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1"/>
  </p:notesMasterIdLst>
  <p:handoutMasterIdLst>
    <p:handoutMasterId r:id="rId52"/>
  </p:handoutMasterIdLst>
  <p:sldIdLst>
    <p:sldId id="256" r:id="rId2"/>
    <p:sldId id="970" r:id="rId3"/>
    <p:sldId id="870" r:id="rId4"/>
    <p:sldId id="872" r:id="rId5"/>
    <p:sldId id="971" r:id="rId6"/>
    <p:sldId id="873" r:id="rId7"/>
    <p:sldId id="905" r:id="rId8"/>
    <p:sldId id="907" r:id="rId9"/>
    <p:sldId id="908" r:id="rId10"/>
    <p:sldId id="909" r:id="rId11"/>
    <p:sldId id="910" r:id="rId12"/>
    <p:sldId id="913" r:id="rId13"/>
    <p:sldId id="911" r:id="rId14"/>
    <p:sldId id="912" r:id="rId15"/>
    <p:sldId id="914" r:id="rId16"/>
    <p:sldId id="941" r:id="rId17"/>
    <p:sldId id="961" r:id="rId18"/>
    <p:sldId id="964" r:id="rId19"/>
    <p:sldId id="960" r:id="rId20"/>
    <p:sldId id="965" r:id="rId21"/>
    <p:sldId id="918" r:id="rId22"/>
    <p:sldId id="966" r:id="rId23"/>
    <p:sldId id="919" r:id="rId24"/>
    <p:sldId id="920" r:id="rId25"/>
    <p:sldId id="921" r:id="rId26"/>
    <p:sldId id="922" r:id="rId27"/>
    <p:sldId id="924" r:id="rId28"/>
    <p:sldId id="976" r:id="rId29"/>
    <p:sldId id="947" r:id="rId30"/>
    <p:sldId id="975" r:id="rId31"/>
    <p:sldId id="985" r:id="rId32"/>
    <p:sldId id="986" r:id="rId33"/>
    <p:sldId id="980" r:id="rId34"/>
    <p:sldId id="981" r:id="rId35"/>
    <p:sldId id="984" r:id="rId36"/>
    <p:sldId id="939" r:id="rId37"/>
    <p:sldId id="982" r:id="rId38"/>
    <p:sldId id="983" r:id="rId39"/>
    <p:sldId id="977" r:id="rId40"/>
    <p:sldId id="978" r:id="rId41"/>
    <p:sldId id="979" r:id="rId42"/>
    <p:sldId id="951" r:id="rId43"/>
    <p:sldId id="973" r:id="rId44"/>
    <p:sldId id="952" r:id="rId45"/>
    <p:sldId id="953" r:id="rId46"/>
    <p:sldId id="956" r:id="rId47"/>
    <p:sldId id="974" r:id="rId48"/>
    <p:sldId id="958" r:id="rId49"/>
    <p:sldId id="95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58" autoAdjust="0"/>
    <p:restoredTop sz="66724" autoAdjust="0"/>
  </p:normalViewPr>
  <p:slideViewPr>
    <p:cSldViewPr snapToGrid="0" snapToObjects="1">
      <p:cViewPr varScale="1">
        <p:scale>
          <a:sx n="64" d="100"/>
          <a:sy n="64" d="100"/>
        </p:scale>
        <p:origin x="12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1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-2147483648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-2147483648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Ken Thompson</a:t>
            </a:r>
          </a:p>
          <a:p>
            <a:r>
              <a:rPr lang="en-US" dirty="0"/>
              <a:t>Dennis Richie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-b hello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70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0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0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9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9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-2147483648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8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C</a:t>
            </a:r>
            <a:r>
              <a:rPr lang="zh-CN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- Basics,</a:t>
            </a:r>
            <a:r>
              <a:rPr lang="zh-CN" alt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Bitwise</a:t>
            </a:r>
            <a:r>
              <a:rPr lang="zh-CN" alt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Operator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/>
              <a:t>Jinyang Li</a:t>
            </a:r>
          </a:p>
          <a:p>
            <a:endParaRPr lang="en-US" dirty="0"/>
          </a:p>
          <a:p>
            <a:r>
              <a:rPr lang="en-US" dirty="0"/>
              <a:t>Based on Tiger Wang’s slides</a:t>
            </a: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Compiling</a:t>
            </a:r>
            <a:endParaRPr kumimoji="1" lang="zh-CN" altLang="en-US" dirty="0"/>
          </a:p>
        </p:txBody>
      </p:sp>
      <p:sp>
        <p:nvSpPr>
          <p:cNvPr id="5" name="Vertical Scroll 5"/>
          <p:cNvSpPr/>
          <p:nvPr/>
        </p:nvSpPr>
        <p:spPr>
          <a:xfrm>
            <a:off x="0" y="1960753"/>
            <a:ext cx="1752073" cy="1097914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Source Codes</a:t>
            </a: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[*.c, *.h]</a:t>
            </a:r>
            <a:endParaRPr kumimoji="0" lang="zh-CN" alt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7" name="Striped Right Arrow 8"/>
          <p:cNvSpPr/>
          <p:nvPr/>
        </p:nvSpPr>
        <p:spPr>
          <a:xfrm rot="19496598">
            <a:off x="1676401" y="2180812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7"/>
          <p:cNvSpPr/>
          <p:nvPr/>
        </p:nvSpPr>
        <p:spPr>
          <a:xfrm>
            <a:off x="2201550" y="1585113"/>
            <a:ext cx="198294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000000"/>
                </a:solidFill>
                <a:latin typeface="Verdana"/>
                <a:cs typeface="Verdana"/>
              </a:rPr>
              <a:t>C Program Preprocessor</a:t>
            </a:r>
            <a:endParaRPr lang="zh-CN" altLang="en-US" sz="180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4514" y="2493946"/>
            <a:ext cx="140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*.c </a:t>
            </a:r>
            <a:endParaRPr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Striped Right Arrow 8"/>
          <p:cNvSpPr/>
          <p:nvPr/>
        </p:nvSpPr>
        <p:spPr>
          <a:xfrm>
            <a:off x="4283335" y="186945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Vertical Scroll 5"/>
          <p:cNvSpPr/>
          <p:nvPr/>
        </p:nvSpPr>
        <p:spPr>
          <a:xfrm>
            <a:off x="4740535" y="1500646"/>
            <a:ext cx="1517827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Source Codes</a:t>
            </a: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[*.i]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15" name="Striped Right Arrow 8"/>
          <p:cNvSpPr/>
          <p:nvPr/>
        </p:nvSpPr>
        <p:spPr>
          <a:xfrm>
            <a:off x="6258362" y="186945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Rectangle 7"/>
          <p:cNvSpPr/>
          <p:nvPr/>
        </p:nvSpPr>
        <p:spPr>
          <a:xfrm>
            <a:off x="6807519" y="1566201"/>
            <a:ext cx="1938076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C Program Compiler</a:t>
            </a:r>
            <a:endParaRPr lang="zh-CN" altLang="en-US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73220" y="2789087"/>
            <a:ext cx="1483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*.i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Striped Right Arrow 8"/>
          <p:cNvSpPr/>
          <p:nvPr/>
        </p:nvSpPr>
        <p:spPr>
          <a:xfrm rot="5400000">
            <a:off x="7596051" y="2802480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Vertical Scroll 5"/>
          <p:cNvSpPr/>
          <p:nvPr/>
        </p:nvSpPr>
        <p:spPr>
          <a:xfrm>
            <a:off x="7056569" y="3334476"/>
            <a:ext cx="1786110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Assembly</a:t>
            </a:r>
            <a:r>
              <a:rPr kumimoji="0" lang="en-US" altLang="zh-CN" sz="18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Codes</a:t>
            </a: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</a:t>
            </a:r>
            <a:r>
              <a:rPr lang="en-US" altLang="zh-CN" sz="1800" b="0" kern="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]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20" name="Striped Right Arrow 8"/>
          <p:cNvSpPr/>
          <p:nvPr/>
        </p:nvSpPr>
        <p:spPr>
          <a:xfrm rot="5400000">
            <a:off x="7619569" y="4659826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Rectangle 7"/>
          <p:cNvSpPr/>
          <p:nvPr/>
        </p:nvSpPr>
        <p:spPr>
          <a:xfrm>
            <a:off x="6963398" y="5219178"/>
            <a:ext cx="1782197" cy="74225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Assembler</a:t>
            </a:r>
            <a:endParaRPr lang="zh-CN" altLang="en-US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2" name="Striped Right Arrow 8"/>
          <p:cNvSpPr/>
          <p:nvPr/>
        </p:nvSpPr>
        <p:spPr>
          <a:xfrm rot="10800000">
            <a:off x="6242198" y="540013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41756" y="4621726"/>
            <a:ext cx="1515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*.s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Vertical Scroll 5"/>
          <p:cNvSpPr/>
          <p:nvPr/>
        </p:nvSpPr>
        <p:spPr>
          <a:xfrm>
            <a:off x="4346430" y="5144052"/>
            <a:ext cx="1786110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Binary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Codes</a:t>
            </a: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</a:t>
            </a:r>
            <a:r>
              <a:rPr lang="en-US" altLang="zh-CN" sz="1800" b="0" kern="0" noProof="0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]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7596" y="3766140"/>
            <a:ext cx="4836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helloworld.c </a:t>
            </a:r>
            <a:r>
              <a:rPr lang="mr-IN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Compiling</a:t>
            </a:r>
            <a:endParaRPr kumimoji="1" lang="zh-CN" altLang="en-US" dirty="0"/>
          </a:p>
        </p:txBody>
      </p:sp>
      <p:sp>
        <p:nvSpPr>
          <p:cNvPr id="5" name="Vertical Scroll 5"/>
          <p:cNvSpPr/>
          <p:nvPr/>
        </p:nvSpPr>
        <p:spPr>
          <a:xfrm>
            <a:off x="0" y="1960753"/>
            <a:ext cx="1752073" cy="1097914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Source Codes</a:t>
            </a: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[*.c, *.h]</a:t>
            </a:r>
            <a:endParaRPr kumimoji="0" lang="zh-CN" alt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7" name="Striped Right Arrow 8"/>
          <p:cNvSpPr/>
          <p:nvPr/>
        </p:nvSpPr>
        <p:spPr>
          <a:xfrm rot="19496598">
            <a:off x="1676401" y="2180812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7"/>
          <p:cNvSpPr/>
          <p:nvPr/>
        </p:nvSpPr>
        <p:spPr>
          <a:xfrm>
            <a:off x="2201550" y="1585113"/>
            <a:ext cx="198294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000000"/>
                </a:solidFill>
                <a:latin typeface="Verdana"/>
                <a:cs typeface="Verdana"/>
              </a:rPr>
              <a:t>C Program Preprocessor</a:t>
            </a:r>
            <a:endParaRPr lang="zh-CN" altLang="en-US" sz="180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4514" y="2493946"/>
            <a:ext cx="140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*.c </a:t>
            </a:r>
            <a:endParaRPr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Striped Right Arrow 8"/>
          <p:cNvSpPr/>
          <p:nvPr/>
        </p:nvSpPr>
        <p:spPr>
          <a:xfrm>
            <a:off x="4283335" y="186945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Vertical Scroll 5"/>
          <p:cNvSpPr/>
          <p:nvPr/>
        </p:nvSpPr>
        <p:spPr>
          <a:xfrm>
            <a:off x="4740535" y="1500646"/>
            <a:ext cx="1517827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Source Codes</a:t>
            </a: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[*.i]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15" name="Striped Right Arrow 8"/>
          <p:cNvSpPr/>
          <p:nvPr/>
        </p:nvSpPr>
        <p:spPr>
          <a:xfrm>
            <a:off x="6258362" y="186945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Rectangle 7"/>
          <p:cNvSpPr/>
          <p:nvPr/>
        </p:nvSpPr>
        <p:spPr>
          <a:xfrm>
            <a:off x="6807519" y="1566201"/>
            <a:ext cx="1938076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C Program Compiler</a:t>
            </a:r>
            <a:endParaRPr lang="zh-CN" altLang="en-US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73220" y="2789087"/>
            <a:ext cx="1483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*.i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Striped Right Arrow 8"/>
          <p:cNvSpPr/>
          <p:nvPr/>
        </p:nvSpPr>
        <p:spPr>
          <a:xfrm rot="5400000">
            <a:off x="7596051" y="2802480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Vertical Scroll 5"/>
          <p:cNvSpPr/>
          <p:nvPr/>
        </p:nvSpPr>
        <p:spPr>
          <a:xfrm>
            <a:off x="7056569" y="3334476"/>
            <a:ext cx="1786110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Assembly</a:t>
            </a:r>
            <a:r>
              <a:rPr kumimoji="0" lang="en-US" altLang="zh-CN" sz="18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Codes</a:t>
            </a: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</a:t>
            </a:r>
            <a:r>
              <a:rPr lang="en-US" altLang="zh-CN" sz="1800" b="0" kern="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]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20" name="Striped Right Arrow 8"/>
          <p:cNvSpPr/>
          <p:nvPr/>
        </p:nvSpPr>
        <p:spPr>
          <a:xfrm rot="5400000">
            <a:off x="7619569" y="4659826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Rectangle 7"/>
          <p:cNvSpPr/>
          <p:nvPr/>
        </p:nvSpPr>
        <p:spPr>
          <a:xfrm>
            <a:off x="6963398" y="5219178"/>
            <a:ext cx="1782197" cy="74225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Assembler</a:t>
            </a:r>
            <a:endParaRPr lang="zh-CN" altLang="en-US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2" name="Striped Right Arrow 8"/>
          <p:cNvSpPr/>
          <p:nvPr/>
        </p:nvSpPr>
        <p:spPr>
          <a:xfrm rot="10800000">
            <a:off x="6242198" y="540013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41756" y="4621726"/>
            <a:ext cx="1515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*.s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Vertical Scroll 5"/>
          <p:cNvSpPr/>
          <p:nvPr/>
        </p:nvSpPr>
        <p:spPr>
          <a:xfrm>
            <a:off x="4346430" y="5144052"/>
            <a:ext cx="1786110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Binary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FF0000"/>
                </a:solidFill>
                <a:latin typeface="Verdana"/>
                <a:cs typeface="Verdana"/>
              </a:rPr>
              <a:t>codes</a:t>
            </a: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</a:t>
            </a:r>
            <a:r>
              <a:rPr lang="en-US" altLang="zh-CN" sz="1800" b="0" kern="0" noProof="0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]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26" name="Striped Right Arrow 8"/>
          <p:cNvSpPr/>
          <p:nvPr/>
        </p:nvSpPr>
        <p:spPr>
          <a:xfrm rot="10800000">
            <a:off x="3727290" y="5431495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Rectangle 7"/>
          <p:cNvSpPr/>
          <p:nvPr/>
        </p:nvSpPr>
        <p:spPr>
          <a:xfrm>
            <a:off x="2154514" y="5219178"/>
            <a:ext cx="1363592" cy="74225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Linker</a:t>
            </a:r>
            <a:endParaRPr lang="zh-CN" altLang="en-US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06005" y="4739914"/>
            <a:ext cx="1113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*.o 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Striped Right Arrow 8"/>
          <p:cNvSpPr/>
          <p:nvPr/>
        </p:nvSpPr>
        <p:spPr>
          <a:xfrm rot="12533767">
            <a:off x="1485213" y="4888426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Vertical Scroll 5"/>
          <p:cNvSpPr/>
          <p:nvPr/>
        </p:nvSpPr>
        <p:spPr>
          <a:xfrm>
            <a:off x="0" y="3703764"/>
            <a:ext cx="2006006" cy="1097914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Executable</a:t>
            </a:r>
            <a:r>
              <a:rPr kumimoji="0" lang="en-US" altLang="zh-CN" sz="18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 file</a:t>
            </a: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</a:t>
            </a:r>
            <a:r>
              <a:rPr lang="en-US" altLang="zh-CN" sz="1800" b="0" i="1" kern="0" dirty="0" err="1">
                <a:solidFill>
                  <a:srgbClr val="000000"/>
                </a:solidFill>
                <a:latin typeface="Verdana"/>
                <a:cs typeface="Verdana"/>
              </a:rPr>
              <a:t>a.out</a:t>
            </a:r>
            <a:r>
              <a:rPr lang="en-US" altLang="zh-CN" sz="1800" b="0" i="1" kern="0" dirty="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helloworld</a:t>
            </a:r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]</a:t>
            </a:r>
            <a:endParaRPr kumimoji="0" lang="zh-CN" alt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37596" y="3766140"/>
            <a:ext cx="4836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helloworld.c </a:t>
            </a:r>
            <a:r>
              <a:rPr lang="mr-IN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Three basic elements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Variables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Basic data objects manipulated in a program</a:t>
            </a: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Operator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What is to be done to them</a:t>
            </a: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Expressions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Combine the variables and constants to produce new values</a:t>
            </a:r>
            <a:endParaRPr kumimoji="1" lang="zh-CN" alt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0811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2729" y="2056751"/>
            <a:ext cx="74293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Verdana"/>
                <a:cs typeface="Verdana"/>
              </a:rPr>
              <a:t>Declaration:    </a:t>
            </a:r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int a = 1;</a:t>
            </a:r>
          </a:p>
        </p:txBody>
      </p:sp>
      <p:cxnSp>
        <p:nvCxnSpPr>
          <p:cNvPr id="7" name="直接箭头连接符 25"/>
          <p:cNvCxnSpPr>
            <a:cxnSpLocks noChangeShapeType="1"/>
            <a:endCxn id="4" idx="2"/>
          </p:cNvCxnSpPr>
          <p:nvPr/>
        </p:nvCxnSpPr>
        <p:spPr bwMode="auto">
          <a:xfrm rot="10800000">
            <a:off x="3987398" y="2610749"/>
            <a:ext cx="516254" cy="42288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矩形 12"/>
          <p:cNvSpPr/>
          <p:nvPr/>
        </p:nvSpPr>
        <p:spPr>
          <a:xfrm>
            <a:off x="4503652" y="2875002"/>
            <a:ext cx="10089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Verdana"/>
                <a:cs typeface="Verdana"/>
              </a:rPr>
              <a:t>Name</a:t>
            </a:r>
            <a:endParaRPr lang="zh-CN" altLang="en-US" sz="2000" i="1" dirty="0"/>
          </a:p>
        </p:txBody>
      </p:sp>
      <p:cxnSp>
        <p:nvCxnSpPr>
          <p:cNvPr id="15" name="直接箭头连接符 25"/>
          <p:cNvCxnSpPr>
            <a:cxnSpLocks noChangeShapeType="1"/>
          </p:cNvCxnSpPr>
          <p:nvPr/>
        </p:nvCxnSpPr>
        <p:spPr bwMode="auto">
          <a:xfrm rot="5400000" flipH="1" flipV="1">
            <a:off x="2987209" y="2798440"/>
            <a:ext cx="575280" cy="199903"/>
          </a:xfrm>
          <a:prstGeom prst="curvedConnector3">
            <a:avLst>
              <a:gd name="adj1" fmla="val -1098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矩形 20"/>
          <p:cNvSpPr/>
          <p:nvPr/>
        </p:nvSpPr>
        <p:spPr>
          <a:xfrm>
            <a:off x="2434485" y="3001366"/>
            <a:ext cx="882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Verdana"/>
                <a:cs typeface="Verdana"/>
              </a:rPr>
              <a:t>Type</a:t>
            </a:r>
            <a:endParaRPr lang="zh-CN" altLang="en-US" sz="2000" i="1" dirty="0"/>
          </a:p>
        </p:txBody>
      </p:sp>
      <p:cxnSp>
        <p:nvCxnSpPr>
          <p:cNvPr id="22" name="直接箭头连接符 25"/>
          <p:cNvCxnSpPr>
            <a:cxnSpLocks noChangeShapeType="1"/>
          </p:cNvCxnSpPr>
          <p:nvPr/>
        </p:nvCxnSpPr>
        <p:spPr bwMode="auto">
          <a:xfrm rot="5400000">
            <a:off x="4759944" y="1754392"/>
            <a:ext cx="392857" cy="317488"/>
          </a:xfrm>
          <a:prstGeom prst="curvedConnector3">
            <a:avLst>
              <a:gd name="adj1" fmla="val -6868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矩形 22"/>
          <p:cNvSpPr/>
          <p:nvPr/>
        </p:nvSpPr>
        <p:spPr>
          <a:xfrm>
            <a:off x="5115117" y="1516652"/>
            <a:ext cx="1779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Verdana"/>
                <a:cs typeface="Verdana"/>
              </a:rPr>
              <a:t>Initial value</a:t>
            </a:r>
            <a:endParaRPr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18448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2729" y="2056751"/>
            <a:ext cx="74293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Verdana"/>
                <a:cs typeface="Verdana"/>
              </a:rPr>
              <a:t>Declaration:    </a:t>
            </a:r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int a;</a:t>
            </a:r>
          </a:p>
        </p:txBody>
      </p:sp>
      <p:cxnSp>
        <p:nvCxnSpPr>
          <p:cNvPr id="7" name="直接箭头连接符 25"/>
          <p:cNvCxnSpPr>
            <a:cxnSpLocks noChangeShapeType="1"/>
            <a:endCxn id="4" idx="2"/>
          </p:cNvCxnSpPr>
          <p:nvPr/>
        </p:nvCxnSpPr>
        <p:spPr bwMode="auto">
          <a:xfrm rot="10800000">
            <a:off x="3987398" y="2610749"/>
            <a:ext cx="516254" cy="42288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矩形 12"/>
          <p:cNvSpPr/>
          <p:nvPr/>
        </p:nvSpPr>
        <p:spPr>
          <a:xfrm>
            <a:off x="4503652" y="2875002"/>
            <a:ext cx="10089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Verdana"/>
                <a:cs typeface="Verdana"/>
              </a:rPr>
              <a:t>Name</a:t>
            </a:r>
            <a:endParaRPr lang="zh-CN" altLang="en-US" sz="2000" i="1" dirty="0"/>
          </a:p>
        </p:txBody>
      </p:sp>
      <p:cxnSp>
        <p:nvCxnSpPr>
          <p:cNvPr id="15" name="直接箭头连接符 25"/>
          <p:cNvCxnSpPr>
            <a:cxnSpLocks noChangeShapeType="1"/>
          </p:cNvCxnSpPr>
          <p:nvPr/>
        </p:nvCxnSpPr>
        <p:spPr bwMode="auto">
          <a:xfrm rot="5400000" flipH="1" flipV="1">
            <a:off x="2987209" y="2798440"/>
            <a:ext cx="575280" cy="199903"/>
          </a:xfrm>
          <a:prstGeom prst="curvedConnector3">
            <a:avLst>
              <a:gd name="adj1" fmla="val -1098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矩形 20"/>
          <p:cNvSpPr/>
          <p:nvPr/>
        </p:nvSpPr>
        <p:spPr>
          <a:xfrm>
            <a:off x="2434485" y="3001366"/>
            <a:ext cx="882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Verdana"/>
                <a:cs typeface="Verdana"/>
              </a:rPr>
              <a:t>Type</a:t>
            </a:r>
            <a:endParaRPr lang="zh-CN" altLang="en-US" sz="2000" i="1" dirty="0"/>
          </a:p>
        </p:txBody>
      </p:sp>
      <p:sp>
        <p:nvSpPr>
          <p:cNvPr id="10" name="矩形 9"/>
          <p:cNvSpPr/>
          <p:nvPr/>
        </p:nvSpPr>
        <p:spPr>
          <a:xfrm>
            <a:off x="272729" y="3655416"/>
            <a:ext cx="74293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Verdana"/>
                <a:cs typeface="Verdana"/>
              </a:rPr>
              <a:t>Value assignment:  </a:t>
            </a:r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a = 0;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5512552" y="1351033"/>
            <a:ext cx="2476368" cy="1523969"/>
          </a:xfrm>
          <a:prstGeom prst="wedgeRoundRectCallout">
            <a:avLst>
              <a:gd name="adj1" fmla="val -104278"/>
              <a:gd name="adj2" fmla="val 14166"/>
              <a:gd name="adj3" fmla="val 16667"/>
            </a:avLst>
          </a:prstGeom>
          <a:solidFill>
            <a:srgbClr val="FCD5B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If uninitialized, variable can have any value</a:t>
            </a:r>
          </a:p>
        </p:txBody>
      </p:sp>
    </p:spTree>
    <p:extLst>
      <p:ext uri="{BB962C8B-B14F-4D97-AF65-F5344CB8AC3E}">
        <p14:creationId xmlns:p14="http://schemas.microsoft.com/office/powerpoint/2010/main" val="2832474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Primitive Types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4470"/>
              </p:ext>
            </p:extLst>
          </p:nvPr>
        </p:nvGraphicFramePr>
        <p:xfrm>
          <a:off x="396789" y="1761506"/>
          <a:ext cx="8290011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8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0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type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size (bytes)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example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(unsigned) char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char c = ‘a’ 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(unsigned) short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2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short s = 12 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(unsigned) int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4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int i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 = 1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(unsigned) long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long l = 1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float 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4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float f = 1.0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double 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double d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 = 1.0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pointer 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int *x = &amp;i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741533" y="1217583"/>
            <a:ext cx="2316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64 bits machine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122867" y="4918697"/>
            <a:ext cx="6921275" cy="830997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Old C has no native </a:t>
            </a:r>
            <a:r>
              <a:rPr lang="en-US" sz="2400" dirty="0" err="1"/>
              <a:t>boolean</a:t>
            </a:r>
            <a:r>
              <a:rPr lang="en-US" sz="2400" dirty="0"/>
              <a:t> type.  A non-zero integer represents true, a zero integer represents false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2867" y="6017310"/>
            <a:ext cx="6921275" cy="830997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C99 has “</a:t>
            </a:r>
            <a:r>
              <a:rPr lang="en-US" sz="2400" dirty="0" err="1"/>
              <a:t>bool</a:t>
            </a:r>
            <a:r>
              <a:rPr lang="en-US" sz="2400" dirty="0"/>
              <a:t>” type, but one needs to include &lt;</a:t>
            </a:r>
            <a:r>
              <a:rPr lang="en-US" sz="2400" dirty="0" err="1"/>
              <a:t>stdbool.h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890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Implicit conversion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0028" y="1433943"/>
            <a:ext cx="79067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main()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int </a:t>
            </a:r>
            <a:r>
              <a:rPr lang="en-US" altLang="zh-CN" sz="2000" dirty="0">
                <a:latin typeface="Consolas"/>
                <a:cs typeface="Consolas"/>
              </a:rPr>
              <a:t>a</a:t>
            </a:r>
            <a:r>
              <a:rPr lang="mr-IN" altLang="zh-CN" sz="2000" dirty="0">
                <a:latin typeface="Consolas"/>
                <a:cs typeface="Consolas"/>
              </a:rPr>
              <a:t> = </a:t>
            </a:r>
            <a:r>
              <a:rPr lang="en-US" altLang="zh-CN" sz="2000" dirty="0">
                <a:latin typeface="Consolas"/>
                <a:cs typeface="Consolas"/>
              </a:rPr>
              <a:t>-1</a:t>
            </a:r>
            <a:r>
              <a:rPr lang="mr-IN" altLang="zh-CN" sz="20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unsigned </a:t>
            </a:r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b = 1;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if (</a:t>
            </a:r>
            <a:r>
              <a:rPr lang="en-US" altLang="zh-CN" sz="2000" dirty="0">
                <a:latin typeface="Consolas"/>
                <a:cs typeface="Consolas"/>
              </a:rPr>
              <a:t>a</a:t>
            </a:r>
            <a:r>
              <a:rPr lang="mr-IN" altLang="zh-CN" sz="2000" dirty="0">
                <a:latin typeface="Consolas"/>
                <a:cs typeface="Consolas"/>
              </a:rPr>
              <a:t> &lt; </a:t>
            </a:r>
            <a:r>
              <a:rPr lang="en-US" altLang="zh-CN" sz="2000" dirty="0">
                <a:latin typeface="Consolas"/>
                <a:cs typeface="Consolas"/>
              </a:rPr>
              <a:t>b</a:t>
            </a:r>
            <a:r>
              <a:rPr lang="mr-IN" altLang="zh-CN" sz="2000" dirty="0">
                <a:latin typeface="Consolas"/>
                <a:cs typeface="Consolas"/>
              </a:rPr>
              <a:t>) {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mr-IN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   printf("%d is smaller than %d\n", a, b);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} else if (a &gt; b) {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   printf("%d is larger than %d\n”, a, b);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}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return 0;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028" y="5875850"/>
            <a:ext cx="7807756" cy="830997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Compiler converts types to the one with the largest data type (e.g. char </a:t>
            </a:r>
            <a:r>
              <a:rPr lang="en-US" sz="2400" dirty="0">
                <a:sym typeface="Wingdings"/>
              </a:rPr>
              <a:t> unsigned char  </a:t>
            </a:r>
            <a:r>
              <a:rPr lang="en-US" sz="2400" dirty="0" err="1">
                <a:sym typeface="Wingdings"/>
              </a:rPr>
              <a:t>int</a:t>
            </a:r>
            <a:r>
              <a:rPr lang="en-US" sz="2400" dirty="0">
                <a:sym typeface="Wingdings"/>
              </a:rPr>
              <a:t>  unsigned </a:t>
            </a:r>
            <a:r>
              <a:rPr lang="en-US" sz="2400" dirty="0" err="1">
                <a:sym typeface="Wingdings"/>
              </a:rPr>
              <a:t>int</a:t>
            </a:r>
            <a:r>
              <a:rPr lang="en-US" sz="2400" dirty="0">
                <a:sym typeface="Wingdings"/>
              </a:rPr>
              <a:t>)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0769-891F-9C46-846D-21CECFB2CE53}"/>
              </a:ext>
            </a:extLst>
          </p:cNvPr>
          <p:cNvSpPr txBox="1"/>
          <p:nvPr/>
        </p:nvSpPr>
        <p:spPr>
          <a:xfrm>
            <a:off x="780028" y="4809059"/>
            <a:ext cx="7807756" cy="9233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$./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-1 is larger than 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63EC56-0AB1-E847-BA24-D686EA70F38D}"/>
              </a:ext>
            </a:extLst>
          </p:cNvPr>
          <p:cNvGrpSpPr/>
          <p:nvPr/>
        </p:nvGrpSpPr>
        <p:grpSpPr>
          <a:xfrm>
            <a:off x="3144732" y="4809059"/>
            <a:ext cx="3078347" cy="369332"/>
            <a:chOff x="2604053" y="4809059"/>
            <a:chExt cx="3078347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7C68DE0-C11D-8042-A04C-F47E223D6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4053" y="5009322"/>
              <a:ext cx="79513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5F36AE-8BDF-FD43-ACA2-6091FFD6B9A9}"/>
                </a:ext>
              </a:extLst>
            </p:cNvPr>
            <p:cNvSpPr txBox="1"/>
            <p:nvPr/>
          </p:nvSpPr>
          <p:spPr>
            <a:xfrm>
              <a:off x="3461599" y="4809059"/>
              <a:ext cx="2220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No compiler warning!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359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Implicit conversion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0028" y="1433943"/>
            <a:ext cx="790677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int </a:t>
            </a:r>
            <a:r>
              <a:rPr lang="en-US" altLang="zh-CN" sz="2000" dirty="0">
                <a:latin typeface="Consolas"/>
                <a:cs typeface="Consolas"/>
              </a:rPr>
              <a:t>a</a:t>
            </a:r>
            <a:r>
              <a:rPr lang="mr-IN" altLang="zh-CN" sz="2000" dirty="0">
                <a:latin typeface="Consolas"/>
                <a:cs typeface="Consolas"/>
              </a:rPr>
              <a:t> = </a:t>
            </a:r>
            <a:r>
              <a:rPr lang="en-US" altLang="zh-CN" sz="2000" dirty="0">
                <a:latin typeface="Consolas"/>
                <a:cs typeface="Consolas"/>
              </a:rPr>
              <a:t>-1</a:t>
            </a:r>
            <a:r>
              <a:rPr lang="mr-IN" altLang="zh-CN" sz="20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unsigned </a:t>
            </a:r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b = 1;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if (</a:t>
            </a:r>
            <a:r>
              <a:rPr lang="en-US" altLang="zh-CN" sz="2000" dirty="0">
                <a:latin typeface="Consolas"/>
                <a:cs typeface="Consolas"/>
              </a:rPr>
              <a:t>a</a:t>
            </a:r>
            <a:r>
              <a:rPr lang="mr-IN" altLang="zh-CN" sz="2000" dirty="0">
                <a:latin typeface="Consolas"/>
                <a:cs typeface="Consolas"/>
              </a:rPr>
              <a:t> &lt; </a:t>
            </a:r>
            <a:r>
              <a:rPr lang="en-US" altLang="zh-CN" sz="2000" dirty="0">
                <a:latin typeface="Consolas"/>
                <a:cs typeface="Consolas"/>
              </a:rPr>
              <a:t>b</a:t>
            </a:r>
            <a:r>
              <a:rPr lang="mr-IN" altLang="zh-CN" sz="2000" dirty="0">
                <a:latin typeface="Consolas"/>
                <a:cs typeface="Consolas"/>
              </a:rPr>
              <a:t>) {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mr-IN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   printf("%d is smaller than %d\n", a, b);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} else if (a &gt; b) {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   printf("%d is larger than %d\n”, a, b);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mr-IN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return 0;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638013" y="5822306"/>
            <a:ext cx="6710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-1  is implicitly cast to unsigned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kumimoji="1" lang="cs-CZ" altLang="zh-CN" sz="2000" dirty="0">
                <a:solidFill>
                  <a:srgbClr val="FF0000"/>
                </a:solidFill>
                <a:latin typeface="Arial"/>
                <a:cs typeface="Arial"/>
              </a:rPr>
              <a:t>4294967295</a:t>
            </a:r>
            <a:r>
              <a:rPr kumimoji="1"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kumimoji="1" lang="en-US" altLang="zh-CN" sz="2000" baseline="-25000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lang="zh-CN" altLang="en-US" sz="2000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2120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Explicit conversion (casting)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0028" y="1433943"/>
            <a:ext cx="790677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int </a:t>
            </a:r>
            <a:r>
              <a:rPr lang="en-US" altLang="zh-CN" sz="2000" dirty="0">
                <a:latin typeface="Consolas"/>
                <a:cs typeface="Consolas"/>
              </a:rPr>
              <a:t>a</a:t>
            </a:r>
            <a:r>
              <a:rPr lang="mr-IN" altLang="zh-CN" sz="2000" dirty="0">
                <a:latin typeface="Consolas"/>
                <a:cs typeface="Consolas"/>
              </a:rPr>
              <a:t> = </a:t>
            </a:r>
            <a:r>
              <a:rPr lang="en-US" altLang="zh-CN" sz="2000" dirty="0">
                <a:latin typeface="Consolas"/>
                <a:cs typeface="Consolas"/>
              </a:rPr>
              <a:t>-1</a:t>
            </a:r>
            <a:r>
              <a:rPr lang="mr-IN" altLang="zh-CN" sz="20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unsigned </a:t>
            </a:r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b = 1;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if (</a:t>
            </a:r>
            <a:r>
              <a:rPr lang="en-US" altLang="zh-CN" sz="2000" dirty="0">
                <a:latin typeface="Consolas"/>
                <a:cs typeface="Consolas"/>
              </a:rPr>
              <a:t>a</a:t>
            </a:r>
            <a:r>
              <a:rPr lang="mr-IN" altLang="zh-CN" sz="2000" dirty="0">
                <a:latin typeface="Consolas"/>
                <a:cs typeface="Consolas"/>
              </a:rPr>
              <a:t> &lt; 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altLang="zh-CN" sz="2000" dirty="0">
                <a:latin typeface="Consolas"/>
                <a:cs typeface="Consolas"/>
              </a:rPr>
              <a:t> b</a:t>
            </a:r>
            <a:r>
              <a:rPr lang="mr-IN" altLang="zh-CN" sz="2000" dirty="0">
                <a:latin typeface="Consolas"/>
                <a:cs typeface="Consolas"/>
              </a:rPr>
              <a:t>) {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mr-IN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   printf("%d is smaller than %d\n", a, b);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} else if (a &gt; </a:t>
            </a:r>
            <a:r>
              <a:rPr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altLang="zh-CN" sz="2000" dirty="0">
                <a:latin typeface="Consolas"/>
                <a:cs typeface="Consolas"/>
              </a:rPr>
              <a:t> b) {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   printf("%d is larger than %d\n”, a, b);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mr-IN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return 0;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0948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82713"/>
              </p:ext>
            </p:extLst>
          </p:nvPr>
        </p:nvGraphicFramePr>
        <p:xfrm>
          <a:off x="396789" y="1761506"/>
          <a:ext cx="7857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3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Verdana"/>
                          <a:cs typeface="Verdana"/>
                        </a:rPr>
                        <a:t>Arithmetic</a:t>
                      </a:r>
                      <a:endParaRPr lang="zh-CN" altLang="en-US" sz="24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2400" b="0" dirty="0">
                          <a:latin typeface="Verdana"/>
                          <a:cs typeface="Verdana"/>
                        </a:rPr>
                        <a:t> +, </a:t>
                      </a:r>
                      <a:r>
                        <a:rPr lang="en-US" altLang="zh-CN" sz="24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="0" dirty="0">
                          <a:latin typeface="Verdana"/>
                          <a:cs typeface="Verdana"/>
                        </a:rPr>
                        <a:t>-, </a:t>
                      </a:r>
                      <a:r>
                        <a:rPr lang="en-US" altLang="zh-CN" sz="24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="0" dirty="0">
                          <a:latin typeface="Verdana"/>
                          <a:cs typeface="Verdana"/>
                        </a:rPr>
                        <a:t>*, </a:t>
                      </a:r>
                      <a:r>
                        <a:rPr lang="en-US" altLang="zh-CN" sz="24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="0" dirty="0">
                          <a:latin typeface="Verdana"/>
                          <a:cs typeface="Verdana"/>
                        </a:rPr>
                        <a:t>/, </a:t>
                      </a:r>
                      <a:r>
                        <a:rPr lang="en-US" altLang="zh-CN" sz="24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="0" dirty="0">
                          <a:latin typeface="Verdana"/>
                          <a:cs typeface="Verdana"/>
                        </a:rPr>
                        <a:t>%, </a:t>
                      </a:r>
                      <a:r>
                        <a:rPr lang="en-US" altLang="zh-CN" sz="24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="0" dirty="0">
                          <a:latin typeface="Verdana"/>
                          <a:cs typeface="Verdana"/>
                        </a:rPr>
                        <a:t>++, </a:t>
                      </a:r>
                      <a:r>
                        <a:rPr lang="en-US" altLang="zh-CN" sz="24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="0" dirty="0">
                          <a:latin typeface="Verdana"/>
                          <a:cs typeface="Verdana"/>
                        </a:rPr>
                        <a:t>--</a:t>
                      </a:r>
                      <a:endParaRPr lang="zh-CN" altLang="en-US" sz="24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Relational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2400" dirty="0">
                          <a:latin typeface="Verdana"/>
                          <a:cs typeface="Verdana"/>
                        </a:rPr>
                        <a:t>==, 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dirty="0">
                          <a:latin typeface="Verdana"/>
                          <a:cs typeface="Verdana"/>
                        </a:rPr>
                        <a:t>!=, 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dirty="0">
                          <a:latin typeface="Verdana"/>
                          <a:cs typeface="Verdana"/>
                        </a:rPr>
                        <a:t>&gt;, 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dirty="0">
                          <a:latin typeface="Verdana"/>
                          <a:cs typeface="Verdana"/>
                        </a:rPr>
                        <a:t>&lt;, 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dirty="0">
                          <a:latin typeface="Verdana"/>
                          <a:cs typeface="Verdana"/>
                        </a:rPr>
                        <a:t>&gt;=, 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dirty="0">
                          <a:latin typeface="Verdana"/>
                          <a:cs typeface="Verdana"/>
                        </a:rPr>
                        <a:t>&lt;=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Logical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altLang="zh-CN" sz="2400" dirty="0">
                          <a:latin typeface="Verdana"/>
                          <a:cs typeface="Verdana"/>
                        </a:rPr>
                        <a:t>&amp;&amp;,  ||,  !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Bitwise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>
                          <a:latin typeface="Verdana"/>
                          <a:cs typeface="Verdana"/>
                        </a:rPr>
                        <a:t>&amp;,  |,  ^,  ~, 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&gt;&gt;,</a:t>
                      </a:r>
                      <a:r>
                        <a:rPr lang="en-US" altLang="zh-CN" sz="2400" baseline="0" dirty="0">
                          <a:latin typeface="Verdana"/>
                          <a:cs typeface="Verdana"/>
                        </a:rPr>
                        <a:t>  &lt;&lt;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90639" y="4596533"/>
            <a:ext cx="8660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Arithmetic, Relational and Logical operators are identical to java’s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082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ids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61" y="1417638"/>
            <a:ext cx="7329236" cy="5145895"/>
          </a:xfrm>
          <a:prstGeom prst="rect">
            <a:avLst/>
          </a:prstGeom>
        </p:spPr>
      </p:pic>
      <p:sp>
        <p:nvSpPr>
          <p:cNvPr id="5" name="矩形 11"/>
          <p:cNvSpPr/>
          <p:nvPr/>
        </p:nvSpPr>
        <p:spPr>
          <a:xfrm>
            <a:off x="843761" y="708637"/>
            <a:ext cx="3834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halkduster"/>
                <a:cs typeface="Chalkduster"/>
              </a:rPr>
              <a:t>Python programmers</a:t>
            </a:r>
            <a:endParaRPr lang="zh-CN" altLang="en-US" sz="2400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255309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operator &amp;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87655" y="4350407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1 0 1 0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587655" y="4815102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0 1 0 1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210629" y="4838618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&amp;</a:t>
            </a:r>
            <a:endParaRPr lang="zh-CN" altLang="en-US" sz="2400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4210629" y="5362439"/>
            <a:ext cx="3510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587655" y="5373016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0 0 0 0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5015157"/>
            <a:ext cx="3361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 of 0x69 &amp; 0x55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CCB3A8-E861-3543-9963-B406924A7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32655"/>
              </p:ext>
            </p:extLst>
          </p:nvPr>
        </p:nvGraphicFramePr>
        <p:xfrm>
          <a:off x="2123661" y="1649949"/>
          <a:ext cx="272663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78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908878">
                  <a:extLst>
                    <a:ext uri="{9D8B030D-6E8A-4147-A177-3AD203B41FA5}">
                      <a16:colId xmlns:a16="http://schemas.microsoft.com/office/drawing/2014/main" val="2396206722"/>
                    </a:ext>
                  </a:extLst>
                </a:gridCol>
                <a:gridCol w="908878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/>
                        <a:t>x&amp;y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7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18630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4143BC-A237-404E-84BA-57E5C567F968}"/>
              </a:ext>
            </a:extLst>
          </p:cNvPr>
          <p:cNvCxnSpPr/>
          <p:nvPr/>
        </p:nvCxnSpPr>
        <p:spPr>
          <a:xfrm>
            <a:off x="3938087" y="1550559"/>
            <a:ext cx="0" cy="2444973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3280E372-65E5-7149-AA21-0C4A75031AEB}"/>
              </a:ext>
            </a:extLst>
          </p:cNvPr>
          <p:cNvSpPr/>
          <p:nvPr/>
        </p:nvSpPr>
        <p:spPr>
          <a:xfrm>
            <a:off x="6619461" y="2042898"/>
            <a:ext cx="2107096" cy="1347140"/>
          </a:xfrm>
          <a:prstGeom prst="wedgeRoundRectCallout">
            <a:avLst>
              <a:gd name="adj1" fmla="val -122720"/>
              <a:gd name="adj2" fmla="val 1500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This is a truth table</a:t>
            </a:r>
          </a:p>
        </p:txBody>
      </p:sp>
    </p:spTree>
    <p:extLst>
      <p:ext uri="{BB962C8B-B14F-4D97-AF65-F5344CB8AC3E}">
        <p14:creationId xmlns:p14="http://schemas.microsoft.com/office/powerpoint/2010/main" val="83425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use of &amp;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8060"/>
          </a:xfrm>
        </p:spPr>
        <p:txBody>
          <a:bodyPr/>
          <a:lstStyle/>
          <a:p>
            <a:r>
              <a:rPr kumimoji="1" lang="en-US" altLang="zh-CN" dirty="0">
                <a:latin typeface="Verdana"/>
                <a:cs typeface="Verdana"/>
              </a:rPr>
              <a:t>&amp; is often used to mask off bits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any bit &amp; 0 = 0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any bit &amp; 1 = unchanged</a:t>
            </a:r>
          </a:p>
        </p:txBody>
      </p:sp>
      <p:sp>
        <p:nvSpPr>
          <p:cNvPr id="14" name="矩形 3"/>
          <p:cNvSpPr/>
          <p:nvPr/>
        </p:nvSpPr>
        <p:spPr>
          <a:xfrm>
            <a:off x="802506" y="3763853"/>
            <a:ext cx="5479868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clear_msb</a:t>
            </a:r>
            <a:r>
              <a:rPr lang="en-US" altLang="zh-CN" sz="2800" dirty="0">
                <a:latin typeface="Consolas"/>
                <a:cs typeface="Consolas"/>
              </a:rPr>
              <a:t>(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x)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6" name="矩形 3"/>
          <p:cNvSpPr/>
          <p:nvPr/>
        </p:nvSpPr>
        <p:spPr>
          <a:xfrm>
            <a:off x="1621060" y="449924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return x &amp; 0x7fffffff;</a:t>
            </a:r>
          </a:p>
        </p:txBody>
      </p:sp>
    </p:spTree>
    <p:extLst>
      <p:ext uri="{BB962C8B-B14F-4D97-AF65-F5344CB8AC3E}">
        <p14:creationId xmlns:p14="http://schemas.microsoft.com/office/powerpoint/2010/main" val="27261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operator |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06096" y="4404964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1 0 1 0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706096" y="4869659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0 1 0 1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4329070" y="4893175"/>
            <a:ext cx="324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|</a:t>
            </a:r>
            <a:endParaRPr lang="zh-CN" altLang="en-US" sz="2400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4329070" y="5416996"/>
            <a:ext cx="3510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706096" y="5427573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1 1 1 1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5015157"/>
            <a:ext cx="3282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 of 0x69 | 0x55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7993FD2-4304-204A-974D-C513784F0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38948"/>
              </p:ext>
            </p:extLst>
          </p:nvPr>
        </p:nvGraphicFramePr>
        <p:xfrm>
          <a:off x="2123661" y="1649949"/>
          <a:ext cx="272663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78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908878">
                  <a:extLst>
                    <a:ext uri="{9D8B030D-6E8A-4147-A177-3AD203B41FA5}">
                      <a16:colId xmlns:a16="http://schemas.microsoft.com/office/drawing/2014/main" val="2396206722"/>
                    </a:ext>
                  </a:extLst>
                </a:gridCol>
                <a:gridCol w="908878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/>
                        <a:t>x|y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7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18630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1B628F-90B9-8F4B-9758-5083E752F6EE}"/>
              </a:ext>
            </a:extLst>
          </p:cNvPr>
          <p:cNvCxnSpPr/>
          <p:nvPr/>
        </p:nvCxnSpPr>
        <p:spPr>
          <a:xfrm>
            <a:off x="3938087" y="1550559"/>
            <a:ext cx="0" cy="2444973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21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use of |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8060"/>
          </a:xfrm>
        </p:spPr>
        <p:txBody>
          <a:bodyPr/>
          <a:lstStyle/>
          <a:p>
            <a:r>
              <a:rPr kumimoji="1" lang="en-US" altLang="zh-CN" dirty="0">
                <a:latin typeface="Verdana"/>
                <a:cs typeface="Verdana"/>
              </a:rPr>
              <a:t>| can be used to turn some bits on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any bit | 1 = 1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any bit | 0 = unchanged</a:t>
            </a:r>
          </a:p>
          <a:p>
            <a:pPr lvl="1"/>
            <a:endParaRPr kumimoji="1" lang="en-US" altLang="zh-CN" dirty="0">
              <a:latin typeface="Verdana"/>
              <a:cs typeface="Verdana"/>
            </a:endParaRPr>
          </a:p>
          <a:p>
            <a:pPr lvl="1"/>
            <a:endParaRPr kumimoji="1" lang="en-US" altLang="zh-CN" dirty="0">
              <a:latin typeface="Verdana"/>
              <a:cs typeface="Verdana"/>
            </a:endParaRPr>
          </a:p>
          <a:p>
            <a:pPr marL="4572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12" name="矩形 3"/>
          <p:cNvSpPr/>
          <p:nvPr/>
        </p:nvSpPr>
        <p:spPr>
          <a:xfrm>
            <a:off x="802506" y="3763853"/>
            <a:ext cx="5479868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set_msb</a:t>
            </a:r>
            <a:r>
              <a:rPr lang="en-US" altLang="zh-CN" sz="2800" dirty="0">
                <a:latin typeface="Consolas"/>
                <a:cs typeface="Consolas"/>
              </a:rPr>
              <a:t>(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x)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矩形 3"/>
          <p:cNvSpPr/>
          <p:nvPr/>
        </p:nvSpPr>
        <p:spPr>
          <a:xfrm>
            <a:off x="1621060" y="449924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return x | 0x80000000;</a:t>
            </a:r>
          </a:p>
        </p:txBody>
      </p:sp>
    </p:spTree>
    <p:extLst>
      <p:ext uri="{BB962C8B-B14F-4D97-AF65-F5344CB8AC3E}">
        <p14:creationId xmlns:p14="http://schemas.microsoft.com/office/powerpoint/2010/main" val="293561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146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Bitwise operator ~</a:t>
            </a:r>
            <a:endParaRPr kumimoji="1" lang="zh-CN" altLang="en-US" dirty="0"/>
          </a:p>
        </p:txBody>
      </p:sp>
      <p:sp>
        <p:nvSpPr>
          <p:cNvPr id="14" name="矩形 9"/>
          <p:cNvSpPr/>
          <p:nvPr/>
        </p:nvSpPr>
        <p:spPr>
          <a:xfrm>
            <a:off x="4759766" y="4153629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1 0 1 0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</a:t>
            </a:r>
            <a:endParaRPr lang="zh-CN" altLang="en-US" sz="2400" dirty="0"/>
          </a:p>
        </p:txBody>
      </p:sp>
      <p:sp>
        <p:nvSpPr>
          <p:cNvPr id="15" name="矩形 11"/>
          <p:cNvSpPr/>
          <p:nvPr/>
        </p:nvSpPr>
        <p:spPr>
          <a:xfrm>
            <a:off x="4382740" y="4180222"/>
            <a:ext cx="436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~</a:t>
            </a:r>
            <a:endParaRPr lang="zh-CN" altLang="en-US" sz="2400" dirty="0"/>
          </a:p>
        </p:txBody>
      </p:sp>
      <p:cxnSp>
        <p:nvCxnSpPr>
          <p:cNvPr id="17" name="直线连接符 12"/>
          <p:cNvCxnSpPr/>
          <p:nvPr/>
        </p:nvCxnSpPr>
        <p:spPr>
          <a:xfrm>
            <a:off x="4382740" y="4704043"/>
            <a:ext cx="3510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3"/>
          <p:cNvSpPr/>
          <p:nvPr/>
        </p:nvSpPr>
        <p:spPr>
          <a:xfrm>
            <a:off x="4759766" y="4714620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( 1 0 0 1 0 1 1 0 )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89851" y="4380277"/>
            <a:ext cx="2361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 of ~0x69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B0C0A06-8859-1947-95F7-BA527EDBB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96134"/>
              </p:ext>
            </p:extLst>
          </p:nvPr>
        </p:nvGraphicFramePr>
        <p:xfrm>
          <a:off x="3001522" y="1791923"/>
          <a:ext cx="18177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78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908878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~x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0A91C5-42C6-0648-8AC8-531621EF2D17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3910400" y="1791923"/>
            <a:ext cx="0" cy="13716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0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operator ^ (XOR)</a:t>
            </a:r>
            <a:endParaRPr kumimoji="1"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9851" y="4380277"/>
            <a:ext cx="3063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 of 0x69^0x55</a:t>
            </a:r>
          </a:p>
        </p:txBody>
      </p:sp>
      <p:sp>
        <p:nvSpPr>
          <p:cNvPr id="17" name="矩形 9"/>
          <p:cNvSpPr/>
          <p:nvPr/>
        </p:nvSpPr>
        <p:spPr>
          <a:xfrm>
            <a:off x="4578874" y="4102341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1 0 1 0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</a:t>
            </a:r>
            <a:endParaRPr lang="zh-CN" altLang="en-US" sz="2400" dirty="0"/>
          </a:p>
        </p:txBody>
      </p:sp>
      <p:sp>
        <p:nvSpPr>
          <p:cNvPr id="18" name="矩形 10"/>
          <p:cNvSpPr/>
          <p:nvPr/>
        </p:nvSpPr>
        <p:spPr>
          <a:xfrm>
            <a:off x="4578874" y="4567036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0 1 0 1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sp>
        <p:nvSpPr>
          <p:cNvPr id="19" name="矩形 11"/>
          <p:cNvSpPr/>
          <p:nvPr/>
        </p:nvSpPr>
        <p:spPr>
          <a:xfrm>
            <a:off x="4201848" y="4590552"/>
            <a:ext cx="436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^</a:t>
            </a:r>
            <a:endParaRPr lang="zh-CN" altLang="en-US" sz="2400" dirty="0"/>
          </a:p>
        </p:txBody>
      </p:sp>
      <p:cxnSp>
        <p:nvCxnSpPr>
          <p:cNvPr id="20" name="直线连接符 12"/>
          <p:cNvCxnSpPr/>
          <p:nvPr/>
        </p:nvCxnSpPr>
        <p:spPr>
          <a:xfrm>
            <a:off x="4201848" y="5114373"/>
            <a:ext cx="3510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 13"/>
          <p:cNvSpPr/>
          <p:nvPr/>
        </p:nvSpPr>
        <p:spPr>
          <a:xfrm>
            <a:off x="4578874" y="5124950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0 1 1 1 1 0 0 )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E43FB73-6063-554E-9C69-69F446176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49351"/>
              </p:ext>
            </p:extLst>
          </p:nvPr>
        </p:nvGraphicFramePr>
        <p:xfrm>
          <a:off x="3128422" y="1472274"/>
          <a:ext cx="272663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78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908878">
                  <a:extLst>
                    <a:ext uri="{9D8B030D-6E8A-4147-A177-3AD203B41FA5}">
                      <a16:colId xmlns:a16="http://schemas.microsoft.com/office/drawing/2014/main" val="2396206722"/>
                    </a:ext>
                  </a:extLst>
                </a:gridCol>
                <a:gridCol w="908878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/>
                        <a:t>x^y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7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18630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0032A3-6704-6142-AB7F-F78219E1E6B8}"/>
              </a:ext>
            </a:extLst>
          </p:cNvPr>
          <p:cNvCxnSpPr/>
          <p:nvPr/>
        </p:nvCxnSpPr>
        <p:spPr>
          <a:xfrm>
            <a:off x="4942848" y="1372884"/>
            <a:ext cx="0" cy="2444973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5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operator &lt;&lt;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x &lt;&lt; y, shift bit-vector x left by y positions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Throw away bits shifted out on the left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Fill in 0’s on the right</a:t>
            </a:r>
          </a:p>
          <a:p>
            <a:pPr marL="57150" indent="0">
              <a:buNone/>
            </a:pPr>
            <a:endParaRPr kumimoji="1" lang="en-US" altLang="zh-CN" dirty="0">
              <a:latin typeface="Verdana"/>
              <a:cs typeface="Verdana"/>
            </a:endParaRP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4572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graphicFrame>
        <p:nvGraphicFramePr>
          <p:cNvPr id="6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42652"/>
              </p:ext>
            </p:extLst>
          </p:nvPr>
        </p:nvGraphicFramePr>
        <p:xfrm>
          <a:off x="645337" y="3748723"/>
          <a:ext cx="7525136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7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cs typeface="Verdana"/>
                        </a:rPr>
                        <a:t>0 1 1</a:t>
                      </a:r>
                      <a:r>
                        <a:rPr kumimoji="1" lang="en-US" altLang="zh-CN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0 1 0 0 1 </a:t>
                      </a:r>
                      <a:endParaRPr lang="zh-CN" altLang="en-US" sz="2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626">
                <a:tc>
                  <a:txBody>
                    <a:bodyPr/>
                    <a:lstStyle/>
                    <a:p>
                      <a:r>
                        <a:rPr lang="en-US" altLang="zh-CN" sz="2400" baseline="0" dirty="0">
                          <a:latin typeface="Verdana"/>
                          <a:cs typeface="Verdana"/>
                        </a:rPr>
                        <a:t>result of 0x69 &lt;&lt; 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0 1 0 0 1 </a:t>
                      </a:r>
                      <a:r>
                        <a:rPr kumimoji="1" lang="en-US" altLang="zh-CN" sz="24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0 0 0</a:t>
                      </a:r>
                      <a:r>
                        <a:rPr kumimoji="1" lang="en-US" altLang="zh-CN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lang="zh-CN" altLang="en-US" sz="2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741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operator &gt;&gt;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kumimoji="1" lang="en-US" altLang="zh-CN" dirty="0">
                <a:latin typeface="Verdana"/>
                <a:cs typeface="Verdana"/>
              </a:rPr>
              <a:t>x &gt;&gt; y, shift bit-vector x right by y positions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Throw away bits shifted out on the right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(Logical shift) Fill with 0’s on left</a:t>
            </a: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4572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81950"/>
              </p:ext>
            </p:extLst>
          </p:nvPr>
        </p:nvGraphicFramePr>
        <p:xfrm>
          <a:off x="751174" y="4683901"/>
          <a:ext cx="793562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9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1 0 1 0 1 0 0 1 </a:t>
                      </a:r>
                      <a:endParaRPr lang="zh-CN" altLang="en-US" sz="2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626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Logical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>
                          <a:latin typeface="Verdana"/>
                          <a:cs typeface="Verdana"/>
                        </a:rPr>
                        <a:t>result of 0xa9 &gt;&gt; 3 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0 0 0 </a:t>
                      </a:r>
                      <a:r>
                        <a:rPr kumimoji="1" lang="en-US" altLang="zh-CN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kumimoji="1" lang="en-US" altLang="zh-CN" sz="24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0</a:t>
                      </a:r>
                      <a:r>
                        <a:rPr kumimoji="1" lang="en-US" altLang="zh-CN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1 0 1  </a:t>
                      </a:r>
                      <a:endParaRPr lang="zh-CN" altLang="en-US" sz="2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57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operator &gt;&gt;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kumimoji="1" lang="en-US" altLang="zh-CN" dirty="0">
                <a:latin typeface="Verdana"/>
                <a:cs typeface="Verdana"/>
              </a:rPr>
              <a:t>x &gt;&gt; y, shift bit-vector x right by y positions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Throw away bits shifted out on the right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(Logical shift) Fill with 0’s on the left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(Arithmetic shift) Replicate </a:t>
            </a:r>
            <a:r>
              <a:rPr kumimoji="1" lang="en-US" altLang="zh-CN" dirty="0" err="1">
                <a:latin typeface="Verdana"/>
                <a:cs typeface="Verdana"/>
              </a:rPr>
              <a:t>msb</a:t>
            </a:r>
            <a:r>
              <a:rPr kumimoji="1" lang="en-US" altLang="zh-CN" dirty="0">
                <a:latin typeface="Verdana"/>
                <a:cs typeface="Verdana"/>
              </a:rPr>
              <a:t> on the left</a:t>
            </a: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4572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0144"/>
              </p:ext>
            </p:extLst>
          </p:nvPr>
        </p:nvGraphicFramePr>
        <p:xfrm>
          <a:off x="228991" y="4683901"/>
          <a:ext cx="845781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1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3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1 0 1 0 1 0 0 1 </a:t>
                      </a:r>
                      <a:endParaRPr lang="zh-CN" altLang="en-US" sz="2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626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Arithmetic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>
                          <a:latin typeface="Verdana"/>
                          <a:cs typeface="Verdana"/>
                        </a:rPr>
                        <a:t>result of 0xa9 &gt;&gt; 3 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kumimoji="1" lang="en-US" altLang="zh-CN" sz="2400" baseline="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1  1</a:t>
                      </a:r>
                      <a:r>
                        <a:rPr kumimoji="1" lang="en-US" altLang="zh-CN" sz="24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kumimoji="1" lang="en-US" altLang="zh-CN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kumimoji="1" lang="en-US" altLang="zh-CN" sz="24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0</a:t>
                      </a:r>
                      <a:r>
                        <a:rPr kumimoji="1" lang="en-US" altLang="zh-CN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1 0 1  </a:t>
                      </a:r>
                      <a:endParaRPr lang="zh-CN" altLang="en-US" sz="2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222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Which shift is used in C 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Arithmetic shift for signed numbers</a:t>
            </a:r>
          </a:p>
          <a:p>
            <a:pPr marL="0" indent="0">
              <a:buNone/>
            </a:pPr>
            <a:r>
              <a:rPr kumimoji="1" lang="en-US" altLang="zh-CN" dirty="0"/>
              <a:t>Logical shifting on unsigned numbers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3925" y="2873684"/>
            <a:ext cx="8270185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#include &lt;</a:t>
            </a:r>
            <a:r>
              <a:rPr lang="en-US" altLang="zh-CN" sz="2800" dirty="0" err="1">
                <a:latin typeface="Consolas"/>
                <a:cs typeface="Consolas"/>
              </a:rPr>
              <a:t>stdio.h</a:t>
            </a:r>
            <a:r>
              <a:rPr lang="en-US" altLang="zh-CN" sz="2800" dirty="0">
                <a:latin typeface="Consolas"/>
                <a:cs typeface="Consolas"/>
              </a:rPr>
              <a:t>&gt;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2800" dirty="0">
                <a:latin typeface="Consolas"/>
                <a:cs typeface="Consolas"/>
              </a:rPr>
              <a:t>  int </a:t>
            </a:r>
            <a:r>
              <a:rPr lang="en-US" altLang="zh-CN" sz="2800" dirty="0">
                <a:latin typeface="Consolas"/>
                <a:cs typeface="Consolas"/>
              </a:rPr>
              <a:t>a</a:t>
            </a:r>
            <a:r>
              <a:rPr lang="mr-IN" altLang="zh-CN" sz="2800" dirty="0">
                <a:latin typeface="Consolas"/>
                <a:cs typeface="Consolas"/>
              </a:rPr>
              <a:t> = </a:t>
            </a:r>
            <a:r>
              <a:rPr lang="en-US" altLang="zh-CN" sz="2800" dirty="0">
                <a:latin typeface="Consolas"/>
                <a:cs typeface="Consolas"/>
              </a:rPr>
              <a:t>-</a:t>
            </a:r>
            <a:r>
              <a:rPr lang="mr-IN" altLang="zh-CN" sz="2800" dirty="0">
                <a:latin typeface="Consolas"/>
                <a:cs typeface="Consolas"/>
              </a:rPr>
              <a:t>1;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b = 1;</a:t>
            </a:r>
          </a:p>
          <a:p>
            <a:r>
              <a:rPr lang="mr-IN" altLang="zh-CN" sz="2800" dirty="0">
                <a:latin typeface="Consolas"/>
                <a:cs typeface="Consolas"/>
              </a:rPr>
              <a:t>  printf("%d  %d\n", </a:t>
            </a:r>
            <a:r>
              <a:rPr lang="en-US" altLang="zh-CN" sz="2800" dirty="0">
                <a:latin typeface="Consolas"/>
                <a:cs typeface="Consolas"/>
              </a:rPr>
              <a:t>a</a:t>
            </a:r>
            <a:r>
              <a:rPr lang="mr-IN" altLang="zh-CN" sz="2800" dirty="0">
                <a:latin typeface="Consolas"/>
                <a:cs typeface="Consolas"/>
              </a:rPr>
              <a:t>&gt;&gt;10, </a:t>
            </a:r>
            <a:r>
              <a:rPr lang="en-US" altLang="zh-CN" sz="2800" dirty="0">
                <a:latin typeface="Consolas"/>
                <a:cs typeface="Consolas"/>
              </a:rPr>
              <a:t>b&gt;</a:t>
            </a:r>
            <a:r>
              <a:rPr lang="mr-IN" altLang="zh-CN" sz="2800" dirty="0">
                <a:latin typeface="Consolas"/>
                <a:cs typeface="Consolas"/>
              </a:rPr>
              <a:t>&gt;10);</a:t>
            </a:r>
          </a:p>
          <a:p>
            <a:r>
              <a:rPr lang="mr-IN" altLang="zh-CN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9662" y="5982228"/>
            <a:ext cx="320586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  <a:cs typeface="Consolas"/>
              </a:rPr>
              <a:t>Result: -1 0</a:t>
            </a:r>
          </a:p>
        </p:txBody>
      </p:sp>
    </p:spTree>
    <p:extLst>
      <p:ext uri="{BB962C8B-B14F-4D97-AF65-F5344CB8AC3E}">
        <p14:creationId xmlns:p14="http://schemas.microsoft.com/office/powerpoint/2010/main" val="225451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01736" y="708637"/>
            <a:ext cx="2886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halkduster"/>
                <a:cs typeface="Chalkduster"/>
              </a:rPr>
              <a:t>C programmers</a:t>
            </a:r>
            <a:endParaRPr lang="zh-CN" altLang="en-US" sz="2400" dirty="0">
              <a:latin typeface="Chalkduster"/>
              <a:cs typeface="Chalkduster"/>
            </a:endParaRPr>
          </a:p>
        </p:txBody>
      </p:sp>
      <p:pic>
        <p:nvPicPr>
          <p:cNvPr id="2" name="Picture 1" descr="a34e4dfea45b48909e9cfc369f7d869e--operating-system-steve-job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36" y="1232259"/>
            <a:ext cx="8380206" cy="509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2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Which shift is used?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Arithmetic shift for signed numbers</a:t>
            </a:r>
          </a:p>
          <a:p>
            <a:pPr marL="0" indent="0">
              <a:buNone/>
            </a:pPr>
            <a:r>
              <a:rPr kumimoji="1" lang="en-US" altLang="zh-CN" dirty="0"/>
              <a:t>Logical shifting on unsigned numbers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3925" y="2873684"/>
            <a:ext cx="8270185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#include &lt;</a:t>
            </a:r>
            <a:r>
              <a:rPr lang="en-US" altLang="zh-CN" sz="2800" dirty="0" err="1">
                <a:latin typeface="Consolas"/>
                <a:cs typeface="Consolas"/>
              </a:rPr>
              <a:t>stdio.h</a:t>
            </a:r>
            <a:r>
              <a:rPr lang="en-US" altLang="zh-CN" sz="2800" dirty="0">
                <a:latin typeface="Consolas"/>
                <a:cs typeface="Consolas"/>
              </a:rPr>
              <a:t>&gt;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2800" dirty="0">
                <a:latin typeface="Consolas"/>
                <a:cs typeface="Consolas"/>
              </a:rPr>
              <a:t>  int </a:t>
            </a:r>
            <a:r>
              <a:rPr lang="en-US" altLang="zh-CN" sz="2800" dirty="0">
                <a:latin typeface="Consolas"/>
                <a:cs typeface="Consolas"/>
              </a:rPr>
              <a:t>a</a:t>
            </a:r>
            <a:r>
              <a:rPr lang="mr-IN" altLang="zh-CN" sz="2800" dirty="0">
                <a:latin typeface="Consolas"/>
                <a:cs typeface="Consolas"/>
              </a:rPr>
              <a:t> = </a:t>
            </a:r>
            <a:r>
              <a:rPr lang="en-US" altLang="zh-CN" sz="2800" dirty="0">
                <a:latin typeface="Consolas"/>
                <a:cs typeface="Consolas"/>
              </a:rPr>
              <a:t>-</a:t>
            </a:r>
            <a:r>
              <a:rPr lang="mr-IN" altLang="zh-CN" sz="2800" dirty="0">
                <a:latin typeface="Consolas"/>
                <a:cs typeface="Consolas"/>
              </a:rPr>
              <a:t>1;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b = 1;</a:t>
            </a:r>
          </a:p>
          <a:p>
            <a:r>
              <a:rPr lang="mr-IN" altLang="zh-CN" sz="2800" dirty="0">
                <a:latin typeface="Consolas"/>
                <a:cs typeface="Consolas"/>
              </a:rPr>
              <a:t>  printf("%d  %d\n", </a:t>
            </a:r>
            <a:r>
              <a:rPr lang="en-US" altLang="zh-CN" sz="2800" dirty="0">
                <a:latin typeface="Consolas"/>
                <a:cs typeface="Consolas"/>
              </a:rPr>
              <a:t>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)a</a:t>
            </a:r>
            <a:r>
              <a:rPr lang="mr-IN" altLang="zh-CN" sz="2800" dirty="0">
                <a:latin typeface="Consolas"/>
                <a:cs typeface="Consolas"/>
              </a:rPr>
              <a:t>&gt;&gt;10, </a:t>
            </a:r>
            <a:r>
              <a:rPr lang="en-US" altLang="zh-CN" sz="2800" dirty="0">
                <a:latin typeface="Consolas"/>
                <a:cs typeface="Consolas"/>
              </a:rPr>
              <a:t>b&gt;</a:t>
            </a:r>
            <a:r>
              <a:rPr lang="mr-IN" altLang="zh-CN" sz="2800" dirty="0">
                <a:latin typeface="Consolas"/>
                <a:cs typeface="Consolas"/>
              </a:rPr>
              <a:t>&gt;10);</a:t>
            </a:r>
          </a:p>
          <a:p>
            <a:r>
              <a:rPr lang="mr-IN" altLang="zh-CN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9663" y="5982228"/>
            <a:ext cx="3463483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/>
                <a:cs typeface="Consolas"/>
              </a:rPr>
              <a:t>Result: </a:t>
            </a:r>
            <a:r>
              <a:rPr lang="en-US" sz="2800" dirty="0"/>
              <a:t>4194303   0</a:t>
            </a:r>
            <a:r>
              <a:rPr lang="en-US" sz="2800" dirty="0">
                <a:latin typeface="Consolas"/>
                <a:cs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943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1FF7-F894-A74C-86A6-CD013014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1C1F24-3333-E84E-B5E0-3AA8C30C9A90}"/>
              </a:ext>
            </a:extLst>
          </p:cNvPr>
          <p:cNvSpPr/>
          <p:nvPr/>
        </p:nvSpPr>
        <p:spPr>
          <a:xfrm>
            <a:off x="457201" y="2305615"/>
            <a:ext cx="8229599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unsigned </a:t>
            </a:r>
            <a:r>
              <a:rPr lang="en-US" altLang="zh-CN" sz="2800" dirty="0" err="1">
                <a:latin typeface="Consolas"/>
                <a:cs typeface="Consolas"/>
              </a:rPr>
              <a:t>multiply_by_two</a:t>
            </a:r>
            <a:r>
              <a:rPr lang="en-US" altLang="zh-CN" sz="2800" dirty="0">
                <a:latin typeface="Consolas"/>
                <a:cs typeface="Consolas"/>
              </a:rPr>
              <a:t>(unsigned int x) {</a:t>
            </a:r>
          </a:p>
          <a:p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B586E551-8CD4-794A-AB56-E2F35F57F4D7}"/>
              </a:ext>
            </a:extLst>
          </p:cNvPr>
          <p:cNvSpPr/>
          <p:nvPr/>
        </p:nvSpPr>
        <p:spPr>
          <a:xfrm>
            <a:off x="1311967" y="3167389"/>
            <a:ext cx="365759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return x &lt;&lt; 1;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73420B-B5C7-A541-8D3F-E22E5DE101F3}"/>
              </a:ext>
            </a:extLst>
          </p:cNvPr>
          <p:cNvGrpSpPr/>
          <p:nvPr/>
        </p:nvGrpSpPr>
        <p:grpSpPr>
          <a:xfrm>
            <a:off x="318052" y="1868557"/>
            <a:ext cx="6811618" cy="1063618"/>
            <a:chOff x="318052" y="1868557"/>
            <a:chExt cx="6811618" cy="106361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990598-8317-E841-9803-5B1A34B55B0A}"/>
                </a:ext>
              </a:extLst>
            </p:cNvPr>
            <p:cNvCxnSpPr/>
            <p:nvPr/>
          </p:nvCxnSpPr>
          <p:spPr>
            <a:xfrm flipV="1">
              <a:off x="318052" y="2305615"/>
              <a:ext cx="1828800" cy="417707"/>
            </a:xfrm>
            <a:prstGeom prst="line">
              <a:avLst/>
            </a:prstGeom>
            <a:ln w="381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A0C4F1A-DC0B-B440-B9A5-44AA5664D736}"/>
                </a:ext>
              </a:extLst>
            </p:cNvPr>
            <p:cNvCxnSpPr/>
            <p:nvPr/>
          </p:nvCxnSpPr>
          <p:spPr>
            <a:xfrm flipV="1">
              <a:off x="5300870" y="2514468"/>
              <a:ext cx="1828800" cy="417707"/>
            </a:xfrm>
            <a:prstGeom prst="line">
              <a:avLst/>
            </a:prstGeom>
            <a:ln w="381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5C3C34-1F13-DC41-AA73-BBFA26051B4B}"/>
                </a:ext>
              </a:extLst>
            </p:cNvPr>
            <p:cNvSpPr txBox="1"/>
            <p:nvPr/>
          </p:nvSpPr>
          <p:spPr>
            <a:xfrm>
              <a:off x="1053548" y="1868557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06D98-2A1B-5448-A7D0-DB8A69A32A76}"/>
                </a:ext>
              </a:extLst>
            </p:cNvPr>
            <p:cNvSpPr txBox="1"/>
            <p:nvPr/>
          </p:nvSpPr>
          <p:spPr>
            <a:xfrm>
              <a:off x="5868059" y="1948376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33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1FF7-F894-A74C-86A6-CD013014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1C1F24-3333-E84E-B5E0-3AA8C30C9A90}"/>
              </a:ext>
            </a:extLst>
          </p:cNvPr>
          <p:cNvSpPr/>
          <p:nvPr/>
        </p:nvSpPr>
        <p:spPr>
          <a:xfrm>
            <a:off x="457201" y="2305615"/>
            <a:ext cx="8229599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unsigned </a:t>
            </a:r>
            <a:r>
              <a:rPr lang="en-US" altLang="zh-CN" sz="2800" dirty="0" err="1">
                <a:latin typeface="Consolas"/>
                <a:cs typeface="Consolas"/>
              </a:rPr>
              <a:t>divide_by_two</a:t>
            </a:r>
            <a:r>
              <a:rPr lang="en-US" altLang="zh-CN" sz="2800" dirty="0">
                <a:latin typeface="Consolas"/>
                <a:cs typeface="Consolas"/>
              </a:rPr>
              <a:t>(unsigned int x)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{</a:t>
            </a:r>
          </a:p>
          <a:p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B586E551-8CD4-794A-AB56-E2F35F57F4D7}"/>
              </a:ext>
            </a:extLst>
          </p:cNvPr>
          <p:cNvSpPr/>
          <p:nvPr/>
        </p:nvSpPr>
        <p:spPr>
          <a:xfrm>
            <a:off x="1311967" y="3167389"/>
            <a:ext cx="365759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return x &gt;&gt; 1;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73420B-B5C7-A541-8D3F-E22E5DE101F3}"/>
              </a:ext>
            </a:extLst>
          </p:cNvPr>
          <p:cNvGrpSpPr/>
          <p:nvPr/>
        </p:nvGrpSpPr>
        <p:grpSpPr>
          <a:xfrm>
            <a:off x="318052" y="1868557"/>
            <a:ext cx="6811618" cy="1063618"/>
            <a:chOff x="318052" y="1868557"/>
            <a:chExt cx="6811618" cy="106361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990598-8317-E841-9803-5B1A34B55B0A}"/>
                </a:ext>
              </a:extLst>
            </p:cNvPr>
            <p:cNvCxnSpPr/>
            <p:nvPr/>
          </p:nvCxnSpPr>
          <p:spPr>
            <a:xfrm flipV="1">
              <a:off x="318052" y="2305615"/>
              <a:ext cx="1828800" cy="417707"/>
            </a:xfrm>
            <a:prstGeom prst="line">
              <a:avLst/>
            </a:prstGeom>
            <a:ln w="381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A0C4F1A-DC0B-B440-B9A5-44AA5664D736}"/>
                </a:ext>
              </a:extLst>
            </p:cNvPr>
            <p:cNvCxnSpPr/>
            <p:nvPr/>
          </p:nvCxnSpPr>
          <p:spPr>
            <a:xfrm flipV="1">
              <a:off x="5300870" y="2514468"/>
              <a:ext cx="1828800" cy="417707"/>
            </a:xfrm>
            <a:prstGeom prst="line">
              <a:avLst/>
            </a:prstGeom>
            <a:ln w="381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5C3C34-1F13-DC41-AA73-BBFA26051B4B}"/>
                </a:ext>
              </a:extLst>
            </p:cNvPr>
            <p:cNvSpPr txBox="1"/>
            <p:nvPr/>
          </p:nvSpPr>
          <p:spPr>
            <a:xfrm>
              <a:off x="1053548" y="1868557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06D98-2A1B-5448-A7D0-DB8A69A32A76}"/>
                </a:ext>
              </a:extLst>
            </p:cNvPr>
            <p:cNvSpPr txBox="1"/>
            <p:nvPr/>
          </p:nvSpPr>
          <p:spPr>
            <a:xfrm>
              <a:off x="5868059" y="1948376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96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/>
          <p:cNvSpPr/>
          <p:nvPr/>
        </p:nvSpPr>
        <p:spPr>
          <a:xfrm>
            <a:off x="656785" y="1660907"/>
            <a:ext cx="7545232" cy="3539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// clear bit at position </a:t>
            </a:r>
            <a:r>
              <a:rPr lang="en-US" altLang="zh-CN" sz="2800" dirty="0" err="1">
                <a:latin typeface="Consolas"/>
                <a:cs typeface="Consolas"/>
              </a:rPr>
              <a:t>pos</a:t>
            </a:r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// rightmost bit is at 0</a:t>
            </a:r>
            <a:r>
              <a:rPr lang="en-US" altLang="zh-CN" sz="2800" baseline="30000" dirty="0">
                <a:latin typeface="Consolas"/>
                <a:cs typeface="Consolas"/>
              </a:rPr>
              <a:t>th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pos</a:t>
            </a:r>
            <a:endParaRPr lang="en-US" altLang="zh-CN" sz="2800" dirty="0">
              <a:latin typeface="Consolas"/>
              <a:cs typeface="Consolas"/>
            </a:endParaRPr>
          </a:p>
          <a:p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clear_bit_at_pos</a:t>
            </a:r>
            <a:r>
              <a:rPr lang="en-US" altLang="zh-CN" sz="2800" dirty="0">
                <a:latin typeface="Consolas"/>
                <a:cs typeface="Consolas"/>
              </a:rPr>
              <a:t>(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x,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pos</a:t>
            </a:r>
            <a:r>
              <a:rPr lang="en-US" altLang="zh-CN" sz="2800" dirty="0">
                <a:latin typeface="Consolas"/>
                <a:cs typeface="Consolas"/>
              </a:rPr>
              <a:t>) {</a:t>
            </a:r>
          </a:p>
          <a:p>
            <a:endParaRPr lang="en-US" altLang="zh-CN" sz="2800" dirty="0">
              <a:latin typeface="Consolas"/>
              <a:cs typeface="Consolas"/>
            </a:endParaRPr>
          </a:p>
          <a:p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/>
          <p:cNvSpPr/>
          <p:nvPr/>
        </p:nvSpPr>
        <p:spPr>
          <a:xfrm>
            <a:off x="1308107" y="3747847"/>
            <a:ext cx="73786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unsigned int mask = 1 &lt;&lt; pos;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return x &amp; (~mask);</a:t>
            </a:r>
          </a:p>
        </p:txBody>
      </p:sp>
    </p:spTree>
    <p:extLst>
      <p:ext uri="{BB962C8B-B14F-4D97-AF65-F5344CB8AC3E}">
        <p14:creationId xmlns:p14="http://schemas.microsoft.com/office/powerpoint/2010/main" val="283320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/>
          <p:cNvSpPr/>
          <p:nvPr/>
        </p:nvSpPr>
        <p:spPr>
          <a:xfrm>
            <a:off x="656785" y="1660907"/>
            <a:ext cx="7545232" cy="3539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// set bit at position </a:t>
            </a:r>
            <a:r>
              <a:rPr lang="en-US" altLang="zh-CN" sz="2800" dirty="0" err="1">
                <a:latin typeface="Consolas"/>
                <a:cs typeface="Consolas"/>
              </a:rPr>
              <a:t>pos</a:t>
            </a:r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// rightmost bit is at 0</a:t>
            </a:r>
            <a:r>
              <a:rPr lang="en-US" altLang="zh-CN" sz="2800" baseline="30000" dirty="0">
                <a:latin typeface="Consolas"/>
                <a:cs typeface="Consolas"/>
              </a:rPr>
              <a:t>th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pos</a:t>
            </a:r>
            <a:endParaRPr lang="en-US" altLang="zh-CN" sz="2800" dirty="0">
              <a:latin typeface="Consolas"/>
              <a:cs typeface="Consolas"/>
            </a:endParaRPr>
          </a:p>
          <a:p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set_bit_at_pos</a:t>
            </a:r>
            <a:r>
              <a:rPr lang="en-US" altLang="zh-CN" sz="2800" dirty="0">
                <a:latin typeface="Consolas"/>
                <a:cs typeface="Consolas"/>
              </a:rPr>
              <a:t>(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x,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pos</a:t>
            </a:r>
            <a:r>
              <a:rPr lang="en-US" altLang="zh-CN" sz="2800" dirty="0">
                <a:latin typeface="Consolas"/>
                <a:cs typeface="Consolas"/>
              </a:rPr>
              <a:t>)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{</a:t>
            </a:r>
          </a:p>
          <a:p>
            <a:endParaRPr lang="en-US" altLang="zh-CN" sz="2800" dirty="0">
              <a:latin typeface="Consolas"/>
              <a:cs typeface="Consolas"/>
            </a:endParaRPr>
          </a:p>
          <a:p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/>
          <p:cNvSpPr/>
          <p:nvPr/>
        </p:nvSpPr>
        <p:spPr>
          <a:xfrm>
            <a:off x="1308107" y="3747847"/>
            <a:ext cx="73786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unsigned int mask = 1 &lt;&lt; pos;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return x | mask;</a:t>
            </a:r>
          </a:p>
        </p:txBody>
      </p:sp>
    </p:spTree>
    <p:extLst>
      <p:ext uri="{BB962C8B-B14F-4D97-AF65-F5344CB8AC3E}">
        <p14:creationId xmlns:p14="http://schemas.microsoft.com/office/powerpoint/2010/main" val="132427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C’s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Java</a:t>
            </a:r>
          </a:p>
          <a:p>
            <a:r>
              <a:rPr lang="en-US" dirty="0"/>
              <a:t>conditional:</a:t>
            </a:r>
          </a:p>
          <a:p>
            <a:pPr lvl="1"/>
            <a:r>
              <a:rPr lang="en-US" dirty="0"/>
              <a:t> if ... else if... else</a:t>
            </a:r>
          </a:p>
          <a:p>
            <a:pPr lvl="1"/>
            <a:r>
              <a:rPr lang="en-US" dirty="0"/>
              <a:t>switch</a:t>
            </a:r>
          </a:p>
          <a:p>
            <a:r>
              <a:rPr lang="en-US" dirty="0"/>
              <a:t>loops: while, for</a:t>
            </a:r>
          </a:p>
          <a:p>
            <a:pPr lvl="1"/>
            <a:r>
              <a:rPr lang="en-US" dirty="0"/>
              <a:t>continue</a:t>
            </a:r>
          </a:p>
          <a:p>
            <a:pPr lvl="1"/>
            <a:r>
              <a:rPr lang="en-US" dirty="0"/>
              <a:t>break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93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/>
              <a:t>goto</a:t>
            </a:r>
            <a:r>
              <a:rPr kumimoji="1" lang="en-US" altLang="zh-CN" dirty="0"/>
              <a:t> statements allow jump anywhere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8495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altLang="zh-CN" sz="2800" dirty="0" err="1">
                <a:latin typeface="Verdana"/>
                <a:cs typeface="Verdana"/>
              </a:rPr>
              <a:t>goto</a:t>
            </a:r>
            <a:r>
              <a:rPr kumimoji="1" lang="en-US" altLang="zh-CN" sz="2800" dirty="0">
                <a:latin typeface="Verdana"/>
                <a:cs typeface="Verdana"/>
              </a:rPr>
              <a:t> </a:t>
            </a:r>
            <a:r>
              <a:rPr kumimoji="1" lang="en-US" altLang="zh-CN" sz="2800" i="1" dirty="0">
                <a:latin typeface="Verdana"/>
                <a:cs typeface="Verdana"/>
              </a:rPr>
              <a:t>label</a:t>
            </a:r>
          </a:p>
        </p:txBody>
      </p:sp>
      <p:sp>
        <p:nvSpPr>
          <p:cNvPr id="4" name="矩形 3"/>
          <p:cNvSpPr/>
          <p:nvPr/>
        </p:nvSpPr>
        <p:spPr>
          <a:xfrm>
            <a:off x="791058" y="2706762"/>
            <a:ext cx="753789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	</a:t>
            </a:r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		</a:t>
            </a:r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goto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error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	}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  	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endParaRPr lang="en-US" altLang="zh-CN" sz="400" b="1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endParaRPr lang="en-US" altLang="zh-CN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b="1" i="1" dirty="0">
                <a:latin typeface="Consolas"/>
                <a:ea typeface="宋体" pitchFamily="2" charset="-122"/>
                <a:cs typeface="Consolas"/>
              </a:rPr>
              <a:t>error: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code handling error</a:t>
            </a:r>
          </a:p>
        </p:txBody>
      </p:sp>
    </p:spTree>
    <p:extLst>
      <p:ext uri="{BB962C8B-B14F-4D97-AF65-F5344CB8AC3E}">
        <p14:creationId xmlns:p14="http://schemas.microsoft.com/office/powerpoint/2010/main" val="3535806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Avoid </a:t>
            </a:r>
            <a:r>
              <a:rPr lang="en-US" dirty="0" err="1"/>
              <a:t>goto’s</a:t>
            </a:r>
            <a:r>
              <a:rPr lang="en-US" dirty="0"/>
              <a:t> whenever possible</a:t>
            </a:r>
          </a:p>
        </p:txBody>
      </p:sp>
      <p:pic>
        <p:nvPicPr>
          <p:cNvPr id="4" name="Content Placeholder 3" descr="Screen Shot 2018-09-18 at 11.52.3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6" b="3586"/>
          <a:stretch>
            <a:fillRect/>
          </a:stretch>
        </p:blipFill>
        <p:spPr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883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Avoid </a:t>
            </a:r>
            <a:r>
              <a:rPr lang="en-US" dirty="0" err="1"/>
              <a:t>goto’s</a:t>
            </a:r>
            <a:r>
              <a:rPr lang="en-US" dirty="0"/>
              <a:t> whenever possible</a:t>
            </a:r>
          </a:p>
        </p:txBody>
      </p:sp>
      <p:pic>
        <p:nvPicPr>
          <p:cNvPr id="5" name="Content Placeholder 4" descr="Screen Shot 2018-09-18 at 11.54.19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" t="-5100" r="2138" b="-9577"/>
          <a:stretch/>
        </p:blipFill>
        <p:spPr>
          <a:xfrm>
            <a:off x="0" y="1600201"/>
            <a:ext cx="9144000" cy="3813326"/>
          </a:xfrm>
        </p:spPr>
      </p:pic>
    </p:spTree>
    <p:extLst>
      <p:ext uri="{BB962C8B-B14F-4D97-AF65-F5344CB8AC3E}">
        <p14:creationId xmlns:p14="http://schemas.microsoft.com/office/powerpoint/2010/main" val="1987901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isEven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213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 is an old programming language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157014"/>
              </p:ext>
            </p:extLst>
          </p:nvPr>
        </p:nvGraphicFramePr>
        <p:xfrm>
          <a:off x="396789" y="1761507"/>
          <a:ext cx="8290011" cy="482185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60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4696">
                  <a:extLst>
                    <a:ext uri="{9D8B030D-6E8A-4147-A177-3AD203B41FA5}">
                      <a16:colId xmlns:a16="http://schemas.microsoft.com/office/drawing/2014/main" val="1135328722"/>
                    </a:ext>
                  </a:extLst>
                </a:gridCol>
              </a:tblGrid>
              <a:tr h="496398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C</a:t>
                      </a:r>
                      <a:endParaRPr lang="zh-CN" altLang="en-US" sz="2200" b="1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Java</a:t>
                      </a:r>
                      <a:endParaRPr lang="zh-CN" altLang="en-US" sz="2200" b="1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200" dirty="0"/>
                        <a:t>Python</a:t>
                      </a:r>
                      <a:endParaRPr lang="zh-CN" altLang="en-US" sz="2200" b="1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4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1972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1995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2000 (2.0)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4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Procedure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Object oriented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Procedure &amp; object oriented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370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Compiled</a:t>
                      </a:r>
                      <a:r>
                        <a:rPr lang="en-US" altLang="zh-CN" sz="1800" baseline="0" dirty="0"/>
                        <a:t> to machine code, runs on bare machine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Compiled</a:t>
                      </a:r>
                      <a:r>
                        <a:rPr lang="en-US" altLang="zh-CN" sz="1800" baseline="0" dirty="0"/>
                        <a:t> to </a:t>
                      </a:r>
                      <a:r>
                        <a:rPr lang="en-US" altLang="zh-CN" sz="1800" baseline="0" dirty="0" err="1"/>
                        <a:t>bytecode</a:t>
                      </a:r>
                      <a:r>
                        <a:rPr lang="en-US" altLang="zh-CN" sz="1800" baseline="0" dirty="0"/>
                        <a:t>, runs by another piece of software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dirty="0"/>
                        <a:t>Scripting</a:t>
                      </a:r>
                      <a:r>
                        <a:rPr lang="en-US" altLang="zh-CN" sz="1800" baseline="0" dirty="0"/>
                        <a:t> language, interpreted by software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398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static type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static type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200" dirty="0"/>
                        <a:t>dynamic type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173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Manual memory management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800" dirty="0"/>
                        <a:t>Automatic</a:t>
                      </a:r>
                      <a:r>
                        <a:rPr lang="en-US" altLang="zh-CN" sz="1800" baseline="0" dirty="0"/>
                        <a:t> memory management with GC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1734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Tiny standard library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Very Large library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Humongous library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95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29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isEven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(n &amp; 0x1)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9144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isEven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(n % 2)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238799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83449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isPowerOfTwo</a:t>
            </a:r>
            <a:r>
              <a:rPr lang="en-US" altLang="zh-CN" sz="2800" dirty="0">
                <a:latin typeface="Consolas"/>
                <a:cs typeface="Consolas"/>
              </a:rPr>
              <a:t>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n) {</a:t>
            </a:r>
          </a:p>
          <a:p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49539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052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4017" y="2719826"/>
            <a:ext cx="8142783" cy="3693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err="1">
                <a:latin typeface="Consolas"/>
                <a:cs typeface="Consolas"/>
              </a:rPr>
              <a:t>bool</a:t>
            </a:r>
            <a:r>
              <a:rPr lang="en-US" altLang="zh-CN" sz="2600" dirty="0">
                <a:latin typeface="Consolas"/>
                <a:cs typeface="Consolas"/>
              </a:rPr>
              <a:t> </a:t>
            </a:r>
            <a:r>
              <a:rPr lang="en-US" altLang="zh-CN" sz="2600" dirty="0" err="1">
                <a:latin typeface="Consolas"/>
                <a:cs typeface="Consolas"/>
              </a:rPr>
              <a:t>isPowerOfTwo</a:t>
            </a:r>
            <a:r>
              <a:rPr lang="en-US" altLang="zh-CN" sz="2600" dirty="0">
                <a:latin typeface="Consolas"/>
                <a:cs typeface="Consolas"/>
              </a:rPr>
              <a:t>(unsigned </a:t>
            </a:r>
            <a:r>
              <a:rPr lang="en-US" altLang="zh-CN" sz="2600" dirty="0" err="1">
                <a:latin typeface="Consolas"/>
                <a:cs typeface="Consolas"/>
              </a:rPr>
              <a:t>int</a:t>
            </a:r>
            <a:r>
              <a:rPr lang="en-US" altLang="zh-CN" sz="2600" dirty="0">
                <a:latin typeface="Consolas"/>
                <a:cs typeface="Consolas"/>
              </a:rPr>
              <a:t> n) {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if (n==0) return false;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while (n &gt; 1) {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   if (n % 2)  // (n%2)!=0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      return false; 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   n = n &gt;&gt; 1;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}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return true;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}</a:t>
            </a:r>
            <a:endParaRPr lang="zh-CN" altLang="en-US" sz="2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89686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85999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isPowerOfTwo</a:t>
            </a:r>
            <a:r>
              <a:rPr lang="en-US" altLang="zh-CN" sz="2800" dirty="0">
                <a:latin typeface="Consolas"/>
                <a:cs typeface="Consolas"/>
              </a:rPr>
              <a:t>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</a:t>
            </a:r>
            <a:r>
              <a:rPr lang="mr-IN" altLang="zh-CN" sz="2800" dirty="0">
                <a:latin typeface="Consolas"/>
                <a:cs typeface="Consolas"/>
              </a:rPr>
              <a:t>(n &amp; (n-1)</a:t>
            </a:r>
            <a:r>
              <a:rPr lang="en-US" altLang="zh-CN" sz="2800" dirty="0">
                <a:latin typeface="Consolas"/>
                <a:cs typeface="Consolas"/>
              </a:rPr>
              <a:t>) == 0;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// n&amp;(n-1) clears rightmost bit-of-1 in n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54087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34409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isPowerOfTwo</a:t>
            </a:r>
            <a:r>
              <a:rPr lang="en-US" altLang="zh-CN" sz="2800" dirty="0">
                <a:latin typeface="Consolas"/>
                <a:cs typeface="Consolas"/>
              </a:rPr>
              <a:t>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n != 0 &amp;&amp; </a:t>
            </a:r>
            <a:r>
              <a:rPr lang="mr-IN" altLang="zh-CN" sz="2800" dirty="0">
                <a:latin typeface="Consolas"/>
                <a:cs typeface="Consolas"/>
              </a:rPr>
              <a:t>(n &amp; (n-1)</a:t>
            </a:r>
            <a:r>
              <a:rPr lang="en-US" altLang="zh-CN" sz="2800" dirty="0">
                <a:latin typeface="Consolas"/>
                <a:cs typeface="Consolas"/>
              </a:rPr>
              <a:t>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5239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r>
              <a:rPr kumimoji="1" lang="en-US" altLang="zh-CN" dirty="0"/>
              <a:t>(n &gt; 0)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6713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5145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r>
              <a:rPr kumimoji="1" lang="en-US" altLang="zh-CN" dirty="0"/>
              <a:t>(n &gt; 0)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180858"/>
            <a:ext cx="7671394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while (n != 0 )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  count += (n % 2);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  n = 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)n&gt;&gt;1;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}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return count;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300524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6713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5633665"/>
            <a:ext cx="85277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latin typeface="Arial"/>
                <a:cs typeface="Arial"/>
              </a:rPr>
              <a:t>A trick </a:t>
            </a:r>
            <a:r>
              <a:rPr kumimoji="1" lang="mr-IN" altLang="zh-CN" sz="3200" dirty="0">
                <a:latin typeface="Arial"/>
                <a:cs typeface="Arial"/>
              </a:rPr>
              <a:t>–</a:t>
            </a:r>
            <a:r>
              <a:rPr kumimoji="1" lang="en-US" altLang="zh-CN" sz="3200" dirty="0">
                <a:latin typeface="Arial"/>
                <a:cs typeface="Arial"/>
              </a:rPr>
              <a:t> clear the rightmost bit-of-1:  n &amp; (n -1) </a:t>
            </a:r>
          </a:p>
        </p:txBody>
      </p:sp>
    </p:spTree>
    <p:extLst>
      <p:ext uri="{BB962C8B-B14F-4D97-AF65-F5344CB8AC3E}">
        <p14:creationId xmlns:p14="http://schemas.microsoft.com/office/powerpoint/2010/main" val="15294149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2971556"/>
            <a:ext cx="767139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600" dirty="0">
                <a:latin typeface="Consolas"/>
                <a:cs typeface="Consolas"/>
              </a:rPr>
              <a:t>   </a:t>
            </a:r>
            <a:r>
              <a:rPr lang="en-US" altLang="zh-CN" sz="2600" dirty="0" err="1">
                <a:latin typeface="Consolas"/>
                <a:cs typeface="Consolas"/>
              </a:rPr>
              <a:t>int</a:t>
            </a:r>
            <a:r>
              <a:rPr lang="en-US" altLang="zh-CN" sz="2600" dirty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while(n != 0) {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		n = n&amp;(n-1);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		count++;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}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return count;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499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 for CSO?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a systems language</a:t>
            </a:r>
          </a:p>
          <a:p>
            <a:pPr lvl="1"/>
            <a:r>
              <a:rPr lang="en-US" dirty="0"/>
              <a:t>Language for writing OS and low-level code</a:t>
            </a:r>
          </a:p>
          <a:p>
            <a:pPr lvl="1"/>
            <a:r>
              <a:rPr lang="en-US" dirty="0"/>
              <a:t>Systems written in C:</a:t>
            </a:r>
          </a:p>
          <a:p>
            <a:pPr lvl="2"/>
            <a:r>
              <a:rPr lang="en-US" dirty="0"/>
              <a:t>Linux,  Windows kernel, </a:t>
            </a:r>
            <a:r>
              <a:rPr lang="en-US" dirty="0" err="1"/>
              <a:t>MacOS</a:t>
            </a:r>
            <a:r>
              <a:rPr lang="en-US" dirty="0"/>
              <a:t> kernel</a:t>
            </a:r>
          </a:p>
          <a:p>
            <a:pPr lvl="2"/>
            <a:r>
              <a:rPr lang="en-US" dirty="0"/>
              <a:t>MySQL, </a:t>
            </a:r>
            <a:r>
              <a:rPr lang="en-US" dirty="0" err="1"/>
              <a:t>Postgres</a:t>
            </a:r>
            <a:endParaRPr lang="en-US" dirty="0"/>
          </a:p>
          <a:p>
            <a:pPr lvl="2"/>
            <a:r>
              <a:rPr lang="en-US" dirty="0"/>
              <a:t>Apache webserver, NGIX</a:t>
            </a:r>
          </a:p>
          <a:p>
            <a:pPr lvl="2"/>
            <a:r>
              <a:rPr lang="en-US" dirty="0"/>
              <a:t>Java virtual machine, Python interpreter</a:t>
            </a:r>
          </a:p>
          <a:p>
            <a:r>
              <a:rPr lang="en-US" dirty="0"/>
              <a:t>Why learning C for CSO?</a:t>
            </a:r>
          </a:p>
          <a:p>
            <a:pPr lvl="1"/>
            <a:r>
              <a:rPr lang="en-US" dirty="0"/>
              <a:t>simple, low-level, “close to the hardware”</a:t>
            </a:r>
          </a:p>
        </p:txBody>
      </p:sp>
    </p:spTree>
    <p:extLst>
      <p:ext uri="{BB962C8B-B14F-4D97-AF65-F5344CB8AC3E}">
        <p14:creationId xmlns:p14="http://schemas.microsoft.com/office/powerpoint/2010/main" val="383643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“Hello World”</a:t>
            </a:r>
            <a:endParaRPr kumimoji="1"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600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 	#include &lt;</a:t>
            </a:r>
            <a:r>
              <a:rPr lang="en-US" altLang="zh-CN" sz="24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2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3 	int main()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4 	{</a:t>
            </a:r>
          </a:p>
          <a:p>
            <a:pPr marL="457200" indent="-457200">
              <a:buFontTx/>
              <a:buAutoNum type="arabicPlain" startAt="5"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  printf("hello, world\n");</a:t>
            </a:r>
          </a:p>
          <a:p>
            <a:pPr marL="457200" indent="-457200">
              <a:buFontTx/>
              <a:buAutoNum type="arabicPlain" startAt="5"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  return 0;</a:t>
            </a:r>
          </a:p>
          <a:p>
            <a:pPr marL="457200" indent="-457200">
              <a:buFontTx/>
              <a:buAutoNum type="arabicPlain" startAt="5"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28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“Hello World”</a:t>
            </a:r>
            <a:endParaRPr kumimoji="1"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600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 	#include &lt;</a:t>
            </a:r>
            <a:r>
              <a:rPr lang="en-US" altLang="zh-CN" sz="24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2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3 	int main()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4 	{</a:t>
            </a:r>
          </a:p>
          <a:p>
            <a:pPr marL="457200" indent="-457200">
              <a:buFontTx/>
              <a:buAutoNum type="arabicPlain" startAt="5"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  printf("hello, world\n");</a:t>
            </a:r>
          </a:p>
          <a:p>
            <a:pPr marL="457200" indent="-457200">
              <a:buFontTx/>
              <a:buAutoNum type="arabicPlain" startAt="5"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  return 0;</a:t>
            </a:r>
          </a:p>
          <a:p>
            <a:pPr marL="457200" indent="-457200">
              <a:buFontTx/>
              <a:buAutoNum type="arabicPlain" startAt="5"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grpSp>
        <p:nvGrpSpPr>
          <p:cNvPr id="11" name="组合 26"/>
          <p:cNvGrpSpPr>
            <a:grpSpLocks/>
          </p:cNvGrpSpPr>
          <p:nvPr/>
        </p:nvGrpSpPr>
        <p:grpSpPr bwMode="auto">
          <a:xfrm>
            <a:off x="3880431" y="1682508"/>
            <a:ext cx="3442867" cy="523875"/>
            <a:chOff x="3386582" y="1600200"/>
            <a:chExt cx="3443626" cy="523220"/>
          </a:xfrm>
        </p:grpSpPr>
        <p:sp>
          <p:nvSpPr>
            <p:cNvPr id="12" name="TextBox 21"/>
            <p:cNvSpPr txBox="1">
              <a:spLocks noChangeArrowheads="1"/>
            </p:cNvSpPr>
            <p:nvPr/>
          </p:nvSpPr>
          <p:spPr bwMode="auto">
            <a:xfrm>
              <a:off x="4648200" y="1600200"/>
              <a:ext cx="21820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dirty="0">
                  <a:latin typeface="Verdana"/>
                  <a:cs typeface="Verdana"/>
                </a:rPr>
                <a:t>Header file</a:t>
              </a:r>
              <a:endParaRPr lang="zh-CN" altLang="en-US" dirty="0">
                <a:latin typeface="Verdana"/>
                <a:cs typeface="Verdana"/>
              </a:endParaRPr>
            </a:p>
          </p:txBody>
        </p:sp>
        <p:cxnSp>
          <p:nvCxnSpPr>
            <p:cNvPr id="13" name="直接箭头连接符 25"/>
            <p:cNvCxnSpPr>
              <a:cxnSpLocks noChangeShapeType="1"/>
              <a:stCxn id="12" idx="1"/>
            </p:cNvCxnSpPr>
            <p:nvPr/>
          </p:nvCxnSpPr>
          <p:spPr bwMode="auto">
            <a:xfrm flipH="1" flipV="1">
              <a:off x="3386582" y="1828800"/>
              <a:ext cx="1261618" cy="330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7" name="组合 20"/>
          <p:cNvGrpSpPr>
            <a:grpSpLocks/>
          </p:cNvGrpSpPr>
          <p:nvPr/>
        </p:nvGrpSpPr>
        <p:grpSpPr bwMode="auto">
          <a:xfrm>
            <a:off x="1676400" y="3816106"/>
            <a:ext cx="6396038" cy="1590675"/>
            <a:chOff x="1676400" y="3733800"/>
            <a:chExt cx="6395505" cy="1590020"/>
          </a:xfrm>
        </p:grpSpPr>
        <p:sp>
          <p:nvSpPr>
            <p:cNvPr id="18" name="TextBox 14"/>
            <p:cNvSpPr txBox="1">
              <a:spLocks noChangeArrowheads="1"/>
            </p:cNvSpPr>
            <p:nvPr/>
          </p:nvSpPr>
          <p:spPr bwMode="auto">
            <a:xfrm>
              <a:off x="4876800" y="4800600"/>
              <a:ext cx="31951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dirty="0">
                  <a:latin typeface="Verdana"/>
                  <a:cs typeface="Verdana"/>
                </a:rPr>
                <a:t>Standard Library</a:t>
              </a:r>
              <a:endParaRPr lang="zh-CN" altLang="en-US" dirty="0">
                <a:latin typeface="Verdana"/>
                <a:cs typeface="Verdana"/>
              </a:endParaRPr>
            </a:p>
          </p:txBody>
        </p:sp>
        <p:cxnSp>
          <p:nvCxnSpPr>
            <p:cNvPr id="19" name="曲线连接符 16"/>
            <p:cNvCxnSpPr>
              <a:cxnSpLocks noChangeShapeType="1"/>
            </p:cNvCxnSpPr>
            <p:nvPr/>
          </p:nvCxnSpPr>
          <p:spPr bwMode="auto">
            <a:xfrm rot="10800000">
              <a:off x="1676400" y="3733800"/>
              <a:ext cx="3124200" cy="1371600"/>
            </a:xfrm>
            <a:prstGeom prst="curvedConnector3">
              <a:avLst>
                <a:gd name="adj1" fmla="val 9959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矩形 2"/>
          <p:cNvSpPr/>
          <p:nvPr/>
        </p:nvSpPr>
        <p:spPr>
          <a:xfrm>
            <a:off x="457200" y="5835134"/>
            <a:ext cx="4061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helloworld.c </a:t>
            </a:r>
            <a:r>
              <a:rPr lang="mr-IN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Compiling</a:t>
            </a:r>
            <a:endParaRPr kumimoji="1" lang="zh-CN" altLang="en-US" dirty="0"/>
          </a:p>
        </p:txBody>
      </p:sp>
      <p:sp>
        <p:nvSpPr>
          <p:cNvPr id="5" name="Vertical Scroll 5"/>
          <p:cNvSpPr/>
          <p:nvPr/>
        </p:nvSpPr>
        <p:spPr>
          <a:xfrm>
            <a:off x="0" y="1960753"/>
            <a:ext cx="1752073" cy="1097914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Source Codes</a:t>
            </a: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[*.c, *.h]</a:t>
            </a:r>
            <a:endParaRPr kumimoji="0" lang="zh-CN" alt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7" name="Striped Right Arrow 8"/>
          <p:cNvSpPr/>
          <p:nvPr/>
        </p:nvSpPr>
        <p:spPr>
          <a:xfrm rot="19496598">
            <a:off x="1676401" y="2180812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7"/>
          <p:cNvSpPr/>
          <p:nvPr/>
        </p:nvSpPr>
        <p:spPr>
          <a:xfrm>
            <a:off x="2201550" y="1585113"/>
            <a:ext cx="198294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000000"/>
                </a:solidFill>
                <a:latin typeface="Verdana"/>
                <a:cs typeface="Verdana"/>
              </a:rPr>
              <a:t>C Program Preprocessor</a:t>
            </a:r>
            <a:endParaRPr lang="zh-CN" altLang="en-US" sz="180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4514" y="2493946"/>
            <a:ext cx="140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*.c </a:t>
            </a:r>
            <a:endParaRPr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Striped Right Arrow 8"/>
          <p:cNvSpPr/>
          <p:nvPr/>
        </p:nvSpPr>
        <p:spPr>
          <a:xfrm>
            <a:off x="4283335" y="186945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Vertical Scroll 5"/>
          <p:cNvSpPr/>
          <p:nvPr/>
        </p:nvSpPr>
        <p:spPr>
          <a:xfrm>
            <a:off x="4740535" y="1500646"/>
            <a:ext cx="1517827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Source Codes</a:t>
            </a: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[*.i]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37596" y="3766140"/>
            <a:ext cx="4836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helloworld.c </a:t>
            </a:r>
            <a:r>
              <a:rPr lang="mr-IN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3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Compiling</a:t>
            </a:r>
            <a:endParaRPr kumimoji="1" lang="zh-CN" altLang="en-US" dirty="0"/>
          </a:p>
        </p:txBody>
      </p:sp>
      <p:sp>
        <p:nvSpPr>
          <p:cNvPr id="5" name="Vertical Scroll 5"/>
          <p:cNvSpPr/>
          <p:nvPr/>
        </p:nvSpPr>
        <p:spPr>
          <a:xfrm>
            <a:off x="0" y="1960753"/>
            <a:ext cx="1752073" cy="1097914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Source Codes</a:t>
            </a: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[*.c, *.h]</a:t>
            </a:r>
            <a:endParaRPr kumimoji="0" lang="zh-CN" alt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7" name="Striped Right Arrow 8"/>
          <p:cNvSpPr/>
          <p:nvPr/>
        </p:nvSpPr>
        <p:spPr>
          <a:xfrm rot="19496598">
            <a:off x="1676401" y="2180812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7"/>
          <p:cNvSpPr/>
          <p:nvPr/>
        </p:nvSpPr>
        <p:spPr>
          <a:xfrm>
            <a:off x="2201550" y="1585113"/>
            <a:ext cx="198294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000000"/>
                </a:solidFill>
                <a:latin typeface="Verdana"/>
                <a:cs typeface="Verdana"/>
              </a:rPr>
              <a:t>C Program Preprocessor</a:t>
            </a:r>
            <a:endParaRPr lang="zh-CN" altLang="en-US" sz="180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4514" y="2493946"/>
            <a:ext cx="140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*.c </a:t>
            </a:r>
            <a:endParaRPr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Striped Right Arrow 8"/>
          <p:cNvSpPr/>
          <p:nvPr/>
        </p:nvSpPr>
        <p:spPr>
          <a:xfrm>
            <a:off x="4283335" y="186945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Vertical Scroll 5"/>
          <p:cNvSpPr/>
          <p:nvPr/>
        </p:nvSpPr>
        <p:spPr>
          <a:xfrm>
            <a:off x="4740535" y="1500646"/>
            <a:ext cx="1517827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Source Codes</a:t>
            </a: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[*.i]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15" name="Striped Right Arrow 8"/>
          <p:cNvSpPr/>
          <p:nvPr/>
        </p:nvSpPr>
        <p:spPr>
          <a:xfrm>
            <a:off x="6258362" y="186945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Rectangle 7"/>
          <p:cNvSpPr/>
          <p:nvPr/>
        </p:nvSpPr>
        <p:spPr>
          <a:xfrm>
            <a:off x="6807519" y="1566201"/>
            <a:ext cx="1938076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C Program Compiler</a:t>
            </a:r>
            <a:endParaRPr lang="zh-CN" altLang="en-US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73220" y="2789087"/>
            <a:ext cx="1483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*.i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Striped Right Arrow 8"/>
          <p:cNvSpPr/>
          <p:nvPr/>
        </p:nvSpPr>
        <p:spPr>
          <a:xfrm rot="5400000">
            <a:off x="7596051" y="2802480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Vertical Scroll 5"/>
          <p:cNvSpPr/>
          <p:nvPr/>
        </p:nvSpPr>
        <p:spPr>
          <a:xfrm>
            <a:off x="7056569" y="3334476"/>
            <a:ext cx="1786110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Assembly</a:t>
            </a:r>
            <a:r>
              <a:rPr kumimoji="0" lang="en-US" altLang="zh-CN" sz="18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Codes</a:t>
            </a: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</a:t>
            </a:r>
            <a:r>
              <a:rPr lang="en-US" altLang="zh-CN" sz="1800" b="0" kern="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]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37596" y="3766140"/>
            <a:ext cx="4836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helloworld.c </a:t>
            </a:r>
            <a:r>
              <a:rPr lang="mr-IN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2314"/>
      </p:ext>
    </p:extLst>
  </p:cSld>
  <p:clrMapOvr>
    <a:masterClrMapping/>
  </p:clrMapOvr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68984</TotalTime>
  <Words>2078</Words>
  <Application>Microsoft Macintosh PowerPoint</Application>
  <PresentationFormat>On-screen Show (4:3)</PresentationFormat>
  <Paragraphs>529</Paragraphs>
  <Slides>49</Slides>
  <Notes>13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Chalkduster</vt:lpstr>
      <vt:lpstr>Consolas</vt:lpstr>
      <vt:lpstr>Tahoma</vt:lpstr>
      <vt:lpstr>Verdana</vt:lpstr>
      <vt:lpstr>CloudVisor-Austin</vt:lpstr>
      <vt:lpstr>C - Basics, Bitwise Operator</vt:lpstr>
      <vt:lpstr>PowerPoint Presentation</vt:lpstr>
      <vt:lpstr>PowerPoint Presentation</vt:lpstr>
      <vt:lpstr>C is an old programming language</vt:lpstr>
      <vt:lpstr>Why learn C for CSO?</vt:lpstr>
      <vt:lpstr>“Hello World”</vt:lpstr>
      <vt:lpstr>“Hello World”</vt:lpstr>
      <vt:lpstr>Compiling</vt:lpstr>
      <vt:lpstr>Compiling</vt:lpstr>
      <vt:lpstr>Compiling</vt:lpstr>
      <vt:lpstr>Compiling</vt:lpstr>
      <vt:lpstr>Three basic elements</vt:lpstr>
      <vt:lpstr>Variables</vt:lpstr>
      <vt:lpstr>Variables</vt:lpstr>
      <vt:lpstr>Primitive Types</vt:lpstr>
      <vt:lpstr>Implicit conversion</vt:lpstr>
      <vt:lpstr>Implicit conversion</vt:lpstr>
      <vt:lpstr>Explicit conversion (casting)</vt:lpstr>
      <vt:lpstr>Operators</vt:lpstr>
      <vt:lpstr>Bitwise operator &amp;</vt:lpstr>
      <vt:lpstr>Example use of &amp;</vt:lpstr>
      <vt:lpstr>Bitwise operator |</vt:lpstr>
      <vt:lpstr>Example use of |</vt:lpstr>
      <vt:lpstr>Bitwise operator ~</vt:lpstr>
      <vt:lpstr>Bitwise operator ^ (XOR)</vt:lpstr>
      <vt:lpstr>Bitwise operator &lt;&lt;</vt:lpstr>
      <vt:lpstr>Bitwise operator &gt;&gt;</vt:lpstr>
      <vt:lpstr>Bitwise operator &gt;&gt;</vt:lpstr>
      <vt:lpstr>Which shift is used in C ?</vt:lpstr>
      <vt:lpstr>Which shift is used?</vt:lpstr>
      <vt:lpstr>Example use of shift</vt:lpstr>
      <vt:lpstr>Example use of shift</vt:lpstr>
      <vt:lpstr>Example use of shift</vt:lpstr>
      <vt:lpstr>Example use of shift</vt:lpstr>
      <vt:lpstr>C’s Control flow</vt:lpstr>
      <vt:lpstr>goto statements allow jump anywhere</vt:lpstr>
      <vt:lpstr>Avoid goto’s whenever possible</vt:lpstr>
      <vt:lpstr>Avoid goto’s whenever possible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6195</cp:revision>
  <cp:lastPrinted>2018-02-01T06:12:51Z</cp:lastPrinted>
  <dcterms:created xsi:type="dcterms:W3CDTF">2012-08-17T04:52:30Z</dcterms:created>
  <dcterms:modified xsi:type="dcterms:W3CDTF">2019-09-18T14:50:55Z</dcterms:modified>
</cp:coreProperties>
</file>