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92" r:id="rId5"/>
    <p:sldId id="291" r:id="rId6"/>
    <p:sldId id="293" r:id="rId7"/>
    <p:sldId id="261" r:id="rId8"/>
    <p:sldId id="262" r:id="rId9"/>
    <p:sldId id="297" r:id="rId10"/>
    <p:sldId id="263" r:id="rId11"/>
    <p:sldId id="265" r:id="rId12"/>
    <p:sldId id="294" r:id="rId13"/>
    <p:sldId id="295" r:id="rId14"/>
    <p:sldId id="296" r:id="rId15"/>
    <p:sldId id="274" r:id="rId16"/>
    <p:sldId id="272" r:id="rId17"/>
    <p:sldId id="275" r:id="rId18"/>
    <p:sldId id="277" r:id="rId19"/>
    <p:sldId id="279" r:id="rId20"/>
    <p:sldId id="278" r:id="rId21"/>
    <p:sldId id="280" r:id="rId22"/>
    <p:sldId id="281" r:id="rId23"/>
    <p:sldId id="284" r:id="rId24"/>
    <p:sldId id="282" r:id="rId25"/>
    <p:sldId id="286" r:id="rId26"/>
    <p:sldId id="298" r:id="rId27"/>
    <p:sldId id="283" r:id="rId28"/>
    <p:sldId id="299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332C9-D595-9B4F-9F22-31349CC07341}" v="795" dt="2021-10-13T21:09:56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80167"/>
  </p:normalViewPr>
  <p:slideViewPr>
    <p:cSldViewPr snapToGrid="0">
      <p:cViewPr varScale="1">
        <p:scale>
          <a:sx n="81" d="100"/>
          <a:sy n="81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27AF-7785-BC4F-99C7-01165BC863CC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581A5-7285-1149-8FD8-E075D459E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name,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 err="1"/>
              <a:t>a.out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6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4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0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7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3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initialize a list, put two</a:t>
            </a:r>
            <a:r>
              <a:rPr lang="zh-CN" altLang="en-US" dirty="0"/>
              <a:t> </a:t>
            </a:r>
            <a:r>
              <a:rPr lang="en-US" altLang="zh-CN" dirty="0"/>
              <a:t>dummy</a:t>
            </a:r>
            <a:r>
              <a:rPr lang="en-US" dirty="0"/>
              <a:t> nodes with minimum data and maximum data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way,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non-empty,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smaller/larger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node.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case.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sentinel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detail.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trick,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vanilla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declared,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defined.</a:t>
            </a:r>
          </a:p>
          <a:p>
            <a:r>
              <a:rPr lang="en-US" altLang="zh-CN" dirty="0"/>
              <a:t>G: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initialize a list, put two</a:t>
            </a:r>
            <a:r>
              <a:rPr lang="zh-CN" altLang="en-US"/>
              <a:t> </a:t>
            </a:r>
            <a:r>
              <a:rPr lang="en-US" altLang="zh-CN"/>
              <a:t>dummy</a:t>
            </a:r>
            <a:r>
              <a:rPr lang="en-US"/>
              <a:t> nodes with minimum data and maximum data</a:t>
            </a:r>
            <a:r>
              <a:rPr lang="en-US" altLang="zh-CN"/>
              <a:t>.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way,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list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always</a:t>
            </a:r>
            <a:r>
              <a:rPr lang="zh-CN" altLang="en-US"/>
              <a:t> </a:t>
            </a:r>
            <a:r>
              <a:rPr lang="en-US" altLang="zh-CN"/>
              <a:t>non-empty,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never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node</a:t>
            </a:r>
            <a:r>
              <a:rPr lang="zh-CN" altLang="en-US"/>
              <a:t> </a:t>
            </a:r>
            <a:r>
              <a:rPr lang="en-US" altLang="zh-CN"/>
              <a:t>smaller/larger</a:t>
            </a:r>
            <a:r>
              <a:rPr lang="zh-CN" altLang="en-US"/>
              <a:t> </a:t>
            </a:r>
            <a:r>
              <a:rPr lang="en-US" altLang="zh-CN"/>
              <a:t>than</a:t>
            </a:r>
            <a:r>
              <a:rPr lang="zh-CN" altLang="en-US"/>
              <a:t> </a:t>
            </a:r>
            <a:r>
              <a:rPr lang="en-US" altLang="zh-CN"/>
              <a:t>head</a:t>
            </a:r>
            <a:r>
              <a:rPr lang="zh-CN" altLang="en-US"/>
              <a:t> </a:t>
            </a:r>
            <a:r>
              <a:rPr lang="en-US" altLang="zh-CN"/>
              <a:t>node.</a:t>
            </a:r>
            <a:r>
              <a:rPr lang="zh-CN" altLang="en-US"/>
              <a:t> </a:t>
            </a:r>
            <a:r>
              <a:rPr lang="en-US" altLang="zh-CN"/>
              <a:t>Thus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reduce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only</a:t>
            </a:r>
            <a:r>
              <a:rPr lang="zh-CN" altLang="en-US"/>
              <a:t> </a:t>
            </a:r>
            <a:r>
              <a:rPr lang="en-US" altLang="zh-CN"/>
              <a:t>have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3</a:t>
            </a:r>
            <a:r>
              <a:rPr lang="en-US" altLang="zh-CN" baseline="30000"/>
              <a:t>rd</a:t>
            </a:r>
            <a:r>
              <a:rPr lang="zh-CN" altLang="en-US"/>
              <a:t> </a:t>
            </a:r>
            <a:r>
              <a:rPr lang="en-US" altLang="zh-CN"/>
              <a:t>case.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sentinel</a:t>
            </a:r>
            <a:r>
              <a:rPr lang="zh-CN" altLang="en-US"/>
              <a:t> </a:t>
            </a:r>
            <a:r>
              <a:rPr lang="en-US" altLang="zh-CN"/>
              <a:t>node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detail.</a:t>
            </a:r>
            <a:r>
              <a:rPr lang="zh-CN" altLang="en-US"/>
              <a:t> </a:t>
            </a: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your</a:t>
            </a:r>
            <a:r>
              <a:rPr lang="zh-CN" altLang="en-US"/>
              <a:t> </a:t>
            </a:r>
            <a:r>
              <a:rPr lang="en-US" altLang="zh-CN"/>
              <a:t>lab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should</a:t>
            </a:r>
            <a:r>
              <a:rPr lang="zh-CN" altLang="en-US"/>
              <a:t> 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trick,</a:t>
            </a:r>
            <a:r>
              <a:rPr lang="zh-CN" altLang="en-US"/>
              <a:t> </a:t>
            </a:r>
            <a:r>
              <a:rPr lang="en-US" altLang="zh-CN"/>
              <a:t>but</a:t>
            </a:r>
            <a:r>
              <a:rPr lang="zh-CN" altLang="en-US"/>
              <a:t> </a:t>
            </a:r>
            <a:r>
              <a:rPr lang="en-US" altLang="zh-CN"/>
              <a:t>should</a:t>
            </a:r>
            <a:r>
              <a:rPr lang="zh-CN" altLang="en-US"/>
              <a:t> </a:t>
            </a:r>
            <a:r>
              <a:rPr lang="en-US" altLang="zh-CN"/>
              <a:t>implement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vanilla</a:t>
            </a:r>
            <a:r>
              <a:rPr lang="zh-CN" altLang="en-US"/>
              <a:t> </a:t>
            </a:r>
            <a:r>
              <a:rPr lang="en-US" altLang="zh-CN"/>
              <a:t>version</a:t>
            </a:r>
            <a:r>
              <a:rPr lang="zh-CN" altLang="en-US"/>
              <a:t> </a:t>
            </a:r>
            <a:r>
              <a:rPr lang="en-US" altLang="zh-CN"/>
              <a:t>as</a:t>
            </a:r>
            <a:r>
              <a:rPr lang="zh-CN" altLang="en-US"/>
              <a:t> </a:t>
            </a:r>
            <a:r>
              <a:rPr lang="en-US" altLang="zh-CN"/>
              <a:t>shown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slide.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8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variables: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</a:p>
          <a:p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referred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invocation,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wouldn’t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de-allocated</a:t>
            </a:r>
          </a:p>
          <a:p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de-allocated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returns</a:t>
            </a:r>
          </a:p>
          <a:p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c1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accumulatively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E: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/>
              <a:t>funciton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Execution breakdown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24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 &amp; B. </a:t>
            </a:r>
            <a:r>
              <a:rPr lang="en-US" b="1" err="1"/>
              <a:t>Movq</a:t>
            </a:r>
            <a:r>
              <a:rPr lang="en-US" b="1"/>
              <a:t> is writing 8 bytes. And the higher 4 bytes of that number is zero</a:t>
            </a:r>
            <a:r>
              <a:rPr lang="en-US" altLang="zh-CN" b="1"/>
              <a:t>, so </a:t>
            </a:r>
            <a:r>
              <a:rPr lang="zh-CN" altLang="en-US" b="1"/>
              <a:t> </a:t>
            </a:r>
            <a:r>
              <a:rPr lang="en-US" altLang="zh-CN" b="1"/>
              <a:t>is %</a:t>
            </a:r>
            <a:r>
              <a:rPr lang="en-US" altLang="zh-CN" b="1" err="1"/>
              <a:t>rax</a:t>
            </a:r>
            <a:endParaRPr lang="en-US" altLang="zh-CN" b="1"/>
          </a:p>
          <a:p>
            <a:r>
              <a:rPr lang="en-US" altLang="zh-CN" b="1"/>
              <a:t>C &amp; D &amp; E. </a:t>
            </a:r>
            <a:r>
              <a:rPr lang="en-US" altLang="zh-CN" b="1" err="1"/>
              <a:t>eax</a:t>
            </a:r>
            <a:r>
              <a:rPr lang="en-US" altLang="zh-CN" b="1"/>
              <a:t> is the lower 4 bytes of %</a:t>
            </a:r>
            <a:r>
              <a:rPr lang="en-US" altLang="zh-CN" b="1" err="1"/>
              <a:t>rax</a:t>
            </a:r>
            <a:r>
              <a:rPr lang="en-US" altLang="zh-CN" b="1"/>
              <a:t>, which is 0x12345678</a:t>
            </a:r>
          </a:p>
          <a:p>
            <a:r>
              <a:rPr lang="en-US" altLang="zh-CN" b="1"/>
              <a:t>F &amp; G. %ax is the lower 2 bytes of %</a:t>
            </a:r>
            <a:r>
              <a:rPr lang="en-US" altLang="zh-CN" b="1" err="1"/>
              <a:t>rax</a:t>
            </a:r>
            <a:r>
              <a:rPr lang="en-US" altLang="zh-CN" b="1"/>
              <a:t>, which is 0x5678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Movq</a:t>
            </a:r>
            <a:r>
              <a:rPr lang="en-US" dirty="0"/>
              <a:t> is storing the value 1</a:t>
            </a:r>
            <a:r>
              <a:rPr lang="en-US" baseline="30000" dirty="0"/>
              <a:t>st</a:t>
            </a:r>
            <a:r>
              <a:rPr lang="en-US" dirty="0"/>
              <a:t> operand into 2</a:t>
            </a:r>
            <a:r>
              <a:rPr lang="en-US" baseline="30000" dirty="0"/>
              <a:t>nd</a:t>
            </a:r>
            <a:r>
              <a:rPr lang="en-US" dirty="0"/>
              <a:t> operand</a:t>
            </a:r>
            <a:r>
              <a:rPr lang="en-US"/>
              <a:t>, hence C&amp;D are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B6F-24C9-AA49-9E42-3CAEEB56C084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4EE3-646B-D444-A7D3-9D043ADCCE8A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CC5-B0E6-AA46-A3E0-0F143FB8E0C1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98E3-234C-6944-87A4-21BA25067719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0F54422-66A8-5141-84CF-C1A362786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CEEA-9F36-5644-B0C9-7D4E9B16195F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0F54422-66A8-5141-84CF-C1A362786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17B5-0175-034E-A1A7-EADB9383240F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0545-98D5-B14B-B997-72720B5E8940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CC9-2E0F-8647-8711-86A75C8E9ABE}" type="datetime1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18AD-DB5C-6E4E-B4E6-5F3930739BAE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2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46A7-D6CA-8148-9852-754AAA80C395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89A8-E853-4C4B-B40E-AF30A508141E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0FB0-6A63-B24B-A7CE-4F7953F4431E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96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CSO-Recitation 06</a:t>
            </a:r>
            <a:br>
              <a:rPr lang="en-US"/>
            </a:br>
            <a:r>
              <a:rPr lang="en-US"/>
              <a:t> </a:t>
            </a:r>
            <a:r>
              <a:rPr lang="en-US" sz="440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R06: </a:t>
            </a:r>
            <a:r>
              <a:rPr lang="en-US" altLang="zh-CN"/>
              <a:t>Assessment 05 &amp;</a:t>
            </a:r>
            <a:r>
              <a:rPr lang="zh-CN" altLang="en-US"/>
              <a:t> </a:t>
            </a:r>
            <a:r>
              <a:rPr lang="en-US" altLang="zh-CN"/>
              <a:t>Strings &amp; Linked 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4</a:t>
            </a:r>
            <a:r>
              <a:rPr lang="en-US" b="1"/>
              <a:t> </a:t>
            </a:r>
            <a:r>
              <a:rPr lang="en-US"/>
              <a:t>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After x86 CPU executes instruction </a:t>
            </a:r>
            <a:r>
              <a:rPr lang="en-US" dirty="0" err="1">
                <a:solidFill>
                  <a:schemeClr val="accent1"/>
                </a:solidFill>
              </a:rPr>
              <a:t>movq</a:t>
            </a:r>
            <a:r>
              <a:rPr lang="en-US" dirty="0">
                <a:solidFill>
                  <a:schemeClr val="accent1"/>
                </a:solidFill>
              </a:rPr>
              <a:t> $0x12345678, 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/>
              <a:t>, which of the following is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higher order 4-byte of register %</a:t>
            </a:r>
            <a:r>
              <a:rPr lang="en-US" dirty="0" err="1"/>
              <a:t>rax</a:t>
            </a:r>
            <a:r>
              <a:rPr lang="en-US" dirty="0"/>
              <a:t> are all zeros.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higher order 4-bytes of register %</a:t>
            </a:r>
            <a:r>
              <a:rPr lang="en-US" dirty="0" err="1"/>
              <a:t>rax</a:t>
            </a:r>
            <a:r>
              <a:rPr lang="en-US" dirty="0"/>
              <a:t> remain the same as before the </a:t>
            </a:r>
            <a:r>
              <a:rPr lang="en-US" dirty="0" err="1"/>
              <a:t>movq</a:t>
            </a:r>
            <a:r>
              <a:rPr lang="en-US" dirty="0"/>
              <a:t> instruction is executed.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</a:t>
            </a:r>
            <a:r>
              <a:rPr lang="en-US" dirty="0" err="1"/>
              <a:t>eax</a:t>
            </a:r>
            <a:r>
              <a:rPr lang="en-US" dirty="0"/>
              <a:t> has value 0x00000000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</a:t>
            </a:r>
            <a:r>
              <a:rPr lang="en-US" dirty="0" err="1"/>
              <a:t>eax</a:t>
            </a:r>
            <a:r>
              <a:rPr lang="en-US" dirty="0"/>
              <a:t> has value 0x12345678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</a:t>
            </a:r>
            <a:r>
              <a:rPr lang="en-US" dirty="0" err="1"/>
              <a:t>eax</a:t>
            </a:r>
            <a:r>
              <a:rPr lang="en-US" dirty="0"/>
              <a:t> is not changed by the </a:t>
            </a:r>
            <a:r>
              <a:rPr lang="en-US" dirty="0" err="1"/>
              <a:t>movq</a:t>
            </a:r>
            <a:r>
              <a:rPr lang="en-US" dirty="0"/>
              <a:t> instruction.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%ax has value 0x1234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%ax has value 0x5678</a:t>
            </a:r>
          </a:p>
        </p:txBody>
      </p:sp>
      <p:sp>
        <p:nvSpPr>
          <p:cNvPr id="4" name="Oval 3"/>
          <p:cNvSpPr/>
          <p:nvPr/>
        </p:nvSpPr>
        <p:spPr>
          <a:xfrm>
            <a:off x="513003" y="2499305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3002" y="4171412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3001" y="5457153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75" y="60325"/>
            <a:ext cx="4522272" cy="11422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Q5 </a:t>
            </a:r>
            <a:r>
              <a:rPr lang="en-US" err="1"/>
              <a:t>mov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Suppose register %</a:t>
            </a:r>
            <a:r>
              <a:rPr lang="en-US" err="1"/>
              <a:t>rax</a:t>
            </a:r>
            <a:r>
              <a:rPr lang="en-US"/>
              <a:t> stores C variable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long *x</a:t>
            </a:r>
            <a:r>
              <a:rPr lang="en-US"/>
              <a:t>. Which of the following instruction corresponds to the C statement </a:t>
            </a:r>
            <a:r>
              <a:rPr lang="en-US">
                <a:solidFill>
                  <a:schemeClr val="accent1"/>
                </a:solidFill>
              </a:rPr>
              <a:t>*x = 10</a:t>
            </a:r>
            <a:r>
              <a:rPr lang="en-US"/>
              <a:t>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$10, %</a:t>
            </a:r>
            <a:r>
              <a:rPr lang="en-US" err="1"/>
              <a:t>rax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$10, (%</a:t>
            </a:r>
            <a:r>
              <a:rPr lang="en-US" err="1"/>
              <a:t>rax</a:t>
            </a:r>
            <a:r>
              <a:rPr lang="en-US"/>
              <a:t>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(%</a:t>
            </a:r>
            <a:r>
              <a:rPr lang="en-US" err="1"/>
              <a:t>rax</a:t>
            </a:r>
            <a:r>
              <a:rPr lang="en-US"/>
              <a:t>), $10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%</a:t>
            </a:r>
            <a:r>
              <a:rPr lang="en-US" err="1"/>
              <a:t>rax</a:t>
            </a:r>
            <a:r>
              <a:rPr lang="en-US"/>
              <a:t>, $10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73521" y="3116687"/>
            <a:ext cx="5880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long *x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x is a pointer to long</a:t>
            </a:r>
            <a:r>
              <a:rPr lang="zh-CN" altLang="en-US" sz="2000" dirty="0"/>
              <a:t> </a:t>
            </a:r>
            <a:r>
              <a:rPr lang="en-US" altLang="zh-CN" sz="2000" dirty="0"/>
              <a:t>(8</a:t>
            </a:r>
            <a:r>
              <a:rPr lang="zh-CN" altLang="en-US" sz="2000" dirty="0"/>
              <a:t> </a:t>
            </a:r>
            <a:r>
              <a:rPr lang="en-US" altLang="zh-CN" sz="2000" dirty="0"/>
              <a:t>bytes,</a:t>
            </a:r>
            <a:r>
              <a:rPr lang="zh-CN" altLang="en-US" sz="2000" dirty="0"/>
              <a:t> </a:t>
            </a:r>
            <a:r>
              <a:rPr lang="en-US" altLang="zh-CN" sz="2000" dirty="0"/>
              <a:t>64</a:t>
            </a:r>
            <a:r>
              <a:rPr lang="zh-CN" altLang="en-US" sz="2000" dirty="0"/>
              <a:t> </a:t>
            </a:r>
            <a:r>
              <a:rPr lang="en-US" altLang="zh-CN" sz="2000" dirty="0"/>
              <a:t>bits)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*x=10;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de-referencing x, assign the value 10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x is an address stored in %</a:t>
            </a:r>
            <a:r>
              <a:rPr lang="en-US" sz="2000" dirty="0" err="1"/>
              <a:t>rax</a:t>
            </a:r>
            <a:r>
              <a:rPr lang="en-US" sz="2000" dirty="0"/>
              <a:t>, use (%</a:t>
            </a:r>
            <a:r>
              <a:rPr lang="en-US" sz="2000" dirty="0" err="1"/>
              <a:t>rax</a:t>
            </a:r>
            <a:r>
              <a:rPr lang="en-US" sz="2000" dirty="0"/>
              <a:t>) to deference it.</a:t>
            </a:r>
          </a:p>
        </p:txBody>
      </p:sp>
      <p:sp>
        <p:nvSpPr>
          <p:cNvPr id="5" name="Oval 4"/>
          <p:cNvSpPr/>
          <p:nvPr/>
        </p:nvSpPr>
        <p:spPr>
          <a:xfrm>
            <a:off x="641789" y="3225866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DE025-EA93-AE4C-BEDE-B0790DF7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21" y="5103963"/>
            <a:ext cx="5463117" cy="12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6</a:t>
            </a:r>
            <a:r>
              <a:rPr lang="en-US" b="1"/>
              <a:t> </a:t>
            </a:r>
            <a:r>
              <a:rPr lang="en-US"/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Suppose register %</a:t>
            </a:r>
            <a:r>
              <a:rPr lang="en-US" err="1"/>
              <a:t>rax</a:t>
            </a:r>
            <a:r>
              <a:rPr lang="en-US"/>
              <a:t> stores C variable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zh-CN" altLang="en-US"/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/>
              <a:t>. Which of the following instruction corresponds to the C statement </a:t>
            </a:r>
            <a:r>
              <a:rPr lang="en-US">
                <a:solidFill>
                  <a:schemeClr val="accent1"/>
                </a:solidFill>
              </a:rPr>
              <a:t>x = 10</a:t>
            </a:r>
            <a:r>
              <a:rPr lang="en-US"/>
              <a:t>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</a:t>
            </a:r>
            <a:r>
              <a:rPr lang="en-US" altLang="zh-CN" err="1"/>
              <a:t>l</a:t>
            </a:r>
            <a:r>
              <a:rPr lang="en-US"/>
              <a:t> $10, %</a:t>
            </a:r>
            <a:r>
              <a:rPr lang="en-US" altLang="zh-CN" err="1"/>
              <a:t>e</a:t>
            </a:r>
            <a:r>
              <a:rPr lang="en-US" err="1"/>
              <a:t>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$10,</a:t>
            </a:r>
            <a:r>
              <a:rPr lang="zh-CN" altLang="en-US"/>
              <a:t> </a:t>
            </a:r>
            <a:r>
              <a:rPr lang="en-US"/>
              <a:t>%</a:t>
            </a:r>
            <a:r>
              <a:rPr lang="en-US" altLang="zh-CN" err="1"/>
              <a:t>e</a:t>
            </a:r>
            <a:r>
              <a:rPr lang="en-US" err="1"/>
              <a:t>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</a:t>
            </a:r>
            <a:r>
              <a:rPr lang="en-US" altLang="zh-CN" err="1"/>
              <a:t>l</a:t>
            </a:r>
            <a:r>
              <a:rPr lang="en-US"/>
              <a:t> </a:t>
            </a:r>
            <a:r>
              <a:rPr lang="en-US" altLang="zh-CN"/>
              <a:t>$10</a:t>
            </a:r>
            <a:r>
              <a:rPr lang="en-US"/>
              <a:t>, </a:t>
            </a:r>
            <a:r>
              <a:rPr lang="en-US" altLang="zh-CN"/>
              <a:t>(%</a:t>
            </a:r>
            <a:r>
              <a:rPr lang="en-US" altLang="zh-CN" err="1"/>
              <a:t>rax</a:t>
            </a:r>
            <a:r>
              <a:rPr lang="en-US" altLang="zh-CN"/>
              <a:t>)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</a:t>
            </a:r>
            <a:r>
              <a:rPr lang="en-US" altLang="zh-CN" err="1"/>
              <a:t>q</a:t>
            </a:r>
            <a:r>
              <a:rPr lang="en-US"/>
              <a:t> </a:t>
            </a:r>
            <a:r>
              <a:rPr lang="en-US" altLang="zh-CN"/>
              <a:t>$10</a:t>
            </a:r>
            <a:r>
              <a:rPr lang="en-US"/>
              <a:t>, </a:t>
            </a:r>
            <a:r>
              <a:rPr lang="en-US" altLang="zh-CN"/>
              <a:t>(%</a:t>
            </a:r>
            <a:r>
              <a:rPr lang="en-US" altLang="zh-CN" err="1"/>
              <a:t>rax</a:t>
            </a:r>
            <a:r>
              <a:rPr lang="en-US" altLang="zh-CN"/>
              <a:t>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73521" y="3116687"/>
            <a:ext cx="5880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/>
              <a:t>int</a:t>
            </a:r>
            <a:r>
              <a:rPr lang="zh-CN" altLang="en-US" sz="2000"/>
              <a:t> </a:t>
            </a:r>
            <a:r>
              <a:rPr lang="en-US" altLang="zh-CN" sz="2000"/>
              <a:t>x</a:t>
            </a:r>
            <a:endParaRPr lang="en-US" sz="2000"/>
          </a:p>
          <a:p>
            <a:pPr marL="800100" lvl="1" indent="-342900">
              <a:buFont typeface="Arial" charset="0"/>
              <a:buChar char="•"/>
            </a:pPr>
            <a:r>
              <a:rPr lang="en-US" sz="2000"/>
              <a:t>x is a</a:t>
            </a:r>
            <a:r>
              <a:rPr lang="en-US" altLang="zh-CN" sz="2000"/>
              <a:t>n</a:t>
            </a:r>
            <a:r>
              <a:rPr lang="zh-CN" altLang="en-US" sz="2000"/>
              <a:t> </a:t>
            </a:r>
            <a:r>
              <a:rPr lang="en-US" altLang="zh-CN" sz="2000"/>
              <a:t>integer</a:t>
            </a:r>
            <a:r>
              <a:rPr lang="zh-CN" altLang="en-US" sz="2000"/>
              <a:t> </a:t>
            </a:r>
            <a:r>
              <a:rPr lang="en-US" altLang="zh-CN" sz="2000"/>
              <a:t>with</a:t>
            </a:r>
            <a:r>
              <a:rPr lang="zh-CN" altLang="en-US" sz="2000"/>
              <a:t> </a:t>
            </a:r>
            <a:r>
              <a:rPr lang="en-US" altLang="zh-CN" sz="2000"/>
              <a:t>4</a:t>
            </a:r>
            <a:r>
              <a:rPr lang="zh-CN" altLang="en-US" sz="2000"/>
              <a:t> </a:t>
            </a:r>
            <a:r>
              <a:rPr lang="en-US" altLang="zh-CN" sz="2000"/>
              <a:t>bytes</a:t>
            </a:r>
            <a:endParaRPr lang="en-US" sz="2000"/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x=10;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/>
              <a:t>assign the value 10</a:t>
            </a:r>
            <a:r>
              <a:rPr lang="zh-CN" altLang="en-US" sz="2000"/>
              <a:t> </a:t>
            </a:r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x</a:t>
            </a:r>
            <a:endParaRPr lang="en-US" sz="2000"/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x is a</a:t>
            </a:r>
            <a:r>
              <a:rPr lang="zh-CN" altLang="en-US" sz="2000"/>
              <a:t> </a:t>
            </a:r>
            <a:r>
              <a:rPr lang="en-US" altLang="zh-CN" sz="2000"/>
              <a:t>variable</a:t>
            </a:r>
            <a:r>
              <a:rPr lang="en-US" sz="2000"/>
              <a:t> stored in %</a:t>
            </a:r>
            <a:r>
              <a:rPr lang="en-US" altLang="zh-CN" sz="2000" err="1"/>
              <a:t>e</a:t>
            </a:r>
            <a:r>
              <a:rPr lang="en-US" sz="2000" err="1"/>
              <a:t>ax</a:t>
            </a:r>
            <a:endParaRPr lang="en-US" sz="2000"/>
          </a:p>
        </p:txBody>
      </p:sp>
      <p:sp>
        <p:nvSpPr>
          <p:cNvPr id="5" name="Oval 4"/>
          <p:cNvSpPr/>
          <p:nvPr/>
        </p:nvSpPr>
        <p:spPr>
          <a:xfrm>
            <a:off x="629263" y="2687247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7</a:t>
            </a:r>
            <a:r>
              <a:rPr lang="en-US" b="1"/>
              <a:t> </a:t>
            </a:r>
            <a:r>
              <a:rPr lang="en-US"/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/>
              <a:t>Given instruction 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movl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$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, (%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rbx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/>
              <a:t>, what are likely data types for the variable stored in %</a:t>
            </a:r>
            <a:r>
              <a:rPr lang="en-US" err="1"/>
              <a:t>rbx</a:t>
            </a:r>
            <a:r>
              <a:rPr lang="en-US"/>
              <a:t>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unsigned</a:t>
            </a:r>
            <a:r>
              <a:rPr lang="zh-CN" altLang="en-US"/>
              <a:t> </a:t>
            </a:r>
            <a:r>
              <a:rPr lang="en-US" altLang="zh-CN"/>
              <a:t>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int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unsigned</a:t>
            </a:r>
            <a:r>
              <a:rPr lang="zh-CN" altLang="en-US"/>
              <a:t> </a:t>
            </a:r>
            <a:r>
              <a:rPr lang="en-US" altLang="zh-CN"/>
              <a:t>int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int</a:t>
            </a:r>
            <a:r>
              <a:rPr lang="zh-CN" altLang="en-US"/>
              <a:t>*</a:t>
            </a:r>
            <a:endParaRPr lang="en-US" altLang="zh-CN"/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unsigned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*</a:t>
            </a:r>
            <a:endParaRPr lang="en-US" altLang="zh-CN"/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long</a:t>
            </a:r>
            <a:r>
              <a:rPr lang="zh-CN" altLang="en-US"/>
              <a:t>*</a:t>
            </a:r>
            <a:endParaRPr lang="en-US" altLang="zh-CN"/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unsigned</a:t>
            </a:r>
            <a:r>
              <a:rPr lang="zh-CN" altLang="en-US"/>
              <a:t> </a:t>
            </a:r>
            <a:r>
              <a:rPr lang="en-US" altLang="zh-CN"/>
              <a:t>long</a:t>
            </a:r>
            <a:r>
              <a:rPr lang="zh-CN" altLang="en-US"/>
              <a:t>*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5670460" y="3116687"/>
            <a:ext cx="58802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(%</a:t>
            </a:r>
            <a:r>
              <a:rPr lang="en-US" altLang="zh-CN" sz="2000" dirty="0" err="1"/>
              <a:t>rbx</a:t>
            </a:r>
            <a:r>
              <a:rPr lang="en-US" altLang="zh-CN" sz="2000" dirty="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/>
              <a:t>Deference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rbx</a:t>
            </a:r>
            <a:r>
              <a:rPr lang="zh-CN" altLang="en-US" sz="2000" dirty="0"/>
              <a:t>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rbx</a:t>
            </a:r>
            <a:r>
              <a:rPr lang="zh-CN" altLang="en-US" sz="2000" dirty="0"/>
              <a:t> </a:t>
            </a:r>
            <a:r>
              <a:rPr lang="en-US" altLang="zh-CN" sz="2000" dirty="0"/>
              <a:t>stores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err="1"/>
              <a:t>m</a:t>
            </a:r>
            <a:r>
              <a:rPr lang="en-US" sz="2000" dirty="0" err="1"/>
              <a:t>ovl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bytes</a:t>
            </a:r>
            <a:r>
              <a:rPr lang="zh-CN" altLang="en-US" sz="2000" dirty="0"/>
              <a:t>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rbx</a:t>
            </a:r>
            <a:r>
              <a:rPr lang="zh-CN" altLang="en-US" sz="2000" dirty="0"/>
              <a:t> </a:t>
            </a:r>
            <a:r>
              <a:rPr lang="en-US" altLang="zh-CN" sz="2000" dirty="0"/>
              <a:t>stores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points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bytes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long is 8 bytes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movl</a:t>
            </a:r>
            <a:r>
              <a:rPr lang="en-US" sz="2000" dirty="0"/>
              <a:t> instruction does not distinguish between signed/unsigned</a:t>
            </a:r>
          </a:p>
        </p:txBody>
      </p:sp>
      <p:sp>
        <p:nvSpPr>
          <p:cNvPr id="5" name="Oval 4"/>
          <p:cNvSpPr/>
          <p:nvPr/>
        </p:nvSpPr>
        <p:spPr>
          <a:xfrm>
            <a:off x="466424" y="4303104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847F1-23AE-BE4E-802C-9E8CFD43946D}"/>
              </a:ext>
            </a:extLst>
          </p:cNvPr>
          <p:cNvSpPr/>
          <p:nvPr/>
        </p:nvSpPr>
        <p:spPr>
          <a:xfrm>
            <a:off x="368303" y="4747903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8</a:t>
            </a:r>
            <a:r>
              <a:rPr lang="en-US" b="1"/>
              <a:t> </a:t>
            </a:r>
            <a:r>
              <a:rPr lang="en-US"/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During a program's execution, its instructions are stored on disk while its program data is stored in the memory.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During a program's execution, both its instructions and program data are stored in the memory.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Compilers must generate explicit instructions to increment PC (aka %rip)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CPU automatically increments PC (aka %rip) as instructions are executed.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An executable file compiled for ARM can be directly executed by an x86 CPU.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An executable file compiled for ARM can not be directly executed by an x86 CPU.</a:t>
            </a:r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368302" y="3159846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847F1-23AE-BE4E-802C-9E8CFD43946D}"/>
              </a:ext>
            </a:extLst>
          </p:cNvPr>
          <p:cNvSpPr/>
          <p:nvPr/>
        </p:nvSpPr>
        <p:spPr>
          <a:xfrm>
            <a:off x="368301" y="4402352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675151-0F90-8A4D-88D5-1E37A14939C4}"/>
              </a:ext>
            </a:extLst>
          </p:cNvPr>
          <p:cNvSpPr/>
          <p:nvPr/>
        </p:nvSpPr>
        <p:spPr>
          <a:xfrm>
            <a:off x="368301" y="5818042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Arrays of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They are arrays of the type </a:t>
            </a:r>
            <a:r>
              <a:rPr lang="en-US" i="1">
                <a:solidFill>
                  <a:schemeClr val="accent1"/>
                </a:solidFill>
              </a:rPr>
              <a:t>char</a:t>
            </a:r>
            <a:r>
              <a:rPr lang="en-US"/>
              <a:t>, which is typically one byte</a:t>
            </a:r>
          </a:p>
          <a:p>
            <a:r>
              <a:rPr lang="en-US"/>
              <a:t>Char literals are in single quotes ‘ ’</a:t>
            </a:r>
          </a:p>
          <a:p>
            <a:r>
              <a:rPr lang="en-US"/>
              <a:t>String literals are in double quotes “ “</a:t>
            </a:r>
          </a:p>
          <a:p>
            <a:r>
              <a:rPr lang="en-US"/>
              <a:t>Unlike other arrays, strings have a way of knowing the length even at runtime</a:t>
            </a:r>
          </a:p>
          <a:p>
            <a:pPr lvl="1"/>
            <a:r>
              <a:rPr lang="en-US"/>
              <a:t>Strings are stored with the last byte set to 0 (or ‘\0’)</a:t>
            </a:r>
          </a:p>
          <a:p>
            <a:pPr lvl="2"/>
            <a:r>
              <a:rPr lang="en-US"/>
              <a:t>C strings are called “null terminated”</a:t>
            </a:r>
          </a:p>
          <a:p>
            <a:pPr lvl="2"/>
            <a:r>
              <a:rPr lang="en-US"/>
              <a:t>So you can find the length by looping over the string, keeping a counter, and stopping when you find a char equal to zero</a:t>
            </a:r>
          </a:p>
          <a:p>
            <a:pPr lvl="1"/>
            <a:r>
              <a:rPr lang="en-US"/>
              <a:t>There is also a standard library function for this, </a:t>
            </a:r>
            <a:r>
              <a:rPr lang="en-US" i="1" err="1">
                <a:solidFill>
                  <a:schemeClr val="accent1"/>
                </a:solidFill>
              </a:rPr>
              <a:t>strlen</a:t>
            </a:r>
            <a:endParaRPr lang="en-US" i="1">
              <a:solidFill>
                <a:schemeClr val="accent1"/>
              </a:solidFill>
            </a:endParaRP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25256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char *</a:t>
            </a:r>
            <a:r>
              <a:rPr lang="en-US" dirty="0" err="1">
                <a:solidFill>
                  <a:schemeClr val="accent1"/>
                </a:solidFill>
              </a:rPr>
              <a:t>arr</a:t>
            </a:r>
            <a:r>
              <a:rPr lang="en-US" dirty="0">
                <a:solidFill>
                  <a:schemeClr val="accent1"/>
                </a:solidFill>
              </a:rPr>
              <a:t> = “hello world”;</a:t>
            </a:r>
          </a:p>
          <a:p>
            <a:r>
              <a:rPr lang="en-US" dirty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arr</a:t>
            </a:r>
            <a:r>
              <a:rPr lang="en-US" dirty="0">
                <a:solidFill>
                  <a:schemeClr val="accent1"/>
                </a:solidFill>
              </a:rPr>
              <a:t>[1</a:t>
            </a:r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] = “hello world”;</a:t>
            </a:r>
          </a:p>
          <a:p>
            <a:r>
              <a:rPr lang="en-US" dirty="0"/>
              <a:t>The literal “hello world” includes the null-terminator.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77820"/>
              </p:ext>
            </p:extLst>
          </p:nvPr>
        </p:nvGraphicFramePr>
        <p:xfrm>
          <a:off x="9200896" y="878162"/>
          <a:ext cx="942848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‘d’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‘l’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‘r’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‘o’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‘w’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 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‘o’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‘l’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‘l’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‘e’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‘h’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4328" y="570059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53472" y="533125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53472" y="493316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4328" y="4535064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53472" y="415916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53472" y="381662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44328" y="3430723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53472" y="3032626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53472" y="264672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44328" y="2293962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5184" y="195355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5184" y="160861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35184" y="123163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53472" y="868476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0x7F0D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pointers: </a:t>
            </a:r>
            <a:r>
              <a:rPr lang="en-US" err="1"/>
              <a:t>argv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chemeClr val="accent1"/>
                </a:solidFill>
              </a:rPr>
              <a:t>argv</a:t>
            </a:r>
            <a:r>
              <a:rPr lang="en-US"/>
              <a:t> is an array of strings (pointers to char)</a:t>
            </a:r>
          </a:p>
          <a:p>
            <a:pPr lvl="1"/>
            <a:r>
              <a:rPr lang="en-US"/>
              <a:t>the strings are your arguments</a:t>
            </a:r>
          </a:p>
          <a:p>
            <a:pPr lvl="1"/>
            <a:r>
              <a:rPr lang="en-US" err="1"/>
              <a:t>argv</a:t>
            </a:r>
            <a:r>
              <a:rPr lang="en-US"/>
              <a:t>[0] is the name of the executable file</a:t>
            </a:r>
          </a:p>
          <a:p>
            <a:r>
              <a:rPr lang="en-US" err="1">
                <a:solidFill>
                  <a:schemeClr val="accent1"/>
                </a:solidFill>
              </a:rPr>
              <a:t>argv</a:t>
            </a:r>
            <a:r>
              <a:rPr lang="en-US"/>
              <a:t> has </a:t>
            </a:r>
            <a:r>
              <a:rPr lang="en-US" err="1">
                <a:solidFill>
                  <a:schemeClr val="accent4"/>
                </a:solidFill>
              </a:rPr>
              <a:t>argc</a:t>
            </a:r>
            <a:r>
              <a:rPr lang="en-US"/>
              <a:t> many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linear data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Assessment 0</a:t>
            </a:r>
            <a:r>
              <a:rPr lang="en-US" altLang="zh-CN"/>
              <a:t>5</a:t>
            </a:r>
            <a:endParaRPr lang="en-US"/>
          </a:p>
          <a:p>
            <a:r>
              <a:rPr lang="en-US"/>
              <a:t>Strings</a:t>
            </a:r>
          </a:p>
          <a:p>
            <a:r>
              <a:rPr lang="en-US"/>
              <a:t>Linked lis</a:t>
            </a:r>
            <a:r>
              <a:rPr lang="en-US" altLang="zh-CN"/>
              <a:t>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6"/>
          </a:xfrm>
        </p:spPr>
        <p:txBody>
          <a:bodyPr>
            <a:normAutofit/>
          </a:bodyPr>
          <a:lstStyle/>
          <a:p>
            <a:r>
              <a:rPr lang="en-US" dirty="0"/>
              <a:t>Like arrays, Linked List is a linear data structure. </a:t>
            </a:r>
          </a:p>
          <a:p>
            <a:r>
              <a:rPr lang="en-US" dirty="0"/>
              <a:t>Unlike arrays, linked list elements are not stored at a contiguous location; the elements are linked using pointers.</a:t>
            </a:r>
          </a:p>
          <a:p>
            <a:r>
              <a:rPr lang="en-US" dirty="0"/>
              <a:t>Arrays have limitations:</a:t>
            </a:r>
          </a:p>
          <a:p>
            <a:pPr lvl="1"/>
            <a:r>
              <a:rPr lang="en-US" dirty="0"/>
              <a:t>The size of the arrays are fixed</a:t>
            </a:r>
            <a:r>
              <a:rPr lang="zh-CN" altLang="en-US" dirty="0"/>
              <a:t> </a:t>
            </a:r>
            <a:r>
              <a:rPr lang="en-US" altLang="zh-CN" dirty="0"/>
              <a:t>(pre-defined)</a:t>
            </a:r>
            <a:endParaRPr lang="en-US" dirty="0"/>
          </a:p>
          <a:p>
            <a:pPr lvl="1"/>
            <a:r>
              <a:rPr lang="en-US" dirty="0"/>
              <a:t>Inserting (Deleting) a new element in an array of elements is expensive </a:t>
            </a:r>
          </a:p>
          <a:p>
            <a:pPr lvl="2"/>
            <a:r>
              <a:rPr lang="en-US" dirty="0"/>
              <a:t>because the room has to be created for the new elements and existing elements have to be shifted.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7261"/>
              </p:ext>
            </p:extLst>
          </p:nvPr>
        </p:nvGraphicFramePr>
        <p:xfrm>
          <a:off x="7761296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40890"/>
              </p:ext>
            </p:extLst>
          </p:nvPr>
        </p:nvGraphicFramePr>
        <p:xfrm>
          <a:off x="9285296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376452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86165" y="634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1497"/>
              </p:ext>
            </p:extLst>
          </p:nvPr>
        </p:nvGraphicFramePr>
        <p:xfrm>
          <a:off x="10773980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8529645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23872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66704"/>
              </p:ext>
            </p:extLst>
          </p:nvPr>
        </p:nvGraphicFramePr>
        <p:xfrm>
          <a:off x="6600053" y="1027906"/>
          <a:ext cx="4556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751262" y="1134744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6846898" y="719348"/>
            <a:ext cx="914398" cy="37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57125" y="605155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Head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1398" y="928396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0511" y="952024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Next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27600" y="141311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 over arrays:</a:t>
            </a:r>
          </a:p>
          <a:p>
            <a:pPr lvl="1"/>
            <a:r>
              <a:rPr lang="en-US"/>
              <a:t>Dynamic size</a:t>
            </a:r>
          </a:p>
          <a:p>
            <a:pPr lvl="1"/>
            <a:r>
              <a:rPr lang="en-US"/>
              <a:t>Ease of insertion/deletion</a:t>
            </a:r>
          </a:p>
          <a:p>
            <a:r>
              <a:rPr lang="en-US"/>
              <a:t>Drawbacks:</a:t>
            </a:r>
          </a:p>
          <a:p>
            <a:pPr lvl="1"/>
            <a:r>
              <a:rPr lang="en-US"/>
              <a:t>Random access is not allowed</a:t>
            </a:r>
          </a:p>
          <a:p>
            <a:pPr lvl="2"/>
            <a:r>
              <a:rPr lang="en-US"/>
              <a:t>We have to access elements sequentially starting from the first node. (Traverse)</a:t>
            </a:r>
          </a:p>
          <a:p>
            <a:pPr lvl="1"/>
            <a:r>
              <a:rPr lang="en-US"/>
              <a:t>Extra memory space for a pointer is required with each element of the list.</a:t>
            </a:r>
          </a:p>
          <a:p>
            <a:pPr lvl="1"/>
            <a:r>
              <a:rPr lang="en-US"/>
              <a:t>Not cache friendly</a:t>
            </a:r>
          </a:p>
          <a:p>
            <a:pPr lvl="2"/>
            <a:r>
              <a:rPr lang="en-US"/>
              <a:t>Since array elements are contiguous locations, there is locality of reference which is not there in case of linked lists.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63250" cy="4703763"/>
          </a:xfrm>
        </p:spPr>
        <p:txBody>
          <a:bodyPr>
            <a:normAutofit lnSpcReduction="10000"/>
          </a:bodyPr>
          <a:lstStyle/>
          <a:p>
            <a:r>
              <a:rPr lang="en-US"/>
              <a:t>A linked list is represented by a pointer to the first node of the linked list</a:t>
            </a:r>
          </a:p>
          <a:p>
            <a:pPr lvl="1"/>
            <a:r>
              <a:rPr lang="en-US"/>
              <a:t>It is called the </a:t>
            </a:r>
            <a:r>
              <a:rPr lang="en-US" i="1">
                <a:solidFill>
                  <a:schemeClr val="accent1"/>
                </a:solidFill>
              </a:rPr>
              <a:t>head</a:t>
            </a:r>
          </a:p>
          <a:p>
            <a:pPr lvl="1"/>
            <a:r>
              <a:rPr lang="en-US"/>
              <a:t>If the linked list is empty, then the value of the head is NULL</a:t>
            </a:r>
          </a:p>
          <a:p>
            <a:r>
              <a:rPr lang="en-US"/>
              <a:t>Each node in a list consists of at least two parts:</a:t>
            </a:r>
          </a:p>
          <a:p>
            <a:pPr lvl="1"/>
            <a:r>
              <a:rPr lang="en-US"/>
              <a:t>data</a:t>
            </a:r>
          </a:p>
          <a:p>
            <a:pPr lvl="1"/>
            <a:r>
              <a:rPr lang="en-US"/>
              <a:t>Pointer (or Reference) to the next node</a:t>
            </a:r>
          </a:p>
          <a:p>
            <a:r>
              <a:rPr lang="en-US"/>
              <a:t>In the case of the last node in the list,</a:t>
            </a:r>
          </a:p>
          <a:p>
            <a:pPr lvl="1"/>
            <a:r>
              <a:rPr lang="en-US"/>
              <a:t>the next field contains NULL - it is set as a null pointer.</a:t>
            </a:r>
          </a:p>
          <a:p>
            <a:r>
              <a:rPr lang="en-US"/>
              <a:t>In C, we can represent a node using </a:t>
            </a:r>
            <a:r>
              <a:rPr lang="en-US" err="1">
                <a:solidFill>
                  <a:schemeClr val="accent6"/>
                </a:solidFill>
              </a:rPr>
              <a:t>struct</a:t>
            </a:r>
            <a:endParaRPr lang="en-US">
              <a:solidFill>
                <a:schemeClr val="accent6"/>
              </a:solidFill>
            </a:endParaRPr>
          </a:p>
          <a:p>
            <a:pPr lvl="1"/>
            <a:r>
              <a:rPr lang="en-US"/>
              <a:t>nodes are defined as (e.g.) </a:t>
            </a:r>
            <a:r>
              <a:rPr lang="en-US" altLang="zh-CN">
                <a:solidFill>
                  <a:schemeClr val="accent1"/>
                </a:solidFill>
              </a:rPr>
              <a:t>node</a:t>
            </a:r>
            <a:r>
              <a:rPr lang="en-US"/>
              <a:t> using </a:t>
            </a:r>
            <a:r>
              <a:rPr lang="en-US" i="1" err="1">
                <a:solidFill>
                  <a:schemeClr val="accent1"/>
                </a:solidFill>
              </a:rPr>
              <a:t>typedef</a:t>
            </a:r>
            <a:endParaRPr lang="en-US" i="1">
              <a:solidFill>
                <a:schemeClr val="accent1"/>
              </a:solidFill>
            </a:endParaRPr>
          </a:p>
          <a:p>
            <a:pPr lvl="1"/>
            <a:r>
              <a:rPr lang="en-US" i="1">
                <a:solidFill>
                  <a:schemeClr val="accent1"/>
                </a:solidFill>
              </a:rPr>
              <a:t>node *head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list is initialized by creating a </a:t>
            </a:r>
            <a:r>
              <a:rPr lang="en-US" i="1">
                <a:solidFill>
                  <a:schemeClr val="accent1"/>
                </a:solidFill>
              </a:rPr>
              <a:t>node *head</a:t>
            </a:r>
            <a:r>
              <a:rPr lang="en-US"/>
              <a:t> which is set to NULL</a:t>
            </a:r>
          </a:p>
          <a:p>
            <a:r>
              <a:rPr lang="en-US"/>
              <a:t>The variable </a:t>
            </a:r>
            <a:r>
              <a:rPr lang="en-US" i="1"/>
              <a:t>head</a:t>
            </a:r>
            <a:r>
              <a:rPr lang="en-US"/>
              <a:t> is now a pointer to NULL, but as </a:t>
            </a:r>
            <a:r>
              <a:rPr lang="en-US">
                <a:solidFill>
                  <a:schemeClr val="accent1"/>
                </a:solidFill>
              </a:rPr>
              <a:t>node</a:t>
            </a:r>
            <a:r>
              <a:rPr lang="en-US"/>
              <a:t>s are added to the list, </a:t>
            </a:r>
            <a:r>
              <a:rPr lang="en-US" i="1"/>
              <a:t>head </a:t>
            </a:r>
            <a:r>
              <a:rPr lang="en-US"/>
              <a:t>will be set to point to the first </a:t>
            </a:r>
            <a:r>
              <a:rPr lang="en-US">
                <a:solidFill>
                  <a:schemeClr val="accent1"/>
                </a:solidFill>
              </a:rPr>
              <a:t>node</a:t>
            </a:r>
            <a:endParaRPr lang="en-US"/>
          </a:p>
          <a:p>
            <a:r>
              <a:rPr lang="en-US"/>
              <a:t>In this way, </a:t>
            </a:r>
            <a:r>
              <a:rPr lang="en-US" i="1"/>
              <a:t>head</a:t>
            </a:r>
            <a:r>
              <a:rPr lang="en-US"/>
              <a:t> becomes the access point for sequential access to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insertion</a:t>
            </a:r>
          </a:p>
          <a:p>
            <a:r>
              <a:rPr lang="en-US" dirty="0"/>
              <a:t>Linked list Deletion</a:t>
            </a:r>
          </a:p>
          <a:p>
            <a:r>
              <a:rPr lang="en-US" dirty="0"/>
              <a:t>Search an element in a linked list </a:t>
            </a:r>
          </a:p>
          <a:p>
            <a:r>
              <a:rPr lang="en-US" dirty="0"/>
              <a:t>Traverse a linked list</a:t>
            </a:r>
          </a:p>
          <a:p>
            <a:r>
              <a:rPr lang="en-US" dirty="0"/>
              <a:t>Find length of a linked list</a:t>
            </a:r>
          </a:p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class, we pass the header pointer, </a:t>
            </a:r>
          </a:p>
          <a:p>
            <a:pPr lvl="1"/>
            <a:r>
              <a:rPr lang="en-US" dirty="0"/>
              <a:t>ask it to return a new head</a:t>
            </a:r>
          </a:p>
          <a:p>
            <a:pPr lvl="1"/>
            <a:r>
              <a:rPr lang="en-US" dirty="0"/>
              <a:t>the caller is responsible for updating </a:t>
            </a:r>
            <a:br>
              <a:rPr lang="en-US" dirty="0"/>
            </a:br>
            <a:r>
              <a:rPr lang="en-US" dirty="0"/>
              <a:t>it itself</a:t>
            </a:r>
          </a:p>
          <a:p>
            <a:r>
              <a:rPr lang="en-US" dirty="0"/>
              <a:t>In lab-2, we pass a pointer to pointer parameter (pointer to the head pointer),</a:t>
            </a:r>
          </a:p>
          <a:p>
            <a:pPr lvl="1"/>
            <a:r>
              <a:rPr lang="en-US" dirty="0"/>
              <a:t>to allow changing the head pointer directly instead of returning the new one</a:t>
            </a:r>
          </a:p>
          <a:p>
            <a:pPr lvl="1"/>
            <a:r>
              <a:rPr lang="en-US" dirty="0"/>
              <a:t>note that there’s no return value; It’s not needed.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215EA-5DAD-E74A-85ED-A085223A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55" y="-1"/>
            <a:ext cx="5882746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can we insert a node in a sorted linked list? </a:t>
            </a:r>
          </a:p>
          <a:p>
            <a:pPr lvl="1"/>
            <a:r>
              <a:rPr lang="en-US"/>
              <a:t>Insert a node at the front of the linked list </a:t>
            </a:r>
          </a:p>
          <a:p>
            <a:pPr lvl="2"/>
            <a:r>
              <a:rPr lang="en-US" err="1"/>
              <a:t>insert_front</a:t>
            </a:r>
            <a:endParaRPr lang="en-US"/>
          </a:p>
          <a:p>
            <a:pPr lvl="1"/>
            <a:r>
              <a:rPr lang="en-US"/>
              <a:t>Insert a node after a given node</a:t>
            </a:r>
          </a:p>
          <a:p>
            <a:pPr lvl="2"/>
            <a:r>
              <a:rPr lang="en-US"/>
              <a:t>Think: how can I know my S should be inserted between A and B?</a:t>
            </a:r>
          </a:p>
          <a:p>
            <a:pPr lvl="2"/>
            <a:r>
              <a:rPr lang="en-US"/>
              <a:t>If by comparing A and S I know S should be at the position after A, then how can I know S should be after B or between A and B?</a:t>
            </a:r>
          </a:p>
          <a:p>
            <a:pPr lvl="1"/>
            <a:r>
              <a:rPr lang="en-US"/>
              <a:t>Insert a node at the end of the 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46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70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062124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71837" y="634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459652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8215317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09544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85725" y="1027906"/>
          <a:ext cx="4556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436934" y="1134744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532570" y="719348"/>
            <a:ext cx="914398" cy="37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2797" y="605155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Head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07727" y="140863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NULL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358194" y="1488651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8959063" y="1589270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153410" y="822691"/>
            <a:ext cx="204784" cy="85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072165" y="824781"/>
            <a:ext cx="197255" cy="854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74871" y="563109"/>
            <a:ext cx="317904" cy="259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478023" y="563109"/>
            <a:ext cx="254814" cy="33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7" grpId="0"/>
      <p:bldP spid="20" grpId="0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insert a node in a linked list sorted by each node’s data?</a:t>
            </a:r>
          </a:p>
          <a:p>
            <a:r>
              <a:rPr lang="en-US" dirty="0"/>
              <a:t>Assume data are all unique </a:t>
            </a:r>
          </a:p>
          <a:p>
            <a:r>
              <a:rPr lang="en-US" dirty="0"/>
              <a:t>Four cases</a:t>
            </a:r>
          </a:p>
          <a:p>
            <a:pPr lvl="1"/>
            <a:r>
              <a:rPr lang="en-US" dirty="0"/>
              <a:t>List is empty: </a:t>
            </a:r>
            <a:r>
              <a:rPr lang="en-US" dirty="0" err="1"/>
              <a:t>insert_front</a:t>
            </a:r>
            <a:endParaRPr lang="en-US" dirty="0"/>
          </a:p>
          <a:p>
            <a:pPr lvl="1"/>
            <a:r>
              <a:rPr lang="en-US" dirty="0"/>
              <a:t>Smaller than the head: </a:t>
            </a:r>
            <a:r>
              <a:rPr lang="en-US" dirty="0" err="1"/>
              <a:t>insert_front</a:t>
            </a:r>
            <a:endParaRPr lang="en-US" dirty="0"/>
          </a:p>
          <a:p>
            <a:pPr lvl="1"/>
            <a:r>
              <a:rPr lang="en-US" dirty="0"/>
              <a:t>Larger than some node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but smaller than A’s next node (</a:t>
            </a:r>
            <a:r>
              <a:rPr lang="en-US" altLang="zh-CN" dirty="0"/>
              <a:t>data</a:t>
            </a:r>
            <a:r>
              <a:rPr 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Insert a node after A before </a:t>
            </a:r>
            <a:r>
              <a:rPr lang="en-US" altLang="zh-CN" dirty="0"/>
              <a:t>C</a:t>
            </a:r>
            <a:endParaRPr lang="en-US" dirty="0"/>
          </a:p>
          <a:p>
            <a:pPr lvl="1"/>
            <a:r>
              <a:rPr lang="en-US" dirty="0"/>
              <a:t>Larger than all nodes:</a:t>
            </a:r>
          </a:p>
          <a:p>
            <a:pPr lvl="2"/>
            <a:r>
              <a:rPr lang="en-US" dirty="0"/>
              <a:t>Insert a node at the end of the linked list</a:t>
            </a:r>
          </a:p>
          <a:p>
            <a:r>
              <a:rPr lang="en-US" dirty="0"/>
              <a:t>Too many corner cases! Any tricks to simplify it (to one case)?</a:t>
            </a:r>
          </a:p>
          <a:p>
            <a:pPr lvl="1"/>
            <a:r>
              <a:rPr lang="en-US" altLang="zh-CN" dirty="0"/>
              <a:t>Sentinel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04307"/>
              </p:ext>
            </p:extLst>
          </p:nvPr>
        </p:nvGraphicFramePr>
        <p:xfrm>
          <a:off x="7446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61069"/>
              </p:ext>
            </p:extLst>
          </p:nvPr>
        </p:nvGraphicFramePr>
        <p:xfrm>
          <a:off x="8970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062124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8215317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24853"/>
              </p:ext>
            </p:extLst>
          </p:nvPr>
        </p:nvGraphicFramePr>
        <p:xfrm>
          <a:off x="8358194" y="1488651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8959063" y="1589270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153410" y="822691"/>
            <a:ext cx="204784" cy="85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072165" y="824781"/>
            <a:ext cx="197255" cy="854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74871" y="563109"/>
            <a:ext cx="317904" cy="259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478023" y="563109"/>
            <a:ext cx="254814" cy="33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27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80C39-93D5-304B-9775-C71BDA580E63}"/>
              </a:ext>
            </a:extLst>
          </p:cNvPr>
          <p:cNvSpPr txBox="1"/>
          <p:nvPr/>
        </p:nvSpPr>
        <p:spPr>
          <a:xfrm>
            <a:off x="7364053" y="131997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728CF-869D-964F-A458-3DD7797339D5}"/>
              </a:ext>
            </a:extLst>
          </p:cNvPr>
          <p:cNvSpPr txBox="1"/>
          <p:nvPr/>
        </p:nvSpPr>
        <p:spPr>
          <a:xfrm>
            <a:off x="7983166" y="155625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Next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FC7839-FFA6-A749-BE3D-EF23A567E5F9}"/>
              </a:ext>
            </a:extLst>
          </p:cNvPr>
          <p:cNvSpPr txBox="1"/>
          <p:nvPr/>
        </p:nvSpPr>
        <p:spPr>
          <a:xfrm>
            <a:off x="9334120" y="214496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6165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0999806-6E76-0043-A349-DFF4D89C1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40441"/>
              </p:ext>
            </p:extLst>
          </p:nvPr>
        </p:nvGraphicFramePr>
        <p:xfrm>
          <a:off x="985243" y="4520147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-inf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37689"/>
              </p:ext>
            </p:extLst>
          </p:nvPr>
        </p:nvGraphicFramePr>
        <p:xfrm>
          <a:off x="2644592" y="237340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+inf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894484" y="255260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90892" y="2441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2009783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92667" y="1980343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C54678A-25C1-E247-A180-E23A00FFF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49255"/>
              </p:ext>
            </p:extLst>
          </p:nvPr>
        </p:nvGraphicFramePr>
        <p:xfrm>
          <a:off x="983258" y="2388709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-inf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414302-E895-AD48-BCDE-71E2A23D481D}"/>
              </a:ext>
            </a:extLst>
          </p:cNvPr>
          <p:cNvSpPr txBox="1"/>
          <p:nvPr/>
        </p:nvSpPr>
        <p:spPr>
          <a:xfrm>
            <a:off x="1440856" y="2004076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270B7-2DAD-444B-8376-E295050D2657}"/>
              </a:ext>
            </a:extLst>
          </p:cNvPr>
          <p:cNvSpPr/>
          <p:nvPr/>
        </p:nvSpPr>
        <p:spPr>
          <a:xfrm>
            <a:off x="4666852" y="15270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Four cases</a:t>
            </a:r>
          </a:p>
          <a:p>
            <a:pPr lvl="1"/>
            <a:r>
              <a:rPr lang="en-US" dirty="0"/>
              <a:t>List is empty: </a:t>
            </a:r>
            <a:r>
              <a:rPr lang="en-US" dirty="0" err="1"/>
              <a:t>insert_front</a:t>
            </a:r>
            <a:endParaRPr lang="en-US" dirty="0"/>
          </a:p>
          <a:p>
            <a:pPr lvl="1"/>
            <a:r>
              <a:rPr lang="en-US" dirty="0"/>
              <a:t>Smaller than the head: </a:t>
            </a:r>
            <a:r>
              <a:rPr lang="en-US" dirty="0" err="1"/>
              <a:t>insert_front</a:t>
            </a:r>
            <a:endParaRPr lang="en-US" dirty="0"/>
          </a:p>
          <a:p>
            <a:pPr lvl="1"/>
            <a:r>
              <a:rPr lang="en-US" dirty="0"/>
              <a:t>Larger than some node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but smaller than A’s next node (</a:t>
            </a:r>
            <a:r>
              <a:rPr lang="en-US" altLang="zh-CN" dirty="0"/>
              <a:t>data</a:t>
            </a:r>
            <a:r>
              <a:rPr 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Insert a node after A before </a:t>
            </a:r>
            <a:r>
              <a:rPr lang="en-US" altLang="zh-CN" dirty="0"/>
              <a:t>C</a:t>
            </a:r>
            <a:endParaRPr lang="en-US" dirty="0"/>
          </a:p>
          <a:p>
            <a:pPr lvl="1"/>
            <a:r>
              <a:rPr lang="en-US" dirty="0"/>
              <a:t>Larger than all nodes:</a:t>
            </a:r>
          </a:p>
          <a:p>
            <a:pPr lvl="2"/>
            <a:r>
              <a:rPr lang="en-US" dirty="0"/>
              <a:t>Insert a node at the end of the linked list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7B7EFF-F6C1-4741-BFF7-FF6AF7457D14}"/>
              </a:ext>
            </a:extLst>
          </p:cNvPr>
          <p:cNvCxnSpPr/>
          <p:nvPr/>
        </p:nvCxnSpPr>
        <p:spPr>
          <a:xfrm>
            <a:off x="5099076" y="1980343"/>
            <a:ext cx="2663799" cy="237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9453DD-5F59-3A4B-9244-A7C7A4A2277D}"/>
              </a:ext>
            </a:extLst>
          </p:cNvPr>
          <p:cNvCxnSpPr>
            <a:cxnSpLocks/>
          </p:cNvCxnSpPr>
          <p:nvPr/>
        </p:nvCxnSpPr>
        <p:spPr>
          <a:xfrm>
            <a:off x="5099076" y="2273548"/>
            <a:ext cx="3511524" cy="201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C34012-A7B3-AC41-8F1E-15D4BCC0786D}"/>
              </a:ext>
            </a:extLst>
          </p:cNvPr>
          <p:cNvCxnSpPr>
            <a:cxnSpLocks/>
          </p:cNvCxnSpPr>
          <p:nvPr/>
        </p:nvCxnSpPr>
        <p:spPr>
          <a:xfrm>
            <a:off x="5099076" y="3384360"/>
            <a:ext cx="226342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B166019-AFEA-2249-BEC4-88D9588EBB88}"/>
              </a:ext>
            </a:extLst>
          </p:cNvPr>
          <p:cNvSpPr txBox="1"/>
          <p:nvPr/>
        </p:nvSpPr>
        <p:spPr>
          <a:xfrm>
            <a:off x="840185" y="4141221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1BD0AE-4E2E-A54C-AECF-665DF53297B9}"/>
              </a:ext>
            </a:extLst>
          </p:cNvPr>
          <p:cNvSpPr txBox="1"/>
          <p:nvPr/>
        </p:nvSpPr>
        <p:spPr>
          <a:xfrm>
            <a:off x="1440855" y="4139713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F738-23AD-4440-B351-6F41CC7A3461}"/>
              </a:ext>
            </a:extLst>
          </p:cNvPr>
          <p:cNvCxnSpPr>
            <a:cxnSpLocks/>
          </p:cNvCxnSpPr>
          <p:nvPr/>
        </p:nvCxnSpPr>
        <p:spPr>
          <a:xfrm>
            <a:off x="5724441" y="3659776"/>
            <a:ext cx="35929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E719EE-0657-3448-AE34-DE88A10A9644}"/>
              </a:ext>
            </a:extLst>
          </p:cNvPr>
          <p:cNvSpPr txBox="1"/>
          <p:nvPr/>
        </p:nvSpPr>
        <p:spPr>
          <a:xfrm>
            <a:off x="838200" y="3047728"/>
            <a:ext cx="323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Q:</a:t>
            </a:r>
            <a:r>
              <a:rPr lang="zh-CN" altLang="en-US" sz="2000" dirty="0"/>
              <a:t> </a:t>
            </a:r>
            <a:r>
              <a:rPr lang="en-US" sz="2000" dirty="0"/>
              <a:t>W</a:t>
            </a:r>
            <a:r>
              <a:rPr lang="en-US" altLang="zh-CN" sz="2000" dirty="0"/>
              <a:t>hat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sentinel</a:t>
            </a:r>
            <a:r>
              <a:rPr lang="zh-CN" altLang="en-US" sz="2000" dirty="0"/>
              <a:t> </a:t>
            </a:r>
            <a:r>
              <a:rPr lang="en-US" altLang="zh-CN" sz="2000" dirty="0"/>
              <a:t>node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inf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instead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inf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en-US" altLang="zh-CN" sz="2000" dirty="0" err="1"/>
              <a:t>inf</a:t>
            </a:r>
            <a:r>
              <a:rPr lang="en-US" altLang="zh-CN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6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time you need to manually allocate data, use </a:t>
            </a:r>
            <a:r>
              <a:rPr lang="en-US" i="1" err="1">
                <a:solidFill>
                  <a:schemeClr val="accent1"/>
                </a:solidFill>
              </a:rPr>
              <a:t>malloc</a:t>
            </a:r>
            <a:endParaRPr lang="en-US" i="1">
              <a:solidFill>
                <a:schemeClr val="accent1"/>
              </a:solidFill>
            </a:endParaRPr>
          </a:p>
          <a:p>
            <a:pPr lvl="1"/>
            <a:r>
              <a:rPr lang="en-US"/>
              <a:t>void *</a:t>
            </a:r>
            <a:r>
              <a:rPr lang="en-US" err="1"/>
              <a:t>malloc</a:t>
            </a:r>
            <a:r>
              <a:rPr lang="en-US"/>
              <a:t>(</a:t>
            </a:r>
            <a:r>
              <a:rPr lang="en-US" err="1"/>
              <a:t>size_t</a:t>
            </a:r>
            <a:r>
              <a:rPr lang="en-US"/>
              <a:t> size);</a:t>
            </a:r>
          </a:p>
          <a:p>
            <a:r>
              <a:rPr lang="en-US"/>
              <a:t>If you need to manually de-allocate</a:t>
            </a:r>
          </a:p>
          <a:p>
            <a:pPr lvl="1"/>
            <a:r>
              <a:rPr lang="en-US"/>
              <a:t>void free(void *</a:t>
            </a:r>
            <a:r>
              <a:rPr lang="en-US" err="1"/>
              <a:t>ptr</a:t>
            </a:r>
            <a:r>
              <a:rPr lang="en-US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Assessment 05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1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Implement a hash table</a:t>
            </a:r>
          </a:p>
          <a:p>
            <a:pPr lvl="1"/>
            <a:r>
              <a:rPr lang="en-US"/>
              <a:t>see clear instructions on our website lab-2 page</a:t>
            </a:r>
          </a:p>
          <a:p>
            <a:r>
              <a:rPr lang="en-US"/>
              <a:t>A hash table is an array of linked lists with a hash function</a:t>
            </a:r>
          </a:p>
          <a:p>
            <a:pPr lvl="1"/>
            <a:r>
              <a:rPr lang="en-US"/>
              <a:t>A hash function basically just takes things and puts them in different “buckets” (hash table’s array of entries)</a:t>
            </a:r>
          </a:p>
          <a:p>
            <a:pPr lvl="1"/>
            <a:r>
              <a:rPr lang="en-US"/>
              <a:t>Each “bucket" just points to a linked list here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6577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Below are 4 C source files and their contents.</a:t>
            </a:r>
          </a:p>
          <a:p>
            <a:pPr marL="0" indent="0" fontAlgn="base">
              <a:buNone/>
            </a:pPr>
            <a:r>
              <a:rPr lang="en-US" b="1"/>
              <a:t>Q1.1 </a:t>
            </a:r>
            <a:r>
              <a:rPr lang="en-US"/>
              <a:t>foo1.c</a:t>
            </a:r>
          </a:p>
          <a:p>
            <a:pPr marL="0" indent="0" fontAlgn="base">
              <a:buNone/>
            </a:pPr>
            <a:r>
              <a:rPr lang="en-US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/>
              <a:t>gcc</a:t>
            </a:r>
            <a:r>
              <a:rPr lang="en-US"/>
              <a:t> foo1.c creates a binary executable file called </a:t>
            </a:r>
            <a:r>
              <a:rPr lang="en-US" err="1"/>
              <a:t>a.out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/>
              <a:t>gcc</a:t>
            </a:r>
            <a:r>
              <a:rPr lang="en-US"/>
              <a:t> -c foo1.c creates a non-executable object file called foo1.o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/>
              <a:t>gcc</a:t>
            </a:r>
            <a:r>
              <a:rPr lang="en-US"/>
              <a:t> foo1.c results in an error.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After executing line 3, variable g has value 1.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After executing line 3, variable g could have any value.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" b="71622"/>
          <a:stretch/>
        </p:blipFill>
        <p:spPr>
          <a:xfrm>
            <a:off x="7808791" y="770573"/>
            <a:ext cx="3950964" cy="22096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1970" y="3175119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969" y="3845331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968" y="5030417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2</a:t>
            </a:r>
            <a:r>
              <a:rPr lang="en-US"/>
              <a:t> Static and extern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7321" cy="4351338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b="1"/>
              <a:t>Q</a:t>
            </a:r>
            <a:r>
              <a:rPr lang="en-US" altLang="zh-CN" b="1"/>
              <a:t>2</a:t>
            </a:r>
            <a:r>
              <a:rPr lang="en-US" b="1"/>
              <a:t>.</a:t>
            </a:r>
            <a:r>
              <a:rPr lang="en-US" altLang="zh-CN" b="1"/>
              <a:t>1</a:t>
            </a:r>
            <a:r>
              <a:rPr lang="en-US" b="1"/>
              <a:t> </a:t>
            </a:r>
            <a:r>
              <a:rPr lang="en-US"/>
              <a:t>foo2.c</a:t>
            </a:r>
          </a:p>
          <a:p>
            <a:pPr marL="0" indent="0" fontAlgn="base">
              <a:buNone/>
            </a:pPr>
            <a:r>
              <a:rPr lang="en-US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 </a:t>
            </a:r>
            <a:r>
              <a:rPr lang="en-US"/>
              <a:t>creates a binary executable file called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-c foo2.c </a:t>
            </a:r>
            <a:r>
              <a:rPr lang="en-US"/>
              <a:t>creates a non-executable object file called 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foo2.o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 </a:t>
            </a:r>
            <a:r>
              <a:rPr lang="en-US"/>
              <a:t>results in an error.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bar1.c </a:t>
            </a:r>
            <a:r>
              <a:rPr lang="en-US"/>
              <a:t>creates a binary executable file called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bar1.c </a:t>
            </a:r>
            <a:r>
              <a:rPr lang="en-US"/>
              <a:t>results in an error.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bar2.c </a:t>
            </a:r>
            <a:r>
              <a:rPr lang="en-US"/>
              <a:t>creates a binary executable file called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bar2.c </a:t>
            </a:r>
            <a:r>
              <a:rPr lang="en-US"/>
              <a:t>results in an error.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28456"/>
          <a:stretch/>
        </p:blipFill>
        <p:spPr>
          <a:xfrm>
            <a:off x="9448798" y="2154477"/>
            <a:ext cx="2743201" cy="38679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0756" y="2918282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0755" y="3424086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0755" y="3900097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634" y="5340384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65A06C-1919-C340-9A3A-AFC97D37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757" y="0"/>
            <a:ext cx="5615609" cy="22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2</a:t>
            </a:r>
            <a:r>
              <a:rPr lang="en-US"/>
              <a:t> Static and extern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97719" cy="4667250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Q</a:t>
            </a:r>
            <a:r>
              <a:rPr lang="en-US" altLang="zh-CN" b="1" dirty="0"/>
              <a:t>2</a:t>
            </a:r>
            <a:r>
              <a:rPr lang="en-US" b="1" dirty="0"/>
              <a:t>.</a:t>
            </a:r>
            <a:r>
              <a:rPr lang="en-US" altLang="zh-CN" b="1" dirty="0"/>
              <a:t>2</a:t>
            </a:r>
            <a:r>
              <a:rPr lang="en-US" b="1" dirty="0"/>
              <a:t> 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Suppose this command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bar1.c bar2.c </a:t>
            </a:r>
            <a:r>
              <a:rPr lang="en-US" dirty="0"/>
              <a:t>generates executable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 dirty="0"/>
              <a:t>, which of the following is true about executing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 dirty="0"/>
              <a:t>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global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bar1.c </a:t>
            </a:r>
            <a:r>
              <a:rPr lang="en-US" dirty="0"/>
              <a:t>and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bar2.c</a:t>
            </a:r>
            <a:r>
              <a:rPr lang="en-US" dirty="0"/>
              <a:t> have the same underlying same memory location.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global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 </a:t>
            </a:r>
            <a:r>
              <a:rPr lang="en-US" dirty="0"/>
              <a:t>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bar1.c</a:t>
            </a:r>
            <a:r>
              <a:rPr lang="en-US" dirty="0"/>
              <a:t> and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bar2.c</a:t>
            </a:r>
            <a:r>
              <a:rPr lang="en-US" dirty="0"/>
              <a:t> have different underlying same memory locations.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foo2.c</a:t>
            </a:r>
            <a:r>
              <a:rPr lang="en-US" dirty="0"/>
              <a:t> refers to the global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defined in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bar1.c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foo2.c</a:t>
            </a:r>
            <a:r>
              <a:rPr lang="en-US" dirty="0"/>
              <a:t> refers to the global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defined 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bar2.c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bar1.c bar2.c </a:t>
            </a:r>
            <a:r>
              <a:rPr lang="en-US" dirty="0"/>
              <a:t>would result in an error.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28456"/>
          <a:stretch/>
        </p:blipFill>
        <p:spPr>
          <a:xfrm>
            <a:off x="9448798" y="2154477"/>
            <a:ext cx="2743201" cy="38679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0754" y="3946149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0754" y="4502080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3</a:t>
            </a:r>
            <a:r>
              <a:rPr lang="en-US"/>
              <a:t> Static for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0380" cy="435133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/>
              <a:t>The following shows the code for function </a:t>
            </a:r>
            <a:r>
              <a:rPr lang="en-US" err="1"/>
              <a:t>my_func</a:t>
            </a:r>
            <a:endParaRPr lang="en-US"/>
          </a:p>
          <a:p>
            <a:pPr marL="0" indent="0" fontAlgn="base">
              <a:buNone/>
            </a:pPr>
            <a:r>
              <a:rPr lang="en-US" b="1"/>
              <a:t>Q</a:t>
            </a:r>
            <a:r>
              <a:rPr lang="en-US" altLang="zh-CN" b="1"/>
              <a:t>3</a:t>
            </a:r>
            <a:r>
              <a:rPr lang="en-US" b="1"/>
              <a:t>.1 </a:t>
            </a:r>
            <a:r>
              <a:rPr lang="en-US"/>
              <a:t>basic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c1 is allocated upon each invocation of </a:t>
            </a:r>
            <a:r>
              <a:rPr lang="en-US" err="1"/>
              <a:t>my_func</a:t>
            </a:r>
            <a:r>
              <a:rPr lang="en-US"/>
              <a:t> and de-allocated upon its return.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c2 is allocated upon each invocation of </a:t>
            </a:r>
            <a:r>
              <a:rPr lang="en-US" err="1"/>
              <a:t>my_func</a:t>
            </a:r>
            <a:r>
              <a:rPr lang="en-US"/>
              <a:t> and de-allocated upon its return.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c1 and c2 always have the same value right before the return of </a:t>
            </a:r>
            <a:r>
              <a:rPr lang="en-US" err="1"/>
              <a:t>my_func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c1 has scope within function </a:t>
            </a:r>
            <a:r>
              <a:rPr lang="en-US" err="1"/>
              <a:t>my_func</a:t>
            </a:r>
            <a:r>
              <a:rPr lang="en-US"/>
              <a:t> and cannot be referred to from outside of this function.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c2 has scope within function </a:t>
            </a:r>
            <a:r>
              <a:rPr lang="en-US" err="1"/>
              <a:t>my_func</a:t>
            </a:r>
            <a:r>
              <a:rPr lang="en-US"/>
              <a:t> and cannot be referred to from outside of this function.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481330"/>
            <a:ext cx="2882900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8390" y="5665569"/>
            <a:ext cx="502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When “static” prefix local variables: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Initialized once, never deallocated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Any change persists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across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function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invocations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like a global variable, except with local scope </a:t>
            </a:r>
          </a:p>
        </p:txBody>
      </p:sp>
      <p:sp>
        <p:nvSpPr>
          <p:cNvPr id="6" name="Oval 5"/>
          <p:cNvSpPr/>
          <p:nvPr/>
        </p:nvSpPr>
        <p:spPr>
          <a:xfrm>
            <a:off x="321967" y="3176454"/>
            <a:ext cx="3412907" cy="687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967" y="4435709"/>
            <a:ext cx="3412907" cy="687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67" y="5113314"/>
            <a:ext cx="3412907" cy="687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3</a:t>
            </a:r>
            <a:r>
              <a:rPr lang="en-US" dirty="0"/>
              <a:t> Static for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038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/>
              <a:t>Suppose one executes the following code snippet:</a:t>
            </a:r>
          </a:p>
          <a:p>
            <a:pPr marL="457200" lvl="1" indent="0">
              <a:buNone/>
            </a:pPr>
            <a:r>
              <a:rPr lang="en-US" err="1"/>
              <a:t>my_func</a:t>
            </a:r>
            <a:r>
              <a:rPr lang="en-US"/>
              <a:t>(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US"/>
              <a:t>); </a:t>
            </a:r>
          </a:p>
          <a:p>
            <a:pPr marL="457200" lvl="1" indent="0">
              <a:buNone/>
            </a:pPr>
            <a:r>
              <a:rPr lang="en-US" err="1"/>
              <a:t>my_func</a:t>
            </a:r>
            <a:r>
              <a:rPr lang="en-US"/>
              <a:t>(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20</a:t>
            </a:r>
            <a:r>
              <a:rPr lang="en-US"/>
              <a:t>);</a:t>
            </a:r>
            <a:endParaRPr lang="en-US" b="1"/>
          </a:p>
          <a:p>
            <a:pPr marL="0" indent="0" fontAlgn="base">
              <a:buNone/>
            </a:pPr>
            <a:r>
              <a:rPr lang="en-US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Right before returning from </a:t>
            </a:r>
            <a:r>
              <a:rPr lang="en-US" err="1"/>
              <a:t>my_func</a:t>
            </a:r>
            <a:r>
              <a:rPr lang="en-US"/>
              <a:t>(20), variable c1 has value 20.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Right before returning from </a:t>
            </a:r>
            <a:r>
              <a:rPr lang="en-US" err="1"/>
              <a:t>my_func</a:t>
            </a:r>
            <a:r>
              <a:rPr lang="en-US"/>
              <a:t>(20), variable c1 has value 30.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Right before returning from </a:t>
            </a:r>
            <a:r>
              <a:rPr lang="en-US" err="1"/>
              <a:t>my_func</a:t>
            </a:r>
            <a:r>
              <a:rPr lang="en-US"/>
              <a:t>(20), variable c2 has value 20.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Right before returning from </a:t>
            </a:r>
            <a:r>
              <a:rPr lang="en-US" err="1"/>
              <a:t>my_func</a:t>
            </a:r>
            <a:r>
              <a:rPr lang="en-US"/>
              <a:t>(20), variable c2 has value 30.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0" y="629920"/>
            <a:ext cx="2882900" cy="179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2271" y="4611039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7093" y="4031891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3F3D-51A5-3845-AE25-000987ED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423A-A231-1A48-B6AA-79043E70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c1 is allocated and assigned with value 0 </a:t>
            </a:r>
            <a:r>
              <a:rPr lang="en-US" dirty="0">
                <a:solidFill>
                  <a:srgbClr val="FF0000"/>
                </a:solidFill>
              </a:rPr>
              <a:t>// c1=0</a:t>
            </a:r>
            <a:endParaRPr lang="en-US" dirty="0"/>
          </a:p>
          <a:p>
            <a:r>
              <a:rPr lang="en-US" dirty="0" err="1"/>
              <a:t>my_func</a:t>
            </a:r>
            <a:r>
              <a:rPr lang="en-US" dirty="0"/>
              <a:t>(10)</a:t>
            </a:r>
          </a:p>
          <a:p>
            <a:pPr lvl="1"/>
            <a:r>
              <a:rPr lang="en-US" dirty="0"/>
              <a:t>c2 allocated and assigned with value 0   </a:t>
            </a:r>
            <a:r>
              <a:rPr lang="en-US" dirty="0">
                <a:solidFill>
                  <a:srgbClr val="FF0000"/>
                </a:solidFill>
              </a:rPr>
              <a:t>// c2=0</a:t>
            </a:r>
            <a:endParaRPr lang="en-US" dirty="0"/>
          </a:p>
          <a:p>
            <a:pPr lvl="1"/>
            <a:r>
              <a:rPr lang="en-US" dirty="0"/>
              <a:t>c1+=10    </a:t>
            </a:r>
            <a:r>
              <a:rPr lang="en-US" dirty="0">
                <a:solidFill>
                  <a:srgbClr val="FF0000"/>
                </a:solidFill>
              </a:rPr>
              <a:t>// c1=10</a:t>
            </a:r>
          </a:p>
          <a:p>
            <a:pPr lvl="1"/>
            <a:r>
              <a:rPr lang="en-US" dirty="0"/>
              <a:t>c2+=10    </a:t>
            </a:r>
            <a:r>
              <a:rPr lang="en-US" dirty="0">
                <a:solidFill>
                  <a:srgbClr val="FF0000"/>
                </a:solidFill>
              </a:rPr>
              <a:t>// c2=10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Function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(c2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is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de-allocated)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/>
              <a:t>my_func</a:t>
            </a:r>
            <a:r>
              <a:rPr lang="en-US" dirty="0"/>
              <a:t>(20)</a:t>
            </a:r>
          </a:p>
          <a:p>
            <a:pPr lvl="1"/>
            <a:r>
              <a:rPr lang="en-US" dirty="0"/>
              <a:t>c2 allocated and assigned with value 0   </a:t>
            </a:r>
            <a:r>
              <a:rPr lang="en-US" dirty="0">
                <a:solidFill>
                  <a:srgbClr val="FF0000"/>
                </a:solidFill>
              </a:rPr>
              <a:t>// c2=0</a:t>
            </a:r>
            <a:endParaRPr lang="en-US" dirty="0"/>
          </a:p>
          <a:p>
            <a:pPr lvl="1"/>
            <a:r>
              <a:rPr lang="en-US" dirty="0"/>
              <a:t>c1+=10    </a:t>
            </a:r>
            <a:r>
              <a:rPr lang="en-US" dirty="0">
                <a:solidFill>
                  <a:srgbClr val="FF0000"/>
                </a:solidFill>
              </a:rPr>
              <a:t>// c1=30</a:t>
            </a:r>
          </a:p>
          <a:p>
            <a:pPr lvl="1"/>
            <a:r>
              <a:rPr lang="en-US" dirty="0"/>
              <a:t>c2+=</a:t>
            </a:r>
            <a:r>
              <a:rPr lang="en-US" altLang="zh-CN" dirty="0"/>
              <a:t>2</a:t>
            </a:r>
            <a:r>
              <a:rPr lang="en-US" dirty="0"/>
              <a:t>0    </a:t>
            </a:r>
            <a:r>
              <a:rPr lang="en-US" dirty="0">
                <a:solidFill>
                  <a:srgbClr val="FF0000"/>
                </a:solidFill>
              </a:rPr>
              <a:t>// c2=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8BF09-E6F6-AE4B-BBC1-B5A21F6E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4B889-6C8F-8946-8245-8477ACA7F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0" y="629920"/>
            <a:ext cx="2882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1764</Words>
  <Application>Microsoft Macintosh PowerPoint</Application>
  <PresentationFormat>Widescreen</PresentationFormat>
  <Paragraphs>353</Paragraphs>
  <Slides>30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DengXian</vt:lpstr>
      <vt:lpstr>宋体</vt:lpstr>
      <vt:lpstr>Arial</vt:lpstr>
      <vt:lpstr>Calibri</vt:lpstr>
      <vt:lpstr>Calibri Light</vt:lpstr>
      <vt:lpstr>Mangal</vt:lpstr>
      <vt:lpstr>Office Theme</vt:lpstr>
      <vt:lpstr>CSO-Recitation 06  CSCI-UA 0201-007</vt:lpstr>
      <vt:lpstr>Today’s Topics</vt:lpstr>
      <vt:lpstr>Assessment 05</vt:lpstr>
      <vt:lpstr>Q1 Basic C</vt:lpstr>
      <vt:lpstr>Q2 Static and extern</vt:lpstr>
      <vt:lpstr>Q2 Static and extern</vt:lpstr>
      <vt:lpstr>Q3 Static for local variable</vt:lpstr>
      <vt:lpstr>Q3 Static for local variable</vt:lpstr>
      <vt:lpstr>Execution Breakdown</vt:lpstr>
      <vt:lpstr>Q4 register</vt:lpstr>
      <vt:lpstr>Q5 mov</vt:lpstr>
      <vt:lpstr>Q6 mov</vt:lpstr>
      <vt:lpstr>Q7 mov</vt:lpstr>
      <vt:lpstr>Q8 mov</vt:lpstr>
      <vt:lpstr>Strings</vt:lpstr>
      <vt:lpstr>What are strings?</vt:lpstr>
      <vt:lpstr>Defining a string</vt:lpstr>
      <vt:lpstr>Array of pointers: argv</vt:lpstr>
      <vt:lpstr>Linked list</vt:lpstr>
      <vt:lpstr>Why linked list?</vt:lpstr>
      <vt:lpstr>Advantages and Drawbacks</vt:lpstr>
      <vt:lpstr>Linked list</vt:lpstr>
      <vt:lpstr>Initialize the linked list</vt:lpstr>
      <vt:lpstr>Linked list</vt:lpstr>
      <vt:lpstr>Linked list</vt:lpstr>
      <vt:lpstr>Inserting a node</vt:lpstr>
      <vt:lpstr>Inserting a node</vt:lpstr>
      <vt:lpstr>Inserting a node</vt:lpstr>
      <vt:lpstr>Dynamic memory allocation</vt:lpstr>
      <vt:lpstr>More on linked list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06  CSCI-UA 0201-007</dc:title>
  <dc:creator>Anqi Zhang</dc:creator>
  <cp:lastModifiedBy>Jinkun Lin</cp:lastModifiedBy>
  <cp:revision>5</cp:revision>
  <cp:lastPrinted>2021-10-14T00:29:01Z</cp:lastPrinted>
  <dcterms:created xsi:type="dcterms:W3CDTF">2020-10-05T19:37:02Z</dcterms:created>
  <dcterms:modified xsi:type="dcterms:W3CDTF">2021-10-14T00:29:08Z</dcterms:modified>
</cp:coreProperties>
</file>