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sldIdLst>
    <p:sldId id="257" r:id="rId2"/>
    <p:sldId id="259" r:id="rId3"/>
    <p:sldId id="269" r:id="rId4"/>
    <p:sldId id="270" r:id="rId5"/>
    <p:sldId id="272" r:id="rId6"/>
    <p:sldId id="273" r:id="rId7"/>
    <p:sldId id="299" r:id="rId8"/>
    <p:sldId id="300" r:id="rId9"/>
    <p:sldId id="301" r:id="rId10"/>
    <p:sldId id="302" r:id="rId11"/>
    <p:sldId id="303" r:id="rId12"/>
    <p:sldId id="275" r:id="rId13"/>
    <p:sldId id="304" r:id="rId14"/>
    <p:sldId id="322" r:id="rId15"/>
    <p:sldId id="324" r:id="rId16"/>
    <p:sldId id="325" r:id="rId17"/>
    <p:sldId id="326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36" r:id="rId29"/>
    <p:sldId id="338" r:id="rId30"/>
    <p:sldId id="340" r:id="rId31"/>
    <p:sldId id="341" r:id="rId32"/>
    <p:sldId id="345" r:id="rId33"/>
    <p:sldId id="339" r:id="rId34"/>
    <p:sldId id="342" r:id="rId35"/>
    <p:sldId id="310" r:id="rId36"/>
    <p:sldId id="309" r:id="rId37"/>
    <p:sldId id="311" r:id="rId38"/>
    <p:sldId id="314" r:id="rId39"/>
    <p:sldId id="316" r:id="rId40"/>
    <p:sldId id="315" r:id="rId41"/>
    <p:sldId id="318" r:id="rId42"/>
    <p:sldId id="317" r:id="rId43"/>
    <p:sldId id="320" r:id="rId44"/>
    <p:sldId id="321" r:id="rId45"/>
    <p:sldId id="287" r:id="rId46"/>
    <p:sldId id="283" r:id="rId47"/>
    <p:sldId id="312" r:id="rId48"/>
    <p:sldId id="288" r:id="rId49"/>
    <p:sldId id="289" r:id="rId50"/>
    <p:sldId id="290" r:id="rId51"/>
    <p:sldId id="285" r:id="rId52"/>
    <p:sldId id="286" r:id="rId53"/>
    <p:sldId id="292" r:id="rId54"/>
    <p:sldId id="291" r:id="rId55"/>
    <p:sldId id="295" r:id="rId56"/>
    <p:sldId id="305" r:id="rId57"/>
    <p:sldId id="306" r:id="rId58"/>
    <p:sldId id="307" r:id="rId59"/>
    <p:sldId id="308" r:id="rId60"/>
    <p:sldId id="293" r:id="rId61"/>
    <p:sldId id="294" r:id="rId62"/>
    <p:sldId id="34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ACB90-000F-2440-AC1D-8B92CC2FD714}">
          <p14:sldIdLst>
            <p14:sldId id="257"/>
            <p14:sldId id="259"/>
            <p14:sldId id="269"/>
            <p14:sldId id="270"/>
            <p14:sldId id="272"/>
            <p14:sldId id="273"/>
            <p14:sldId id="299"/>
            <p14:sldId id="300"/>
            <p14:sldId id="301"/>
            <p14:sldId id="302"/>
            <p14:sldId id="303"/>
            <p14:sldId id="275"/>
            <p14:sldId id="304"/>
          </p14:sldIdLst>
        </p14:section>
        <p14:section name="Untitled Section" id="{78656842-B833-4049-8E52-AC812A96DD12}">
          <p14:sldIdLst>
            <p14:sldId id="322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40"/>
            <p14:sldId id="341"/>
            <p14:sldId id="345"/>
            <p14:sldId id="339"/>
            <p14:sldId id="342"/>
            <p14:sldId id="310"/>
            <p14:sldId id="309"/>
            <p14:sldId id="311"/>
            <p14:sldId id="314"/>
            <p14:sldId id="316"/>
            <p14:sldId id="315"/>
            <p14:sldId id="318"/>
            <p14:sldId id="317"/>
            <p14:sldId id="320"/>
            <p14:sldId id="321"/>
            <p14:sldId id="287"/>
            <p14:sldId id="283"/>
            <p14:sldId id="312"/>
            <p14:sldId id="288"/>
            <p14:sldId id="289"/>
            <p14:sldId id="290"/>
            <p14:sldId id="285"/>
            <p14:sldId id="286"/>
            <p14:sldId id="292"/>
            <p14:sldId id="291"/>
            <p14:sldId id="295"/>
            <p14:sldId id="305"/>
            <p14:sldId id="306"/>
            <p14:sldId id="307"/>
            <p14:sldId id="308"/>
            <p14:sldId id="293"/>
            <p14:sldId id="294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D3526-4830-8A48-B0ED-2EE90FCA9988}" v="259" dt="2021-12-01T00:32:51.087"/>
    <p1510:client id="{D88B9EBE-F171-3347-87E0-F9070FCC9C90}" v="1750" dt="2021-12-01T22:51:05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3"/>
    <p:restoredTop sz="94702"/>
  </p:normalViewPr>
  <p:slideViewPr>
    <p:cSldViewPr snapToGrid="0">
      <p:cViewPr varScale="1">
        <p:scale>
          <a:sx n="151" d="100"/>
          <a:sy n="15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895F4-2584-9541-A00E-1D827A9B136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87C2-EFBD-7245-B491-3DB92920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0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A2EE-2524-5E4C-A203-31319EAAE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9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6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9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4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9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287C2-EFBD-7245-B491-3DB929207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8558-3502-564F-ADE8-C3F8EAB055B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C6EF-CBE0-C544-81CE-2ED5B991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13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R13: </a:t>
            </a:r>
            <a:r>
              <a:rPr lang="en-US" altLang="zh-CN"/>
              <a:t>Assessment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Q5.</a:t>
            </a:r>
            <a:r>
              <a:rPr lang="en-US" altLang="zh-CN" b="1"/>
              <a:t>4</a:t>
            </a:r>
            <a:r>
              <a:rPr lang="en-US" b="1"/>
              <a:t> </a:t>
            </a:r>
            <a:r>
              <a:rPr lang="en-US" altLang="zh-CN" b="1"/>
              <a:t>ROM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If you are to using a ROM to implement the prime number detector circuit. What is the minimal size of the ROM required?</a:t>
            </a:r>
          </a:p>
          <a:p>
            <a:pPr fontAlgn="base"/>
            <a:r>
              <a:rPr lang="en-US" altLang="zh-CN">
                <a:solidFill>
                  <a:srgbClr val="C00000"/>
                </a:solidFill>
              </a:rPr>
              <a:t>4 variables</a:t>
            </a:r>
          </a:p>
          <a:p>
            <a:pPr fontAlgn="base"/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=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2^4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=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16</a:t>
            </a:r>
          </a:p>
          <a:p>
            <a:pPr lvl="1" fontAlgn="base"/>
            <a:r>
              <a:rPr lang="en-US" altLang="zh-CN">
                <a:solidFill>
                  <a:srgbClr val="C00000"/>
                </a:solidFill>
              </a:rPr>
              <a:t>i.e. #input bit patterns</a:t>
            </a:r>
          </a:p>
          <a:p>
            <a:pPr fontAlgn="base"/>
            <a:r>
              <a:rPr lang="en-US" altLang="zh-CN">
                <a:solidFill>
                  <a:srgbClr val="C00000"/>
                </a:solidFill>
              </a:rPr>
              <a:t>w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=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(one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bit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to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indicate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whether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is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prime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number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or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not)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24475-BD83-B74D-B419-FB8F37B5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46" y="2821583"/>
            <a:ext cx="4617028" cy="39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Q5.</a:t>
            </a:r>
            <a:r>
              <a:rPr lang="en-US" altLang="zh-CN" b="1"/>
              <a:t>4</a:t>
            </a:r>
            <a:r>
              <a:rPr lang="en-US" b="1"/>
              <a:t> </a:t>
            </a:r>
            <a:r>
              <a:rPr lang="en-US" altLang="zh-CN" b="1"/>
              <a:t>ROM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Following Q5.4, what is the value of the ROM entry at index or address</a:t>
            </a:r>
            <a:r>
              <a:rPr lang="zh-CN" altLang="en-US"/>
              <a:t> </a:t>
            </a:r>
            <a:r>
              <a:rPr lang="en-US"/>
              <a:t>(1010)2​?</a:t>
            </a:r>
          </a:p>
          <a:p>
            <a:pPr fontAlgn="base"/>
            <a:r>
              <a:rPr lang="en-US" altLang="zh-CN">
                <a:solidFill>
                  <a:srgbClr val="C00000"/>
                </a:solidFill>
              </a:rPr>
              <a:t>0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430D4-BDED-7D49-AEA2-8C9115294A91}"/>
              </a:ext>
            </a:extLst>
          </p:cNvPr>
          <p:cNvSpPr txBox="1"/>
          <p:nvPr/>
        </p:nvSpPr>
        <p:spPr>
          <a:xfrm>
            <a:off x="5695405" y="3429000"/>
            <a:ext cx="602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(1010)2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10,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not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prime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output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13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7108-2BB0-4A4D-92DF-20B48BA5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Q6</a:t>
            </a:r>
            <a:r>
              <a:rPr lang="zh-CN" altLang="en-US"/>
              <a:t> </a:t>
            </a:r>
            <a:r>
              <a:rPr lang="en-US"/>
              <a:t>Ripple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64C-0903-4A30-8A88-1AEC42B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1-bit adder's gate delay is 2, then what is the gate delay of a 32-bit ripple carry?</a:t>
            </a:r>
          </a:p>
          <a:p>
            <a:r>
              <a:rPr lang="en-US">
                <a:solidFill>
                  <a:srgbClr val="C00000"/>
                </a:solidFill>
              </a:rPr>
              <a:t>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02C1F-DBAC-5348-A02D-E46C1D29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08" y="2327563"/>
            <a:ext cx="3420199" cy="43092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BB8D0-3F06-3A46-89F1-0F2070A21ADB}"/>
              </a:ext>
            </a:extLst>
          </p:cNvPr>
          <p:cNvCxnSpPr/>
          <p:nvPr/>
        </p:nvCxnSpPr>
        <p:spPr>
          <a:xfrm>
            <a:off x="7772400" y="3096491"/>
            <a:ext cx="1298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666ED8-A599-ED4A-A566-E215F89BC398}"/>
              </a:ext>
            </a:extLst>
          </p:cNvPr>
          <p:cNvSpPr txBox="1"/>
          <p:nvPr/>
        </p:nvSpPr>
        <p:spPr>
          <a:xfrm>
            <a:off x="6328034" y="2911825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ready at t=0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AC6837-5EAF-714B-B2C2-53E719D1DC23}"/>
              </a:ext>
            </a:extLst>
          </p:cNvPr>
          <p:cNvCxnSpPr/>
          <p:nvPr/>
        </p:nvCxnSpPr>
        <p:spPr>
          <a:xfrm>
            <a:off x="7772400" y="3913909"/>
            <a:ext cx="1298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AF8B8-B33D-E740-9627-E560050D3F2F}"/>
              </a:ext>
            </a:extLst>
          </p:cNvPr>
          <p:cNvSpPr txBox="1"/>
          <p:nvPr/>
        </p:nvSpPr>
        <p:spPr>
          <a:xfrm>
            <a:off x="6328034" y="3729243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ready at t=2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8609B4-CCF9-5D4B-A18B-BBACC54893B6}"/>
              </a:ext>
            </a:extLst>
          </p:cNvPr>
          <p:cNvCxnSpPr/>
          <p:nvPr/>
        </p:nvCxnSpPr>
        <p:spPr>
          <a:xfrm>
            <a:off x="7772400" y="4758048"/>
            <a:ext cx="1298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C0A72D-90AA-CC4D-A256-227E733E3492}"/>
              </a:ext>
            </a:extLst>
          </p:cNvPr>
          <p:cNvSpPr txBox="1"/>
          <p:nvPr/>
        </p:nvSpPr>
        <p:spPr>
          <a:xfrm>
            <a:off x="6328034" y="4573382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ready at t=4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0CF3D-01A0-1148-B8A2-5F419893E11B}"/>
              </a:ext>
            </a:extLst>
          </p:cNvPr>
          <p:cNvCxnSpPr/>
          <p:nvPr/>
        </p:nvCxnSpPr>
        <p:spPr>
          <a:xfrm>
            <a:off x="7772400" y="5577156"/>
            <a:ext cx="1298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902F90-A820-ED4D-A6D5-002D13F7B7CD}"/>
              </a:ext>
            </a:extLst>
          </p:cNvPr>
          <p:cNvSpPr txBox="1"/>
          <p:nvPr/>
        </p:nvSpPr>
        <p:spPr>
          <a:xfrm>
            <a:off x="6328034" y="5392490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ready at t=6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705BE-8437-F642-B5CE-BC59EB015BF5}"/>
              </a:ext>
            </a:extLst>
          </p:cNvPr>
          <p:cNvSpPr txBox="1"/>
          <p:nvPr/>
        </p:nvSpPr>
        <p:spPr>
          <a:xfrm>
            <a:off x="5952619" y="6369627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ready at t=2*32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4D7F64F-6A4A-874B-BF72-E35D3F3C431E}"/>
              </a:ext>
            </a:extLst>
          </p:cNvPr>
          <p:cNvSpPr/>
          <p:nvPr/>
        </p:nvSpPr>
        <p:spPr>
          <a:xfrm>
            <a:off x="7616536" y="6369627"/>
            <a:ext cx="2628900" cy="534712"/>
          </a:xfrm>
          <a:custGeom>
            <a:avLst/>
            <a:gdLst>
              <a:gd name="connsiteX0" fmla="*/ 0 w 2628900"/>
              <a:gd name="connsiteY0" fmla="*/ 249382 h 534712"/>
              <a:gd name="connsiteX1" fmla="*/ 1143000 w 2628900"/>
              <a:gd name="connsiteY1" fmla="*/ 519546 h 534712"/>
              <a:gd name="connsiteX2" fmla="*/ 2306782 w 2628900"/>
              <a:gd name="connsiteY2" fmla="*/ 446809 h 534712"/>
              <a:gd name="connsiteX3" fmla="*/ 2628900 w 2628900"/>
              <a:gd name="connsiteY3" fmla="*/ 0 h 53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534712">
                <a:moveTo>
                  <a:pt x="0" y="249382"/>
                </a:moveTo>
                <a:cubicBezTo>
                  <a:pt x="379268" y="368012"/>
                  <a:pt x="758536" y="486642"/>
                  <a:pt x="1143000" y="519546"/>
                </a:cubicBezTo>
                <a:cubicBezTo>
                  <a:pt x="1527464" y="552450"/>
                  <a:pt x="2059132" y="533400"/>
                  <a:pt x="2306782" y="446809"/>
                </a:cubicBezTo>
                <a:cubicBezTo>
                  <a:pt x="2554432" y="360218"/>
                  <a:pt x="2591666" y="180109"/>
                  <a:pt x="26289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9D3A7-0F7B-E248-BAE7-D358477C6227}"/>
              </a:ext>
            </a:extLst>
          </p:cNvPr>
          <p:cNvSpPr txBox="1"/>
          <p:nvPr/>
        </p:nvSpPr>
        <p:spPr>
          <a:xfrm>
            <a:off x="8250031" y="6061850"/>
            <a:ext cx="453970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86800-891A-5E43-9263-2FFFCF836A28}"/>
              </a:ext>
            </a:extLst>
          </p:cNvPr>
          <p:cNvSpPr txBox="1"/>
          <p:nvPr/>
        </p:nvSpPr>
        <p:spPr>
          <a:xfrm>
            <a:off x="8254249" y="6308769"/>
            <a:ext cx="46198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b32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811EF-D5B3-A24D-A76E-8E4CE7D2A9A1}"/>
              </a:ext>
            </a:extLst>
          </p:cNvPr>
          <p:cNvSpPr txBox="1"/>
          <p:nvPr/>
        </p:nvSpPr>
        <p:spPr>
          <a:xfrm>
            <a:off x="8990463" y="6277894"/>
            <a:ext cx="658514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ALU32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8B5FC-F339-514E-AE47-42740F8CC54D}"/>
              </a:ext>
            </a:extLst>
          </p:cNvPr>
          <p:cNvSpPr txBox="1"/>
          <p:nvPr/>
        </p:nvSpPr>
        <p:spPr>
          <a:xfrm>
            <a:off x="10758834" y="6225938"/>
            <a:ext cx="859594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Result 32</a:t>
            </a:r>
          </a:p>
        </p:txBody>
      </p:sp>
    </p:spTree>
    <p:extLst>
      <p:ext uri="{BB962C8B-B14F-4D97-AF65-F5344CB8AC3E}">
        <p14:creationId xmlns:p14="http://schemas.microsoft.com/office/powerpoint/2010/main" val="2777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7108-2BB0-4A4D-92DF-20B48BA5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Q6</a:t>
            </a:r>
            <a:r>
              <a:rPr lang="zh-CN" altLang="en-US"/>
              <a:t> </a:t>
            </a:r>
            <a:r>
              <a:rPr lang="en-US"/>
              <a:t>Ripple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64C-0903-4A30-8A88-1AEC42B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1-bit adder's gate delay is 2, then what is the gate delay of a 32-bit ripple carry?</a:t>
            </a:r>
          </a:p>
          <a:p>
            <a:r>
              <a:rPr lang="en-US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40" y="3663823"/>
            <a:ext cx="578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ripple carry: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compute carry-bit sequentially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gate delay = (1-bit adder’s </a:t>
            </a:r>
            <a:r>
              <a:rPr lang="en-US" err="1">
                <a:solidFill>
                  <a:schemeClr val="accent1"/>
                </a:solidFill>
              </a:rPr>
              <a:t>gate_delay</a:t>
            </a:r>
            <a:r>
              <a:rPr lang="en-US">
                <a:solidFill>
                  <a:schemeClr val="accent1"/>
                </a:solidFill>
              </a:rPr>
              <a:t>) * #adders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= 2* 32 =64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02C1F-DBAC-5348-A02D-E46C1D29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08" y="2327563"/>
            <a:ext cx="3420199" cy="43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implicit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implementation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F77C0-D390-304F-8037-594450274B19}"/>
              </a:ext>
            </a:extLst>
          </p:cNvPr>
          <p:cNvSpPr txBox="1"/>
          <p:nvPr/>
        </p:nvSpPr>
        <p:spPr>
          <a:xfrm>
            <a:off x="838200" y="1690688"/>
            <a:ext cx="10117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First-fit</a:t>
            </a:r>
            <a:r>
              <a:rPr lang="zh-CN" altLang="en-US" sz="2400"/>
              <a:t> </a:t>
            </a:r>
            <a:r>
              <a:rPr lang="en-US" altLang="zh-CN" sz="240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Simply</a:t>
            </a:r>
            <a:r>
              <a:rPr lang="zh-CN" altLang="en-US" sz="2400"/>
              <a:t> </a:t>
            </a:r>
            <a:r>
              <a:rPr lang="en-US" altLang="zh-CN" sz="2400"/>
              <a:t>optimized</a:t>
            </a:r>
            <a:r>
              <a:rPr lang="zh-CN" altLang="en-US" sz="2400"/>
              <a:t> </a:t>
            </a:r>
            <a:r>
              <a:rPr lang="en-US" altLang="zh-CN" sz="2400" err="1"/>
              <a:t>realloc</a:t>
            </a:r>
            <a:r>
              <a:rPr lang="zh-CN" altLang="en-US" sz="2400"/>
              <a:t> </a:t>
            </a:r>
            <a:r>
              <a:rPr lang="en-US" altLang="zh-CN" sz="2400"/>
              <a:t>function</a:t>
            </a:r>
            <a:r>
              <a:rPr lang="zh-CN" altLang="en-US" sz="2400"/>
              <a:t> </a:t>
            </a:r>
            <a:r>
              <a:rPr lang="en-US" altLang="zh-CN" sz="2400"/>
              <a:t>(3</a:t>
            </a:r>
            <a:r>
              <a:rPr lang="zh-CN" altLang="en-US" sz="2400"/>
              <a:t> </a:t>
            </a:r>
            <a:r>
              <a:rPr lang="en-US" altLang="zh-CN" sz="2400"/>
              <a:t>cases):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Shrink:</a:t>
            </a:r>
            <a:r>
              <a:rPr lang="zh-CN" altLang="en-US" sz="2400"/>
              <a:t> </a:t>
            </a:r>
            <a:r>
              <a:rPr lang="en-US" altLang="zh-CN" sz="2400"/>
              <a:t>directly</a:t>
            </a:r>
            <a:r>
              <a:rPr lang="zh-CN" altLang="en-US" sz="2400"/>
              <a:t> </a:t>
            </a:r>
            <a:r>
              <a:rPr lang="en-US" altLang="zh-CN" sz="2400"/>
              <a:t>decrease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Expand: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/>
              <a:t>Next</a:t>
            </a:r>
            <a:r>
              <a:rPr lang="zh-CN" altLang="en-US" sz="2400"/>
              <a:t> </a:t>
            </a:r>
            <a:r>
              <a:rPr lang="en-US" altLang="zh-CN" sz="2400"/>
              <a:t>chunk</a:t>
            </a:r>
            <a:r>
              <a:rPr lang="zh-CN" altLang="en-US" sz="2400"/>
              <a:t> </a:t>
            </a:r>
            <a:r>
              <a:rPr lang="en-US" altLang="zh-CN" sz="2400"/>
              <a:t>is</a:t>
            </a: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zh-CN" altLang="en-US" sz="2400"/>
              <a:t> </a:t>
            </a:r>
            <a:r>
              <a:rPr lang="en-US" altLang="zh-CN" sz="2400"/>
              <a:t>free</a:t>
            </a:r>
            <a:r>
              <a:rPr lang="zh-CN" altLang="en-US" sz="2400"/>
              <a:t> </a:t>
            </a:r>
            <a:r>
              <a:rPr lang="en-US" altLang="zh-CN" sz="2400"/>
              <a:t>chunk,</a:t>
            </a: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size</a:t>
            </a:r>
            <a:r>
              <a:rPr lang="zh-CN" altLang="en-US" sz="2400"/>
              <a:t> </a:t>
            </a:r>
            <a:r>
              <a:rPr lang="en-US" altLang="zh-CN" sz="2400"/>
              <a:t>is</a:t>
            </a:r>
            <a:r>
              <a:rPr lang="zh-CN" altLang="en-US" sz="2400"/>
              <a:t> </a:t>
            </a:r>
            <a:r>
              <a:rPr lang="en-US" altLang="zh-CN" sz="2400"/>
              <a:t>sufficient:</a:t>
            </a:r>
            <a:r>
              <a:rPr lang="zh-CN" altLang="en-US" sz="2400"/>
              <a:t> </a:t>
            </a:r>
            <a:r>
              <a:rPr lang="en-US" altLang="zh-CN" sz="2400"/>
              <a:t>utilize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next</a:t>
            </a:r>
            <a:r>
              <a:rPr lang="zh-CN" altLang="en-US" sz="2400"/>
              <a:t> </a:t>
            </a:r>
            <a:r>
              <a:rPr lang="en-US" altLang="zh-CN" sz="2400"/>
              <a:t>chunk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/>
              <a:t>Otherwise,</a:t>
            </a:r>
            <a:r>
              <a:rPr lang="zh-CN" altLang="en-US" sz="2400"/>
              <a:t> </a:t>
            </a:r>
            <a:r>
              <a:rPr lang="en-US" altLang="zh-CN" sz="2400"/>
              <a:t>free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current</a:t>
            </a:r>
            <a:r>
              <a:rPr lang="zh-CN" altLang="en-US" sz="2400"/>
              <a:t> </a:t>
            </a:r>
            <a:r>
              <a:rPr lang="en-US" altLang="zh-CN" sz="2400"/>
              <a:t>chunk</a:t>
            </a: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 </a:t>
            </a:r>
            <a:r>
              <a:rPr lang="en-US" altLang="zh-CN" sz="2400"/>
              <a:t>allocate</a:t>
            </a: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zh-CN" altLang="en-US" sz="2400"/>
              <a:t> </a:t>
            </a:r>
            <a:r>
              <a:rPr lang="en-US" altLang="zh-CN" sz="2400"/>
              <a:t>new</a:t>
            </a:r>
            <a:r>
              <a:rPr lang="zh-CN" altLang="en-US" sz="2400"/>
              <a:t> </a:t>
            </a:r>
            <a:r>
              <a:rPr lang="en-US" altLang="zh-CN" sz="240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09406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implicit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implementation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266F-6FCC-2F45-A7A9-19002444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100"/>
            <a:ext cx="7518400" cy="340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D059F-6455-434C-9D07-F963399FB5F7}"/>
              </a:ext>
            </a:extLst>
          </p:cNvPr>
          <p:cNvSpPr/>
          <p:nvPr/>
        </p:nvSpPr>
        <p:spPr>
          <a:xfrm>
            <a:off x="2057400" y="3886200"/>
            <a:ext cx="596900" cy="876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B7BE3-086E-D942-9955-2B67130A1226}"/>
              </a:ext>
            </a:extLst>
          </p:cNvPr>
          <p:cNvSpPr/>
          <p:nvPr/>
        </p:nvSpPr>
        <p:spPr>
          <a:xfrm>
            <a:off x="2153653" y="2354179"/>
            <a:ext cx="4683626" cy="876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77AD5FE-62D1-B942-B002-F507C829C3CD}"/>
              </a:ext>
            </a:extLst>
          </p:cNvPr>
          <p:cNvSpPr/>
          <p:nvPr/>
        </p:nvSpPr>
        <p:spPr>
          <a:xfrm>
            <a:off x="1691773" y="4921835"/>
            <a:ext cx="1925053" cy="1274345"/>
          </a:xfrm>
          <a:prstGeom prst="wedgeRoundRectCallout">
            <a:avLst>
              <a:gd name="adj1" fmla="val -14583"/>
              <a:gd name="adj2" fmla="val -61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Utilization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low.</a:t>
            </a:r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8C7B663-2451-6046-895B-C6D1392760BA}"/>
              </a:ext>
            </a:extLst>
          </p:cNvPr>
          <p:cNvSpPr/>
          <p:nvPr/>
        </p:nvSpPr>
        <p:spPr>
          <a:xfrm>
            <a:off x="5529847" y="1034298"/>
            <a:ext cx="2614863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Even</a:t>
            </a:r>
            <a:r>
              <a:rPr lang="zh-CN" altLang="en-US"/>
              <a:t> </a:t>
            </a:r>
            <a:r>
              <a:rPr lang="en-US" altLang="zh-CN"/>
              <a:t>though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utilization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high,</a:t>
            </a:r>
            <a:r>
              <a:rPr lang="zh-CN" altLang="en-US"/>
              <a:t> </a:t>
            </a:r>
            <a:r>
              <a:rPr lang="en-US" altLang="zh-CN"/>
              <a:t>performance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implicit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implementation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266F-6FCC-2F45-A7A9-19002444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100"/>
            <a:ext cx="7518400" cy="340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D059F-6455-434C-9D07-F963399FB5F7}"/>
              </a:ext>
            </a:extLst>
          </p:cNvPr>
          <p:cNvSpPr/>
          <p:nvPr/>
        </p:nvSpPr>
        <p:spPr>
          <a:xfrm>
            <a:off x="838200" y="4319336"/>
            <a:ext cx="5803232" cy="443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implicit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implementation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266F-6FCC-2F45-A7A9-19002444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100"/>
            <a:ext cx="7518400" cy="340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D059F-6455-434C-9D07-F963399FB5F7}"/>
              </a:ext>
            </a:extLst>
          </p:cNvPr>
          <p:cNvSpPr/>
          <p:nvPr/>
        </p:nvSpPr>
        <p:spPr>
          <a:xfrm>
            <a:off x="838200" y="4319336"/>
            <a:ext cx="5803232" cy="443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39F33B2-C49D-1C4F-AA09-D94FCBD295AB}"/>
              </a:ext>
            </a:extLst>
          </p:cNvPr>
          <p:cNvSpPr/>
          <p:nvPr/>
        </p:nvSpPr>
        <p:spPr>
          <a:xfrm>
            <a:off x="3176337" y="3308684"/>
            <a:ext cx="3705726" cy="854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try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optimize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two</a:t>
            </a:r>
            <a:r>
              <a:rPr lang="zh-CN" altLang="en-US"/>
              <a:t> </a:t>
            </a:r>
            <a:r>
              <a:rPr lang="en-US" altLang="zh-CN"/>
              <a:t>traces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75BFF0B-0099-8047-B164-4DBFF88CBD42}"/>
              </a:ext>
            </a:extLst>
          </p:cNvPr>
          <p:cNvSpPr/>
          <p:nvPr/>
        </p:nvSpPr>
        <p:spPr>
          <a:xfrm>
            <a:off x="1181100" y="2362200"/>
            <a:ext cx="292100" cy="8763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501BEC4-A1CA-CC49-80B8-6D5565EAA4E1}"/>
              </a:ext>
            </a:extLst>
          </p:cNvPr>
          <p:cNvSpPr/>
          <p:nvPr/>
        </p:nvSpPr>
        <p:spPr>
          <a:xfrm>
            <a:off x="1181100" y="3353594"/>
            <a:ext cx="292100" cy="8763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6D3AA7A-D4B6-FC48-B525-6A4DEB04D9BC}"/>
              </a:ext>
            </a:extLst>
          </p:cNvPr>
          <p:cNvSpPr/>
          <p:nvPr/>
        </p:nvSpPr>
        <p:spPr>
          <a:xfrm>
            <a:off x="1181100" y="4229894"/>
            <a:ext cx="292100" cy="8763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71AC62B-938D-4340-AB45-906B07E6A28E}"/>
              </a:ext>
            </a:extLst>
          </p:cNvPr>
          <p:cNvSpPr/>
          <p:nvPr/>
        </p:nvSpPr>
        <p:spPr>
          <a:xfrm>
            <a:off x="1181100" y="5117307"/>
            <a:ext cx="292100" cy="8763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Assessment 11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F241C-BB3F-504C-849B-D2AC2C168BCA}"/>
              </a:ext>
            </a:extLst>
          </p:cNvPr>
          <p:cNvCxnSpPr/>
          <p:nvPr/>
        </p:nvCxnSpPr>
        <p:spPr>
          <a:xfrm flipH="1">
            <a:off x="2286001" y="2450861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00117 0.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5 L -0.00013 0.090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763A0E-832F-D947-88EA-EF63C240D852}"/>
              </a:ext>
            </a:extLst>
          </p:cNvPr>
          <p:cNvCxnSpPr/>
          <p:nvPr/>
        </p:nvCxnSpPr>
        <p:spPr>
          <a:xfrm flipH="1">
            <a:off x="2286001" y="3428761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606B3-17E3-2941-8CDB-06AED3176BF5}"/>
              </a:ext>
            </a:extLst>
          </p:cNvPr>
          <p:cNvSpPr/>
          <p:nvPr/>
        </p:nvSpPr>
        <p:spPr>
          <a:xfrm>
            <a:off x="7454900" y="3609470"/>
            <a:ext cx="3022600" cy="173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640,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BF4F2-7500-C445-9CA1-4A9556C11EB1}"/>
              </a:ext>
            </a:extLst>
          </p:cNvPr>
          <p:cNvSpPr/>
          <p:nvPr/>
        </p:nvSpPr>
        <p:spPr>
          <a:xfrm>
            <a:off x="7454900" y="5347362"/>
            <a:ext cx="3022600" cy="161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768,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340600" y="1233907"/>
            <a:ext cx="3022600" cy="2271797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763A0E-832F-D947-88EA-EF63C240D852}"/>
              </a:ext>
            </a:extLst>
          </p:cNvPr>
          <p:cNvCxnSpPr/>
          <p:nvPr/>
        </p:nvCxnSpPr>
        <p:spPr>
          <a:xfrm flipH="1">
            <a:off x="2273301" y="4368561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606B3-17E3-2941-8CDB-06AED3176BF5}"/>
              </a:ext>
            </a:extLst>
          </p:cNvPr>
          <p:cNvSpPr/>
          <p:nvPr/>
        </p:nvSpPr>
        <p:spPr>
          <a:xfrm>
            <a:off x="7340600" y="1221870"/>
            <a:ext cx="3022600" cy="227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BF4F2-7500-C445-9CA1-4A9556C11EB1}"/>
              </a:ext>
            </a:extLst>
          </p:cNvPr>
          <p:cNvSpPr/>
          <p:nvPr/>
        </p:nvSpPr>
        <p:spPr>
          <a:xfrm>
            <a:off x="7340600" y="2959762"/>
            <a:ext cx="3022600" cy="210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768,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5F0DA-C9F6-6F48-9792-7FBB0243FAEB}"/>
              </a:ext>
            </a:extLst>
          </p:cNvPr>
          <p:cNvSpPr/>
          <p:nvPr/>
        </p:nvSpPr>
        <p:spPr>
          <a:xfrm>
            <a:off x="7340600" y="2959763"/>
            <a:ext cx="3022600" cy="2107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768,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E8C45-CB0C-AA42-8071-B85574A878F5}"/>
              </a:ext>
            </a:extLst>
          </p:cNvPr>
          <p:cNvSpPr/>
          <p:nvPr/>
        </p:nvSpPr>
        <p:spPr>
          <a:xfrm>
            <a:off x="7340600" y="5067300"/>
            <a:ext cx="3022600" cy="210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F241C-BB3F-504C-849B-D2AC2C168BCA}"/>
              </a:ext>
            </a:extLst>
          </p:cNvPr>
          <p:cNvCxnSpPr/>
          <p:nvPr/>
        </p:nvCxnSpPr>
        <p:spPr>
          <a:xfrm flipH="1">
            <a:off x="2273301" y="3429000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63D90-B926-3742-85B6-8BBA705F8C5C}"/>
              </a:ext>
            </a:extLst>
          </p:cNvPr>
          <p:cNvSpPr/>
          <p:nvPr/>
        </p:nvSpPr>
        <p:spPr>
          <a:xfrm>
            <a:off x="7454900" y="5371437"/>
            <a:ext cx="3022600" cy="776951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128,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129D2CC-7B59-FB46-BA3F-406945C627F9}"/>
              </a:ext>
            </a:extLst>
          </p:cNvPr>
          <p:cNvSpPr/>
          <p:nvPr/>
        </p:nvSpPr>
        <p:spPr>
          <a:xfrm>
            <a:off x="6969960" y="5386388"/>
            <a:ext cx="342900" cy="762000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CF48-C7B0-A947-A331-252729ADDCE2}"/>
              </a:ext>
            </a:extLst>
          </p:cNvPr>
          <p:cNvSpPr txBox="1"/>
          <p:nvPr/>
        </p:nvSpPr>
        <p:spPr>
          <a:xfrm>
            <a:off x="5222041" y="5351979"/>
            <a:ext cx="196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Ask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 err="1"/>
              <a:t>os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remaining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(768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640)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F241C-BB3F-504C-849B-D2AC2C168BCA}"/>
              </a:ext>
            </a:extLst>
          </p:cNvPr>
          <p:cNvCxnSpPr/>
          <p:nvPr/>
        </p:nvCxnSpPr>
        <p:spPr>
          <a:xfrm flipH="1">
            <a:off x="2273301" y="3429000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63D90-B926-3742-85B6-8BBA705F8C5C}"/>
              </a:ext>
            </a:extLst>
          </p:cNvPr>
          <p:cNvSpPr/>
          <p:nvPr/>
        </p:nvSpPr>
        <p:spPr>
          <a:xfrm>
            <a:off x="7454900" y="5371437"/>
            <a:ext cx="3022600" cy="776951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128,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129D2CC-7B59-FB46-BA3F-406945C627F9}"/>
              </a:ext>
            </a:extLst>
          </p:cNvPr>
          <p:cNvSpPr/>
          <p:nvPr/>
        </p:nvSpPr>
        <p:spPr>
          <a:xfrm>
            <a:off x="6969960" y="5386388"/>
            <a:ext cx="342900" cy="762000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CF48-C7B0-A947-A331-252729ADDCE2}"/>
              </a:ext>
            </a:extLst>
          </p:cNvPr>
          <p:cNvSpPr txBox="1"/>
          <p:nvPr/>
        </p:nvSpPr>
        <p:spPr>
          <a:xfrm>
            <a:off x="5222041" y="5351979"/>
            <a:ext cx="196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Ask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 err="1"/>
              <a:t>os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remaining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(768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640)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47FCA-5607-354E-9511-197FBF0EA6B3}"/>
              </a:ext>
            </a:extLst>
          </p:cNvPr>
          <p:cNvSpPr/>
          <p:nvPr/>
        </p:nvSpPr>
        <p:spPr>
          <a:xfrm>
            <a:off x="7454900" y="3609470"/>
            <a:ext cx="3022600" cy="2538918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768,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8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63D90-B926-3742-85B6-8BBA705F8C5C}"/>
              </a:ext>
            </a:extLst>
          </p:cNvPr>
          <p:cNvSpPr/>
          <p:nvPr/>
        </p:nvSpPr>
        <p:spPr>
          <a:xfrm>
            <a:off x="7454900" y="5371437"/>
            <a:ext cx="3022600" cy="776951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128,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47FCA-5607-354E-9511-197FBF0EA6B3}"/>
              </a:ext>
            </a:extLst>
          </p:cNvPr>
          <p:cNvSpPr/>
          <p:nvPr/>
        </p:nvSpPr>
        <p:spPr>
          <a:xfrm>
            <a:off x="7454900" y="3609470"/>
            <a:ext cx="3022600" cy="2538918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768,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B35554-83BD-D44E-9F58-9E1BBEA2D2C1}"/>
              </a:ext>
            </a:extLst>
          </p:cNvPr>
          <p:cNvSpPr/>
          <p:nvPr/>
        </p:nvSpPr>
        <p:spPr>
          <a:xfrm>
            <a:off x="2273301" y="2235200"/>
            <a:ext cx="4991099" cy="1498601"/>
          </a:xfrm>
          <a:custGeom>
            <a:avLst/>
            <a:gdLst>
              <a:gd name="connsiteX0" fmla="*/ 4419600 w 4419600"/>
              <a:gd name="connsiteY0" fmla="*/ 0 h 1511300"/>
              <a:gd name="connsiteX1" fmla="*/ 4229100 w 4419600"/>
              <a:gd name="connsiteY1" fmla="*/ 76200 h 1511300"/>
              <a:gd name="connsiteX2" fmla="*/ 3695700 w 4419600"/>
              <a:gd name="connsiteY2" fmla="*/ 393700 h 1511300"/>
              <a:gd name="connsiteX3" fmla="*/ 3619500 w 4419600"/>
              <a:gd name="connsiteY3" fmla="*/ 431800 h 1511300"/>
              <a:gd name="connsiteX4" fmla="*/ 3467100 w 4419600"/>
              <a:gd name="connsiteY4" fmla="*/ 482600 h 1511300"/>
              <a:gd name="connsiteX5" fmla="*/ 3390900 w 4419600"/>
              <a:gd name="connsiteY5" fmla="*/ 520700 h 1511300"/>
              <a:gd name="connsiteX6" fmla="*/ 3314700 w 4419600"/>
              <a:gd name="connsiteY6" fmla="*/ 546100 h 1511300"/>
              <a:gd name="connsiteX7" fmla="*/ 3251200 w 4419600"/>
              <a:gd name="connsiteY7" fmla="*/ 571500 h 1511300"/>
              <a:gd name="connsiteX8" fmla="*/ 3175000 w 4419600"/>
              <a:gd name="connsiteY8" fmla="*/ 596900 h 1511300"/>
              <a:gd name="connsiteX9" fmla="*/ 3111500 w 4419600"/>
              <a:gd name="connsiteY9" fmla="*/ 622300 h 1511300"/>
              <a:gd name="connsiteX10" fmla="*/ 3048000 w 4419600"/>
              <a:gd name="connsiteY10" fmla="*/ 635000 h 1511300"/>
              <a:gd name="connsiteX11" fmla="*/ 2984500 w 4419600"/>
              <a:gd name="connsiteY11" fmla="*/ 660400 h 1511300"/>
              <a:gd name="connsiteX12" fmla="*/ 2921000 w 4419600"/>
              <a:gd name="connsiteY12" fmla="*/ 673100 h 1511300"/>
              <a:gd name="connsiteX13" fmla="*/ 2857500 w 4419600"/>
              <a:gd name="connsiteY13" fmla="*/ 698500 h 1511300"/>
              <a:gd name="connsiteX14" fmla="*/ 2730500 w 4419600"/>
              <a:gd name="connsiteY14" fmla="*/ 736600 h 1511300"/>
              <a:gd name="connsiteX15" fmla="*/ 2540000 w 4419600"/>
              <a:gd name="connsiteY15" fmla="*/ 800100 h 1511300"/>
              <a:gd name="connsiteX16" fmla="*/ 2463800 w 4419600"/>
              <a:gd name="connsiteY16" fmla="*/ 825500 h 1511300"/>
              <a:gd name="connsiteX17" fmla="*/ 2222500 w 4419600"/>
              <a:gd name="connsiteY17" fmla="*/ 901700 h 1511300"/>
              <a:gd name="connsiteX18" fmla="*/ 2133600 w 4419600"/>
              <a:gd name="connsiteY18" fmla="*/ 939800 h 1511300"/>
              <a:gd name="connsiteX19" fmla="*/ 1981200 w 4419600"/>
              <a:gd name="connsiteY19" fmla="*/ 990600 h 1511300"/>
              <a:gd name="connsiteX20" fmla="*/ 1917700 w 4419600"/>
              <a:gd name="connsiteY20" fmla="*/ 1028700 h 1511300"/>
              <a:gd name="connsiteX21" fmla="*/ 1841500 w 4419600"/>
              <a:gd name="connsiteY21" fmla="*/ 1041400 h 1511300"/>
              <a:gd name="connsiteX22" fmla="*/ 1765300 w 4419600"/>
              <a:gd name="connsiteY22" fmla="*/ 1066800 h 1511300"/>
              <a:gd name="connsiteX23" fmla="*/ 1701800 w 4419600"/>
              <a:gd name="connsiteY23" fmla="*/ 1092200 h 1511300"/>
              <a:gd name="connsiteX24" fmla="*/ 1625600 w 4419600"/>
              <a:gd name="connsiteY24" fmla="*/ 1117600 h 1511300"/>
              <a:gd name="connsiteX25" fmla="*/ 1498600 w 4419600"/>
              <a:gd name="connsiteY25" fmla="*/ 1168400 h 1511300"/>
              <a:gd name="connsiteX26" fmla="*/ 1333500 w 4419600"/>
              <a:gd name="connsiteY26" fmla="*/ 1206500 h 1511300"/>
              <a:gd name="connsiteX27" fmla="*/ 1206500 w 4419600"/>
              <a:gd name="connsiteY27" fmla="*/ 1257300 h 1511300"/>
              <a:gd name="connsiteX28" fmla="*/ 1130300 w 4419600"/>
              <a:gd name="connsiteY28" fmla="*/ 1282700 h 1511300"/>
              <a:gd name="connsiteX29" fmla="*/ 1066800 w 4419600"/>
              <a:gd name="connsiteY29" fmla="*/ 1308100 h 1511300"/>
              <a:gd name="connsiteX30" fmla="*/ 990600 w 4419600"/>
              <a:gd name="connsiteY30" fmla="*/ 1320800 h 1511300"/>
              <a:gd name="connsiteX31" fmla="*/ 952500 w 4419600"/>
              <a:gd name="connsiteY31" fmla="*/ 1346200 h 1511300"/>
              <a:gd name="connsiteX32" fmla="*/ 914400 w 4419600"/>
              <a:gd name="connsiteY32" fmla="*/ 1358900 h 1511300"/>
              <a:gd name="connsiteX33" fmla="*/ 812800 w 4419600"/>
              <a:gd name="connsiteY33" fmla="*/ 1384300 h 1511300"/>
              <a:gd name="connsiteX34" fmla="*/ 762000 w 4419600"/>
              <a:gd name="connsiteY34" fmla="*/ 1397000 h 1511300"/>
              <a:gd name="connsiteX35" fmla="*/ 584200 w 4419600"/>
              <a:gd name="connsiteY35" fmla="*/ 1447800 h 1511300"/>
              <a:gd name="connsiteX36" fmla="*/ 482600 w 4419600"/>
              <a:gd name="connsiteY36" fmla="*/ 1460500 h 1511300"/>
              <a:gd name="connsiteX37" fmla="*/ 419100 w 4419600"/>
              <a:gd name="connsiteY37" fmla="*/ 1473200 h 1511300"/>
              <a:gd name="connsiteX38" fmla="*/ 330200 w 4419600"/>
              <a:gd name="connsiteY38" fmla="*/ 1485900 h 1511300"/>
              <a:gd name="connsiteX39" fmla="*/ 203200 w 4419600"/>
              <a:gd name="connsiteY39" fmla="*/ 1511300 h 1511300"/>
              <a:gd name="connsiteX40" fmla="*/ 0 w 4419600"/>
              <a:gd name="connsiteY40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9600" h="1511300">
                <a:moveTo>
                  <a:pt x="4419600" y="0"/>
                </a:moveTo>
                <a:cubicBezTo>
                  <a:pt x="4356100" y="25400"/>
                  <a:pt x="4289181" y="43524"/>
                  <a:pt x="4229100" y="76200"/>
                </a:cubicBezTo>
                <a:cubicBezTo>
                  <a:pt x="4047329" y="175058"/>
                  <a:pt x="3874428" y="289442"/>
                  <a:pt x="3695700" y="393700"/>
                </a:cubicBezTo>
                <a:cubicBezTo>
                  <a:pt x="3671170" y="408009"/>
                  <a:pt x="3645967" y="421507"/>
                  <a:pt x="3619500" y="431800"/>
                </a:cubicBezTo>
                <a:cubicBezTo>
                  <a:pt x="3569593" y="451208"/>
                  <a:pt x="3514995" y="458653"/>
                  <a:pt x="3467100" y="482600"/>
                </a:cubicBezTo>
                <a:cubicBezTo>
                  <a:pt x="3441700" y="495300"/>
                  <a:pt x="3417114" y="509778"/>
                  <a:pt x="3390900" y="520700"/>
                </a:cubicBezTo>
                <a:cubicBezTo>
                  <a:pt x="3366186" y="530998"/>
                  <a:pt x="3339862" y="536950"/>
                  <a:pt x="3314700" y="546100"/>
                </a:cubicBezTo>
                <a:cubicBezTo>
                  <a:pt x="3293275" y="553891"/>
                  <a:pt x="3272625" y="563709"/>
                  <a:pt x="3251200" y="571500"/>
                </a:cubicBezTo>
                <a:cubicBezTo>
                  <a:pt x="3226038" y="580650"/>
                  <a:pt x="3200162" y="587750"/>
                  <a:pt x="3175000" y="596900"/>
                </a:cubicBezTo>
                <a:cubicBezTo>
                  <a:pt x="3153575" y="604691"/>
                  <a:pt x="3133336" y="615749"/>
                  <a:pt x="3111500" y="622300"/>
                </a:cubicBezTo>
                <a:cubicBezTo>
                  <a:pt x="3090825" y="628503"/>
                  <a:pt x="3068675" y="628797"/>
                  <a:pt x="3048000" y="635000"/>
                </a:cubicBezTo>
                <a:cubicBezTo>
                  <a:pt x="3026164" y="641551"/>
                  <a:pt x="3006336" y="653849"/>
                  <a:pt x="2984500" y="660400"/>
                </a:cubicBezTo>
                <a:cubicBezTo>
                  <a:pt x="2963825" y="666603"/>
                  <a:pt x="2941675" y="666897"/>
                  <a:pt x="2921000" y="673100"/>
                </a:cubicBezTo>
                <a:cubicBezTo>
                  <a:pt x="2899164" y="679651"/>
                  <a:pt x="2879127" y="691291"/>
                  <a:pt x="2857500" y="698500"/>
                </a:cubicBezTo>
                <a:cubicBezTo>
                  <a:pt x="2815571" y="712476"/>
                  <a:pt x="2772646" y="723291"/>
                  <a:pt x="2730500" y="736600"/>
                </a:cubicBezTo>
                <a:lnTo>
                  <a:pt x="2540000" y="800100"/>
                </a:lnTo>
                <a:cubicBezTo>
                  <a:pt x="2514600" y="808567"/>
                  <a:pt x="2489544" y="818145"/>
                  <a:pt x="2463800" y="825500"/>
                </a:cubicBezTo>
                <a:cubicBezTo>
                  <a:pt x="2393106" y="845698"/>
                  <a:pt x="2283046" y="875752"/>
                  <a:pt x="2222500" y="901700"/>
                </a:cubicBezTo>
                <a:cubicBezTo>
                  <a:pt x="2192867" y="914400"/>
                  <a:pt x="2163852" y="928654"/>
                  <a:pt x="2133600" y="939800"/>
                </a:cubicBezTo>
                <a:cubicBezTo>
                  <a:pt x="2083354" y="958312"/>
                  <a:pt x="2027117" y="963050"/>
                  <a:pt x="1981200" y="990600"/>
                </a:cubicBezTo>
                <a:cubicBezTo>
                  <a:pt x="1960033" y="1003300"/>
                  <a:pt x="1940898" y="1020264"/>
                  <a:pt x="1917700" y="1028700"/>
                </a:cubicBezTo>
                <a:cubicBezTo>
                  <a:pt x="1893500" y="1037500"/>
                  <a:pt x="1866482" y="1035155"/>
                  <a:pt x="1841500" y="1041400"/>
                </a:cubicBezTo>
                <a:cubicBezTo>
                  <a:pt x="1815525" y="1047894"/>
                  <a:pt x="1790462" y="1057650"/>
                  <a:pt x="1765300" y="1066800"/>
                </a:cubicBezTo>
                <a:cubicBezTo>
                  <a:pt x="1743875" y="1074591"/>
                  <a:pt x="1723225" y="1084409"/>
                  <a:pt x="1701800" y="1092200"/>
                </a:cubicBezTo>
                <a:cubicBezTo>
                  <a:pt x="1676638" y="1101350"/>
                  <a:pt x="1650669" y="1108199"/>
                  <a:pt x="1625600" y="1117600"/>
                </a:cubicBezTo>
                <a:cubicBezTo>
                  <a:pt x="1582909" y="1133609"/>
                  <a:pt x="1543309" y="1159458"/>
                  <a:pt x="1498600" y="1168400"/>
                </a:cubicBezTo>
                <a:cubicBezTo>
                  <a:pt x="1448227" y="1178475"/>
                  <a:pt x="1379453" y="1191182"/>
                  <a:pt x="1333500" y="1206500"/>
                </a:cubicBezTo>
                <a:cubicBezTo>
                  <a:pt x="1290245" y="1220918"/>
                  <a:pt x="1249755" y="1242882"/>
                  <a:pt x="1206500" y="1257300"/>
                </a:cubicBezTo>
                <a:cubicBezTo>
                  <a:pt x="1181100" y="1265767"/>
                  <a:pt x="1155462" y="1273550"/>
                  <a:pt x="1130300" y="1282700"/>
                </a:cubicBezTo>
                <a:cubicBezTo>
                  <a:pt x="1108875" y="1290491"/>
                  <a:pt x="1088794" y="1302102"/>
                  <a:pt x="1066800" y="1308100"/>
                </a:cubicBezTo>
                <a:cubicBezTo>
                  <a:pt x="1041957" y="1314875"/>
                  <a:pt x="1016000" y="1316567"/>
                  <a:pt x="990600" y="1320800"/>
                </a:cubicBezTo>
                <a:cubicBezTo>
                  <a:pt x="977900" y="1329267"/>
                  <a:pt x="966152" y="1339374"/>
                  <a:pt x="952500" y="1346200"/>
                </a:cubicBezTo>
                <a:cubicBezTo>
                  <a:pt x="940526" y="1352187"/>
                  <a:pt x="927315" y="1355378"/>
                  <a:pt x="914400" y="1358900"/>
                </a:cubicBezTo>
                <a:cubicBezTo>
                  <a:pt x="880721" y="1368085"/>
                  <a:pt x="846667" y="1375833"/>
                  <a:pt x="812800" y="1384300"/>
                </a:cubicBezTo>
                <a:cubicBezTo>
                  <a:pt x="795867" y="1388533"/>
                  <a:pt x="778559" y="1391480"/>
                  <a:pt x="762000" y="1397000"/>
                </a:cubicBezTo>
                <a:cubicBezTo>
                  <a:pt x="711390" y="1413870"/>
                  <a:pt x="635230" y="1441421"/>
                  <a:pt x="584200" y="1447800"/>
                </a:cubicBezTo>
                <a:cubicBezTo>
                  <a:pt x="550333" y="1452033"/>
                  <a:pt x="516333" y="1455310"/>
                  <a:pt x="482600" y="1460500"/>
                </a:cubicBezTo>
                <a:cubicBezTo>
                  <a:pt x="461265" y="1463782"/>
                  <a:pt x="440392" y="1469651"/>
                  <a:pt x="419100" y="1473200"/>
                </a:cubicBezTo>
                <a:cubicBezTo>
                  <a:pt x="389573" y="1478121"/>
                  <a:pt x="359679" y="1480698"/>
                  <a:pt x="330200" y="1485900"/>
                </a:cubicBezTo>
                <a:cubicBezTo>
                  <a:pt x="287685" y="1493403"/>
                  <a:pt x="246372" y="1511300"/>
                  <a:pt x="203200" y="1511300"/>
                </a:cubicBezTo>
                <a:lnTo>
                  <a:pt x="0" y="1511300"/>
                </a:lnTo>
              </a:path>
            </a:pathLst>
          </a:custGeom>
          <a:noFill/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6C31A86-544C-754B-996A-9051E4533E67}"/>
              </a:ext>
            </a:extLst>
          </p:cNvPr>
          <p:cNvSpPr/>
          <p:nvPr/>
        </p:nvSpPr>
        <p:spPr>
          <a:xfrm>
            <a:off x="2273301" y="2527300"/>
            <a:ext cx="4876799" cy="2146295"/>
          </a:xfrm>
          <a:custGeom>
            <a:avLst/>
            <a:gdLst>
              <a:gd name="connsiteX0" fmla="*/ 4813300 w 4813300"/>
              <a:gd name="connsiteY0" fmla="*/ 0 h 2235200"/>
              <a:gd name="connsiteX1" fmla="*/ 4610100 w 4813300"/>
              <a:gd name="connsiteY1" fmla="*/ 139700 h 2235200"/>
              <a:gd name="connsiteX2" fmla="*/ 4533900 w 4813300"/>
              <a:gd name="connsiteY2" fmla="*/ 190500 h 2235200"/>
              <a:gd name="connsiteX3" fmla="*/ 4419600 w 4813300"/>
              <a:gd name="connsiteY3" fmla="*/ 279400 h 2235200"/>
              <a:gd name="connsiteX4" fmla="*/ 4165600 w 4813300"/>
              <a:gd name="connsiteY4" fmla="*/ 431800 h 2235200"/>
              <a:gd name="connsiteX5" fmla="*/ 3810000 w 4813300"/>
              <a:gd name="connsiteY5" fmla="*/ 647700 h 2235200"/>
              <a:gd name="connsiteX6" fmla="*/ 3606800 w 4813300"/>
              <a:gd name="connsiteY6" fmla="*/ 774700 h 2235200"/>
              <a:gd name="connsiteX7" fmla="*/ 3416300 w 4813300"/>
              <a:gd name="connsiteY7" fmla="*/ 889000 h 2235200"/>
              <a:gd name="connsiteX8" fmla="*/ 3314700 w 4813300"/>
              <a:gd name="connsiteY8" fmla="*/ 939800 h 2235200"/>
              <a:gd name="connsiteX9" fmla="*/ 3225800 w 4813300"/>
              <a:gd name="connsiteY9" fmla="*/ 977900 h 2235200"/>
              <a:gd name="connsiteX10" fmla="*/ 3149600 w 4813300"/>
              <a:gd name="connsiteY10" fmla="*/ 1028700 h 2235200"/>
              <a:gd name="connsiteX11" fmla="*/ 3060700 w 4813300"/>
              <a:gd name="connsiteY11" fmla="*/ 1066800 h 2235200"/>
              <a:gd name="connsiteX12" fmla="*/ 2895600 w 4813300"/>
              <a:gd name="connsiteY12" fmla="*/ 1168400 h 2235200"/>
              <a:gd name="connsiteX13" fmla="*/ 2806700 w 4813300"/>
              <a:gd name="connsiteY13" fmla="*/ 1206500 h 2235200"/>
              <a:gd name="connsiteX14" fmla="*/ 2730500 w 4813300"/>
              <a:gd name="connsiteY14" fmla="*/ 1257300 h 2235200"/>
              <a:gd name="connsiteX15" fmla="*/ 2641600 w 4813300"/>
              <a:gd name="connsiteY15" fmla="*/ 1295400 h 2235200"/>
              <a:gd name="connsiteX16" fmla="*/ 2578100 w 4813300"/>
              <a:gd name="connsiteY16" fmla="*/ 1346200 h 2235200"/>
              <a:gd name="connsiteX17" fmla="*/ 2501900 w 4813300"/>
              <a:gd name="connsiteY17" fmla="*/ 1384300 h 2235200"/>
              <a:gd name="connsiteX18" fmla="*/ 2298700 w 4813300"/>
              <a:gd name="connsiteY18" fmla="*/ 1485900 h 2235200"/>
              <a:gd name="connsiteX19" fmla="*/ 2247900 w 4813300"/>
              <a:gd name="connsiteY19" fmla="*/ 1524000 h 2235200"/>
              <a:gd name="connsiteX20" fmla="*/ 2120900 w 4813300"/>
              <a:gd name="connsiteY20" fmla="*/ 1574800 h 2235200"/>
              <a:gd name="connsiteX21" fmla="*/ 2019300 w 4813300"/>
              <a:gd name="connsiteY21" fmla="*/ 1612900 h 2235200"/>
              <a:gd name="connsiteX22" fmla="*/ 1892300 w 4813300"/>
              <a:gd name="connsiteY22" fmla="*/ 1676400 h 2235200"/>
              <a:gd name="connsiteX23" fmla="*/ 1841500 w 4813300"/>
              <a:gd name="connsiteY23" fmla="*/ 1701800 h 2235200"/>
              <a:gd name="connsiteX24" fmla="*/ 1803400 w 4813300"/>
              <a:gd name="connsiteY24" fmla="*/ 1714500 h 2235200"/>
              <a:gd name="connsiteX25" fmla="*/ 1701800 w 4813300"/>
              <a:gd name="connsiteY25" fmla="*/ 1778000 h 2235200"/>
              <a:gd name="connsiteX26" fmla="*/ 1587500 w 4813300"/>
              <a:gd name="connsiteY26" fmla="*/ 1816100 h 2235200"/>
              <a:gd name="connsiteX27" fmla="*/ 1536700 w 4813300"/>
              <a:gd name="connsiteY27" fmla="*/ 1828800 h 2235200"/>
              <a:gd name="connsiteX28" fmla="*/ 1485900 w 4813300"/>
              <a:gd name="connsiteY28" fmla="*/ 1854200 h 2235200"/>
              <a:gd name="connsiteX29" fmla="*/ 1422400 w 4813300"/>
              <a:gd name="connsiteY29" fmla="*/ 1879600 h 2235200"/>
              <a:gd name="connsiteX30" fmla="*/ 1384300 w 4813300"/>
              <a:gd name="connsiteY30" fmla="*/ 1892300 h 2235200"/>
              <a:gd name="connsiteX31" fmla="*/ 1333500 w 4813300"/>
              <a:gd name="connsiteY31" fmla="*/ 1917700 h 2235200"/>
              <a:gd name="connsiteX32" fmla="*/ 1257300 w 4813300"/>
              <a:gd name="connsiteY32" fmla="*/ 1943100 h 2235200"/>
              <a:gd name="connsiteX33" fmla="*/ 1155700 w 4813300"/>
              <a:gd name="connsiteY33" fmla="*/ 1981200 h 2235200"/>
              <a:gd name="connsiteX34" fmla="*/ 1066800 w 4813300"/>
              <a:gd name="connsiteY34" fmla="*/ 2006600 h 2235200"/>
              <a:gd name="connsiteX35" fmla="*/ 1016000 w 4813300"/>
              <a:gd name="connsiteY35" fmla="*/ 2032000 h 2235200"/>
              <a:gd name="connsiteX36" fmla="*/ 876300 w 4813300"/>
              <a:gd name="connsiteY36" fmla="*/ 2070100 h 2235200"/>
              <a:gd name="connsiteX37" fmla="*/ 838200 w 4813300"/>
              <a:gd name="connsiteY37" fmla="*/ 2082800 h 2235200"/>
              <a:gd name="connsiteX38" fmla="*/ 787400 w 4813300"/>
              <a:gd name="connsiteY38" fmla="*/ 2108200 h 2235200"/>
              <a:gd name="connsiteX39" fmla="*/ 723900 w 4813300"/>
              <a:gd name="connsiteY39" fmla="*/ 2120900 h 2235200"/>
              <a:gd name="connsiteX40" fmla="*/ 685800 w 4813300"/>
              <a:gd name="connsiteY40" fmla="*/ 2133600 h 2235200"/>
              <a:gd name="connsiteX41" fmla="*/ 635000 w 4813300"/>
              <a:gd name="connsiteY41" fmla="*/ 2146300 h 2235200"/>
              <a:gd name="connsiteX42" fmla="*/ 520700 w 4813300"/>
              <a:gd name="connsiteY42" fmla="*/ 2184400 h 2235200"/>
              <a:gd name="connsiteX43" fmla="*/ 482600 w 4813300"/>
              <a:gd name="connsiteY43" fmla="*/ 2197100 h 2235200"/>
              <a:gd name="connsiteX44" fmla="*/ 393700 w 4813300"/>
              <a:gd name="connsiteY44" fmla="*/ 2209800 h 2235200"/>
              <a:gd name="connsiteX45" fmla="*/ 139700 w 4813300"/>
              <a:gd name="connsiteY45" fmla="*/ 2235200 h 2235200"/>
              <a:gd name="connsiteX46" fmla="*/ 0 w 4813300"/>
              <a:gd name="connsiteY46" fmla="*/ 22225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13300" h="2235200">
                <a:moveTo>
                  <a:pt x="4813300" y="0"/>
                </a:moveTo>
                <a:cubicBezTo>
                  <a:pt x="4565974" y="141329"/>
                  <a:pt x="4916122" y="-64314"/>
                  <a:pt x="4610100" y="139700"/>
                </a:cubicBezTo>
                <a:cubicBezTo>
                  <a:pt x="4584700" y="156633"/>
                  <a:pt x="4558517" y="172447"/>
                  <a:pt x="4533900" y="190500"/>
                </a:cubicBezTo>
                <a:cubicBezTo>
                  <a:pt x="4494977" y="219044"/>
                  <a:pt x="4460989" y="254567"/>
                  <a:pt x="4419600" y="279400"/>
                </a:cubicBezTo>
                <a:lnTo>
                  <a:pt x="4165600" y="431800"/>
                </a:lnTo>
                <a:cubicBezTo>
                  <a:pt x="4030219" y="512026"/>
                  <a:pt x="3970015" y="533404"/>
                  <a:pt x="3810000" y="647700"/>
                </a:cubicBezTo>
                <a:cubicBezTo>
                  <a:pt x="3659734" y="755033"/>
                  <a:pt x="3783932" y="671373"/>
                  <a:pt x="3606800" y="774700"/>
                </a:cubicBezTo>
                <a:cubicBezTo>
                  <a:pt x="3542835" y="812013"/>
                  <a:pt x="3482535" y="855882"/>
                  <a:pt x="3416300" y="889000"/>
                </a:cubicBezTo>
                <a:cubicBezTo>
                  <a:pt x="3382433" y="905933"/>
                  <a:pt x="3349012" y="923788"/>
                  <a:pt x="3314700" y="939800"/>
                </a:cubicBezTo>
                <a:cubicBezTo>
                  <a:pt x="3285485" y="953434"/>
                  <a:pt x="3254186" y="962615"/>
                  <a:pt x="3225800" y="977900"/>
                </a:cubicBezTo>
                <a:cubicBezTo>
                  <a:pt x="3198922" y="992373"/>
                  <a:pt x="3176478" y="1014227"/>
                  <a:pt x="3149600" y="1028700"/>
                </a:cubicBezTo>
                <a:cubicBezTo>
                  <a:pt x="3121214" y="1043985"/>
                  <a:pt x="3089536" y="1052382"/>
                  <a:pt x="3060700" y="1066800"/>
                </a:cubicBezTo>
                <a:cubicBezTo>
                  <a:pt x="2769804" y="1212248"/>
                  <a:pt x="3157162" y="1027559"/>
                  <a:pt x="2895600" y="1168400"/>
                </a:cubicBezTo>
                <a:cubicBezTo>
                  <a:pt x="2867214" y="1183685"/>
                  <a:pt x="2835086" y="1191215"/>
                  <a:pt x="2806700" y="1206500"/>
                </a:cubicBezTo>
                <a:cubicBezTo>
                  <a:pt x="2779822" y="1220973"/>
                  <a:pt x="2757378" y="1242827"/>
                  <a:pt x="2730500" y="1257300"/>
                </a:cubicBezTo>
                <a:cubicBezTo>
                  <a:pt x="2702114" y="1272585"/>
                  <a:pt x="2669448" y="1279155"/>
                  <a:pt x="2641600" y="1295400"/>
                </a:cubicBezTo>
                <a:cubicBezTo>
                  <a:pt x="2618186" y="1309058"/>
                  <a:pt x="2600969" y="1331647"/>
                  <a:pt x="2578100" y="1346200"/>
                </a:cubicBezTo>
                <a:cubicBezTo>
                  <a:pt x="2554142" y="1361446"/>
                  <a:pt x="2526651" y="1370378"/>
                  <a:pt x="2501900" y="1384300"/>
                </a:cubicBezTo>
                <a:cubicBezTo>
                  <a:pt x="2327403" y="1482455"/>
                  <a:pt x="2435043" y="1440452"/>
                  <a:pt x="2298700" y="1485900"/>
                </a:cubicBezTo>
                <a:cubicBezTo>
                  <a:pt x="2281767" y="1498600"/>
                  <a:pt x="2266832" y="1514534"/>
                  <a:pt x="2247900" y="1524000"/>
                </a:cubicBezTo>
                <a:cubicBezTo>
                  <a:pt x="2207119" y="1544390"/>
                  <a:pt x="2158837" y="1549509"/>
                  <a:pt x="2120900" y="1574800"/>
                </a:cubicBezTo>
                <a:cubicBezTo>
                  <a:pt x="2064839" y="1612174"/>
                  <a:pt x="2097767" y="1597207"/>
                  <a:pt x="2019300" y="1612900"/>
                </a:cubicBezTo>
                <a:cubicBezTo>
                  <a:pt x="1948408" y="1660162"/>
                  <a:pt x="2007833" y="1623885"/>
                  <a:pt x="1892300" y="1676400"/>
                </a:cubicBezTo>
                <a:cubicBezTo>
                  <a:pt x="1875065" y="1684234"/>
                  <a:pt x="1858901" y="1694342"/>
                  <a:pt x="1841500" y="1701800"/>
                </a:cubicBezTo>
                <a:cubicBezTo>
                  <a:pt x="1829195" y="1707073"/>
                  <a:pt x="1815152" y="1708090"/>
                  <a:pt x="1803400" y="1714500"/>
                </a:cubicBezTo>
                <a:cubicBezTo>
                  <a:pt x="1768339" y="1733624"/>
                  <a:pt x="1739688" y="1765371"/>
                  <a:pt x="1701800" y="1778000"/>
                </a:cubicBezTo>
                <a:cubicBezTo>
                  <a:pt x="1663700" y="1790700"/>
                  <a:pt x="1626462" y="1806360"/>
                  <a:pt x="1587500" y="1816100"/>
                </a:cubicBezTo>
                <a:cubicBezTo>
                  <a:pt x="1570567" y="1820333"/>
                  <a:pt x="1553043" y="1822671"/>
                  <a:pt x="1536700" y="1828800"/>
                </a:cubicBezTo>
                <a:cubicBezTo>
                  <a:pt x="1518973" y="1835447"/>
                  <a:pt x="1503200" y="1846511"/>
                  <a:pt x="1485900" y="1854200"/>
                </a:cubicBezTo>
                <a:cubicBezTo>
                  <a:pt x="1465068" y="1863459"/>
                  <a:pt x="1443746" y="1871595"/>
                  <a:pt x="1422400" y="1879600"/>
                </a:cubicBezTo>
                <a:cubicBezTo>
                  <a:pt x="1409865" y="1884300"/>
                  <a:pt x="1396605" y="1887027"/>
                  <a:pt x="1384300" y="1892300"/>
                </a:cubicBezTo>
                <a:cubicBezTo>
                  <a:pt x="1366899" y="1899758"/>
                  <a:pt x="1351078" y="1910669"/>
                  <a:pt x="1333500" y="1917700"/>
                </a:cubicBezTo>
                <a:cubicBezTo>
                  <a:pt x="1308641" y="1927644"/>
                  <a:pt x="1282159" y="1933156"/>
                  <a:pt x="1257300" y="1943100"/>
                </a:cubicBezTo>
                <a:cubicBezTo>
                  <a:pt x="1223750" y="1956520"/>
                  <a:pt x="1190541" y="1971245"/>
                  <a:pt x="1155700" y="1981200"/>
                </a:cubicBezTo>
                <a:cubicBezTo>
                  <a:pt x="1123477" y="1990407"/>
                  <a:pt x="1097250" y="1993550"/>
                  <a:pt x="1066800" y="2006600"/>
                </a:cubicBezTo>
                <a:cubicBezTo>
                  <a:pt x="1049399" y="2014058"/>
                  <a:pt x="1033401" y="2024542"/>
                  <a:pt x="1016000" y="2032000"/>
                </a:cubicBezTo>
                <a:cubicBezTo>
                  <a:pt x="977551" y="2048478"/>
                  <a:pt x="905438" y="2060387"/>
                  <a:pt x="876300" y="2070100"/>
                </a:cubicBezTo>
                <a:cubicBezTo>
                  <a:pt x="863600" y="2074333"/>
                  <a:pt x="850505" y="2077527"/>
                  <a:pt x="838200" y="2082800"/>
                </a:cubicBezTo>
                <a:cubicBezTo>
                  <a:pt x="820799" y="2090258"/>
                  <a:pt x="805361" y="2102213"/>
                  <a:pt x="787400" y="2108200"/>
                </a:cubicBezTo>
                <a:cubicBezTo>
                  <a:pt x="766922" y="2115026"/>
                  <a:pt x="744841" y="2115665"/>
                  <a:pt x="723900" y="2120900"/>
                </a:cubicBezTo>
                <a:cubicBezTo>
                  <a:pt x="710913" y="2124147"/>
                  <a:pt x="698672" y="2129922"/>
                  <a:pt x="685800" y="2133600"/>
                </a:cubicBezTo>
                <a:cubicBezTo>
                  <a:pt x="669017" y="2138395"/>
                  <a:pt x="651718" y="2141284"/>
                  <a:pt x="635000" y="2146300"/>
                </a:cubicBezTo>
                <a:lnTo>
                  <a:pt x="520700" y="2184400"/>
                </a:lnTo>
                <a:cubicBezTo>
                  <a:pt x="508000" y="2188633"/>
                  <a:pt x="495852" y="2195207"/>
                  <a:pt x="482600" y="2197100"/>
                </a:cubicBezTo>
                <a:cubicBezTo>
                  <a:pt x="452967" y="2201333"/>
                  <a:pt x="423486" y="2206821"/>
                  <a:pt x="393700" y="2209800"/>
                </a:cubicBezTo>
                <a:cubicBezTo>
                  <a:pt x="93783" y="2239792"/>
                  <a:pt x="340170" y="2206561"/>
                  <a:pt x="139700" y="2235200"/>
                </a:cubicBezTo>
                <a:lnTo>
                  <a:pt x="0" y="2222500"/>
                </a:lnTo>
              </a:path>
            </a:pathLst>
          </a:custGeom>
          <a:noFill/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5F21142-2AB1-184B-9AFB-28CAB3E55EB1}"/>
              </a:ext>
            </a:extLst>
          </p:cNvPr>
          <p:cNvSpPr/>
          <p:nvPr/>
        </p:nvSpPr>
        <p:spPr>
          <a:xfrm>
            <a:off x="2273300" y="2857500"/>
            <a:ext cx="4953000" cy="2848172"/>
          </a:xfrm>
          <a:custGeom>
            <a:avLst/>
            <a:gdLst>
              <a:gd name="connsiteX0" fmla="*/ 4953000 w 4953000"/>
              <a:gd name="connsiteY0" fmla="*/ 0 h 2848172"/>
              <a:gd name="connsiteX1" fmla="*/ 4914900 w 4953000"/>
              <a:gd name="connsiteY1" fmla="*/ 114300 h 2848172"/>
              <a:gd name="connsiteX2" fmla="*/ 4876800 w 4953000"/>
              <a:gd name="connsiteY2" fmla="*/ 152400 h 2848172"/>
              <a:gd name="connsiteX3" fmla="*/ 4584700 w 4953000"/>
              <a:gd name="connsiteY3" fmla="*/ 546100 h 2848172"/>
              <a:gd name="connsiteX4" fmla="*/ 4368800 w 4953000"/>
              <a:gd name="connsiteY4" fmla="*/ 825500 h 2848172"/>
              <a:gd name="connsiteX5" fmla="*/ 3657600 w 4953000"/>
              <a:gd name="connsiteY5" fmla="*/ 1625600 h 2848172"/>
              <a:gd name="connsiteX6" fmla="*/ 3517900 w 4953000"/>
              <a:gd name="connsiteY6" fmla="*/ 1752600 h 2848172"/>
              <a:gd name="connsiteX7" fmla="*/ 3403600 w 4953000"/>
              <a:gd name="connsiteY7" fmla="*/ 1866900 h 2848172"/>
              <a:gd name="connsiteX8" fmla="*/ 3251200 w 4953000"/>
              <a:gd name="connsiteY8" fmla="*/ 1981200 h 2848172"/>
              <a:gd name="connsiteX9" fmla="*/ 3162300 w 4953000"/>
              <a:gd name="connsiteY9" fmla="*/ 2044700 h 2848172"/>
              <a:gd name="connsiteX10" fmla="*/ 2870200 w 4953000"/>
              <a:gd name="connsiteY10" fmla="*/ 2209800 h 2848172"/>
              <a:gd name="connsiteX11" fmla="*/ 2730500 w 4953000"/>
              <a:gd name="connsiteY11" fmla="*/ 2260600 h 2848172"/>
              <a:gd name="connsiteX12" fmla="*/ 2692400 w 4953000"/>
              <a:gd name="connsiteY12" fmla="*/ 2273300 h 2848172"/>
              <a:gd name="connsiteX13" fmla="*/ 2565400 w 4953000"/>
              <a:gd name="connsiteY13" fmla="*/ 2349500 h 2848172"/>
              <a:gd name="connsiteX14" fmla="*/ 2451100 w 4953000"/>
              <a:gd name="connsiteY14" fmla="*/ 2400300 h 2848172"/>
              <a:gd name="connsiteX15" fmla="*/ 2400300 w 4953000"/>
              <a:gd name="connsiteY15" fmla="*/ 2438400 h 2848172"/>
              <a:gd name="connsiteX16" fmla="*/ 2273300 w 4953000"/>
              <a:gd name="connsiteY16" fmla="*/ 2489200 h 2848172"/>
              <a:gd name="connsiteX17" fmla="*/ 2159000 w 4953000"/>
              <a:gd name="connsiteY17" fmla="*/ 2540000 h 2848172"/>
              <a:gd name="connsiteX18" fmla="*/ 2108200 w 4953000"/>
              <a:gd name="connsiteY18" fmla="*/ 2565400 h 2848172"/>
              <a:gd name="connsiteX19" fmla="*/ 2057400 w 4953000"/>
              <a:gd name="connsiteY19" fmla="*/ 2578100 h 2848172"/>
              <a:gd name="connsiteX20" fmla="*/ 1955800 w 4953000"/>
              <a:gd name="connsiteY20" fmla="*/ 2616200 h 2848172"/>
              <a:gd name="connsiteX21" fmla="*/ 1790700 w 4953000"/>
              <a:gd name="connsiteY21" fmla="*/ 2641600 h 2848172"/>
              <a:gd name="connsiteX22" fmla="*/ 1752600 w 4953000"/>
              <a:gd name="connsiteY22" fmla="*/ 2654300 h 2848172"/>
              <a:gd name="connsiteX23" fmla="*/ 1689100 w 4953000"/>
              <a:gd name="connsiteY23" fmla="*/ 2667000 h 2848172"/>
              <a:gd name="connsiteX24" fmla="*/ 1638300 w 4953000"/>
              <a:gd name="connsiteY24" fmla="*/ 2679700 h 2848172"/>
              <a:gd name="connsiteX25" fmla="*/ 1524000 w 4953000"/>
              <a:gd name="connsiteY25" fmla="*/ 2692400 h 2848172"/>
              <a:gd name="connsiteX26" fmla="*/ 1409700 w 4953000"/>
              <a:gd name="connsiteY26" fmla="*/ 2717800 h 2848172"/>
              <a:gd name="connsiteX27" fmla="*/ 1308100 w 4953000"/>
              <a:gd name="connsiteY27" fmla="*/ 2730500 h 2848172"/>
              <a:gd name="connsiteX28" fmla="*/ 1168400 w 4953000"/>
              <a:gd name="connsiteY28" fmla="*/ 2755900 h 2848172"/>
              <a:gd name="connsiteX29" fmla="*/ 1054100 w 4953000"/>
              <a:gd name="connsiteY29" fmla="*/ 2768600 h 2848172"/>
              <a:gd name="connsiteX30" fmla="*/ 863600 w 4953000"/>
              <a:gd name="connsiteY30" fmla="*/ 2794000 h 2848172"/>
              <a:gd name="connsiteX31" fmla="*/ 317500 w 4953000"/>
              <a:gd name="connsiteY31" fmla="*/ 2832100 h 2848172"/>
              <a:gd name="connsiteX32" fmla="*/ 0 w 4953000"/>
              <a:gd name="connsiteY32" fmla="*/ 2844800 h 284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53000" h="2848172">
                <a:moveTo>
                  <a:pt x="4953000" y="0"/>
                </a:moveTo>
                <a:cubicBezTo>
                  <a:pt x="4940300" y="38100"/>
                  <a:pt x="4932861" y="78379"/>
                  <a:pt x="4914900" y="114300"/>
                </a:cubicBezTo>
                <a:cubicBezTo>
                  <a:pt x="4906868" y="130364"/>
                  <a:pt x="4886975" y="137600"/>
                  <a:pt x="4876800" y="152400"/>
                </a:cubicBezTo>
                <a:cubicBezTo>
                  <a:pt x="4601748" y="552476"/>
                  <a:pt x="5003019" y="36841"/>
                  <a:pt x="4584700" y="546100"/>
                </a:cubicBezTo>
                <a:cubicBezTo>
                  <a:pt x="4448614" y="711770"/>
                  <a:pt x="4509558" y="642515"/>
                  <a:pt x="4368800" y="825500"/>
                </a:cubicBezTo>
                <a:cubicBezTo>
                  <a:pt x="4113692" y="1157140"/>
                  <a:pt x="4061143" y="1200438"/>
                  <a:pt x="3657600" y="1625600"/>
                </a:cubicBezTo>
                <a:cubicBezTo>
                  <a:pt x="3614275" y="1671246"/>
                  <a:pt x="3563526" y="1709255"/>
                  <a:pt x="3517900" y="1752600"/>
                </a:cubicBezTo>
                <a:cubicBezTo>
                  <a:pt x="3478836" y="1789711"/>
                  <a:pt x="3444510" y="1831834"/>
                  <a:pt x="3403600" y="1866900"/>
                </a:cubicBezTo>
                <a:cubicBezTo>
                  <a:pt x="3355387" y="1908225"/>
                  <a:pt x="3302321" y="1943532"/>
                  <a:pt x="3251200" y="1981200"/>
                </a:cubicBezTo>
                <a:cubicBezTo>
                  <a:pt x="3221883" y="2002802"/>
                  <a:pt x="3193689" y="2026236"/>
                  <a:pt x="3162300" y="2044700"/>
                </a:cubicBezTo>
                <a:cubicBezTo>
                  <a:pt x="3072749" y="2097377"/>
                  <a:pt x="2969781" y="2164536"/>
                  <a:pt x="2870200" y="2209800"/>
                </a:cubicBezTo>
                <a:cubicBezTo>
                  <a:pt x="2821603" y="2231890"/>
                  <a:pt x="2781630" y="2243557"/>
                  <a:pt x="2730500" y="2260600"/>
                </a:cubicBezTo>
                <a:cubicBezTo>
                  <a:pt x="2717800" y="2264833"/>
                  <a:pt x="2703539" y="2265874"/>
                  <a:pt x="2692400" y="2273300"/>
                </a:cubicBezTo>
                <a:cubicBezTo>
                  <a:pt x="2631932" y="2313612"/>
                  <a:pt x="2623978" y="2323465"/>
                  <a:pt x="2565400" y="2349500"/>
                </a:cubicBezTo>
                <a:cubicBezTo>
                  <a:pt x="2523712" y="2368028"/>
                  <a:pt x="2489579" y="2376251"/>
                  <a:pt x="2451100" y="2400300"/>
                </a:cubicBezTo>
                <a:cubicBezTo>
                  <a:pt x="2433151" y="2411518"/>
                  <a:pt x="2419232" y="2428934"/>
                  <a:pt x="2400300" y="2438400"/>
                </a:cubicBezTo>
                <a:cubicBezTo>
                  <a:pt x="2359519" y="2458790"/>
                  <a:pt x="2314081" y="2468810"/>
                  <a:pt x="2273300" y="2489200"/>
                </a:cubicBezTo>
                <a:cubicBezTo>
                  <a:pt x="2148244" y="2551728"/>
                  <a:pt x="2304940" y="2475138"/>
                  <a:pt x="2159000" y="2540000"/>
                </a:cubicBezTo>
                <a:cubicBezTo>
                  <a:pt x="2141700" y="2547689"/>
                  <a:pt x="2125927" y="2558753"/>
                  <a:pt x="2108200" y="2565400"/>
                </a:cubicBezTo>
                <a:cubicBezTo>
                  <a:pt x="2091857" y="2571529"/>
                  <a:pt x="2073959" y="2572580"/>
                  <a:pt x="2057400" y="2578100"/>
                </a:cubicBezTo>
                <a:cubicBezTo>
                  <a:pt x="2049773" y="2580642"/>
                  <a:pt x="1975418" y="2612633"/>
                  <a:pt x="1955800" y="2616200"/>
                </a:cubicBezTo>
                <a:cubicBezTo>
                  <a:pt x="1842699" y="2636764"/>
                  <a:pt x="1881395" y="2618926"/>
                  <a:pt x="1790700" y="2641600"/>
                </a:cubicBezTo>
                <a:cubicBezTo>
                  <a:pt x="1777713" y="2644847"/>
                  <a:pt x="1765587" y="2651053"/>
                  <a:pt x="1752600" y="2654300"/>
                </a:cubicBezTo>
                <a:cubicBezTo>
                  <a:pt x="1731659" y="2659535"/>
                  <a:pt x="1710172" y="2662317"/>
                  <a:pt x="1689100" y="2667000"/>
                </a:cubicBezTo>
                <a:cubicBezTo>
                  <a:pt x="1672061" y="2670786"/>
                  <a:pt x="1655552" y="2677046"/>
                  <a:pt x="1638300" y="2679700"/>
                </a:cubicBezTo>
                <a:cubicBezTo>
                  <a:pt x="1600411" y="2685529"/>
                  <a:pt x="1562100" y="2688167"/>
                  <a:pt x="1524000" y="2692400"/>
                </a:cubicBezTo>
                <a:cubicBezTo>
                  <a:pt x="1483548" y="2702513"/>
                  <a:pt x="1451620" y="2711351"/>
                  <a:pt x="1409700" y="2717800"/>
                </a:cubicBezTo>
                <a:cubicBezTo>
                  <a:pt x="1375967" y="2722990"/>
                  <a:pt x="1341833" y="2725310"/>
                  <a:pt x="1308100" y="2730500"/>
                </a:cubicBezTo>
                <a:cubicBezTo>
                  <a:pt x="1152465" y="2754444"/>
                  <a:pt x="1345681" y="2732263"/>
                  <a:pt x="1168400" y="2755900"/>
                </a:cubicBezTo>
                <a:cubicBezTo>
                  <a:pt x="1130402" y="2760966"/>
                  <a:pt x="1092138" y="2763845"/>
                  <a:pt x="1054100" y="2768600"/>
                </a:cubicBezTo>
                <a:cubicBezTo>
                  <a:pt x="968955" y="2779243"/>
                  <a:pt x="952099" y="2785436"/>
                  <a:pt x="863600" y="2794000"/>
                </a:cubicBezTo>
                <a:cubicBezTo>
                  <a:pt x="566083" y="2822792"/>
                  <a:pt x="600557" y="2817947"/>
                  <a:pt x="317500" y="2832100"/>
                </a:cubicBezTo>
                <a:cubicBezTo>
                  <a:pt x="161961" y="2858023"/>
                  <a:pt x="267050" y="2844800"/>
                  <a:pt x="0" y="284480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864CC-8BD5-6842-AEE4-C22585769A8D}"/>
              </a:ext>
            </a:extLst>
          </p:cNvPr>
          <p:cNvSpPr txBox="1"/>
          <p:nvPr/>
        </p:nvSpPr>
        <p:spPr>
          <a:xfrm>
            <a:off x="3937000" y="2091618"/>
            <a:ext cx="302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malloc(128)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near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start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18C4F-6DBF-EB40-93FA-A63CBDC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1" y="1690688"/>
            <a:ext cx="2654300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F2BCD-ABE9-D64A-B151-D794A1E9F9ED}"/>
              </a:ext>
            </a:extLst>
          </p:cNvPr>
          <p:cNvSpPr/>
          <p:nvPr/>
        </p:nvSpPr>
        <p:spPr>
          <a:xfrm>
            <a:off x="7454900" y="1690687"/>
            <a:ext cx="3022600" cy="132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09A4D-AA9F-EC4F-A3F3-1C226BFAECDC}"/>
              </a:ext>
            </a:extLst>
          </p:cNvPr>
          <p:cNvCxnSpPr/>
          <p:nvPr/>
        </p:nvCxnSpPr>
        <p:spPr>
          <a:xfrm>
            <a:off x="6485021" y="1690688"/>
            <a:ext cx="96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AD717-DBF1-FE4B-ACB0-D884A92C46C6}"/>
              </a:ext>
            </a:extLst>
          </p:cNvPr>
          <p:cNvSpPr/>
          <p:nvPr/>
        </p:nvSpPr>
        <p:spPr>
          <a:xfrm>
            <a:off x="7454900" y="3028283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76A-3CE9-C341-8E44-1E72CAA38D91}"/>
              </a:ext>
            </a:extLst>
          </p:cNvPr>
          <p:cNvSpPr txBox="1"/>
          <p:nvPr/>
        </p:nvSpPr>
        <p:spPr>
          <a:xfrm>
            <a:off x="5325979" y="1506021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/>
              <a:t>start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89D-580A-9547-A516-AFE5BD95FF4F}"/>
              </a:ext>
            </a:extLst>
          </p:cNvPr>
          <p:cNvSpPr/>
          <p:nvPr/>
        </p:nvSpPr>
        <p:spPr>
          <a:xfrm>
            <a:off x="7454900" y="1678650"/>
            <a:ext cx="3022600" cy="132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512,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A9ACAE-E9C0-A445-B17F-94018BD23628}"/>
              </a:ext>
            </a:extLst>
          </p:cNvPr>
          <p:cNvSpPr/>
          <p:nvPr/>
        </p:nvSpPr>
        <p:spPr>
          <a:xfrm>
            <a:off x="7454900" y="3621507"/>
            <a:ext cx="3022600" cy="1737893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640,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FE537-5B64-1342-A787-7B1B780B1334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AAE750-CF50-1347-A267-3F2FB9CF2E2C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384,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F5633-3B60-7645-B52A-A45B0E387CAE}"/>
              </a:ext>
            </a:extLst>
          </p:cNvPr>
          <p:cNvSpPr/>
          <p:nvPr/>
        </p:nvSpPr>
        <p:spPr>
          <a:xfrm>
            <a:off x="7454900" y="3004209"/>
            <a:ext cx="3022600" cy="60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128,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63D90-B926-3742-85B6-8BBA705F8C5C}"/>
              </a:ext>
            </a:extLst>
          </p:cNvPr>
          <p:cNvSpPr/>
          <p:nvPr/>
        </p:nvSpPr>
        <p:spPr>
          <a:xfrm>
            <a:off x="7454900" y="5371437"/>
            <a:ext cx="3022600" cy="776951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128,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47FCA-5607-354E-9511-197FBF0EA6B3}"/>
              </a:ext>
            </a:extLst>
          </p:cNvPr>
          <p:cNvSpPr/>
          <p:nvPr/>
        </p:nvSpPr>
        <p:spPr>
          <a:xfrm>
            <a:off x="7454900" y="3609470"/>
            <a:ext cx="3022600" cy="2538918"/>
          </a:xfrm>
          <a:prstGeom prst="rect">
            <a:avLst/>
          </a:prstGeom>
          <a:solidFill>
            <a:srgbClr val="5A9C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768,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85BF9C8-8C58-604C-8130-D061CAFBD3E8}"/>
              </a:ext>
            </a:extLst>
          </p:cNvPr>
          <p:cNvSpPr/>
          <p:nvPr/>
        </p:nvSpPr>
        <p:spPr>
          <a:xfrm>
            <a:off x="2273300" y="3403600"/>
            <a:ext cx="5092700" cy="305581"/>
          </a:xfrm>
          <a:custGeom>
            <a:avLst/>
            <a:gdLst>
              <a:gd name="connsiteX0" fmla="*/ 0 w 5092700"/>
              <a:gd name="connsiteY0" fmla="*/ 0 h 305581"/>
              <a:gd name="connsiteX1" fmla="*/ 1854200 w 5092700"/>
              <a:gd name="connsiteY1" fmla="*/ 25400 h 305581"/>
              <a:gd name="connsiteX2" fmla="*/ 2413000 w 5092700"/>
              <a:gd name="connsiteY2" fmla="*/ 63500 h 305581"/>
              <a:gd name="connsiteX3" fmla="*/ 2654300 w 5092700"/>
              <a:gd name="connsiteY3" fmla="*/ 76200 h 305581"/>
              <a:gd name="connsiteX4" fmla="*/ 2844800 w 5092700"/>
              <a:gd name="connsiteY4" fmla="*/ 88900 h 305581"/>
              <a:gd name="connsiteX5" fmla="*/ 3060700 w 5092700"/>
              <a:gd name="connsiteY5" fmla="*/ 101600 h 305581"/>
              <a:gd name="connsiteX6" fmla="*/ 3416300 w 5092700"/>
              <a:gd name="connsiteY6" fmla="*/ 139700 h 305581"/>
              <a:gd name="connsiteX7" fmla="*/ 3492500 w 5092700"/>
              <a:gd name="connsiteY7" fmla="*/ 152400 h 305581"/>
              <a:gd name="connsiteX8" fmla="*/ 3759200 w 5092700"/>
              <a:gd name="connsiteY8" fmla="*/ 177800 h 305581"/>
              <a:gd name="connsiteX9" fmla="*/ 3848100 w 5092700"/>
              <a:gd name="connsiteY9" fmla="*/ 190500 h 305581"/>
              <a:gd name="connsiteX10" fmla="*/ 3924300 w 5092700"/>
              <a:gd name="connsiteY10" fmla="*/ 203200 h 305581"/>
              <a:gd name="connsiteX11" fmla="*/ 4178300 w 5092700"/>
              <a:gd name="connsiteY11" fmla="*/ 228600 h 305581"/>
              <a:gd name="connsiteX12" fmla="*/ 4267200 w 5092700"/>
              <a:gd name="connsiteY12" fmla="*/ 241300 h 305581"/>
              <a:gd name="connsiteX13" fmla="*/ 4368800 w 5092700"/>
              <a:gd name="connsiteY13" fmla="*/ 254000 h 305581"/>
              <a:gd name="connsiteX14" fmla="*/ 4483100 w 5092700"/>
              <a:gd name="connsiteY14" fmla="*/ 266700 h 305581"/>
              <a:gd name="connsiteX15" fmla="*/ 4864100 w 5092700"/>
              <a:gd name="connsiteY15" fmla="*/ 279400 h 305581"/>
              <a:gd name="connsiteX16" fmla="*/ 5029200 w 5092700"/>
              <a:gd name="connsiteY16" fmla="*/ 304800 h 305581"/>
              <a:gd name="connsiteX17" fmla="*/ 5092700 w 5092700"/>
              <a:gd name="connsiteY17" fmla="*/ 304800 h 30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92700" h="305581">
                <a:moveTo>
                  <a:pt x="0" y="0"/>
                </a:moveTo>
                <a:cubicBezTo>
                  <a:pt x="678896" y="96985"/>
                  <a:pt x="-87721" y="-8471"/>
                  <a:pt x="1854200" y="25400"/>
                </a:cubicBezTo>
                <a:cubicBezTo>
                  <a:pt x="2322936" y="33576"/>
                  <a:pt x="2132929" y="44829"/>
                  <a:pt x="2413000" y="63500"/>
                </a:cubicBezTo>
                <a:cubicBezTo>
                  <a:pt x="2493366" y="68858"/>
                  <a:pt x="2573894" y="71470"/>
                  <a:pt x="2654300" y="76200"/>
                </a:cubicBezTo>
                <a:lnTo>
                  <a:pt x="2844800" y="88900"/>
                </a:lnTo>
                <a:lnTo>
                  <a:pt x="3060700" y="101600"/>
                </a:lnTo>
                <a:cubicBezTo>
                  <a:pt x="3297320" y="135403"/>
                  <a:pt x="3178784" y="122735"/>
                  <a:pt x="3416300" y="139700"/>
                </a:cubicBezTo>
                <a:cubicBezTo>
                  <a:pt x="3441700" y="143933"/>
                  <a:pt x="3466891" y="149704"/>
                  <a:pt x="3492500" y="152400"/>
                </a:cubicBezTo>
                <a:cubicBezTo>
                  <a:pt x="3817599" y="186621"/>
                  <a:pt x="3524937" y="146565"/>
                  <a:pt x="3759200" y="177800"/>
                </a:cubicBezTo>
                <a:lnTo>
                  <a:pt x="3848100" y="190500"/>
                </a:lnTo>
                <a:cubicBezTo>
                  <a:pt x="3873551" y="194416"/>
                  <a:pt x="3898776" y="199797"/>
                  <a:pt x="3924300" y="203200"/>
                </a:cubicBezTo>
                <a:cubicBezTo>
                  <a:pt x="4056873" y="220876"/>
                  <a:pt x="4034820" y="212658"/>
                  <a:pt x="4178300" y="228600"/>
                </a:cubicBezTo>
                <a:cubicBezTo>
                  <a:pt x="4208051" y="231906"/>
                  <a:pt x="4237528" y="237344"/>
                  <a:pt x="4267200" y="241300"/>
                </a:cubicBezTo>
                <a:lnTo>
                  <a:pt x="4368800" y="254000"/>
                </a:lnTo>
                <a:cubicBezTo>
                  <a:pt x="4406872" y="258479"/>
                  <a:pt x="4444816" y="264737"/>
                  <a:pt x="4483100" y="266700"/>
                </a:cubicBezTo>
                <a:cubicBezTo>
                  <a:pt x="4610004" y="273208"/>
                  <a:pt x="4737100" y="275167"/>
                  <a:pt x="4864100" y="279400"/>
                </a:cubicBezTo>
                <a:cubicBezTo>
                  <a:pt x="4899539" y="285306"/>
                  <a:pt x="4996517" y="302076"/>
                  <a:pt x="5029200" y="304800"/>
                </a:cubicBezTo>
                <a:cubicBezTo>
                  <a:pt x="5050294" y="306558"/>
                  <a:pt x="5071533" y="304800"/>
                  <a:pt x="5092700" y="30480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F906BD2-58E0-1346-83C2-84D2DDDE8AD6}"/>
              </a:ext>
            </a:extLst>
          </p:cNvPr>
          <p:cNvSpPr/>
          <p:nvPr/>
        </p:nvSpPr>
        <p:spPr>
          <a:xfrm>
            <a:off x="2247900" y="4140200"/>
            <a:ext cx="5041900" cy="279400"/>
          </a:xfrm>
          <a:custGeom>
            <a:avLst/>
            <a:gdLst>
              <a:gd name="connsiteX0" fmla="*/ 0 w 5041900"/>
              <a:gd name="connsiteY0" fmla="*/ 266700 h 279400"/>
              <a:gd name="connsiteX1" fmla="*/ 393700 w 5041900"/>
              <a:gd name="connsiteY1" fmla="*/ 279400 h 279400"/>
              <a:gd name="connsiteX2" fmla="*/ 469900 w 5041900"/>
              <a:gd name="connsiteY2" fmla="*/ 266700 h 279400"/>
              <a:gd name="connsiteX3" fmla="*/ 1422400 w 5041900"/>
              <a:gd name="connsiteY3" fmla="*/ 152400 h 279400"/>
              <a:gd name="connsiteX4" fmla="*/ 2184400 w 5041900"/>
              <a:gd name="connsiteY4" fmla="*/ 38100 h 279400"/>
              <a:gd name="connsiteX5" fmla="*/ 3505200 w 5041900"/>
              <a:gd name="connsiteY5" fmla="*/ 0 h 279400"/>
              <a:gd name="connsiteX6" fmla="*/ 4622800 w 5041900"/>
              <a:gd name="connsiteY6" fmla="*/ 25400 h 279400"/>
              <a:gd name="connsiteX7" fmla="*/ 4800600 w 5041900"/>
              <a:gd name="connsiteY7" fmla="*/ 50800 h 279400"/>
              <a:gd name="connsiteX8" fmla="*/ 4889500 w 5041900"/>
              <a:gd name="connsiteY8" fmla="*/ 63500 h 279400"/>
              <a:gd name="connsiteX9" fmla="*/ 4965700 w 5041900"/>
              <a:gd name="connsiteY9" fmla="*/ 76200 h 279400"/>
              <a:gd name="connsiteX10" fmla="*/ 5041900 w 5041900"/>
              <a:gd name="connsiteY10" fmla="*/ 889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1900" h="279400">
                <a:moveTo>
                  <a:pt x="0" y="266700"/>
                </a:moveTo>
                <a:cubicBezTo>
                  <a:pt x="131233" y="270933"/>
                  <a:pt x="262398" y="279400"/>
                  <a:pt x="393700" y="279400"/>
                </a:cubicBezTo>
                <a:cubicBezTo>
                  <a:pt x="419450" y="279400"/>
                  <a:pt x="444344" y="269855"/>
                  <a:pt x="469900" y="266700"/>
                </a:cubicBezTo>
                <a:lnTo>
                  <a:pt x="1422400" y="152400"/>
                </a:lnTo>
                <a:cubicBezTo>
                  <a:pt x="1676989" y="118455"/>
                  <a:pt x="1929336" y="68269"/>
                  <a:pt x="2184400" y="38100"/>
                </a:cubicBezTo>
                <a:cubicBezTo>
                  <a:pt x="2505488" y="122"/>
                  <a:pt x="3318501" y="2630"/>
                  <a:pt x="3505200" y="0"/>
                </a:cubicBezTo>
                <a:cubicBezTo>
                  <a:pt x="3853708" y="4710"/>
                  <a:pt x="4255910" y="-7954"/>
                  <a:pt x="4622800" y="25400"/>
                </a:cubicBezTo>
                <a:cubicBezTo>
                  <a:pt x="4710741" y="33395"/>
                  <a:pt x="4720318" y="38449"/>
                  <a:pt x="4800600" y="50800"/>
                </a:cubicBezTo>
                <a:cubicBezTo>
                  <a:pt x="4830186" y="55352"/>
                  <a:pt x="4859914" y="58948"/>
                  <a:pt x="4889500" y="63500"/>
                </a:cubicBezTo>
                <a:cubicBezTo>
                  <a:pt x="4914951" y="67416"/>
                  <a:pt x="4940450" y="71150"/>
                  <a:pt x="4965700" y="76200"/>
                </a:cubicBezTo>
                <a:cubicBezTo>
                  <a:pt x="5039467" y="90953"/>
                  <a:pt x="4991889" y="88900"/>
                  <a:pt x="5041900" y="8890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21CAE39-E502-4B45-AC7E-E00A35E048E9}"/>
              </a:ext>
            </a:extLst>
          </p:cNvPr>
          <p:cNvSpPr/>
          <p:nvPr/>
        </p:nvSpPr>
        <p:spPr>
          <a:xfrm>
            <a:off x="2349500" y="4557688"/>
            <a:ext cx="4940300" cy="761827"/>
          </a:xfrm>
          <a:custGeom>
            <a:avLst/>
            <a:gdLst>
              <a:gd name="connsiteX0" fmla="*/ 0 w 4940300"/>
              <a:gd name="connsiteY0" fmla="*/ 738212 h 761827"/>
              <a:gd name="connsiteX1" fmla="*/ 698500 w 4940300"/>
              <a:gd name="connsiteY1" fmla="*/ 725512 h 761827"/>
              <a:gd name="connsiteX2" fmla="*/ 927100 w 4940300"/>
              <a:gd name="connsiteY2" fmla="*/ 674712 h 761827"/>
              <a:gd name="connsiteX3" fmla="*/ 1320800 w 4940300"/>
              <a:gd name="connsiteY3" fmla="*/ 598512 h 761827"/>
              <a:gd name="connsiteX4" fmla="*/ 1587500 w 4940300"/>
              <a:gd name="connsiteY4" fmla="*/ 547712 h 761827"/>
              <a:gd name="connsiteX5" fmla="*/ 1879600 w 4940300"/>
              <a:gd name="connsiteY5" fmla="*/ 471512 h 761827"/>
              <a:gd name="connsiteX6" fmla="*/ 2032000 w 4940300"/>
              <a:gd name="connsiteY6" fmla="*/ 433412 h 761827"/>
              <a:gd name="connsiteX7" fmla="*/ 2247900 w 4940300"/>
              <a:gd name="connsiteY7" fmla="*/ 395312 h 761827"/>
              <a:gd name="connsiteX8" fmla="*/ 2463800 w 4940300"/>
              <a:gd name="connsiteY8" fmla="*/ 357212 h 761827"/>
              <a:gd name="connsiteX9" fmla="*/ 2578100 w 4940300"/>
              <a:gd name="connsiteY9" fmla="*/ 331812 h 761827"/>
              <a:gd name="connsiteX10" fmla="*/ 2781300 w 4940300"/>
              <a:gd name="connsiteY10" fmla="*/ 293712 h 761827"/>
              <a:gd name="connsiteX11" fmla="*/ 2895600 w 4940300"/>
              <a:gd name="connsiteY11" fmla="*/ 268312 h 761827"/>
              <a:gd name="connsiteX12" fmla="*/ 2997200 w 4940300"/>
              <a:gd name="connsiteY12" fmla="*/ 255612 h 761827"/>
              <a:gd name="connsiteX13" fmla="*/ 3098800 w 4940300"/>
              <a:gd name="connsiteY13" fmla="*/ 230212 h 761827"/>
              <a:gd name="connsiteX14" fmla="*/ 3289300 w 4940300"/>
              <a:gd name="connsiteY14" fmla="*/ 204812 h 761827"/>
              <a:gd name="connsiteX15" fmla="*/ 3378200 w 4940300"/>
              <a:gd name="connsiteY15" fmla="*/ 192112 h 761827"/>
              <a:gd name="connsiteX16" fmla="*/ 3467100 w 4940300"/>
              <a:gd name="connsiteY16" fmla="*/ 166712 h 761827"/>
              <a:gd name="connsiteX17" fmla="*/ 3683000 w 4940300"/>
              <a:gd name="connsiteY17" fmla="*/ 128612 h 761827"/>
              <a:gd name="connsiteX18" fmla="*/ 3733800 w 4940300"/>
              <a:gd name="connsiteY18" fmla="*/ 115912 h 761827"/>
              <a:gd name="connsiteX19" fmla="*/ 3797300 w 4940300"/>
              <a:gd name="connsiteY19" fmla="*/ 103212 h 761827"/>
              <a:gd name="connsiteX20" fmla="*/ 3848100 w 4940300"/>
              <a:gd name="connsiteY20" fmla="*/ 90512 h 761827"/>
              <a:gd name="connsiteX21" fmla="*/ 3937000 w 4940300"/>
              <a:gd name="connsiteY21" fmla="*/ 77812 h 761827"/>
              <a:gd name="connsiteX22" fmla="*/ 4089400 w 4940300"/>
              <a:gd name="connsiteY22" fmla="*/ 39712 h 761827"/>
              <a:gd name="connsiteX23" fmla="*/ 4140200 w 4940300"/>
              <a:gd name="connsiteY23" fmla="*/ 14312 h 761827"/>
              <a:gd name="connsiteX24" fmla="*/ 4254500 w 4940300"/>
              <a:gd name="connsiteY24" fmla="*/ 1612 h 761827"/>
              <a:gd name="connsiteX25" fmla="*/ 4940300 w 4940300"/>
              <a:gd name="connsiteY25" fmla="*/ 1612 h 7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40300" h="761827">
                <a:moveTo>
                  <a:pt x="0" y="738212"/>
                </a:moveTo>
                <a:cubicBezTo>
                  <a:pt x="274449" y="772518"/>
                  <a:pt x="211973" y="770422"/>
                  <a:pt x="698500" y="725512"/>
                </a:cubicBezTo>
                <a:cubicBezTo>
                  <a:pt x="776228" y="718337"/>
                  <a:pt x="849996" y="686886"/>
                  <a:pt x="927100" y="674712"/>
                </a:cubicBezTo>
                <a:cubicBezTo>
                  <a:pt x="1471485" y="588756"/>
                  <a:pt x="927763" y="681884"/>
                  <a:pt x="1320800" y="598512"/>
                </a:cubicBezTo>
                <a:cubicBezTo>
                  <a:pt x="1409329" y="579733"/>
                  <a:pt x="1499252" y="567768"/>
                  <a:pt x="1587500" y="547712"/>
                </a:cubicBezTo>
                <a:cubicBezTo>
                  <a:pt x="1685623" y="525411"/>
                  <a:pt x="1782145" y="496572"/>
                  <a:pt x="1879600" y="471512"/>
                </a:cubicBezTo>
                <a:cubicBezTo>
                  <a:pt x="1930314" y="458471"/>
                  <a:pt x="1980433" y="442512"/>
                  <a:pt x="2032000" y="433412"/>
                </a:cubicBezTo>
                <a:lnTo>
                  <a:pt x="2247900" y="395312"/>
                </a:lnTo>
                <a:cubicBezTo>
                  <a:pt x="2319867" y="382612"/>
                  <a:pt x="2392462" y="373065"/>
                  <a:pt x="2463800" y="357212"/>
                </a:cubicBezTo>
                <a:cubicBezTo>
                  <a:pt x="2501900" y="348745"/>
                  <a:pt x="2539829" y="339466"/>
                  <a:pt x="2578100" y="331812"/>
                </a:cubicBezTo>
                <a:cubicBezTo>
                  <a:pt x="2702872" y="306858"/>
                  <a:pt x="2687883" y="313730"/>
                  <a:pt x="2781300" y="293712"/>
                </a:cubicBezTo>
                <a:cubicBezTo>
                  <a:pt x="2819463" y="285534"/>
                  <a:pt x="2857164" y="275095"/>
                  <a:pt x="2895600" y="268312"/>
                </a:cubicBezTo>
                <a:cubicBezTo>
                  <a:pt x="2929211" y="262381"/>
                  <a:pt x="2963654" y="261902"/>
                  <a:pt x="2997200" y="255612"/>
                </a:cubicBezTo>
                <a:cubicBezTo>
                  <a:pt x="3031511" y="249179"/>
                  <a:pt x="3064569" y="237058"/>
                  <a:pt x="3098800" y="230212"/>
                </a:cubicBezTo>
                <a:cubicBezTo>
                  <a:pt x="3130722" y="223828"/>
                  <a:pt x="3261485" y="208521"/>
                  <a:pt x="3289300" y="204812"/>
                </a:cubicBezTo>
                <a:cubicBezTo>
                  <a:pt x="3318972" y="200856"/>
                  <a:pt x="3348930" y="198384"/>
                  <a:pt x="3378200" y="192112"/>
                </a:cubicBezTo>
                <a:cubicBezTo>
                  <a:pt x="3408335" y="185654"/>
                  <a:pt x="3436942" y="173061"/>
                  <a:pt x="3467100" y="166712"/>
                </a:cubicBezTo>
                <a:cubicBezTo>
                  <a:pt x="3775359" y="101815"/>
                  <a:pt x="3512598" y="166479"/>
                  <a:pt x="3683000" y="128612"/>
                </a:cubicBezTo>
                <a:cubicBezTo>
                  <a:pt x="3700039" y="124826"/>
                  <a:pt x="3716761" y="119698"/>
                  <a:pt x="3733800" y="115912"/>
                </a:cubicBezTo>
                <a:cubicBezTo>
                  <a:pt x="3754872" y="111229"/>
                  <a:pt x="3776228" y="107895"/>
                  <a:pt x="3797300" y="103212"/>
                </a:cubicBezTo>
                <a:cubicBezTo>
                  <a:pt x="3814339" y="99426"/>
                  <a:pt x="3830927" y="93634"/>
                  <a:pt x="3848100" y="90512"/>
                </a:cubicBezTo>
                <a:cubicBezTo>
                  <a:pt x="3877551" y="85157"/>
                  <a:pt x="3907367" y="82045"/>
                  <a:pt x="3937000" y="77812"/>
                </a:cubicBezTo>
                <a:cubicBezTo>
                  <a:pt x="4051716" y="20454"/>
                  <a:pt x="3908821" y="84857"/>
                  <a:pt x="4089400" y="39712"/>
                </a:cubicBezTo>
                <a:cubicBezTo>
                  <a:pt x="4107767" y="35120"/>
                  <a:pt x="4121753" y="18569"/>
                  <a:pt x="4140200" y="14312"/>
                </a:cubicBezTo>
                <a:cubicBezTo>
                  <a:pt x="4177553" y="5692"/>
                  <a:pt x="4216170" y="2220"/>
                  <a:pt x="4254500" y="1612"/>
                </a:cubicBezTo>
                <a:cubicBezTo>
                  <a:pt x="4483071" y="-2016"/>
                  <a:pt x="4711700" y="1612"/>
                  <a:pt x="4940300" y="161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1DBEB-B3FD-924C-9262-4DC6172FC56D}"/>
              </a:ext>
            </a:extLst>
          </p:cNvPr>
          <p:cNvSpPr txBox="1"/>
          <p:nvPr/>
        </p:nvSpPr>
        <p:spPr>
          <a:xfrm>
            <a:off x="4583864" y="4996349"/>
            <a:ext cx="302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just</a:t>
            </a:r>
            <a:r>
              <a:rPr lang="zh-CN" altLang="en-US"/>
              <a:t> </a:t>
            </a:r>
            <a:r>
              <a:rPr lang="en-US" altLang="zh-CN"/>
              <a:t>increase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last</a:t>
            </a:r>
            <a:r>
              <a:rPr lang="zh-CN" altLang="en-US"/>
              <a:t> </a:t>
            </a:r>
            <a:r>
              <a:rPr lang="en-US" altLang="zh-CN"/>
              <a:t>chunk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8A606C-CCBE-3E42-A107-10E11401765E}"/>
              </a:ext>
            </a:extLst>
          </p:cNvPr>
          <p:cNvCxnSpPr/>
          <p:nvPr/>
        </p:nvCxnSpPr>
        <p:spPr>
          <a:xfrm>
            <a:off x="10756900" y="3709181"/>
            <a:ext cx="0" cy="297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2145A-E686-5F49-8111-FEF0C06EA330}"/>
              </a:ext>
            </a:extLst>
          </p:cNvPr>
          <p:cNvSpPr txBox="1"/>
          <p:nvPr/>
        </p:nvSpPr>
        <p:spPr>
          <a:xfrm>
            <a:off x="10768764" y="5194690"/>
            <a:ext cx="142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Increase</a:t>
            </a:r>
            <a:r>
              <a:rPr lang="zh-CN" altLang="en-US"/>
              <a:t> </a:t>
            </a:r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 err="1"/>
              <a:t>realloc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realloc</a:t>
            </a:r>
            <a:r>
              <a:rPr lang="zh-CN" altLang="en-US"/>
              <a:t> </a:t>
            </a:r>
            <a:r>
              <a:rPr lang="en-US" altLang="zh-CN"/>
              <a:t>trace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7D1689-8448-F645-8F1E-D382DFC3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5645150"/>
            <a:ext cx="6057900" cy="469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FE671A-94E0-1B47-96D6-9D840427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1727200"/>
            <a:ext cx="7518400" cy="3403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CB4539-7302-424A-976F-4786051B7A50}"/>
              </a:ext>
            </a:extLst>
          </p:cNvPr>
          <p:cNvSpPr/>
          <p:nvPr/>
        </p:nvSpPr>
        <p:spPr>
          <a:xfrm>
            <a:off x="1892300" y="4103436"/>
            <a:ext cx="5803232" cy="443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0C247-CD09-9A47-917F-35177BDD7141}"/>
              </a:ext>
            </a:extLst>
          </p:cNvPr>
          <p:cNvSpPr txBox="1"/>
          <p:nvPr/>
        </p:nvSpPr>
        <p:spPr>
          <a:xfrm>
            <a:off x="3556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Before: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8FE97-FA27-A841-99BD-248A30A2A080}"/>
              </a:ext>
            </a:extLst>
          </p:cNvPr>
          <p:cNvSpPr txBox="1"/>
          <p:nvPr/>
        </p:nvSpPr>
        <p:spPr>
          <a:xfrm>
            <a:off x="355600" y="56451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After: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8AF-5E85-D343-B3A6-354F5C89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trac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596-CE1B-774F-84A5-94FB2431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E5EFD-2B6D-E642-9413-579E7094141D}"/>
              </a:ext>
            </a:extLst>
          </p:cNvPr>
          <p:cNvSpPr/>
          <p:nvPr/>
        </p:nvSpPr>
        <p:spPr>
          <a:xfrm>
            <a:off x="838200" y="2231579"/>
            <a:ext cx="177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0 64</a:t>
            </a:r>
          </a:p>
          <a:p>
            <a:r>
              <a:rPr lang="en-US" sz="1400" dirty="0"/>
              <a:t>a 1 448</a:t>
            </a:r>
          </a:p>
          <a:p>
            <a:r>
              <a:rPr lang="en-US" sz="1400" dirty="0"/>
              <a:t>a 2 64</a:t>
            </a:r>
          </a:p>
          <a:p>
            <a:r>
              <a:rPr lang="en-US" sz="1400" dirty="0"/>
              <a:t>a 3 448</a:t>
            </a:r>
          </a:p>
          <a:p>
            <a:r>
              <a:rPr lang="en-US" sz="1400" dirty="0"/>
              <a:t>a 4 64</a:t>
            </a:r>
          </a:p>
          <a:p>
            <a:r>
              <a:rPr lang="en-US" sz="1400" dirty="0"/>
              <a:t>a 5 448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f 1</a:t>
            </a:r>
          </a:p>
          <a:p>
            <a:r>
              <a:rPr lang="en-US" sz="1400" dirty="0"/>
              <a:t>f 3</a:t>
            </a:r>
          </a:p>
          <a:p>
            <a:r>
              <a:rPr lang="en-US" sz="1400" dirty="0"/>
              <a:t>f 5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 4000 512</a:t>
            </a:r>
          </a:p>
          <a:p>
            <a:r>
              <a:rPr lang="en-US" sz="1400" dirty="0"/>
              <a:t>a 4001 512</a:t>
            </a:r>
          </a:p>
          <a:p>
            <a:r>
              <a:rPr lang="en-US" sz="1400" dirty="0"/>
              <a:t>a 4002 512</a:t>
            </a:r>
          </a:p>
          <a:p>
            <a:r>
              <a:rPr lang="en-US" sz="1400" dirty="0"/>
              <a:t>a 4003 512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1B40F-09B6-CA4A-A6D3-26EEA766B63D}"/>
              </a:ext>
            </a:extLst>
          </p:cNvPr>
          <p:cNvSpPr/>
          <p:nvPr/>
        </p:nvSpPr>
        <p:spPr>
          <a:xfrm>
            <a:off x="7454900" y="1696394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47D12-1EAD-A645-A5E9-F6F3B344F4A3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448,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B32E4-9EF1-8447-9878-CF12F8B94F31}"/>
              </a:ext>
            </a:extLst>
          </p:cNvPr>
          <p:cNvSpPr/>
          <p:nvPr/>
        </p:nvSpPr>
        <p:spPr>
          <a:xfrm>
            <a:off x="7454900" y="3004209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93921-AD33-014A-99BB-6895FCD03BA3}"/>
              </a:ext>
            </a:extLst>
          </p:cNvPr>
          <p:cNvSpPr/>
          <p:nvPr/>
        </p:nvSpPr>
        <p:spPr>
          <a:xfrm>
            <a:off x="7454900" y="3608845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448,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014F0-F6AB-5B4B-8809-83B4649068B8}"/>
              </a:ext>
            </a:extLst>
          </p:cNvPr>
          <p:cNvSpPr/>
          <p:nvPr/>
        </p:nvSpPr>
        <p:spPr>
          <a:xfrm>
            <a:off x="7454900" y="4329143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AB444-C34C-D548-A606-076C3B9F3AE1}"/>
              </a:ext>
            </a:extLst>
          </p:cNvPr>
          <p:cNvCxnSpPr/>
          <p:nvPr/>
        </p:nvCxnSpPr>
        <p:spPr>
          <a:xfrm flipH="1">
            <a:off x="1638301" y="3718912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8AF-5E85-D343-B3A6-354F5C89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596-CE1B-774F-84A5-94FB2431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E5EFD-2B6D-E642-9413-579E7094141D}"/>
              </a:ext>
            </a:extLst>
          </p:cNvPr>
          <p:cNvSpPr/>
          <p:nvPr/>
        </p:nvSpPr>
        <p:spPr>
          <a:xfrm>
            <a:off x="838200" y="2231579"/>
            <a:ext cx="177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0 64</a:t>
            </a:r>
          </a:p>
          <a:p>
            <a:r>
              <a:rPr lang="en-US" sz="1400" dirty="0"/>
              <a:t>a 1 448</a:t>
            </a:r>
          </a:p>
          <a:p>
            <a:r>
              <a:rPr lang="en-US" sz="1400" dirty="0"/>
              <a:t>a 2 64</a:t>
            </a:r>
          </a:p>
          <a:p>
            <a:r>
              <a:rPr lang="en-US" sz="1400" dirty="0"/>
              <a:t>a 3 448</a:t>
            </a:r>
          </a:p>
          <a:p>
            <a:r>
              <a:rPr lang="en-US" sz="1400" dirty="0"/>
              <a:t>a 4 64</a:t>
            </a:r>
          </a:p>
          <a:p>
            <a:r>
              <a:rPr lang="en-US" sz="1400" dirty="0"/>
              <a:t>a 5 448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f 1</a:t>
            </a:r>
          </a:p>
          <a:p>
            <a:r>
              <a:rPr lang="en-US" sz="1400" dirty="0"/>
              <a:t>f 3</a:t>
            </a:r>
          </a:p>
          <a:p>
            <a:r>
              <a:rPr lang="en-US" sz="1400" dirty="0"/>
              <a:t>f 5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 4000 512</a:t>
            </a:r>
          </a:p>
          <a:p>
            <a:r>
              <a:rPr lang="en-US" sz="1400" dirty="0"/>
              <a:t>a 4001 512</a:t>
            </a:r>
          </a:p>
          <a:p>
            <a:r>
              <a:rPr lang="en-US" sz="1400" dirty="0"/>
              <a:t>a 4002 512</a:t>
            </a:r>
          </a:p>
          <a:p>
            <a:r>
              <a:rPr lang="en-US" sz="1400" dirty="0"/>
              <a:t>a 4003 512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1B40F-09B6-CA4A-A6D3-26EEA766B63D}"/>
              </a:ext>
            </a:extLst>
          </p:cNvPr>
          <p:cNvSpPr/>
          <p:nvPr/>
        </p:nvSpPr>
        <p:spPr>
          <a:xfrm>
            <a:off x="7454900" y="1690688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47D12-1EAD-A645-A5E9-F6F3B344F4A3}"/>
              </a:ext>
            </a:extLst>
          </p:cNvPr>
          <p:cNvSpPr/>
          <p:nvPr/>
        </p:nvSpPr>
        <p:spPr>
          <a:xfrm>
            <a:off x="7454900" y="2295324"/>
            <a:ext cx="3022600" cy="708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448, 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B32E4-9EF1-8447-9878-CF12F8B94F31}"/>
              </a:ext>
            </a:extLst>
          </p:cNvPr>
          <p:cNvSpPr/>
          <p:nvPr/>
        </p:nvSpPr>
        <p:spPr>
          <a:xfrm>
            <a:off x="7454900" y="3004209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93921-AD33-014A-99BB-6895FCD03BA3}"/>
              </a:ext>
            </a:extLst>
          </p:cNvPr>
          <p:cNvSpPr/>
          <p:nvPr/>
        </p:nvSpPr>
        <p:spPr>
          <a:xfrm>
            <a:off x="7454900" y="3608845"/>
            <a:ext cx="3022600" cy="708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448, 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014F0-F6AB-5B4B-8809-83B4649068B8}"/>
              </a:ext>
            </a:extLst>
          </p:cNvPr>
          <p:cNvSpPr/>
          <p:nvPr/>
        </p:nvSpPr>
        <p:spPr>
          <a:xfrm>
            <a:off x="7454900" y="4329143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AB444-C34C-D548-A606-076C3B9F3AE1}"/>
              </a:ext>
            </a:extLst>
          </p:cNvPr>
          <p:cNvCxnSpPr/>
          <p:nvPr/>
        </p:nvCxnSpPr>
        <p:spPr>
          <a:xfrm flipH="1">
            <a:off x="1799168" y="4590979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Q1 </a:t>
            </a:r>
            <a:r>
              <a:rPr lang="en-US"/>
              <a:t>Boolean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251" y="175600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Which of the following Boolean laws hold? Below, A, B, C could refer to either a Boolean variable or a Boolean expression</a:t>
                </a:r>
                <a:endParaRPr lang="pt-BR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R1: A+0=A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R2: A+0=0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R3: A+1=1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R4: A+1=A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R5: A</a:t>
                </a:r>
                <a:r>
                  <a:rPr lang="en-US"/>
                  <a:t>⋅</a:t>
                </a:r>
                <a:r>
                  <a:rPr lang="pt-BR"/>
                  <a:t>(B+C)=A</a:t>
                </a:r>
                <a:r>
                  <a:rPr lang="en-US"/>
                  <a:t>⋅</a:t>
                </a:r>
                <a:r>
                  <a:rPr lang="pt-BR"/>
                  <a:t>B + A</a:t>
                </a:r>
                <a:r>
                  <a:rPr lang="en-US"/>
                  <a:t>⋅</a:t>
                </a:r>
                <a:r>
                  <a:rPr lang="pt-BR"/>
                  <a:t>C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R6: 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/>
                  <a:t>=1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pt-BR"/>
                  <a:t>R7: A</a:t>
                </a:r>
                <a:r>
                  <a:rPr lang="en-US"/>
                  <a:t> ⋅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/>
                  <a:t>= 0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251" y="1756002"/>
                <a:ext cx="10515600" cy="4351338"/>
              </a:xfrm>
              <a:blipFill>
                <a:blip r:embed="rId3"/>
                <a:stretch>
                  <a:fillRect l="-1217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86A62F3-89CA-4213-8A7A-76C86F5074B8}"/>
              </a:ext>
            </a:extLst>
          </p:cNvPr>
          <p:cNvSpPr/>
          <p:nvPr/>
        </p:nvSpPr>
        <p:spPr>
          <a:xfrm>
            <a:off x="431293" y="5352771"/>
            <a:ext cx="4343400" cy="4993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A62F3-89CA-4213-8A7A-76C86F5074B8}"/>
              </a:ext>
            </a:extLst>
          </p:cNvPr>
          <p:cNvSpPr/>
          <p:nvPr/>
        </p:nvSpPr>
        <p:spPr>
          <a:xfrm>
            <a:off x="431293" y="2526840"/>
            <a:ext cx="4343400" cy="4993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0091" y="2664823"/>
            <a:ext cx="368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Basic law: 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A ⋅0 =0, A ⋅1=A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A+0=A, A+1=1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6A62F3-89CA-4213-8A7A-76C86F5074B8}"/>
              </a:ext>
            </a:extLst>
          </p:cNvPr>
          <p:cNvSpPr/>
          <p:nvPr/>
        </p:nvSpPr>
        <p:spPr>
          <a:xfrm>
            <a:off x="431293" y="3440416"/>
            <a:ext cx="4343400" cy="4993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A62F3-89CA-4213-8A7A-76C86F5074B8}"/>
              </a:ext>
            </a:extLst>
          </p:cNvPr>
          <p:cNvSpPr/>
          <p:nvPr/>
        </p:nvSpPr>
        <p:spPr>
          <a:xfrm>
            <a:off x="431292" y="4353992"/>
            <a:ext cx="4571781" cy="4993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0091" y="4419020"/>
            <a:ext cx="36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Distribution law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6A62F3-89CA-4213-8A7A-76C86F5074B8}"/>
              </a:ext>
            </a:extLst>
          </p:cNvPr>
          <p:cNvSpPr/>
          <p:nvPr/>
        </p:nvSpPr>
        <p:spPr>
          <a:xfrm>
            <a:off x="431291" y="4853382"/>
            <a:ext cx="4571781" cy="4993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30091" y="5233133"/>
            <a:ext cx="36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Inverse law</a:t>
            </a:r>
          </a:p>
        </p:txBody>
      </p:sp>
    </p:spTree>
    <p:extLst>
      <p:ext uri="{BB962C8B-B14F-4D97-AF65-F5344CB8AC3E}">
        <p14:creationId xmlns:p14="http://schemas.microsoft.com/office/powerpoint/2010/main" val="395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4" grpId="0"/>
      <p:bldP spid="11" grpId="0" animBg="1"/>
      <p:bldP spid="17" grpId="0" animBg="1"/>
      <p:bldP spid="18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8AF-5E85-D343-B3A6-354F5C89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596-CE1B-774F-84A5-94FB2431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E5EFD-2B6D-E642-9413-579E7094141D}"/>
              </a:ext>
            </a:extLst>
          </p:cNvPr>
          <p:cNvSpPr/>
          <p:nvPr/>
        </p:nvSpPr>
        <p:spPr>
          <a:xfrm>
            <a:off x="838200" y="2231579"/>
            <a:ext cx="1778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0 64</a:t>
            </a:r>
          </a:p>
          <a:p>
            <a:r>
              <a:rPr lang="en-US" sz="1400" dirty="0"/>
              <a:t>a 1 448</a:t>
            </a:r>
          </a:p>
          <a:p>
            <a:r>
              <a:rPr lang="en-US" sz="1400" dirty="0"/>
              <a:t>a 2 64</a:t>
            </a:r>
          </a:p>
          <a:p>
            <a:r>
              <a:rPr lang="en-US" sz="1400" dirty="0"/>
              <a:t>a 3 448</a:t>
            </a:r>
          </a:p>
          <a:p>
            <a:r>
              <a:rPr lang="en-US" sz="1400" dirty="0"/>
              <a:t>a 4 64</a:t>
            </a:r>
          </a:p>
          <a:p>
            <a:r>
              <a:rPr lang="en-US" sz="1400" dirty="0"/>
              <a:t>a 5 448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f 1</a:t>
            </a:r>
          </a:p>
          <a:p>
            <a:r>
              <a:rPr lang="en-US" sz="1400" dirty="0"/>
              <a:t>f 3</a:t>
            </a:r>
          </a:p>
          <a:p>
            <a:r>
              <a:rPr lang="en-US" sz="1400" dirty="0"/>
              <a:t>f 5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 4000 512</a:t>
            </a:r>
          </a:p>
          <a:p>
            <a:r>
              <a:rPr lang="en-US" sz="1400" dirty="0"/>
              <a:t>a 4001 512</a:t>
            </a:r>
          </a:p>
          <a:p>
            <a:r>
              <a:rPr lang="en-US" sz="1400" dirty="0"/>
              <a:t>a 4002 512</a:t>
            </a:r>
          </a:p>
          <a:p>
            <a:r>
              <a:rPr lang="en-US" sz="1400" dirty="0"/>
              <a:t>a 4003 512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1B40F-09B6-CA4A-A6D3-26EEA766B63D}"/>
              </a:ext>
            </a:extLst>
          </p:cNvPr>
          <p:cNvSpPr/>
          <p:nvPr/>
        </p:nvSpPr>
        <p:spPr>
          <a:xfrm>
            <a:off x="7454900" y="1702100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47D12-1EAD-A645-A5E9-F6F3B344F4A3}"/>
              </a:ext>
            </a:extLst>
          </p:cNvPr>
          <p:cNvSpPr/>
          <p:nvPr/>
        </p:nvSpPr>
        <p:spPr>
          <a:xfrm>
            <a:off x="7454900" y="2309906"/>
            <a:ext cx="3022600" cy="708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448, 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B32E4-9EF1-8447-9878-CF12F8B94F31}"/>
              </a:ext>
            </a:extLst>
          </p:cNvPr>
          <p:cNvSpPr/>
          <p:nvPr/>
        </p:nvSpPr>
        <p:spPr>
          <a:xfrm>
            <a:off x="7454900" y="3004209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93921-AD33-014A-99BB-6895FCD03BA3}"/>
              </a:ext>
            </a:extLst>
          </p:cNvPr>
          <p:cNvSpPr/>
          <p:nvPr/>
        </p:nvSpPr>
        <p:spPr>
          <a:xfrm>
            <a:off x="7454900" y="3608845"/>
            <a:ext cx="3022600" cy="708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448, 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014F0-F6AB-5B4B-8809-83B4649068B8}"/>
              </a:ext>
            </a:extLst>
          </p:cNvPr>
          <p:cNvSpPr/>
          <p:nvPr/>
        </p:nvSpPr>
        <p:spPr>
          <a:xfrm>
            <a:off x="7454900" y="4329143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AB444-C34C-D548-A606-076C3B9F3AE1}"/>
              </a:ext>
            </a:extLst>
          </p:cNvPr>
          <p:cNvCxnSpPr/>
          <p:nvPr/>
        </p:nvCxnSpPr>
        <p:spPr>
          <a:xfrm flipH="1">
            <a:off x="1917701" y="4743380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F991CC34-C54E-814A-8C71-B03CE52EB270}"/>
              </a:ext>
            </a:extLst>
          </p:cNvPr>
          <p:cNvSpPr/>
          <p:nvPr/>
        </p:nvSpPr>
        <p:spPr>
          <a:xfrm>
            <a:off x="6868360" y="2318321"/>
            <a:ext cx="342900" cy="762000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64BA0-359C-784C-8CCE-8DC0568C511E}"/>
              </a:ext>
            </a:extLst>
          </p:cNvPr>
          <p:cNvSpPr txBox="1"/>
          <p:nvPr/>
        </p:nvSpPr>
        <p:spPr>
          <a:xfrm>
            <a:off x="5120441" y="2283912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 small for 512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2FBAD0-2DA3-4A49-B0E5-272A8C2A8B21}"/>
              </a:ext>
            </a:extLst>
          </p:cNvPr>
          <p:cNvSpPr/>
          <p:nvPr/>
        </p:nvSpPr>
        <p:spPr>
          <a:xfrm>
            <a:off x="7454900" y="5049441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512, a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756AC40-83EC-2744-B4C7-4AE5AF7E71FE}"/>
              </a:ext>
            </a:extLst>
          </p:cNvPr>
          <p:cNvSpPr/>
          <p:nvPr/>
        </p:nvSpPr>
        <p:spPr>
          <a:xfrm>
            <a:off x="6896100" y="3607426"/>
            <a:ext cx="342900" cy="762000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2880D-7D7E-2849-9AC8-B1F69C4EAD5C}"/>
              </a:ext>
            </a:extLst>
          </p:cNvPr>
          <p:cNvSpPr txBox="1"/>
          <p:nvPr/>
        </p:nvSpPr>
        <p:spPr>
          <a:xfrm>
            <a:off x="5148181" y="3573017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 small for 512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D9C3B-415E-7C49-B156-F10AFE6E2AB7}"/>
              </a:ext>
            </a:extLst>
          </p:cNvPr>
          <p:cNvSpPr/>
          <p:nvPr/>
        </p:nvSpPr>
        <p:spPr>
          <a:xfrm>
            <a:off x="7454900" y="5654077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512,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0D737-7F51-3A4E-BAC6-9B1900FC0F59}"/>
              </a:ext>
            </a:extLst>
          </p:cNvPr>
          <p:cNvSpPr/>
          <p:nvPr/>
        </p:nvSpPr>
        <p:spPr>
          <a:xfrm>
            <a:off x="7454900" y="6264776"/>
            <a:ext cx="3022600" cy="59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93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0301 L -0.00612 0.13102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4266-11F1-584D-95BE-F36E940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trace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9165-EF9A-2546-B0E5-133EDE4C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140" y="2059806"/>
            <a:ext cx="4251425" cy="4300037"/>
          </a:xfrm>
        </p:spPr>
        <p:txBody>
          <a:bodyPr>
            <a:normAutofit/>
          </a:bodyPr>
          <a:lstStyle/>
          <a:p>
            <a:r>
              <a:rPr lang="en-US" sz="2000" dirty="0"/>
              <a:t>We can separate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sz="2000" dirty="0"/>
              <a:t>small and large chunks </a:t>
            </a:r>
          </a:p>
          <a:p>
            <a:pPr lvl="1"/>
            <a:r>
              <a:rPr lang="en-US" altLang="zh-CN" sz="1600" dirty="0"/>
              <a:t>Try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put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small</a:t>
            </a:r>
            <a:r>
              <a:rPr lang="zh-CN" altLang="en-US" sz="1600" dirty="0"/>
              <a:t> </a:t>
            </a:r>
            <a:r>
              <a:rPr lang="en-US" altLang="zh-CN" sz="1600" dirty="0"/>
              <a:t>chunks</a:t>
            </a:r>
            <a:r>
              <a:rPr lang="zh-CN" altLang="en-US" sz="1600" dirty="0"/>
              <a:t> </a:t>
            </a:r>
            <a:r>
              <a:rPr lang="en-US" altLang="zh-CN" sz="1600" dirty="0"/>
              <a:t>together</a:t>
            </a:r>
            <a:endParaRPr lang="en-US" sz="1600" dirty="0"/>
          </a:p>
          <a:p>
            <a:pPr lvl="1"/>
            <a:endParaRPr lang="en-US" altLang="zh-CN" sz="1800" i="1" dirty="0"/>
          </a:p>
          <a:p>
            <a:r>
              <a:rPr lang="en-US" altLang="zh-CN" sz="2000" i="1" dirty="0" err="1"/>
              <a:t>JRockit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JVM</a:t>
            </a:r>
            <a:r>
              <a:rPr lang="en-US" sz="2000" dirty="0"/>
              <a:t> follows this 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(https://</a:t>
            </a:r>
            <a:r>
              <a:rPr lang="en-US" altLang="zh-CN" sz="2000" dirty="0" err="1"/>
              <a:t>docs.oracle.com</a:t>
            </a:r>
            <a:r>
              <a:rPr lang="en-US" altLang="zh-CN" sz="2000" dirty="0"/>
              <a:t>/cd/E13150_01/</a:t>
            </a:r>
            <a:r>
              <a:rPr lang="en-US" altLang="zh-CN" sz="2000" dirty="0" err="1"/>
              <a:t>jrockit_jvm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jrockit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geninfo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diagnos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garbage_collect.html</a:t>
            </a:r>
            <a:r>
              <a:rPr lang="en-US" altLang="zh-CN" sz="2000" dirty="0"/>
              <a:t>)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31817-8DEB-F248-BB85-10041D25554B}"/>
              </a:ext>
            </a:extLst>
          </p:cNvPr>
          <p:cNvSpPr/>
          <p:nvPr/>
        </p:nvSpPr>
        <p:spPr>
          <a:xfrm>
            <a:off x="838200" y="2231579"/>
            <a:ext cx="1778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0 64</a:t>
            </a:r>
          </a:p>
          <a:p>
            <a:r>
              <a:rPr lang="en-US" sz="1400" dirty="0"/>
              <a:t>a 1 448</a:t>
            </a:r>
          </a:p>
          <a:p>
            <a:r>
              <a:rPr lang="en-US" sz="1400" dirty="0"/>
              <a:t>a 2 64</a:t>
            </a:r>
          </a:p>
          <a:p>
            <a:r>
              <a:rPr lang="en-US" sz="1400" dirty="0"/>
              <a:t>a 3 448</a:t>
            </a:r>
          </a:p>
          <a:p>
            <a:r>
              <a:rPr lang="en-US" sz="1400" dirty="0"/>
              <a:t>a 4 64</a:t>
            </a:r>
          </a:p>
          <a:p>
            <a:r>
              <a:rPr lang="en-US" sz="1400" dirty="0"/>
              <a:t>a 5 448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f 1</a:t>
            </a:r>
          </a:p>
          <a:p>
            <a:r>
              <a:rPr lang="en-US" sz="1400" dirty="0"/>
              <a:t>f 3</a:t>
            </a:r>
          </a:p>
          <a:p>
            <a:r>
              <a:rPr lang="en-US" sz="1400" dirty="0"/>
              <a:t>f 5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 4000 512</a:t>
            </a:r>
          </a:p>
          <a:p>
            <a:r>
              <a:rPr lang="en-US" sz="1400" dirty="0"/>
              <a:t>a 4001 512</a:t>
            </a:r>
          </a:p>
          <a:p>
            <a:r>
              <a:rPr lang="en-US" sz="1400" dirty="0"/>
              <a:t>a 4002 512</a:t>
            </a:r>
          </a:p>
          <a:p>
            <a:r>
              <a:rPr lang="en-US" sz="1400" dirty="0"/>
              <a:t>a 4003 512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C517C-95D5-B146-899E-2D9F6570B812}"/>
              </a:ext>
            </a:extLst>
          </p:cNvPr>
          <p:cNvSpPr/>
          <p:nvPr/>
        </p:nvSpPr>
        <p:spPr>
          <a:xfrm>
            <a:off x="8831312" y="2328421"/>
            <a:ext cx="3022600" cy="20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FA33C-FD5E-414C-AE24-2F57347E8002}"/>
              </a:ext>
            </a:extLst>
          </p:cNvPr>
          <p:cNvSpPr/>
          <p:nvPr/>
        </p:nvSpPr>
        <p:spPr>
          <a:xfrm>
            <a:off x="8831312" y="3329239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448,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2B67F-688D-0B4E-8598-9A61583EF219}"/>
              </a:ext>
            </a:extLst>
          </p:cNvPr>
          <p:cNvSpPr/>
          <p:nvPr/>
        </p:nvSpPr>
        <p:spPr>
          <a:xfrm>
            <a:off x="8831312" y="2557686"/>
            <a:ext cx="3022600" cy="20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64,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C7C73-F7E5-2144-B45E-F44E585234DD}"/>
              </a:ext>
            </a:extLst>
          </p:cNvPr>
          <p:cNvSpPr/>
          <p:nvPr/>
        </p:nvSpPr>
        <p:spPr>
          <a:xfrm>
            <a:off x="8831312" y="4038124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448,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33F0D-FF54-EF47-815F-C9B5A107B8DA}"/>
              </a:ext>
            </a:extLst>
          </p:cNvPr>
          <p:cNvSpPr/>
          <p:nvPr/>
        </p:nvSpPr>
        <p:spPr>
          <a:xfrm>
            <a:off x="8831312" y="2777633"/>
            <a:ext cx="3022600" cy="54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50663-14E1-854F-AA21-72BB50420E9D}"/>
              </a:ext>
            </a:extLst>
          </p:cNvPr>
          <p:cNvSpPr/>
          <p:nvPr/>
        </p:nvSpPr>
        <p:spPr>
          <a:xfrm>
            <a:off x="8831312" y="4747010"/>
            <a:ext cx="3022600" cy="70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479E00-F1C0-9342-9F77-C7F5C132C51A}"/>
              </a:ext>
            </a:extLst>
          </p:cNvPr>
          <p:cNvCxnSpPr/>
          <p:nvPr/>
        </p:nvCxnSpPr>
        <p:spPr>
          <a:xfrm flipH="1">
            <a:off x="1594985" y="3442402"/>
            <a:ext cx="589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CA547185-D1C0-4B43-B31D-1749C270A2FB}"/>
              </a:ext>
            </a:extLst>
          </p:cNvPr>
          <p:cNvSpPr/>
          <p:nvPr/>
        </p:nvSpPr>
        <p:spPr>
          <a:xfrm>
            <a:off x="8369901" y="2328420"/>
            <a:ext cx="322579" cy="992295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ACC7D-10B1-B74F-B64D-F0B627C62E27}"/>
              </a:ext>
            </a:extLst>
          </p:cNvPr>
          <p:cNvSpPr txBox="1"/>
          <p:nvPr/>
        </p:nvSpPr>
        <p:spPr>
          <a:xfrm>
            <a:off x="6895431" y="2639901"/>
            <a:ext cx="14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chunks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E336B1A-20CD-CC4E-ADC7-85D6C2E7D97C}"/>
              </a:ext>
            </a:extLst>
          </p:cNvPr>
          <p:cNvSpPr/>
          <p:nvPr/>
        </p:nvSpPr>
        <p:spPr>
          <a:xfrm>
            <a:off x="8349580" y="3442402"/>
            <a:ext cx="342900" cy="2013494"/>
          </a:xfrm>
          <a:prstGeom prst="leftBrace">
            <a:avLst>
              <a:gd name="adj1" fmla="val 8333"/>
              <a:gd name="adj2" fmla="val 51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90316-7FE6-3845-9AE3-1B7CB7D01579}"/>
              </a:ext>
            </a:extLst>
          </p:cNvPr>
          <p:cNvSpPr txBox="1"/>
          <p:nvPr/>
        </p:nvSpPr>
        <p:spPr>
          <a:xfrm>
            <a:off x="6964848" y="4236566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Large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EA21E-460A-CF4C-8367-3853BA73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1753616"/>
            <a:ext cx="7061200" cy="346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trace - 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CB4539-7302-424A-976F-4786051B7A50}"/>
              </a:ext>
            </a:extLst>
          </p:cNvPr>
          <p:cNvSpPr/>
          <p:nvPr/>
        </p:nvSpPr>
        <p:spPr>
          <a:xfrm>
            <a:off x="1892300" y="3699176"/>
            <a:ext cx="5803232" cy="443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0C247-CD09-9A47-917F-35177BDD7141}"/>
              </a:ext>
            </a:extLst>
          </p:cNvPr>
          <p:cNvSpPr txBox="1"/>
          <p:nvPr/>
        </p:nvSpPr>
        <p:spPr>
          <a:xfrm>
            <a:off x="3556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Before: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8FE97-FA27-A841-99BD-248A30A2A080}"/>
              </a:ext>
            </a:extLst>
          </p:cNvPr>
          <p:cNvSpPr txBox="1"/>
          <p:nvPr/>
        </p:nvSpPr>
        <p:spPr>
          <a:xfrm>
            <a:off x="355600" y="56451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After: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056B-776F-BD40-9FC8-3C6508B27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5591530"/>
            <a:ext cx="5816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8AF-5E85-D343-B3A6-354F5C89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</a:t>
            </a:r>
            <a:r>
              <a:rPr lang="zh-CN" altLang="en-US"/>
              <a:t> </a:t>
            </a:r>
            <a:r>
              <a:rPr lang="en-US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596-CE1B-774F-84A5-94FB2431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optimize</a:t>
            </a:r>
            <a:r>
              <a:rPr lang="zh-CN" altLang="en-US"/>
              <a:t> </a:t>
            </a:r>
            <a:r>
              <a:rPr lang="en-US" altLang="zh-CN"/>
              <a:t>utilization:</a:t>
            </a:r>
          </a:p>
          <a:p>
            <a:pPr lvl="1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footer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fully</a:t>
            </a:r>
            <a:r>
              <a:rPr lang="zh-CN" altLang="en-US"/>
              <a:t> </a:t>
            </a:r>
            <a:r>
              <a:rPr lang="en-US" altLang="zh-CN"/>
              <a:t>utilize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 altLang="zh-CN"/>
              <a:t>chunks</a:t>
            </a:r>
            <a:r>
              <a:rPr lang="zh-CN" altLang="en-US"/>
              <a:t> </a:t>
            </a:r>
            <a:r>
              <a:rPr lang="en-US" altLang="zh-CN"/>
              <a:t>(coalesce</a:t>
            </a:r>
            <a:r>
              <a:rPr lang="zh-CN" altLang="en-US"/>
              <a:t> </a:t>
            </a:r>
            <a:r>
              <a:rPr lang="en-US" altLang="zh-CN"/>
              <a:t>adjacent</a:t>
            </a:r>
            <a:r>
              <a:rPr lang="zh-CN" altLang="en-US"/>
              <a:t>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 altLang="zh-CN"/>
              <a:t>chunks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possible)</a:t>
            </a:r>
          </a:p>
          <a:p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optimize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performance:</a:t>
            </a:r>
          </a:p>
          <a:p>
            <a:pPr lvl="1"/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segregated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explicit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find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suitable</a:t>
            </a:r>
            <a:r>
              <a:rPr lang="zh-CN" altLang="en-US"/>
              <a:t> </a:t>
            </a:r>
            <a:r>
              <a:rPr lang="en-US" altLang="zh-CN"/>
              <a:t>chunk</a:t>
            </a:r>
            <a:r>
              <a:rPr lang="zh-CN" altLang="en-US"/>
              <a:t> </a:t>
            </a:r>
            <a:r>
              <a:rPr lang="en-US" altLang="zh-CN"/>
              <a:t>faster</a:t>
            </a:r>
          </a:p>
          <a:p>
            <a:pPr lvl="1"/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next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343186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6CA4-194C-0047-B340-B8A6041A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1F85-C5BD-5B41-B018-DE44CD7A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AD77F-2A81-4C4B-B711-788227AC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76" y="1825625"/>
            <a:ext cx="5991125" cy="42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4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95EE-4D26-3A43-9061-44B0573A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0483-7BF0-E942-99EE-4D991C6FE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5C28-C09C-8E42-B143-49F468FA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2118-85CF-C74D-964A-72ABCAA6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carry</a:t>
            </a:r>
          </a:p>
          <a:p>
            <a:pPr lvl="1"/>
            <a:r>
              <a:rPr lang="en-US" dirty="0"/>
              <a:t>Delay: 64*1BitAdderGateDelay,☹️, Gate count: 64*c 🙂</a:t>
            </a:r>
          </a:p>
          <a:p>
            <a:r>
              <a:rPr lang="en-US" dirty="0"/>
              <a:t>Brute-force (truth table-&gt;PLA)</a:t>
            </a:r>
          </a:p>
          <a:p>
            <a:pPr lvl="1"/>
            <a:r>
              <a:rPr lang="en-US" dirty="0"/>
              <a:t>Delay: 2 🙂, Gate count: O(2^(64+64)) ☹️</a:t>
            </a:r>
          </a:p>
          <a:p>
            <a:r>
              <a:rPr lang="en-US" dirty="0"/>
              <a:t>In between: Carry lookahead</a:t>
            </a:r>
          </a:p>
          <a:p>
            <a:pPr lvl="1"/>
            <a:r>
              <a:rPr lang="en-US" dirty="0"/>
              <a:t>Long delay in ripple carry caused by carry bits dependency!</a:t>
            </a:r>
          </a:p>
          <a:p>
            <a:pPr lvl="1"/>
            <a:r>
              <a:rPr lang="en-US" dirty="0"/>
              <a:t>Idea: compute all carry bits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2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FD1-14C8-8E45-84CC-83BA7B4C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 (4-bit)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676-A2D8-B14F-BD95-F81C4A3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B7C75-E8FD-4547-B4E1-AC37C1EB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1" y="1825625"/>
            <a:ext cx="4625687" cy="1352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E9B19-778F-2048-AE99-AAA597C4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91" y="3178165"/>
            <a:ext cx="4409209" cy="697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93BFD-7409-4B4E-9E50-45E99DF3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991" y="3876084"/>
            <a:ext cx="3643745" cy="1030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6955-842C-3743-AF3D-7FAB9212D8EA}"/>
                  </a:ext>
                </a:extLst>
              </p:cNvPr>
              <p:cNvSpPr txBox="1"/>
              <p:nvPr/>
            </p:nvSpPr>
            <p:spPr>
              <a:xfrm>
                <a:off x="5787736" y="2158357"/>
                <a:ext cx="4613379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6955-842C-3743-AF3D-7FAB9212D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36" y="2158357"/>
                <a:ext cx="4613379" cy="1384995"/>
              </a:xfrm>
              <a:prstGeom prst="rect">
                <a:avLst/>
              </a:prstGeom>
              <a:blipFill>
                <a:blip r:embed="rId5"/>
                <a:stretch>
                  <a:fillRect l="-2774" t="-3965" r="-264" b="-7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6400840-D3D7-DA4C-BF21-9858E54B78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1831" y="2371388"/>
            <a:ext cx="340586" cy="197427"/>
          </a:xfrm>
          <a:prstGeom prst="bentConnector3">
            <a:avLst>
              <a:gd name="adj1" fmla="val 11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5FB0A2E-273C-D546-AD2B-590C1936C544}"/>
              </a:ext>
            </a:extLst>
          </p:cNvPr>
          <p:cNvSpPr/>
          <p:nvPr/>
        </p:nvSpPr>
        <p:spPr>
          <a:xfrm>
            <a:off x="0" y="4094018"/>
            <a:ext cx="2254827" cy="1134605"/>
          </a:xfrm>
          <a:prstGeom prst="wedgeRoundRectCallout">
            <a:avLst>
              <a:gd name="adj1" fmla="val 11905"/>
              <a:gd name="adj2" fmla="val -70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 get rid of ci+1’s dependency on ci, plug in the expr for ci</a:t>
            </a:r>
          </a:p>
        </p:txBody>
      </p:sp>
    </p:spTree>
    <p:extLst>
      <p:ext uri="{BB962C8B-B14F-4D97-AF65-F5344CB8AC3E}">
        <p14:creationId xmlns:p14="http://schemas.microsoft.com/office/powerpoint/2010/main" val="32694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bldLvl="5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02AD-262C-F145-BC9C-FA5332A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 (4-bit)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1AB61F6-EDEC-9242-BEBE-95326BB70868}"/>
              </a:ext>
            </a:extLst>
          </p:cNvPr>
          <p:cNvGrpSpPr/>
          <p:nvPr/>
        </p:nvGrpSpPr>
        <p:grpSpPr>
          <a:xfrm>
            <a:off x="313139" y="1690688"/>
            <a:ext cx="2063007" cy="5061704"/>
            <a:chOff x="1012330" y="1741817"/>
            <a:chExt cx="2063007" cy="50617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2D3DAF-D05A-6D40-B454-350F809BFD14}"/>
                </a:ext>
              </a:extLst>
            </p:cNvPr>
            <p:cNvSpPr/>
            <p:nvPr/>
          </p:nvSpPr>
          <p:spPr>
            <a:xfrm>
              <a:off x="1870364" y="2298295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F09687-D1DC-A447-A2D0-32018D44B152}"/>
                </a:ext>
              </a:extLst>
            </p:cNvPr>
            <p:cNvCxnSpPr/>
            <p:nvPr/>
          </p:nvCxnSpPr>
          <p:spPr>
            <a:xfrm>
              <a:off x="1413164" y="256004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F92DFF-3EFE-6B43-8C3F-14A6202929B9}"/>
                </a:ext>
              </a:extLst>
            </p:cNvPr>
            <p:cNvCxnSpPr/>
            <p:nvPr/>
          </p:nvCxnSpPr>
          <p:spPr>
            <a:xfrm>
              <a:off x="1413164" y="28661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9311C-03C8-7E47-B21F-BA73F92E27D3}"/>
                </a:ext>
              </a:extLst>
            </p:cNvPr>
            <p:cNvSpPr txBox="1"/>
            <p:nvPr/>
          </p:nvSpPr>
          <p:spPr>
            <a:xfrm>
              <a:off x="1040173" y="2404454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E31F8C-AE0F-6049-9FBD-0CDEB2B7539D}"/>
                </a:ext>
              </a:extLst>
            </p:cNvPr>
            <p:cNvSpPr txBox="1"/>
            <p:nvPr/>
          </p:nvSpPr>
          <p:spPr>
            <a:xfrm>
              <a:off x="1012330" y="2712231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2B9FCA-89BF-DA46-99ED-36AB04AA1995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1965786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5A44BF-9432-CB4D-8520-A545701E9E3A}"/>
                </a:ext>
              </a:extLst>
            </p:cNvPr>
            <p:cNvSpPr/>
            <p:nvPr/>
          </p:nvSpPr>
          <p:spPr>
            <a:xfrm>
              <a:off x="1870364" y="3350613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F83BA1-F885-4D45-8082-2BB6B4112C28}"/>
                </a:ext>
              </a:extLst>
            </p:cNvPr>
            <p:cNvCxnSpPr/>
            <p:nvPr/>
          </p:nvCxnSpPr>
          <p:spPr>
            <a:xfrm>
              <a:off x="1413164" y="361236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08E8DF-F357-1B4B-A0BA-2DCF0D214ED0}"/>
                </a:ext>
              </a:extLst>
            </p:cNvPr>
            <p:cNvCxnSpPr/>
            <p:nvPr/>
          </p:nvCxnSpPr>
          <p:spPr>
            <a:xfrm>
              <a:off x="1413164" y="39184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E02F0C-E953-9447-9763-A82078561650}"/>
                </a:ext>
              </a:extLst>
            </p:cNvPr>
            <p:cNvSpPr txBox="1"/>
            <p:nvPr/>
          </p:nvSpPr>
          <p:spPr>
            <a:xfrm>
              <a:off x="1040173" y="3456772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A8377D-AEA8-7844-93AD-7D146C27CF8E}"/>
                </a:ext>
              </a:extLst>
            </p:cNvPr>
            <p:cNvSpPr txBox="1"/>
            <p:nvPr/>
          </p:nvSpPr>
          <p:spPr>
            <a:xfrm>
              <a:off x="1012330" y="3764549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7C7F47-FB28-6242-A180-DCC19DD34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3018104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ECF46B-AE71-1044-B7E1-343963E244E3}"/>
                </a:ext>
              </a:extLst>
            </p:cNvPr>
            <p:cNvSpPr/>
            <p:nvPr/>
          </p:nvSpPr>
          <p:spPr>
            <a:xfrm>
              <a:off x="1870364" y="4402931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DE8A28-EAD7-104E-BE41-AFF3D022509D}"/>
                </a:ext>
              </a:extLst>
            </p:cNvPr>
            <p:cNvCxnSpPr/>
            <p:nvPr/>
          </p:nvCxnSpPr>
          <p:spPr>
            <a:xfrm>
              <a:off x="1413164" y="466468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2C72735-6451-0B4A-B9B2-947BF62D07F9}"/>
                </a:ext>
              </a:extLst>
            </p:cNvPr>
            <p:cNvCxnSpPr/>
            <p:nvPr/>
          </p:nvCxnSpPr>
          <p:spPr>
            <a:xfrm>
              <a:off x="1413164" y="497075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87FC64-B098-FF4A-857E-909A89D0BBA5}"/>
                </a:ext>
              </a:extLst>
            </p:cNvPr>
            <p:cNvSpPr txBox="1"/>
            <p:nvPr/>
          </p:nvSpPr>
          <p:spPr>
            <a:xfrm>
              <a:off x="1040173" y="450909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F5568D-6946-F147-87A7-06BF32AB05F8}"/>
                </a:ext>
              </a:extLst>
            </p:cNvPr>
            <p:cNvSpPr txBox="1"/>
            <p:nvPr/>
          </p:nvSpPr>
          <p:spPr>
            <a:xfrm>
              <a:off x="1012330" y="481686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358DD0-4D32-9143-A21D-2EC0E5959A97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4070422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941860-23B8-6048-9485-0E265E6362E4}"/>
                </a:ext>
              </a:extLst>
            </p:cNvPr>
            <p:cNvSpPr/>
            <p:nvPr/>
          </p:nvSpPr>
          <p:spPr>
            <a:xfrm>
              <a:off x="1870364" y="5455250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DF0EF8-A676-F240-BD12-A623CB72EA85}"/>
                </a:ext>
              </a:extLst>
            </p:cNvPr>
            <p:cNvCxnSpPr/>
            <p:nvPr/>
          </p:nvCxnSpPr>
          <p:spPr>
            <a:xfrm>
              <a:off x="1413164" y="57169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708B78-9E69-9D43-8BA1-BFA048DB3D79}"/>
                </a:ext>
              </a:extLst>
            </p:cNvPr>
            <p:cNvCxnSpPr/>
            <p:nvPr/>
          </p:nvCxnSpPr>
          <p:spPr>
            <a:xfrm>
              <a:off x="1413164" y="602307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4FA16-708C-F14C-B82A-0316560347B2}"/>
                </a:ext>
              </a:extLst>
            </p:cNvPr>
            <p:cNvSpPr txBox="1"/>
            <p:nvPr/>
          </p:nvSpPr>
          <p:spPr>
            <a:xfrm>
              <a:off x="1040173" y="5561409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8A345E-A55E-844C-AEB6-A31521FB169C}"/>
                </a:ext>
              </a:extLst>
            </p:cNvPr>
            <p:cNvSpPr txBox="1"/>
            <p:nvPr/>
          </p:nvSpPr>
          <p:spPr>
            <a:xfrm>
              <a:off x="1012330" y="5869186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EA589E-8B94-614F-A97D-9962E4651482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5122741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48A943E-FC3D-FD40-A45B-B43460B6C631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2" y="6176963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DA62B7-464F-8E43-A66C-8E78599418D9}"/>
                </a:ext>
              </a:extLst>
            </p:cNvPr>
            <p:cNvSpPr txBox="1"/>
            <p:nvPr/>
          </p:nvSpPr>
          <p:spPr>
            <a:xfrm>
              <a:off x="1994941" y="1741817"/>
              <a:ext cx="1008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carryIn</a:t>
              </a:r>
              <a:r>
                <a:rPr lang="en-US" sz="1400"/>
                <a:t> (c0)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BCE4BE-A63D-CB46-BE13-FD224D553152}"/>
                </a:ext>
              </a:extLst>
            </p:cNvPr>
            <p:cNvSpPr txBox="1"/>
            <p:nvPr/>
          </p:nvSpPr>
          <p:spPr>
            <a:xfrm>
              <a:off x="1932652" y="6495744"/>
              <a:ext cx="11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carryOut</a:t>
              </a:r>
              <a:r>
                <a:rPr lang="en-US" sz="1400"/>
                <a:t> (c4)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C343F94-1DB3-874D-A980-321D374D3EB0}"/>
                </a:ext>
              </a:extLst>
            </p:cNvPr>
            <p:cNvSpPr txBox="1"/>
            <p:nvPr/>
          </p:nvSpPr>
          <p:spPr>
            <a:xfrm>
              <a:off x="2520944" y="30255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80659C-66E1-E042-860F-BAEA1ACFFC40}"/>
                </a:ext>
              </a:extLst>
            </p:cNvPr>
            <p:cNvSpPr txBox="1"/>
            <p:nvPr/>
          </p:nvSpPr>
          <p:spPr>
            <a:xfrm>
              <a:off x="2543350" y="4082787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3F8647-1C36-2746-B4DB-516C164A018E}"/>
                </a:ext>
              </a:extLst>
            </p:cNvPr>
            <p:cNvSpPr txBox="1"/>
            <p:nvPr/>
          </p:nvSpPr>
          <p:spPr>
            <a:xfrm>
              <a:off x="2520944" y="51301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4DC9A68-9ED4-7C48-88CB-DEE9A4979B86}"/>
              </a:ext>
            </a:extLst>
          </p:cNvPr>
          <p:cNvGrpSpPr/>
          <p:nvPr/>
        </p:nvGrpSpPr>
        <p:grpSpPr>
          <a:xfrm>
            <a:off x="4427475" y="1637469"/>
            <a:ext cx="4008081" cy="4912387"/>
            <a:chOff x="5736730" y="1731545"/>
            <a:chExt cx="4008081" cy="49123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EA4F25-1887-B149-8B84-E8CB46594473}"/>
                </a:ext>
              </a:extLst>
            </p:cNvPr>
            <p:cNvSpPr/>
            <p:nvPr/>
          </p:nvSpPr>
          <p:spPr>
            <a:xfrm>
              <a:off x="6594764" y="2298295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BC2E0A-2B8F-8143-BC58-837931AB835B}"/>
                </a:ext>
              </a:extLst>
            </p:cNvPr>
            <p:cNvCxnSpPr/>
            <p:nvPr/>
          </p:nvCxnSpPr>
          <p:spPr>
            <a:xfrm>
              <a:off x="6137564" y="256004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879B54-AEDF-0644-BC73-3FE9E6921274}"/>
                </a:ext>
              </a:extLst>
            </p:cNvPr>
            <p:cNvCxnSpPr/>
            <p:nvPr/>
          </p:nvCxnSpPr>
          <p:spPr>
            <a:xfrm>
              <a:off x="6137564" y="28661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54A3E7-CDE7-A14A-A68A-1ECF849777DB}"/>
                </a:ext>
              </a:extLst>
            </p:cNvPr>
            <p:cNvSpPr txBox="1"/>
            <p:nvPr/>
          </p:nvSpPr>
          <p:spPr>
            <a:xfrm>
              <a:off x="5764573" y="2404454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320FF4-60AE-AC41-BCA9-386E37AA8709}"/>
                </a:ext>
              </a:extLst>
            </p:cNvPr>
            <p:cNvSpPr txBox="1"/>
            <p:nvPr/>
          </p:nvSpPr>
          <p:spPr>
            <a:xfrm>
              <a:off x="5736730" y="2712231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b0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1CEFEA-97C7-0741-AC74-7F5D7A7C7D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69" y="1965786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393DA-C34A-5E4D-BEE4-48C8762AEA7A}"/>
                </a:ext>
              </a:extLst>
            </p:cNvPr>
            <p:cNvSpPr/>
            <p:nvPr/>
          </p:nvSpPr>
          <p:spPr>
            <a:xfrm>
              <a:off x="6594764" y="3350613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0B8D45-BAA5-1B4B-A486-D46E9AE44EA5}"/>
                </a:ext>
              </a:extLst>
            </p:cNvPr>
            <p:cNvCxnSpPr/>
            <p:nvPr/>
          </p:nvCxnSpPr>
          <p:spPr>
            <a:xfrm>
              <a:off x="6137564" y="361236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145BA61-5924-B140-A40F-21A706267D14}"/>
                </a:ext>
              </a:extLst>
            </p:cNvPr>
            <p:cNvCxnSpPr/>
            <p:nvPr/>
          </p:nvCxnSpPr>
          <p:spPr>
            <a:xfrm>
              <a:off x="6137564" y="39184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C7CCF-CD9F-804F-A185-8173E70E4212}"/>
                </a:ext>
              </a:extLst>
            </p:cNvPr>
            <p:cNvSpPr txBox="1"/>
            <p:nvPr/>
          </p:nvSpPr>
          <p:spPr>
            <a:xfrm>
              <a:off x="5764573" y="3456772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A53567-CBCD-1E4E-BB5F-F7AA42413AB0}"/>
                </a:ext>
              </a:extLst>
            </p:cNvPr>
            <p:cNvSpPr txBox="1"/>
            <p:nvPr/>
          </p:nvSpPr>
          <p:spPr>
            <a:xfrm>
              <a:off x="5736730" y="3764549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6FAD60-9E51-4C4D-A1E6-9D0F5AB8B846}"/>
                </a:ext>
              </a:extLst>
            </p:cNvPr>
            <p:cNvSpPr/>
            <p:nvPr/>
          </p:nvSpPr>
          <p:spPr>
            <a:xfrm>
              <a:off x="6594764" y="4402931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0E01C2-B1E2-1745-BAAB-F930FA4775DE}"/>
                </a:ext>
              </a:extLst>
            </p:cNvPr>
            <p:cNvCxnSpPr/>
            <p:nvPr/>
          </p:nvCxnSpPr>
          <p:spPr>
            <a:xfrm>
              <a:off x="6137564" y="466468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4D215C-C9DF-CA43-A4BA-39330A26D0F7}"/>
                </a:ext>
              </a:extLst>
            </p:cNvPr>
            <p:cNvCxnSpPr/>
            <p:nvPr/>
          </p:nvCxnSpPr>
          <p:spPr>
            <a:xfrm>
              <a:off x="6137564" y="497075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8F0223-3B1C-B546-BA66-25C663B1DDCE}"/>
                </a:ext>
              </a:extLst>
            </p:cNvPr>
            <p:cNvSpPr txBox="1"/>
            <p:nvPr/>
          </p:nvSpPr>
          <p:spPr>
            <a:xfrm>
              <a:off x="5764573" y="450909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603C95-0059-FC47-B607-D3FF2806422B}"/>
                </a:ext>
              </a:extLst>
            </p:cNvPr>
            <p:cNvSpPr txBox="1"/>
            <p:nvPr/>
          </p:nvSpPr>
          <p:spPr>
            <a:xfrm>
              <a:off x="5736730" y="481686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890B89-5014-9049-A959-5F7271379C7E}"/>
                </a:ext>
              </a:extLst>
            </p:cNvPr>
            <p:cNvSpPr/>
            <p:nvPr/>
          </p:nvSpPr>
          <p:spPr>
            <a:xfrm>
              <a:off x="6594764" y="5455250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3259ED1-409B-DE49-8353-A8FA59271AC4}"/>
                </a:ext>
              </a:extLst>
            </p:cNvPr>
            <p:cNvCxnSpPr/>
            <p:nvPr/>
          </p:nvCxnSpPr>
          <p:spPr>
            <a:xfrm>
              <a:off x="6137564" y="57169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263D87-6DE1-4643-8429-CA7DF83A61A8}"/>
                </a:ext>
              </a:extLst>
            </p:cNvPr>
            <p:cNvCxnSpPr/>
            <p:nvPr/>
          </p:nvCxnSpPr>
          <p:spPr>
            <a:xfrm>
              <a:off x="6137564" y="602307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C618A0-3455-1546-A827-FF163752F980}"/>
                </a:ext>
              </a:extLst>
            </p:cNvPr>
            <p:cNvSpPr txBox="1"/>
            <p:nvPr/>
          </p:nvSpPr>
          <p:spPr>
            <a:xfrm>
              <a:off x="5764573" y="5561409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07E46E-1F82-3C49-B259-67FBD6AAB7D1}"/>
                </a:ext>
              </a:extLst>
            </p:cNvPr>
            <p:cNvSpPr txBox="1"/>
            <p:nvPr/>
          </p:nvSpPr>
          <p:spPr>
            <a:xfrm>
              <a:off x="5736730" y="5869186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82E1193-4A95-3549-98C5-6E6D79CE9C9D}"/>
                </a:ext>
              </a:extLst>
            </p:cNvPr>
            <p:cNvSpPr/>
            <p:nvPr/>
          </p:nvSpPr>
          <p:spPr>
            <a:xfrm>
              <a:off x="8612517" y="2581253"/>
              <a:ext cx="990598" cy="3226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Carry Lookahead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96B8A746-A158-6A45-870E-E63E00CFBB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61069" y="3143619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6C1B8E2-9C6A-A24B-9B66-9185798D62DA}"/>
                </a:ext>
              </a:extLst>
            </p:cNvPr>
            <p:cNvCxnSpPr>
              <a:cxnSpLocks/>
            </p:cNvCxnSpPr>
            <p:nvPr/>
          </p:nvCxnSpPr>
          <p:spPr>
            <a:xfrm>
              <a:off x="9107816" y="5808127"/>
              <a:ext cx="0" cy="52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5B1171-1DCF-4D40-A6E3-D501CD9FD30A}"/>
                </a:ext>
              </a:extLst>
            </p:cNvPr>
            <p:cNvSpPr txBox="1"/>
            <p:nvPr/>
          </p:nvSpPr>
          <p:spPr>
            <a:xfrm>
              <a:off x="8602126" y="6336155"/>
              <a:ext cx="11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carryOut</a:t>
              </a:r>
              <a:r>
                <a:rPr lang="en-US" sz="1400"/>
                <a:t> (c4)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40D3379-5617-C941-84CC-0A72EE666A19}"/>
                </a:ext>
              </a:extLst>
            </p:cNvPr>
            <p:cNvSpPr txBox="1"/>
            <p:nvPr/>
          </p:nvSpPr>
          <p:spPr>
            <a:xfrm>
              <a:off x="6719341" y="1731545"/>
              <a:ext cx="1008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carryIn</a:t>
              </a:r>
              <a:r>
                <a:rPr lang="en-US" sz="1400"/>
                <a:t> (c0)</a:t>
              </a:r>
            </a:p>
          </p:txBody>
        </p: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9820E9E-C27E-AE46-BCB4-53B3DC471E7B}"/>
                </a:ext>
              </a:extLst>
            </p:cNvPr>
            <p:cNvCxnSpPr>
              <a:cxnSpLocks/>
            </p:cNvCxnSpPr>
            <p:nvPr/>
          </p:nvCxnSpPr>
          <p:spPr>
            <a:xfrm>
              <a:off x="7150677" y="2090451"/>
              <a:ext cx="1957139" cy="466817"/>
            </a:xfrm>
            <a:prstGeom prst="bentConnector3">
              <a:avLst>
                <a:gd name="adj1" fmla="val 98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CA8D55E-60B1-2749-BBAE-042DF20B970C}"/>
                </a:ext>
              </a:extLst>
            </p:cNvPr>
            <p:cNvSpPr txBox="1"/>
            <p:nvPr/>
          </p:nvSpPr>
          <p:spPr>
            <a:xfrm>
              <a:off x="8602126" y="256526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p0</a:t>
              </a:r>
              <a:br>
                <a:rPr lang="en-US" sz="1200"/>
              </a:br>
              <a:r>
                <a:rPr lang="en-US" sz="1200"/>
                <a:t>g0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82B6F-292F-C247-AEAC-42B4B65E7627}"/>
                </a:ext>
              </a:extLst>
            </p:cNvPr>
            <p:cNvSpPr txBox="1"/>
            <p:nvPr/>
          </p:nvSpPr>
          <p:spPr>
            <a:xfrm>
              <a:off x="7449697" y="5013219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05D1F1-77EC-1246-A9BB-E8A2AEBDB157}"/>
                </a:ext>
              </a:extLst>
            </p:cNvPr>
            <p:cNvSpPr txBox="1"/>
            <p:nvPr/>
          </p:nvSpPr>
          <p:spPr>
            <a:xfrm>
              <a:off x="7434362" y="2924113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84746D-9B64-B44B-87FA-5C09709E674E}"/>
                </a:ext>
              </a:extLst>
            </p:cNvPr>
            <p:cNvSpPr txBox="1"/>
            <p:nvPr/>
          </p:nvSpPr>
          <p:spPr>
            <a:xfrm>
              <a:off x="7456768" y="398139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5FB182B-1689-2E44-A7F4-D11244CE349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049" y="2720857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5C4407C3-018F-4B4C-AEE5-6747311CE0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55542" y="4207263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039C9498-8D9D-2D4F-A269-EEC238E5DC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61069" y="5243327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0262F18-9B33-8A4E-8ED1-CBCE85A0D97D}"/>
                </a:ext>
              </a:extLst>
            </p:cNvPr>
            <p:cNvCxnSpPr>
              <a:cxnSpLocks/>
            </p:cNvCxnSpPr>
            <p:nvPr/>
          </p:nvCxnSpPr>
          <p:spPr>
            <a:xfrm>
              <a:off x="8143978" y="286611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E0A2FB5-76CA-4C40-9503-34796A6F57B0}"/>
                </a:ext>
              </a:extLst>
            </p:cNvPr>
            <p:cNvSpPr txBox="1"/>
            <p:nvPr/>
          </p:nvSpPr>
          <p:spPr>
            <a:xfrm>
              <a:off x="8549081" y="3424027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p1</a:t>
              </a:r>
              <a:br>
                <a:rPr lang="en-US" sz="1200"/>
              </a:br>
              <a:r>
                <a:rPr lang="en-US" sz="1200"/>
                <a:t>g1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00A59B3-8934-DE48-9263-250C555150B2}"/>
                </a:ext>
              </a:extLst>
            </p:cNvPr>
            <p:cNvCxnSpPr>
              <a:cxnSpLocks/>
            </p:cNvCxnSpPr>
            <p:nvPr/>
          </p:nvCxnSpPr>
          <p:spPr>
            <a:xfrm>
              <a:off x="8098004" y="3579616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F51A489-AD45-8E40-80F3-FB9CAE279607}"/>
                </a:ext>
              </a:extLst>
            </p:cNvPr>
            <p:cNvCxnSpPr>
              <a:cxnSpLocks/>
            </p:cNvCxnSpPr>
            <p:nvPr/>
          </p:nvCxnSpPr>
          <p:spPr>
            <a:xfrm>
              <a:off x="8090933" y="3724878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D444BA-5A56-2B47-9E03-3F25A8FE0BB5}"/>
                </a:ext>
              </a:extLst>
            </p:cNvPr>
            <p:cNvSpPr txBox="1"/>
            <p:nvPr/>
          </p:nvSpPr>
          <p:spPr>
            <a:xfrm>
              <a:off x="8546316" y="435462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p2</a:t>
              </a:r>
              <a:br>
                <a:rPr lang="en-US" sz="1200"/>
              </a:br>
              <a:r>
                <a:rPr lang="en-US" sz="1200"/>
                <a:t>g2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12AA31E-39E6-AC44-9476-27FA022E7551}"/>
                </a:ext>
              </a:extLst>
            </p:cNvPr>
            <p:cNvCxnSpPr>
              <a:cxnSpLocks/>
            </p:cNvCxnSpPr>
            <p:nvPr/>
          </p:nvCxnSpPr>
          <p:spPr>
            <a:xfrm>
              <a:off x="8095239" y="4510217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7A52BCB-E65D-434D-9DD4-97E9FCF61CAD}"/>
                </a:ext>
              </a:extLst>
            </p:cNvPr>
            <p:cNvCxnSpPr>
              <a:cxnSpLocks/>
            </p:cNvCxnSpPr>
            <p:nvPr/>
          </p:nvCxnSpPr>
          <p:spPr>
            <a:xfrm>
              <a:off x="8088168" y="465547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C49DD20-2D82-154C-96F0-0D8835387475}"/>
                </a:ext>
              </a:extLst>
            </p:cNvPr>
            <p:cNvSpPr txBox="1"/>
            <p:nvPr/>
          </p:nvSpPr>
          <p:spPr>
            <a:xfrm>
              <a:off x="8546316" y="526935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p3</a:t>
              </a:r>
              <a:br>
                <a:rPr lang="en-US" sz="1200"/>
              </a:br>
              <a:r>
                <a:rPr lang="en-US" sz="1200"/>
                <a:t>g3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141FD51-A9C5-EF4C-A698-85084E360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95239" y="542493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5787820-E056-2846-82BB-1DD4EC6BCCB5}"/>
                </a:ext>
              </a:extLst>
            </p:cNvPr>
            <p:cNvCxnSpPr>
              <a:cxnSpLocks/>
            </p:cNvCxnSpPr>
            <p:nvPr/>
          </p:nvCxnSpPr>
          <p:spPr>
            <a:xfrm>
              <a:off x="8088168" y="5570201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B625B71-1614-8147-B24D-3215CFC479B7}"/>
              </a:ext>
            </a:extLst>
          </p:cNvPr>
          <p:cNvSpPr txBox="1"/>
          <p:nvPr/>
        </p:nvSpPr>
        <p:spPr>
          <a:xfrm>
            <a:off x="1004196" y="1300741"/>
            <a:ext cx="129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Ripple carry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BCDA04-C5F3-4D44-A0BA-EF9D5CC03ADC}"/>
              </a:ext>
            </a:extLst>
          </p:cNvPr>
          <p:cNvSpPr txBox="1"/>
          <p:nvPr/>
        </p:nvSpPr>
        <p:spPr>
          <a:xfrm>
            <a:off x="5176898" y="1277155"/>
            <a:ext cx="175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Carry Lookahead</a:t>
            </a:r>
          </a:p>
        </p:txBody>
      </p:sp>
      <p:sp>
        <p:nvSpPr>
          <p:cNvPr id="131" name="Rounded Rectangular Callout 130">
            <a:extLst>
              <a:ext uri="{FF2B5EF4-FFF2-40B4-BE49-F238E27FC236}">
                <a16:creationId xmlns:a16="http://schemas.microsoft.com/office/drawing/2014/main" id="{13CB19E2-244B-B24A-AFA9-0CFAC17AF2A8}"/>
              </a:ext>
            </a:extLst>
          </p:cNvPr>
          <p:cNvSpPr/>
          <p:nvPr/>
        </p:nvSpPr>
        <p:spPr>
          <a:xfrm>
            <a:off x="8571810" y="3506719"/>
            <a:ext cx="1377787" cy="853895"/>
          </a:xfrm>
          <a:prstGeom prst="wedgeRoundRectCallout">
            <a:avLst>
              <a:gd name="adj1" fmla="val -89323"/>
              <a:gd name="adj2" fmla="val 779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Delay of c0=&gt;c4 is 3</a:t>
            </a:r>
          </a:p>
        </p:txBody>
      </p:sp>
      <p:sp>
        <p:nvSpPr>
          <p:cNvPr id="132" name="Rounded Rectangular Callout 131">
            <a:extLst>
              <a:ext uri="{FF2B5EF4-FFF2-40B4-BE49-F238E27FC236}">
                <a16:creationId xmlns:a16="http://schemas.microsoft.com/office/drawing/2014/main" id="{4E2283EA-F4CF-CB43-AB74-B53E6030D729}"/>
              </a:ext>
            </a:extLst>
          </p:cNvPr>
          <p:cNvSpPr/>
          <p:nvPr/>
        </p:nvSpPr>
        <p:spPr>
          <a:xfrm>
            <a:off x="2822601" y="5539534"/>
            <a:ext cx="1377787" cy="853895"/>
          </a:xfrm>
          <a:prstGeom prst="wedgeRoundRectCallout">
            <a:avLst>
              <a:gd name="adj1" fmla="val -93094"/>
              <a:gd name="adj2" fmla="val 6498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Delay of c0=&gt;c4 is 2*4=8</a:t>
            </a:r>
          </a:p>
        </p:txBody>
      </p:sp>
      <p:sp>
        <p:nvSpPr>
          <p:cNvPr id="92" name="Rounded Rectangular Callout 91">
            <a:extLst>
              <a:ext uri="{FF2B5EF4-FFF2-40B4-BE49-F238E27FC236}">
                <a16:creationId xmlns:a16="http://schemas.microsoft.com/office/drawing/2014/main" id="{61EA58A3-E83E-954F-B799-66C91CCB561B}"/>
              </a:ext>
            </a:extLst>
          </p:cNvPr>
          <p:cNvSpPr/>
          <p:nvPr/>
        </p:nvSpPr>
        <p:spPr>
          <a:xfrm>
            <a:off x="8630044" y="4613438"/>
            <a:ext cx="1950853" cy="1100613"/>
          </a:xfrm>
          <a:prstGeom prst="wedgeRoundRectCallout">
            <a:avLst>
              <a:gd name="adj1" fmla="val -89323"/>
              <a:gd name="adj2" fmla="val 779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many gates asymptotically do we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C0344-37D6-944C-A583-69CF97F8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84" y="226185"/>
            <a:ext cx="2579728" cy="42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51AF1-EE50-C349-9BC7-219D2379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13" y="761681"/>
            <a:ext cx="4185067" cy="1485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4D1623-321E-BD42-AFEB-39D966E26838}"/>
              </a:ext>
            </a:extLst>
          </p:cNvPr>
          <p:cNvSpPr txBox="1"/>
          <p:nvPr/>
        </p:nvSpPr>
        <p:spPr>
          <a:xfrm>
            <a:off x="8668634" y="2351581"/>
            <a:ext cx="347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2"/>
                </a:solidFill>
              </a:rPr>
              <a:t>ci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needs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err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multi-input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AND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t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least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1+2+…+N=O(N^2)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Not so good with large N</a:t>
            </a:r>
          </a:p>
        </p:txBody>
      </p:sp>
    </p:spTree>
    <p:extLst>
      <p:ext uri="{BB962C8B-B14F-4D97-AF65-F5344CB8AC3E}">
        <p14:creationId xmlns:p14="http://schemas.microsoft.com/office/powerpoint/2010/main" val="17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92" grpId="0" animBg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2DA-35E8-974D-A5AE-2926FA5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&amp;&amp; space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D589A-CF5E-4341-B8AE-C33CCE32C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719614"/>
              </p:ext>
            </p:extLst>
          </p:nvPr>
        </p:nvGraphicFramePr>
        <p:xfrm>
          <a:off x="838200" y="1825625"/>
          <a:ext cx="5136573" cy="315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191">
                  <a:extLst>
                    <a:ext uri="{9D8B030D-6E8A-4147-A177-3AD203B41FA5}">
                      <a16:colId xmlns:a16="http://schemas.microsoft.com/office/drawing/2014/main" val="2715379596"/>
                    </a:ext>
                  </a:extLst>
                </a:gridCol>
                <a:gridCol w="1712191">
                  <a:extLst>
                    <a:ext uri="{9D8B030D-6E8A-4147-A177-3AD203B41FA5}">
                      <a16:colId xmlns:a16="http://schemas.microsoft.com/office/drawing/2014/main" val="2585070850"/>
                    </a:ext>
                  </a:extLst>
                </a:gridCol>
                <a:gridCol w="1712191">
                  <a:extLst>
                    <a:ext uri="{9D8B030D-6E8A-4147-A177-3AD203B41FA5}">
                      <a16:colId xmlns:a16="http://schemas.microsoft.com/office/drawing/2014/main" val="432831628"/>
                    </a:ext>
                  </a:extLst>
                </a:gridCol>
              </a:tblGrid>
              <a:tr h="4409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(Delay)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Space (# gates)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1081"/>
                  </a:ext>
                </a:extLst>
              </a:tr>
              <a:tr h="440940">
                <a:tc>
                  <a:txBody>
                    <a:bodyPr/>
                    <a:lstStyle/>
                    <a:p>
                      <a:r>
                        <a:rPr lang="en-US"/>
                        <a:t>Ripple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26345"/>
                  </a:ext>
                </a:extLst>
              </a:tr>
              <a:tr h="440940">
                <a:tc>
                  <a:txBody>
                    <a:bodyPr/>
                    <a:lstStyle/>
                    <a:p>
                      <a:r>
                        <a:rPr lang="en-US"/>
                        <a:t>Carry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72344"/>
                  </a:ext>
                </a:extLst>
              </a:tr>
              <a:tr h="440940">
                <a:tc>
                  <a:txBody>
                    <a:bodyPr/>
                    <a:lstStyle/>
                    <a:p>
                      <a:r>
                        <a:rPr lang="en-US"/>
                        <a:t>chaining N/M M-bit carry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O(N/M)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O(M^2*N/M)=O(NM)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24491"/>
                  </a:ext>
                </a:extLst>
              </a:tr>
              <a:tr h="440940">
                <a:tc>
                  <a:txBody>
                    <a:bodyPr/>
                    <a:lstStyle/>
                    <a:p>
                      <a:r>
                        <a:rPr lang="en-US"/>
                        <a:t>Hierarchical M-bit carry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O(</a:t>
                      </a:r>
                      <a:r>
                        <a:rPr lang="en-US" err="1"/>
                        <a:t>log_M</a:t>
                      </a:r>
                      <a:r>
                        <a:rPr lang="en-US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03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Q2 </a:t>
            </a:r>
            <a:r>
              <a:rPr lang="en-US"/>
              <a:t>Simplify </a:t>
            </a:r>
            <a:r>
              <a:rPr lang="en-US" err="1"/>
              <a:t>boolean</a:t>
            </a:r>
            <a:r>
              <a:rPr lang="en-US"/>
              <a:t>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D2F937-36CB-498B-B513-CA1AEA873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Simplify </a:t>
                </a:r>
                <a:r>
                  <a:rPr lang="en-US" err="1"/>
                  <a:t>boolean</a:t>
                </a:r>
                <a:r>
                  <a:rPr lang="en-US"/>
                  <a:t> expression (A+B) ⋅(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+</a:t>
                </a:r>
                <a:r>
                  <a:rPr lang="pt-BR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/>
                  <a:t>).</a:t>
                </a:r>
              </a:p>
              <a:p>
                <a:r>
                  <a:rPr lang="en-US"/>
                  <a:t>You may write `*` for ⋅, and write `</a:t>
                </a:r>
                <a:r>
                  <a:rPr lang="en-US" err="1"/>
                  <a:t>barA</a:t>
                </a:r>
                <a:r>
                  <a:rPr lang="en-US"/>
                  <a:t>`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/>
                  <a:t> (or `</a:t>
                </a:r>
                <a:r>
                  <a:rPr lang="en-US" err="1"/>
                  <a:t>barB</a:t>
                </a:r>
                <a:r>
                  <a:rPr lang="en-US"/>
                  <a:t>`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(A+B)*(</a:t>
                </a:r>
                <a:r>
                  <a:rPr lang="en-US" err="1"/>
                  <a:t>barA+barB</a:t>
                </a:r>
                <a:r>
                  <a:rPr lang="en-US"/>
                  <a:t>)</a:t>
                </a:r>
              </a:p>
              <a:p>
                <a:r>
                  <a:rPr lang="en-US"/>
                  <a:t>=(A+B)*</a:t>
                </a:r>
                <a:r>
                  <a:rPr lang="en-US" err="1"/>
                  <a:t>barA</a:t>
                </a:r>
                <a:r>
                  <a:rPr lang="en-US"/>
                  <a:t> + (A+B)*</a:t>
                </a:r>
                <a:r>
                  <a:rPr lang="en-US" err="1"/>
                  <a:t>barB</a:t>
                </a:r>
                <a:endParaRPr lang="en-US"/>
              </a:p>
              <a:p>
                <a:r>
                  <a:rPr lang="en-US"/>
                  <a:t>=</a:t>
                </a:r>
                <a:r>
                  <a:rPr lang="en-US" err="1"/>
                  <a:t>barA</a:t>
                </a:r>
                <a:r>
                  <a:rPr lang="en-US"/>
                  <a:t>*A + </a:t>
                </a:r>
                <a:r>
                  <a:rPr lang="en-US" err="1"/>
                  <a:t>barA</a:t>
                </a:r>
                <a:r>
                  <a:rPr lang="en-US"/>
                  <a:t>*B + </a:t>
                </a:r>
                <a:r>
                  <a:rPr lang="en-US" err="1"/>
                  <a:t>barB</a:t>
                </a:r>
                <a:r>
                  <a:rPr lang="en-US"/>
                  <a:t>*A + </a:t>
                </a:r>
                <a:r>
                  <a:rPr lang="en-US" err="1"/>
                  <a:t>barB</a:t>
                </a:r>
                <a:r>
                  <a:rPr lang="en-US"/>
                  <a:t>*B</a:t>
                </a:r>
              </a:p>
              <a:p>
                <a:r>
                  <a:rPr lang="en-US"/>
                  <a:t>=0+barA*</a:t>
                </a:r>
                <a:r>
                  <a:rPr lang="en-US" err="1"/>
                  <a:t>B+barB</a:t>
                </a:r>
                <a:r>
                  <a:rPr lang="en-US"/>
                  <a:t>*A+0</a:t>
                </a:r>
              </a:p>
              <a:p>
                <a:r>
                  <a:rPr lang="en-US"/>
                  <a:t>=</a:t>
                </a:r>
                <a:r>
                  <a:rPr lang="en-US" err="1">
                    <a:solidFill>
                      <a:srgbClr val="C00000"/>
                    </a:solidFill>
                  </a:rPr>
                  <a:t>barA</a:t>
                </a:r>
                <a:r>
                  <a:rPr lang="en-US">
                    <a:solidFill>
                      <a:srgbClr val="C00000"/>
                    </a:solidFill>
                  </a:rPr>
                  <a:t>*</a:t>
                </a:r>
                <a:r>
                  <a:rPr lang="en-US" err="1">
                    <a:solidFill>
                      <a:srgbClr val="C00000"/>
                    </a:solidFill>
                  </a:rPr>
                  <a:t>B+barB</a:t>
                </a:r>
                <a:r>
                  <a:rPr lang="en-US">
                    <a:solidFill>
                      <a:srgbClr val="C00000"/>
                    </a:solidFill>
                  </a:rPr>
                  <a:t>*A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D2F937-36CB-498B-B513-CA1AEA873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00354" y="3448594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Distribution law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0583" y="3952863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Distribution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2674" y="4425200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Inverse law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2674" y="4931749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Basic law</a:t>
            </a:r>
          </a:p>
        </p:txBody>
      </p:sp>
    </p:spTree>
    <p:extLst>
      <p:ext uri="{BB962C8B-B14F-4D97-AF65-F5344CB8AC3E}">
        <p14:creationId xmlns:p14="http://schemas.microsoft.com/office/powerpoint/2010/main" val="13278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02AD-262C-F145-BC9C-FA5332A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169E-05A7-3C4F-AFD7-3BA05446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24"/>
            <a:ext cx="10515600" cy="4351338"/>
          </a:xfrm>
        </p:spPr>
        <p:txBody>
          <a:bodyPr/>
          <a:lstStyle/>
          <a:p>
            <a:r>
              <a:rPr lang="en-US"/>
              <a:t>Strawman: : chaining 4-bit carry lookahead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4DC9A68-9ED4-7C48-88CB-DEE9A4979B86}"/>
              </a:ext>
            </a:extLst>
          </p:cNvPr>
          <p:cNvGrpSpPr/>
          <p:nvPr/>
        </p:nvGrpSpPr>
        <p:grpSpPr>
          <a:xfrm>
            <a:off x="2623778" y="1690688"/>
            <a:ext cx="4008081" cy="4912387"/>
            <a:chOff x="5736730" y="1731545"/>
            <a:chExt cx="4008081" cy="49123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EA4F25-1887-B149-8B84-E8CB46594473}"/>
                </a:ext>
              </a:extLst>
            </p:cNvPr>
            <p:cNvSpPr/>
            <p:nvPr/>
          </p:nvSpPr>
          <p:spPr>
            <a:xfrm>
              <a:off x="6594764" y="2298295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BC2E0A-2B8F-8143-BC58-837931AB835B}"/>
                </a:ext>
              </a:extLst>
            </p:cNvPr>
            <p:cNvCxnSpPr/>
            <p:nvPr/>
          </p:nvCxnSpPr>
          <p:spPr>
            <a:xfrm>
              <a:off x="6137564" y="256004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879B54-AEDF-0644-BC73-3FE9E6921274}"/>
                </a:ext>
              </a:extLst>
            </p:cNvPr>
            <p:cNvCxnSpPr/>
            <p:nvPr/>
          </p:nvCxnSpPr>
          <p:spPr>
            <a:xfrm>
              <a:off x="6137564" y="28661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54A3E7-CDE7-A14A-A68A-1ECF849777DB}"/>
                </a:ext>
              </a:extLst>
            </p:cNvPr>
            <p:cNvSpPr txBox="1"/>
            <p:nvPr/>
          </p:nvSpPr>
          <p:spPr>
            <a:xfrm>
              <a:off x="5764573" y="2404454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320FF4-60AE-AC41-BCA9-386E37AA8709}"/>
                </a:ext>
              </a:extLst>
            </p:cNvPr>
            <p:cNvSpPr txBox="1"/>
            <p:nvPr/>
          </p:nvSpPr>
          <p:spPr>
            <a:xfrm>
              <a:off x="5736730" y="2712231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b0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1CEFEA-97C7-0741-AC74-7F5D7A7C7D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69" y="1965786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393DA-C34A-5E4D-BEE4-48C8762AEA7A}"/>
                </a:ext>
              </a:extLst>
            </p:cNvPr>
            <p:cNvSpPr/>
            <p:nvPr/>
          </p:nvSpPr>
          <p:spPr>
            <a:xfrm>
              <a:off x="6594764" y="3350613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0B8D45-BAA5-1B4B-A486-D46E9AE44EA5}"/>
                </a:ext>
              </a:extLst>
            </p:cNvPr>
            <p:cNvCxnSpPr/>
            <p:nvPr/>
          </p:nvCxnSpPr>
          <p:spPr>
            <a:xfrm>
              <a:off x="6137564" y="361236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145BA61-5924-B140-A40F-21A706267D14}"/>
                </a:ext>
              </a:extLst>
            </p:cNvPr>
            <p:cNvCxnSpPr/>
            <p:nvPr/>
          </p:nvCxnSpPr>
          <p:spPr>
            <a:xfrm>
              <a:off x="6137564" y="39184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C7CCF-CD9F-804F-A185-8173E70E4212}"/>
                </a:ext>
              </a:extLst>
            </p:cNvPr>
            <p:cNvSpPr txBox="1"/>
            <p:nvPr/>
          </p:nvSpPr>
          <p:spPr>
            <a:xfrm>
              <a:off x="5764573" y="3456772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A53567-CBCD-1E4E-BB5F-F7AA42413AB0}"/>
                </a:ext>
              </a:extLst>
            </p:cNvPr>
            <p:cNvSpPr txBox="1"/>
            <p:nvPr/>
          </p:nvSpPr>
          <p:spPr>
            <a:xfrm>
              <a:off x="5736730" y="3764549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6FAD60-9E51-4C4D-A1E6-9D0F5AB8B846}"/>
                </a:ext>
              </a:extLst>
            </p:cNvPr>
            <p:cNvSpPr/>
            <p:nvPr/>
          </p:nvSpPr>
          <p:spPr>
            <a:xfrm>
              <a:off x="6594764" y="4402931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0E01C2-B1E2-1745-BAAB-F930FA4775DE}"/>
                </a:ext>
              </a:extLst>
            </p:cNvPr>
            <p:cNvCxnSpPr/>
            <p:nvPr/>
          </p:nvCxnSpPr>
          <p:spPr>
            <a:xfrm>
              <a:off x="6137564" y="466468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4D215C-C9DF-CA43-A4BA-39330A26D0F7}"/>
                </a:ext>
              </a:extLst>
            </p:cNvPr>
            <p:cNvCxnSpPr/>
            <p:nvPr/>
          </p:nvCxnSpPr>
          <p:spPr>
            <a:xfrm>
              <a:off x="6137564" y="497075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8F0223-3B1C-B546-BA66-25C663B1DDCE}"/>
                </a:ext>
              </a:extLst>
            </p:cNvPr>
            <p:cNvSpPr txBox="1"/>
            <p:nvPr/>
          </p:nvSpPr>
          <p:spPr>
            <a:xfrm>
              <a:off x="5764573" y="450909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603C95-0059-FC47-B607-D3FF2806422B}"/>
                </a:ext>
              </a:extLst>
            </p:cNvPr>
            <p:cNvSpPr txBox="1"/>
            <p:nvPr/>
          </p:nvSpPr>
          <p:spPr>
            <a:xfrm>
              <a:off x="5736730" y="481686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890B89-5014-9049-A959-5F7271379C7E}"/>
                </a:ext>
              </a:extLst>
            </p:cNvPr>
            <p:cNvSpPr/>
            <p:nvPr/>
          </p:nvSpPr>
          <p:spPr>
            <a:xfrm>
              <a:off x="6594764" y="5455250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3259ED1-409B-DE49-8353-A8FA59271AC4}"/>
                </a:ext>
              </a:extLst>
            </p:cNvPr>
            <p:cNvCxnSpPr/>
            <p:nvPr/>
          </p:nvCxnSpPr>
          <p:spPr>
            <a:xfrm>
              <a:off x="6137564" y="57169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263D87-6DE1-4643-8429-CA7DF83A61A8}"/>
                </a:ext>
              </a:extLst>
            </p:cNvPr>
            <p:cNvCxnSpPr/>
            <p:nvPr/>
          </p:nvCxnSpPr>
          <p:spPr>
            <a:xfrm>
              <a:off x="6137564" y="602307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C618A0-3455-1546-A827-FF163752F980}"/>
                </a:ext>
              </a:extLst>
            </p:cNvPr>
            <p:cNvSpPr txBox="1"/>
            <p:nvPr/>
          </p:nvSpPr>
          <p:spPr>
            <a:xfrm>
              <a:off x="5764573" y="5561409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07E46E-1F82-3C49-B259-67FBD6AAB7D1}"/>
                </a:ext>
              </a:extLst>
            </p:cNvPr>
            <p:cNvSpPr txBox="1"/>
            <p:nvPr/>
          </p:nvSpPr>
          <p:spPr>
            <a:xfrm>
              <a:off x="5736730" y="5869186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82E1193-4A95-3549-98C5-6E6D79CE9C9D}"/>
                </a:ext>
              </a:extLst>
            </p:cNvPr>
            <p:cNvSpPr/>
            <p:nvPr/>
          </p:nvSpPr>
          <p:spPr>
            <a:xfrm>
              <a:off x="8612517" y="2581253"/>
              <a:ext cx="990598" cy="3226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Carry Lookahead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96B8A746-A158-6A45-870E-E63E00CFBB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61069" y="3143619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6C1B8E2-9C6A-A24B-9B66-9185798D62DA}"/>
                </a:ext>
              </a:extLst>
            </p:cNvPr>
            <p:cNvCxnSpPr>
              <a:cxnSpLocks/>
            </p:cNvCxnSpPr>
            <p:nvPr/>
          </p:nvCxnSpPr>
          <p:spPr>
            <a:xfrm>
              <a:off x="9107816" y="5808127"/>
              <a:ext cx="0" cy="52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5B1171-1DCF-4D40-A6E3-D501CD9FD30A}"/>
                </a:ext>
              </a:extLst>
            </p:cNvPr>
            <p:cNvSpPr txBox="1"/>
            <p:nvPr/>
          </p:nvSpPr>
          <p:spPr>
            <a:xfrm>
              <a:off x="8602126" y="6336155"/>
              <a:ext cx="11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carryOut</a:t>
              </a:r>
              <a:r>
                <a:rPr lang="en-US" sz="1400"/>
                <a:t> (c4)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40D3379-5617-C941-84CC-0A72EE666A19}"/>
                </a:ext>
              </a:extLst>
            </p:cNvPr>
            <p:cNvSpPr txBox="1"/>
            <p:nvPr/>
          </p:nvSpPr>
          <p:spPr>
            <a:xfrm>
              <a:off x="6719341" y="1731545"/>
              <a:ext cx="1008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carryIn</a:t>
              </a:r>
              <a:r>
                <a:rPr lang="en-US" sz="1400"/>
                <a:t> (c0)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CA8D55E-60B1-2749-BBAE-042DF20B970C}"/>
                </a:ext>
              </a:extLst>
            </p:cNvPr>
            <p:cNvSpPr txBox="1"/>
            <p:nvPr/>
          </p:nvSpPr>
          <p:spPr>
            <a:xfrm>
              <a:off x="8602126" y="256526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p0</a:t>
              </a:r>
              <a:br>
                <a:rPr lang="en-US" sz="1200"/>
              </a:br>
              <a:r>
                <a:rPr lang="en-US" sz="1200"/>
                <a:t>g0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82B6F-292F-C247-AEAC-42B4B65E7627}"/>
                </a:ext>
              </a:extLst>
            </p:cNvPr>
            <p:cNvSpPr txBox="1"/>
            <p:nvPr/>
          </p:nvSpPr>
          <p:spPr>
            <a:xfrm>
              <a:off x="7449697" y="5013219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05D1F1-77EC-1246-A9BB-E8A2AEBDB157}"/>
                </a:ext>
              </a:extLst>
            </p:cNvPr>
            <p:cNvSpPr txBox="1"/>
            <p:nvPr/>
          </p:nvSpPr>
          <p:spPr>
            <a:xfrm>
              <a:off x="7434362" y="2924113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84746D-9B64-B44B-87FA-5C09709E674E}"/>
                </a:ext>
              </a:extLst>
            </p:cNvPr>
            <p:cNvSpPr txBox="1"/>
            <p:nvPr/>
          </p:nvSpPr>
          <p:spPr>
            <a:xfrm>
              <a:off x="7456768" y="398139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5FB182B-1689-2E44-A7F4-D11244CE349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049" y="2720857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5C4407C3-018F-4B4C-AEE5-6747311CE0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55542" y="4207263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039C9498-8D9D-2D4F-A269-EEC238E5DC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61069" y="5243327"/>
              <a:ext cx="1429042" cy="205089"/>
            </a:xfrm>
            <a:prstGeom prst="bentConnector3">
              <a:avLst>
                <a:gd name="adj1" fmla="val 98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0262F18-9B33-8A4E-8ED1-CBCE85A0D97D}"/>
                </a:ext>
              </a:extLst>
            </p:cNvPr>
            <p:cNvCxnSpPr>
              <a:cxnSpLocks/>
            </p:cNvCxnSpPr>
            <p:nvPr/>
          </p:nvCxnSpPr>
          <p:spPr>
            <a:xfrm>
              <a:off x="8143978" y="286611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E0A2FB5-76CA-4C40-9503-34796A6F57B0}"/>
                </a:ext>
              </a:extLst>
            </p:cNvPr>
            <p:cNvSpPr txBox="1"/>
            <p:nvPr/>
          </p:nvSpPr>
          <p:spPr>
            <a:xfrm>
              <a:off x="8549081" y="3424027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p1</a:t>
              </a:r>
              <a:br>
                <a:rPr lang="en-US" sz="1200"/>
              </a:br>
              <a:r>
                <a:rPr lang="en-US" sz="1200"/>
                <a:t>g1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00A59B3-8934-DE48-9263-250C555150B2}"/>
                </a:ext>
              </a:extLst>
            </p:cNvPr>
            <p:cNvCxnSpPr>
              <a:cxnSpLocks/>
            </p:cNvCxnSpPr>
            <p:nvPr/>
          </p:nvCxnSpPr>
          <p:spPr>
            <a:xfrm>
              <a:off x="8098004" y="3579616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F51A489-AD45-8E40-80F3-FB9CAE279607}"/>
                </a:ext>
              </a:extLst>
            </p:cNvPr>
            <p:cNvCxnSpPr>
              <a:cxnSpLocks/>
            </p:cNvCxnSpPr>
            <p:nvPr/>
          </p:nvCxnSpPr>
          <p:spPr>
            <a:xfrm>
              <a:off x="8090933" y="3724878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D444BA-5A56-2B47-9E03-3F25A8FE0BB5}"/>
                </a:ext>
              </a:extLst>
            </p:cNvPr>
            <p:cNvSpPr txBox="1"/>
            <p:nvPr/>
          </p:nvSpPr>
          <p:spPr>
            <a:xfrm>
              <a:off x="8546316" y="435462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p2</a:t>
              </a:r>
              <a:br>
                <a:rPr lang="en-US" sz="1200"/>
              </a:br>
              <a:r>
                <a:rPr lang="en-US" sz="1200"/>
                <a:t>g2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12AA31E-39E6-AC44-9476-27FA022E7551}"/>
                </a:ext>
              </a:extLst>
            </p:cNvPr>
            <p:cNvCxnSpPr>
              <a:cxnSpLocks/>
            </p:cNvCxnSpPr>
            <p:nvPr/>
          </p:nvCxnSpPr>
          <p:spPr>
            <a:xfrm>
              <a:off x="8095239" y="4510217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7A52BCB-E65D-434D-9DD4-97E9FCF61CAD}"/>
                </a:ext>
              </a:extLst>
            </p:cNvPr>
            <p:cNvCxnSpPr>
              <a:cxnSpLocks/>
            </p:cNvCxnSpPr>
            <p:nvPr/>
          </p:nvCxnSpPr>
          <p:spPr>
            <a:xfrm>
              <a:off x="8088168" y="465547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C49DD20-2D82-154C-96F0-0D8835387475}"/>
                </a:ext>
              </a:extLst>
            </p:cNvPr>
            <p:cNvSpPr txBox="1"/>
            <p:nvPr/>
          </p:nvSpPr>
          <p:spPr>
            <a:xfrm>
              <a:off x="8546316" y="526935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p3</a:t>
              </a:r>
              <a:br>
                <a:rPr lang="en-US" sz="1200"/>
              </a:br>
              <a:r>
                <a:rPr lang="en-US" sz="1200"/>
                <a:t>g3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141FD51-A9C5-EF4C-A698-85084E360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95239" y="5424939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5787820-E056-2846-82BB-1DD4EC6BCCB5}"/>
                </a:ext>
              </a:extLst>
            </p:cNvPr>
            <p:cNvCxnSpPr>
              <a:cxnSpLocks/>
            </p:cNvCxnSpPr>
            <p:nvPr/>
          </p:nvCxnSpPr>
          <p:spPr>
            <a:xfrm>
              <a:off x="8088168" y="5570201"/>
              <a:ext cx="48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7A7F72-FA12-BD45-88A2-462D9E81D147}"/>
              </a:ext>
            </a:extLst>
          </p:cNvPr>
          <p:cNvSpPr/>
          <p:nvPr/>
        </p:nvSpPr>
        <p:spPr>
          <a:xfrm>
            <a:off x="3481812" y="2236842"/>
            <a:ext cx="3008351" cy="389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4-bit adder with carry lookahead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AC4171-F502-0C45-ABF8-703D7BC517EC}"/>
              </a:ext>
            </a:extLst>
          </p:cNvPr>
          <p:cNvGrpSpPr/>
          <p:nvPr/>
        </p:nvGrpSpPr>
        <p:grpSpPr>
          <a:xfrm>
            <a:off x="8661475" y="1563569"/>
            <a:ext cx="2154378" cy="5061704"/>
            <a:chOff x="1012330" y="1741817"/>
            <a:chExt cx="2154378" cy="506170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F83F8C-9B57-D14C-97D1-8067938BB31E}"/>
                </a:ext>
              </a:extLst>
            </p:cNvPr>
            <p:cNvSpPr/>
            <p:nvPr/>
          </p:nvSpPr>
          <p:spPr>
            <a:xfrm>
              <a:off x="1870364" y="2298295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DAD2E29-F5D3-CD44-8BAF-320A842D1C86}"/>
                </a:ext>
              </a:extLst>
            </p:cNvPr>
            <p:cNvCxnSpPr/>
            <p:nvPr/>
          </p:nvCxnSpPr>
          <p:spPr>
            <a:xfrm>
              <a:off x="1413164" y="256004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ABFDF3C-90C3-B241-BC7A-63FA508EA3F2}"/>
                </a:ext>
              </a:extLst>
            </p:cNvPr>
            <p:cNvCxnSpPr/>
            <p:nvPr/>
          </p:nvCxnSpPr>
          <p:spPr>
            <a:xfrm>
              <a:off x="1413164" y="28661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558E2-8D9C-DF4F-9609-3B19F26565CD}"/>
                </a:ext>
              </a:extLst>
            </p:cNvPr>
            <p:cNvSpPr txBox="1"/>
            <p:nvPr/>
          </p:nvSpPr>
          <p:spPr>
            <a:xfrm>
              <a:off x="1040173" y="240445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a0..3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F3F91C-F770-934B-9E1E-5B7D82604302}"/>
                </a:ext>
              </a:extLst>
            </p:cNvPr>
            <p:cNvSpPr txBox="1"/>
            <p:nvPr/>
          </p:nvSpPr>
          <p:spPr>
            <a:xfrm>
              <a:off x="1012330" y="271223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b0..3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D234BD5-8185-A040-9F93-B75CE5E36C43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1965786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B204E1A-09D2-C540-A07A-EFD6503AC283}"/>
                </a:ext>
              </a:extLst>
            </p:cNvPr>
            <p:cNvSpPr/>
            <p:nvPr/>
          </p:nvSpPr>
          <p:spPr>
            <a:xfrm>
              <a:off x="1870364" y="3350613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8F884D1-77BD-0B49-894B-5A39DBC98C34}"/>
                </a:ext>
              </a:extLst>
            </p:cNvPr>
            <p:cNvCxnSpPr/>
            <p:nvPr/>
          </p:nvCxnSpPr>
          <p:spPr>
            <a:xfrm>
              <a:off x="1413164" y="361236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2D56B1-A3ED-E340-90CD-B25974797F8D}"/>
                </a:ext>
              </a:extLst>
            </p:cNvPr>
            <p:cNvCxnSpPr/>
            <p:nvPr/>
          </p:nvCxnSpPr>
          <p:spPr>
            <a:xfrm>
              <a:off x="1413164" y="39184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99F7F82-D893-D440-B0F3-48F810186A76}"/>
                </a:ext>
              </a:extLst>
            </p:cNvPr>
            <p:cNvSpPr txBox="1"/>
            <p:nvPr/>
          </p:nvSpPr>
          <p:spPr>
            <a:xfrm>
              <a:off x="1040173" y="34567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a4..7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1940D0-8BEC-6D4E-9501-530885D7A09A}"/>
                </a:ext>
              </a:extLst>
            </p:cNvPr>
            <p:cNvSpPr txBox="1"/>
            <p:nvPr/>
          </p:nvSpPr>
          <p:spPr>
            <a:xfrm>
              <a:off x="1012330" y="3764549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b4..7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F8DA6A0-B8E4-C34A-88A0-1E267BDA4B37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3018104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9BB5AC-BCD0-D649-8FF1-B7C5D9B62F61}"/>
                </a:ext>
              </a:extLst>
            </p:cNvPr>
            <p:cNvSpPr/>
            <p:nvPr/>
          </p:nvSpPr>
          <p:spPr>
            <a:xfrm>
              <a:off x="1870364" y="4402931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AAFC6F8-15BA-CC46-8AEA-C1FE12096D54}"/>
                </a:ext>
              </a:extLst>
            </p:cNvPr>
            <p:cNvCxnSpPr/>
            <p:nvPr/>
          </p:nvCxnSpPr>
          <p:spPr>
            <a:xfrm>
              <a:off x="1413164" y="466468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3C6BD0B-F9B3-094A-B4CF-60422B2ED018}"/>
                </a:ext>
              </a:extLst>
            </p:cNvPr>
            <p:cNvCxnSpPr/>
            <p:nvPr/>
          </p:nvCxnSpPr>
          <p:spPr>
            <a:xfrm>
              <a:off x="1413164" y="497075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A6B11F-E46B-2C47-BE4D-8517BBFDEAA5}"/>
                </a:ext>
              </a:extLst>
            </p:cNvPr>
            <p:cNvSpPr txBox="1"/>
            <p:nvPr/>
          </p:nvSpPr>
          <p:spPr>
            <a:xfrm>
              <a:off x="1040173" y="450909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a8..11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2D96E4-AC33-EE49-A347-3290A3FBC3E1}"/>
                </a:ext>
              </a:extLst>
            </p:cNvPr>
            <p:cNvSpPr txBox="1"/>
            <p:nvPr/>
          </p:nvSpPr>
          <p:spPr>
            <a:xfrm>
              <a:off x="1012330" y="481686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b8..11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27370FB-CB79-1844-8140-059CEC94B79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4070422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A939B0-45B2-8E4B-A83F-F86B8151E4CA}"/>
                </a:ext>
              </a:extLst>
            </p:cNvPr>
            <p:cNvSpPr/>
            <p:nvPr/>
          </p:nvSpPr>
          <p:spPr>
            <a:xfrm>
              <a:off x="1870364" y="5455250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9FB1FB8-0B70-BA45-A456-F4CA2784CC12}"/>
                </a:ext>
              </a:extLst>
            </p:cNvPr>
            <p:cNvCxnSpPr/>
            <p:nvPr/>
          </p:nvCxnSpPr>
          <p:spPr>
            <a:xfrm>
              <a:off x="1413164" y="57169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1B831CD-FC1A-0F47-B1B6-F914DE2C1E62}"/>
                </a:ext>
              </a:extLst>
            </p:cNvPr>
            <p:cNvCxnSpPr/>
            <p:nvPr/>
          </p:nvCxnSpPr>
          <p:spPr>
            <a:xfrm>
              <a:off x="1413164" y="602307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D9F998-F022-7A43-BC64-CDE5CFFC4997}"/>
                </a:ext>
              </a:extLst>
            </p:cNvPr>
            <p:cNvSpPr txBox="1"/>
            <p:nvPr/>
          </p:nvSpPr>
          <p:spPr>
            <a:xfrm>
              <a:off x="1040173" y="5561409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a12..15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D20E539-1D93-174E-A0C9-15E7AAADAB70}"/>
                </a:ext>
              </a:extLst>
            </p:cNvPr>
            <p:cNvSpPr txBox="1"/>
            <p:nvPr/>
          </p:nvSpPr>
          <p:spPr>
            <a:xfrm>
              <a:off x="1012330" y="5869186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b12..15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BF3056C-A72C-9943-B269-E6AA0CA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5122741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458F9EE-D0F4-8E43-80CD-EEA4477723B6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2" y="6176963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0551B1E-C54C-CB42-9FCF-2CFA19F4BE2E}"/>
                </a:ext>
              </a:extLst>
            </p:cNvPr>
            <p:cNvSpPr txBox="1"/>
            <p:nvPr/>
          </p:nvSpPr>
          <p:spPr>
            <a:xfrm>
              <a:off x="1994941" y="1741817"/>
              <a:ext cx="1008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carryIn</a:t>
              </a:r>
              <a:r>
                <a:rPr lang="en-US" sz="1400"/>
                <a:t> (c0)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2BF6362-6CA8-3547-85ED-6E79EE9CDDF1}"/>
                </a:ext>
              </a:extLst>
            </p:cNvPr>
            <p:cNvSpPr txBox="1"/>
            <p:nvPr/>
          </p:nvSpPr>
          <p:spPr>
            <a:xfrm>
              <a:off x="1932652" y="6495744"/>
              <a:ext cx="1234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carryOut</a:t>
              </a:r>
              <a:r>
                <a:rPr lang="en-US" sz="1400"/>
                <a:t> (c16)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3B8D0FB-C756-2F4A-89A3-6988BA834377}"/>
                </a:ext>
              </a:extLst>
            </p:cNvPr>
            <p:cNvSpPr txBox="1"/>
            <p:nvPr/>
          </p:nvSpPr>
          <p:spPr>
            <a:xfrm>
              <a:off x="2520944" y="30255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6BF3D01-5A39-1649-81F7-782F2F9A97CD}"/>
                </a:ext>
              </a:extLst>
            </p:cNvPr>
            <p:cNvSpPr txBox="1"/>
            <p:nvPr/>
          </p:nvSpPr>
          <p:spPr>
            <a:xfrm>
              <a:off x="2543350" y="4082787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B506BCA-9926-6742-95A0-05CE587BE9FD}"/>
                </a:ext>
              </a:extLst>
            </p:cNvPr>
            <p:cNvSpPr txBox="1"/>
            <p:nvPr/>
          </p:nvSpPr>
          <p:spPr>
            <a:xfrm>
              <a:off x="2520944" y="5130146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c12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F0501-BF61-964B-9233-464294B992E3}"/>
              </a:ext>
            </a:extLst>
          </p:cNvPr>
          <p:cNvCxnSpPr/>
          <p:nvPr/>
        </p:nvCxnSpPr>
        <p:spPr>
          <a:xfrm flipV="1">
            <a:off x="6490163" y="2091183"/>
            <a:ext cx="3000472" cy="16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E5E1BD-4D52-E842-99F8-C911F9D429CD}"/>
              </a:ext>
            </a:extLst>
          </p:cNvPr>
          <p:cNvCxnSpPr>
            <a:cxnSpLocks/>
          </p:cNvCxnSpPr>
          <p:nvPr/>
        </p:nvCxnSpPr>
        <p:spPr>
          <a:xfrm flipV="1">
            <a:off x="6466622" y="2857745"/>
            <a:ext cx="3052887" cy="325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6D7A16-7854-5B42-A8E8-84E7A94DAA38}"/>
              </a:ext>
            </a:extLst>
          </p:cNvPr>
          <p:cNvSpPr txBox="1"/>
          <p:nvPr/>
        </p:nvSpPr>
        <p:spPr>
          <a:xfrm>
            <a:off x="387615" y="2789766"/>
            <a:ext cx="1631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Problem: high</a:t>
            </a:r>
            <a:br>
              <a:rPr lang="en-US"/>
            </a:br>
            <a:r>
              <a:rPr lang="en-US"/>
              <a:t> delay (3*4=12)</a:t>
            </a:r>
          </a:p>
        </p:txBody>
      </p:sp>
    </p:spTree>
    <p:extLst>
      <p:ext uri="{BB962C8B-B14F-4D97-AF65-F5344CB8AC3E}">
        <p14:creationId xmlns:p14="http://schemas.microsoft.com/office/powerpoint/2010/main" val="14137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2BB-C94E-E742-B73A-68C68AE6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87C8-E55D-4F4F-A6FB-783DA6A7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95455-6A64-E248-822D-A2944909422F}"/>
              </a:ext>
            </a:extLst>
          </p:cNvPr>
          <p:cNvSpPr/>
          <p:nvPr/>
        </p:nvSpPr>
        <p:spPr>
          <a:xfrm>
            <a:off x="5285509" y="2204219"/>
            <a:ext cx="1132610" cy="72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CarryIn</a:t>
            </a:r>
            <a:br>
              <a:rPr lang="en-US" sz="1400"/>
            </a:br>
            <a:br>
              <a:rPr lang="en-US" sz="1400"/>
            </a:br>
            <a:r>
              <a:rPr lang="en-US" sz="1400" err="1"/>
              <a:t>CarryOut</a:t>
            </a:r>
            <a:endParaRPr lang="en-US" sz="1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DA823-EC3F-A34A-8AE4-9683E7903C21}"/>
              </a:ext>
            </a:extLst>
          </p:cNvPr>
          <p:cNvCxnSpPr/>
          <p:nvPr/>
        </p:nvCxnSpPr>
        <p:spPr>
          <a:xfrm>
            <a:off x="4828309" y="246596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F3E48-C6F6-1E4D-AC22-3E4BD67F8EF9}"/>
              </a:ext>
            </a:extLst>
          </p:cNvPr>
          <p:cNvCxnSpPr/>
          <p:nvPr/>
        </p:nvCxnSpPr>
        <p:spPr>
          <a:xfrm>
            <a:off x="4828309" y="27720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91B14-AEC6-4A44-B160-0C435799DD5E}"/>
              </a:ext>
            </a:extLst>
          </p:cNvPr>
          <p:cNvSpPr txBox="1"/>
          <p:nvPr/>
        </p:nvSpPr>
        <p:spPr>
          <a:xfrm>
            <a:off x="4455318" y="2310378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DE611-4225-554D-AF48-77767E69907E}"/>
              </a:ext>
            </a:extLst>
          </p:cNvPr>
          <p:cNvSpPr txBox="1"/>
          <p:nvPr/>
        </p:nvSpPr>
        <p:spPr>
          <a:xfrm>
            <a:off x="4427475" y="26181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00F37D-3A2C-6046-8CF7-6C6C07FED74A}"/>
              </a:ext>
            </a:extLst>
          </p:cNvPr>
          <p:cNvCxnSpPr>
            <a:cxnSpLocks/>
          </p:cNvCxnSpPr>
          <p:nvPr/>
        </p:nvCxnSpPr>
        <p:spPr>
          <a:xfrm>
            <a:off x="5851814" y="1871710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0804E-51B7-4A45-818C-06CD4DE825F8}"/>
              </a:ext>
            </a:extLst>
          </p:cNvPr>
          <p:cNvSpPr/>
          <p:nvPr/>
        </p:nvSpPr>
        <p:spPr>
          <a:xfrm>
            <a:off x="5285509" y="3256537"/>
            <a:ext cx="1132610" cy="72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CarryIn</a:t>
            </a:r>
            <a:br>
              <a:rPr lang="en-US" sz="1400"/>
            </a:br>
            <a:br>
              <a:rPr lang="en-US" sz="1400"/>
            </a:br>
            <a:r>
              <a:rPr lang="en-US" sz="1400" err="1"/>
              <a:t>CarryOut</a:t>
            </a:r>
            <a:endParaRPr lang="en-US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8F99D-98EB-B447-B25F-12307F44CE29}"/>
              </a:ext>
            </a:extLst>
          </p:cNvPr>
          <p:cNvCxnSpPr/>
          <p:nvPr/>
        </p:nvCxnSpPr>
        <p:spPr>
          <a:xfrm>
            <a:off x="4828309" y="35182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A09275-4CF2-8D49-B9A3-6DEF961139EC}"/>
              </a:ext>
            </a:extLst>
          </p:cNvPr>
          <p:cNvCxnSpPr/>
          <p:nvPr/>
        </p:nvCxnSpPr>
        <p:spPr>
          <a:xfrm>
            <a:off x="4828309" y="382436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A168F9-054D-974A-A31F-20043EFBD5A2}"/>
              </a:ext>
            </a:extLst>
          </p:cNvPr>
          <p:cNvSpPr txBox="1"/>
          <p:nvPr/>
        </p:nvSpPr>
        <p:spPr>
          <a:xfrm>
            <a:off x="4455318" y="336269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D36CE-2846-E843-82C9-613751B32DB6}"/>
              </a:ext>
            </a:extLst>
          </p:cNvPr>
          <p:cNvSpPr txBox="1"/>
          <p:nvPr/>
        </p:nvSpPr>
        <p:spPr>
          <a:xfrm>
            <a:off x="4427475" y="36704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46FB3-1286-2C4F-A739-B534537539F5}"/>
              </a:ext>
            </a:extLst>
          </p:cNvPr>
          <p:cNvSpPr/>
          <p:nvPr/>
        </p:nvSpPr>
        <p:spPr>
          <a:xfrm>
            <a:off x="5285509" y="4308855"/>
            <a:ext cx="1132610" cy="72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CarryIn</a:t>
            </a:r>
            <a:br>
              <a:rPr lang="en-US" sz="1400"/>
            </a:br>
            <a:br>
              <a:rPr lang="en-US" sz="1400"/>
            </a:br>
            <a:r>
              <a:rPr lang="en-US" sz="1400" err="1"/>
              <a:t>CarryOut</a:t>
            </a:r>
            <a:endParaRPr lang="en-US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E35E2D-FECE-B840-847F-243A2A62A894}"/>
              </a:ext>
            </a:extLst>
          </p:cNvPr>
          <p:cNvCxnSpPr/>
          <p:nvPr/>
        </p:nvCxnSpPr>
        <p:spPr>
          <a:xfrm>
            <a:off x="4828309" y="457060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1306-9648-7E4B-B246-B68878F8EF75}"/>
              </a:ext>
            </a:extLst>
          </p:cNvPr>
          <p:cNvCxnSpPr/>
          <p:nvPr/>
        </p:nvCxnSpPr>
        <p:spPr>
          <a:xfrm>
            <a:off x="4828309" y="487668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BFCE23-B6FA-AF4E-A532-C41025B97A00}"/>
              </a:ext>
            </a:extLst>
          </p:cNvPr>
          <p:cNvSpPr txBox="1"/>
          <p:nvPr/>
        </p:nvSpPr>
        <p:spPr>
          <a:xfrm>
            <a:off x="4455318" y="441501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B5A0E-4E4A-8D43-B118-50184E9D55EB}"/>
              </a:ext>
            </a:extLst>
          </p:cNvPr>
          <p:cNvSpPr txBox="1"/>
          <p:nvPr/>
        </p:nvSpPr>
        <p:spPr>
          <a:xfrm>
            <a:off x="4427475" y="472279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5E9DA-D5B1-0C48-A7E0-9000EF4541AD}"/>
              </a:ext>
            </a:extLst>
          </p:cNvPr>
          <p:cNvSpPr/>
          <p:nvPr/>
        </p:nvSpPr>
        <p:spPr>
          <a:xfrm>
            <a:off x="5285509" y="5361174"/>
            <a:ext cx="1132610" cy="72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CarryIn</a:t>
            </a:r>
            <a:br>
              <a:rPr lang="en-US" sz="1400"/>
            </a:br>
            <a:br>
              <a:rPr lang="en-US" sz="1400"/>
            </a:br>
            <a:r>
              <a:rPr lang="en-US" sz="1400" err="1"/>
              <a:t>CarryOut</a:t>
            </a:r>
            <a:endParaRPr lang="en-US" sz="1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106689-741A-8943-AA11-860DAF058CFB}"/>
              </a:ext>
            </a:extLst>
          </p:cNvPr>
          <p:cNvCxnSpPr/>
          <p:nvPr/>
        </p:nvCxnSpPr>
        <p:spPr>
          <a:xfrm>
            <a:off x="4828309" y="562292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649753-94C9-9949-8433-324DBAEDB3D9}"/>
              </a:ext>
            </a:extLst>
          </p:cNvPr>
          <p:cNvCxnSpPr/>
          <p:nvPr/>
        </p:nvCxnSpPr>
        <p:spPr>
          <a:xfrm>
            <a:off x="4828309" y="592899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449B1A-2923-664F-BDCC-A0A07E5D8546}"/>
              </a:ext>
            </a:extLst>
          </p:cNvPr>
          <p:cNvSpPr txBox="1"/>
          <p:nvPr/>
        </p:nvSpPr>
        <p:spPr>
          <a:xfrm>
            <a:off x="4455318" y="546733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FCA0A-F3FE-BF4F-A9BF-C78892F9E571}"/>
              </a:ext>
            </a:extLst>
          </p:cNvPr>
          <p:cNvSpPr txBox="1"/>
          <p:nvPr/>
        </p:nvSpPr>
        <p:spPr>
          <a:xfrm>
            <a:off x="4427475" y="577511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D218F-B80D-664E-9FF5-563F96EBB595}"/>
              </a:ext>
            </a:extLst>
          </p:cNvPr>
          <p:cNvSpPr/>
          <p:nvPr/>
        </p:nvSpPr>
        <p:spPr>
          <a:xfrm>
            <a:off x="7303262" y="2487177"/>
            <a:ext cx="990598" cy="3226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Carry Lookahead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5CD6A4-53DA-B14B-9110-AFDC1F6128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1814" y="3049543"/>
            <a:ext cx="1429042" cy="205089"/>
          </a:xfrm>
          <a:prstGeom prst="bentConnector3">
            <a:avLst>
              <a:gd name="adj1" fmla="val 98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0BAC3A-D2A7-044F-BCE1-C4B972940BF0}"/>
              </a:ext>
            </a:extLst>
          </p:cNvPr>
          <p:cNvCxnSpPr>
            <a:cxnSpLocks/>
          </p:cNvCxnSpPr>
          <p:nvPr/>
        </p:nvCxnSpPr>
        <p:spPr>
          <a:xfrm>
            <a:off x="7798561" y="5714051"/>
            <a:ext cx="0" cy="52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329415-EC02-2B4D-807A-1812FCCB1DF6}"/>
              </a:ext>
            </a:extLst>
          </p:cNvPr>
          <p:cNvSpPr txBox="1"/>
          <p:nvPr/>
        </p:nvSpPr>
        <p:spPr>
          <a:xfrm>
            <a:off x="7292871" y="6242079"/>
            <a:ext cx="114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carryOut</a:t>
            </a:r>
            <a:r>
              <a:rPr lang="en-US" sz="1400"/>
              <a:t> (c4)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D8143-3049-6C42-8F0D-1CDA4B66BAA4}"/>
              </a:ext>
            </a:extLst>
          </p:cNvPr>
          <p:cNvSpPr txBox="1"/>
          <p:nvPr/>
        </p:nvSpPr>
        <p:spPr>
          <a:xfrm>
            <a:off x="5410086" y="1637469"/>
            <a:ext cx="1008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carryIn</a:t>
            </a:r>
            <a:r>
              <a:rPr lang="en-US" sz="1400"/>
              <a:t> (c0)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1047A99-2B4E-6745-8CB6-9319A52E026B}"/>
              </a:ext>
            </a:extLst>
          </p:cNvPr>
          <p:cNvCxnSpPr>
            <a:cxnSpLocks/>
          </p:cNvCxnSpPr>
          <p:nvPr/>
        </p:nvCxnSpPr>
        <p:spPr>
          <a:xfrm>
            <a:off x="5841422" y="1996375"/>
            <a:ext cx="1957139" cy="466817"/>
          </a:xfrm>
          <a:prstGeom prst="bentConnector3">
            <a:avLst>
              <a:gd name="adj1" fmla="val 98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008825-7086-484D-B889-76314EC6E13A}"/>
              </a:ext>
            </a:extLst>
          </p:cNvPr>
          <p:cNvSpPr txBox="1"/>
          <p:nvPr/>
        </p:nvSpPr>
        <p:spPr>
          <a:xfrm>
            <a:off x="7292871" y="247119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</a:t>
            </a:r>
            <a:br>
              <a:rPr lang="en-US" sz="1200"/>
            </a:br>
            <a:r>
              <a:rPr lang="en-US" sz="1200"/>
              <a:t>g0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D011F-DFED-F143-94E9-1B84C2A3BE80}"/>
              </a:ext>
            </a:extLst>
          </p:cNvPr>
          <p:cNvSpPr txBox="1"/>
          <p:nvPr/>
        </p:nvSpPr>
        <p:spPr>
          <a:xfrm>
            <a:off x="6140442" y="491914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FD776-D718-B74D-8171-B74FC643D9D5}"/>
              </a:ext>
            </a:extLst>
          </p:cNvPr>
          <p:cNvSpPr txBox="1"/>
          <p:nvPr/>
        </p:nvSpPr>
        <p:spPr>
          <a:xfrm>
            <a:off x="6125107" y="283003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84F276-3E4E-F94A-9E1C-25305295ABFF}"/>
              </a:ext>
            </a:extLst>
          </p:cNvPr>
          <p:cNvSpPr txBox="1"/>
          <p:nvPr/>
        </p:nvSpPr>
        <p:spPr>
          <a:xfrm>
            <a:off x="6147513" y="388731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955937-3193-AE4E-B9E5-5576EAA18B05}"/>
              </a:ext>
            </a:extLst>
          </p:cNvPr>
          <p:cNvCxnSpPr>
            <a:cxnSpLocks/>
          </p:cNvCxnSpPr>
          <p:nvPr/>
        </p:nvCxnSpPr>
        <p:spPr>
          <a:xfrm>
            <a:off x="6841794" y="2626781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B2DCE65-04F6-914C-973C-1150268A64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6287" y="4113187"/>
            <a:ext cx="1429042" cy="205089"/>
          </a:xfrm>
          <a:prstGeom prst="bentConnector3">
            <a:avLst>
              <a:gd name="adj1" fmla="val 98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73811C8-7ED8-7D49-83E5-372E92466E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1814" y="5149251"/>
            <a:ext cx="1429042" cy="205089"/>
          </a:xfrm>
          <a:prstGeom prst="bentConnector3">
            <a:avLst>
              <a:gd name="adj1" fmla="val 98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FB7E7C-11DD-B44F-A5E3-80401BEF08DA}"/>
              </a:ext>
            </a:extLst>
          </p:cNvPr>
          <p:cNvCxnSpPr>
            <a:cxnSpLocks/>
          </p:cNvCxnSpPr>
          <p:nvPr/>
        </p:nvCxnSpPr>
        <p:spPr>
          <a:xfrm>
            <a:off x="6834723" y="2772043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990337-2141-4B40-B0B2-10340C6473DD}"/>
              </a:ext>
            </a:extLst>
          </p:cNvPr>
          <p:cNvSpPr txBox="1"/>
          <p:nvPr/>
        </p:nvSpPr>
        <p:spPr>
          <a:xfrm>
            <a:off x="7239826" y="332995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p1</a:t>
            </a:r>
            <a:br>
              <a:rPr lang="en-US" sz="1200"/>
            </a:br>
            <a:r>
              <a:rPr lang="en-US" sz="1200"/>
              <a:t>g1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81FAAC-5322-B449-A896-9F3FD61A9689}"/>
              </a:ext>
            </a:extLst>
          </p:cNvPr>
          <p:cNvCxnSpPr>
            <a:cxnSpLocks/>
          </p:cNvCxnSpPr>
          <p:nvPr/>
        </p:nvCxnSpPr>
        <p:spPr>
          <a:xfrm>
            <a:off x="6788749" y="3485540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432BD-A183-2E4E-9A6A-73D17E8B53AD}"/>
              </a:ext>
            </a:extLst>
          </p:cNvPr>
          <p:cNvCxnSpPr>
            <a:cxnSpLocks/>
          </p:cNvCxnSpPr>
          <p:nvPr/>
        </p:nvCxnSpPr>
        <p:spPr>
          <a:xfrm>
            <a:off x="6781678" y="3630802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268C41-0B2A-EC46-9507-39F614D03090}"/>
              </a:ext>
            </a:extLst>
          </p:cNvPr>
          <p:cNvSpPr txBox="1"/>
          <p:nvPr/>
        </p:nvSpPr>
        <p:spPr>
          <a:xfrm>
            <a:off x="7237061" y="426055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p2</a:t>
            </a:r>
            <a:br>
              <a:rPr lang="en-US" sz="1200"/>
            </a:br>
            <a:r>
              <a:rPr lang="en-US" sz="1200"/>
              <a:t>g2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DA02D3-E0EF-5741-8FD6-D58E29F7B864}"/>
              </a:ext>
            </a:extLst>
          </p:cNvPr>
          <p:cNvCxnSpPr>
            <a:cxnSpLocks/>
          </p:cNvCxnSpPr>
          <p:nvPr/>
        </p:nvCxnSpPr>
        <p:spPr>
          <a:xfrm>
            <a:off x="6785984" y="4416141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8F568E-8415-9E42-B7D8-2F206DAAEC7E}"/>
              </a:ext>
            </a:extLst>
          </p:cNvPr>
          <p:cNvCxnSpPr>
            <a:cxnSpLocks/>
          </p:cNvCxnSpPr>
          <p:nvPr/>
        </p:nvCxnSpPr>
        <p:spPr>
          <a:xfrm>
            <a:off x="6778913" y="4561403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532F89-84B3-AD43-B562-F8270014E7D2}"/>
              </a:ext>
            </a:extLst>
          </p:cNvPr>
          <p:cNvSpPr txBox="1"/>
          <p:nvPr/>
        </p:nvSpPr>
        <p:spPr>
          <a:xfrm>
            <a:off x="7237061" y="517527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p3</a:t>
            </a:r>
            <a:br>
              <a:rPr lang="en-US" sz="1200"/>
            </a:br>
            <a:r>
              <a:rPr lang="en-US" sz="1200"/>
              <a:t>g3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B21BEB-B55A-DB47-9037-A866F47E14A8}"/>
              </a:ext>
            </a:extLst>
          </p:cNvPr>
          <p:cNvCxnSpPr>
            <a:cxnSpLocks/>
          </p:cNvCxnSpPr>
          <p:nvPr/>
        </p:nvCxnSpPr>
        <p:spPr>
          <a:xfrm>
            <a:off x="6785984" y="5330863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1C95D1-D1E2-8C42-B9BB-3EB5EC89F965}"/>
              </a:ext>
            </a:extLst>
          </p:cNvPr>
          <p:cNvCxnSpPr>
            <a:cxnSpLocks/>
          </p:cNvCxnSpPr>
          <p:nvPr/>
        </p:nvCxnSpPr>
        <p:spPr>
          <a:xfrm>
            <a:off x="6778913" y="5476125"/>
            <a:ext cx="48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3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0BA6-72A9-2548-8D99-B8508A6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F75-ABE4-0B4C-B64C-989A0F11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51208" cy="4351338"/>
          </a:xfrm>
        </p:spPr>
        <p:txBody>
          <a:bodyPr/>
          <a:lstStyle/>
          <a:p>
            <a:r>
              <a:rPr lang="en-US"/>
              <a:t>Similar problem: carry bits dependency</a:t>
            </a:r>
          </a:p>
          <a:p>
            <a:r>
              <a:rPr lang="en-US"/>
              <a:t>Borrow the idea of carry-lookahead to compute c4 c8 c12 c16 at a time?</a:t>
            </a:r>
          </a:p>
          <a:p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94F3AD-B558-AA42-9BFC-0124A0CCADBB}"/>
              </a:ext>
            </a:extLst>
          </p:cNvPr>
          <p:cNvGrpSpPr/>
          <p:nvPr/>
        </p:nvGrpSpPr>
        <p:grpSpPr>
          <a:xfrm>
            <a:off x="7990142" y="1655963"/>
            <a:ext cx="2154378" cy="5061704"/>
            <a:chOff x="1012330" y="1741817"/>
            <a:chExt cx="2154378" cy="506170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FFB500-3E61-C643-A5FD-5B38CAEB5E91}"/>
                </a:ext>
              </a:extLst>
            </p:cNvPr>
            <p:cNvSpPr/>
            <p:nvPr/>
          </p:nvSpPr>
          <p:spPr>
            <a:xfrm>
              <a:off x="1870364" y="2298295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0A31C38-381A-EA48-8A46-E033E5EB8C01}"/>
                </a:ext>
              </a:extLst>
            </p:cNvPr>
            <p:cNvCxnSpPr/>
            <p:nvPr/>
          </p:nvCxnSpPr>
          <p:spPr>
            <a:xfrm>
              <a:off x="1413164" y="256004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D120DD-4D9F-8B40-AAA5-A0AB247545B4}"/>
                </a:ext>
              </a:extLst>
            </p:cNvPr>
            <p:cNvCxnSpPr/>
            <p:nvPr/>
          </p:nvCxnSpPr>
          <p:spPr>
            <a:xfrm>
              <a:off x="1413164" y="28661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2FDF4B-2B8B-E849-BD18-96781287687F}"/>
                </a:ext>
              </a:extLst>
            </p:cNvPr>
            <p:cNvSpPr txBox="1"/>
            <p:nvPr/>
          </p:nvSpPr>
          <p:spPr>
            <a:xfrm>
              <a:off x="1040173" y="240445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a0..3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557DDC-7E71-0845-9C50-ECB585C0B52D}"/>
                </a:ext>
              </a:extLst>
            </p:cNvPr>
            <p:cNvSpPr txBox="1"/>
            <p:nvPr/>
          </p:nvSpPr>
          <p:spPr>
            <a:xfrm>
              <a:off x="1012330" y="271223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b0..3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409FA2-EF1C-1E4E-91B0-A1BD2D8FFDB0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1965786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62B3E2-C0ED-0344-AAA0-97F1D87289DA}"/>
                </a:ext>
              </a:extLst>
            </p:cNvPr>
            <p:cNvSpPr/>
            <p:nvPr/>
          </p:nvSpPr>
          <p:spPr>
            <a:xfrm>
              <a:off x="1870364" y="3350613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8771C7-3200-6E43-A5CD-573F0CA96010}"/>
                </a:ext>
              </a:extLst>
            </p:cNvPr>
            <p:cNvCxnSpPr/>
            <p:nvPr/>
          </p:nvCxnSpPr>
          <p:spPr>
            <a:xfrm>
              <a:off x="1413164" y="361236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DAB0E9-97FB-1346-B9D5-B3BCE2B8FE5B}"/>
                </a:ext>
              </a:extLst>
            </p:cNvPr>
            <p:cNvCxnSpPr/>
            <p:nvPr/>
          </p:nvCxnSpPr>
          <p:spPr>
            <a:xfrm>
              <a:off x="1413164" y="39184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CB1AE8-47B7-CB4B-8332-E9CC585DCDD5}"/>
                </a:ext>
              </a:extLst>
            </p:cNvPr>
            <p:cNvSpPr txBox="1"/>
            <p:nvPr/>
          </p:nvSpPr>
          <p:spPr>
            <a:xfrm>
              <a:off x="1040173" y="34567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a4..7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8EE1D5-0CCE-764E-B26D-03654D9F1763}"/>
                </a:ext>
              </a:extLst>
            </p:cNvPr>
            <p:cNvSpPr txBox="1"/>
            <p:nvPr/>
          </p:nvSpPr>
          <p:spPr>
            <a:xfrm>
              <a:off x="1012330" y="3764549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b4..7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15886B-F8AE-AC4F-9E1E-AF8AA2A28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3018104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7D220CB-8670-9945-AB0A-C267E8ED1E8E}"/>
                </a:ext>
              </a:extLst>
            </p:cNvPr>
            <p:cNvSpPr/>
            <p:nvPr/>
          </p:nvSpPr>
          <p:spPr>
            <a:xfrm>
              <a:off x="1870364" y="4402931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DEB893D-BCDD-9343-8C3D-8680844154D8}"/>
                </a:ext>
              </a:extLst>
            </p:cNvPr>
            <p:cNvCxnSpPr/>
            <p:nvPr/>
          </p:nvCxnSpPr>
          <p:spPr>
            <a:xfrm>
              <a:off x="1413164" y="466468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DFB1B19-EDFA-B941-82E3-5E158F66C2DF}"/>
                </a:ext>
              </a:extLst>
            </p:cNvPr>
            <p:cNvCxnSpPr/>
            <p:nvPr/>
          </p:nvCxnSpPr>
          <p:spPr>
            <a:xfrm>
              <a:off x="1413164" y="497075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11160-DE6F-594F-88B6-0B780F4073C4}"/>
                </a:ext>
              </a:extLst>
            </p:cNvPr>
            <p:cNvSpPr txBox="1"/>
            <p:nvPr/>
          </p:nvSpPr>
          <p:spPr>
            <a:xfrm>
              <a:off x="1040173" y="450909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a8..11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CBD7E5-5F59-4E4C-BC1C-7C7A73FA3CBC}"/>
                </a:ext>
              </a:extLst>
            </p:cNvPr>
            <p:cNvSpPr txBox="1"/>
            <p:nvPr/>
          </p:nvSpPr>
          <p:spPr>
            <a:xfrm>
              <a:off x="1012330" y="481686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b8..11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C7FBA4-51E1-FC4B-888B-A6731CF931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4070422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17269CF-50A5-9840-89C1-DBE4CD8D360F}"/>
                </a:ext>
              </a:extLst>
            </p:cNvPr>
            <p:cNvSpPr/>
            <p:nvPr/>
          </p:nvSpPr>
          <p:spPr>
            <a:xfrm>
              <a:off x="1870364" y="5455250"/>
              <a:ext cx="1132610" cy="72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CarryIn</a:t>
              </a:r>
              <a:br>
                <a:rPr lang="en-US" sz="1400"/>
              </a:br>
              <a:br>
                <a:rPr lang="en-US" sz="1400"/>
              </a:br>
              <a:r>
                <a:rPr lang="en-US" sz="1400" err="1"/>
                <a:t>CarryOut</a:t>
              </a:r>
              <a:endParaRPr lang="en-US" sz="14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369DB61-E37F-1A47-B7BB-26BFE0DB98BE}"/>
                </a:ext>
              </a:extLst>
            </p:cNvPr>
            <p:cNvCxnSpPr/>
            <p:nvPr/>
          </p:nvCxnSpPr>
          <p:spPr>
            <a:xfrm>
              <a:off x="1413164" y="57169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4EBB558-5850-C94C-BA02-093CE4A38B87}"/>
                </a:ext>
              </a:extLst>
            </p:cNvPr>
            <p:cNvCxnSpPr/>
            <p:nvPr/>
          </p:nvCxnSpPr>
          <p:spPr>
            <a:xfrm>
              <a:off x="1413164" y="602307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16BF0B-177D-C14D-BB3C-4158B1C121E2}"/>
                </a:ext>
              </a:extLst>
            </p:cNvPr>
            <p:cNvSpPr txBox="1"/>
            <p:nvPr/>
          </p:nvSpPr>
          <p:spPr>
            <a:xfrm>
              <a:off x="1040173" y="5561409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a12..15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E4878D-EBE8-8441-8B0A-1344623BAD8D}"/>
                </a:ext>
              </a:extLst>
            </p:cNvPr>
            <p:cNvSpPr txBox="1"/>
            <p:nvPr/>
          </p:nvSpPr>
          <p:spPr>
            <a:xfrm>
              <a:off x="1012330" y="5869186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b12..15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E556188-285D-2A4D-AF86-7268B65A9003}"/>
                </a:ext>
              </a:extLst>
            </p:cNvPr>
            <p:cNvCxnSpPr>
              <a:cxnSpLocks/>
            </p:cNvCxnSpPr>
            <p:nvPr/>
          </p:nvCxnSpPr>
          <p:spPr>
            <a:xfrm>
              <a:off x="2436669" y="5122741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6538139-7F7A-6447-B274-63D81C53F9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2" y="6176963"/>
              <a:ext cx="0" cy="33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337187-309F-6745-B411-37994C83FB58}"/>
                </a:ext>
              </a:extLst>
            </p:cNvPr>
            <p:cNvSpPr txBox="1"/>
            <p:nvPr/>
          </p:nvSpPr>
          <p:spPr>
            <a:xfrm>
              <a:off x="1994941" y="1741817"/>
              <a:ext cx="1008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carryIn</a:t>
              </a:r>
              <a:r>
                <a:rPr lang="en-US" sz="1400"/>
                <a:t> (c0)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B39602-351D-AC42-AD79-F2CE8A46DA02}"/>
                </a:ext>
              </a:extLst>
            </p:cNvPr>
            <p:cNvSpPr txBox="1"/>
            <p:nvPr/>
          </p:nvSpPr>
          <p:spPr>
            <a:xfrm>
              <a:off x="1932652" y="6495744"/>
              <a:ext cx="1234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carryOut</a:t>
              </a:r>
              <a:r>
                <a:rPr lang="en-US" sz="1400"/>
                <a:t> (c16)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466586-9C92-894D-99C7-A8FB6E186181}"/>
                </a:ext>
              </a:extLst>
            </p:cNvPr>
            <p:cNvSpPr txBox="1"/>
            <p:nvPr/>
          </p:nvSpPr>
          <p:spPr>
            <a:xfrm>
              <a:off x="2520944" y="30255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61164C-824D-4344-9FD1-2D34B37209C1}"/>
                </a:ext>
              </a:extLst>
            </p:cNvPr>
            <p:cNvSpPr txBox="1"/>
            <p:nvPr/>
          </p:nvSpPr>
          <p:spPr>
            <a:xfrm>
              <a:off x="2543350" y="4082787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4C12E8-602B-384F-810F-44066744D7BF}"/>
                </a:ext>
              </a:extLst>
            </p:cNvPr>
            <p:cNvSpPr txBox="1"/>
            <p:nvPr/>
          </p:nvSpPr>
          <p:spPr>
            <a:xfrm>
              <a:off x="2520944" y="5130146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0BA6-72A9-2548-8D99-B8508A6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F75-ABE4-0B4C-B64C-989A0F11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0243" cy="4351338"/>
          </a:xfrm>
        </p:spPr>
        <p:txBody>
          <a:bodyPr/>
          <a:lstStyle/>
          <a:p>
            <a:r>
              <a:rPr lang="en-US"/>
              <a:t>Similar problem: carry bits dependency</a:t>
            </a:r>
          </a:p>
          <a:p>
            <a:r>
              <a:rPr lang="en-US"/>
              <a:t>Borrow the idea of carry-lookahead to compute c4 c8 c12 c16 at a time</a:t>
            </a:r>
          </a:p>
          <a:p>
            <a:pPr lvl="1"/>
            <a:r>
              <a:rPr lang="en-US"/>
              <a:t>Need to compute “super” propagate (P0…P3) and “super” generate (G0…G3) for each 4-bit adder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F203E3-580F-BB4F-812E-7C987B7C40FD}"/>
              </a:ext>
            </a:extLst>
          </p:cNvPr>
          <p:cNvGrpSpPr/>
          <p:nvPr/>
        </p:nvGrpSpPr>
        <p:grpSpPr>
          <a:xfrm>
            <a:off x="7915681" y="1546318"/>
            <a:ext cx="4088492" cy="4909951"/>
            <a:chOff x="7915681" y="1546318"/>
            <a:chExt cx="4088492" cy="4909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898BFA-A6E8-8F4C-8C76-D32808F292B2}"/>
                </a:ext>
              </a:extLst>
            </p:cNvPr>
            <p:cNvGrpSpPr/>
            <p:nvPr/>
          </p:nvGrpSpPr>
          <p:grpSpPr>
            <a:xfrm>
              <a:off x="7915681" y="1546318"/>
              <a:ext cx="4088492" cy="4909951"/>
              <a:chOff x="7368297" y="1690688"/>
              <a:chExt cx="4088492" cy="490995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312959-A053-EC41-8590-26707AB0FF16}"/>
                  </a:ext>
                </a:extLst>
              </p:cNvPr>
              <p:cNvSpPr/>
              <p:nvPr/>
            </p:nvSpPr>
            <p:spPr>
              <a:xfrm>
                <a:off x="8226331" y="2247166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8D3DF8-8DBA-7144-9CF9-C678AF78F4E3}"/>
                  </a:ext>
                </a:extLst>
              </p:cNvPr>
              <p:cNvCxnSpPr/>
              <p:nvPr/>
            </p:nvCxnSpPr>
            <p:spPr>
              <a:xfrm>
                <a:off x="7769131" y="2508915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0C2DD61-258A-C84D-ADD5-BFE26A19D55E}"/>
                  </a:ext>
                </a:extLst>
              </p:cNvPr>
              <p:cNvCxnSpPr/>
              <p:nvPr/>
            </p:nvCxnSpPr>
            <p:spPr>
              <a:xfrm>
                <a:off x="7769131" y="2814991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D81B24-DE74-F84B-8346-1360ACDDD316}"/>
                  </a:ext>
                </a:extLst>
              </p:cNvPr>
              <p:cNvSpPr txBox="1"/>
              <p:nvPr/>
            </p:nvSpPr>
            <p:spPr>
              <a:xfrm>
                <a:off x="7396140" y="235332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a0..3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66F964-F8BE-F64E-A4E1-F688A676692E}"/>
                  </a:ext>
                </a:extLst>
              </p:cNvPr>
              <p:cNvSpPr txBox="1"/>
              <p:nvPr/>
            </p:nvSpPr>
            <p:spPr>
              <a:xfrm>
                <a:off x="7368297" y="2661102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b0..3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66F5476-D21B-A346-A20D-8AD5EC12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2636" y="1914657"/>
                <a:ext cx="0" cy="332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7F6D77-DB52-F24B-B8C4-1D1CC595AD61}"/>
                  </a:ext>
                </a:extLst>
              </p:cNvPr>
              <p:cNvSpPr/>
              <p:nvPr/>
            </p:nvSpPr>
            <p:spPr>
              <a:xfrm>
                <a:off x="8226331" y="3299484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745F9EF-790D-EF47-9C42-CD83C18B2DA1}"/>
                  </a:ext>
                </a:extLst>
              </p:cNvPr>
              <p:cNvCxnSpPr/>
              <p:nvPr/>
            </p:nvCxnSpPr>
            <p:spPr>
              <a:xfrm>
                <a:off x="7769131" y="3561233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1EADAF-2B4F-D04B-B2B0-C9137F0F05DF}"/>
                  </a:ext>
                </a:extLst>
              </p:cNvPr>
              <p:cNvCxnSpPr/>
              <p:nvPr/>
            </p:nvCxnSpPr>
            <p:spPr>
              <a:xfrm>
                <a:off x="7769131" y="3867309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80C0AC-C95C-1142-9B7E-2E7B57F4998F}"/>
                  </a:ext>
                </a:extLst>
              </p:cNvPr>
              <p:cNvSpPr txBox="1"/>
              <p:nvPr/>
            </p:nvSpPr>
            <p:spPr>
              <a:xfrm>
                <a:off x="7396140" y="34056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a4..7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24EF46-0C88-8949-BB3F-BD8351397779}"/>
                  </a:ext>
                </a:extLst>
              </p:cNvPr>
              <p:cNvSpPr txBox="1"/>
              <p:nvPr/>
            </p:nvSpPr>
            <p:spPr>
              <a:xfrm>
                <a:off x="7368297" y="3713420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b4..7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0B6248-75F5-2247-B0CC-0FAB76A48FA1}"/>
                  </a:ext>
                </a:extLst>
              </p:cNvPr>
              <p:cNvSpPr/>
              <p:nvPr/>
            </p:nvSpPr>
            <p:spPr>
              <a:xfrm>
                <a:off x="8226331" y="4351802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C1BE2F5-9B12-AC40-B131-171774FE9A70}"/>
                  </a:ext>
                </a:extLst>
              </p:cNvPr>
              <p:cNvCxnSpPr/>
              <p:nvPr/>
            </p:nvCxnSpPr>
            <p:spPr>
              <a:xfrm>
                <a:off x="7769131" y="4613551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39812D2-EBC0-D145-B6D1-67CE805730A8}"/>
                  </a:ext>
                </a:extLst>
              </p:cNvPr>
              <p:cNvCxnSpPr/>
              <p:nvPr/>
            </p:nvCxnSpPr>
            <p:spPr>
              <a:xfrm>
                <a:off x="7769131" y="4919627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78A52F-263D-3947-9D86-0ABE3670BC9F}"/>
                  </a:ext>
                </a:extLst>
              </p:cNvPr>
              <p:cNvSpPr txBox="1"/>
              <p:nvPr/>
            </p:nvSpPr>
            <p:spPr>
              <a:xfrm>
                <a:off x="7396140" y="4457961"/>
                <a:ext cx="635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a8..11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F4DB0D-3B6D-2342-8ACE-9F0384AEE13A}"/>
                  </a:ext>
                </a:extLst>
              </p:cNvPr>
              <p:cNvSpPr txBox="1"/>
              <p:nvPr/>
            </p:nvSpPr>
            <p:spPr>
              <a:xfrm>
                <a:off x="7368297" y="4765738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b8..11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B7991B9-CEBF-1B48-A8AF-5520AAB4F22E}"/>
                  </a:ext>
                </a:extLst>
              </p:cNvPr>
              <p:cNvSpPr/>
              <p:nvPr/>
            </p:nvSpPr>
            <p:spPr>
              <a:xfrm>
                <a:off x="8226331" y="5404121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029988-2FA9-F542-A4A8-CB897DF1EB24}"/>
                  </a:ext>
                </a:extLst>
              </p:cNvPr>
              <p:cNvCxnSpPr/>
              <p:nvPr/>
            </p:nvCxnSpPr>
            <p:spPr>
              <a:xfrm>
                <a:off x="7769131" y="566587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4DE2738-04EB-C841-9A98-B313E2D4018C}"/>
                  </a:ext>
                </a:extLst>
              </p:cNvPr>
              <p:cNvCxnSpPr/>
              <p:nvPr/>
            </p:nvCxnSpPr>
            <p:spPr>
              <a:xfrm>
                <a:off x="7769131" y="5971946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33FD94-2975-CE4E-8AA8-E731ABCE5FBE}"/>
                  </a:ext>
                </a:extLst>
              </p:cNvPr>
              <p:cNvSpPr txBox="1"/>
              <p:nvPr/>
            </p:nvSpPr>
            <p:spPr>
              <a:xfrm>
                <a:off x="7396140" y="5510280"/>
                <a:ext cx="726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a12..15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11DB272-1EDA-8044-B0F7-8094BE736FB5}"/>
                  </a:ext>
                </a:extLst>
              </p:cNvPr>
              <p:cNvSpPr txBox="1"/>
              <p:nvPr/>
            </p:nvSpPr>
            <p:spPr>
              <a:xfrm>
                <a:off x="7368297" y="5818057"/>
                <a:ext cx="734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b12..15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021DDE3-067C-6A40-9765-3F9814355459}"/>
                  </a:ext>
                </a:extLst>
              </p:cNvPr>
              <p:cNvSpPr txBox="1"/>
              <p:nvPr/>
            </p:nvSpPr>
            <p:spPr>
              <a:xfrm>
                <a:off x="8350908" y="1690688"/>
                <a:ext cx="1008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carryIn</a:t>
                </a:r>
                <a:r>
                  <a:rPr lang="en-US" sz="1400"/>
                  <a:t> (c0)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2CEE15-F497-2E48-A606-476EE9FCE642}"/>
                  </a:ext>
                </a:extLst>
              </p:cNvPr>
              <p:cNvSpPr txBox="1"/>
              <p:nvPr/>
            </p:nvSpPr>
            <p:spPr>
              <a:xfrm>
                <a:off x="8876911" y="2974381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c4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344AB6-815B-764A-8227-A6D4BE8AB93F}"/>
                  </a:ext>
                </a:extLst>
              </p:cNvPr>
              <p:cNvSpPr txBox="1"/>
              <p:nvPr/>
            </p:nvSpPr>
            <p:spPr>
              <a:xfrm>
                <a:off x="8899317" y="4031658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c8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DAA0F89-3648-D549-98F2-C3017644B6DC}"/>
                  </a:ext>
                </a:extLst>
              </p:cNvPr>
              <p:cNvSpPr txBox="1"/>
              <p:nvPr/>
            </p:nvSpPr>
            <p:spPr>
              <a:xfrm>
                <a:off x="8876911" y="5079017"/>
                <a:ext cx="442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c12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D0D2412-45CE-5E4E-9B88-2DE284E504D5}"/>
                  </a:ext>
                </a:extLst>
              </p:cNvPr>
              <p:cNvSpPr/>
              <p:nvPr/>
            </p:nvSpPr>
            <p:spPr>
              <a:xfrm>
                <a:off x="10233124" y="2537960"/>
                <a:ext cx="990598" cy="3226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Carry Lookahead</a:t>
                </a:r>
              </a:p>
            </p:txBody>
          </p:sp>
          <p:cxnSp>
            <p:nvCxnSpPr>
              <p:cNvPr id="95" name="Elbow Connector 94">
                <a:extLst>
                  <a:ext uri="{FF2B5EF4-FFF2-40B4-BE49-F238E27FC236}">
                    <a16:creationId xmlns:a16="http://schemas.microsoft.com/office/drawing/2014/main" id="{2E9111BE-BACE-0B4A-B843-B2F4E05912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1676" y="3100326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4F5EFF7-4358-8040-9B34-79C3AFE7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8423" y="5764834"/>
                <a:ext cx="0" cy="528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9FFAAF2-8D73-7A4D-9AC9-3B98945787F1}"/>
                  </a:ext>
                </a:extLst>
              </p:cNvPr>
              <p:cNvSpPr txBox="1"/>
              <p:nvPr/>
            </p:nvSpPr>
            <p:spPr>
              <a:xfrm>
                <a:off x="10222733" y="6292862"/>
                <a:ext cx="1234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carryOut</a:t>
                </a:r>
                <a:r>
                  <a:rPr lang="en-US" sz="1400"/>
                  <a:t> (c16)</a:t>
                </a:r>
              </a:p>
            </p:txBody>
          </p:sp>
          <p:cxnSp>
            <p:nvCxnSpPr>
              <p:cNvPr id="98" name="Elbow Connector 97">
                <a:extLst>
                  <a:ext uri="{FF2B5EF4-FFF2-40B4-BE49-F238E27FC236}">
                    <a16:creationId xmlns:a16="http://schemas.microsoft.com/office/drawing/2014/main" id="{87830752-0221-D142-8731-A9D2F164C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84" y="2047158"/>
                <a:ext cx="1957139" cy="466817"/>
              </a:xfrm>
              <a:prstGeom prst="bentConnector3">
                <a:avLst>
                  <a:gd name="adj1" fmla="val 988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08AE2A-5A6B-DD48-8827-00DF1C6C218C}"/>
                  </a:ext>
                </a:extLst>
              </p:cNvPr>
              <p:cNvSpPr txBox="1"/>
              <p:nvPr/>
            </p:nvSpPr>
            <p:spPr>
              <a:xfrm>
                <a:off x="10222733" y="252197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p0</a:t>
                </a:r>
                <a:br>
                  <a:rPr lang="en-US" sz="1200"/>
                </a:br>
                <a:r>
                  <a:rPr lang="en-US" sz="1200"/>
                  <a:t>g0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47F6F58-6946-034B-B00E-4EAB61073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2537960"/>
                <a:ext cx="843686" cy="139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>
                <a:extLst>
                  <a:ext uri="{FF2B5EF4-FFF2-40B4-BE49-F238E27FC236}">
                    <a16:creationId xmlns:a16="http://schemas.microsoft.com/office/drawing/2014/main" id="{A66975DE-D605-2F4E-8598-50BDE5EEDB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76149" y="4163970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>
                <a:extLst>
                  <a:ext uri="{FF2B5EF4-FFF2-40B4-BE49-F238E27FC236}">
                    <a16:creationId xmlns:a16="http://schemas.microsoft.com/office/drawing/2014/main" id="{7CDC4497-7433-3347-9294-E8D800FEC9A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1676" y="5200034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1324496-8874-8043-9907-B2DB9E09F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2784698"/>
                <a:ext cx="836615" cy="38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196B9CE-02CF-8941-B448-A115DF32B16A}"/>
                  </a:ext>
                </a:extLst>
              </p:cNvPr>
              <p:cNvSpPr txBox="1"/>
              <p:nvPr/>
            </p:nvSpPr>
            <p:spPr>
              <a:xfrm>
                <a:off x="10169688" y="3380734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p1</a:t>
                </a:r>
                <a:br>
                  <a:rPr lang="en-US" sz="1200"/>
                </a:br>
                <a:r>
                  <a:rPr lang="en-US" sz="1200"/>
                  <a:t>g1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CEE7C79-8F43-134D-8133-6B8264170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3927" y="3520772"/>
                <a:ext cx="812322" cy="15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272626A-7B70-064D-9166-5B40AD3AB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3681585"/>
                <a:ext cx="783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B836B5B-27D9-174E-8EB3-7FCAC5FB0811}"/>
                  </a:ext>
                </a:extLst>
              </p:cNvPr>
              <p:cNvSpPr txBox="1"/>
              <p:nvPr/>
            </p:nvSpPr>
            <p:spPr>
              <a:xfrm>
                <a:off x="10166923" y="431133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p2</a:t>
                </a:r>
                <a:br>
                  <a:rPr lang="en-US" sz="1200"/>
                </a:br>
                <a:r>
                  <a:rPr lang="en-US" sz="1200"/>
                  <a:t>g2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3102577-49B7-C34F-B7D0-F9B7125771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027" y="4466924"/>
                <a:ext cx="776457" cy="144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E45C78C3-8380-254B-9EB9-B8139912E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0670" y="4612186"/>
                <a:ext cx="705743" cy="160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3A0BC5-6B62-E94F-8292-AD0347F6FC39}"/>
                  </a:ext>
                </a:extLst>
              </p:cNvPr>
              <p:cNvSpPr txBox="1"/>
              <p:nvPr/>
            </p:nvSpPr>
            <p:spPr>
              <a:xfrm>
                <a:off x="10166923" y="5226057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p3</a:t>
                </a:r>
                <a:br>
                  <a:rPr lang="en-US" sz="1200"/>
                </a:br>
                <a:r>
                  <a:rPr lang="en-US" sz="1200"/>
                  <a:t>g3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5A5F6C1F-1213-8A45-8D26-8D8CCB11CB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5816" y="5381646"/>
                <a:ext cx="817668" cy="22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6A9B3584-3693-C646-821A-A273973D3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8941" y="5526908"/>
                <a:ext cx="837472" cy="291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582AB0-69E9-5C4A-87A1-D0D459DABFB8}"/>
                </a:ext>
              </a:extLst>
            </p:cNvPr>
            <p:cNvSpPr txBox="1"/>
            <p:nvPr/>
          </p:nvSpPr>
          <p:spPr>
            <a:xfrm>
              <a:off x="9613415" y="228589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P0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29D12E6-D6D4-9B44-98CC-4A90E9D30F82}"/>
                </a:ext>
              </a:extLst>
            </p:cNvPr>
            <p:cNvSpPr txBox="1"/>
            <p:nvPr/>
          </p:nvSpPr>
          <p:spPr>
            <a:xfrm>
              <a:off x="9616541" y="3272188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P1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83569A4-451F-864B-921B-76BDA08B2918}"/>
                </a:ext>
              </a:extLst>
            </p:cNvPr>
            <p:cNvSpPr txBox="1"/>
            <p:nvPr/>
          </p:nvSpPr>
          <p:spPr>
            <a:xfrm>
              <a:off x="9580315" y="433032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P2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871D9C-57AB-B548-B7AA-5C2D003C53FE}"/>
                </a:ext>
              </a:extLst>
            </p:cNvPr>
            <p:cNvSpPr txBox="1"/>
            <p:nvPr/>
          </p:nvSpPr>
          <p:spPr>
            <a:xfrm>
              <a:off x="9601996" y="5360527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P3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214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E3BC-3449-C345-B09F-86FA50D1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35C3-9AB0-BF4E-A017-24C52CEF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9378" cy="4351338"/>
          </a:xfrm>
        </p:spPr>
        <p:txBody>
          <a:bodyPr>
            <a:normAutofit/>
          </a:bodyPr>
          <a:lstStyle/>
          <a:p>
            <a:r>
              <a:rPr lang="en-US" sz="2000"/>
              <a:t>Super propagate:</a:t>
            </a:r>
          </a:p>
          <a:p>
            <a:pPr lvl="1"/>
            <a:r>
              <a:rPr lang="en-US" sz="1800"/>
              <a:t>P0=p0·p1·p2·p3</a:t>
            </a:r>
          </a:p>
          <a:p>
            <a:r>
              <a:rPr lang="en-US" sz="2200"/>
              <a:t>Super generate:</a:t>
            </a:r>
          </a:p>
          <a:p>
            <a:pPr lvl="1"/>
            <a:r>
              <a:rPr lang="en-US" sz="1800"/>
              <a:t>G0=g3+ p3·g2 + p3· p2·g1+ p3· p2·p1 ·g0</a:t>
            </a:r>
          </a:p>
          <a:p>
            <a:r>
              <a:rPr lang="en-US" sz="2200"/>
              <a:t>The carry bits are the same: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836842E-CC15-4D41-AAA7-1C323B2CE7BB}"/>
              </a:ext>
            </a:extLst>
          </p:cNvPr>
          <p:cNvGrpSpPr/>
          <p:nvPr/>
        </p:nvGrpSpPr>
        <p:grpSpPr>
          <a:xfrm>
            <a:off x="7915681" y="1546318"/>
            <a:ext cx="4017960" cy="4909951"/>
            <a:chOff x="7915681" y="1546318"/>
            <a:chExt cx="4017960" cy="490995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A8A8167-9F38-AE40-8038-8F4A9E13B1BD}"/>
                </a:ext>
              </a:extLst>
            </p:cNvPr>
            <p:cNvGrpSpPr/>
            <p:nvPr/>
          </p:nvGrpSpPr>
          <p:grpSpPr>
            <a:xfrm>
              <a:off x="7915681" y="1546318"/>
              <a:ext cx="4017960" cy="4909951"/>
              <a:chOff x="7368297" y="1690688"/>
              <a:chExt cx="4017960" cy="490995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61CF3AF-822F-F948-BBA3-5AA4B9286071}"/>
                  </a:ext>
                </a:extLst>
              </p:cNvPr>
              <p:cNvSpPr/>
              <p:nvPr/>
            </p:nvSpPr>
            <p:spPr>
              <a:xfrm>
                <a:off x="8226331" y="2247166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1FBA91E-0ED1-0B43-8965-15C5C1E30F6B}"/>
                  </a:ext>
                </a:extLst>
              </p:cNvPr>
              <p:cNvCxnSpPr/>
              <p:nvPr/>
            </p:nvCxnSpPr>
            <p:spPr>
              <a:xfrm>
                <a:off x="7769131" y="2508915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9749C7-B552-AB44-BC85-7F27A4404AE0}"/>
                  </a:ext>
                </a:extLst>
              </p:cNvPr>
              <p:cNvCxnSpPr/>
              <p:nvPr/>
            </p:nvCxnSpPr>
            <p:spPr>
              <a:xfrm>
                <a:off x="7769131" y="2814991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9B8709-A390-0443-9ACF-DAD5E216CE87}"/>
                  </a:ext>
                </a:extLst>
              </p:cNvPr>
              <p:cNvSpPr txBox="1"/>
              <p:nvPr/>
            </p:nvSpPr>
            <p:spPr>
              <a:xfrm>
                <a:off x="7396140" y="235332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a0..3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4F94E1-CDA3-1545-8F7A-6D4A5C928D5D}"/>
                  </a:ext>
                </a:extLst>
              </p:cNvPr>
              <p:cNvSpPr txBox="1"/>
              <p:nvPr/>
            </p:nvSpPr>
            <p:spPr>
              <a:xfrm>
                <a:off x="7368297" y="2661102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b0..3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635CB39-9240-FD4C-900F-704E44E74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2636" y="1914657"/>
                <a:ext cx="0" cy="332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321E71B-D0F6-8D4B-8B13-AE3C4B0DDBC8}"/>
                  </a:ext>
                </a:extLst>
              </p:cNvPr>
              <p:cNvSpPr/>
              <p:nvPr/>
            </p:nvSpPr>
            <p:spPr>
              <a:xfrm>
                <a:off x="8226331" y="3299484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937726A-988A-AA49-97FB-FEC3BE9B3DFF}"/>
                  </a:ext>
                </a:extLst>
              </p:cNvPr>
              <p:cNvCxnSpPr/>
              <p:nvPr/>
            </p:nvCxnSpPr>
            <p:spPr>
              <a:xfrm>
                <a:off x="7769131" y="3561233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AE0610-BB89-7B4D-82C8-1EA75B7F7770}"/>
                  </a:ext>
                </a:extLst>
              </p:cNvPr>
              <p:cNvCxnSpPr/>
              <p:nvPr/>
            </p:nvCxnSpPr>
            <p:spPr>
              <a:xfrm>
                <a:off x="7769131" y="3867309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C31DF68-6176-9544-A45A-ACB67F90DCC7}"/>
                  </a:ext>
                </a:extLst>
              </p:cNvPr>
              <p:cNvSpPr txBox="1"/>
              <p:nvPr/>
            </p:nvSpPr>
            <p:spPr>
              <a:xfrm>
                <a:off x="7396140" y="34056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a4..7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F5166DF-927E-2D41-9657-04A535A41908}"/>
                  </a:ext>
                </a:extLst>
              </p:cNvPr>
              <p:cNvSpPr txBox="1"/>
              <p:nvPr/>
            </p:nvSpPr>
            <p:spPr>
              <a:xfrm>
                <a:off x="7368297" y="3713420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b4..7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BA54C00-C63D-F84B-BE07-13C752E55055}"/>
                  </a:ext>
                </a:extLst>
              </p:cNvPr>
              <p:cNvSpPr/>
              <p:nvPr/>
            </p:nvSpPr>
            <p:spPr>
              <a:xfrm>
                <a:off x="8226331" y="4351802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0E3225C-8E56-3F44-AE64-34BA8F859F4B}"/>
                  </a:ext>
                </a:extLst>
              </p:cNvPr>
              <p:cNvCxnSpPr/>
              <p:nvPr/>
            </p:nvCxnSpPr>
            <p:spPr>
              <a:xfrm>
                <a:off x="7769131" y="4613551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B7033A6-74EE-4B4E-8F10-5868C6D4AE07}"/>
                  </a:ext>
                </a:extLst>
              </p:cNvPr>
              <p:cNvCxnSpPr/>
              <p:nvPr/>
            </p:nvCxnSpPr>
            <p:spPr>
              <a:xfrm>
                <a:off x="7769131" y="4919627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237FD50-8835-574F-AC67-92739629B398}"/>
                  </a:ext>
                </a:extLst>
              </p:cNvPr>
              <p:cNvSpPr txBox="1"/>
              <p:nvPr/>
            </p:nvSpPr>
            <p:spPr>
              <a:xfrm>
                <a:off x="7396140" y="4457961"/>
                <a:ext cx="635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a8..11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EDCEE34-293B-E54C-AE80-C2E683BEAAA0}"/>
                  </a:ext>
                </a:extLst>
              </p:cNvPr>
              <p:cNvSpPr txBox="1"/>
              <p:nvPr/>
            </p:nvSpPr>
            <p:spPr>
              <a:xfrm>
                <a:off x="7368297" y="4765738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b8..11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D5FC45A-62B0-0D48-82C5-779BF5824586}"/>
                  </a:ext>
                </a:extLst>
              </p:cNvPr>
              <p:cNvSpPr/>
              <p:nvPr/>
            </p:nvSpPr>
            <p:spPr>
              <a:xfrm>
                <a:off x="8226331" y="5404121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0D7E7580-E42F-C844-B7CA-6783BB086E9A}"/>
                  </a:ext>
                </a:extLst>
              </p:cNvPr>
              <p:cNvCxnSpPr/>
              <p:nvPr/>
            </p:nvCxnSpPr>
            <p:spPr>
              <a:xfrm>
                <a:off x="7769131" y="566587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BCC401A-B950-7244-9C5A-3BDE9115323B}"/>
                  </a:ext>
                </a:extLst>
              </p:cNvPr>
              <p:cNvCxnSpPr/>
              <p:nvPr/>
            </p:nvCxnSpPr>
            <p:spPr>
              <a:xfrm>
                <a:off x="7769131" y="5971946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BEC6CE4-E899-F245-B93B-4FE89347EEC1}"/>
                  </a:ext>
                </a:extLst>
              </p:cNvPr>
              <p:cNvSpPr txBox="1"/>
              <p:nvPr/>
            </p:nvSpPr>
            <p:spPr>
              <a:xfrm>
                <a:off x="7396140" y="5510280"/>
                <a:ext cx="726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a12..15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EBE5C87-6FAC-5344-8C75-2E697BED98A1}"/>
                  </a:ext>
                </a:extLst>
              </p:cNvPr>
              <p:cNvSpPr txBox="1"/>
              <p:nvPr/>
            </p:nvSpPr>
            <p:spPr>
              <a:xfrm>
                <a:off x="7368297" y="5818057"/>
                <a:ext cx="734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b12..15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CC0176D-93E8-6440-A70D-F261F06838B8}"/>
                  </a:ext>
                </a:extLst>
              </p:cNvPr>
              <p:cNvSpPr txBox="1"/>
              <p:nvPr/>
            </p:nvSpPr>
            <p:spPr>
              <a:xfrm>
                <a:off x="8350908" y="1690688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carryIn</a:t>
                </a:r>
                <a:r>
                  <a:rPr lang="en-US" sz="1400"/>
                  <a:t> (C0)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F40337B-517C-C545-A22F-42FCB55CB3F6}"/>
                  </a:ext>
                </a:extLst>
              </p:cNvPr>
              <p:cNvSpPr txBox="1"/>
              <p:nvPr/>
            </p:nvSpPr>
            <p:spPr>
              <a:xfrm>
                <a:off x="8876911" y="2974381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C1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9D1054C-69E2-1D47-90E0-A492EB94A6D6}"/>
                  </a:ext>
                </a:extLst>
              </p:cNvPr>
              <p:cNvSpPr txBox="1"/>
              <p:nvPr/>
            </p:nvSpPr>
            <p:spPr>
              <a:xfrm>
                <a:off x="8899317" y="4031658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8639A98-13D2-F146-B1FC-EA7002A295C5}"/>
                  </a:ext>
                </a:extLst>
              </p:cNvPr>
              <p:cNvSpPr txBox="1"/>
              <p:nvPr/>
            </p:nvSpPr>
            <p:spPr>
              <a:xfrm>
                <a:off x="8876911" y="5079017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79216DF-B7A3-5848-8613-D688ADF60091}"/>
                  </a:ext>
                </a:extLst>
              </p:cNvPr>
              <p:cNvSpPr/>
              <p:nvPr/>
            </p:nvSpPr>
            <p:spPr>
              <a:xfrm>
                <a:off x="10233124" y="2537960"/>
                <a:ext cx="990598" cy="3226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Carry Lookahead</a:t>
                </a:r>
              </a:p>
            </p:txBody>
          </p:sp>
          <p:cxnSp>
            <p:nvCxnSpPr>
              <p:cNvPr id="128" name="Elbow Connector 127">
                <a:extLst>
                  <a:ext uri="{FF2B5EF4-FFF2-40B4-BE49-F238E27FC236}">
                    <a16:creationId xmlns:a16="http://schemas.microsoft.com/office/drawing/2014/main" id="{85B1B5C1-D5A2-824B-A528-6C442F8C75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1676" y="3100326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DF2737D-B1E0-3345-820C-A248A9BF9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8423" y="5764834"/>
                <a:ext cx="0" cy="528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3AFFD66-C415-324A-A6FA-FDE1C3F930FC}"/>
                  </a:ext>
                </a:extLst>
              </p:cNvPr>
              <p:cNvSpPr txBox="1"/>
              <p:nvPr/>
            </p:nvSpPr>
            <p:spPr>
              <a:xfrm>
                <a:off x="10222733" y="6292862"/>
                <a:ext cx="1163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carryOut</a:t>
                </a:r>
                <a:r>
                  <a:rPr lang="en-US" sz="1400"/>
                  <a:t> (C4)</a:t>
                </a:r>
              </a:p>
            </p:txBody>
          </p:sp>
          <p:cxnSp>
            <p:nvCxnSpPr>
              <p:cNvPr id="131" name="Elbow Connector 130">
                <a:extLst>
                  <a:ext uri="{FF2B5EF4-FFF2-40B4-BE49-F238E27FC236}">
                    <a16:creationId xmlns:a16="http://schemas.microsoft.com/office/drawing/2014/main" id="{74071A88-667F-314E-8E24-F8D8C47A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84" y="2047158"/>
                <a:ext cx="1957139" cy="466817"/>
              </a:xfrm>
              <a:prstGeom prst="bentConnector3">
                <a:avLst>
                  <a:gd name="adj1" fmla="val 988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F1D61C5-5CA8-3949-B73F-552CCB827713}"/>
                  </a:ext>
                </a:extLst>
              </p:cNvPr>
              <p:cNvSpPr txBox="1"/>
              <p:nvPr/>
            </p:nvSpPr>
            <p:spPr>
              <a:xfrm>
                <a:off x="10222733" y="252197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p0</a:t>
                </a:r>
                <a:br>
                  <a:rPr lang="en-US" sz="1200"/>
                </a:br>
                <a:r>
                  <a:rPr lang="en-US" sz="1200"/>
                  <a:t>g0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7AD95AF-31A7-CE41-A87C-95CB703B8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2537960"/>
                <a:ext cx="843686" cy="139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>
                <a:extLst>
                  <a:ext uri="{FF2B5EF4-FFF2-40B4-BE49-F238E27FC236}">
                    <a16:creationId xmlns:a16="http://schemas.microsoft.com/office/drawing/2014/main" id="{6DA06B39-4DA7-EA45-BBE3-6294271156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76149" y="4163970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7F0C8ACF-29A2-424F-9B86-52CE905A8A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1676" y="5200034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91B1196C-88A1-6948-9F68-7A09CE71B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2784698"/>
                <a:ext cx="836615" cy="38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9C0FC93-D080-7744-8FA1-E59DE5E517AB}"/>
                  </a:ext>
                </a:extLst>
              </p:cNvPr>
              <p:cNvSpPr txBox="1"/>
              <p:nvPr/>
            </p:nvSpPr>
            <p:spPr>
              <a:xfrm>
                <a:off x="10169688" y="3380734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p1</a:t>
                </a:r>
                <a:br>
                  <a:rPr lang="en-US" sz="1200"/>
                </a:br>
                <a:r>
                  <a:rPr lang="en-US" sz="1200"/>
                  <a:t>g1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06D4CDB-4AF4-2748-9171-566A4E53A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3927" y="3520772"/>
                <a:ext cx="812322" cy="15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8271904-E950-7A4B-A55E-781A04BA3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608" y="3681585"/>
                <a:ext cx="783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C5274FA-FB97-764F-8942-55F0EA44ACA8}"/>
                  </a:ext>
                </a:extLst>
              </p:cNvPr>
              <p:cNvSpPr txBox="1"/>
              <p:nvPr/>
            </p:nvSpPr>
            <p:spPr>
              <a:xfrm>
                <a:off x="10166923" y="431133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p2</a:t>
                </a:r>
                <a:br>
                  <a:rPr lang="en-US" sz="1200"/>
                </a:br>
                <a:r>
                  <a:rPr lang="en-US" sz="1200"/>
                  <a:t>g2</a:t>
                </a: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43723B7-69A9-6C42-8F07-D3F62C5D32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027" y="4466924"/>
                <a:ext cx="776457" cy="144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D66581CD-9EE0-4047-BCF6-D727A94F7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0670" y="4612186"/>
                <a:ext cx="705743" cy="160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51E2B5F-9C3C-8B47-8238-C51AA34A245E}"/>
                  </a:ext>
                </a:extLst>
              </p:cNvPr>
              <p:cNvSpPr txBox="1"/>
              <p:nvPr/>
            </p:nvSpPr>
            <p:spPr>
              <a:xfrm>
                <a:off x="10166923" y="5226057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p3</a:t>
                </a:r>
                <a:br>
                  <a:rPr lang="en-US" sz="1200"/>
                </a:br>
                <a:r>
                  <a:rPr lang="en-US" sz="1200"/>
                  <a:t>g3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F7C39FF-D881-374F-957B-0C0BEFC9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5816" y="5381646"/>
                <a:ext cx="817668" cy="22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4E7F5F9-5D50-1840-B05A-6A87BB547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8941" y="5526908"/>
                <a:ext cx="837472" cy="291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75D2EA-0DD1-2249-9AF5-33249521AA4F}"/>
                </a:ext>
              </a:extLst>
            </p:cNvPr>
            <p:cNvSpPr txBox="1"/>
            <p:nvPr/>
          </p:nvSpPr>
          <p:spPr>
            <a:xfrm>
              <a:off x="9613415" y="228589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P0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4255EF-4A61-9240-B42E-77115038C5AB}"/>
                </a:ext>
              </a:extLst>
            </p:cNvPr>
            <p:cNvSpPr txBox="1"/>
            <p:nvPr/>
          </p:nvSpPr>
          <p:spPr>
            <a:xfrm>
              <a:off x="9616541" y="3272188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P1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D2C200-6EAB-3145-BDB1-CD6DF4A21558}"/>
                </a:ext>
              </a:extLst>
            </p:cNvPr>
            <p:cNvSpPr txBox="1"/>
            <p:nvPr/>
          </p:nvSpPr>
          <p:spPr>
            <a:xfrm>
              <a:off x="9580315" y="433032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P2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3953DD-7899-6D4F-B771-CE2E1D6D0ACB}"/>
                </a:ext>
              </a:extLst>
            </p:cNvPr>
            <p:cNvSpPr txBox="1"/>
            <p:nvPr/>
          </p:nvSpPr>
          <p:spPr>
            <a:xfrm>
              <a:off x="9601996" y="5360527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P3</a:t>
              </a:r>
              <a:br>
                <a:rPr lang="en-US" sz="1200">
                  <a:solidFill>
                    <a:schemeClr val="accent2"/>
                  </a:solidFill>
                </a:rPr>
              </a:br>
              <a:r>
                <a:rPr lang="en-US" sz="1200">
                  <a:solidFill>
                    <a:schemeClr val="accent2"/>
                  </a:solidFill>
                </a:rPr>
                <a:t>G3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D640BA3-4D89-D54C-959C-AF3782453473}"/>
              </a:ext>
            </a:extLst>
          </p:cNvPr>
          <p:cNvGrpSpPr/>
          <p:nvPr/>
        </p:nvGrpSpPr>
        <p:grpSpPr>
          <a:xfrm>
            <a:off x="3515351" y="1628157"/>
            <a:ext cx="5975284" cy="4912387"/>
            <a:chOff x="3515351" y="1628157"/>
            <a:chExt cx="5975284" cy="491238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833C032-6BDD-AE41-90C2-280DF5460ECB}"/>
                </a:ext>
              </a:extLst>
            </p:cNvPr>
            <p:cNvGrpSpPr/>
            <p:nvPr/>
          </p:nvGrpSpPr>
          <p:grpSpPr>
            <a:xfrm>
              <a:off x="3515351" y="1628157"/>
              <a:ext cx="4008081" cy="4912387"/>
              <a:chOff x="5736730" y="1731545"/>
              <a:chExt cx="4008081" cy="491238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DA81FD9-4815-014A-912E-FA85D1CC8400}"/>
                  </a:ext>
                </a:extLst>
              </p:cNvPr>
              <p:cNvSpPr/>
              <p:nvPr/>
            </p:nvSpPr>
            <p:spPr>
              <a:xfrm>
                <a:off x="6594764" y="2298295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D721E973-6B54-8845-8015-612DECA9DF9E}"/>
                  </a:ext>
                </a:extLst>
              </p:cNvPr>
              <p:cNvCxnSpPr/>
              <p:nvPr/>
            </p:nvCxnSpPr>
            <p:spPr>
              <a:xfrm>
                <a:off x="6137564" y="2560044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BC2371B8-9A5A-3446-ACC8-0E3E9AFF7716}"/>
                  </a:ext>
                </a:extLst>
              </p:cNvPr>
              <p:cNvCxnSpPr/>
              <p:nvPr/>
            </p:nvCxnSpPr>
            <p:spPr>
              <a:xfrm>
                <a:off x="6137564" y="286612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150D667-B9E6-6E40-B17D-D9DA00B8BE58}"/>
                  </a:ext>
                </a:extLst>
              </p:cNvPr>
              <p:cNvSpPr txBox="1"/>
              <p:nvPr/>
            </p:nvSpPr>
            <p:spPr>
              <a:xfrm>
                <a:off x="5764573" y="2404454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3EE8BE8-4E6F-174C-A895-FD9FC389305F}"/>
                  </a:ext>
                </a:extLst>
              </p:cNvPr>
              <p:cNvSpPr txBox="1"/>
              <p:nvPr/>
            </p:nvSpPr>
            <p:spPr>
              <a:xfrm>
                <a:off x="5736730" y="2712231"/>
                <a:ext cx="370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b0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EB0DC42-8206-D144-98DD-0FBBA6092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1069" y="1965786"/>
                <a:ext cx="0" cy="332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A74BE0E-EEAF-904C-8FD2-1FE870A4328F}"/>
                  </a:ext>
                </a:extLst>
              </p:cNvPr>
              <p:cNvSpPr/>
              <p:nvPr/>
            </p:nvSpPr>
            <p:spPr>
              <a:xfrm>
                <a:off x="6594764" y="3350613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65E020C2-8299-E847-9F87-C263097BB145}"/>
                  </a:ext>
                </a:extLst>
              </p:cNvPr>
              <p:cNvCxnSpPr/>
              <p:nvPr/>
            </p:nvCxnSpPr>
            <p:spPr>
              <a:xfrm>
                <a:off x="6137564" y="3612362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8A4C39E-0237-264D-8494-CADBC0FAEDB3}"/>
                  </a:ext>
                </a:extLst>
              </p:cNvPr>
              <p:cNvCxnSpPr/>
              <p:nvPr/>
            </p:nvCxnSpPr>
            <p:spPr>
              <a:xfrm>
                <a:off x="6137564" y="3918438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B7D8484-4769-4E44-BE3E-BBE0DAB09815}"/>
                  </a:ext>
                </a:extLst>
              </p:cNvPr>
              <p:cNvSpPr txBox="1"/>
              <p:nvPr/>
            </p:nvSpPr>
            <p:spPr>
              <a:xfrm>
                <a:off x="5764573" y="3456772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a1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612CA6-B37D-B444-BBEB-34C8ED98844C}"/>
                  </a:ext>
                </a:extLst>
              </p:cNvPr>
              <p:cNvSpPr txBox="1"/>
              <p:nvPr/>
            </p:nvSpPr>
            <p:spPr>
              <a:xfrm>
                <a:off x="5736730" y="3764549"/>
                <a:ext cx="370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b1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946B247-2FF3-6E4C-AAF0-43B5F750B67A}"/>
                  </a:ext>
                </a:extLst>
              </p:cNvPr>
              <p:cNvSpPr/>
              <p:nvPr/>
            </p:nvSpPr>
            <p:spPr>
              <a:xfrm>
                <a:off x="6594764" y="4402931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6D0F4224-D3C8-4E4B-8C8C-405DA6FFB1AE}"/>
                  </a:ext>
                </a:extLst>
              </p:cNvPr>
              <p:cNvCxnSpPr/>
              <p:nvPr/>
            </p:nvCxnSpPr>
            <p:spPr>
              <a:xfrm>
                <a:off x="6137564" y="466468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0D6BE882-8919-0348-AFF5-E64E7A056936}"/>
                  </a:ext>
                </a:extLst>
              </p:cNvPr>
              <p:cNvCxnSpPr/>
              <p:nvPr/>
            </p:nvCxnSpPr>
            <p:spPr>
              <a:xfrm>
                <a:off x="6137564" y="4970756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C9AFBC5-2D9D-6F48-8B47-86F7721861D5}"/>
                  </a:ext>
                </a:extLst>
              </p:cNvPr>
              <p:cNvSpPr txBox="1"/>
              <p:nvPr/>
            </p:nvSpPr>
            <p:spPr>
              <a:xfrm>
                <a:off x="5764573" y="4509090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a2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120EBCF-7B37-8649-A5AC-C887474AB751}"/>
                  </a:ext>
                </a:extLst>
              </p:cNvPr>
              <p:cNvSpPr txBox="1"/>
              <p:nvPr/>
            </p:nvSpPr>
            <p:spPr>
              <a:xfrm>
                <a:off x="5736730" y="4816867"/>
                <a:ext cx="370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54DB6AB-58E7-F244-9DF0-F386D6D12F31}"/>
                  </a:ext>
                </a:extLst>
              </p:cNvPr>
              <p:cNvSpPr/>
              <p:nvPr/>
            </p:nvSpPr>
            <p:spPr>
              <a:xfrm>
                <a:off x="6594764" y="5455250"/>
                <a:ext cx="1132610" cy="72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/>
                  <a:t>CarryIn</a:t>
                </a:r>
                <a:br>
                  <a:rPr lang="en-US" sz="1400"/>
                </a:br>
                <a:br>
                  <a:rPr lang="en-US" sz="1400"/>
                </a:br>
                <a:r>
                  <a:rPr lang="en-US" sz="1400" err="1"/>
                  <a:t>CarryOut</a:t>
                </a:r>
                <a:endParaRPr lang="en-US" sz="1400"/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EBE2ACF-10CF-5F47-AEEA-A9AF91F814FC}"/>
                  </a:ext>
                </a:extLst>
              </p:cNvPr>
              <p:cNvCxnSpPr/>
              <p:nvPr/>
            </p:nvCxnSpPr>
            <p:spPr>
              <a:xfrm>
                <a:off x="6137564" y="5716999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8DC87555-13AC-2A49-8798-DB23AB408AFC}"/>
                  </a:ext>
                </a:extLst>
              </p:cNvPr>
              <p:cNvCxnSpPr/>
              <p:nvPr/>
            </p:nvCxnSpPr>
            <p:spPr>
              <a:xfrm>
                <a:off x="6137564" y="6023075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5A72428-49E4-5B43-B2F5-0F1163821E2B}"/>
                  </a:ext>
                </a:extLst>
              </p:cNvPr>
              <p:cNvSpPr txBox="1"/>
              <p:nvPr/>
            </p:nvSpPr>
            <p:spPr>
              <a:xfrm>
                <a:off x="5764573" y="5561409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a3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C37D649-3E7C-374D-A09C-C371D43C0C22}"/>
                  </a:ext>
                </a:extLst>
              </p:cNvPr>
              <p:cNvSpPr txBox="1"/>
              <p:nvPr/>
            </p:nvSpPr>
            <p:spPr>
              <a:xfrm>
                <a:off x="5736730" y="5869186"/>
                <a:ext cx="370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b3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E001BA2-5A93-F848-92A8-979A15650B8F}"/>
                  </a:ext>
                </a:extLst>
              </p:cNvPr>
              <p:cNvSpPr/>
              <p:nvPr/>
            </p:nvSpPr>
            <p:spPr>
              <a:xfrm>
                <a:off x="8612517" y="2581253"/>
                <a:ext cx="990598" cy="3226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Carry Lookahead</a:t>
                </a:r>
              </a:p>
            </p:txBody>
          </p: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E68381C8-D146-F240-91A0-794568D859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61069" y="3143619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D3135AB0-C0E1-144A-B9B6-B4B41C1DD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816" y="5808127"/>
                <a:ext cx="0" cy="528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609180A-7553-BB4B-A3CE-A0EE0B303EA9}"/>
                  </a:ext>
                </a:extLst>
              </p:cNvPr>
              <p:cNvSpPr txBox="1"/>
              <p:nvPr/>
            </p:nvSpPr>
            <p:spPr>
              <a:xfrm>
                <a:off x="8602126" y="6336155"/>
                <a:ext cx="1142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carryOut</a:t>
                </a:r>
                <a:r>
                  <a:rPr lang="en-US" sz="1400"/>
                  <a:t> (c4)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74EB08-DBA3-CD4F-AA20-768BA7BF841F}"/>
                  </a:ext>
                </a:extLst>
              </p:cNvPr>
              <p:cNvSpPr txBox="1"/>
              <p:nvPr/>
            </p:nvSpPr>
            <p:spPr>
              <a:xfrm>
                <a:off x="6719341" y="1731545"/>
                <a:ext cx="1008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carryIn</a:t>
                </a:r>
                <a:r>
                  <a:rPr lang="en-US" sz="1400"/>
                  <a:t> (c0)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7173BA2-217F-E844-A9EF-622AF4B6718E}"/>
                  </a:ext>
                </a:extLst>
              </p:cNvPr>
              <p:cNvSpPr txBox="1"/>
              <p:nvPr/>
            </p:nvSpPr>
            <p:spPr>
              <a:xfrm>
                <a:off x="8602126" y="2565268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p0</a:t>
                </a:r>
                <a:br>
                  <a:rPr lang="en-US" sz="1200"/>
                </a:br>
                <a:r>
                  <a:rPr lang="en-US" sz="1200"/>
                  <a:t>g0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15ED8DB-0797-7940-A965-CAEF4A7AFAD7}"/>
                  </a:ext>
                </a:extLst>
              </p:cNvPr>
              <p:cNvSpPr txBox="1"/>
              <p:nvPr/>
            </p:nvSpPr>
            <p:spPr>
              <a:xfrm>
                <a:off x="7449697" y="5013219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c3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6134CD5-A9C6-914E-8D51-E1145897A972}"/>
                  </a:ext>
                </a:extLst>
              </p:cNvPr>
              <p:cNvSpPr txBox="1"/>
              <p:nvPr/>
            </p:nvSpPr>
            <p:spPr>
              <a:xfrm>
                <a:off x="7434362" y="2924113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c1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DC389B5-4BB9-9241-B88F-FA1CF86775F3}"/>
                  </a:ext>
                </a:extLst>
              </p:cNvPr>
              <p:cNvSpPr txBox="1"/>
              <p:nvPr/>
            </p:nvSpPr>
            <p:spPr>
              <a:xfrm>
                <a:off x="7456768" y="398139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c2</a:t>
                </a:r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AE911571-B5A4-8A4F-B387-5A8148EC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1049" y="2720857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Elbow Connector 177">
                <a:extLst>
                  <a:ext uri="{FF2B5EF4-FFF2-40B4-BE49-F238E27FC236}">
                    <a16:creationId xmlns:a16="http://schemas.microsoft.com/office/drawing/2014/main" id="{C1063261-6C35-CB46-8CEC-DC0335F2F6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55542" y="4207263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Elbow Connector 178">
                <a:extLst>
                  <a:ext uri="{FF2B5EF4-FFF2-40B4-BE49-F238E27FC236}">
                    <a16:creationId xmlns:a16="http://schemas.microsoft.com/office/drawing/2014/main" id="{EEA174E2-58DB-964B-9F24-11CD5AEF6B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61069" y="5243327"/>
                <a:ext cx="1429042" cy="205089"/>
              </a:xfrm>
              <a:prstGeom prst="bentConnector3">
                <a:avLst>
                  <a:gd name="adj1" fmla="val 987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A2EB1F67-A4CF-184B-87FA-3DDD391D3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3978" y="2866119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9D770E3-28A1-1743-963B-1879BA8FDBC9}"/>
                  </a:ext>
                </a:extLst>
              </p:cNvPr>
              <p:cNvSpPr txBox="1"/>
              <p:nvPr/>
            </p:nvSpPr>
            <p:spPr>
              <a:xfrm>
                <a:off x="8549081" y="3424027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p1</a:t>
                </a:r>
                <a:br>
                  <a:rPr lang="en-US" sz="1200"/>
                </a:br>
                <a:r>
                  <a:rPr lang="en-US" sz="1200"/>
                  <a:t>g1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359D472-D03A-B643-8632-4D43C7F22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8004" y="3579616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6E89B0ED-80B1-654A-B877-6A227C0E2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0933" y="3724878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E37C40D-10F3-7F4E-BA60-0171DCC2B810}"/>
                  </a:ext>
                </a:extLst>
              </p:cNvPr>
              <p:cNvSpPr txBox="1"/>
              <p:nvPr/>
            </p:nvSpPr>
            <p:spPr>
              <a:xfrm>
                <a:off x="8546316" y="4354628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p2</a:t>
                </a:r>
                <a:br>
                  <a:rPr lang="en-US" sz="1200"/>
                </a:br>
                <a:r>
                  <a:rPr lang="en-US" sz="1200"/>
                  <a:t>g2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DA89B8BB-8BDC-184A-BAF7-B0A039B4A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5239" y="4510217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B93A2E3-16A7-1548-BEE6-8041BEDE4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8168" y="4655479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1BD2752-3946-0E47-88F4-75E9721C6C96}"/>
                  </a:ext>
                </a:extLst>
              </p:cNvPr>
              <p:cNvSpPr txBox="1"/>
              <p:nvPr/>
            </p:nvSpPr>
            <p:spPr>
              <a:xfrm>
                <a:off x="8546316" y="5269350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p3</a:t>
                </a:r>
                <a:br>
                  <a:rPr lang="en-US" sz="1200"/>
                </a:br>
                <a:r>
                  <a:rPr lang="en-US" sz="1200"/>
                  <a:t>g3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69E3666-A2D8-4E40-9DBF-30C747803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5239" y="5424939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61EF6C7A-58C6-6C4B-8CDC-9CD0BE655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8168" y="5570201"/>
                <a:ext cx="487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7D19E84-9A40-1444-8850-13FB6080A41E}"/>
                </a:ext>
              </a:extLst>
            </p:cNvPr>
            <p:cNvSpPr/>
            <p:nvPr/>
          </p:nvSpPr>
          <p:spPr>
            <a:xfrm>
              <a:off x="4373385" y="2174311"/>
              <a:ext cx="3008351" cy="389926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74564E-44D7-154A-AB40-1587E4933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233" y="2091183"/>
              <a:ext cx="2086402" cy="13045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7AA86D7-D369-094D-9BA8-8B6841E04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836" y="2839271"/>
              <a:ext cx="1365879" cy="3212112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3FD54AC-FDB4-9F45-8899-5154CFB395F5}"/>
                </a:ext>
              </a:extLst>
            </p:cNvPr>
            <p:cNvSpPr txBox="1"/>
            <p:nvPr/>
          </p:nvSpPr>
          <p:spPr>
            <a:xfrm>
              <a:off x="7381736" y="2762731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6E6B5B-A4DC-E649-944B-D8361214B371}"/>
                </a:ext>
              </a:extLst>
            </p:cNvPr>
            <p:cNvSpPr txBox="1"/>
            <p:nvPr/>
          </p:nvSpPr>
          <p:spPr>
            <a:xfrm>
              <a:off x="7371802" y="4447924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G0</a:t>
              </a:r>
            </a:p>
          </p:txBody>
        </p:sp>
      </p:grpSp>
      <p:pic>
        <p:nvPicPr>
          <p:cNvPr id="200" name="Picture 199">
            <a:extLst>
              <a:ext uri="{FF2B5EF4-FFF2-40B4-BE49-F238E27FC236}">
                <a16:creationId xmlns:a16="http://schemas.microsoft.com/office/drawing/2014/main" id="{56DE997C-8D15-F943-A341-F77A78C3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42" y="4482072"/>
            <a:ext cx="2164566" cy="20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812524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memory</a:t>
            </a:r>
          </a:p>
          <a:p>
            <a:pPr lvl="1"/>
            <a:r>
              <a:rPr lang="en-US"/>
              <a:t>Outputs depend on prior state as well as the current inputs</a:t>
            </a:r>
          </a:p>
          <a:p>
            <a:pPr lvl="1"/>
            <a:r>
              <a:rPr lang="en-US"/>
              <a:t>State can be stored and used later</a:t>
            </a:r>
          </a:p>
          <a:p>
            <a:r>
              <a:rPr lang="en-US"/>
              <a:t>We rely on clock signals</a:t>
            </a:r>
          </a:p>
          <a:p>
            <a:pPr lvl="1"/>
            <a:r>
              <a:rPr lang="en-US"/>
              <a:t>Clock signals tell us when things should happen</a:t>
            </a:r>
          </a:p>
          <a:p>
            <a:pPr lvl="1"/>
            <a:r>
              <a:rPr lang="en-US"/>
              <a:t>We should only write to state when the clock is set a certain way</a:t>
            </a:r>
          </a:p>
        </p:txBody>
      </p:sp>
    </p:spTree>
    <p:extLst>
      <p:ext uri="{BB962C8B-B14F-4D97-AF65-F5344CB8AC3E}">
        <p14:creationId xmlns:p14="http://schemas.microsoft.com/office/powerpoint/2010/main" val="6391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FE69-5FA5-2C4A-B70C-915BCCE8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Latch, D Latch and D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E6BC-9184-E641-8597-76C8934E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197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Constructed from two NOR gates</a:t>
            </a:r>
          </a:p>
          <a:p>
            <a:pPr lvl="1"/>
            <a:r>
              <a:rPr lang="en-US"/>
              <a:t>You can either Set the latch (make it remember 1), or Reset it (make it remember 0)</a:t>
            </a:r>
          </a:p>
          <a:p>
            <a:r>
              <a:rPr lang="en-US"/>
              <a:t>Two inputs: S and R</a:t>
            </a:r>
          </a:p>
          <a:p>
            <a:r>
              <a:rPr lang="en-US"/>
              <a:t>Two outputs: Q and NOT Q</a:t>
            </a:r>
          </a:p>
          <a:p>
            <a:pPr lvl="1"/>
            <a:r>
              <a:rPr lang="en-US"/>
              <a:t>Q is what it remembers, NOT Q is the opposite</a:t>
            </a:r>
          </a:p>
          <a:p>
            <a:r>
              <a:rPr lang="en-US"/>
              <a:t>Both S and R cannot be 1 at the same time, or sadness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DD39E-A51D-444A-A07D-8B72BD21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2" y="0"/>
            <a:ext cx="3649378" cy="22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Constructed from some additional</a:t>
            </a:r>
            <a:br>
              <a:rPr lang="en-US" dirty="0"/>
            </a:br>
            <a:r>
              <a:rPr lang="en-US" dirty="0"/>
              <a:t> logic and an SR Latch</a:t>
            </a:r>
          </a:p>
          <a:p>
            <a:r>
              <a:rPr lang="en-US" dirty="0"/>
              <a:t>Two inputs: C and D</a:t>
            </a:r>
          </a:p>
          <a:p>
            <a:r>
              <a:rPr lang="en-US" dirty="0"/>
              <a:t>You can have the latch remember D as long as C is true</a:t>
            </a:r>
          </a:p>
          <a:p>
            <a:r>
              <a:rPr lang="en-US" dirty="0"/>
              <a:t>Two outputs: Q and NOT Q</a:t>
            </a:r>
          </a:p>
          <a:p>
            <a:pPr lvl="1"/>
            <a:r>
              <a:rPr lang="en-US" dirty="0"/>
              <a:t>Q is what the latch remembers, NOT Q is the inverse</a:t>
            </a:r>
          </a:p>
          <a:p>
            <a:r>
              <a:rPr lang="en-US" dirty="0"/>
              <a:t>Ensures that S and R inputs to the SR Latch aren’t both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4FDB-1259-894C-9E80-537D81E3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35" y="195111"/>
            <a:ext cx="5348438" cy="26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B7E4-A469-4827-884C-0B906D2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Q3 </a:t>
            </a:r>
            <a:r>
              <a:rPr lang="en-US"/>
              <a:t>Simplify </a:t>
            </a:r>
            <a:r>
              <a:rPr lang="en-US" err="1"/>
              <a:t>boolean</a:t>
            </a:r>
            <a:r>
              <a:rPr lang="en-US"/>
              <a:t>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DE55-F26D-41D5-90EF-8FBD6CAF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When simplifying the Boolean expression in Q2, which of the Boolean laws in shown Q1 are needed?</a:t>
            </a:r>
          </a:p>
          <a:p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/>
              <a:t>R1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R2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R3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R5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R6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R7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6304-74B8-42A3-9064-96FF2536F8EE}"/>
              </a:ext>
            </a:extLst>
          </p:cNvPr>
          <p:cNvSpPr/>
          <p:nvPr/>
        </p:nvSpPr>
        <p:spPr>
          <a:xfrm>
            <a:off x="222286" y="2889503"/>
            <a:ext cx="4343400" cy="5917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68C06F-1CB5-4086-B265-6AC46E6C5148}"/>
              </a:ext>
            </a:extLst>
          </p:cNvPr>
          <p:cNvSpPr/>
          <p:nvPr/>
        </p:nvSpPr>
        <p:spPr>
          <a:xfrm>
            <a:off x="222286" y="4680093"/>
            <a:ext cx="4343400" cy="5917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FE20CE-075D-455D-925F-802711B5703E}"/>
              </a:ext>
            </a:extLst>
          </p:cNvPr>
          <p:cNvSpPr/>
          <p:nvPr/>
        </p:nvSpPr>
        <p:spPr>
          <a:xfrm>
            <a:off x="222286" y="5554707"/>
            <a:ext cx="4343400" cy="5917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1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Constructed from some additional logic and two D latches</a:t>
            </a:r>
          </a:p>
          <a:p>
            <a:r>
              <a:rPr lang="en-US"/>
              <a:t>Same inputs and outputs as D latches</a:t>
            </a:r>
          </a:p>
          <a:p>
            <a:r>
              <a:rPr lang="en-US"/>
              <a:t>But, the output is only stored on </a:t>
            </a:r>
            <a:r>
              <a:rPr lang="en-US">
                <a:solidFill>
                  <a:schemeClr val="accent1"/>
                </a:solidFill>
              </a:rPr>
              <a:t>a chosen clock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C5349-D0FC-694F-8FA9-01FB78A0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63" y="3353953"/>
            <a:ext cx="5536657" cy="34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Logisim</a:t>
            </a:r>
            <a:r>
              <a:rPr lang="en-US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210582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Clone the Lab 5 repository </a:t>
            </a:r>
            <a:r>
              <a:rPr lang="mr-IN"/>
              <a:t>–</a:t>
            </a:r>
            <a:r>
              <a:rPr lang="en-US"/>
              <a:t> new link (</a:t>
            </a:r>
            <a:r>
              <a:rPr lang="en-US" err="1"/>
              <a:t>campuswire</a:t>
            </a:r>
            <a:r>
              <a:rPr lang="en-US"/>
              <a:t>)</a:t>
            </a:r>
          </a:p>
          <a:p>
            <a:r>
              <a:rPr lang="en-US">
                <a:solidFill>
                  <a:schemeClr val="accent1"/>
                </a:solidFill>
              </a:rPr>
              <a:t>cd lab5new-&lt;</a:t>
            </a:r>
            <a:r>
              <a:rPr lang="en-US" err="1">
                <a:solidFill>
                  <a:schemeClr val="accent1"/>
                </a:solidFill>
              </a:rPr>
              <a:t>YourGithubUsername</a:t>
            </a:r>
            <a:r>
              <a:rPr lang="en-US">
                <a:solidFill>
                  <a:schemeClr val="accent1"/>
                </a:solidFill>
              </a:rPr>
              <a:t>&gt;</a:t>
            </a:r>
          </a:p>
          <a:p>
            <a:r>
              <a:rPr lang="en-US" err="1">
                <a:solidFill>
                  <a:schemeClr val="accent1"/>
                </a:solidFill>
              </a:rPr>
              <a:t>wget</a:t>
            </a:r>
            <a:r>
              <a:rPr lang="en-US">
                <a:solidFill>
                  <a:schemeClr val="accent1"/>
                </a:solidFill>
              </a:rPr>
              <a:t> https://</a:t>
            </a:r>
            <a:r>
              <a:rPr lang="en-US" err="1">
                <a:solidFill>
                  <a:schemeClr val="accent1"/>
                </a:solidFill>
              </a:rPr>
              <a:t>nyu-cso.github.io</a:t>
            </a:r>
            <a:r>
              <a:rPr lang="en-US">
                <a:solidFill>
                  <a:schemeClr val="accent1"/>
                </a:solidFill>
              </a:rPr>
              <a:t>/labs/logisim-evolution-2.15.jar</a:t>
            </a:r>
          </a:p>
          <a:p>
            <a:r>
              <a:rPr lang="en-US"/>
              <a:t>download the Java runtime environment:</a:t>
            </a:r>
          </a:p>
          <a:p>
            <a:pPr lvl="1"/>
            <a:r>
              <a:rPr lang="en-US" err="1">
                <a:solidFill>
                  <a:schemeClr val="accent1"/>
                </a:solidFill>
              </a:rPr>
              <a:t>sudo</a:t>
            </a:r>
            <a:r>
              <a:rPr lang="en-US">
                <a:solidFill>
                  <a:schemeClr val="accent1"/>
                </a:solidFill>
              </a:rPr>
              <a:t> apt-get install default-</a:t>
            </a:r>
            <a:r>
              <a:rPr lang="en-US" err="1">
                <a:solidFill>
                  <a:schemeClr val="accent1"/>
                </a:solidFill>
              </a:rPr>
              <a:t>jre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Launch </a:t>
            </a:r>
            <a:r>
              <a:rPr lang="en-US" err="1"/>
              <a:t>Logisim</a:t>
            </a:r>
            <a:r>
              <a:rPr lang="en-US"/>
              <a:t> by typing (in your lab5new repo):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java -jar logisim-evolution-2.15.jar</a:t>
            </a:r>
          </a:p>
          <a:p>
            <a:endParaRPr lang="en-US"/>
          </a:p>
          <a:p>
            <a:r>
              <a:rPr lang="en-US"/>
              <a:t>Save frequently when you work~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7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a number of states, inputs, and outputs</a:t>
            </a:r>
          </a:p>
          <a:p>
            <a:r>
              <a:rPr lang="en-US"/>
              <a:t>To the beat of the clock, we read in inputs and go to new states, and set the outputs</a:t>
            </a:r>
          </a:p>
          <a:p>
            <a:r>
              <a:rPr lang="en-US"/>
              <a:t>Both the output and the next state are defined by the current state and the inputs</a:t>
            </a:r>
          </a:p>
          <a:p>
            <a:r>
              <a:rPr lang="en-US"/>
              <a:t>Can be expressed as a flowchart or a truth table</a:t>
            </a:r>
          </a:p>
        </p:txBody>
      </p:sp>
    </p:spTree>
    <p:extLst>
      <p:ext uri="{BB962C8B-B14F-4D97-AF65-F5344CB8AC3E}">
        <p14:creationId xmlns:p14="http://schemas.microsoft.com/office/powerpoint/2010/main" val="11269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</a:t>
            </a:r>
            <a:r>
              <a:rPr lang="en-US"/>
              <a:t>here are 4 states</a:t>
            </a:r>
          </a:p>
          <a:p>
            <a:r>
              <a:rPr lang="en-US"/>
              <a:t>Nodes represent states</a:t>
            </a:r>
          </a:p>
          <a:p>
            <a:pPr lvl="1"/>
            <a:r>
              <a:rPr lang="en-US"/>
              <a:t>Initial state is 00</a:t>
            </a:r>
          </a:p>
          <a:p>
            <a:r>
              <a:rPr lang="en-US"/>
              <a:t>“x/y” on the arrow edge is “transition condition”</a:t>
            </a:r>
          </a:p>
          <a:p>
            <a:pPr lvl="1"/>
            <a:r>
              <a:rPr lang="en-US"/>
              <a:t>when input=x, follow this edge to transit into the pointed state</a:t>
            </a:r>
          </a:p>
          <a:p>
            <a:pPr lvl="1"/>
            <a:r>
              <a:rPr lang="en-US"/>
              <a:t>set output=y in the meantime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2C27-31EC-BB4E-BE9F-9A02869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14" y="4484577"/>
            <a:ext cx="6958445" cy="23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2C27-31EC-BB4E-BE9F-9A02869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58445" cy="2373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A8E447-CEAF-634A-956B-5E8681005A1C}"/>
              </a:ext>
            </a:extLst>
          </p:cNvPr>
          <p:cNvCxnSpPr>
            <a:cxnSpLocks/>
          </p:cNvCxnSpPr>
          <p:nvPr/>
        </p:nvCxnSpPr>
        <p:spPr>
          <a:xfrm>
            <a:off x="1579418" y="2910576"/>
            <a:ext cx="768927" cy="607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5A8B3B-3FE9-FC4B-AC50-84FBCE3A29B8}"/>
              </a:ext>
            </a:extLst>
          </p:cNvPr>
          <p:cNvSpPr txBox="1"/>
          <p:nvPr/>
        </p:nvSpPr>
        <p:spPr>
          <a:xfrm>
            <a:off x="764108" y="2541244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We are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CE598-AF6F-F448-BC58-1B0767B0D5AA}"/>
              </a:ext>
            </a:extLst>
          </p:cNvPr>
          <p:cNvSpPr txBox="1"/>
          <p:nvPr/>
        </p:nvSpPr>
        <p:spPr>
          <a:xfrm>
            <a:off x="2173758" y="254124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 input ”0”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31D70E-02C7-8449-AF47-44F56B7CE79B}"/>
              </a:ext>
            </a:extLst>
          </p:cNvPr>
          <p:cNvSpPr/>
          <p:nvPr/>
        </p:nvSpPr>
        <p:spPr>
          <a:xfrm>
            <a:off x="2932235" y="3305551"/>
            <a:ext cx="985732" cy="26831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2C27-31EC-BB4E-BE9F-9A02869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58445" cy="2373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A8E447-CEAF-634A-956B-5E8681005A1C}"/>
              </a:ext>
            </a:extLst>
          </p:cNvPr>
          <p:cNvCxnSpPr>
            <a:cxnSpLocks/>
          </p:cNvCxnSpPr>
          <p:nvPr/>
        </p:nvCxnSpPr>
        <p:spPr>
          <a:xfrm>
            <a:off x="3138055" y="2560594"/>
            <a:ext cx="768927" cy="607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5A8B3B-3FE9-FC4B-AC50-84FBCE3A29B8}"/>
              </a:ext>
            </a:extLst>
          </p:cNvPr>
          <p:cNvSpPr txBox="1"/>
          <p:nvPr/>
        </p:nvSpPr>
        <p:spPr>
          <a:xfrm>
            <a:off x="2187663" y="1914263"/>
            <a:ext cx="14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move to here</a:t>
            </a:r>
          </a:p>
          <a:p>
            <a:r>
              <a:rPr lang="en-US">
                <a:solidFill>
                  <a:srgbClr val="0070C0"/>
                </a:solidFill>
              </a:rPr>
              <a:t>set output=1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CE598-AF6F-F448-BC58-1B0767B0D5AA}"/>
              </a:ext>
            </a:extLst>
          </p:cNvPr>
          <p:cNvSpPr txBox="1"/>
          <p:nvPr/>
        </p:nvSpPr>
        <p:spPr>
          <a:xfrm>
            <a:off x="3963815" y="2191262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 input ”1”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0533F-0B3A-3F4C-8B81-AB3CF5DFC2E8}"/>
              </a:ext>
            </a:extLst>
          </p:cNvPr>
          <p:cNvSpPr/>
          <p:nvPr/>
        </p:nvSpPr>
        <p:spPr>
          <a:xfrm>
            <a:off x="4557923" y="3245665"/>
            <a:ext cx="985732" cy="26831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2C27-31EC-BB4E-BE9F-9A02869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58445" cy="2373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A8E447-CEAF-634A-956B-5E8681005A1C}"/>
              </a:ext>
            </a:extLst>
          </p:cNvPr>
          <p:cNvCxnSpPr>
            <a:cxnSpLocks/>
          </p:cNvCxnSpPr>
          <p:nvPr/>
        </p:nvCxnSpPr>
        <p:spPr>
          <a:xfrm>
            <a:off x="4405745" y="2404730"/>
            <a:ext cx="1174173" cy="993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5A8B3B-3FE9-FC4B-AC50-84FBCE3A29B8}"/>
              </a:ext>
            </a:extLst>
          </p:cNvPr>
          <p:cNvSpPr txBox="1"/>
          <p:nvPr/>
        </p:nvSpPr>
        <p:spPr>
          <a:xfrm>
            <a:off x="2878117" y="1905063"/>
            <a:ext cx="14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move to here</a:t>
            </a:r>
          </a:p>
          <a:p>
            <a:r>
              <a:rPr lang="en-US">
                <a:solidFill>
                  <a:srgbClr val="0070C0"/>
                </a:solidFill>
              </a:rPr>
              <a:t>set output=1</a:t>
            </a:r>
          </a:p>
        </p:txBody>
      </p:sp>
    </p:spTree>
    <p:extLst>
      <p:ext uri="{BB962C8B-B14F-4D97-AF65-F5344CB8AC3E}">
        <p14:creationId xmlns:p14="http://schemas.microsoft.com/office/powerpoint/2010/main" val="3900337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The corresponding truth table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2C27-31EC-BB4E-BE9F-9A02869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90" y="434831"/>
            <a:ext cx="6071755" cy="2070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FC644-6772-A44F-B4A0-68B2B769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5" y="2738548"/>
            <a:ext cx="12192000" cy="3749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2AF50A-F7A2-F345-8E0B-18B827EFFEBE}"/>
              </a:ext>
            </a:extLst>
          </p:cNvPr>
          <p:cNvSpPr/>
          <p:nvPr/>
        </p:nvSpPr>
        <p:spPr>
          <a:xfrm>
            <a:off x="633845" y="3543300"/>
            <a:ext cx="1787237" cy="7897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931F3-EC76-6245-A871-1373611FBBA8}"/>
              </a:ext>
            </a:extLst>
          </p:cNvPr>
          <p:cNvSpPr/>
          <p:nvPr/>
        </p:nvSpPr>
        <p:spPr>
          <a:xfrm>
            <a:off x="6504708" y="1825624"/>
            <a:ext cx="1236519" cy="68019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D4453-6627-FC42-A7D0-E041C0DDA39D}"/>
              </a:ext>
            </a:extLst>
          </p:cNvPr>
          <p:cNvSpPr/>
          <p:nvPr/>
        </p:nvSpPr>
        <p:spPr>
          <a:xfrm>
            <a:off x="3304309" y="3609109"/>
            <a:ext cx="696191" cy="32904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87D51-3F66-0A46-8690-C49A5A604700}"/>
              </a:ext>
            </a:extLst>
          </p:cNvPr>
          <p:cNvSpPr/>
          <p:nvPr/>
        </p:nvSpPr>
        <p:spPr>
          <a:xfrm>
            <a:off x="11274136" y="3609109"/>
            <a:ext cx="696191" cy="32904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0A4FDF-7B6C-DF48-A763-4A0FDC5E821B}"/>
              </a:ext>
            </a:extLst>
          </p:cNvPr>
          <p:cNvSpPr/>
          <p:nvPr/>
        </p:nvSpPr>
        <p:spPr>
          <a:xfrm>
            <a:off x="7741227" y="1661101"/>
            <a:ext cx="696191" cy="32904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A8476-2AA8-254D-B2CA-29222EEA41EF}"/>
              </a:ext>
            </a:extLst>
          </p:cNvPr>
          <p:cNvSpPr/>
          <p:nvPr/>
        </p:nvSpPr>
        <p:spPr>
          <a:xfrm>
            <a:off x="5902036" y="3609108"/>
            <a:ext cx="3158837" cy="32904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84450-D72F-6B46-AF63-EF74E1EB2341}"/>
              </a:ext>
            </a:extLst>
          </p:cNvPr>
          <p:cNvSpPr/>
          <p:nvPr/>
        </p:nvSpPr>
        <p:spPr>
          <a:xfrm>
            <a:off x="8437418" y="1457016"/>
            <a:ext cx="727364" cy="50827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18D3-85FF-4C43-9306-134979EA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Q4 </a:t>
            </a:r>
            <a:r>
              <a:rPr lang="en-US"/>
              <a:t>Boolean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8A39-C043-486A-942A-AF39BE31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you are to use a single logic gate to implement the simplified expression in Q2. Which gate should you use?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AND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OR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NOR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NAND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XOR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None of the above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4DC64-B7ED-4692-98C6-673DBDB8E055}"/>
              </a:ext>
            </a:extLst>
          </p:cNvPr>
          <p:cNvSpPr/>
          <p:nvPr/>
        </p:nvSpPr>
        <p:spPr>
          <a:xfrm>
            <a:off x="209223" y="4726141"/>
            <a:ext cx="4343400" cy="5917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4837362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XOR(A,B) = A*</a:t>
            </a:r>
            <a:r>
              <a:rPr lang="en-US" err="1">
                <a:solidFill>
                  <a:schemeClr val="accent1"/>
                </a:solidFill>
              </a:rPr>
              <a:t>barB</a:t>
            </a:r>
            <a:r>
              <a:rPr lang="en-US">
                <a:solidFill>
                  <a:schemeClr val="accent1"/>
                </a:solidFill>
              </a:rPr>
              <a:t> + B*</a:t>
            </a:r>
            <a:r>
              <a:rPr lang="en-US" err="1">
                <a:solidFill>
                  <a:schemeClr val="accent1"/>
                </a:solidFill>
              </a:rPr>
              <a:t>barA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371" y="4329606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NAND(A,B) = bar(A*B) = </a:t>
            </a:r>
            <a:r>
              <a:rPr lang="en-US" err="1">
                <a:solidFill>
                  <a:schemeClr val="accent1"/>
                </a:solidFill>
              </a:rPr>
              <a:t>barA+barB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FSM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NYC Subway Turnstile</a:t>
            </a:r>
          </a:p>
          <a:p>
            <a:r>
              <a:rPr lang="en-US"/>
              <a:t>There is a lock controlled by the FSM</a:t>
            </a:r>
          </a:p>
          <a:p>
            <a:r>
              <a:rPr lang="en-US"/>
              <a:t>If the user didn’t pay yet then the lock is active and the user can’t push through</a:t>
            </a:r>
          </a:p>
          <a:p>
            <a:r>
              <a:rPr lang="en-US"/>
              <a:t>If the user pays</a:t>
            </a:r>
            <a:r>
              <a:rPr lang="en-US" altLang="zh-CN"/>
              <a:t>,</a:t>
            </a:r>
            <a:r>
              <a:rPr lang="en-US"/>
              <a:t> the lock unlocks until they push through</a:t>
            </a:r>
          </a:p>
          <a:p>
            <a:r>
              <a:rPr lang="en-US"/>
              <a:t>Draw an FSM for this</a:t>
            </a:r>
          </a:p>
          <a:p>
            <a:r>
              <a:rPr lang="en-US"/>
              <a:t>Write out a truth table</a:t>
            </a:r>
          </a:p>
          <a:p>
            <a:r>
              <a:rPr lang="en-US"/>
              <a:t>Create the circuit</a:t>
            </a:r>
          </a:p>
        </p:txBody>
      </p:sp>
    </p:spTree>
    <p:extLst>
      <p:ext uri="{BB962C8B-B14F-4D97-AF65-F5344CB8AC3E}">
        <p14:creationId xmlns:p14="http://schemas.microsoft.com/office/powerpoint/2010/main" val="12674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FSM Example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51387"/>
              </p:ext>
            </p:extLst>
          </p:nvPr>
        </p:nvGraphicFramePr>
        <p:xfrm>
          <a:off x="2481943" y="5321005"/>
          <a:ext cx="6781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(lock / unlock)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(pay</a:t>
                      </a:r>
                      <a:r>
                        <a:rPr lang="en-US" baseline="0"/>
                        <a:t> / pus</a:t>
                      </a:r>
                      <a:r>
                        <a:rPr lang="en-US" altLang="zh-CN" baseline="0"/>
                        <a:t>h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873829" y="2917077"/>
            <a:ext cx="1259474" cy="108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</a:t>
            </a:r>
          </a:p>
        </p:txBody>
      </p:sp>
      <p:sp>
        <p:nvSpPr>
          <p:cNvPr id="5" name="Oval 4"/>
          <p:cNvSpPr/>
          <p:nvPr/>
        </p:nvSpPr>
        <p:spPr>
          <a:xfrm>
            <a:off x="7113813" y="2917077"/>
            <a:ext cx="1259477" cy="108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Unlock</a:t>
            </a:r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623559" y="797084"/>
            <a:ext cx="12700" cy="423998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4"/>
            <a:endCxn id="4" idx="4"/>
          </p:cNvCxnSpPr>
          <p:nvPr/>
        </p:nvCxnSpPr>
        <p:spPr>
          <a:xfrm rot="5400000">
            <a:off x="5623559" y="1881301"/>
            <a:ext cx="12700" cy="423998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1"/>
            <a:endCxn id="4" idx="3"/>
          </p:cNvCxnSpPr>
          <p:nvPr/>
        </p:nvCxnSpPr>
        <p:spPr>
          <a:xfrm rot="16200000" flipH="1">
            <a:off x="2674946" y="3459185"/>
            <a:ext cx="766657" cy="12700"/>
          </a:xfrm>
          <a:prstGeom prst="curvedConnector5">
            <a:avLst>
              <a:gd name="adj1" fmla="val -29818"/>
              <a:gd name="adj2" fmla="val -8267685"/>
              <a:gd name="adj3" fmla="val 12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7"/>
            <a:endCxn id="5" idx="5"/>
          </p:cNvCxnSpPr>
          <p:nvPr/>
        </p:nvCxnSpPr>
        <p:spPr>
          <a:xfrm rot="16200000" flipH="1">
            <a:off x="7805515" y="3459185"/>
            <a:ext cx="766657" cy="12700"/>
          </a:xfrm>
          <a:prstGeom prst="curvedConnector5">
            <a:avLst>
              <a:gd name="adj1" fmla="val -29818"/>
              <a:gd name="adj2" fmla="val 10264811"/>
              <a:gd name="adj3" fmla="val 12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3556" y="2315698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0864" y="4244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push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815" y="328086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push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87562" y="3259846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73829" y="3994944"/>
            <a:ext cx="362248" cy="6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22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FSM Example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/>
          </p:nvPr>
        </p:nvGraphicFramePr>
        <p:xfrm>
          <a:off x="2481943" y="5321005"/>
          <a:ext cx="6781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(lock / unlock)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(pay</a:t>
                      </a:r>
                      <a:r>
                        <a:rPr lang="en-US" baseline="0"/>
                        <a:t> / pus</a:t>
                      </a:r>
                      <a:r>
                        <a:rPr lang="en-US" altLang="zh-CN" baseline="0"/>
                        <a:t>h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873829" y="2917077"/>
            <a:ext cx="1259474" cy="108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</a:t>
            </a:r>
          </a:p>
        </p:txBody>
      </p:sp>
      <p:sp>
        <p:nvSpPr>
          <p:cNvPr id="5" name="Oval 4"/>
          <p:cNvSpPr/>
          <p:nvPr/>
        </p:nvSpPr>
        <p:spPr>
          <a:xfrm>
            <a:off x="7113813" y="2917077"/>
            <a:ext cx="1259477" cy="108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Unlock</a:t>
            </a:r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623559" y="797084"/>
            <a:ext cx="12700" cy="423998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4"/>
            <a:endCxn id="4" idx="4"/>
          </p:cNvCxnSpPr>
          <p:nvPr/>
        </p:nvCxnSpPr>
        <p:spPr>
          <a:xfrm rot="5400000">
            <a:off x="5623559" y="1881301"/>
            <a:ext cx="12700" cy="423998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1"/>
            <a:endCxn id="4" idx="3"/>
          </p:cNvCxnSpPr>
          <p:nvPr/>
        </p:nvCxnSpPr>
        <p:spPr>
          <a:xfrm rot="16200000" flipH="1">
            <a:off x="2674946" y="3459185"/>
            <a:ext cx="766657" cy="12700"/>
          </a:xfrm>
          <a:prstGeom prst="curvedConnector5">
            <a:avLst>
              <a:gd name="adj1" fmla="val -29818"/>
              <a:gd name="adj2" fmla="val -8267685"/>
              <a:gd name="adj3" fmla="val 12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7"/>
            <a:endCxn id="5" idx="5"/>
          </p:cNvCxnSpPr>
          <p:nvPr/>
        </p:nvCxnSpPr>
        <p:spPr>
          <a:xfrm rot="16200000" flipH="1">
            <a:off x="7805515" y="3459185"/>
            <a:ext cx="766657" cy="12700"/>
          </a:xfrm>
          <a:prstGeom prst="curvedConnector5">
            <a:avLst>
              <a:gd name="adj1" fmla="val -29818"/>
              <a:gd name="adj2" fmla="val 10264811"/>
              <a:gd name="adj3" fmla="val 12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3556" y="2315698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0864" y="4244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push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815" y="328086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push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87562" y="3259846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73829" y="3994944"/>
            <a:ext cx="362248" cy="6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Q5 </a:t>
            </a:r>
            <a:r>
              <a:rPr lang="en-US"/>
              <a:t>Combinatorial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this question, you are asked to implement a combinatorial circuit that takes a 4-bit input and outputs a single bit indicating whether the unsigned 4-bit integer represented by </a:t>
            </a:r>
            <a:r>
              <a:rPr lang="en-US" i="1"/>
              <a:t>b</a:t>
            </a:r>
            <a:r>
              <a:rPr lang="en-US"/>
              <a:t>3​</a:t>
            </a:r>
            <a:r>
              <a:rPr lang="en-US" i="1"/>
              <a:t>b</a:t>
            </a:r>
            <a:r>
              <a:rPr lang="en-US"/>
              <a:t>2​</a:t>
            </a:r>
            <a:r>
              <a:rPr lang="en-US" i="1"/>
              <a:t>b</a:t>
            </a:r>
            <a:r>
              <a:rPr lang="en-US"/>
              <a:t>1​</a:t>
            </a:r>
            <a:r>
              <a:rPr lang="en-US" i="1"/>
              <a:t>b</a:t>
            </a:r>
            <a:r>
              <a:rPr lang="en-US"/>
              <a:t>0​ is a prime number or not.</a:t>
            </a:r>
          </a:p>
          <a:p>
            <a:r>
              <a:rPr lang="en-US" b="1"/>
              <a:t>Q5.1 </a:t>
            </a:r>
            <a:r>
              <a:rPr lang="en-US"/>
              <a:t>Truth table</a:t>
            </a:r>
          </a:p>
          <a:p>
            <a:pPr fontAlgn="base"/>
            <a:r>
              <a:rPr lang="en-US"/>
              <a:t>How many total rows does the truth table corresponding to the 4-bit prime number detector circuit have?</a:t>
            </a:r>
          </a:p>
          <a:p>
            <a:pPr fontAlgn="base"/>
            <a:r>
              <a:rPr lang="en-US">
                <a:solidFill>
                  <a:srgbClr val="C00000"/>
                </a:solidFill>
              </a:rPr>
              <a:t>16</a:t>
            </a: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70" y="256812"/>
            <a:ext cx="3576320" cy="1433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817" y="5159829"/>
            <a:ext cx="54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#row of truth table: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have 4 input signals, each represents 1 bit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how many bit patterns?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2^4 = 16</a:t>
            </a:r>
          </a:p>
        </p:txBody>
      </p:sp>
    </p:spTree>
    <p:extLst>
      <p:ext uri="{BB962C8B-B14F-4D97-AF65-F5344CB8AC3E}">
        <p14:creationId xmlns:p14="http://schemas.microsoft.com/office/powerpoint/2010/main" val="3543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Q5.2 </a:t>
            </a:r>
            <a:r>
              <a:rPr lang="en-US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How many of the rows in the truth table of Q5.1 corresponds to the output bit value </a:t>
            </a:r>
            <a:r>
              <a:rPr lang="en-US" i="1"/>
              <a:t>o</a:t>
            </a:r>
            <a:r>
              <a:rPr lang="en-US"/>
              <a:t>=1? </a:t>
            </a:r>
          </a:p>
          <a:p>
            <a:pPr fontAlgn="base"/>
            <a:r>
              <a:rPr lang="en-US">
                <a:solidFill>
                  <a:srgbClr val="C00000"/>
                </a:solidFill>
              </a:rPr>
              <a:t>6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76057" y="3409407"/>
            <a:ext cx="602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Prime: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2,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3,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5,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7,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11,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13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Q5.</a:t>
            </a:r>
            <a:r>
              <a:rPr lang="en-US" altLang="zh-CN" b="1"/>
              <a:t>3</a:t>
            </a:r>
            <a:r>
              <a:rPr lang="en-US" b="1"/>
              <a:t> </a:t>
            </a:r>
            <a:r>
              <a:rPr lang="en-US"/>
              <a:t>Product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The prime number detector circuit can be built as a sum of products where each product term corresponds to a row in Q5.2. Please write the product term that corresponds to the inpu</a:t>
            </a:r>
            <a:r>
              <a:rPr lang="en-US" altLang="zh-CN"/>
              <a:t>t</a:t>
            </a:r>
            <a:r>
              <a:rPr lang="zh-CN" altLang="en-US"/>
              <a:t> </a:t>
            </a:r>
            <a:r>
              <a:rPr lang="en-US" altLang="zh-CN"/>
              <a:t>b3b2b1b0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(1011)2</a:t>
            </a:r>
            <a:endParaRPr lang="en-US"/>
          </a:p>
          <a:p>
            <a:pPr fontAlgn="base"/>
            <a:r>
              <a:rPr lang="en-US" altLang="zh-CN">
                <a:solidFill>
                  <a:srgbClr val="C00000"/>
                </a:solidFill>
              </a:rPr>
              <a:t>B3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Barb2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b1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b0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5405" y="3429000"/>
            <a:ext cx="6021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(1011)2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11,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is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prime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output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b3,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b1,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b0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remain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the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same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b2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0,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=&gt;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Barb2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3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2614</Words>
  <Application>Microsoft Macintosh PowerPoint</Application>
  <PresentationFormat>Widescreen</PresentationFormat>
  <Paragraphs>685</Paragraphs>
  <Slides>62</Slides>
  <Notes>30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宋体</vt:lpstr>
      <vt:lpstr>Arial</vt:lpstr>
      <vt:lpstr>Calibri</vt:lpstr>
      <vt:lpstr>Calibri Light</vt:lpstr>
      <vt:lpstr>Cambria Math</vt:lpstr>
      <vt:lpstr>Mangal</vt:lpstr>
      <vt:lpstr>Office Theme</vt:lpstr>
      <vt:lpstr>CSO-Recitation 13  CSCI-UA 0201-007</vt:lpstr>
      <vt:lpstr>Assessment 11</vt:lpstr>
      <vt:lpstr>Q1 Boolean laws</vt:lpstr>
      <vt:lpstr>Q2 Simplify boolean expression</vt:lpstr>
      <vt:lpstr>Q3 Simplify boolean expression</vt:lpstr>
      <vt:lpstr>Q4 Boolean circuit</vt:lpstr>
      <vt:lpstr>Q5 Combinatorial circuit</vt:lpstr>
      <vt:lpstr>Q5.2 Truth Table</vt:lpstr>
      <vt:lpstr>Q5.3 Product of terms</vt:lpstr>
      <vt:lpstr>Q5.4 ROM</vt:lpstr>
      <vt:lpstr>Q5.4 ROM</vt:lpstr>
      <vt:lpstr>Q6 Ripple carry</vt:lpstr>
      <vt:lpstr>Q6 Ripple carry</vt:lpstr>
      <vt:lpstr>Lab 4 Optimization</vt:lpstr>
      <vt:lpstr>Simple implicit list implementation</vt:lpstr>
      <vt:lpstr>Simple implicit list implementation</vt:lpstr>
      <vt:lpstr>Simple implicit list implementation</vt:lpstr>
      <vt:lpstr>Simple implicit list implementation</vt:lpstr>
      <vt:lpstr>realloc trace</vt:lpstr>
      <vt:lpstr>realloc trace</vt:lpstr>
      <vt:lpstr>realloc trace</vt:lpstr>
      <vt:lpstr>realloc trace</vt:lpstr>
      <vt:lpstr>realloc trace - optimization</vt:lpstr>
      <vt:lpstr>realloc trace - optimization</vt:lpstr>
      <vt:lpstr>realloc trace - optimization</vt:lpstr>
      <vt:lpstr>realloc trace - optimization</vt:lpstr>
      <vt:lpstr>realloc trace - optimization</vt:lpstr>
      <vt:lpstr>binary trac</vt:lpstr>
      <vt:lpstr>binary trace</vt:lpstr>
      <vt:lpstr>binary trace</vt:lpstr>
      <vt:lpstr>binary trace - optimization</vt:lpstr>
      <vt:lpstr>binary trace - optimization</vt:lpstr>
      <vt:lpstr>Other optimization</vt:lpstr>
      <vt:lpstr>PowerPoint Presentation</vt:lpstr>
      <vt:lpstr>Adders</vt:lpstr>
      <vt:lpstr>Faster adder: carry lookahead</vt:lpstr>
      <vt:lpstr>Faster adder: carry lookahead (4-bit)</vt:lpstr>
      <vt:lpstr>Faster adder: carry lookahead (4-bit)</vt:lpstr>
      <vt:lpstr>Time &amp;&amp; space comparison</vt:lpstr>
      <vt:lpstr>16-bit adder</vt:lpstr>
      <vt:lpstr>PowerPoint Presentation</vt:lpstr>
      <vt:lpstr>16-bit adder</vt:lpstr>
      <vt:lpstr>16-bit adder</vt:lpstr>
      <vt:lpstr>16-bit adder</vt:lpstr>
      <vt:lpstr>Sequential logic</vt:lpstr>
      <vt:lpstr>Sequential Logic</vt:lpstr>
      <vt:lpstr>SR Latch, D Latch and D Flip Flop</vt:lpstr>
      <vt:lpstr>SR Latch</vt:lpstr>
      <vt:lpstr>D Latch</vt:lpstr>
      <vt:lpstr>D Flip Flop</vt:lpstr>
      <vt:lpstr>Lab5</vt:lpstr>
      <vt:lpstr>Setup</vt:lpstr>
      <vt:lpstr>Finite State Machines</vt:lpstr>
      <vt:lpstr>Finite State Machines</vt:lpstr>
      <vt:lpstr>An FSM example</vt:lpstr>
      <vt:lpstr>An FSM example</vt:lpstr>
      <vt:lpstr>An FSM example</vt:lpstr>
      <vt:lpstr>An FSM example</vt:lpstr>
      <vt:lpstr>An FSM example</vt:lpstr>
      <vt:lpstr>Another FSM Example</vt:lpstr>
      <vt:lpstr>Another FSM Example</vt:lpstr>
      <vt:lpstr>Another FSM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13  CSCI-UA 0201-007</dc:title>
  <dc:creator>Anqi Zhang</dc:creator>
  <cp:lastModifiedBy>Jinkun Lin</cp:lastModifiedBy>
  <cp:revision>20</cp:revision>
  <cp:lastPrinted>2020-12-03T04:54:29Z</cp:lastPrinted>
  <dcterms:created xsi:type="dcterms:W3CDTF">2020-12-01T21:38:05Z</dcterms:created>
  <dcterms:modified xsi:type="dcterms:W3CDTF">2021-12-02T02:51:17Z</dcterms:modified>
</cp:coreProperties>
</file>