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90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94" r:id="rId26"/>
    <p:sldId id="287" r:id="rId27"/>
    <p:sldId id="281" r:id="rId28"/>
    <p:sldId id="282" r:id="rId29"/>
    <p:sldId id="283" r:id="rId30"/>
    <p:sldId id="289" r:id="rId31"/>
    <p:sldId id="288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06"/>
  </p:normalViewPr>
  <p:slideViewPr>
    <p:cSldViewPr snapToGrid="0" snapToObjects="1">
      <p:cViewPr varScale="1">
        <p:scale>
          <a:sx n="99" d="100"/>
          <a:sy n="99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456B-2C95-9141-AB0E-ACD00237487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7B96-140C-EA4F-B463-52D64582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7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3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7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6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repl.it</a:t>
            </a:r>
            <a:r>
              <a:rPr lang="en-US" dirty="0" smtClean="0"/>
              <a:t>/@</a:t>
            </a:r>
            <a:r>
              <a:rPr lang="en-US" dirty="0" err="1" smtClean="0"/>
              <a:t>AnqiZ</a:t>
            </a:r>
            <a:r>
              <a:rPr lang="en-US" dirty="0" smtClean="0"/>
              <a:t>/Exercise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97B96-140C-EA4F-B463-52D645822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7149-DBA4-A949-AAC9-39D5572CDF6F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09A7-6E9B-044F-A04E-5DFF74187560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776-A330-0644-ACFF-EA26A7343100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11BF-04B0-354A-9B15-968C3EA79DA8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D70CFB-443A-804D-859E-779B936FFE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99D8-7950-6B4F-9394-8D977654CB5C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D70CFB-443A-804D-859E-779B936FFE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5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3CCA-A022-C143-88F3-E107FFEC670E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312C-3F61-C543-B29A-256FDAFACE53}" type="datetime1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45E8-7963-5044-9482-E21C0D0C3B72}" type="datetime1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B05F-9A6E-294D-9B55-40D695013772}" type="datetime1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8018-E593-CB44-894D-EB190206C91C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CE33-4034-364A-8BB6-B1ADF23417D2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13EB-5C6D-DA40-8A32-05DD176BFD96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0CFB-443A-804D-859E-779B936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</a:t>
            </a:r>
            <a:r>
              <a:rPr lang="en-US" dirty="0"/>
              <a:t>8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R08: </a:t>
            </a:r>
            <a:r>
              <a:rPr lang="en-US" altLang="zh-CN" dirty="0" smtClean="0"/>
              <a:t>Assessment 06 &amp;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Q4 </a:t>
            </a:r>
            <a:r>
              <a:rPr lang="en-US" dirty="0"/>
              <a:t>illegal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instructions are </a:t>
            </a:r>
            <a:r>
              <a:rPr lang="en-US" b="1" dirty="0"/>
              <a:t>not</a:t>
            </a:r>
            <a:r>
              <a:rPr lang="en-US" dirty="0"/>
              <a:t> legitimate x86-64 instructions?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%</a:t>
            </a:r>
            <a:r>
              <a:rPr lang="en-US" dirty="0" err="1"/>
              <a:t>rbx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rbx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%rip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$1, %</a:t>
            </a:r>
            <a:r>
              <a:rPr lang="en-US" dirty="0" err="1"/>
              <a:t>rax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4821" y="3711720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4820" y="4243297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5999" y="2575775"/>
            <a:ext cx="55465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Moving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movq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dst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perand types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Immediate: constant integer data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mmediate </a:t>
            </a:r>
            <a:r>
              <a:rPr lang="en-US" sz="2000" dirty="0"/>
              <a:t>can only be </a:t>
            </a:r>
            <a:r>
              <a:rPr lang="en-US" sz="2000" i="1" dirty="0"/>
              <a:t>source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Register: one of the general purpose register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Memory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/>
              <a:t>no memory-memory </a:t>
            </a:r>
            <a:r>
              <a:rPr lang="en-US" sz="2000" dirty="0" err="1" smtClean="0"/>
              <a:t>mov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Q5 </a:t>
            </a:r>
            <a:r>
              <a:rPr lang="en-US" dirty="0" err="1" smtClean="0"/>
              <a:t>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Suppose register %</a:t>
            </a:r>
            <a:r>
              <a:rPr lang="en-US" dirty="0" err="1"/>
              <a:t>rax</a:t>
            </a:r>
            <a:r>
              <a:rPr lang="en-US" dirty="0"/>
              <a:t> stores C variable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long *x</a:t>
            </a:r>
            <a:r>
              <a:rPr lang="en-US" dirty="0"/>
              <a:t>. Which of the following instruction corresponds to the C statement </a:t>
            </a:r>
            <a:r>
              <a:rPr lang="en-US" dirty="0">
                <a:solidFill>
                  <a:schemeClr val="accent1"/>
                </a:solidFill>
              </a:rPr>
              <a:t>*x = 10</a:t>
            </a:r>
            <a:r>
              <a:rPr lang="en-US" dirty="0"/>
              <a:t>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$10, %</a:t>
            </a:r>
            <a:r>
              <a:rPr lang="en-US" dirty="0" err="1"/>
              <a:t>rax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$10, (%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$10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, $10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3521" y="3116687"/>
            <a:ext cx="5880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long *x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x is a pointer to long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*x=10;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de-referencing x, assign the value 10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x is an address stored in %</a:t>
            </a:r>
            <a:r>
              <a:rPr lang="en-US" sz="2000" dirty="0" err="1" smtClean="0"/>
              <a:t>rax</a:t>
            </a:r>
            <a:r>
              <a:rPr lang="en-US" sz="2000" dirty="0" smtClean="0"/>
              <a:t>, use (%</a:t>
            </a:r>
            <a:r>
              <a:rPr lang="en-US" sz="2000" dirty="0" err="1" smtClean="0"/>
              <a:t>rax</a:t>
            </a:r>
            <a:r>
              <a:rPr lang="en-US" sz="2000" dirty="0" smtClean="0"/>
              <a:t>) to deference it.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641789" y="322586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GDB -- Segmentation </a:t>
            </a:r>
            <a:r>
              <a:rPr lang="en-US" dirty="0" smtClean="0"/>
              <a:t>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Inside </a:t>
            </a:r>
            <a:r>
              <a:rPr lang="en-US" dirty="0"/>
              <a:t>GDB, what operations can help us debug a segmentation fault?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run code and hit control-c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use </a:t>
            </a:r>
            <a:r>
              <a:rPr lang="en-US" i="1" dirty="0" err="1">
                <a:solidFill>
                  <a:schemeClr val="accent1"/>
                </a:solidFill>
              </a:rPr>
              <a:t>backtrace</a:t>
            </a:r>
            <a:r>
              <a:rPr lang="en-US" dirty="0"/>
              <a:t> to see the call stack trace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use </a:t>
            </a:r>
            <a:r>
              <a:rPr lang="en-US" i="1" dirty="0">
                <a:solidFill>
                  <a:schemeClr val="accent1"/>
                </a:solidFill>
              </a:rPr>
              <a:t>up</a:t>
            </a:r>
            <a:r>
              <a:rPr lang="en-US" dirty="0"/>
              <a:t> or </a:t>
            </a:r>
            <a:r>
              <a:rPr lang="en-US" i="1" dirty="0">
                <a:solidFill>
                  <a:schemeClr val="accent1"/>
                </a:solidFill>
              </a:rPr>
              <a:t>frame</a:t>
            </a:r>
            <a:r>
              <a:rPr lang="en-US" dirty="0"/>
              <a:t> to go to where your code was last running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use </a:t>
            </a:r>
            <a:r>
              <a:rPr lang="en-US" i="1" dirty="0">
                <a:solidFill>
                  <a:schemeClr val="accent1"/>
                </a:solidFill>
              </a:rPr>
              <a:t>p</a:t>
            </a:r>
            <a:r>
              <a:rPr lang="en-US" dirty="0"/>
              <a:t> to print some value or </a:t>
            </a:r>
            <a:r>
              <a:rPr lang="en-US" i="1" dirty="0">
                <a:solidFill>
                  <a:schemeClr val="accent1"/>
                </a:solidFill>
              </a:rPr>
              <a:t>info locals</a:t>
            </a:r>
            <a:r>
              <a:rPr lang="en-US" dirty="0"/>
              <a:t> to check if local variables are bad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1637" y="2813742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1637" y="386274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1637" y="3324438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Q7 </a:t>
            </a:r>
            <a:r>
              <a:rPr lang="en-US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Q7.1 </a:t>
            </a:r>
            <a:r>
              <a:rPr lang="en-US" dirty="0"/>
              <a:t>What does this function return for the following arguments?</a:t>
            </a:r>
          </a:p>
          <a:p>
            <a:pPr fontAlgn="base"/>
            <a:r>
              <a:rPr lang="en-US" dirty="0" err="1" smtClean="0"/>
              <a:t>ignore_case</a:t>
            </a:r>
            <a:r>
              <a:rPr lang="en-US" dirty="0" smtClean="0"/>
              <a:t> </a:t>
            </a:r>
            <a:r>
              <a:rPr lang="en-US" dirty="0"/>
              <a:t>= true </a:t>
            </a:r>
            <a:endParaRPr lang="en-US" dirty="0" smtClean="0"/>
          </a:p>
          <a:p>
            <a:pPr fontAlgn="base"/>
            <a:r>
              <a:rPr lang="en-US" dirty="0" smtClean="0"/>
              <a:t>buf1 </a:t>
            </a:r>
            <a:r>
              <a:rPr lang="en-US" dirty="0"/>
              <a:t>= "Develop and use skills and knowledge." </a:t>
            </a:r>
            <a:endParaRPr lang="en-US" dirty="0" smtClean="0"/>
          </a:p>
          <a:p>
            <a:pPr fontAlgn="base"/>
            <a:r>
              <a:rPr lang="en-US" dirty="0" smtClean="0"/>
              <a:t>buf2 </a:t>
            </a:r>
            <a:r>
              <a:rPr lang="en-US" dirty="0"/>
              <a:t>= "Develop and use Skills and Knowledge."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returns 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returns a non-zero integer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4001294"/>
            <a:ext cx="4951730" cy="1552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8300" y="5727125"/>
            <a:ext cx="795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strcasecmp</a:t>
            </a:r>
            <a:r>
              <a:rPr lang="en-US" sz="1600" dirty="0"/>
              <a:t> is a case </a:t>
            </a:r>
            <a:r>
              <a:rPr lang="en-US" sz="1600" i="1" dirty="0"/>
              <a:t>insensitive</a:t>
            </a:r>
            <a:r>
              <a:rPr lang="en-US" sz="1600" dirty="0"/>
              <a:t> comparison of 2 </a:t>
            </a:r>
            <a:r>
              <a:rPr lang="en-US" sz="1600" dirty="0" smtClean="0"/>
              <a:t>char</a:t>
            </a:r>
            <a:r>
              <a:rPr lang="en-US" sz="1600" dirty="0"/>
              <a:t> arrays </a:t>
            </a:r>
            <a:endParaRPr lang="en-US" sz="1600" dirty="0" smtClean="0"/>
          </a:p>
          <a:p>
            <a:r>
              <a:rPr lang="en-US" sz="1600" dirty="0" err="1" smtClean="0"/>
              <a:t>strcmp</a:t>
            </a:r>
            <a:r>
              <a:rPr lang="en-US" sz="1600" dirty="0" smtClean="0"/>
              <a:t> </a:t>
            </a:r>
            <a:r>
              <a:rPr lang="en-US" sz="1600" dirty="0"/>
              <a:t>is a case </a:t>
            </a:r>
            <a:r>
              <a:rPr lang="en-US" sz="1600" i="1" dirty="0"/>
              <a:t>sensitive</a:t>
            </a:r>
            <a:r>
              <a:rPr lang="en-US" sz="1600" dirty="0"/>
              <a:t> comparison of 2 </a:t>
            </a:r>
            <a:r>
              <a:rPr lang="en-US" sz="1600" dirty="0" smtClean="0"/>
              <a:t>char</a:t>
            </a:r>
            <a:r>
              <a:rPr lang="en-US" sz="1600" dirty="0"/>
              <a:t> arrays</a:t>
            </a:r>
          </a:p>
        </p:txBody>
      </p:sp>
      <p:sp>
        <p:nvSpPr>
          <p:cNvPr id="6" name="Oval 5"/>
          <p:cNvSpPr/>
          <p:nvPr/>
        </p:nvSpPr>
        <p:spPr>
          <a:xfrm>
            <a:off x="551637" y="386274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Q7 </a:t>
            </a:r>
            <a:r>
              <a:rPr lang="en-US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Q7.2 </a:t>
            </a:r>
            <a:r>
              <a:rPr lang="en-US" dirty="0"/>
              <a:t>What does this function return for the following arguments?</a:t>
            </a:r>
          </a:p>
          <a:p>
            <a:pPr fontAlgn="base"/>
            <a:r>
              <a:rPr lang="en-US" dirty="0" err="1" smtClean="0"/>
              <a:t>ignore_case</a:t>
            </a:r>
            <a:r>
              <a:rPr lang="en-US" dirty="0" smtClean="0"/>
              <a:t> </a:t>
            </a:r>
            <a:r>
              <a:rPr lang="en-US" dirty="0"/>
              <a:t>= false </a:t>
            </a:r>
            <a:endParaRPr lang="en-US" dirty="0" smtClean="0"/>
          </a:p>
          <a:p>
            <a:pPr fontAlgn="base"/>
            <a:r>
              <a:rPr lang="en-US" dirty="0" smtClean="0"/>
              <a:t>buf1 </a:t>
            </a:r>
            <a:r>
              <a:rPr lang="en-US" dirty="0"/>
              <a:t>= "Develop and use skills and knowledge." </a:t>
            </a:r>
            <a:endParaRPr lang="en-US" dirty="0" smtClean="0"/>
          </a:p>
          <a:p>
            <a:pPr fontAlgn="base"/>
            <a:r>
              <a:rPr lang="en-US" dirty="0" smtClean="0"/>
              <a:t>buf2 </a:t>
            </a:r>
            <a:r>
              <a:rPr lang="en-US" dirty="0"/>
              <a:t>= "Develop and use Skills and Knowledge."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returns 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returns a non-zero integer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4001294"/>
            <a:ext cx="4951730" cy="1552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8300" y="5727125"/>
            <a:ext cx="795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strcasecmp</a:t>
            </a:r>
            <a:r>
              <a:rPr lang="en-US" sz="1600" dirty="0"/>
              <a:t> is a case </a:t>
            </a:r>
            <a:r>
              <a:rPr lang="en-US" sz="1600" i="1" dirty="0"/>
              <a:t>insensitive</a:t>
            </a:r>
            <a:r>
              <a:rPr lang="en-US" sz="1600" dirty="0"/>
              <a:t> comparison of 2 </a:t>
            </a:r>
            <a:r>
              <a:rPr lang="en-US" sz="1600" dirty="0" smtClean="0"/>
              <a:t>char</a:t>
            </a:r>
            <a:r>
              <a:rPr lang="en-US" sz="1600" dirty="0"/>
              <a:t> arrays </a:t>
            </a:r>
            <a:endParaRPr lang="en-US" sz="1600" dirty="0" smtClean="0"/>
          </a:p>
          <a:p>
            <a:r>
              <a:rPr lang="en-US" sz="1600" dirty="0" err="1" smtClean="0"/>
              <a:t>strcmp</a:t>
            </a:r>
            <a:r>
              <a:rPr lang="en-US" sz="1600" dirty="0" smtClean="0"/>
              <a:t> </a:t>
            </a:r>
            <a:r>
              <a:rPr lang="en-US" sz="1600" dirty="0"/>
              <a:t>is a case </a:t>
            </a:r>
            <a:r>
              <a:rPr lang="en-US" sz="1600" i="1" dirty="0"/>
              <a:t>sensitive</a:t>
            </a:r>
            <a:r>
              <a:rPr lang="en-US" sz="1600" dirty="0"/>
              <a:t> comparison of 2 </a:t>
            </a:r>
            <a:r>
              <a:rPr lang="en-US" sz="1600" dirty="0" smtClean="0"/>
              <a:t>char</a:t>
            </a:r>
            <a:r>
              <a:rPr lang="en-US" sz="1600" dirty="0"/>
              <a:t> arrays</a:t>
            </a:r>
          </a:p>
        </p:txBody>
      </p:sp>
      <p:sp>
        <p:nvSpPr>
          <p:cNvPr id="6" name="Oval 5"/>
          <p:cNvSpPr/>
          <p:nvPr/>
        </p:nvSpPr>
        <p:spPr>
          <a:xfrm>
            <a:off x="521970" y="4390780"/>
            <a:ext cx="5144734" cy="6191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7735" y="5409127"/>
            <a:ext cx="412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diff = ‘s’-’S’;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Q7 </a:t>
            </a:r>
            <a:r>
              <a:rPr lang="en-US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Q7.3 </a:t>
            </a:r>
            <a:r>
              <a:rPr lang="en-US" dirty="0"/>
              <a:t>What does this function return for the following arguments?</a:t>
            </a:r>
          </a:p>
          <a:p>
            <a:pPr fontAlgn="base"/>
            <a:r>
              <a:rPr lang="en-US" dirty="0" err="1" smtClean="0"/>
              <a:t>ignore_case</a:t>
            </a:r>
            <a:r>
              <a:rPr lang="en-US" dirty="0" smtClean="0"/>
              <a:t> </a:t>
            </a:r>
            <a:r>
              <a:rPr lang="en-US" dirty="0"/>
              <a:t>= false </a:t>
            </a:r>
            <a:endParaRPr lang="en-US" dirty="0" smtClean="0"/>
          </a:p>
          <a:p>
            <a:pPr fontAlgn="base"/>
            <a:r>
              <a:rPr lang="en-US" dirty="0" smtClean="0"/>
              <a:t>buf1 </a:t>
            </a:r>
            <a:r>
              <a:rPr lang="en-US" dirty="0"/>
              <a:t>= "Develop and use skills and knowledge." </a:t>
            </a:r>
            <a:endParaRPr lang="en-US" dirty="0" smtClean="0"/>
          </a:p>
          <a:p>
            <a:pPr fontAlgn="base"/>
            <a:r>
              <a:rPr lang="en-US" dirty="0" smtClean="0"/>
              <a:t>buf2 </a:t>
            </a:r>
            <a:r>
              <a:rPr lang="en-US" dirty="0"/>
              <a:t>= "Develop and use skills and knowledge."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returns 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It returns a non-zero integer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4001294"/>
            <a:ext cx="4951730" cy="1552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8300" y="5727125"/>
            <a:ext cx="795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strcasecmp</a:t>
            </a:r>
            <a:r>
              <a:rPr lang="en-US" sz="1600" dirty="0"/>
              <a:t> is a case </a:t>
            </a:r>
            <a:r>
              <a:rPr lang="en-US" sz="1600" i="1" dirty="0"/>
              <a:t>insensitive</a:t>
            </a:r>
            <a:r>
              <a:rPr lang="en-US" sz="1600" dirty="0"/>
              <a:t> comparison of 2 </a:t>
            </a:r>
            <a:r>
              <a:rPr lang="en-US" sz="1600" dirty="0" smtClean="0"/>
              <a:t>char</a:t>
            </a:r>
            <a:r>
              <a:rPr lang="en-US" sz="1600" dirty="0"/>
              <a:t> arrays </a:t>
            </a:r>
            <a:endParaRPr lang="en-US" sz="1600" dirty="0" smtClean="0"/>
          </a:p>
          <a:p>
            <a:r>
              <a:rPr lang="en-US" sz="1600" dirty="0" err="1" smtClean="0"/>
              <a:t>strcmp</a:t>
            </a:r>
            <a:r>
              <a:rPr lang="en-US" sz="1600" dirty="0" smtClean="0"/>
              <a:t> </a:t>
            </a:r>
            <a:r>
              <a:rPr lang="en-US" sz="1600" dirty="0"/>
              <a:t>is a case </a:t>
            </a:r>
            <a:r>
              <a:rPr lang="en-US" sz="1600" i="1" dirty="0"/>
              <a:t>sensitive</a:t>
            </a:r>
            <a:r>
              <a:rPr lang="en-US" sz="1600" dirty="0"/>
              <a:t> comparison of 2 </a:t>
            </a:r>
            <a:r>
              <a:rPr lang="en-US" sz="1600" dirty="0" smtClean="0"/>
              <a:t>char</a:t>
            </a:r>
            <a:r>
              <a:rPr lang="en-US" sz="1600" dirty="0"/>
              <a:t> arrays</a:t>
            </a:r>
          </a:p>
        </p:txBody>
      </p:sp>
      <p:sp>
        <p:nvSpPr>
          <p:cNvPr id="6" name="Oval 5"/>
          <p:cNvSpPr/>
          <p:nvPr/>
        </p:nvSpPr>
        <p:spPr>
          <a:xfrm>
            <a:off x="551637" y="3862746"/>
            <a:ext cx="3801421" cy="538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Assembly programming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98725"/>
          <a:ext cx="9804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/>
                <a:gridCol w="4902200"/>
              </a:tblGrid>
              <a:tr h="3688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Instruction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it does</a:t>
                      </a:r>
                      <a:endParaRPr lang="en-US" sz="2400" dirty="0"/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dirty="0"/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imul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 data - </a:t>
            </a:r>
            <a:r>
              <a:rPr lang="en-US" dirty="0" smtClean="0"/>
              <a:t>Instruction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/>
                </a:solidFill>
              </a:rPr>
              <a:t>dest</a:t>
            </a:r>
            <a:r>
              <a:rPr lang="en-US" dirty="0"/>
              <a:t> can be one of three </a:t>
            </a:r>
            <a:r>
              <a:rPr lang="en-US" dirty="0" smtClean="0"/>
              <a:t>things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b="1" dirty="0"/>
              <a:t>immediate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constant value, prefaced with $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>
                <a:solidFill>
                  <a:schemeClr val="accent6"/>
                </a:solidFill>
              </a:rPr>
              <a:t>$0</a:t>
            </a:r>
            <a:r>
              <a:rPr lang="en-US" dirty="0"/>
              <a:t>, or </a:t>
            </a: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 smtClean="0">
                <a:solidFill>
                  <a:schemeClr val="accent6"/>
                </a:solidFill>
              </a:rPr>
              <a:t>0xabcdabcd</a:t>
            </a:r>
            <a:endParaRPr lang="en-US" dirty="0">
              <a:solidFill>
                <a:schemeClr val="accent6"/>
              </a:solidFill>
            </a:endParaRP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dest</a:t>
            </a:r>
            <a:r>
              <a:rPr lang="en-US" dirty="0" smtClean="0"/>
              <a:t> </a:t>
            </a:r>
            <a:r>
              <a:rPr lang="en-US" dirty="0"/>
              <a:t>cannot be an immediate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/>
              <a:t>register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of the </a:t>
            </a:r>
            <a:r>
              <a:rPr lang="en-US" dirty="0" smtClean="0"/>
              <a:t>16 general </a:t>
            </a:r>
            <a:r>
              <a:rPr lang="en-US" dirty="0"/>
              <a:t>purpose registers</a:t>
            </a:r>
          </a:p>
          <a:p>
            <a:pPr lvl="2"/>
            <a:r>
              <a:rPr lang="nb-NO" dirty="0" smtClean="0"/>
              <a:t>Eg</a:t>
            </a:r>
            <a:r>
              <a:rPr lang="nb-NO" dirty="0"/>
              <a:t>. </a:t>
            </a:r>
            <a:r>
              <a:rPr lang="nb-NO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nb-NO" dirty="0" err="1" smtClean="0">
                <a:solidFill>
                  <a:schemeClr val="accent4">
                    <a:lumMod val="75000"/>
                  </a:schemeClr>
                </a:solidFill>
              </a:rPr>
              <a:t>eax</a:t>
            </a:r>
            <a:r>
              <a:rPr lang="nb-NO" dirty="0" smtClean="0">
                <a:solidFill>
                  <a:schemeClr val="accent4">
                    <a:lumMod val="75000"/>
                  </a:schemeClr>
                </a:solidFill>
              </a:rPr>
              <a:t>, %</a:t>
            </a:r>
            <a:r>
              <a:rPr lang="nb-NO" dirty="0" err="1" smtClean="0">
                <a:solidFill>
                  <a:schemeClr val="accent4">
                    <a:lumMod val="75000"/>
                  </a:schemeClr>
                </a:solidFill>
              </a:rPr>
              <a:t>rax</a:t>
            </a:r>
            <a:r>
              <a:rPr lang="nb-NO" dirty="0" smtClean="0">
                <a:solidFill>
                  <a:schemeClr val="accent4">
                    <a:lumMod val="75000"/>
                  </a:schemeClr>
                </a:solidFill>
              </a:rPr>
              <a:t>, %</a:t>
            </a:r>
            <a:r>
              <a:rPr lang="nb-NO" dirty="0" err="1" smtClean="0">
                <a:solidFill>
                  <a:schemeClr val="accent4">
                    <a:lumMod val="75000"/>
                  </a:schemeClr>
                </a:solidFill>
              </a:rPr>
              <a:t>rsi</a:t>
            </a:r>
            <a:r>
              <a:rPr lang="nb-NO" dirty="0" smtClean="0">
                <a:solidFill>
                  <a:schemeClr val="accent4">
                    <a:lumMod val="75000"/>
                  </a:schemeClr>
                </a:solidFill>
              </a:rPr>
              <a:t>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location in </a:t>
            </a:r>
            <a:r>
              <a:rPr lang="en-US" b="1" dirty="0"/>
              <a:t>memory</a:t>
            </a:r>
          </a:p>
          <a:p>
            <a:pPr lvl="2"/>
            <a:r>
              <a:rPr lang="en-US" u="sng" dirty="0" smtClean="0"/>
              <a:t>(Register)</a:t>
            </a:r>
            <a:r>
              <a:rPr lang="en-US" dirty="0" smtClean="0"/>
              <a:t>: Consider </a:t>
            </a:r>
            <a:r>
              <a:rPr lang="en-US" dirty="0"/>
              <a:t>registers as pointers, and get the value at an address </a:t>
            </a:r>
            <a:r>
              <a:rPr lang="en-US" dirty="0" smtClean="0"/>
              <a:t>in memory with various “addressing modes”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BEFC"/>
                </a:solidFill>
              </a:rPr>
              <a:t>(%</a:t>
            </a:r>
            <a:r>
              <a:rPr lang="en-US" dirty="0" err="1" smtClean="0">
                <a:solidFill>
                  <a:srgbClr val="FFBEFC"/>
                </a:solidFill>
              </a:rPr>
              <a:t>rax</a:t>
            </a:r>
            <a:r>
              <a:rPr lang="en-US" dirty="0" smtClean="0">
                <a:solidFill>
                  <a:srgbClr val="FFBEFC"/>
                </a:solidFill>
              </a:rPr>
              <a:t>), 10(%</a:t>
            </a:r>
            <a:r>
              <a:rPr lang="en-US" dirty="0" err="1" smtClean="0">
                <a:solidFill>
                  <a:srgbClr val="FFBEFC"/>
                </a:solidFill>
              </a:rPr>
              <a:t>rax</a:t>
            </a:r>
            <a:r>
              <a:rPr lang="en-US" dirty="0" smtClean="0">
                <a:solidFill>
                  <a:srgbClr val="FFBEFC"/>
                </a:solidFill>
              </a:rPr>
              <a:t>), 10(%</a:t>
            </a:r>
            <a:r>
              <a:rPr lang="en-US" dirty="0" err="1" smtClean="0">
                <a:solidFill>
                  <a:srgbClr val="FFBEFC"/>
                </a:solidFill>
              </a:rPr>
              <a:t>rax</a:t>
            </a:r>
            <a:r>
              <a:rPr lang="en-US" dirty="0" smtClean="0">
                <a:solidFill>
                  <a:srgbClr val="FFBEFC"/>
                </a:solidFill>
              </a:rPr>
              <a:t>, </a:t>
            </a:r>
            <a:r>
              <a:rPr lang="en-US" dirty="0" err="1" smtClean="0">
                <a:solidFill>
                  <a:srgbClr val="FFBEFC"/>
                </a:solidFill>
              </a:rPr>
              <a:t>rbx</a:t>
            </a:r>
            <a:r>
              <a:rPr lang="en-US" dirty="0" smtClean="0">
                <a:solidFill>
                  <a:srgbClr val="FFBEFC"/>
                </a:solidFill>
              </a:rPr>
              <a:t>, 4)</a:t>
            </a:r>
            <a:endParaRPr lang="en-US" dirty="0">
              <a:solidFill>
                <a:srgbClr val="FFBEFC"/>
              </a:solidFill>
            </a:endParaRPr>
          </a:p>
          <a:p>
            <a:pPr lvl="2"/>
            <a:r>
              <a:rPr lang="en-US" dirty="0" smtClean="0"/>
              <a:t>You </a:t>
            </a:r>
            <a:r>
              <a:rPr lang="en-US" dirty="0"/>
              <a:t>cannot perform a </a:t>
            </a:r>
            <a:r>
              <a:rPr lang="en-US" dirty="0" err="1">
                <a:solidFill>
                  <a:schemeClr val="accent6"/>
                </a:solidFill>
              </a:rPr>
              <a:t>mov</a:t>
            </a:r>
            <a:r>
              <a:rPr lang="en-US" dirty="0"/>
              <a:t> from memory into memory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big is what you are getting from memory, in bytes?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Suffixes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04855"/>
              </p:ext>
            </p:extLst>
          </p:nvPr>
        </p:nvGraphicFramePr>
        <p:xfrm>
          <a:off x="1971540" y="2163652"/>
          <a:ext cx="8215650" cy="245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50"/>
                <a:gridCol w="2738550"/>
                <a:gridCol w="2738550"/>
              </a:tblGrid>
              <a:tr h="49197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Suffix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 (Bytes)</a:t>
                      </a:r>
                      <a:endParaRPr lang="en-US" sz="2400" dirty="0"/>
                    </a:p>
                  </a:txBody>
                  <a:tcPr/>
                </a:tc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919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quadword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06</a:t>
            </a:r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Some exercises</a:t>
            </a:r>
          </a:p>
          <a:p>
            <a:pPr lvl="1"/>
            <a:r>
              <a:rPr lang="en-US" dirty="0" smtClean="0"/>
              <a:t>give some senses about lab3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addressing</a:t>
            </a:r>
            <a:endParaRPr lang="en-US" dirty="0"/>
          </a:p>
          <a:p>
            <a:pPr lvl="1"/>
            <a:r>
              <a:rPr lang="en-US" dirty="0" smtClean="0"/>
              <a:t>Given </a:t>
            </a:r>
            <a:r>
              <a:rPr lang="en-US" dirty="0"/>
              <a:t>a register, use the value located at the memory address contained in the register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name in </a:t>
            </a:r>
            <a:r>
              <a:rPr lang="en-US" dirty="0" err="1"/>
              <a:t>parens</a:t>
            </a:r>
            <a:endParaRPr lang="en-US" dirty="0"/>
          </a:p>
          <a:p>
            <a:pPr lvl="1"/>
            <a:r>
              <a:rPr lang="en-US" dirty="0" err="1" smtClean="0"/>
              <a:t>Eg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mov</a:t>
            </a:r>
            <a:r>
              <a:rPr lang="en-US" dirty="0">
                <a:solidFill>
                  <a:schemeClr val="accent1"/>
                </a:solidFill>
              </a:rPr>
              <a:t> (%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>
                <a:solidFill>
                  <a:schemeClr val="accent1"/>
                </a:solidFill>
              </a:rPr>
              <a:t>), %</a:t>
            </a:r>
            <a:r>
              <a:rPr lang="en-US" dirty="0" err="1">
                <a:solidFill>
                  <a:schemeClr val="accent1"/>
                </a:solidFill>
              </a:rPr>
              <a:t>rbx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With </a:t>
            </a:r>
            <a:r>
              <a:rPr lang="en-US" dirty="0"/>
              <a:t>displacement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value in memory located at the register value plus a constant displacement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the constant appear before the </a:t>
            </a:r>
            <a:r>
              <a:rPr lang="en-US" dirty="0" err="1"/>
              <a:t>parens</a:t>
            </a:r>
            <a:endParaRPr lang="en-US" dirty="0"/>
          </a:p>
          <a:p>
            <a:pPr lvl="1"/>
            <a:r>
              <a:rPr lang="en-US" dirty="0" err="1" smtClean="0"/>
              <a:t>Eg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mov</a:t>
            </a:r>
            <a:r>
              <a:rPr lang="en-US" dirty="0">
                <a:solidFill>
                  <a:schemeClr val="accent1"/>
                </a:solidFill>
              </a:rPr>
              <a:t> 10(%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>
                <a:solidFill>
                  <a:schemeClr val="accent1"/>
                </a:solidFill>
              </a:rPr>
              <a:t>), %</a:t>
            </a:r>
            <a:r>
              <a:rPr lang="en-US" dirty="0" err="1">
                <a:solidFill>
                  <a:schemeClr val="accent1"/>
                </a:solidFill>
              </a:rPr>
              <a:t>rbx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</a:t>
            </a:r>
          </a:p>
          <a:p>
            <a:pPr lvl="1"/>
            <a:r>
              <a:rPr lang="en-US" dirty="0"/>
              <a:t>We have a constant displacement, a starting point, an offset, </a:t>
            </a:r>
            <a:r>
              <a:rPr lang="en-US" dirty="0" smtClean="0"/>
              <a:t>and constant </a:t>
            </a:r>
            <a:r>
              <a:rPr lang="en-US" dirty="0"/>
              <a:t>to scale the offset by…</a:t>
            </a:r>
          </a:p>
          <a:p>
            <a:pPr lvl="1"/>
            <a:r>
              <a:rPr lang="mr-IN" b="1" dirty="0" smtClean="0">
                <a:solidFill>
                  <a:schemeClr val="accent1"/>
                </a:solidFill>
              </a:rPr>
              <a:t>D(</a:t>
            </a:r>
            <a:r>
              <a:rPr lang="mr-IN" b="1" dirty="0" err="1" smtClean="0">
                <a:solidFill>
                  <a:schemeClr val="accent1"/>
                </a:solidFill>
              </a:rPr>
              <a:t>Rb</a:t>
            </a:r>
            <a:r>
              <a:rPr lang="mr-IN" b="1" dirty="0">
                <a:solidFill>
                  <a:schemeClr val="accent1"/>
                </a:solidFill>
              </a:rPr>
              <a:t>, </a:t>
            </a:r>
            <a:r>
              <a:rPr lang="mr-IN" b="1" dirty="0" err="1">
                <a:solidFill>
                  <a:schemeClr val="accent1"/>
                </a:solidFill>
              </a:rPr>
              <a:t>Ri</a:t>
            </a:r>
            <a:r>
              <a:rPr lang="mr-IN" b="1" dirty="0">
                <a:solidFill>
                  <a:schemeClr val="accent1"/>
                </a:solidFill>
              </a:rPr>
              <a:t>, </a:t>
            </a:r>
            <a:r>
              <a:rPr lang="mr-IN" b="1" dirty="0" err="1">
                <a:solidFill>
                  <a:schemeClr val="accent1"/>
                </a:solidFill>
              </a:rPr>
              <a:t>S</a:t>
            </a:r>
            <a:r>
              <a:rPr lang="mr-IN" b="1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address at </a:t>
            </a:r>
            <a:r>
              <a:rPr lang="en-US" dirty="0" err="1">
                <a:solidFill>
                  <a:schemeClr val="accent6"/>
                </a:solidFill>
              </a:rPr>
              <a:t>Rb</a:t>
            </a:r>
            <a:r>
              <a:rPr lang="en-US" dirty="0">
                <a:solidFill>
                  <a:schemeClr val="accent6"/>
                </a:solidFill>
              </a:rPr>
              <a:t> + </a:t>
            </a:r>
            <a:r>
              <a:rPr lang="en-US" dirty="0" err="1">
                <a:solidFill>
                  <a:schemeClr val="accent6"/>
                </a:solidFill>
              </a:rPr>
              <a:t>Ri</a:t>
            </a:r>
            <a:r>
              <a:rPr lang="en-US" dirty="0">
                <a:solidFill>
                  <a:schemeClr val="accent6"/>
                </a:solidFill>
              </a:rPr>
              <a:t>*S + D</a:t>
            </a:r>
            <a:r>
              <a:rPr lang="en-US" dirty="0"/>
              <a:t>, where S and D are constant and </a:t>
            </a:r>
            <a:r>
              <a:rPr lang="en-US" dirty="0" err="1"/>
              <a:t>Rb</a:t>
            </a:r>
            <a:r>
              <a:rPr lang="en-US" dirty="0"/>
              <a:t> and </a:t>
            </a:r>
            <a:r>
              <a:rPr lang="en-US" dirty="0" err="1"/>
              <a:t>Ri</a:t>
            </a:r>
            <a:r>
              <a:rPr lang="en-US" dirty="0"/>
              <a:t> are </a:t>
            </a:r>
            <a:r>
              <a:rPr lang="en-US" dirty="0" smtClean="0"/>
              <a:t>registers</a:t>
            </a:r>
          </a:p>
          <a:p>
            <a:pPr lvl="1"/>
            <a:r>
              <a:rPr lang="nb-NO" dirty="0" smtClean="0"/>
              <a:t>Eg. </a:t>
            </a:r>
            <a:r>
              <a:rPr lang="nb-NO" dirty="0" err="1" smtClean="0">
                <a:solidFill>
                  <a:schemeClr val="accent1"/>
                </a:solidFill>
              </a:rPr>
              <a:t>movq</a:t>
            </a:r>
            <a:r>
              <a:rPr lang="nb-NO" dirty="0" smtClean="0">
                <a:solidFill>
                  <a:schemeClr val="accent1"/>
                </a:solidFill>
              </a:rPr>
              <a:t> </a:t>
            </a:r>
            <a:r>
              <a:rPr lang="nb-NO" dirty="0">
                <a:solidFill>
                  <a:schemeClr val="accent1"/>
                </a:solidFill>
              </a:rPr>
              <a:t>10(%</a:t>
            </a:r>
            <a:r>
              <a:rPr lang="nb-NO" dirty="0" err="1">
                <a:solidFill>
                  <a:schemeClr val="accent1"/>
                </a:solidFill>
              </a:rPr>
              <a:t>rax</a:t>
            </a:r>
            <a:r>
              <a:rPr lang="nb-NO" dirty="0">
                <a:solidFill>
                  <a:schemeClr val="accent1"/>
                </a:solidFill>
              </a:rPr>
              <a:t>, %</a:t>
            </a:r>
            <a:r>
              <a:rPr lang="nb-NO" dirty="0" err="1">
                <a:solidFill>
                  <a:schemeClr val="accent1"/>
                </a:solidFill>
              </a:rPr>
              <a:t>rbx</a:t>
            </a:r>
            <a:r>
              <a:rPr lang="nb-NO" dirty="0">
                <a:solidFill>
                  <a:schemeClr val="accent1"/>
                </a:solidFill>
              </a:rPr>
              <a:t>, 4), %</a:t>
            </a:r>
            <a:r>
              <a:rPr lang="nb-NO" dirty="0" err="1">
                <a:solidFill>
                  <a:schemeClr val="accent1"/>
                </a:solidFill>
              </a:rPr>
              <a:t>rcx</a:t>
            </a:r>
            <a:endParaRPr lang="nb-NO" dirty="0">
              <a:solidFill>
                <a:schemeClr val="accent1"/>
              </a:solidFill>
            </a:endParaRPr>
          </a:p>
          <a:p>
            <a:pPr lvl="1"/>
            <a:r>
              <a:rPr lang="nb-NO" dirty="0" smtClean="0"/>
              <a:t>If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displacement</a:t>
            </a:r>
            <a:r>
              <a:rPr lang="nb-NO" dirty="0"/>
              <a:t> is 0 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scale</a:t>
            </a:r>
            <a:r>
              <a:rPr lang="nb-NO" dirty="0"/>
              <a:t> is 1,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leave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 smtClean="0"/>
              <a:t>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Lea: </a:t>
            </a:r>
            <a:r>
              <a:rPr lang="en-US" dirty="0" smtClean="0"/>
              <a:t>Load </a:t>
            </a:r>
            <a:r>
              <a:rPr lang="en-US" dirty="0"/>
              <a:t>Effective Address</a:t>
            </a:r>
          </a:p>
          <a:p>
            <a:r>
              <a:rPr lang="en-US" dirty="0" smtClean="0"/>
              <a:t>Take </a:t>
            </a:r>
            <a:r>
              <a:rPr lang="en-US" dirty="0"/>
              <a:t>the address expression from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, and save it to </a:t>
            </a:r>
            <a:r>
              <a:rPr lang="en-US" dirty="0" err="1">
                <a:solidFill>
                  <a:schemeClr val="accent1"/>
                </a:solidFill>
              </a:rPr>
              <a:t>dest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Do </a:t>
            </a:r>
            <a:r>
              <a:rPr lang="en-US" dirty="0">
                <a:solidFill>
                  <a:schemeClr val="accent4"/>
                </a:solidFill>
              </a:rPr>
              <a:t>not access memory</a:t>
            </a:r>
            <a:r>
              <a:rPr lang="en-US" dirty="0"/>
              <a:t>, just compute the address from the </a:t>
            </a:r>
            <a:r>
              <a:rPr lang="en-US" dirty="0" smtClean="0"/>
              <a:t>offsets, index</a:t>
            </a:r>
            <a:r>
              <a:rPr lang="en-US" dirty="0"/>
              <a:t>, base, and scale, and then </a:t>
            </a:r>
            <a:r>
              <a:rPr lang="en-US" dirty="0">
                <a:solidFill>
                  <a:schemeClr val="accent4"/>
                </a:solidFill>
              </a:rPr>
              <a:t>save the computed address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/>
                </a:solidFill>
              </a:rPr>
              <a:t>dest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Can </a:t>
            </a:r>
            <a:r>
              <a:rPr lang="en-US" dirty="0"/>
              <a:t>also be used to quickly add registers and store the result in </a:t>
            </a:r>
            <a:r>
              <a:rPr lang="en-US" dirty="0" smtClean="0"/>
              <a:t>a third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</a:t>
            </a:r>
            <a:r>
              <a:rPr lang="en-US" dirty="0" smtClean="0"/>
              <a:t>purpose register </a:t>
            </a:r>
            <a:r>
              <a:rPr lang="en-US" dirty="0"/>
              <a:t>that stores some status about the </a:t>
            </a:r>
            <a:r>
              <a:rPr lang="en-US" dirty="0" smtClean="0"/>
              <a:t>executed instructions</a:t>
            </a:r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bits tell us different things</a:t>
            </a:r>
          </a:p>
          <a:p>
            <a:r>
              <a:rPr lang="en-US" dirty="0" smtClean="0"/>
              <a:t>Instructions </a:t>
            </a:r>
            <a:r>
              <a:rPr lang="en-US" dirty="0"/>
              <a:t>may set those bits depending on what has happened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include arithmetic instructions like </a:t>
            </a:r>
            <a:r>
              <a:rPr lang="en-US" dirty="0">
                <a:solidFill>
                  <a:schemeClr val="accent6"/>
                </a:solidFill>
              </a:rPr>
              <a:t>add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sub</a:t>
            </a:r>
            <a:r>
              <a:rPr lang="en-US" dirty="0"/>
              <a:t>, as well </a:t>
            </a:r>
            <a:r>
              <a:rPr lang="en-US" dirty="0" smtClean="0"/>
              <a:t>as instructions </a:t>
            </a:r>
            <a:r>
              <a:rPr lang="en-US" dirty="0"/>
              <a:t>like </a:t>
            </a:r>
            <a:r>
              <a:rPr lang="en-US" dirty="0" err="1">
                <a:solidFill>
                  <a:schemeClr val="accent6"/>
                </a:solidFill>
              </a:rPr>
              <a:t>cmp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7137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35"/>
                <a:gridCol w="74128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was 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significant bit of the result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if the result borrowed from or carried out of the most significant bit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 for signed arithmetic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79572"/>
            <a:ext cx="9928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The CPU doesn’t know if operands are signed or unsigned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So</a:t>
            </a:r>
            <a:r>
              <a:rPr lang="en-US" sz="2400" dirty="0"/>
              <a:t>, it calculates both the signed overflow (OF) and the unsigned overflow (CF) </a:t>
            </a:r>
            <a:r>
              <a:rPr lang="en-US" sz="2400" dirty="0" smtClean="0"/>
              <a:t>for each </a:t>
            </a:r>
            <a:r>
              <a:rPr lang="en-US" sz="2400" dirty="0"/>
              <a:t>instruction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That </a:t>
            </a:r>
            <a:r>
              <a:rPr lang="en-US" sz="2400" dirty="0"/>
              <a:t>is, OF is set assuming both are signed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CF </a:t>
            </a:r>
            <a:r>
              <a:rPr lang="en-US" sz="2400" dirty="0"/>
              <a:t>is set assuming both are unsigned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whether there is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you can look at whether there is a carry/borrow of the </a:t>
            </a:r>
            <a:r>
              <a:rPr lang="en-US" dirty="0" smtClean="0"/>
              <a:t>MSB</a:t>
            </a:r>
          </a:p>
          <a:p>
            <a:r>
              <a:rPr lang="en-US" dirty="0" smtClean="0"/>
              <a:t>Signed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machine:</a:t>
            </a:r>
          </a:p>
          <a:p>
            <a:pPr lvl="2"/>
            <a:r>
              <a:rPr lang="en-US" dirty="0" smtClean="0"/>
              <a:t>if there is carry-in but no carry-out of MSB</a:t>
            </a:r>
          </a:p>
          <a:p>
            <a:pPr lvl="2"/>
            <a:r>
              <a:rPr lang="en-US" dirty="0" smtClean="0"/>
              <a:t>or, there is no carry-in but there’s carry out of MSB</a:t>
            </a:r>
          </a:p>
          <a:p>
            <a:pPr lvl="1"/>
            <a:r>
              <a:rPr lang="en-US" dirty="0" smtClean="0"/>
              <a:t>for human: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if two positive numbers add to a negative </a:t>
            </a:r>
            <a:r>
              <a:rPr lang="en-US" dirty="0" smtClean="0"/>
              <a:t>number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or, two </a:t>
            </a:r>
            <a:r>
              <a:rPr lang="en-US" dirty="0"/>
              <a:t>negative numbers add to a positive number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set/read RFLAGS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nstructions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/>
              <a:t> </a:t>
            </a:r>
            <a:r>
              <a:rPr lang="en-US" dirty="0" smtClean="0"/>
              <a:t>RFLAGS</a:t>
            </a:r>
          </a:p>
          <a:p>
            <a:pPr lvl="1"/>
            <a:r>
              <a:rPr lang="en-US" dirty="0" smtClean="0"/>
              <a:t>Regular arithmetic instructions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sub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imul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inc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Special </a:t>
            </a:r>
            <a:r>
              <a:rPr lang="en-US" dirty="0"/>
              <a:t>flag-setting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cmp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test</a:t>
            </a:r>
          </a:p>
          <a:p>
            <a:r>
              <a:rPr lang="en-US" dirty="0"/>
              <a:t>Instructions that </a:t>
            </a:r>
            <a:r>
              <a:rPr lang="en-US" dirty="0" smtClean="0">
                <a:solidFill>
                  <a:srgbClr val="FFBEFC"/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RFLAGS</a:t>
            </a:r>
          </a:p>
          <a:p>
            <a:pPr lvl="1"/>
            <a:r>
              <a:rPr lang="en-US" dirty="0" smtClean="0"/>
              <a:t>Instructions </a:t>
            </a:r>
            <a:r>
              <a:rPr lang="en-US" dirty="0"/>
              <a:t>that read RFLAGS to set register </a:t>
            </a:r>
            <a:r>
              <a:rPr lang="en-US" dirty="0" smtClean="0"/>
              <a:t>values</a:t>
            </a:r>
          </a:p>
          <a:p>
            <a:pPr lvl="2"/>
            <a:r>
              <a:rPr lang="en-US" sz="1600" dirty="0" smtClean="0">
                <a:solidFill>
                  <a:srgbClr val="FFBEFC"/>
                </a:solidFill>
              </a:rPr>
              <a:t>Set</a:t>
            </a:r>
            <a:endParaRPr lang="en-US" sz="1600" dirty="0">
              <a:solidFill>
                <a:srgbClr val="FFBEFC"/>
              </a:solidFill>
            </a:endParaRPr>
          </a:p>
          <a:p>
            <a:pPr lvl="1"/>
            <a:r>
              <a:rPr lang="en-US" dirty="0" smtClean="0"/>
              <a:t>Instructions </a:t>
            </a:r>
            <a:r>
              <a:rPr lang="en-US" dirty="0"/>
              <a:t>that </a:t>
            </a:r>
            <a:r>
              <a:rPr lang="en-US" dirty="0" smtClean="0"/>
              <a:t>read </a:t>
            </a:r>
            <a:r>
              <a:rPr lang="en-US" dirty="0"/>
              <a:t>RFLAGs </a:t>
            </a:r>
            <a:r>
              <a:rPr lang="en-US" dirty="0" smtClean="0"/>
              <a:t>to </a:t>
            </a:r>
            <a:r>
              <a:rPr lang="en-US" dirty="0"/>
              <a:t>set %</a:t>
            </a:r>
            <a:r>
              <a:rPr lang="en-US" dirty="0" smtClean="0"/>
              <a:t>rip</a:t>
            </a:r>
          </a:p>
          <a:p>
            <a:pPr lvl="2"/>
            <a:r>
              <a:rPr lang="en-US" sz="1600" dirty="0" err="1" smtClean="0">
                <a:solidFill>
                  <a:srgbClr val="FFBEFC"/>
                </a:solidFill>
              </a:rPr>
              <a:t>jmp</a:t>
            </a:r>
            <a:endParaRPr lang="en-US" sz="1600" dirty="0">
              <a:solidFill>
                <a:srgbClr val="FFBEFC"/>
              </a:solidFill>
            </a:endParaRP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</a:t>
            </a:r>
            <a:r>
              <a:rPr lang="en-US" dirty="0" smtClean="0">
                <a:solidFill>
                  <a:schemeClr val="accent6"/>
                </a:solidFill>
              </a:rPr>
              <a:t>sub </a:t>
            </a:r>
            <a:r>
              <a:rPr lang="en-US" dirty="0" smtClean="0"/>
              <a:t>(</a:t>
            </a:r>
            <a:r>
              <a:rPr lang="en-US" i="1" dirty="0" err="1" smtClean="0"/>
              <a:t>dest-src</a:t>
            </a:r>
            <a:r>
              <a:rPr lang="en-US" dirty="0" smtClean="0"/>
              <a:t>), </a:t>
            </a:r>
            <a:r>
              <a:rPr lang="en-US" dirty="0"/>
              <a:t>except it doesn’t store the result in </a:t>
            </a:r>
            <a:r>
              <a:rPr lang="en-US" dirty="0" err="1">
                <a:solidFill>
                  <a:schemeClr val="accent1"/>
                </a:solidFill>
              </a:rPr>
              <a:t>dest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does, however, still change the </a:t>
            </a:r>
            <a:r>
              <a:rPr lang="en-US" dirty="0" smtClean="0"/>
              <a:t>RFLAGS </a:t>
            </a:r>
            <a:r>
              <a:rPr lang="en-US" dirty="0"/>
              <a:t>I just mentioned</a:t>
            </a:r>
          </a:p>
          <a:p>
            <a:r>
              <a:rPr lang="en-US" dirty="0" smtClean="0"/>
              <a:t>This </a:t>
            </a:r>
            <a:r>
              <a:rPr lang="en-US" dirty="0"/>
              <a:t>makes it useful for 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jmp</a:t>
            </a:r>
            <a:r>
              <a:rPr lang="en-US" dirty="0">
                <a:solidFill>
                  <a:schemeClr val="accent6"/>
                </a:solidFill>
              </a:rPr>
              <a:t> label</a:t>
            </a:r>
          </a:p>
          <a:p>
            <a:pPr lvl="1"/>
            <a:r>
              <a:rPr lang="en-US" dirty="0" smtClean="0"/>
              <a:t>Continues </a:t>
            </a:r>
            <a:r>
              <a:rPr lang="en-US" dirty="0"/>
              <a:t>executing from the label, unconditionally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label</a:t>
            </a:r>
            <a:r>
              <a:rPr lang="en-US" dirty="0" smtClean="0"/>
              <a:t> </a:t>
            </a:r>
            <a:r>
              <a:rPr lang="en-US" dirty="0"/>
              <a:t>is where to jump to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acts like </a:t>
            </a:r>
            <a:r>
              <a:rPr lang="en-US" dirty="0" err="1"/>
              <a:t>goto</a:t>
            </a:r>
            <a:r>
              <a:rPr lang="en-US" dirty="0"/>
              <a:t>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 label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if ZF is set</a:t>
            </a:r>
          </a:p>
          <a:p>
            <a:r>
              <a:rPr lang="en-US" dirty="0" err="1" smtClean="0"/>
              <a:t>jne</a:t>
            </a:r>
            <a:r>
              <a:rPr lang="en-US" dirty="0" smtClean="0"/>
              <a:t> </a:t>
            </a:r>
            <a:r>
              <a:rPr lang="en-US" dirty="0"/>
              <a:t>label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if ZF is not set</a:t>
            </a:r>
          </a:p>
          <a:p>
            <a:r>
              <a:rPr lang="en-US" dirty="0" err="1" smtClean="0"/>
              <a:t>jg</a:t>
            </a:r>
            <a:r>
              <a:rPr lang="en-US" dirty="0" smtClean="0"/>
              <a:t> </a:t>
            </a:r>
            <a:r>
              <a:rPr lang="en-US" dirty="0"/>
              <a:t>label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if ZF is not set and SF and OF are the same</a:t>
            </a:r>
          </a:p>
          <a:p>
            <a:r>
              <a:rPr lang="en-US" dirty="0" err="1" smtClean="0"/>
              <a:t>jl</a:t>
            </a:r>
            <a:r>
              <a:rPr lang="en-US" dirty="0" smtClean="0"/>
              <a:t> </a:t>
            </a:r>
            <a:r>
              <a:rPr lang="en-US" dirty="0"/>
              <a:t>label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if SF and OF are not the same</a:t>
            </a:r>
          </a:p>
          <a:p>
            <a:r>
              <a:rPr lang="en-US" dirty="0" smtClean="0"/>
              <a:t>ja </a:t>
            </a:r>
            <a:r>
              <a:rPr lang="en-US" dirty="0"/>
              <a:t>label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if CF and ZF are both not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r>
              <a:rPr lang="zh-CN" altLang="en-US" dirty="0" smtClean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dirty="0"/>
              <a:t>Uncover the </a:t>
            </a:r>
            <a:r>
              <a:rPr lang="en-US" dirty="0" smtClean="0"/>
              <a:t>mystery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much like a puzzle </a:t>
            </a:r>
            <a:r>
              <a:rPr lang="en-US" dirty="0" smtClean="0"/>
              <a:t>game</a:t>
            </a:r>
          </a:p>
          <a:p>
            <a:r>
              <a:rPr lang="en-US" dirty="0"/>
              <a:t>In this lab, we give you 5 object files, ex1_sol.o, ex2_sol.o, ..., ex5-sol.o, and withhold their corresponding C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 </a:t>
            </a:r>
            <a:r>
              <a:rPr lang="en-US" dirty="0"/>
              <a:t>Each object file implements a particular mystery function (e.g. ex1_sol.o implements the function </a:t>
            </a:r>
            <a:r>
              <a:rPr lang="en-US" dirty="0" smtClean="0"/>
              <a:t>ex1)</a:t>
            </a:r>
          </a:p>
          <a:p>
            <a:r>
              <a:rPr lang="en-US" dirty="0" smtClean="0"/>
              <a:t>We </a:t>
            </a:r>
            <a:r>
              <a:rPr lang="en-US" dirty="0"/>
              <a:t>ask you to deduce what these mystery functions do based on their x86-64 assembly </a:t>
            </a:r>
            <a:r>
              <a:rPr lang="en-US" dirty="0" smtClean="0"/>
              <a:t>code</a:t>
            </a:r>
          </a:p>
          <a:p>
            <a:r>
              <a:rPr lang="en-US" altLang="zh-CN" dirty="0" smtClean="0"/>
              <a:t>W</a:t>
            </a:r>
            <a:r>
              <a:rPr lang="en-US" dirty="0" smtClean="0"/>
              <a:t>rite </a:t>
            </a:r>
            <a:r>
              <a:rPr lang="en-US" dirty="0"/>
              <a:t>the corresponding C function that accomplishes the same </a:t>
            </a:r>
            <a:r>
              <a:rPr lang="en-US" dirty="0" smtClean="0"/>
              <a:t>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figure </a:t>
            </a:r>
            <a:r>
              <a:rPr lang="en-US" dirty="0"/>
              <a:t>out what </a:t>
            </a:r>
            <a:r>
              <a:rPr lang="en-US" dirty="0" smtClean="0"/>
              <a:t>the assembly code does, and </a:t>
            </a:r>
            <a:r>
              <a:rPr lang="en-US" dirty="0"/>
              <a:t>write C code that does the same thing in </a:t>
            </a:r>
            <a:r>
              <a:rPr lang="en-US" dirty="0" smtClean="0"/>
              <a:t>`</a:t>
            </a:r>
            <a:r>
              <a:rPr lang="en-US" dirty="0" err="1" smtClean="0"/>
              <a:t>main.c</a:t>
            </a:r>
            <a:r>
              <a:rPr lang="en-US" dirty="0" smtClean="0"/>
              <a:t>`.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3" y="2976630"/>
            <a:ext cx="3860800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</a:t>
            </a:r>
            <a:r>
              <a:rPr lang="en-US" dirty="0"/>
              <a:t>Static and </a:t>
            </a:r>
            <a:r>
              <a:rPr lang="en-US" dirty="0" smtClean="0"/>
              <a:t>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657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Below are 4 C source files and their contents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Q1.1 </a:t>
            </a:r>
            <a:r>
              <a:rPr lang="en-US" dirty="0"/>
              <a:t>foo1.c</a:t>
            </a:r>
          </a:p>
          <a:p>
            <a:pPr marL="0" indent="0" fontAlgn="base">
              <a:buNone/>
            </a:pPr>
            <a:r>
              <a:rPr lang="en-US" dirty="0" smtClean="0"/>
              <a:t>Which </a:t>
            </a:r>
            <a:r>
              <a:rPr lang="en-US" dirty="0"/>
              <a:t>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foo1.c creates a binary executable file called </a:t>
            </a:r>
            <a:r>
              <a:rPr lang="en-US" dirty="0" err="1"/>
              <a:t>a.out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-c foo1.c creates a non-executable object file called foo1.o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foo1.c 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After executing line 3, variable g has value 1.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After executing line 3, variable g could have any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770573"/>
            <a:ext cx="2765392" cy="54063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1970" y="3175119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969" y="3845331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68" y="5030417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Static and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7321" cy="4351338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Q1.2 </a:t>
            </a:r>
            <a:r>
              <a:rPr lang="en-US" dirty="0"/>
              <a:t>foo2.c</a:t>
            </a:r>
          </a:p>
          <a:p>
            <a:pPr marL="0" indent="0" fontAlgn="base">
              <a:buNone/>
            </a:pPr>
            <a:r>
              <a:rPr lang="en-US" dirty="0" smtClean="0"/>
              <a:t>Which </a:t>
            </a:r>
            <a:r>
              <a:rPr lang="en-US" dirty="0"/>
              <a:t>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foo2.c creates a binary executable file called </a:t>
            </a:r>
            <a:r>
              <a:rPr lang="en-US" dirty="0" err="1"/>
              <a:t>a.out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-c foo2.c creates a non-executable object file called foo2.o.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foo2.c 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foo2.c bar1.c creates a binary executable file called </a:t>
            </a:r>
            <a:r>
              <a:rPr lang="en-US" dirty="0" err="1"/>
              <a:t>a.out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foo2.c bar1.c results in an error.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foo2.c bar2.c creates a binary executable file called </a:t>
            </a:r>
            <a:r>
              <a:rPr lang="en-US" dirty="0" err="1"/>
              <a:t>a.out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command </a:t>
            </a:r>
            <a:r>
              <a:rPr lang="en-US" dirty="0" err="1"/>
              <a:t>gcc</a:t>
            </a:r>
            <a:r>
              <a:rPr lang="en-US" dirty="0"/>
              <a:t> foo2.c bar2.c results in an error.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08" y="616027"/>
            <a:ext cx="2765392" cy="540639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0756" y="2918282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0755" y="3424086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0755" y="3900097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634" y="5340384"/>
            <a:ext cx="2987899" cy="50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Static and extern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8704318" cy="4575175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3800" b="1" dirty="0"/>
              <a:t>Q1.3 </a:t>
            </a:r>
            <a:r>
              <a:rPr lang="en-US" sz="3800" dirty="0"/>
              <a:t>Value of g</a:t>
            </a:r>
          </a:p>
          <a:p>
            <a:pPr marL="0" indent="0" fontAlgn="base">
              <a:buNone/>
            </a:pPr>
            <a:r>
              <a:rPr lang="en-US" sz="3800" dirty="0" smtClean="0"/>
              <a:t>If </a:t>
            </a:r>
            <a:r>
              <a:rPr lang="en-US" sz="3800" dirty="0"/>
              <a:t>I want to have variable g to have value 2 right before returning from main function, what command should be used to generate the executable file?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foo1.c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foo2.c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foo1.c bar1.c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foo1.c bar2.c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foo2.c bar1.c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foo2.c bar2.c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foo1.c foo2.c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foo1.c bar1.c bar2.c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foo2.c bar1.c bar2.c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err="1"/>
              <a:t>gcc</a:t>
            </a:r>
            <a:r>
              <a:rPr lang="en-US" dirty="0"/>
              <a:t> foo1.c foo2.c bar1.c bar2.c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18" y="770573"/>
            <a:ext cx="2765392" cy="540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0777" y="3035885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777" y="3367882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error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589" y="3706436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error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5589" y="4010649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5589" y="4355304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5589" y="4659517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error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5589" y="4963730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error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1048" y="5309261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error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1048" y="5619575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2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7960" y="5925802"/>
            <a:ext cx="27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error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087" y="4322673"/>
            <a:ext cx="2987899" cy="3989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9087" y="5589378"/>
            <a:ext cx="3477302" cy="3989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Static </a:t>
            </a:r>
            <a:r>
              <a:rPr lang="en-US" dirty="0"/>
              <a:t>for local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0380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The following shows the code for function </a:t>
            </a:r>
            <a:r>
              <a:rPr lang="en-US" dirty="0" err="1"/>
              <a:t>my_func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Q2.1</a:t>
            </a:r>
            <a:r>
              <a:rPr lang="en-US" b="1" dirty="0"/>
              <a:t> </a:t>
            </a:r>
            <a:r>
              <a:rPr lang="en-US" dirty="0"/>
              <a:t>basic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 smtClean="0"/>
              <a:t>Local </a:t>
            </a:r>
            <a:r>
              <a:rPr lang="en-US" dirty="0"/>
              <a:t>variable c1 is allocated upon each invocation of </a:t>
            </a:r>
            <a:r>
              <a:rPr lang="en-US" dirty="0" err="1"/>
              <a:t>my_func</a:t>
            </a:r>
            <a:r>
              <a:rPr lang="en-US" dirty="0"/>
              <a:t> and de-allocated upon its return.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Local variable c2 is allocated upon each invocation of </a:t>
            </a:r>
            <a:r>
              <a:rPr lang="en-US" dirty="0" err="1"/>
              <a:t>my_func</a:t>
            </a:r>
            <a:r>
              <a:rPr lang="en-US" dirty="0"/>
              <a:t> and de-allocated upon its return.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Local variable c1 and c2 always have the same value right before the return of </a:t>
            </a:r>
            <a:r>
              <a:rPr lang="en-US" dirty="0" err="1"/>
              <a:t>my_func</a:t>
            </a:r>
            <a:r>
              <a:rPr lang="en-US" dirty="0"/>
              <a:t>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Local variable c1 has scope within function </a:t>
            </a:r>
            <a:r>
              <a:rPr lang="en-US" dirty="0" err="1"/>
              <a:t>my_func</a:t>
            </a:r>
            <a:r>
              <a:rPr lang="en-US" dirty="0"/>
              <a:t> and cannot be referred to from outside of this function.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Local variable c2 has scope within function </a:t>
            </a:r>
            <a:r>
              <a:rPr lang="en-US" dirty="0" err="1"/>
              <a:t>my_func</a:t>
            </a:r>
            <a:r>
              <a:rPr lang="en-US" dirty="0"/>
              <a:t> and cannot be referred to from outside of this function.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481330"/>
            <a:ext cx="288290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8390" y="5665569"/>
            <a:ext cx="5022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hen “static” prefix local variables: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Initialized once, never deallocated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like a global variable, except with local scope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967" y="3176454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67" y="4435709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67" y="5113314"/>
            <a:ext cx="3412907" cy="687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Static </a:t>
            </a:r>
            <a:r>
              <a:rPr lang="en-US" dirty="0"/>
              <a:t>for local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038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Suppose one executes the following code snippet:</a:t>
            </a:r>
          </a:p>
          <a:p>
            <a:pPr marL="457200" lvl="1" indent="0">
              <a:buNone/>
            </a:pPr>
            <a:r>
              <a:rPr lang="en-US" dirty="0" err="1"/>
              <a:t>my_func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 dirty="0"/>
              <a:t>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20</a:t>
            </a:r>
            <a:r>
              <a:rPr lang="en-US" dirty="0"/>
              <a:t>);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dirty="0" smtClean="0"/>
              <a:t>Which </a:t>
            </a:r>
            <a:r>
              <a:rPr lang="en-US" dirty="0"/>
              <a:t>of the following statements are true?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Right before returning from </a:t>
            </a:r>
            <a:r>
              <a:rPr lang="en-US" dirty="0" err="1"/>
              <a:t>my_func</a:t>
            </a:r>
            <a:r>
              <a:rPr lang="en-US" dirty="0"/>
              <a:t>(20), variable c1 has value 20.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Right before returning from </a:t>
            </a:r>
            <a:r>
              <a:rPr lang="en-US" dirty="0" err="1"/>
              <a:t>my_func</a:t>
            </a:r>
            <a:r>
              <a:rPr lang="en-US" dirty="0"/>
              <a:t>(20), variable c1 has value 30.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Right before returning from </a:t>
            </a:r>
            <a:r>
              <a:rPr lang="en-US" dirty="0" err="1"/>
              <a:t>my_func</a:t>
            </a:r>
            <a:r>
              <a:rPr lang="en-US" dirty="0"/>
              <a:t>(20), variable c2 has value 20.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Right before returning from </a:t>
            </a:r>
            <a:r>
              <a:rPr lang="en-US" dirty="0" err="1"/>
              <a:t>my_func</a:t>
            </a:r>
            <a:r>
              <a:rPr lang="en-US" dirty="0"/>
              <a:t>(20), variable c2 has value 30.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0" y="629920"/>
            <a:ext cx="2882900" cy="179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2271" y="4611039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7093" y="4031891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 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After x86 CPU executes instruction </a:t>
            </a:r>
            <a:r>
              <a:rPr lang="en-US" dirty="0" err="1" smtClean="0">
                <a:solidFill>
                  <a:schemeClr val="accent1"/>
                </a:solidFill>
              </a:rPr>
              <a:t>movq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$0x12345678, 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/>
              <a:t>, which of the following is true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higher order 4-byte of register %</a:t>
            </a:r>
            <a:r>
              <a:rPr lang="en-US" dirty="0" err="1"/>
              <a:t>rax</a:t>
            </a:r>
            <a:r>
              <a:rPr lang="en-US" dirty="0"/>
              <a:t> are all zeros.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higher order 4-bytes of register %</a:t>
            </a:r>
            <a:r>
              <a:rPr lang="en-US" dirty="0" err="1"/>
              <a:t>rax</a:t>
            </a:r>
            <a:r>
              <a:rPr lang="en-US" dirty="0"/>
              <a:t> remain the same as before the </a:t>
            </a:r>
            <a:r>
              <a:rPr lang="en-US" dirty="0" err="1"/>
              <a:t>movq</a:t>
            </a:r>
            <a:r>
              <a:rPr lang="en-US" dirty="0"/>
              <a:t> instruction is executed.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has value 0x00000000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has value 0x12345678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</a:t>
            </a:r>
            <a:r>
              <a:rPr lang="en-US" dirty="0" err="1"/>
              <a:t>eax</a:t>
            </a:r>
            <a:r>
              <a:rPr lang="en-US" dirty="0"/>
              <a:t> is not changed by the </a:t>
            </a:r>
            <a:r>
              <a:rPr lang="en-US" dirty="0" err="1"/>
              <a:t>movq</a:t>
            </a:r>
            <a:r>
              <a:rPr lang="en-US" dirty="0"/>
              <a:t> instruction.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%ax has value 0x1234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Register %ax has value 0x5678</a:t>
            </a:r>
          </a:p>
        </p:txBody>
      </p:sp>
      <p:sp>
        <p:nvSpPr>
          <p:cNvPr id="4" name="Oval 3"/>
          <p:cNvSpPr/>
          <p:nvPr/>
        </p:nvSpPr>
        <p:spPr>
          <a:xfrm>
            <a:off x="513003" y="2499305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3002" y="4171412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3001" y="5457153"/>
            <a:ext cx="3412907" cy="579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75" y="365125"/>
            <a:ext cx="4522272" cy="11422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CFB-443A-804D-859E-779B936FF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4282</TotalTime>
  <Words>1258</Words>
  <Application>Microsoft Macintosh PowerPoint</Application>
  <PresentationFormat>Widescreen</PresentationFormat>
  <Paragraphs>331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Mangal</vt:lpstr>
      <vt:lpstr>宋体</vt:lpstr>
      <vt:lpstr>Arial</vt:lpstr>
      <vt:lpstr>Office Theme</vt:lpstr>
      <vt:lpstr>CSO-Recitation 08  CSCI-UA 0201-007</vt:lpstr>
      <vt:lpstr>Today’s Topics</vt:lpstr>
      <vt:lpstr>Assessment 06</vt:lpstr>
      <vt:lpstr>Q1 Static and extern</vt:lpstr>
      <vt:lpstr>Q1 Static and extern</vt:lpstr>
      <vt:lpstr>Q1 Static and extern</vt:lpstr>
      <vt:lpstr>Q2 Static for local variable</vt:lpstr>
      <vt:lpstr>Q2 Static for local variable</vt:lpstr>
      <vt:lpstr>Q3 register</vt:lpstr>
      <vt:lpstr>Q4 illegal instructions</vt:lpstr>
      <vt:lpstr>Q5 mov</vt:lpstr>
      <vt:lpstr>Q6 GDB -- Segmentation fault</vt:lpstr>
      <vt:lpstr>Q7 String manipulation</vt:lpstr>
      <vt:lpstr>Q7 String manipulation</vt:lpstr>
      <vt:lpstr>Q7 String manipulation</vt:lpstr>
      <vt:lpstr>Assembly</vt:lpstr>
      <vt:lpstr>Important Instructions</vt:lpstr>
      <vt:lpstr>Moving data - Instruction operands</vt:lpstr>
      <vt:lpstr>Instruction Suffixes</vt:lpstr>
      <vt:lpstr>Memory Addressing Modes</vt:lpstr>
      <vt:lpstr>Memory Addressing Modes</vt:lpstr>
      <vt:lpstr>Lea src, dest</vt:lpstr>
      <vt:lpstr>RFLAGS</vt:lpstr>
      <vt:lpstr>RFLAGS</vt:lpstr>
      <vt:lpstr>How to decide whether there is overflow?</vt:lpstr>
      <vt:lpstr>Instructions set/read RFLAGS</vt:lpstr>
      <vt:lpstr>cmp</vt:lpstr>
      <vt:lpstr>jmp</vt:lpstr>
      <vt:lpstr>Conditional Jumps</vt:lpstr>
      <vt:lpstr>Exercises</vt:lpstr>
      <vt:lpstr>Lab3 -- Uncover the mystery</vt:lpstr>
      <vt:lpstr>Exercise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 Zhang</dc:creator>
  <cp:lastModifiedBy>Anqi Zhang</cp:lastModifiedBy>
  <cp:revision>158</cp:revision>
  <dcterms:created xsi:type="dcterms:W3CDTF">2020-10-19T03:18:47Z</dcterms:created>
  <dcterms:modified xsi:type="dcterms:W3CDTF">2020-10-22T02:42:21Z</dcterms:modified>
</cp:coreProperties>
</file>