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8" r:id="rId2"/>
    <p:sldId id="259" r:id="rId3"/>
    <p:sldId id="260" r:id="rId4"/>
    <p:sldId id="257" r:id="rId5"/>
    <p:sldId id="305" r:id="rId6"/>
    <p:sldId id="306" r:id="rId7"/>
    <p:sldId id="263" r:id="rId8"/>
    <p:sldId id="264" r:id="rId9"/>
    <p:sldId id="265" r:id="rId10"/>
    <p:sldId id="295" r:id="rId11"/>
    <p:sldId id="293" r:id="rId12"/>
    <p:sldId id="294" r:id="rId13"/>
    <p:sldId id="298" r:id="rId14"/>
    <p:sldId id="297" r:id="rId15"/>
    <p:sldId id="299" r:id="rId16"/>
    <p:sldId id="266" r:id="rId17"/>
    <p:sldId id="267" r:id="rId18"/>
    <p:sldId id="307" r:id="rId19"/>
    <p:sldId id="308" r:id="rId20"/>
    <p:sldId id="269" r:id="rId21"/>
    <p:sldId id="270" r:id="rId22"/>
    <p:sldId id="282" r:id="rId23"/>
    <p:sldId id="283" r:id="rId24"/>
    <p:sldId id="284" r:id="rId25"/>
    <p:sldId id="285" r:id="rId26"/>
    <p:sldId id="290" r:id="rId27"/>
    <p:sldId id="291" r:id="rId28"/>
    <p:sldId id="287" r:id="rId29"/>
    <p:sldId id="309" r:id="rId30"/>
    <p:sldId id="304" r:id="rId31"/>
    <p:sldId id="300" r:id="rId32"/>
    <p:sldId id="301" r:id="rId33"/>
    <p:sldId id="302" r:id="rId34"/>
    <p:sldId id="268" r:id="rId35"/>
    <p:sldId id="271" r:id="rId36"/>
    <p:sldId id="272" r:id="rId37"/>
    <p:sldId id="274" r:id="rId38"/>
    <p:sldId id="273" r:id="rId39"/>
    <p:sldId id="278" r:id="rId40"/>
    <p:sldId id="279" r:id="rId41"/>
    <p:sldId id="280" r:id="rId42"/>
    <p:sldId id="275" r:id="rId43"/>
    <p:sldId id="276" r:id="rId44"/>
    <p:sldId id="277" r:id="rId45"/>
    <p:sldId id="28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13EB8-7321-DD46-8940-8B1282E6F53E}" v="942" dt="2021-10-20T22:00:17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167"/>
  </p:normalViewPr>
  <p:slideViewPr>
    <p:cSldViewPr snapToGrid="0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60C43-CD60-554B-A17F-8F1771529E25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C5F49-6018-1346-AEBE-D53DB28ED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3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3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69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66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96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52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85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72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94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38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11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06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x86-64 evolved from a 32-bit ISA which in turn evolved from a 16-bit ISA, each GPR has a set of </a:t>
            </a:r>
            <a:r>
              <a:rPr lang="en-US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subregisters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hold the lower 8, 16 and 32 bits of the full 64-bit register.</a:t>
            </a:r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48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09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40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4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3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0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55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2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0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82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65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25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6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64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A:</a:t>
            </a:r>
            <a:r>
              <a:rPr lang="zh-CN" altLang="en-US"/>
              <a:t> </a:t>
            </a:r>
            <a:r>
              <a:rPr lang="en-US" altLang="zh-CN"/>
              <a:t>address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a[</a:t>
            </a:r>
            <a:r>
              <a:rPr lang="en-US" altLang="zh-CN" err="1"/>
              <a:t>i</a:t>
            </a:r>
            <a:r>
              <a:rPr lang="en-US" altLang="zh-CN"/>
              <a:t>]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63BFB-4CA8-5641-9B63-91299D509B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2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Q6 is about </a:t>
            </a:r>
            <a:r>
              <a:rPr lang="en-US" err="1"/>
              <a:t>gdb</a:t>
            </a:r>
            <a:r>
              <a:rPr lang="en-US"/>
              <a:t> on assembly. So before that, let’s refresh our mem about </a:t>
            </a:r>
            <a:r>
              <a:rPr lang="en-US" err="1"/>
              <a:t>gdb</a:t>
            </a:r>
            <a:r>
              <a:rPr lang="en-US"/>
              <a:t> and see how we can debug assembly using </a:t>
            </a:r>
            <a:r>
              <a:rPr lang="en-US" err="1"/>
              <a:t>gdb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3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7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8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2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9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ACC8-66BE-F04A-BCFA-E24D095DFFB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20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CSO-Recitation 07</a:t>
            </a:r>
            <a:br>
              <a:rPr lang="en-US"/>
            </a:br>
            <a:r>
              <a:rPr lang="en-US"/>
              <a:t> </a:t>
            </a:r>
            <a:r>
              <a:rPr lang="en-US" sz="440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R07: </a:t>
            </a:r>
            <a:r>
              <a:rPr lang="en-US" altLang="zh-CN"/>
              <a:t>Assessment 05 &amp; Assembly &amp; lab2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4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with GDB without C source files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3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Some common </a:t>
            </a:r>
            <a:r>
              <a:rPr lang="en-US" err="1"/>
              <a:t>gdb</a:t>
            </a:r>
            <a:r>
              <a:rPr lang="en-US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help</a:t>
            </a:r>
          </a:p>
          <a:p>
            <a:pPr lvl="1"/>
            <a:r>
              <a:rPr lang="en-US" err="1"/>
              <a:t>Gdb</a:t>
            </a:r>
            <a:r>
              <a:rPr lang="en-US"/>
              <a:t> provides online documentation. Just typing </a:t>
            </a:r>
            <a:r>
              <a:rPr lang="en-US" i="1">
                <a:solidFill>
                  <a:schemeClr val="accent4"/>
                </a:solidFill>
              </a:rPr>
              <a:t>help</a:t>
            </a:r>
            <a:r>
              <a:rPr lang="en-US"/>
              <a:t> will give you a list of topics. Or just type </a:t>
            </a:r>
            <a:r>
              <a:rPr lang="en-US" i="1">
                <a:solidFill>
                  <a:schemeClr val="accent4"/>
                </a:solidFill>
              </a:rPr>
              <a:t>help command </a:t>
            </a:r>
            <a:r>
              <a:rPr lang="en-US"/>
              <a:t>and get information about any other command.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135380" y="3345815"/>
          <a:ext cx="10218420" cy="340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2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5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Short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Long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What do it 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Begins executing the program </a:t>
                      </a:r>
                      <a:r>
                        <a:rPr lang="mr-IN"/>
                        <a:t>–</a:t>
                      </a:r>
                      <a:r>
                        <a:rPr lang="en-US"/>
                        <a:t> you can specify arguments after the word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Execute the current source line and stop before the next source line, going inside functions and running their code too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Continue until the next source line, counting called functions as a single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Prints</a:t>
                      </a:r>
                      <a:r>
                        <a:rPr lang="en-US" baseline="0"/>
                        <a:t> the value of an expression or variable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Prints out source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Exit </a:t>
                      </a:r>
                      <a:r>
                        <a:rPr lang="en-US" err="1"/>
                        <a:t>gdb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2940" y="4860280"/>
            <a:ext cx="309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step through the program one line at a time</a:t>
            </a:r>
          </a:p>
        </p:txBody>
      </p:sp>
      <p:sp>
        <p:nvSpPr>
          <p:cNvPr id="6" name="Left Brace 5"/>
          <p:cNvSpPr/>
          <p:nvPr/>
        </p:nvSpPr>
        <p:spPr>
          <a:xfrm>
            <a:off x="3760470" y="4812030"/>
            <a:ext cx="148590" cy="73152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2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Some more advanced </a:t>
            </a:r>
            <a:r>
              <a:rPr lang="en-US" err="1"/>
              <a:t>gdb</a:t>
            </a:r>
            <a:r>
              <a:rPr lang="en-US"/>
              <a:t> commands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838200" y="2419985"/>
          <a:ext cx="9723120" cy="3032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9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Short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Long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What do it 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Sets a breakpoint at a specified location (either a </a:t>
                      </a:r>
                      <a:r>
                        <a:rPr lang="en-US" i="1"/>
                        <a:t>function</a:t>
                      </a:r>
                      <a:r>
                        <a:rPr lang="en-US"/>
                        <a:t> name or </a:t>
                      </a:r>
                      <a:r>
                        <a:rPr lang="en-US" i="1"/>
                        <a:t>line number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Continues executing after being stopped by a breakpoint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bt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backtrace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Prints</a:t>
                      </a:r>
                      <a:r>
                        <a:rPr lang="en-US" baseline="0"/>
                        <a:t> out information on the call stack,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i.e. where in the program's execution it is being stopped at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Prints information on the current frame / allows you to change frames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Prints out helpful information</a:t>
                      </a:r>
                      <a:r>
                        <a:rPr lang="en-US" baseline="0"/>
                        <a:t> (e.g. </a:t>
                      </a:r>
                      <a:r>
                        <a:rPr lang="en-US" baseline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info </a:t>
                      </a:r>
                      <a:r>
                        <a:rPr lang="en-US" baseline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args</a:t>
                      </a:r>
                      <a:r>
                        <a:rPr lang="en-US" baseline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/>
                        <a:t>and </a:t>
                      </a:r>
                      <a:r>
                        <a:rPr lang="en-US" baseline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info locals</a:t>
                      </a:r>
                      <a:r>
                        <a:rPr lang="en-US" baseline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15200" y="1799640"/>
            <a:ext cx="34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Set the breakpoint at the beginning of the function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8542751" y="2445971"/>
            <a:ext cx="125260" cy="6730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794553" y="5693162"/>
            <a:ext cx="2650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</a:rPr>
              <a:t>Segmentation fault (core dumped)</a:t>
            </a:r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Debugging with C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Set a </a:t>
            </a:r>
            <a:r>
              <a:rPr lang="en-US" i="1">
                <a:solidFill>
                  <a:schemeClr val="accent4"/>
                </a:solidFill>
              </a:rPr>
              <a:t>breakpoint</a:t>
            </a:r>
          </a:p>
          <a:p>
            <a:r>
              <a:rPr lang="en-US" i="1">
                <a:solidFill>
                  <a:schemeClr val="accent4"/>
                </a:solidFill>
              </a:rPr>
              <a:t>run</a:t>
            </a:r>
            <a:r>
              <a:rPr lang="en-US"/>
              <a:t> your program</a:t>
            </a:r>
          </a:p>
          <a:p>
            <a:r>
              <a:rPr lang="en-US" i="1">
                <a:solidFill>
                  <a:schemeClr val="accent4"/>
                </a:solidFill>
              </a:rPr>
              <a:t>Nest/step</a:t>
            </a:r>
            <a:r>
              <a:rPr lang="en-US"/>
              <a:t> to run one line of code</a:t>
            </a:r>
          </a:p>
          <a:p>
            <a:r>
              <a:rPr lang="en-US"/>
              <a:t>Use </a:t>
            </a:r>
            <a:r>
              <a:rPr lang="en-US" i="1">
                <a:solidFill>
                  <a:schemeClr val="accent4"/>
                </a:solidFill>
              </a:rPr>
              <a:t>list</a:t>
            </a:r>
            <a:r>
              <a:rPr lang="en-US"/>
              <a:t> to see the source code that ran</a:t>
            </a:r>
          </a:p>
          <a:p>
            <a:r>
              <a:rPr lang="en-US"/>
              <a:t>Use </a:t>
            </a:r>
            <a:r>
              <a:rPr lang="en-US" i="1">
                <a:solidFill>
                  <a:schemeClr val="accent4"/>
                </a:solidFill>
              </a:rPr>
              <a:t>print </a:t>
            </a:r>
            <a:r>
              <a:rPr lang="en-US" i="1" err="1">
                <a:solidFill>
                  <a:schemeClr val="accent4"/>
                </a:solidFill>
              </a:rPr>
              <a:t>var</a:t>
            </a:r>
            <a:r>
              <a:rPr lang="en-US" i="1">
                <a:solidFill>
                  <a:schemeClr val="accent4"/>
                </a:solidFill>
              </a:rPr>
              <a:t> </a:t>
            </a:r>
            <a:r>
              <a:rPr lang="en-US"/>
              <a:t>to examine the variable named </a:t>
            </a:r>
            <a:r>
              <a:rPr lang="en-US" err="1"/>
              <a:t>var</a:t>
            </a:r>
            <a:endParaRPr lang="en-US"/>
          </a:p>
          <a:p>
            <a:r>
              <a:rPr lang="en-US"/>
              <a:t>Check the locals (</a:t>
            </a:r>
            <a:r>
              <a:rPr lang="en-US" i="1">
                <a:solidFill>
                  <a:schemeClr val="accent4"/>
                </a:solidFill>
              </a:rPr>
              <a:t>info locals</a:t>
            </a:r>
            <a:r>
              <a:rPr lang="en-US"/>
              <a:t>) and </a:t>
            </a:r>
            <a:r>
              <a:rPr lang="en-US" err="1"/>
              <a:t>args</a:t>
            </a:r>
            <a:r>
              <a:rPr lang="en-US"/>
              <a:t> (</a:t>
            </a:r>
            <a:r>
              <a:rPr lang="en-US" i="1">
                <a:solidFill>
                  <a:schemeClr val="accent4"/>
                </a:solidFill>
              </a:rPr>
              <a:t>info </a:t>
            </a:r>
            <a:r>
              <a:rPr lang="en-US" i="1" err="1">
                <a:solidFill>
                  <a:schemeClr val="accent4"/>
                </a:solidFill>
              </a:rPr>
              <a:t>args</a:t>
            </a:r>
            <a:r>
              <a:rPr lang="en-US"/>
              <a:t>) to see if they are bad</a:t>
            </a:r>
          </a:p>
          <a:p>
            <a:r>
              <a:rPr lang="en-US"/>
              <a:t>Optionally use </a:t>
            </a:r>
            <a:r>
              <a:rPr lang="en-US" i="1" err="1">
                <a:solidFill>
                  <a:schemeClr val="accent4"/>
                </a:solidFill>
              </a:rPr>
              <a:t>bt</a:t>
            </a:r>
            <a:r>
              <a:rPr lang="en-US" i="1">
                <a:solidFill>
                  <a:schemeClr val="accent4"/>
                </a:solidFill>
              </a:rPr>
              <a:t>/where</a:t>
            </a:r>
            <a:r>
              <a:rPr lang="en-US"/>
              <a:t> to examine the call stack</a:t>
            </a:r>
          </a:p>
          <a:p>
            <a:r>
              <a:rPr lang="en-US"/>
              <a:t>Optionally use </a:t>
            </a:r>
            <a:r>
              <a:rPr lang="en-US" i="1">
                <a:solidFill>
                  <a:schemeClr val="accent4"/>
                </a:solidFill>
              </a:rPr>
              <a:t>frame </a:t>
            </a:r>
            <a:r>
              <a:rPr lang="en-US"/>
              <a:t>to navigate the call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without C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strike="sngStrike">
                <a:solidFill>
                  <a:schemeClr val="accent4"/>
                </a:solidFill>
              </a:rPr>
              <a:t>Next/step</a:t>
            </a:r>
            <a:r>
              <a:rPr lang="en-US" strike="sngStrike"/>
              <a:t> to run one line of code</a:t>
            </a:r>
          </a:p>
          <a:p>
            <a:pPr lvl="1"/>
            <a:r>
              <a:rPr lang="en-US"/>
              <a:t>No C source code. </a:t>
            </a:r>
          </a:p>
          <a:p>
            <a:pPr lvl="1"/>
            <a:r>
              <a:rPr lang="en-US"/>
              <a:t>Instead, use </a:t>
            </a:r>
            <a:r>
              <a:rPr lang="en-US" i="1" err="1">
                <a:solidFill>
                  <a:srgbClr val="FFC000"/>
                </a:solidFill>
              </a:rPr>
              <a:t>ni</a:t>
            </a:r>
            <a:r>
              <a:rPr lang="en-US" i="1">
                <a:solidFill>
                  <a:srgbClr val="FFC000"/>
                </a:solidFill>
              </a:rPr>
              <a:t>/</a:t>
            </a:r>
            <a:r>
              <a:rPr lang="en-US" i="1" err="1">
                <a:solidFill>
                  <a:srgbClr val="FFC000"/>
                </a:solidFill>
              </a:rPr>
              <a:t>si</a:t>
            </a:r>
            <a:r>
              <a:rPr lang="en-US" i="1">
                <a:solidFill>
                  <a:srgbClr val="FFC000"/>
                </a:solidFill>
              </a:rPr>
              <a:t> </a:t>
            </a:r>
            <a:r>
              <a:rPr lang="en-US"/>
              <a:t>to run one line of assembly</a:t>
            </a:r>
          </a:p>
          <a:p>
            <a:r>
              <a:rPr lang="en-US" strike="sngStrike"/>
              <a:t>Use </a:t>
            </a:r>
            <a:r>
              <a:rPr lang="en-US" i="1" strike="sngStrike">
                <a:solidFill>
                  <a:schemeClr val="accent4"/>
                </a:solidFill>
              </a:rPr>
              <a:t>list</a:t>
            </a:r>
            <a:r>
              <a:rPr lang="en-US" strike="sngStrike"/>
              <a:t> to see the source code that ran</a:t>
            </a:r>
          </a:p>
          <a:p>
            <a:pPr lvl="1"/>
            <a:r>
              <a:rPr lang="en-US"/>
              <a:t>Instead: use </a:t>
            </a:r>
            <a:r>
              <a:rPr lang="en-US" i="1" err="1">
                <a:solidFill>
                  <a:schemeClr val="accent4"/>
                </a:solidFill>
              </a:rPr>
              <a:t>disas</a:t>
            </a:r>
            <a:r>
              <a:rPr lang="en-US"/>
              <a:t> to see the assembly that ran</a:t>
            </a:r>
          </a:p>
          <a:p>
            <a:r>
              <a:rPr lang="en-US" strike="sngStrike"/>
              <a:t>Use </a:t>
            </a:r>
            <a:r>
              <a:rPr lang="en-US" i="1" strike="sngStrike">
                <a:solidFill>
                  <a:schemeClr val="accent4"/>
                </a:solidFill>
              </a:rPr>
              <a:t>print </a:t>
            </a:r>
            <a:r>
              <a:rPr lang="en-US" i="1" strike="sngStrike" err="1">
                <a:solidFill>
                  <a:schemeClr val="accent4"/>
                </a:solidFill>
              </a:rPr>
              <a:t>var</a:t>
            </a:r>
            <a:r>
              <a:rPr lang="en-US" i="1" strike="sngStrike">
                <a:solidFill>
                  <a:schemeClr val="accent4"/>
                </a:solidFill>
              </a:rPr>
              <a:t> </a:t>
            </a:r>
            <a:r>
              <a:rPr lang="en-US" strike="sngStrike"/>
              <a:t>to examine the variable named </a:t>
            </a:r>
            <a:r>
              <a:rPr lang="en-US" strike="sngStrike" err="1"/>
              <a:t>var</a:t>
            </a:r>
            <a:endParaRPr lang="en-US" strike="sngStrike"/>
          </a:p>
          <a:p>
            <a:r>
              <a:rPr lang="en-US" strike="sngStrike"/>
              <a:t>Check the locals (</a:t>
            </a:r>
            <a:r>
              <a:rPr lang="en-US" i="1" strike="sngStrike">
                <a:solidFill>
                  <a:schemeClr val="accent4"/>
                </a:solidFill>
              </a:rPr>
              <a:t>info locals</a:t>
            </a:r>
            <a:r>
              <a:rPr lang="en-US" strike="sngStrike"/>
              <a:t>) and </a:t>
            </a:r>
            <a:r>
              <a:rPr lang="en-US" strike="sngStrike" err="1"/>
              <a:t>args</a:t>
            </a:r>
            <a:r>
              <a:rPr lang="en-US" strike="sngStrike"/>
              <a:t> (</a:t>
            </a:r>
            <a:r>
              <a:rPr lang="en-US" i="1" strike="sngStrike">
                <a:solidFill>
                  <a:schemeClr val="accent4"/>
                </a:solidFill>
              </a:rPr>
              <a:t>info </a:t>
            </a:r>
            <a:r>
              <a:rPr lang="en-US" i="1" strike="sngStrike" err="1">
                <a:solidFill>
                  <a:schemeClr val="accent4"/>
                </a:solidFill>
              </a:rPr>
              <a:t>args</a:t>
            </a:r>
            <a:r>
              <a:rPr lang="en-US" strike="sngStrike"/>
              <a:t>) to see if they are bad</a:t>
            </a:r>
          </a:p>
          <a:p>
            <a:pPr lvl="1"/>
            <a:r>
              <a:rPr lang="en-US"/>
              <a:t>Variable names generally disappear; Instead, examine registers/memory contents that stores the variables</a:t>
            </a:r>
          </a:p>
          <a:p>
            <a:pPr lvl="1"/>
            <a:r>
              <a:rPr lang="en-US"/>
              <a:t>Use </a:t>
            </a:r>
            <a:r>
              <a:rPr lang="en-US" i="1">
                <a:solidFill>
                  <a:schemeClr val="accent4"/>
                </a:solidFill>
              </a:rPr>
              <a:t>print $</a:t>
            </a:r>
            <a:r>
              <a:rPr lang="en-US" i="1" err="1">
                <a:solidFill>
                  <a:schemeClr val="accent4"/>
                </a:solidFill>
              </a:rPr>
              <a:t>reg</a:t>
            </a:r>
            <a:r>
              <a:rPr lang="en-US" i="1">
                <a:solidFill>
                  <a:schemeClr val="accent4"/>
                </a:solidFill>
              </a:rPr>
              <a:t> </a:t>
            </a:r>
            <a:r>
              <a:rPr lang="en-US"/>
              <a:t>to examine the register name </a:t>
            </a:r>
            <a:r>
              <a:rPr lang="en-US" err="1"/>
              <a:t>reg</a:t>
            </a:r>
            <a:endParaRPr lang="en-US"/>
          </a:p>
          <a:p>
            <a:pPr lvl="2"/>
            <a:r>
              <a:rPr lang="en-US"/>
              <a:t>E.g. </a:t>
            </a:r>
            <a:r>
              <a:rPr lang="en-US" i="1">
                <a:solidFill>
                  <a:schemeClr val="accent4"/>
                </a:solidFill>
              </a:rPr>
              <a:t>print $</a:t>
            </a:r>
            <a:r>
              <a:rPr lang="en-US" i="1" err="1">
                <a:solidFill>
                  <a:schemeClr val="accent4"/>
                </a:solidFill>
              </a:rPr>
              <a:t>rsi</a:t>
            </a:r>
            <a:endParaRPr lang="en-US" i="1">
              <a:solidFill>
                <a:schemeClr val="accent4"/>
              </a:solidFill>
            </a:endParaRPr>
          </a:p>
          <a:p>
            <a:pPr lvl="1"/>
            <a:r>
              <a:rPr lang="en-US"/>
              <a:t>Alternatively, use </a:t>
            </a:r>
            <a:r>
              <a:rPr lang="en-US" i="1">
                <a:solidFill>
                  <a:schemeClr val="accent4"/>
                </a:solidFill>
              </a:rPr>
              <a:t>info registers </a:t>
            </a:r>
            <a:r>
              <a:rPr lang="en-US"/>
              <a:t>to see all the registers</a:t>
            </a:r>
          </a:p>
          <a:p>
            <a:pPr lvl="1"/>
            <a:r>
              <a:rPr lang="en-US"/>
              <a:t>Use </a:t>
            </a:r>
            <a:r>
              <a:rPr lang="en-US" i="1">
                <a:solidFill>
                  <a:schemeClr val="accent4"/>
                </a:solidFill>
              </a:rPr>
              <a:t>x address </a:t>
            </a:r>
            <a:r>
              <a:rPr lang="en-US"/>
              <a:t>to examine the content stored in ‘address’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0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C566-70F1-9945-A53E-4F72C61D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command and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27C3-42E5-8D4B-8BD2-DDDAC3E3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Delete specified breakpoint id.</a:t>
            </a:r>
          </a:p>
          <a:p>
            <a:pPr lvl="1"/>
            <a:r>
              <a:rPr lang="en-US" i="1" dirty="0">
                <a:solidFill>
                  <a:srgbClr val="FFC000"/>
                </a:solidFill>
              </a:rPr>
              <a:t>info breakpoints</a:t>
            </a:r>
          </a:p>
          <a:p>
            <a:pPr lvl="1"/>
            <a:r>
              <a:rPr lang="en-US" i="1" dirty="0">
                <a:solidFill>
                  <a:srgbClr val="FFC000"/>
                </a:solidFill>
              </a:rPr>
              <a:t>d &lt;id&gt;</a:t>
            </a:r>
          </a:p>
          <a:p>
            <a:r>
              <a:rPr lang="en-US" i="1" dirty="0">
                <a:solidFill>
                  <a:srgbClr val="FFC000"/>
                </a:solidFill>
              </a:rPr>
              <a:t>print</a:t>
            </a:r>
            <a:r>
              <a:rPr lang="en-US" dirty="0"/>
              <a:t> accepts </a:t>
            </a:r>
            <a:r>
              <a:rPr lang="en-US" i="1" dirty="0"/>
              <a:t>format</a:t>
            </a:r>
          </a:p>
          <a:p>
            <a:pPr lvl="1"/>
            <a:r>
              <a:rPr lang="en-US" i="1" dirty="0">
                <a:solidFill>
                  <a:srgbClr val="FFC000"/>
                </a:solidFill>
              </a:rPr>
              <a:t>p[</a:t>
            </a:r>
            <a:r>
              <a:rPr lang="en-US" i="1" dirty="0" err="1">
                <a:solidFill>
                  <a:srgbClr val="FFC000"/>
                </a:solidFill>
              </a:rPr>
              <a:t>rint</a:t>
            </a:r>
            <a:r>
              <a:rPr lang="en-US" i="1" dirty="0">
                <a:solidFill>
                  <a:srgbClr val="FFC000"/>
                </a:solidFill>
              </a:rPr>
              <a:t>][/format] expr</a:t>
            </a:r>
            <a:r>
              <a:rPr lang="en-US" dirty="0"/>
              <a:t>, where format can be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rgbClr val="FFC000"/>
                </a:solidFill>
              </a:rPr>
              <a:t>p/x $rip </a:t>
            </a:r>
            <a:r>
              <a:rPr lang="en-US" dirty="0"/>
              <a:t>prints the register %rip in hex format</a:t>
            </a:r>
          </a:p>
          <a:p>
            <a:r>
              <a:rPr lang="en-US" dirty="0"/>
              <a:t>To examine the assembly code of a function </a:t>
            </a:r>
          </a:p>
          <a:p>
            <a:pPr lvl="1"/>
            <a:r>
              <a:rPr lang="en-US" dirty="0"/>
              <a:t>Use </a:t>
            </a:r>
            <a:r>
              <a:rPr lang="en-US" i="1" dirty="0" err="1">
                <a:solidFill>
                  <a:srgbClr val="FFC000"/>
                </a:solidFill>
              </a:rPr>
              <a:t>disas</a:t>
            </a:r>
            <a:r>
              <a:rPr lang="en-US" i="1" dirty="0">
                <a:solidFill>
                  <a:srgbClr val="FFC000"/>
                </a:solidFill>
              </a:rPr>
              <a:t> [</a:t>
            </a:r>
            <a:r>
              <a:rPr lang="en-US" i="1" dirty="0" err="1">
                <a:solidFill>
                  <a:srgbClr val="FFC000"/>
                </a:solidFill>
              </a:rPr>
              <a:t>func_name</a:t>
            </a:r>
            <a:r>
              <a:rPr lang="en-US" i="1" dirty="0">
                <a:solidFill>
                  <a:srgbClr val="FFC000"/>
                </a:solidFill>
              </a:rPr>
              <a:t>]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solidFill>
                  <a:srgbClr val="FFC000"/>
                </a:solidFill>
              </a:rPr>
              <a:t>disas</a:t>
            </a:r>
            <a:r>
              <a:rPr lang="en-US" dirty="0">
                <a:solidFill>
                  <a:srgbClr val="FFC000"/>
                </a:solidFill>
              </a:rPr>
              <a:t> ex1 </a:t>
            </a:r>
            <a:r>
              <a:rPr lang="en-US" dirty="0"/>
              <a:t>prints for function ex1</a:t>
            </a:r>
          </a:p>
          <a:p>
            <a:pPr lvl="1"/>
            <a:r>
              <a:rPr lang="en-US" dirty="0"/>
              <a:t>Alternatively, use </a:t>
            </a:r>
            <a:r>
              <a:rPr lang="en-US" i="1" dirty="0">
                <a:solidFill>
                  <a:srgbClr val="FFC000"/>
                </a:solidFill>
              </a:rPr>
              <a:t>x/[count][format] [</a:t>
            </a:r>
            <a:r>
              <a:rPr lang="en-US" i="1" dirty="0" err="1">
                <a:solidFill>
                  <a:srgbClr val="FFC000"/>
                </a:solidFill>
              </a:rPr>
              <a:t>func_name</a:t>
            </a:r>
            <a:r>
              <a:rPr lang="en-US" i="1" dirty="0">
                <a:solidFill>
                  <a:srgbClr val="FFC000"/>
                </a:solidFill>
              </a:rPr>
              <a:t>]</a:t>
            </a:r>
          </a:p>
          <a:p>
            <a:r>
              <a:rPr lang="en-US" dirty="0"/>
              <a:t>A more descriptive source: https://</a:t>
            </a:r>
            <a:r>
              <a:rPr lang="en-US" dirty="0" err="1"/>
              <a:t>web.cecs.pdx.edu</a:t>
            </a:r>
            <a:r>
              <a:rPr lang="en-US" dirty="0"/>
              <a:t>/~apt/cs322/</a:t>
            </a:r>
            <a:r>
              <a:rPr lang="en-US" dirty="0" err="1"/>
              <a:t>gdb.pdf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34E87-D013-624D-BD42-040C70E3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586" y="2167269"/>
            <a:ext cx="12446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8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Q6 </a:t>
            </a:r>
            <a:r>
              <a:rPr lang="en-US"/>
              <a:t>Lab3 with </a:t>
            </a:r>
            <a:r>
              <a:rPr lang="en-US" err="1"/>
              <a:t>gdb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For the next series of questions, you need to use </a:t>
            </a:r>
            <a:r>
              <a:rPr lang="en-US" err="1"/>
              <a:t>gdb</a:t>
            </a:r>
            <a:r>
              <a:rPr lang="en-US"/>
              <a:t> to run Lab3's </a:t>
            </a:r>
            <a:r>
              <a:rPr lang="en-US" err="1"/>
              <a:t>tester_sol</a:t>
            </a:r>
            <a:r>
              <a:rPr lang="en-US"/>
              <a:t> which is the executable tester linked with </a:t>
            </a:r>
            <a:r>
              <a:rPr lang="en-US" err="1"/>
              <a:t>ex_sol</a:t>
            </a:r>
            <a:r>
              <a:rPr lang="en-US"/>
              <a:t>{1-5}.o. </a:t>
            </a:r>
          </a:p>
          <a:p>
            <a:pPr marL="0" indent="0" fontAlgn="base">
              <a:buNone/>
            </a:pPr>
            <a:r>
              <a:rPr lang="en-US" b="1"/>
              <a:t>Q6.1 </a:t>
            </a:r>
            <a:r>
              <a:rPr lang="en-US"/>
              <a:t>ex1</a:t>
            </a:r>
          </a:p>
          <a:p>
            <a:pPr marL="0" indent="0" fontAlgn="base">
              <a:buNone/>
            </a:pPr>
            <a:r>
              <a:rPr lang="en-US"/>
              <a:t>Stop execution in the </a:t>
            </a:r>
            <a:r>
              <a:rPr lang="en-US" b="1"/>
              <a:t>first</a:t>
            </a:r>
            <a:r>
              <a:rPr lang="en-US"/>
              <a:t> invocation of function ex1 (use breakpoints). </a:t>
            </a:r>
          </a:p>
          <a:p>
            <a:pPr fontAlgn="base"/>
            <a:r>
              <a:rPr lang="en-US"/>
              <a:t>Examine ex1's machine instructions. What is the value of register %</a:t>
            </a:r>
            <a:r>
              <a:rPr lang="en-US" err="1"/>
              <a:t>rsi</a:t>
            </a:r>
            <a:r>
              <a:rPr lang="en-US"/>
              <a:t> prior to executing the first instruction of ex1? (%</a:t>
            </a:r>
            <a:r>
              <a:rPr lang="en-US" err="1"/>
              <a:t>rsi</a:t>
            </a:r>
            <a:r>
              <a:rPr lang="en-US"/>
              <a:t> contains the second function argument).</a:t>
            </a:r>
          </a:p>
          <a:p>
            <a:pPr fontAlgn="base"/>
            <a:r>
              <a:rPr lang="en-US"/>
              <a:t>(Please write the value as a decimal number)</a:t>
            </a:r>
          </a:p>
          <a:p>
            <a:pPr fontAlgn="base"/>
            <a:r>
              <a:rPr lang="en-US">
                <a:solidFill>
                  <a:srgbClr val="C00000"/>
                </a:solidFill>
              </a:rPr>
              <a:t>100</a:t>
            </a:r>
            <a:br>
              <a:rPr lang="en-US"/>
            </a:b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3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Q6 </a:t>
            </a:r>
            <a:r>
              <a:rPr lang="en-US"/>
              <a:t>Lab3 with </a:t>
            </a:r>
            <a:r>
              <a:rPr lang="en-US" err="1"/>
              <a:t>gdb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b="1"/>
              <a:t>Q6.2 </a:t>
            </a:r>
            <a:r>
              <a:rPr lang="en-US"/>
              <a:t>ex1</a:t>
            </a:r>
          </a:p>
          <a:p>
            <a:pPr fontAlgn="base"/>
            <a:r>
              <a:rPr lang="en-US"/>
              <a:t>During </a:t>
            </a:r>
            <a:r>
              <a:rPr lang="en-US" err="1"/>
              <a:t>tester_sol's</a:t>
            </a:r>
            <a:r>
              <a:rPr lang="en-US"/>
              <a:t> </a:t>
            </a:r>
            <a:r>
              <a:rPr lang="en-US" b="1"/>
              <a:t>first</a:t>
            </a:r>
            <a:r>
              <a:rPr lang="en-US"/>
              <a:t> invocation of function ex1, what is the value of register %</a:t>
            </a:r>
            <a:r>
              <a:rPr lang="en-US" err="1"/>
              <a:t>eax</a:t>
            </a:r>
            <a:r>
              <a:rPr lang="en-US"/>
              <a:t> prior to the function's return? (Write the value as a decimal number)</a:t>
            </a:r>
          </a:p>
          <a:p>
            <a:pPr fontAlgn="base"/>
            <a:r>
              <a:rPr lang="en-US">
                <a:solidFill>
                  <a:srgbClr val="C00000"/>
                </a:solidFill>
              </a:rPr>
              <a:t>1</a:t>
            </a:r>
          </a:p>
          <a:p>
            <a:pPr marL="0" indent="0" fontAlgn="base">
              <a:buNone/>
            </a:pPr>
            <a:r>
              <a:rPr lang="en-US" b="1"/>
              <a:t>Q6.3 </a:t>
            </a:r>
            <a:r>
              <a:rPr lang="en-US"/>
              <a:t>ex2</a:t>
            </a:r>
          </a:p>
          <a:p>
            <a:pPr fontAlgn="base"/>
            <a:r>
              <a:rPr lang="en-US"/>
              <a:t>During </a:t>
            </a:r>
            <a:r>
              <a:rPr lang="en-US" err="1"/>
              <a:t>tester_sol's</a:t>
            </a:r>
            <a:r>
              <a:rPr lang="en-US"/>
              <a:t> </a:t>
            </a:r>
            <a:r>
              <a:rPr lang="en-US" b="1"/>
              <a:t>first</a:t>
            </a:r>
            <a:r>
              <a:rPr lang="en-US"/>
              <a:t> invocation of function ex2, what is the value of register %</a:t>
            </a:r>
            <a:r>
              <a:rPr lang="en-US" err="1"/>
              <a:t>rsi</a:t>
            </a:r>
            <a:r>
              <a:rPr lang="en-US"/>
              <a:t> prior to executing the first instruction of ex2? (%</a:t>
            </a:r>
            <a:r>
              <a:rPr lang="en-US" err="1"/>
              <a:t>rsi</a:t>
            </a:r>
            <a:r>
              <a:rPr lang="en-US"/>
              <a:t> contains the second function argument).</a:t>
            </a:r>
          </a:p>
          <a:p>
            <a:pPr fontAlgn="base"/>
            <a:r>
              <a:rPr lang="en-US"/>
              <a:t>(Please write the value as a decimal number)</a:t>
            </a:r>
          </a:p>
          <a:p>
            <a:pPr fontAlgn="base"/>
            <a:r>
              <a:rPr lang="en-US">
                <a:solidFill>
                  <a:srgbClr val="C00000"/>
                </a:solidFill>
              </a:rPr>
              <a:t>4</a:t>
            </a:r>
          </a:p>
          <a:p>
            <a:pPr fontAlgn="base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1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Q6 </a:t>
            </a:r>
            <a:r>
              <a:rPr lang="en-US"/>
              <a:t>Lab3 with </a:t>
            </a:r>
            <a:r>
              <a:rPr lang="en-US" err="1"/>
              <a:t>gdb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/>
              <a:t>Q6.4 </a:t>
            </a:r>
            <a:r>
              <a:rPr lang="en-US"/>
              <a:t>ex2 (%</a:t>
            </a:r>
            <a:r>
              <a:rPr lang="en-US" err="1"/>
              <a:t>rdi</a:t>
            </a:r>
            <a:r>
              <a:rPr lang="en-US"/>
              <a:t>)</a:t>
            </a:r>
          </a:p>
          <a:p>
            <a:pPr lvl="1" fontAlgn="base"/>
            <a:r>
              <a:rPr lang="en-US"/>
              <a:t>During </a:t>
            </a:r>
            <a:r>
              <a:rPr lang="en-US" err="1"/>
              <a:t>tester_sol's</a:t>
            </a:r>
            <a:r>
              <a:rPr lang="en-US"/>
              <a:t> first invocation of function ex2, what is the value of register %</a:t>
            </a:r>
            <a:r>
              <a:rPr lang="en-US" err="1"/>
              <a:t>rdi</a:t>
            </a:r>
            <a:r>
              <a:rPr lang="en-US"/>
              <a:t> prior to executing the first instruction of ex2? (%</a:t>
            </a:r>
            <a:r>
              <a:rPr lang="en-US" err="1"/>
              <a:t>rdi</a:t>
            </a:r>
            <a:r>
              <a:rPr lang="en-US"/>
              <a:t> contains the first function argument).</a:t>
            </a:r>
          </a:p>
          <a:p>
            <a:pPr lvl="1" fontAlgn="base"/>
            <a:r>
              <a:rPr lang="en-US"/>
              <a:t>Please write %</a:t>
            </a:r>
            <a:r>
              <a:rPr lang="en-US" err="1"/>
              <a:t>rdi's</a:t>
            </a:r>
            <a:r>
              <a:rPr lang="en-US"/>
              <a:t> value as a decimal number.</a:t>
            </a:r>
            <a:endParaRPr lang="is-IS"/>
          </a:p>
          <a:p>
            <a:pPr marL="0" indent="0" fontAlgn="base">
              <a:buNone/>
            </a:pPr>
            <a:r>
              <a:rPr lang="en-US" b="1"/>
              <a:t>Q6.5 </a:t>
            </a:r>
            <a:r>
              <a:rPr lang="en-US"/>
              <a:t>ex2 (%</a:t>
            </a:r>
            <a:r>
              <a:rPr lang="en-US" err="1"/>
              <a:t>rdi</a:t>
            </a:r>
            <a:r>
              <a:rPr lang="en-US"/>
              <a:t>)</a:t>
            </a:r>
          </a:p>
          <a:p>
            <a:pPr lvl="1" fontAlgn="base"/>
            <a:r>
              <a:rPr lang="en-US"/>
              <a:t>This question is the same as Q6.4, except that please write %</a:t>
            </a:r>
            <a:r>
              <a:rPr lang="en-US" err="1"/>
              <a:t>rdi's</a:t>
            </a:r>
            <a:r>
              <a:rPr lang="en-US"/>
              <a:t> value as a hex number (your answer should include the prefix 0x)</a:t>
            </a:r>
          </a:p>
          <a:p>
            <a:pPr fontAlgn="base"/>
            <a:r>
              <a:rPr lang="en-US"/>
              <a:t>Seem problematic</a:t>
            </a:r>
          </a:p>
          <a:p>
            <a:pPr lvl="1" fontAlgn="base"/>
            <a:r>
              <a:rPr lang="en-US"/>
              <a:t>The result is a bit random. One possible result for Q6.4 is </a:t>
            </a:r>
            <a:r>
              <a:rPr lang="is-IS"/>
              <a:t>140737488347056</a:t>
            </a:r>
          </a:p>
          <a:p>
            <a:pPr lvl="1" fontAlgn="base"/>
            <a:r>
              <a:rPr lang="is-IS"/>
              <a:t>Let‘s skip for now</a:t>
            </a:r>
            <a:endParaRPr lang="en-US"/>
          </a:p>
          <a:p>
            <a:pPr fontAlgn="base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68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Q6 </a:t>
            </a:r>
            <a:r>
              <a:rPr lang="en-US"/>
              <a:t>Lab3 with </a:t>
            </a:r>
            <a:r>
              <a:rPr lang="en-US" err="1"/>
              <a:t>gdb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/>
              <a:t>Q6.4 </a:t>
            </a:r>
            <a:r>
              <a:rPr lang="en-US"/>
              <a:t>ex2 (%</a:t>
            </a:r>
            <a:r>
              <a:rPr lang="en-US" err="1"/>
              <a:t>rdi</a:t>
            </a:r>
            <a:r>
              <a:rPr lang="en-US"/>
              <a:t>)</a:t>
            </a:r>
          </a:p>
          <a:p>
            <a:pPr fontAlgn="base"/>
            <a:r>
              <a:rPr lang="en-US"/>
              <a:t>During </a:t>
            </a:r>
            <a:r>
              <a:rPr lang="en-US" err="1"/>
              <a:t>tester_sol's</a:t>
            </a:r>
            <a:r>
              <a:rPr lang="en-US"/>
              <a:t> first invocation of function ex2, what is the value of register %</a:t>
            </a:r>
            <a:r>
              <a:rPr lang="en-US" err="1"/>
              <a:t>rdi</a:t>
            </a:r>
            <a:r>
              <a:rPr lang="en-US"/>
              <a:t> prior to executing the first instruction of ex2? (%</a:t>
            </a:r>
            <a:r>
              <a:rPr lang="en-US" err="1"/>
              <a:t>rdi</a:t>
            </a:r>
            <a:r>
              <a:rPr lang="en-US"/>
              <a:t> contains the first function argument).</a:t>
            </a:r>
          </a:p>
          <a:p>
            <a:pPr fontAlgn="base"/>
            <a:r>
              <a:rPr lang="en-US"/>
              <a:t>Please write %</a:t>
            </a:r>
            <a:r>
              <a:rPr lang="en-US" err="1"/>
              <a:t>rdi's</a:t>
            </a:r>
            <a:r>
              <a:rPr lang="en-US"/>
              <a:t> value as a decimal number.</a:t>
            </a:r>
          </a:p>
          <a:p>
            <a:pPr lvl="1" fontAlgn="base"/>
            <a:r>
              <a:rPr lang="is-IS"/>
              <a:t>140737488347056</a:t>
            </a:r>
          </a:p>
          <a:p>
            <a:pPr lvl="1" fontAlgn="base"/>
            <a:r>
              <a:rPr lang="is-IS"/>
              <a:t>140737488347024</a:t>
            </a:r>
          </a:p>
          <a:p>
            <a:pPr marL="0" indent="0" fontAlgn="base">
              <a:buNone/>
            </a:pPr>
            <a:r>
              <a:rPr lang="en-US" b="1"/>
              <a:t>Q6.5 </a:t>
            </a:r>
            <a:r>
              <a:rPr lang="en-US"/>
              <a:t>ex2 (%</a:t>
            </a:r>
            <a:r>
              <a:rPr lang="en-US" err="1"/>
              <a:t>rdi</a:t>
            </a:r>
            <a:r>
              <a:rPr lang="en-US"/>
              <a:t>)</a:t>
            </a:r>
          </a:p>
          <a:p>
            <a:pPr fontAlgn="base"/>
            <a:r>
              <a:rPr lang="en-US"/>
              <a:t>This question is the same as Q6.4, except that please write %</a:t>
            </a:r>
            <a:r>
              <a:rPr lang="en-US" err="1"/>
              <a:t>rdi's</a:t>
            </a:r>
            <a:r>
              <a:rPr lang="en-US"/>
              <a:t> value as a hex number (your answer should include the prefix 0x)</a:t>
            </a:r>
          </a:p>
          <a:p>
            <a:pPr fontAlgn="base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2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Assessment 06</a:t>
            </a:r>
          </a:p>
          <a:p>
            <a:r>
              <a:rPr lang="en-US"/>
              <a:t>Assembly</a:t>
            </a:r>
          </a:p>
          <a:p>
            <a:r>
              <a:rPr lang="en-US"/>
              <a:t>Using GDB to debug assembly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0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Q6 </a:t>
            </a:r>
            <a:r>
              <a:rPr lang="en-US"/>
              <a:t>Lab3 with </a:t>
            </a:r>
            <a:r>
              <a:rPr lang="en-US" err="1"/>
              <a:t>gdb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n-US" b="1"/>
              <a:t>Q6.6 </a:t>
            </a:r>
            <a:r>
              <a:rPr lang="en-US"/>
              <a:t>ex2 (%</a:t>
            </a:r>
            <a:r>
              <a:rPr lang="en-US" err="1"/>
              <a:t>rdi</a:t>
            </a:r>
            <a:r>
              <a:rPr lang="en-US"/>
              <a:t>)</a:t>
            </a:r>
          </a:p>
          <a:p>
            <a:pPr marL="0" indent="0" fontAlgn="base">
              <a:buNone/>
            </a:pPr>
            <a:r>
              <a:rPr lang="en-US"/>
              <a:t>By looking at your answers for Q6.4 and Q6.5, guess the most likely data type for the variable stored in %</a:t>
            </a:r>
            <a:r>
              <a:rPr lang="en-US" err="1"/>
              <a:t>rdi</a:t>
            </a:r>
            <a:r>
              <a:rPr lang="en-US"/>
              <a:t> (which is the first argument of function ex2)?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unsigned long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long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int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unsigned </a:t>
            </a:r>
            <a:r>
              <a:rPr lang="en-US" err="1"/>
              <a:t>int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some pointer type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none of the above</a:t>
            </a:r>
          </a:p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45167" y="5061284"/>
            <a:ext cx="3970421" cy="5013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FF26C-5F09-A14A-8F51-C99D1D511AA4}"/>
              </a:ext>
            </a:extLst>
          </p:cNvPr>
          <p:cNvSpPr txBox="1"/>
          <p:nvPr/>
        </p:nvSpPr>
        <p:spPr>
          <a:xfrm>
            <a:off x="3488827" y="3306958"/>
            <a:ext cx="4229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few</a:t>
            </a:r>
            <a:r>
              <a:rPr lang="zh-CN" altLang="en-US"/>
              <a:t> </a:t>
            </a:r>
            <a:r>
              <a:rPr lang="en-US" altLang="zh-CN"/>
              <a:t>clues: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value</a:t>
            </a:r>
            <a:r>
              <a:rPr lang="zh-CN" altLang="en-US"/>
              <a:t> </a:t>
            </a:r>
            <a:r>
              <a:rPr lang="en-US" altLang="zh-CN"/>
              <a:t>starts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0x7fff..xxx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More</a:t>
            </a:r>
            <a:r>
              <a:rPr lang="zh-CN" altLang="en-US"/>
              <a:t> </a:t>
            </a:r>
            <a:r>
              <a:rPr lang="en-US" altLang="zh-CN"/>
              <a:t>precisely,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likely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pointer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br>
              <a:rPr lang="en-US" altLang="zh-CN"/>
            </a:br>
            <a:r>
              <a:rPr lang="en-US" altLang="zh-CN"/>
              <a:t>stack</a:t>
            </a:r>
            <a:r>
              <a:rPr lang="zh-CN" altLang="en-US"/>
              <a:t> </a:t>
            </a:r>
            <a:r>
              <a:rPr lang="en-US" altLang="zh-CN"/>
              <a:t>memory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C4410A-7681-2E42-A371-59BD3BC3A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804" y="2157011"/>
            <a:ext cx="4304196" cy="470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4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uiExpand="1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Q6 </a:t>
            </a:r>
            <a:r>
              <a:rPr lang="en-US"/>
              <a:t>Lab3 with </a:t>
            </a:r>
            <a:r>
              <a:rPr lang="en-US" err="1"/>
              <a:t>gdb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/>
              <a:t>Q6.7 </a:t>
            </a:r>
            <a:r>
              <a:rPr lang="en-US"/>
              <a:t>ex2</a:t>
            </a:r>
          </a:p>
          <a:p>
            <a:pPr marL="0" indent="0" fontAlgn="base">
              <a:buNone/>
            </a:pPr>
            <a:r>
              <a:rPr lang="en-US"/>
              <a:t>The machine instructions for ex2 contain the following instruction</a:t>
            </a:r>
          </a:p>
          <a:p>
            <a:pPr fontAlgn="base"/>
            <a:endParaRPr lang="en-US"/>
          </a:p>
          <a:p>
            <a:pPr fontAlgn="base"/>
            <a:endParaRPr lang="en-US"/>
          </a:p>
          <a:p>
            <a:pPr marL="0" indent="0" fontAlgn="base">
              <a:buNone/>
            </a:pPr>
            <a:r>
              <a:rPr lang="en-US"/>
              <a:t>For which values of %</a:t>
            </a:r>
            <a:r>
              <a:rPr lang="en-US" err="1"/>
              <a:t>ecx</a:t>
            </a:r>
            <a:r>
              <a:rPr lang="en-US"/>
              <a:t> would the jump to instruction at address 0x55555555492a occur?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zero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any positive value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any negative value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None of the above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31" y="2658979"/>
            <a:ext cx="5287328" cy="697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1" y="3784726"/>
            <a:ext cx="60518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err="1">
                <a:solidFill>
                  <a:schemeClr val="accent1"/>
                </a:solidFill>
              </a:rPr>
              <a:t>testq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 lang="en-US" altLang="zh-CN" err="1">
                <a:solidFill>
                  <a:schemeClr val="accent1"/>
                </a:solidFill>
              </a:rPr>
              <a:t>src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 lang="en-US" altLang="zh-CN" err="1">
                <a:solidFill>
                  <a:schemeClr val="accent1"/>
                </a:solidFill>
              </a:rPr>
              <a:t>dst</a:t>
            </a:r>
            <a:r>
              <a:rPr lang="en-US" altLang="zh-CN"/>
              <a:t>: like </a:t>
            </a:r>
            <a:r>
              <a:rPr lang="en-US" altLang="zh-CN" err="1">
                <a:solidFill>
                  <a:schemeClr val="accent6"/>
                </a:solidFill>
              </a:rPr>
              <a:t>andq</a:t>
            </a:r>
            <a:r>
              <a:rPr lang="en-US" altLang="zh-CN">
                <a:solidFill>
                  <a:schemeClr val="accent6"/>
                </a:solidFill>
              </a:rPr>
              <a:t> </a:t>
            </a:r>
            <a:r>
              <a:rPr lang="en-US" altLang="zh-CN" err="1">
                <a:solidFill>
                  <a:schemeClr val="accent6"/>
                </a:solidFill>
              </a:rPr>
              <a:t>src</a:t>
            </a:r>
            <a:r>
              <a:rPr lang="en-US" altLang="zh-CN">
                <a:solidFill>
                  <a:schemeClr val="accent6"/>
                </a:solidFill>
              </a:rPr>
              <a:t>, </a:t>
            </a:r>
            <a:r>
              <a:rPr lang="en-US" altLang="zh-CN" err="1">
                <a:solidFill>
                  <a:schemeClr val="accent6"/>
                </a:solidFill>
              </a:rPr>
              <a:t>dst</a:t>
            </a:r>
            <a:r>
              <a:rPr lang="en-US" altLang="zh-CN"/>
              <a:t> except </a:t>
            </a:r>
            <a:r>
              <a:rPr lang="en-US" altLang="zh-CN" err="1"/>
              <a:t>dst</a:t>
            </a:r>
            <a:r>
              <a:rPr lang="en-US" altLang="zh-CN"/>
              <a:t> is unchanged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/>
              <a:t>set ZF, SF appropriately</a:t>
            </a:r>
          </a:p>
          <a:p>
            <a:pPr marL="285750" indent="-285750">
              <a:buFont typeface="Arial" charset="0"/>
              <a:buChar char="•"/>
            </a:pPr>
            <a:r>
              <a:rPr lang="en-US" err="1"/>
              <a:t>jle</a:t>
            </a:r>
            <a:r>
              <a:rPr lang="en-US"/>
              <a:t> label: less or </a:t>
            </a:r>
            <a:r>
              <a:rPr lang="en-US" err="1"/>
              <a:t>euqal</a:t>
            </a:r>
            <a:r>
              <a:rPr lang="en-US"/>
              <a:t> (signed)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(SF^OF) | ZF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when ZF?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err="1"/>
              <a:t>val</a:t>
            </a:r>
            <a:r>
              <a:rPr lang="en-US"/>
              <a:t>(%</a:t>
            </a:r>
            <a:r>
              <a:rPr lang="en-US" err="1"/>
              <a:t>ecx</a:t>
            </a:r>
            <a:r>
              <a:rPr lang="en-US"/>
              <a:t>)=0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when SF^OF 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OF -&gt; 0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so SF should be set (SF-&gt; 1). When?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err="1"/>
              <a:t>val</a:t>
            </a:r>
            <a:r>
              <a:rPr lang="en-US"/>
              <a:t>(%</a:t>
            </a:r>
            <a:r>
              <a:rPr lang="en-US" err="1"/>
              <a:t>ecx</a:t>
            </a:r>
            <a:r>
              <a:rPr lang="en-US"/>
              <a:t>) is negative</a:t>
            </a:r>
          </a:p>
        </p:txBody>
      </p:sp>
      <p:sp>
        <p:nvSpPr>
          <p:cNvPr id="6" name="Oval 5"/>
          <p:cNvSpPr/>
          <p:nvPr/>
        </p:nvSpPr>
        <p:spPr>
          <a:xfrm>
            <a:off x="300789" y="4014613"/>
            <a:ext cx="3970421" cy="5013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4931" y="4845130"/>
            <a:ext cx="3970421" cy="5013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Assembly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 is for people</a:t>
            </a:r>
          </a:p>
        </p:txBody>
      </p:sp>
    </p:spTree>
    <p:extLst>
      <p:ext uri="{BB962C8B-B14F-4D97-AF65-F5344CB8AC3E}">
        <p14:creationId xmlns:p14="http://schemas.microsoft.com/office/powerpoint/2010/main" val="17256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2500" cy="4351338"/>
          </a:xfrm>
        </p:spPr>
        <p:txBody>
          <a:bodyPr>
            <a:normAutofit/>
          </a:bodyPr>
          <a:lstStyle/>
          <a:p>
            <a:r>
              <a:rPr lang="en-US"/>
              <a:t>In the real world, computers don’t “understand” code</a:t>
            </a:r>
          </a:p>
          <a:p>
            <a:r>
              <a:rPr lang="en-US"/>
              <a:t>They only “understand” a set of instructions</a:t>
            </a:r>
          </a:p>
          <a:p>
            <a:r>
              <a:rPr lang="en-US"/>
              <a:t>To run code</a:t>
            </a:r>
          </a:p>
          <a:p>
            <a:pPr lvl="1"/>
            <a:r>
              <a:rPr lang="en-US"/>
              <a:t>1. The CPU fetches an instruction from the memory at the PC(program counter)</a:t>
            </a:r>
          </a:p>
          <a:p>
            <a:pPr lvl="1"/>
            <a:r>
              <a:rPr lang="en-US"/>
              <a:t>2. The CPU decodes that instruction</a:t>
            </a:r>
          </a:p>
          <a:p>
            <a:pPr lvl="1"/>
            <a:r>
              <a:rPr lang="en-US"/>
              <a:t>3. If needed, the CPU fetches data from memory</a:t>
            </a:r>
          </a:p>
          <a:p>
            <a:pPr lvl="1"/>
            <a:r>
              <a:rPr lang="en-US"/>
              <a:t>4. The CPU performs computations</a:t>
            </a:r>
          </a:p>
          <a:p>
            <a:pPr lvl="1"/>
            <a:r>
              <a:rPr lang="en-US"/>
              <a:t>5. If needed, the CPU writes data to memory</a:t>
            </a:r>
          </a:p>
          <a:p>
            <a:pPr lvl="1"/>
            <a:r>
              <a:rPr lang="en-US"/>
              <a:t>6. The CPU increments the PC to the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80954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Computers don’t “understand” assembly either, but assembly maps much more closely to machine instructions than C code</a:t>
            </a:r>
          </a:p>
          <a:p>
            <a:r>
              <a:rPr lang="en-US"/>
              <a:t>Assembly code involves instruction “mnemonics”</a:t>
            </a:r>
          </a:p>
          <a:p>
            <a:pPr lvl="1"/>
            <a:r>
              <a:rPr lang="en-US"/>
              <a:t>For x86_64, These are things like </a:t>
            </a:r>
            <a:r>
              <a:rPr lang="en-US" err="1"/>
              <a:t>addq</a:t>
            </a:r>
            <a:r>
              <a:rPr lang="en-US"/>
              <a:t>, </a:t>
            </a:r>
            <a:r>
              <a:rPr lang="en-US" err="1"/>
              <a:t>movq</a:t>
            </a:r>
            <a:r>
              <a:rPr lang="en-US"/>
              <a:t>, </a:t>
            </a:r>
            <a:r>
              <a:rPr lang="en-US" err="1"/>
              <a:t>imul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X86 general purpose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Accessing memory is very, very slow compared to the rest of what a CPU can do</a:t>
            </a:r>
          </a:p>
          <a:p>
            <a:r>
              <a:rPr lang="en-US"/>
              <a:t>Registers are fast temporary storage</a:t>
            </a:r>
          </a:p>
          <a:p>
            <a:r>
              <a:rPr lang="en-US"/>
              <a:t>X86-64 ISA: 16 8-byte general purpose registers</a:t>
            </a:r>
          </a:p>
          <a:p>
            <a:r>
              <a:rPr lang="en-US"/>
              <a:t>Originally there were 8, all 16-bits large</a:t>
            </a:r>
          </a:p>
          <a:p>
            <a:pPr lvl="1"/>
            <a:r>
              <a:rPr lang="mr-IN">
                <a:solidFill>
                  <a:schemeClr val="accent1"/>
                </a:solidFill>
              </a:rPr>
              <a:t>%</a:t>
            </a:r>
            <a:r>
              <a:rPr lang="mr-IN" err="1">
                <a:solidFill>
                  <a:schemeClr val="accent1"/>
                </a:solidFill>
              </a:rPr>
              <a:t>ax</a:t>
            </a:r>
            <a:r>
              <a:rPr lang="mr-IN">
                <a:solidFill>
                  <a:schemeClr val="accent1"/>
                </a:solidFill>
              </a:rPr>
              <a:t>, %</a:t>
            </a:r>
            <a:r>
              <a:rPr lang="mr-IN" err="1">
                <a:solidFill>
                  <a:schemeClr val="accent1"/>
                </a:solidFill>
              </a:rPr>
              <a:t>bx</a:t>
            </a:r>
            <a:r>
              <a:rPr lang="mr-IN">
                <a:solidFill>
                  <a:schemeClr val="accent1"/>
                </a:solidFill>
              </a:rPr>
              <a:t>, %</a:t>
            </a:r>
            <a:r>
              <a:rPr lang="mr-IN" err="1">
                <a:solidFill>
                  <a:schemeClr val="accent1"/>
                </a:solidFill>
              </a:rPr>
              <a:t>cx</a:t>
            </a:r>
            <a:r>
              <a:rPr lang="mr-IN">
                <a:solidFill>
                  <a:schemeClr val="accent1"/>
                </a:solidFill>
              </a:rPr>
              <a:t>, %</a:t>
            </a:r>
            <a:r>
              <a:rPr lang="mr-IN" err="1">
                <a:solidFill>
                  <a:schemeClr val="accent1"/>
                </a:solidFill>
              </a:rPr>
              <a:t>dx</a:t>
            </a:r>
            <a:r>
              <a:rPr lang="mr-IN">
                <a:solidFill>
                  <a:schemeClr val="accent1"/>
                </a:solidFill>
              </a:rPr>
              <a:t>, %</a:t>
            </a:r>
            <a:r>
              <a:rPr lang="mr-IN" err="1">
                <a:solidFill>
                  <a:schemeClr val="accent1"/>
                </a:solidFill>
              </a:rPr>
              <a:t>si</a:t>
            </a:r>
            <a:r>
              <a:rPr lang="mr-IN">
                <a:solidFill>
                  <a:schemeClr val="accent1"/>
                </a:solidFill>
              </a:rPr>
              <a:t>, %</a:t>
            </a:r>
            <a:r>
              <a:rPr lang="mr-IN" err="1">
                <a:solidFill>
                  <a:schemeClr val="accent1"/>
                </a:solidFill>
              </a:rPr>
              <a:t>di</a:t>
            </a:r>
            <a:r>
              <a:rPr lang="mr-IN">
                <a:solidFill>
                  <a:schemeClr val="accent1"/>
                </a:solidFill>
              </a:rPr>
              <a:t>, %</a:t>
            </a:r>
            <a:r>
              <a:rPr lang="mr-IN" err="1">
                <a:solidFill>
                  <a:schemeClr val="accent1"/>
                </a:solidFill>
              </a:rPr>
              <a:t>bp</a:t>
            </a:r>
            <a:r>
              <a:rPr lang="mr-IN">
                <a:solidFill>
                  <a:schemeClr val="accent1"/>
                </a:solidFill>
              </a:rPr>
              <a:t>, %</a:t>
            </a:r>
            <a:r>
              <a:rPr lang="mr-IN" err="1">
                <a:solidFill>
                  <a:schemeClr val="accent1"/>
                </a:solidFill>
              </a:rPr>
              <a:t>sp</a:t>
            </a:r>
            <a:endParaRPr lang="mr-IN">
              <a:solidFill>
                <a:schemeClr val="accent1"/>
              </a:solidFill>
            </a:endParaRPr>
          </a:p>
          <a:p>
            <a:pPr lvl="1"/>
            <a:r>
              <a:rPr lang="en-US"/>
              <a:t>These have 32-bit counterparts – </a:t>
            </a:r>
            <a:r>
              <a:rPr lang="en-US">
                <a:solidFill>
                  <a:schemeClr val="accent6"/>
                </a:solidFill>
              </a:rPr>
              <a:t>add an e</a:t>
            </a:r>
            <a:r>
              <a:rPr lang="en-US"/>
              <a:t>, </a:t>
            </a:r>
            <a:r>
              <a:rPr lang="en-US" err="1"/>
              <a:t>eg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%</a:t>
            </a:r>
            <a:r>
              <a:rPr lang="en-US" err="1">
                <a:solidFill>
                  <a:schemeClr val="accent1"/>
                </a:solidFill>
              </a:rPr>
              <a:t>eax</a:t>
            </a:r>
            <a:r>
              <a:rPr lang="en-US">
                <a:solidFill>
                  <a:schemeClr val="accent1"/>
                </a:solidFill>
              </a:rPr>
              <a:t>, %</a:t>
            </a:r>
            <a:r>
              <a:rPr lang="en-US" err="1">
                <a:solidFill>
                  <a:schemeClr val="accent1"/>
                </a:solidFill>
              </a:rPr>
              <a:t>esp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/>
              <a:t>These also have 64-bit counterparts – </a:t>
            </a:r>
            <a:r>
              <a:rPr lang="en-US">
                <a:solidFill>
                  <a:schemeClr val="accent6"/>
                </a:solidFill>
              </a:rPr>
              <a:t>add an r</a:t>
            </a:r>
            <a:r>
              <a:rPr lang="en-US"/>
              <a:t>, </a:t>
            </a:r>
            <a:r>
              <a:rPr lang="en-US" err="1"/>
              <a:t>eg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%</a:t>
            </a:r>
            <a:r>
              <a:rPr lang="en-US" err="1">
                <a:solidFill>
                  <a:schemeClr val="accent1"/>
                </a:solidFill>
              </a:rPr>
              <a:t>rax</a:t>
            </a:r>
            <a:r>
              <a:rPr lang="en-US">
                <a:solidFill>
                  <a:schemeClr val="accent1"/>
                </a:solidFill>
              </a:rPr>
              <a:t>, %</a:t>
            </a:r>
            <a:r>
              <a:rPr lang="en-US" err="1">
                <a:solidFill>
                  <a:schemeClr val="accent1"/>
                </a:solidFill>
              </a:rPr>
              <a:t>rsp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/>
              <a:t>With 64 bits came 8 more registers, </a:t>
            </a:r>
            <a:r>
              <a:rPr lang="en-US">
                <a:solidFill>
                  <a:schemeClr val="accent1"/>
                </a:solidFill>
              </a:rPr>
              <a:t>%r8</a:t>
            </a:r>
            <a:r>
              <a:rPr lang="en-US"/>
              <a:t> to </a:t>
            </a:r>
            <a:r>
              <a:rPr lang="en-US">
                <a:solidFill>
                  <a:schemeClr val="accent1"/>
                </a:solidFill>
              </a:rPr>
              <a:t>%r15</a:t>
            </a:r>
          </a:p>
          <a:p>
            <a:pPr lvl="1"/>
            <a:r>
              <a:rPr lang="en-US"/>
              <a:t>These have 32-bit counterparts - </a:t>
            </a:r>
            <a:r>
              <a:rPr lang="en-US">
                <a:solidFill>
                  <a:schemeClr val="accent6"/>
                </a:solidFill>
              </a:rPr>
              <a:t>add a d</a:t>
            </a:r>
            <a:r>
              <a:rPr lang="en-US"/>
              <a:t>, </a:t>
            </a:r>
            <a:r>
              <a:rPr lang="en-US" err="1"/>
              <a:t>eg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%r8d</a:t>
            </a:r>
          </a:p>
          <a:p>
            <a:pPr lvl="1"/>
            <a:r>
              <a:rPr lang="en-US"/>
              <a:t>These have 16-bit counterparts – </a:t>
            </a:r>
            <a:r>
              <a:rPr lang="en-US">
                <a:solidFill>
                  <a:schemeClr val="accent6"/>
                </a:solidFill>
              </a:rPr>
              <a:t>add a w</a:t>
            </a:r>
            <a:r>
              <a:rPr lang="en-US"/>
              <a:t>, </a:t>
            </a:r>
            <a:r>
              <a:rPr lang="en-US" err="1"/>
              <a:t>eg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%r8w</a:t>
            </a:r>
          </a:p>
          <a:p>
            <a:r>
              <a:rPr lang="en-US"/>
              <a:t>All registers also allow you to access their lowest 8 bits</a:t>
            </a:r>
          </a:p>
          <a:p>
            <a:r>
              <a:rPr lang="en-US">
                <a:solidFill>
                  <a:schemeClr val="accent1"/>
                </a:solidFill>
              </a:rPr>
              <a:t>%ax, %</a:t>
            </a:r>
            <a:r>
              <a:rPr lang="en-US" err="1">
                <a:solidFill>
                  <a:schemeClr val="accent1"/>
                </a:solidFill>
              </a:rPr>
              <a:t>bx</a:t>
            </a:r>
            <a:r>
              <a:rPr lang="en-US">
                <a:solidFill>
                  <a:schemeClr val="accent1"/>
                </a:solidFill>
              </a:rPr>
              <a:t>, %cx</a:t>
            </a:r>
            <a:r>
              <a:rPr lang="en-US"/>
              <a:t>, and </a:t>
            </a:r>
            <a:r>
              <a:rPr lang="en-US">
                <a:solidFill>
                  <a:schemeClr val="accent1"/>
                </a:solidFill>
              </a:rPr>
              <a:t>%dx</a:t>
            </a:r>
            <a:r>
              <a:rPr lang="en-US"/>
              <a:t>, allow you to access their upper 8 bits</a:t>
            </a:r>
          </a:p>
        </p:txBody>
      </p:sp>
    </p:spTree>
    <p:extLst>
      <p:ext uri="{BB962C8B-B14F-4D97-AF65-F5344CB8AC3E}">
        <p14:creationId xmlns:p14="http://schemas.microsoft.com/office/powerpoint/2010/main" val="137446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X86 general purpose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Accessing memory is very, very slow compared to the rest of what a CPU can do</a:t>
            </a:r>
          </a:p>
          <a:p>
            <a:r>
              <a:rPr lang="en-US"/>
              <a:t>Registers are fast temporary storage</a:t>
            </a:r>
          </a:p>
          <a:p>
            <a:r>
              <a:rPr lang="en-US"/>
              <a:t>X86-64 ISA: 16 8-byte general purpose registers</a:t>
            </a:r>
          </a:p>
          <a:p>
            <a:r>
              <a:rPr lang="en-US"/>
              <a:t>8 of them were evolved from 16-bit ISA, </a:t>
            </a:r>
            <a:r>
              <a:rPr lang="mr-IN">
                <a:solidFill>
                  <a:schemeClr val="accent1"/>
                </a:solidFill>
              </a:rPr>
              <a:t>%</a:t>
            </a:r>
            <a:r>
              <a:rPr lang="en-US">
                <a:solidFill>
                  <a:schemeClr val="accent1"/>
                </a:solidFill>
              </a:rPr>
              <a:t>r</a:t>
            </a:r>
            <a:r>
              <a:rPr lang="mr-IN" err="1">
                <a:solidFill>
                  <a:schemeClr val="accent1"/>
                </a:solidFill>
              </a:rPr>
              <a:t>ax</a:t>
            </a:r>
            <a:r>
              <a:rPr lang="mr-IN">
                <a:solidFill>
                  <a:schemeClr val="accent1"/>
                </a:solidFill>
              </a:rPr>
              <a:t>, %</a:t>
            </a:r>
            <a:r>
              <a:rPr lang="en-US">
                <a:solidFill>
                  <a:schemeClr val="accent1"/>
                </a:solidFill>
              </a:rPr>
              <a:t>r</a:t>
            </a:r>
            <a:r>
              <a:rPr lang="mr-IN" err="1">
                <a:solidFill>
                  <a:schemeClr val="accent1"/>
                </a:solidFill>
              </a:rPr>
              <a:t>bx</a:t>
            </a:r>
            <a:r>
              <a:rPr lang="mr-IN">
                <a:solidFill>
                  <a:schemeClr val="accent1"/>
                </a:solidFill>
              </a:rPr>
              <a:t>, %</a:t>
            </a:r>
            <a:r>
              <a:rPr lang="en-US">
                <a:solidFill>
                  <a:schemeClr val="accent1"/>
                </a:solidFill>
              </a:rPr>
              <a:t>r</a:t>
            </a:r>
            <a:r>
              <a:rPr lang="mr-IN" err="1">
                <a:solidFill>
                  <a:schemeClr val="accent1"/>
                </a:solidFill>
              </a:rPr>
              <a:t>cx</a:t>
            </a:r>
            <a:r>
              <a:rPr lang="mr-IN">
                <a:solidFill>
                  <a:schemeClr val="accent1"/>
                </a:solidFill>
              </a:rPr>
              <a:t>, %</a:t>
            </a:r>
            <a:r>
              <a:rPr lang="en-US">
                <a:solidFill>
                  <a:schemeClr val="accent1"/>
                </a:solidFill>
              </a:rPr>
              <a:t>r</a:t>
            </a:r>
            <a:r>
              <a:rPr lang="mr-IN" err="1">
                <a:solidFill>
                  <a:schemeClr val="accent1"/>
                </a:solidFill>
              </a:rPr>
              <a:t>dx</a:t>
            </a:r>
            <a:r>
              <a:rPr lang="mr-IN">
                <a:solidFill>
                  <a:schemeClr val="accent1"/>
                </a:solidFill>
              </a:rPr>
              <a:t>, %</a:t>
            </a:r>
            <a:r>
              <a:rPr lang="en-US">
                <a:solidFill>
                  <a:schemeClr val="accent1"/>
                </a:solidFill>
              </a:rPr>
              <a:t>r</a:t>
            </a:r>
            <a:r>
              <a:rPr lang="mr-IN" err="1">
                <a:solidFill>
                  <a:schemeClr val="accent1"/>
                </a:solidFill>
              </a:rPr>
              <a:t>si</a:t>
            </a:r>
            <a:r>
              <a:rPr lang="mr-IN">
                <a:solidFill>
                  <a:schemeClr val="accent1"/>
                </a:solidFill>
              </a:rPr>
              <a:t>, %</a:t>
            </a:r>
            <a:r>
              <a:rPr lang="en-US">
                <a:solidFill>
                  <a:schemeClr val="accent1"/>
                </a:solidFill>
              </a:rPr>
              <a:t>r</a:t>
            </a:r>
            <a:r>
              <a:rPr lang="mr-IN" err="1">
                <a:solidFill>
                  <a:schemeClr val="accent1"/>
                </a:solidFill>
              </a:rPr>
              <a:t>di</a:t>
            </a:r>
            <a:r>
              <a:rPr lang="mr-IN">
                <a:solidFill>
                  <a:schemeClr val="accent1"/>
                </a:solidFill>
              </a:rPr>
              <a:t>, %</a:t>
            </a:r>
            <a:r>
              <a:rPr lang="en-US">
                <a:solidFill>
                  <a:schemeClr val="accent1"/>
                </a:solidFill>
              </a:rPr>
              <a:t>r</a:t>
            </a:r>
            <a:r>
              <a:rPr lang="mr-IN" err="1">
                <a:solidFill>
                  <a:schemeClr val="accent1"/>
                </a:solidFill>
              </a:rPr>
              <a:t>bp</a:t>
            </a:r>
            <a:r>
              <a:rPr lang="mr-IN">
                <a:solidFill>
                  <a:schemeClr val="accent1"/>
                </a:solidFill>
              </a:rPr>
              <a:t>, %</a:t>
            </a:r>
            <a:r>
              <a:rPr lang="en-US">
                <a:solidFill>
                  <a:schemeClr val="accent1"/>
                </a:solidFill>
              </a:rPr>
              <a:t>r</a:t>
            </a:r>
            <a:r>
              <a:rPr lang="mr-IN" err="1">
                <a:solidFill>
                  <a:schemeClr val="accent1"/>
                </a:solidFill>
              </a:rPr>
              <a:t>sp</a:t>
            </a:r>
            <a:endParaRPr lang="en-US"/>
          </a:p>
          <a:p>
            <a:pPr lvl="1"/>
            <a:r>
              <a:rPr lang="en-US"/>
              <a:t>Lower 32-bit – </a:t>
            </a:r>
            <a:r>
              <a:rPr lang="en-US">
                <a:solidFill>
                  <a:schemeClr val="accent6"/>
                </a:solidFill>
              </a:rPr>
              <a:t>replace r with e</a:t>
            </a:r>
            <a:r>
              <a:rPr lang="en-US"/>
              <a:t>, </a:t>
            </a:r>
            <a:r>
              <a:rPr lang="en-US" err="1"/>
              <a:t>eg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%</a:t>
            </a:r>
            <a:r>
              <a:rPr lang="en-US" err="1">
                <a:solidFill>
                  <a:schemeClr val="accent1"/>
                </a:solidFill>
              </a:rPr>
              <a:t>eax</a:t>
            </a:r>
            <a:r>
              <a:rPr lang="en-US">
                <a:solidFill>
                  <a:schemeClr val="accent1"/>
                </a:solidFill>
              </a:rPr>
              <a:t>, %</a:t>
            </a:r>
            <a:r>
              <a:rPr lang="en-US" err="1">
                <a:solidFill>
                  <a:schemeClr val="accent1"/>
                </a:solidFill>
              </a:rPr>
              <a:t>esp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/>
              <a:t>Lower 16-bit– </a:t>
            </a:r>
            <a:r>
              <a:rPr lang="en-US">
                <a:solidFill>
                  <a:schemeClr val="accent6"/>
                </a:solidFill>
              </a:rPr>
              <a:t>remove r</a:t>
            </a:r>
            <a:r>
              <a:rPr lang="en-US"/>
              <a:t>, </a:t>
            </a:r>
            <a:r>
              <a:rPr lang="en-US" err="1"/>
              <a:t>eg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%ax, %</a:t>
            </a:r>
            <a:r>
              <a:rPr lang="en-US" err="1">
                <a:solidFill>
                  <a:schemeClr val="accent1"/>
                </a:solidFill>
              </a:rPr>
              <a:t>sp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/>
              <a:t>With 64 bits came 8 more registers, </a:t>
            </a:r>
            <a:r>
              <a:rPr lang="en-US">
                <a:solidFill>
                  <a:schemeClr val="accent1"/>
                </a:solidFill>
              </a:rPr>
              <a:t>%r8</a:t>
            </a:r>
            <a:r>
              <a:rPr lang="en-US"/>
              <a:t> to </a:t>
            </a:r>
            <a:r>
              <a:rPr lang="en-US">
                <a:solidFill>
                  <a:schemeClr val="accent1"/>
                </a:solidFill>
              </a:rPr>
              <a:t>%r15</a:t>
            </a:r>
          </a:p>
          <a:p>
            <a:pPr lvl="1"/>
            <a:r>
              <a:rPr lang="en-US"/>
              <a:t>Lower 32-bit - </a:t>
            </a:r>
            <a:r>
              <a:rPr lang="en-US">
                <a:solidFill>
                  <a:schemeClr val="accent6"/>
                </a:solidFill>
              </a:rPr>
              <a:t>add a d</a:t>
            </a:r>
            <a:r>
              <a:rPr lang="en-US"/>
              <a:t>, </a:t>
            </a:r>
            <a:r>
              <a:rPr lang="en-US" err="1"/>
              <a:t>eg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%r8d</a:t>
            </a:r>
          </a:p>
          <a:p>
            <a:pPr lvl="1"/>
            <a:r>
              <a:rPr lang="en-US"/>
              <a:t>Lower 16-bit – </a:t>
            </a:r>
            <a:r>
              <a:rPr lang="en-US">
                <a:solidFill>
                  <a:schemeClr val="accent6"/>
                </a:solidFill>
              </a:rPr>
              <a:t>add a w</a:t>
            </a:r>
            <a:r>
              <a:rPr lang="en-US"/>
              <a:t>, </a:t>
            </a:r>
            <a:r>
              <a:rPr lang="en-US" err="1"/>
              <a:t>eg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%r8w</a:t>
            </a:r>
          </a:p>
          <a:p>
            <a:pPr lvl="1"/>
            <a:r>
              <a:rPr lang="en-US"/>
              <a:t>Lower 8-bit – </a:t>
            </a:r>
            <a:r>
              <a:rPr lang="en-US">
                <a:solidFill>
                  <a:schemeClr val="accent6"/>
                </a:solidFill>
              </a:rPr>
              <a:t>add a b</a:t>
            </a:r>
            <a:r>
              <a:rPr lang="en-US"/>
              <a:t>, </a:t>
            </a:r>
            <a:r>
              <a:rPr lang="en-US" err="1"/>
              <a:t>eg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%r8b</a:t>
            </a:r>
          </a:p>
          <a:p>
            <a:r>
              <a:rPr lang="en-US">
                <a:solidFill>
                  <a:schemeClr val="accent1"/>
                </a:solidFill>
              </a:rPr>
              <a:t>%ax, %</a:t>
            </a:r>
            <a:r>
              <a:rPr lang="en-US" err="1">
                <a:solidFill>
                  <a:schemeClr val="accent1"/>
                </a:solidFill>
              </a:rPr>
              <a:t>bx</a:t>
            </a:r>
            <a:r>
              <a:rPr lang="en-US">
                <a:solidFill>
                  <a:schemeClr val="accent1"/>
                </a:solidFill>
              </a:rPr>
              <a:t>, %cx</a:t>
            </a:r>
            <a:r>
              <a:rPr lang="en-US"/>
              <a:t>, and </a:t>
            </a:r>
            <a:r>
              <a:rPr lang="en-US">
                <a:solidFill>
                  <a:schemeClr val="accent1"/>
                </a:solidFill>
              </a:rPr>
              <a:t>%dx</a:t>
            </a:r>
            <a:r>
              <a:rPr lang="en-US"/>
              <a:t>, allow you to access their upper 8 bits </a:t>
            </a:r>
            <a:r>
              <a:rPr lang="en-US" sz="2400">
                <a:solidFill>
                  <a:schemeClr val="accent6"/>
                </a:solidFill>
              </a:rPr>
              <a:t>(replace ”x” with “h”)</a:t>
            </a:r>
          </a:p>
        </p:txBody>
      </p:sp>
    </p:spTree>
    <p:extLst>
      <p:ext uri="{BB962C8B-B14F-4D97-AF65-F5344CB8AC3E}">
        <p14:creationId xmlns:p14="http://schemas.microsoft.com/office/powerpoint/2010/main" val="271231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591B-0CA5-974C-B5C3-3437B66D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EFB1-803E-AF44-B3B5-1F1B0D7D2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327C2-6441-484D-8953-96738200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0"/>
            <a:ext cx="865636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E727B4-8902-CE41-8D53-80D2CEFE9163}"/>
              </a:ext>
            </a:extLst>
          </p:cNvPr>
          <p:cNvSpPr txBox="1"/>
          <p:nvPr/>
        </p:nvSpPr>
        <p:spPr>
          <a:xfrm>
            <a:off x="9579428" y="6176963"/>
            <a:ext cx="26125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https://</a:t>
            </a:r>
            <a:r>
              <a:rPr lang="en-US" sz="1100" err="1"/>
              <a:t>blog.yossarian.net</a:t>
            </a:r>
            <a:r>
              <a:rPr lang="en-US" sz="1100"/>
              <a:t>/2020/11/30/How-many-registers-does-an-x86-64-cpu-have</a:t>
            </a:r>
          </a:p>
        </p:txBody>
      </p:sp>
    </p:spTree>
    <p:extLst>
      <p:ext uri="{BB962C8B-B14F-4D97-AF65-F5344CB8AC3E}">
        <p14:creationId xmlns:p14="http://schemas.microsoft.com/office/powerpoint/2010/main" val="4228120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560193"/>
              </p:ext>
            </p:extLst>
          </p:nvPr>
        </p:nvGraphicFramePr>
        <p:xfrm>
          <a:off x="838200" y="2498725"/>
          <a:ext cx="9804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29">
                <a:tc>
                  <a:txBody>
                    <a:bodyPr/>
                    <a:lstStyle/>
                    <a:p>
                      <a:r>
                        <a:rPr lang="en-US" sz="240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2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baseline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sz="2400" b="0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US" sz="24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2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US" sz="2400" b="0" i="0" u="none" strike="noStrike" kern="1200" baseline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baseline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sz="2400" b="0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US" sz="24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82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 </a:t>
                      </a:r>
                      <a:r>
                        <a:rPr lang="en-US" sz="2400" b="0" i="0" u="none" strike="noStrike" kern="1200" baseline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baseline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sz="2400" b="0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82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imul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baseline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sz="2400" b="0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US" sz="24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sz="240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+ 1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810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Usage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registers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0DCEE3-276E-1645-BE33-BE0BD0298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rdi</a:t>
            </a:r>
            <a:r>
              <a:rPr lang="en-US"/>
              <a:t>, </a:t>
            </a:r>
            <a:r>
              <a:rPr lang="en-US" err="1"/>
              <a:t>rsi</a:t>
            </a:r>
            <a:r>
              <a:rPr lang="en-US"/>
              <a:t>, </a:t>
            </a:r>
            <a:r>
              <a:rPr lang="en-US" err="1"/>
              <a:t>rdx</a:t>
            </a:r>
            <a:r>
              <a:rPr lang="en-US"/>
              <a:t>, </a:t>
            </a:r>
            <a:r>
              <a:rPr lang="en-US" err="1"/>
              <a:t>rcx</a:t>
            </a:r>
            <a:r>
              <a:rPr lang="en-US"/>
              <a:t>, r8, r9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en-US" altLang="zh-CN"/>
              <a:t>used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pass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parameters</a:t>
            </a:r>
            <a:r>
              <a:rPr lang="zh-CN" altLang="en-US"/>
              <a:t> </a:t>
            </a:r>
            <a:r>
              <a:rPr lang="en-US" altLang="zh-CN"/>
              <a:t>(follow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sequence)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604EF-7A8B-7C49-B138-70CA52B7E2BB}"/>
              </a:ext>
            </a:extLst>
          </p:cNvPr>
          <p:cNvSpPr txBox="1"/>
          <p:nvPr/>
        </p:nvSpPr>
        <p:spPr>
          <a:xfrm>
            <a:off x="838200" y="3030071"/>
            <a:ext cx="5024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void</a:t>
            </a:r>
            <a:r>
              <a:rPr lang="zh-CN" altLang="en-US" sz="2400"/>
              <a:t> </a:t>
            </a:r>
            <a:r>
              <a:rPr lang="en-US" altLang="zh-CN" sz="2400"/>
              <a:t>function(int</a:t>
            </a:r>
            <a:r>
              <a:rPr lang="zh-CN" altLang="en-US" sz="2400"/>
              <a:t> </a:t>
            </a:r>
            <a:r>
              <a:rPr lang="en-US" altLang="zh-CN" sz="2400"/>
              <a:t>x,</a:t>
            </a:r>
            <a:r>
              <a:rPr lang="zh-CN" altLang="en-US" sz="2400"/>
              <a:t> </a:t>
            </a:r>
            <a:r>
              <a:rPr lang="en-US" altLang="zh-CN" sz="2400"/>
              <a:t>int</a:t>
            </a:r>
            <a:r>
              <a:rPr lang="zh-CN" altLang="en-US" sz="2400"/>
              <a:t> </a:t>
            </a:r>
            <a:r>
              <a:rPr lang="en-US" altLang="zh-CN" sz="2400"/>
              <a:t>y)</a:t>
            </a:r>
          </a:p>
          <a:p>
            <a:r>
              <a:rPr lang="en-US" altLang="zh-CN" sz="2400"/>
              <a:t>{</a:t>
            </a:r>
            <a:endParaRPr lang="en-US" sz="2400"/>
          </a:p>
          <a:p>
            <a:r>
              <a:rPr lang="en-US" sz="2400"/>
              <a:t>	</a:t>
            </a:r>
            <a:r>
              <a:rPr lang="en-US" altLang="zh-CN" sz="2400"/>
              <a:t>….</a:t>
            </a:r>
            <a:endParaRPr lang="en-US" sz="2400"/>
          </a:p>
          <a:p>
            <a:r>
              <a:rPr lang="en-US" altLang="zh-CN" sz="2400"/>
              <a:t>}</a:t>
            </a:r>
            <a:endParaRPr lang="en-US" sz="2400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AB77D6BB-D879-1D45-95E6-8C64CB60B6A7}"/>
              </a:ext>
            </a:extLst>
          </p:cNvPr>
          <p:cNvSpPr/>
          <p:nvPr/>
        </p:nvSpPr>
        <p:spPr>
          <a:xfrm>
            <a:off x="2420471" y="3706437"/>
            <a:ext cx="3442447" cy="1403446"/>
          </a:xfrm>
          <a:prstGeom prst="wedgeRectCallout">
            <a:avLst>
              <a:gd name="adj1" fmla="val -34979"/>
              <a:gd name="adj2" fmla="val -62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When</a:t>
            </a:r>
            <a:r>
              <a:rPr lang="zh-CN" altLang="en-US"/>
              <a:t> </a:t>
            </a:r>
            <a:r>
              <a:rPr lang="en-US" altLang="zh-CN"/>
              <a:t>enter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function,</a:t>
            </a:r>
            <a:r>
              <a:rPr lang="zh-CN" altLang="en-US"/>
              <a:t> </a:t>
            </a:r>
            <a:r>
              <a:rPr lang="en-US" altLang="zh-CN"/>
              <a:t>x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stored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en-US" altLang="zh-CN" err="1"/>
              <a:t>edi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y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stored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en-US" altLang="zh-CN" err="1"/>
              <a:t>esi</a:t>
            </a:r>
            <a:r>
              <a:rPr lang="en-US" altLang="zh-CN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Assessment 06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68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CFF3-7B8E-EF4E-B274-E93880F8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DA0D8-6393-4847-AAD8-243A3D1E0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Direct addressing</a:t>
            </a:r>
          </a:p>
          <a:p>
            <a:pPr lvl="1"/>
            <a:r>
              <a:rPr lang="en-US"/>
              <a:t>Given a register, use the value located at the memory address contained in the register</a:t>
            </a:r>
          </a:p>
          <a:p>
            <a:pPr lvl="1"/>
            <a:r>
              <a:rPr lang="en-US"/>
              <a:t>Register name in </a:t>
            </a:r>
            <a:r>
              <a:rPr lang="en-US" err="1"/>
              <a:t>parens</a:t>
            </a:r>
            <a:endParaRPr lang="en-US"/>
          </a:p>
          <a:p>
            <a:pPr lvl="1"/>
            <a:r>
              <a:rPr lang="en-US" err="1"/>
              <a:t>Eg</a:t>
            </a:r>
            <a:r>
              <a:rPr lang="en-US"/>
              <a:t>. </a:t>
            </a:r>
            <a:r>
              <a:rPr lang="en-US" err="1">
                <a:solidFill>
                  <a:schemeClr val="accent1"/>
                </a:solidFill>
              </a:rPr>
              <a:t>mov</a:t>
            </a:r>
            <a:r>
              <a:rPr lang="en-US">
                <a:solidFill>
                  <a:schemeClr val="accent1"/>
                </a:solidFill>
              </a:rPr>
              <a:t> (%</a:t>
            </a:r>
            <a:r>
              <a:rPr lang="en-US" err="1">
                <a:solidFill>
                  <a:schemeClr val="accent1"/>
                </a:solidFill>
              </a:rPr>
              <a:t>rax</a:t>
            </a:r>
            <a:r>
              <a:rPr lang="en-US">
                <a:solidFill>
                  <a:schemeClr val="accent1"/>
                </a:solidFill>
              </a:rPr>
              <a:t>), %</a:t>
            </a:r>
            <a:r>
              <a:rPr lang="en-US" err="1">
                <a:solidFill>
                  <a:schemeClr val="accent1"/>
                </a:solidFill>
              </a:rPr>
              <a:t>rbx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/>
              <a:t>With displacement</a:t>
            </a:r>
          </a:p>
          <a:p>
            <a:pPr lvl="1"/>
            <a:r>
              <a:rPr lang="en-US"/>
              <a:t>Use the value in memory located at the register value plus a constant displacement</a:t>
            </a:r>
          </a:p>
          <a:p>
            <a:pPr lvl="1"/>
            <a:r>
              <a:rPr lang="en-US"/>
              <a:t>Have the constant appear before the </a:t>
            </a:r>
            <a:r>
              <a:rPr lang="en-US" err="1"/>
              <a:t>parens</a:t>
            </a:r>
            <a:endParaRPr lang="en-US"/>
          </a:p>
          <a:p>
            <a:pPr lvl="1"/>
            <a:r>
              <a:rPr lang="en-US" err="1"/>
              <a:t>Eg</a:t>
            </a:r>
            <a:r>
              <a:rPr lang="en-US"/>
              <a:t>. </a:t>
            </a:r>
            <a:r>
              <a:rPr lang="en-US" err="1">
                <a:solidFill>
                  <a:schemeClr val="accent1"/>
                </a:solidFill>
              </a:rPr>
              <a:t>mov</a:t>
            </a:r>
            <a:r>
              <a:rPr lang="en-US">
                <a:solidFill>
                  <a:schemeClr val="accent1"/>
                </a:solidFill>
              </a:rPr>
              <a:t> 10(%</a:t>
            </a:r>
            <a:r>
              <a:rPr lang="en-US" err="1">
                <a:solidFill>
                  <a:schemeClr val="accent1"/>
                </a:solidFill>
              </a:rPr>
              <a:t>rax</a:t>
            </a:r>
            <a:r>
              <a:rPr lang="en-US">
                <a:solidFill>
                  <a:schemeClr val="accent1"/>
                </a:solidFill>
              </a:rPr>
              <a:t>), %</a:t>
            </a:r>
            <a:r>
              <a:rPr lang="en-US" err="1">
                <a:solidFill>
                  <a:schemeClr val="accent1"/>
                </a:solidFill>
              </a:rPr>
              <a:t>rbx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2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Complete</a:t>
            </a:r>
          </a:p>
          <a:p>
            <a:pPr lvl="1"/>
            <a:r>
              <a:rPr lang="en-US"/>
              <a:t>We have a constant displacement, a starting point, an offset, and constant to scale the offset by…</a:t>
            </a:r>
          </a:p>
          <a:p>
            <a:pPr lvl="1"/>
            <a:r>
              <a:rPr lang="mr-IN" b="1">
                <a:solidFill>
                  <a:schemeClr val="accent1"/>
                </a:solidFill>
              </a:rPr>
              <a:t>D(</a:t>
            </a:r>
            <a:r>
              <a:rPr lang="mr-IN" b="1" err="1">
                <a:solidFill>
                  <a:schemeClr val="accent1"/>
                </a:solidFill>
              </a:rPr>
              <a:t>Rb</a:t>
            </a:r>
            <a:r>
              <a:rPr lang="mr-IN" b="1">
                <a:solidFill>
                  <a:schemeClr val="accent1"/>
                </a:solidFill>
              </a:rPr>
              <a:t>, </a:t>
            </a:r>
            <a:r>
              <a:rPr lang="mr-IN" b="1" err="1">
                <a:solidFill>
                  <a:schemeClr val="accent1"/>
                </a:solidFill>
              </a:rPr>
              <a:t>Ri</a:t>
            </a:r>
            <a:r>
              <a:rPr lang="mr-IN" b="1">
                <a:solidFill>
                  <a:schemeClr val="accent1"/>
                </a:solidFill>
              </a:rPr>
              <a:t>, </a:t>
            </a:r>
            <a:r>
              <a:rPr lang="mr-IN" b="1" err="1">
                <a:solidFill>
                  <a:schemeClr val="accent1"/>
                </a:solidFill>
              </a:rPr>
              <a:t>S</a:t>
            </a:r>
            <a:r>
              <a:rPr lang="mr-IN" b="1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en-US"/>
              <a:t>The address at </a:t>
            </a:r>
            <a:r>
              <a:rPr lang="en-US" err="1">
                <a:solidFill>
                  <a:schemeClr val="accent6"/>
                </a:solidFill>
              </a:rPr>
              <a:t>Rb</a:t>
            </a:r>
            <a:r>
              <a:rPr lang="en-US">
                <a:solidFill>
                  <a:schemeClr val="accent6"/>
                </a:solidFill>
              </a:rPr>
              <a:t> + </a:t>
            </a:r>
            <a:r>
              <a:rPr lang="en-US" err="1">
                <a:solidFill>
                  <a:schemeClr val="accent6"/>
                </a:solidFill>
              </a:rPr>
              <a:t>Ri</a:t>
            </a:r>
            <a:r>
              <a:rPr lang="en-US">
                <a:solidFill>
                  <a:schemeClr val="accent6"/>
                </a:solidFill>
              </a:rPr>
              <a:t>*S + D</a:t>
            </a:r>
            <a:r>
              <a:rPr lang="en-US"/>
              <a:t>, where S and D are constant and </a:t>
            </a:r>
            <a:r>
              <a:rPr lang="en-US" err="1"/>
              <a:t>Rb</a:t>
            </a:r>
            <a:r>
              <a:rPr lang="en-US"/>
              <a:t> and </a:t>
            </a:r>
            <a:r>
              <a:rPr lang="en-US" err="1"/>
              <a:t>Ri</a:t>
            </a:r>
            <a:r>
              <a:rPr lang="en-US"/>
              <a:t> are registers</a:t>
            </a:r>
          </a:p>
          <a:p>
            <a:pPr lvl="1"/>
            <a:r>
              <a:rPr lang="nb-NO"/>
              <a:t>Eg. </a:t>
            </a:r>
            <a:r>
              <a:rPr lang="nb-NO" err="1">
                <a:solidFill>
                  <a:schemeClr val="accent1"/>
                </a:solidFill>
              </a:rPr>
              <a:t>movq</a:t>
            </a:r>
            <a:r>
              <a:rPr lang="nb-NO">
                <a:solidFill>
                  <a:schemeClr val="accent1"/>
                </a:solidFill>
              </a:rPr>
              <a:t> 10(%</a:t>
            </a:r>
            <a:r>
              <a:rPr lang="nb-NO" err="1">
                <a:solidFill>
                  <a:schemeClr val="accent1"/>
                </a:solidFill>
              </a:rPr>
              <a:t>rax</a:t>
            </a:r>
            <a:r>
              <a:rPr lang="nb-NO">
                <a:solidFill>
                  <a:schemeClr val="accent1"/>
                </a:solidFill>
              </a:rPr>
              <a:t>, %</a:t>
            </a:r>
            <a:r>
              <a:rPr lang="nb-NO" err="1">
                <a:solidFill>
                  <a:schemeClr val="accent1"/>
                </a:solidFill>
              </a:rPr>
              <a:t>rbx</a:t>
            </a:r>
            <a:r>
              <a:rPr lang="nb-NO">
                <a:solidFill>
                  <a:schemeClr val="accent1"/>
                </a:solidFill>
              </a:rPr>
              <a:t>, 4), %</a:t>
            </a:r>
            <a:r>
              <a:rPr lang="nb-NO" err="1">
                <a:solidFill>
                  <a:schemeClr val="accent1"/>
                </a:solidFill>
              </a:rPr>
              <a:t>rcx</a:t>
            </a:r>
            <a:endParaRPr lang="nb-NO">
              <a:solidFill>
                <a:schemeClr val="accent1"/>
              </a:solidFill>
            </a:endParaRPr>
          </a:p>
          <a:p>
            <a:pPr lvl="1"/>
            <a:r>
              <a:rPr lang="nb-NO"/>
              <a:t>If </a:t>
            </a:r>
            <a:r>
              <a:rPr lang="nb-NO" err="1"/>
              <a:t>the</a:t>
            </a:r>
            <a:r>
              <a:rPr lang="nb-NO"/>
              <a:t> </a:t>
            </a:r>
            <a:r>
              <a:rPr lang="nb-NO" err="1"/>
              <a:t>displacement</a:t>
            </a:r>
            <a:r>
              <a:rPr lang="nb-NO"/>
              <a:t> is 0 or </a:t>
            </a:r>
            <a:r>
              <a:rPr lang="nb-NO" err="1"/>
              <a:t>the</a:t>
            </a:r>
            <a:r>
              <a:rPr lang="nb-NO"/>
              <a:t> </a:t>
            </a:r>
            <a:r>
              <a:rPr lang="nb-NO" err="1"/>
              <a:t>scale</a:t>
            </a:r>
            <a:r>
              <a:rPr lang="nb-NO"/>
              <a:t> is 1, </a:t>
            </a:r>
            <a:r>
              <a:rPr lang="nb-NO" err="1"/>
              <a:t>you</a:t>
            </a:r>
            <a:r>
              <a:rPr lang="nb-NO"/>
              <a:t> </a:t>
            </a:r>
            <a:r>
              <a:rPr lang="nb-NO" err="1"/>
              <a:t>may</a:t>
            </a:r>
            <a:r>
              <a:rPr lang="nb-NO"/>
              <a:t> </a:t>
            </a:r>
            <a:r>
              <a:rPr lang="nb-NO" err="1"/>
              <a:t>leave</a:t>
            </a:r>
            <a:r>
              <a:rPr lang="nb-NO"/>
              <a:t> </a:t>
            </a:r>
            <a:r>
              <a:rPr lang="nb-NO" err="1"/>
              <a:t>them</a:t>
            </a:r>
            <a:r>
              <a:rPr lang="nb-NO"/>
              <a:t> </a:t>
            </a:r>
            <a:r>
              <a:rPr lang="nb-NO" err="1"/>
              <a:t>out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4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 </a:t>
            </a:r>
            <a:r>
              <a:rPr lang="en-US" err="1"/>
              <a:t>src</a:t>
            </a:r>
            <a:r>
              <a:rPr lang="en-US"/>
              <a:t>, </a:t>
            </a:r>
            <a:r>
              <a:rPr lang="en-US" err="1"/>
              <a:t>dest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Lea: </a:t>
            </a:r>
            <a:r>
              <a:rPr lang="en-US"/>
              <a:t>Load Effective Address</a:t>
            </a:r>
          </a:p>
          <a:p>
            <a:r>
              <a:rPr lang="en-US"/>
              <a:t>Take the address expression from </a:t>
            </a:r>
            <a:r>
              <a:rPr lang="en-US" err="1">
                <a:solidFill>
                  <a:schemeClr val="accent1"/>
                </a:solidFill>
              </a:rPr>
              <a:t>src</a:t>
            </a:r>
            <a:r>
              <a:rPr lang="en-US"/>
              <a:t>, and save it to </a:t>
            </a:r>
            <a:r>
              <a:rPr lang="en-US" err="1">
                <a:solidFill>
                  <a:schemeClr val="accent1"/>
                </a:solidFill>
              </a:rPr>
              <a:t>dest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4"/>
                </a:solidFill>
              </a:rPr>
              <a:t>Do not access memory</a:t>
            </a:r>
            <a:r>
              <a:rPr lang="en-US"/>
              <a:t>, just compute the address from the offsets, index, base, and scale, and then </a:t>
            </a:r>
            <a:r>
              <a:rPr lang="en-US">
                <a:solidFill>
                  <a:schemeClr val="accent4"/>
                </a:solidFill>
              </a:rPr>
              <a:t>save the computed address</a:t>
            </a:r>
            <a:r>
              <a:rPr lang="en-US"/>
              <a:t> in </a:t>
            </a:r>
            <a:r>
              <a:rPr lang="en-US" err="1">
                <a:solidFill>
                  <a:schemeClr val="accent1"/>
                </a:solidFill>
              </a:rPr>
              <a:t>dest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/>
              <a:t>Can also be used to quickly add registers and store the result in a third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6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More about lab2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Debugging &amp; Some</a:t>
            </a:r>
            <a:r>
              <a:rPr lang="zh-CN" altLang="en-US"/>
              <a:t> </a:t>
            </a:r>
            <a:r>
              <a:rPr lang="en-US"/>
              <a:t>valuable questions</a:t>
            </a:r>
          </a:p>
        </p:txBody>
      </p:sp>
    </p:spTree>
    <p:extLst>
      <p:ext uri="{BB962C8B-B14F-4D97-AF65-F5344CB8AC3E}">
        <p14:creationId xmlns:p14="http://schemas.microsoft.com/office/powerpoint/2010/main" val="1157121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Program received signal SIGSEGV, Segmentation fault.</a:t>
            </a:r>
          </a:p>
          <a:p>
            <a:pPr lvl="1"/>
            <a:r>
              <a:rPr lang="en-US"/>
              <a:t>GDB will tell you where your code </a:t>
            </a:r>
            <a:r>
              <a:rPr lang="en-US" err="1"/>
              <a:t>segfaulted</a:t>
            </a:r>
            <a:endParaRPr lang="en-US"/>
          </a:p>
          <a:p>
            <a:pPr lvl="1"/>
            <a:r>
              <a:rPr lang="en-US"/>
              <a:t>GDB can tell you what values are what</a:t>
            </a:r>
          </a:p>
          <a:p>
            <a:pPr lvl="2"/>
            <a:r>
              <a:rPr lang="en-US"/>
              <a:t>why your code </a:t>
            </a:r>
            <a:r>
              <a:rPr lang="en-US" err="1"/>
              <a:t>segfaulted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a crash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solidFill>
                  <a:schemeClr val="accent4"/>
                </a:solidFill>
              </a:rPr>
              <a:t>run</a:t>
            </a:r>
            <a:r>
              <a:rPr lang="en-US"/>
              <a:t> your program</a:t>
            </a:r>
          </a:p>
          <a:p>
            <a:r>
              <a:rPr lang="en-US"/>
              <a:t>Use </a:t>
            </a:r>
            <a:r>
              <a:rPr lang="en-US" i="1" err="1">
                <a:solidFill>
                  <a:schemeClr val="accent4"/>
                </a:solidFill>
              </a:rPr>
              <a:t>bt</a:t>
            </a:r>
            <a:r>
              <a:rPr lang="en-US"/>
              <a:t> to see the call stack</a:t>
            </a:r>
          </a:p>
          <a:p>
            <a:pPr lvl="1"/>
            <a:r>
              <a:rPr lang="en-US"/>
              <a:t>You can also use </a:t>
            </a:r>
            <a:r>
              <a:rPr lang="en-US" i="1">
                <a:solidFill>
                  <a:schemeClr val="accent4"/>
                </a:solidFill>
              </a:rPr>
              <a:t>where</a:t>
            </a:r>
            <a:r>
              <a:rPr lang="en-US"/>
              <a:t> to see where you were last running</a:t>
            </a:r>
          </a:p>
          <a:p>
            <a:r>
              <a:rPr lang="en-US"/>
              <a:t>Use </a:t>
            </a:r>
            <a:r>
              <a:rPr lang="en-US" i="1">
                <a:solidFill>
                  <a:schemeClr val="accent4"/>
                </a:solidFill>
              </a:rPr>
              <a:t>frame</a:t>
            </a:r>
            <a:r>
              <a:rPr lang="en-US"/>
              <a:t> to go to where your code was last running</a:t>
            </a:r>
          </a:p>
          <a:p>
            <a:r>
              <a:rPr lang="en-US"/>
              <a:t>Use </a:t>
            </a:r>
            <a:r>
              <a:rPr lang="en-US" i="1">
                <a:solidFill>
                  <a:schemeClr val="accent4"/>
                </a:solidFill>
              </a:rPr>
              <a:t>list</a:t>
            </a:r>
            <a:r>
              <a:rPr lang="en-US"/>
              <a:t> to see the code that ran</a:t>
            </a:r>
          </a:p>
          <a:p>
            <a:r>
              <a:rPr lang="en-US"/>
              <a:t>Check the locals (</a:t>
            </a:r>
            <a:r>
              <a:rPr lang="en-US" i="1">
                <a:solidFill>
                  <a:schemeClr val="accent4"/>
                </a:solidFill>
              </a:rPr>
              <a:t>info locals</a:t>
            </a:r>
            <a:r>
              <a:rPr lang="en-US"/>
              <a:t>) and </a:t>
            </a:r>
            <a:r>
              <a:rPr lang="en-US" err="1"/>
              <a:t>args</a:t>
            </a:r>
            <a:r>
              <a:rPr lang="en-US"/>
              <a:t> (</a:t>
            </a:r>
            <a:r>
              <a:rPr lang="en-US" i="1">
                <a:solidFill>
                  <a:schemeClr val="accent4"/>
                </a:solidFill>
              </a:rPr>
              <a:t>info </a:t>
            </a:r>
            <a:r>
              <a:rPr lang="en-US" i="1" err="1">
                <a:solidFill>
                  <a:schemeClr val="accent4"/>
                </a:solidFill>
              </a:rPr>
              <a:t>args</a:t>
            </a:r>
            <a:r>
              <a:rPr lang="en-US"/>
              <a:t>) to see if they are bad</a:t>
            </a:r>
          </a:p>
        </p:txBody>
      </p:sp>
    </p:spTree>
    <p:extLst>
      <p:ext uri="{BB962C8B-B14F-4D97-AF65-F5344CB8AC3E}">
        <p14:creationId xmlns:p14="http://schemas.microsoft.com/office/powerpoint/2010/main" val="2146733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Program received signal SIGSEGV, Segmentation fault.</a:t>
            </a:r>
          </a:p>
          <a:p>
            <a:pPr lvl="1"/>
            <a:r>
              <a:rPr lang="en-US"/>
              <a:t>GDB will tell you where your code </a:t>
            </a:r>
            <a:r>
              <a:rPr lang="en-US" err="1"/>
              <a:t>segfaulted</a:t>
            </a:r>
            <a:endParaRPr lang="en-US"/>
          </a:p>
          <a:p>
            <a:pPr lvl="1"/>
            <a:r>
              <a:rPr lang="en-US"/>
              <a:t>GDB can tell you what values are what</a:t>
            </a:r>
          </a:p>
          <a:p>
            <a:pPr lvl="2"/>
            <a:r>
              <a:rPr lang="en-US"/>
              <a:t>why your code </a:t>
            </a:r>
            <a:r>
              <a:rPr lang="en-US" err="1"/>
              <a:t>segfaulted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Program get stuck</a:t>
            </a:r>
          </a:p>
          <a:p>
            <a:pPr lvl="1"/>
            <a:r>
              <a:rPr lang="en-US"/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19370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an infinite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</a:t>
            </a:r>
            <a:r>
              <a:rPr lang="en-US" i="1">
                <a:solidFill>
                  <a:srgbClr val="FFC000"/>
                </a:solidFill>
              </a:rPr>
              <a:t>run</a:t>
            </a:r>
            <a:r>
              <a:rPr lang="en-US"/>
              <a:t> it inside </a:t>
            </a:r>
            <a:r>
              <a:rPr lang="en-US" err="1"/>
              <a:t>gdb</a:t>
            </a:r>
            <a:r>
              <a:rPr lang="en-US"/>
              <a:t> and hit </a:t>
            </a:r>
            <a:r>
              <a:rPr lang="en-US">
                <a:solidFill>
                  <a:schemeClr val="accent1"/>
                </a:solidFill>
              </a:rPr>
              <a:t>control-c </a:t>
            </a:r>
            <a:r>
              <a:rPr lang="en-US"/>
              <a:t>(signal)</a:t>
            </a:r>
          </a:p>
          <a:p>
            <a:r>
              <a:rPr lang="en-US" i="1">
                <a:solidFill>
                  <a:schemeClr val="accent4"/>
                </a:solidFill>
              </a:rPr>
              <a:t>list</a:t>
            </a:r>
            <a:r>
              <a:rPr lang="en-US"/>
              <a:t> the code</a:t>
            </a:r>
          </a:p>
          <a:p>
            <a:pPr lvl="1"/>
            <a:r>
              <a:rPr lang="en-US"/>
              <a:t>This is so you can see the loop condition</a:t>
            </a:r>
          </a:p>
          <a:p>
            <a:r>
              <a:rPr lang="en-US" i="1">
                <a:solidFill>
                  <a:schemeClr val="accent4"/>
                </a:solidFill>
              </a:rPr>
              <a:t>step</a:t>
            </a:r>
            <a:r>
              <a:rPr lang="en-US"/>
              <a:t> over the code</a:t>
            </a:r>
          </a:p>
          <a:p>
            <a:r>
              <a:rPr lang="en-US"/>
              <a:t>Check (</a:t>
            </a:r>
            <a:r>
              <a:rPr lang="en-US" i="1">
                <a:solidFill>
                  <a:schemeClr val="accent4"/>
                </a:solidFill>
              </a:rPr>
              <a:t>print</a:t>
            </a:r>
            <a:r>
              <a:rPr lang="en-US"/>
              <a:t>) the values involved in the loop condition</a:t>
            </a:r>
          </a:p>
          <a:p>
            <a:pPr lvl="1"/>
            <a:r>
              <a:rPr lang="en-US"/>
              <a:t>Are they changing the right way? Are the variables changing at all?</a:t>
            </a:r>
          </a:p>
        </p:txBody>
      </p:sp>
    </p:spTree>
    <p:extLst>
      <p:ext uri="{BB962C8B-B14F-4D97-AF65-F5344CB8AC3E}">
        <p14:creationId xmlns:p14="http://schemas.microsoft.com/office/powerpoint/2010/main" val="1582643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 in a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I insert a node into the linked list, what will cause a loop?</a:t>
            </a:r>
          </a:p>
        </p:txBody>
      </p:sp>
      <p:sp>
        <p:nvSpPr>
          <p:cNvPr id="4" name="Oval 3"/>
          <p:cNvSpPr/>
          <p:nvPr/>
        </p:nvSpPr>
        <p:spPr>
          <a:xfrm>
            <a:off x="124460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7490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4650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4825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1985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/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>
            <a:off x="1727200" y="27813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2"/>
          </p:cNvCxnSpPr>
          <p:nvPr/>
        </p:nvCxnSpPr>
        <p:spPr>
          <a:xfrm>
            <a:off x="2857500" y="2781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4229100" y="2781300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0850" y="2781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4"/>
            <a:endCxn id="5" idx="5"/>
          </p:cNvCxnSpPr>
          <p:nvPr/>
        </p:nvCxnSpPr>
        <p:spPr>
          <a:xfrm rot="5400000" flipH="1">
            <a:off x="4688650" y="1050101"/>
            <a:ext cx="70675" cy="3874325"/>
          </a:xfrm>
          <a:prstGeom prst="curvedConnector3">
            <a:avLst>
              <a:gd name="adj1" fmla="val -7906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244600" y="395525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74900" y="395525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46500" y="395525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48250" y="395525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/>
          </a:p>
        </p:txBody>
      </p:sp>
      <p:cxnSp>
        <p:nvCxnSpPr>
          <p:cNvPr id="34" name="Straight Arrow Connector 33"/>
          <p:cNvCxnSpPr>
            <a:stCxn id="31" idx="6"/>
            <a:endCxn id="32" idx="2"/>
          </p:cNvCxnSpPr>
          <p:nvPr/>
        </p:nvCxnSpPr>
        <p:spPr>
          <a:xfrm>
            <a:off x="1727200" y="4196556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57500" y="419655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4" idx="2"/>
          </p:cNvCxnSpPr>
          <p:nvPr/>
        </p:nvCxnSpPr>
        <p:spPr>
          <a:xfrm>
            <a:off x="4229100" y="4196556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32" idx="7"/>
            <a:endCxn id="32" idx="4"/>
          </p:cNvCxnSpPr>
          <p:nvPr/>
        </p:nvCxnSpPr>
        <p:spPr>
          <a:xfrm rot="16200000" flipH="1" flipV="1">
            <a:off x="5168900" y="4146580"/>
            <a:ext cx="411925" cy="170625"/>
          </a:xfrm>
          <a:prstGeom prst="curvedConnector5">
            <a:avLst>
              <a:gd name="adj1" fmla="val -27748"/>
              <a:gd name="adj2" fmla="val -480571"/>
              <a:gd name="adj3" fmla="val 1554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4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Q1 </a:t>
            </a:r>
            <a:r>
              <a:rPr lang="cs-CZ"/>
              <a:t>%</a:t>
            </a:r>
            <a:r>
              <a:rPr lang="cs-CZ" err="1"/>
              <a:t>eax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/>
              <a:t>Suppose register %</a:t>
            </a:r>
            <a:r>
              <a:rPr lang="en-US" err="1"/>
              <a:t>eax</a:t>
            </a:r>
            <a:r>
              <a:rPr lang="en-US"/>
              <a:t> corresponds to the C variable x of some integer type. If the value of %</a:t>
            </a:r>
            <a:r>
              <a:rPr lang="en-US" err="1"/>
              <a:t>eax</a:t>
            </a:r>
            <a:r>
              <a:rPr lang="en-US"/>
              <a:t> is 0xffffffff, what potentially could be the type and value of x?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type: </a:t>
            </a:r>
            <a:r>
              <a:rPr lang="en-US" err="1"/>
              <a:t>int</a:t>
            </a:r>
            <a:r>
              <a:rPr lang="en-US"/>
              <a:t>, value: -1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type: </a:t>
            </a:r>
            <a:r>
              <a:rPr lang="en-US" err="1"/>
              <a:t>int</a:t>
            </a:r>
            <a:r>
              <a:rPr lang="en-US"/>
              <a:t>, value: -2^{31}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type: long, value: -1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type: long, value: -2^{63}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type: unsigned </a:t>
            </a:r>
            <a:r>
              <a:rPr lang="en-US" err="1"/>
              <a:t>int</a:t>
            </a:r>
            <a:r>
              <a:rPr lang="en-US"/>
              <a:t>, value: 2^{32}-1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type: unsigned </a:t>
            </a:r>
            <a:r>
              <a:rPr lang="en-US" err="1"/>
              <a:t>int</a:t>
            </a:r>
            <a:r>
              <a:rPr lang="en-US"/>
              <a:t>, value 2^{32}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type: unsigned long, value 2^{32}-1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type: unsigned long, value 2^{32}</a:t>
            </a:r>
          </a:p>
        </p:txBody>
      </p:sp>
      <p:sp>
        <p:nvSpPr>
          <p:cNvPr id="4" name="Oval 3"/>
          <p:cNvSpPr/>
          <p:nvPr/>
        </p:nvSpPr>
        <p:spPr>
          <a:xfrm>
            <a:off x="409074" y="2755232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9074" y="4375484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6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 in a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I insert a node into the linked list, what will cause a loop?</a:t>
            </a:r>
          </a:p>
          <a:p>
            <a:endParaRPr lang="en-US"/>
          </a:p>
          <a:p>
            <a:endParaRPr lang="en-US"/>
          </a:p>
          <a:p>
            <a:r>
              <a:rPr lang="en-US" altLang="zh-CN"/>
              <a:t>I need to insert n6 between n3 and n4:</a:t>
            </a:r>
          </a:p>
          <a:p>
            <a:pPr lvl="1"/>
            <a:r>
              <a:rPr lang="en-US"/>
              <a:t>suppose our </a:t>
            </a:r>
            <a:r>
              <a:rPr lang="en-US" i="1">
                <a:solidFill>
                  <a:schemeClr val="accent4"/>
                </a:solidFill>
              </a:rPr>
              <a:t>head</a:t>
            </a:r>
            <a:r>
              <a:rPr lang="en-US"/>
              <a:t> now points to n3</a:t>
            </a:r>
          </a:p>
          <a:p>
            <a:pPr lvl="1"/>
            <a:r>
              <a:rPr lang="en-US"/>
              <a:t>head -&gt; next = n6</a:t>
            </a:r>
          </a:p>
          <a:p>
            <a:pPr lvl="1"/>
            <a:r>
              <a:rPr lang="en-US"/>
              <a:t>n6 -&gt; </a:t>
            </a:r>
            <a:r>
              <a:rPr lang="en-US" err="1"/>
              <a:t>tuple.key</a:t>
            </a:r>
            <a:r>
              <a:rPr lang="en-US"/>
              <a:t> = keys</a:t>
            </a:r>
          </a:p>
          <a:p>
            <a:pPr lvl="1"/>
            <a:r>
              <a:rPr lang="en-US"/>
              <a:t>n6 -&gt; </a:t>
            </a:r>
            <a:r>
              <a:rPr lang="en-US" err="1"/>
              <a:t>tuple.value</a:t>
            </a:r>
            <a:r>
              <a:rPr lang="en-US"/>
              <a:t>= value</a:t>
            </a:r>
          </a:p>
          <a:p>
            <a:pPr lvl="1"/>
            <a:r>
              <a:rPr lang="en-US"/>
              <a:t>n6 -&gt; next = head-&gt;next</a:t>
            </a:r>
          </a:p>
          <a:p>
            <a:pPr lvl="1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24460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7490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4650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4825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41985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/>
          </a:p>
        </p:txBody>
      </p:sp>
      <p:cxnSp>
        <p:nvCxnSpPr>
          <p:cNvPr id="28" name="Straight Arrow Connector 27"/>
          <p:cNvCxnSpPr>
            <a:stCxn id="24" idx="6"/>
            <a:endCxn id="25" idx="2"/>
          </p:cNvCxnSpPr>
          <p:nvPr/>
        </p:nvCxnSpPr>
        <p:spPr>
          <a:xfrm>
            <a:off x="1727200" y="27813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2"/>
          </p:cNvCxnSpPr>
          <p:nvPr/>
        </p:nvCxnSpPr>
        <p:spPr>
          <a:xfrm>
            <a:off x="2857500" y="2781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8" idx="2"/>
          </p:cNvCxnSpPr>
          <p:nvPr/>
        </p:nvCxnSpPr>
        <p:spPr>
          <a:xfrm>
            <a:off x="4229100" y="2781300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30850" y="2781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657850" y="4572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788150" y="4572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159750" y="4572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461500" y="4572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833100" y="4572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40450" y="48133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270750" y="4813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642350" y="4813300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944100" y="4813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912225" y="557371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51" name="Straight Arrow Connector 50"/>
          <p:cNvCxnSpPr>
            <a:endCxn id="49" idx="1"/>
          </p:cNvCxnSpPr>
          <p:nvPr/>
        </p:nvCxnSpPr>
        <p:spPr>
          <a:xfrm>
            <a:off x="8642350" y="4813300"/>
            <a:ext cx="340550" cy="831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9" idx="6"/>
            <a:endCxn id="49" idx="3"/>
          </p:cNvCxnSpPr>
          <p:nvPr/>
        </p:nvCxnSpPr>
        <p:spPr>
          <a:xfrm flipH="1">
            <a:off x="8982900" y="5815013"/>
            <a:ext cx="411925" cy="170625"/>
          </a:xfrm>
          <a:prstGeom prst="curvedConnector4">
            <a:avLst>
              <a:gd name="adj1" fmla="val -92493"/>
              <a:gd name="adj2" fmla="val 3349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810625" y="4523232"/>
            <a:ext cx="482600" cy="517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8978900" y="4586225"/>
            <a:ext cx="165100" cy="468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0" grpId="0" animBg="1"/>
      <p:bldP spid="41" grpId="0" animBg="1"/>
      <p:bldP spid="42" grpId="0" animBg="1"/>
      <p:bldP spid="43" grpId="0" animBg="1"/>
      <p:bldP spid="44" grpId="0" animBg="1"/>
      <p:bldP spid="4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 in a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When I insert a node into the linked list, what will cause a loop?</a:t>
            </a:r>
          </a:p>
          <a:p>
            <a:endParaRPr lang="en-US"/>
          </a:p>
          <a:p>
            <a:endParaRPr lang="en-US"/>
          </a:p>
          <a:p>
            <a:r>
              <a:rPr lang="en-US" altLang="zh-CN"/>
              <a:t>I need to insert n6 between n3 and n4:</a:t>
            </a:r>
          </a:p>
          <a:p>
            <a:pPr lvl="1"/>
            <a:r>
              <a:rPr lang="en-US"/>
              <a:t>suppose our </a:t>
            </a:r>
            <a:r>
              <a:rPr lang="en-US" i="1">
                <a:solidFill>
                  <a:schemeClr val="accent4"/>
                </a:solidFill>
              </a:rPr>
              <a:t>head</a:t>
            </a:r>
            <a:r>
              <a:rPr lang="en-US"/>
              <a:t> now points to n3</a:t>
            </a:r>
          </a:p>
          <a:p>
            <a:pPr lvl="1"/>
            <a:r>
              <a:rPr lang="en-US"/>
              <a:t>n6 -&gt; next = head-&gt;next</a:t>
            </a:r>
          </a:p>
          <a:p>
            <a:pPr lvl="1"/>
            <a:r>
              <a:rPr lang="en-US"/>
              <a:t>n6 -&gt; </a:t>
            </a:r>
            <a:r>
              <a:rPr lang="en-US" err="1"/>
              <a:t>tuple.key</a:t>
            </a:r>
            <a:r>
              <a:rPr lang="en-US"/>
              <a:t> = keys</a:t>
            </a:r>
          </a:p>
          <a:p>
            <a:pPr lvl="1"/>
            <a:r>
              <a:rPr lang="en-US"/>
              <a:t>n6 -&gt; </a:t>
            </a:r>
            <a:r>
              <a:rPr lang="en-US" err="1"/>
              <a:t>tuple.value</a:t>
            </a:r>
            <a:r>
              <a:rPr lang="en-US"/>
              <a:t>= value</a:t>
            </a:r>
          </a:p>
          <a:p>
            <a:pPr lvl="1"/>
            <a:r>
              <a:rPr lang="en-US"/>
              <a:t>head -&gt; next = n6</a:t>
            </a:r>
          </a:p>
        </p:txBody>
      </p:sp>
      <p:sp>
        <p:nvSpPr>
          <p:cNvPr id="22" name="Oval 21"/>
          <p:cNvSpPr/>
          <p:nvPr/>
        </p:nvSpPr>
        <p:spPr>
          <a:xfrm>
            <a:off x="124460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7490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4650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4825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41985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/>
          </a:p>
        </p:txBody>
      </p:sp>
      <p:cxnSp>
        <p:nvCxnSpPr>
          <p:cNvPr id="28" name="Straight Arrow Connector 27"/>
          <p:cNvCxnSpPr>
            <a:stCxn id="24" idx="6"/>
            <a:endCxn id="25" idx="2"/>
          </p:cNvCxnSpPr>
          <p:nvPr/>
        </p:nvCxnSpPr>
        <p:spPr>
          <a:xfrm>
            <a:off x="1727200" y="27813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2"/>
          </p:cNvCxnSpPr>
          <p:nvPr/>
        </p:nvCxnSpPr>
        <p:spPr>
          <a:xfrm>
            <a:off x="2857500" y="2781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8" idx="2"/>
          </p:cNvCxnSpPr>
          <p:nvPr/>
        </p:nvCxnSpPr>
        <p:spPr>
          <a:xfrm>
            <a:off x="4229100" y="2781300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30850" y="2781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657850" y="4572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788150" y="4572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159750" y="4572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461500" y="4572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833100" y="4572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40450" y="48133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270750" y="4813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642350" y="4813300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944100" y="4813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912225" y="557371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51" name="Straight Arrow Connector 50"/>
          <p:cNvCxnSpPr>
            <a:endCxn id="49" idx="2"/>
          </p:cNvCxnSpPr>
          <p:nvPr/>
        </p:nvCxnSpPr>
        <p:spPr>
          <a:xfrm>
            <a:off x="8432800" y="5054600"/>
            <a:ext cx="479425" cy="760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810625" y="4523232"/>
            <a:ext cx="482600" cy="517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8978900" y="4586225"/>
            <a:ext cx="165100" cy="468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9" idx="6"/>
          </p:cNvCxnSpPr>
          <p:nvPr/>
        </p:nvCxnSpPr>
        <p:spPr>
          <a:xfrm flipV="1">
            <a:off x="9394825" y="5054600"/>
            <a:ext cx="307975" cy="760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18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27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Program received signal SIGSEGV, Segmentation fault.</a:t>
            </a:r>
          </a:p>
          <a:p>
            <a:pPr lvl="1"/>
            <a:r>
              <a:rPr lang="en-US"/>
              <a:t>GDB will tell you where your code </a:t>
            </a:r>
            <a:r>
              <a:rPr lang="en-US" err="1"/>
              <a:t>segfaulted</a:t>
            </a:r>
            <a:endParaRPr lang="en-US"/>
          </a:p>
          <a:p>
            <a:pPr lvl="1"/>
            <a:r>
              <a:rPr lang="en-US"/>
              <a:t>GDB can tell you what values are what</a:t>
            </a:r>
          </a:p>
          <a:p>
            <a:pPr lvl="2"/>
            <a:r>
              <a:rPr lang="en-US"/>
              <a:t>why your code </a:t>
            </a:r>
            <a:r>
              <a:rPr lang="en-US" err="1"/>
              <a:t>segfaulted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Program get stuck</a:t>
            </a:r>
          </a:p>
          <a:p>
            <a:pPr lvl="1"/>
            <a:r>
              <a:rPr lang="en-US"/>
              <a:t>infinite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GDB can print </a:t>
            </a:r>
            <a:r>
              <a:rPr lang="en-US" err="1"/>
              <a:t>structs</a:t>
            </a:r>
            <a:r>
              <a:rPr lang="en-US"/>
              <a:t>!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p *head </a:t>
            </a:r>
            <a:r>
              <a:rPr lang="en-US"/>
              <a:t>will print the fields of the </a:t>
            </a:r>
            <a:r>
              <a:rPr lang="en-US" err="1"/>
              <a:t>struct</a:t>
            </a:r>
            <a:r>
              <a:rPr lang="en-US"/>
              <a:t> pointed to by </a:t>
            </a:r>
            <a:r>
              <a:rPr lang="en-US" i="1">
                <a:solidFill>
                  <a:schemeClr val="accent6"/>
                </a:solidFill>
              </a:rPr>
              <a:t>head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GDB can interpret numbers however you tell it to!</a:t>
            </a:r>
          </a:p>
          <a:p>
            <a:pPr lvl="1"/>
            <a:r>
              <a:rPr lang="en-US"/>
              <a:t>Use the x command to view the data at a memory address</a:t>
            </a:r>
          </a:p>
          <a:p>
            <a:pPr lvl="2"/>
            <a:r>
              <a:rPr lang="en-US">
                <a:solidFill>
                  <a:schemeClr val="accent1"/>
                </a:solidFill>
              </a:rPr>
              <a:t>x </a:t>
            </a:r>
            <a:r>
              <a:rPr lang="en-US" err="1">
                <a:solidFill>
                  <a:schemeClr val="accent1"/>
                </a:solidFill>
              </a:rPr>
              <a:t>buf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means print the val</a:t>
            </a:r>
            <a:r>
              <a:rPr lang="en-US" altLang="zh-CN"/>
              <a:t>u</a:t>
            </a:r>
            <a:r>
              <a:rPr lang="en-US"/>
              <a:t>e at </a:t>
            </a:r>
            <a:r>
              <a:rPr lang="en-US" i="1" err="1">
                <a:solidFill>
                  <a:schemeClr val="accent6"/>
                </a:solidFill>
              </a:rPr>
              <a:t>buf</a:t>
            </a:r>
            <a:endParaRPr lang="en-US" i="1">
              <a:solidFill>
                <a:schemeClr val="accent6"/>
              </a:solidFill>
            </a:endParaRPr>
          </a:p>
          <a:p>
            <a:pPr lvl="1"/>
            <a:r>
              <a:rPr lang="en-US">
                <a:solidFill>
                  <a:schemeClr val="accent1"/>
                </a:solidFill>
              </a:rPr>
              <a:t>x/10b</a:t>
            </a:r>
            <a:r>
              <a:rPr lang="en-US"/>
              <a:t> means print 10 (</a:t>
            </a:r>
            <a:r>
              <a:rPr lang="en-US">
                <a:solidFill>
                  <a:schemeClr val="accent4"/>
                </a:solidFill>
              </a:rPr>
              <a:t>10</a:t>
            </a:r>
            <a:r>
              <a:rPr lang="en-US"/>
              <a:t>) bytes (</a:t>
            </a:r>
            <a:r>
              <a:rPr lang="en-US">
                <a:solidFill>
                  <a:schemeClr val="accent4"/>
                </a:solidFill>
              </a:rPr>
              <a:t>b</a:t>
            </a:r>
            <a:r>
              <a:rPr lang="en-US"/>
              <a:t>)</a:t>
            </a:r>
            <a:r>
              <a:rPr lang="zh-CN" altLang="en-US"/>
              <a:t> </a:t>
            </a:r>
            <a:r>
              <a:rPr lang="mr-IN"/>
              <a:t>–</a:t>
            </a:r>
            <a:r>
              <a:rPr lang="en-US"/>
              <a:t> </a:t>
            </a:r>
            <a:r>
              <a:rPr lang="en-US" altLang="zh-CN"/>
              <a:t>can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used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“x/8b</a:t>
            </a:r>
            <a:r>
              <a:rPr lang="zh-CN" altLang="en-US"/>
              <a:t> </a:t>
            </a:r>
            <a:r>
              <a:rPr lang="en-US" altLang="zh-CN"/>
              <a:t>$</a:t>
            </a:r>
            <a:r>
              <a:rPr lang="en-US" altLang="zh-CN" err="1"/>
              <a:t>rdi</a:t>
            </a:r>
            <a:r>
              <a:rPr lang="en-US" altLang="zh-CN"/>
              <a:t>”</a:t>
            </a:r>
          </a:p>
          <a:p>
            <a:pPr lvl="1"/>
            <a:r>
              <a:rPr lang="en-US" altLang="zh-CN"/>
              <a:t>use</a:t>
            </a:r>
            <a:r>
              <a:rPr lang="zh-CN" altLang="en-US"/>
              <a:t> </a:t>
            </a:r>
            <a:r>
              <a:rPr lang="en-US" altLang="zh-CN"/>
              <a:t>p</a:t>
            </a:r>
            <a:r>
              <a:rPr lang="zh-CN" altLang="en-US"/>
              <a:t> </a:t>
            </a:r>
            <a:r>
              <a:rPr lang="en-US" altLang="zh-CN"/>
              <a:t>command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/x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print</a:t>
            </a:r>
            <a:r>
              <a:rPr lang="zh-CN" altLang="en-US"/>
              <a:t> </a:t>
            </a:r>
            <a:r>
              <a:rPr lang="en-US" altLang="zh-CN"/>
              <a:t>number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hex</a:t>
            </a:r>
            <a:r>
              <a:rPr lang="zh-CN" altLang="en-US"/>
              <a:t> </a:t>
            </a:r>
            <a:r>
              <a:rPr lang="en-US" altLang="zh-CN"/>
              <a:t>notation:</a:t>
            </a:r>
            <a:r>
              <a:rPr lang="zh-CN" altLang="en-US"/>
              <a:t> </a:t>
            </a:r>
            <a:r>
              <a:rPr lang="en-US" altLang="zh-CN">
                <a:solidFill>
                  <a:schemeClr val="accent1"/>
                </a:solidFill>
              </a:rPr>
              <a:t>p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/x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 err="1">
                <a:solidFill>
                  <a:schemeClr val="accent1"/>
                </a:solidFill>
              </a:rPr>
              <a:t>val</a:t>
            </a:r>
            <a:endParaRPr lang="en-US">
              <a:solidFill>
                <a:schemeClr val="accent1"/>
              </a:solidFill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43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lab2, we invoke the function by function pointer </a:t>
            </a:r>
            <a:r>
              <a:rPr lang="en-US" i="1" err="1">
                <a:solidFill>
                  <a:schemeClr val="accent1"/>
                </a:solidFill>
              </a:rPr>
              <a:t>accum</a:t>
            </a:r>
            <a:endParaRPr lang="en-US" i="1">
              <a:solidFill>
                <a:schemeClr val="accent1"/>
              </a:solidFill>
            </a:endParaRPr>
          </a:p>
          <a:p>
            <a:r>
              <a:rPr lang="en-US" altLang="zh-CN"/>
              <a:t>Like normal data pointers (</a:t>
            </a:r>
            <a:r>
              <a:rPr lang="en-US" altLang="zh-CN" err="1"/>
              <a:t>int</a:t>
            </a:r>
            <a:r>
              <a:rPr lang="en-US" altLang="zh-CN"/>
              <a:t> *, char *, ..), we can have pointers to functions</a:t>
            </a:r>
          </a:p>
          <a:p>
            <a:pPr lvl="1"/>
            <a:r>
              <a:rPr lang="en-US"/>
              <a:t>A function pointer points to code, not data. Typically a function pointer stores the start of executable code</a:t>
            </a:r>
          </a:p>
          <a:p>
            <a:pPr lvl="1"/>
            <a:r>
              <a:rPr lang="en-US"/>
              <a:t>A function’s name can also be used to get functions’ address</a:t>
            </a:r>
          </a:p>
          <a:p>
            <a:pPr lvl="1"/>
            <a:r>
              <a:rPr lang="en-US"/>
              <a:t>In general, function pointer refer to functions of any signature. return type does not necessarily have to be void</a:t>
            </a:r>
          </a:p>
          <a:p>
            <a:pPr lvl="1"/>
            <a:r>
              <a:rPr lang="en-US"/>
              <a:t>Like normal data pointers, a function pointer can be passed as an argument and can also be returned from a function</a:t>
            </a:r>
          </a:p>
          <a:p>
            <a:pPr lvl="2"/>
            <a:r>
              <a:rPr lang="en-US"/>
              <a:t>why this useful?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7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/>
              <a:t>Like normal data pointers, a function pointer can be passed as an argument and can also be returned from a function</a:t>
            </a:r>
          </a:p>
          <a:p>
            <a:r>
              <a:rPr lang="en-US"/>
              <a:t>We can invoke different functions into one function by using a function pointer</a:t>
            </a:r>
          </a:p>
          <a:p>
            <a:pPr lvl="1"/>
            <a:r>
              <a:rPr lang="en-US"/>
              <a:t>as long as the different functions using the same parameters and have the same return types</a:t>
            </a:r>
          </a:p>
          <a:p>
            <a:pPr lvl="1"/>
            <a:r>
              <a:rPr lang="en-US"/>
              <a:t>In C, we can use function pointers to avoid code redundancy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4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you fail in one test case, it does not mean you can only have bugs in this function implementation</a:t>
            </a:r>
          </a:p>
          <a:p>
            <a:pPr lvl="1"/>
            <a:r>
              <a:rPr lang="en-US"/>
              <a:t>Even if you have passed the previous test case</a:t>
            </a:r>
            <a:r>
              <a:rPr lang="en-US" altLang="zh-CN"/>
              <a:t>s..</a:t>
            </a:r>
            <a:endParaRPr lang="en-US"/>
          </a:p>
          <a:p>
            <a:r>
              <a:rPr lang="en-US"/>
              <a:t>No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/>
              <a:t>test can help you test all possible bugs in your code</a:t>
            </a:r>
          </a:p>
          <a:p>
            <a:r>
              <a:rPr lang="en-US"/>
              <a:t>Led to a</a:t>
            </a:r>
            <a:r>
              <a:rPr lang="en-US" altLang="zh-CN"/>
              <a:t>n </a:t>
            </a:r>
            <a:r>
              <a:rPr lang="en-US"/>
              <a:t>interesting research topic:</a:t>
            </a:r>
          </a:p>
          <a:p>
            <a:pPr lvl="1"/>
            <a:r>
              <a:rPr lang="en-US"/>
              <a:t>Proof of Program Correctness</a:t>
            </a:r>
          </a:p>
        </p:txBody>
      </p:sp>
    </p:spTree>
    <p:extLst>
      <p:ext uri="{BB962C8B-B14F-4D97-AF65-F5344CB8AC3E}">
        <p14:creationId xmlns:p14="http://schemas.microsoft.com/office/powerpoint/2010/main" val="11479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Q2 </a:t>
            </a:r>
            <a:r>
              <a:rPr lang="en-US" err="1"/>
              <a:t>movq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/>
              <a:t>Suppose register %</a:t>
            </a:r>
            <a:r>
              <a:rPr lang="en-US" err="1"/>
              <a:t>rdi</a:t>
            </a:r>
            <a:r>
              <a:rPr lang="en-US"/>
              <a:t> and %</a:t>
            </a:r>
            <a:r>
              <a:rPr lang="en-US" err="1"/>
              <a:t>rsi</a:t>
            </a:r>
            <a:r>
              <a:rPr lang="en-US"/>
              <a:t> corresponds to C variable x and y, respectively. Given machine instruction </a:t>
            </a:r>
            <a:r>
              <a:rPr lang="en-US" err="1">
                <a:solidFill>
                  <a:schemeClr val="accent1"/>
                </a:solidFill>
              </a:rPr>
              <a:t>movq</a:t>
            </a:r>
            <a:r>
              <a:rPr lang="en-US">
                <a:solidFill>
                  <a:schemeClr val="accent1"/>
                </a:solidFill>
              </a:rPr>
              <a:t> (%</a:t>
            </a:r>
            <a:r>
              <a:rPr lang="en-US" err="1">
                <a:solidFill>
                  <a:schemeClr val="accent1"/>
                </a:solidFill>
              </a:rPr>
              <a:t>rdi</a:t>
            </a:r>
            <a:r>
              <a:rPr lang="en-US">
                <a:solidFill>
                  <a:schemeClr val="accent1"/>
                </a:solidFill>
              </a:rPr>
              <a:t>, %</a:t>
            </a:r>
            <a:r>
              <a:rPr lang="en-US" err="1">
                <a:solidFill>
                  <a:schemeClr val="accent1"/>
                </a:solidFill>
              </a:rPr>
              <a:t>rsi</a:t>
            </a:r>
            <a:r>
              <a:rPr lang="en-US">
                <a:solidFill>
                  <a:schemeClr val="accent1"/>
                </a:solidFill>
              </a:rPr>
              <a:t>, 8), %</a:t>
            </a:r>
            <a:r>
              <a:rPr lang="en-US" err="1">
                <a:solidFill>
                  <a:schemeClr val="accent1"/>
                </a:solidFill>
              </a:rPr>
              <a:t>rax</a:t>
            </a:r>
            <a:r>
              <a:rPr lang="en-US"/>
              <a:t>, what can you infer to be the most likely type of x and y, respectively?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long and long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long * and long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long * and long 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int</a:t>
            </a:r>
            <a:r>
              <a:rPr lang="en-US"/>
              <a:t> * and long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int</a:t>
            </a:r>
            <a:r>
              <a:rPr lang="en-US"/>
              <a:t> and </a:t>
            </a:r>
            <a:r>
              <a:rPr lang="en-US" err="1"/>
              <a:t>int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int</a:t>
            </a:r>
            <a:r>
              <a:rPr lang="en-US"/>
              <a:t> * and </a:t>
            </a:r>
            <a:r>
              <a:rPr lang="en-US" err="1"/>
              <a:t>int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int</a:t>
            </a:r>
            <a:r>
              <a:rPr lang="en-US"/>
              <a:t> * and </a:t>
            </a:r>
            <a:r>
              <a:rPr lang="en-US" err="1"/>
              <a:t>int</a:t>
            </a:r>
            <a:r>
              <a:rPr lang="en-US"/>
              <a:t> *</a:t>
            </a:r>
          </a:p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1105" y="3340768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7500" y="2793055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chemeClr val="accent1"/>
                </a:solidFill>
              </a:rPr>
              <a:t>(%</a:t>
            </a:r>
            <a:r>
              <a:rPr lang="en-US" err="1">
                <a:solidFill>
                  <a:schemeClr val="accent1"/>
                </a:solidFill>
              </a:rPr>
              <a:t>rdi</a:t>
            </a:r>
            <a:r>
              <a:rPr lang="en-US">
                <a:solidFill>
                  <a:schemeClr val="accent1"/>
                </a:solidFill>
              </a:rPr>
              <a:t>, %</a:t>
            </a:r>
            <a:r>
              <a:rPr lang="en-US" err="1">
                <a:solidFill>
                  <a:schemeClr val="accent1"/>
                </a:solidFill>
              </a:rPr>
              <a:t>rsi</a:t>
            </a:r>
            <a:r>
              <a:rPr lang="en-US">
                <a:solidFill>
                  <a:schemeClr val="accent1"/>
                </a:solidFill>
              </a:rPr>
              <a:t>, 8)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=&gt;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val</a:t>
            </a:r>
            <a:r>
              <a:rPr lang="en-US">
                <a:solidFill>
                  <a:schemeClr val="accent1"/>
                </a:solidFill>
              </a:rPr>
              <a:t>(%</a:t>
            </a:r>
            <a:r>
              <a:rPr lang="en-US" err="1">
                <a:solidFill>
                  <a:schemeClr val="accent1"/>
                </a:solidFill>
              </a:rPr>
              <a:t>rdi</a:t>
            </a:r>
            <a:r>
              <a:rPr lang="en-US">
                <a:solidFill>
                  <a:schemeClr val="accent1"/>
                </a:solidFill>
              </a:rPr>
              <a:t>)+</a:t>
            </a:r>
            <a:r>
              <a:rPr lang="en-US" err="1">
                <a:solidFill>
                  <a:schemeClr val="accent1"/>
                </a:solidFill>
              </a:rPr>
              <a:t>val</a:t>
            </a:r>
            <a:r>
              <a:rPr lang="en-US">
                <a:solidFill>
                  <a:schemeClr val="accent1"/>
                </a:solidFill>
              </a:rPr>
              <a:t>(%</a:t>
            </a:r>
            <a:r>
              <a:rPr lang="en-US" err="1">
                <a:solidFill>
                  <a:schemeClr val="accent1"/>
                </a:solidFill>
              </a:rPr>
              <a:t>rsi</a:t>
            </a:r>
            <a:r>
              <a:rPr lang="en-US">
                <a:solidFill>
                  <a:schemeClr val="accent1"/>
                </a:solidFill>
              </a:rPr>
              <a:t>)*8 </a:t>
            </a:r>
            <a:r>
              <a:rPr lang="en-US" altLang="zh-CN">
                <a:solidFill>
                  <a:schemeClr val="accent1"/>
                </a:solidFill>
              </a:rPr>
              <a:t>is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a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pointer</a:t>
            </a:r>
            <a:endParaRPr lang="en-US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Pointer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arithmetic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endParaRPr lang="en-US" altLang="zh-CN">
              <a:solidFill>
                <a:schemeClr val="accent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=&gt;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%</a:t>
            </a:r>
            <a:r>
              <a:rPr lang="en-US" altLang="zh-CN" err="1">
                <a:solidFill>
                  <a:schemeClr val="accent1"/>
                </a:solidFill>
              </a:rPr>
              <a:t>rdi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(x)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is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a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pointer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=&gt;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%</a:t>
            </a:r>
            <a:r>
              <a:rPr lang="en-US" altLang="zh-CN" err="1">
                <a:solidFill>
                  <a:schemeClr val="accent1"/>
                </a:solidFill>
              </a:rPr>
              <a:t>rsi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(y)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is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used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for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offset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9052" y="4232858"/>
            <a:ext cx="264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accent1"/>
                </a:solidFill>
              </a:rPr>
              <a:t>movl</a:t>
            </a:r>
            <a:r>
              <a:rPr lang="en-US">
                <a:solidFill>
                  <a:schemeClr val="accent1"/>
                </a:solidFill>
              </a:rPr>
              <a:t> (%</a:t>
            </a:r>
            <a:r>
              <a:rPr lang="en-US" err="1">
                <a:solidFill>
                  <a:schemeClr val="accent1"/>
                </a:solidFill>
              </a:rPr>
              <a:t>rdi</a:t>
            </a:r>
            <a:r>
              <a:rPr lang="en-US">
                <a:solidFill>
                  <a:schemeClr val="accent1"/>
                </a:solidFill>
              </a:rPr>
              <a:t>, %</a:t>
            </a:r>
            <a:r>
              <a:rPr lang="en-US" err="1">
                <a:solidFill>
                  <a:schemeClr val="accent1"/>
                </a:solidFill>
              </a:rPr>
              <a:t>rsi</a:t>
            </a:r>
            <a:r>
              <a:rPr lang="en-US">
                <a:solidFill>
                  <a:schemeClr val="accent1"/>
                </a:solidFill>
              </a:rPr>
              <a:t>, 4), %</a:t>
            </a:r>
            <a:r>
              <a:rPr lang="en-US" err="1">
                <a:solidFill>
                  <a:schemeClr val="accent1"/>
                </a:solidFill>
              </a:rPr>
              <a:t>rax</a:t>
            </a:r>
            <a:endParaRPr lang="en-US">
              <a:solidFill>
                <a:schemeClr val="accent1"/>
              </a:solidFill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986B1D8-7C19-4349-889F-6548345C4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263609"/>
              </p:ext>
            </p:extLst>
          </p:nvPr>
        </p:nvGraphicFramePr>
        <p:xfrm>
          <a:off x="6426255" y="5807630"/>
          <a:ext cx="5118045" cy="36933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6015">
                  <a:extLst>
                    <a:ext uri="{9D8B030D-6E8A-4147-A177-3AD203B41FA5}">
                      <a16:colId xmlns:a16="http://schemas.microsoft.com/office/drawing/2014/main" val="994416834"/>
                    </a:ext>
                  </a:extLst>
                </a:gridCol>
                <a:gridCol w="1706015">
                  <a:extLst>
                    <a:ext uri="{9D8B030D-6E8A-4147-A177-3AD203B41FA5}">
                      <a16:colId xmlns:a16="http://schemas.microsoft.com/office/drawing/2014/main" val="2231590212"/>
                    </a:ext>
                  </a:extLst>
                </a:gridCol>
                <a:gridCol w="1706015">
                  <a:extLst>
                    <a:ext uri="{9D8B030D-6E8A-4147-A177-3AD203B41FA5}">
                      <a16:colId xmlns:a16="http://schemas.microsoft.com/office/drawing/2014/main" val="349077232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///////////////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58174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FCF6C9-8B1F-1A49-83BE-477BBC4AAB47}"/>
              </a:ext>
            </a:extLst>
          </p:cNvPr>
          <p:cNvCxnSpPr>
            <a:cxnSpLocks/>
          </p:cNvCxnSpPr>
          <p:nvPr/>
        </p:nvCxnSpPr>
        <p:spPr>
          <a:xfrm>
            <a:off x="6438612" y="5128054"/>
            <a:ext cx="0" cy="6795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849DA2-E977-8F41-89B7-C4F74875C363}"/>
              </a:ext>
            </a:extLst>
          </p:cNvPr>
          <p:cNvSpPr txBox="1"/>
          <p:nvPr/>
        </p:nvSpPr>
        <p:spPr>
          <a:xfrm>
            <a:off x="6426255" y="4758721"/>
            <a:ext cx="1111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val</a:t>
            </a:r>
            <a:r>
              <a:rPr lang="en-US" altLang="zh-CN"/>
              <a:t>(x)</a:t>
            </a:r>
            <a:r>
              <a:rPr lang="zh-CN" altLang="en-US"/>
              <a:t> </a:t>
            </a:r>
            <a:r>
              <a:rPr lang="en-US" altLang="zh-CN"/>
              <a:t>(%</a:t>
            </a:r>
            <a:r>
              <a:rPr lang="en-US" altLang="zh-CN" err="1"/>
              <a:t>rdi</a:t>
            </a:r>
            <a:r>
              <a:rPr lang="en-US" altLang="zh-CN"/>
              <a:t>)</a:t>
            </a: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137FC3-0728-E24E-90A7-EBE67D2CF6DE}"/>
              </a:ext>
            </a:extLst>
          </p:cNvPr>
          <p:cNvCxnSpPr>
            <a:cxnSpLocks/>
          </p:cNvCxnSpPr>
          <p:nvPr/>
        </p:nvCxnSpPr>
        <p:spPr>
          <a:xfrm>
            <a:off x="9831428" y="5134626"/>
            <a:ext cx="0" cy="6795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CEB4D5-0CB6-AC4B-98EB-C6AE2F6C98A4}"/>
              </a:ext>
            </a:extLst>
          </p:cNvPr>
          <p:cNvSpPr txBox="1"/>
          <p:nvPr/>
        </p:nvSpPr>
        <p:spPr>
          <a:xfrm>
            <a:off x="9819070" y="4765293"/>
            <a:ext cx="212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val</a:t>
            </a:r>
            <a:r>
              <a:rPr lang="en-US" altLang="zh-CN"/>
              <a:t>(x)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8y</a:t>
            </a:r>
            <a:r>
              <a:rPr lang="zh-CN" altLang="en-US"/>
              <a:t> </a:t>
            </a:r>
            <a:endParaRPr lang="en-US" altLang="zh-CN"/>
          </a:p>
          <a:p>
            <a:r>
              <a:rPr lang="en-US" altLang="zh-CN"/>
              <a:t>(%</a:t>
            </a:r>
            <a:r>
              <a:rPr lang="en-US" altLang="zh-CN" err="1"/>
              <a:t>rdi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8</a:t>
            </a:r>
            <a:r>
              <a:rPr lang="zh-CN" altLang="en-US"/>
              <a:t>*</a:t>
            </a:r>
            <a:r>
              <a:rPr lang="en-US" altLang="zh-CN"/>
              <a:t>%</a:t>
            </a:r>
            <a:r>
              <a:rPr lang="en-US" altLang="zh-CN" err="1"/>
              <a:t>rsi</a:t>
            </a:r>
            <a:r>
              <a:rPr lang="en-US" altLang="zh-CN"/>
              <a:t>)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19DCC5-17F4-584D-BB4F-E6BD5F169366}"/>
              </a:ext>
            </a:extLst>
          </p:cNvPr>
          <p:cNvSpPr/>
          <p:nvPr/>
        </p:nvSpPr>
        <p:spPr>
          <a:xfrm>
            <a:off x="6211330" y="61574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chemeClr val="accent1"/>
                </a:solidFill>
              </a:rPr>
              <a:t>Typically this is indexing an array. Since “+8y” here, more likely the element is 8-byte.</a:t>
            </a:r>
          </a:p>
        </p:txBody>
      </p:sp>
    </p:spTree>
    <p:extLst>
      <p:ext uri="{BB962C8B-B14F-4D97-AF65-F5344CB8AC3E}">
        <p14:creationId xmlns:p14="http://schemas.microsoft.com/office/powerpoint/2010/main" val="35814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 bldLvl="2"/>
      <p:bldP spid="6" grpId="0"/>
      <p:bldP spid="16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Q2 </a:t>
            </a:r>
            <a:r>
              <a:rPr lang="en-US" err="1"/>
              <a:t>movq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/>
              <a:t>Suppose register %</a:t>
            </a:r>
            <a:r>
              <a:rPr lang="en-US" err="1"/>
              <a:t>rdi</a:t>
            </a:r>
            <a:r>
              <a:rPr lang="en-US"/>
              <a:t> and %</a:t>
            </a:r>
            <a:r>
              <a:rPr lang="en-US" err="1"/>
              <a:t>rsi</a:t>
            </a:r>
            <a:r>
              <a:rPr lang="en-US"/>
              <a:t> corresponds to C variable x and y, respectively. Given machine instruction </a:t>
            </a:r>
            <a:r>
              <a:rPr lang="en-US" err="1">
                <a:solidFill>
                  <a:schemeClr val="accent1"/>
                </a:solidFill>
              </a:rPr>
              <a:t>movq</a:t>
            </a:r>
            <a:r>
              <a:rPr lang="en-US">
                <a:solidFill>
                  <a:schemeClr val="accent1"/>
                </a:solidFill>
              </a:rPr>
              <a:t> (%</a:t>
            </a:r>
            <a:r>
              <a:rPr lang="en-US" err="1">
                <a:solidFill>
                  <a:schemeClr val="accent1"/>
                </a:solidFill>
              </a:rPr>
              <a:t>rdi</a:t>
            </a:r>
            <a:r>
              <a:rPr lang="en-US">
                <a:solidFill>
                  <a:schemeClr val="accent1"/>
                </a:solidFill>
              </a:rPr>
              <a:t>, %</a:t>
            </a:r>
            <a:r>
              <a:rPr lang="en-US" err="1">
                <a:solidFill>
                  <a:schemeClr val="accent1"/>
                </a:solidFill>
              </a:rPr>
              <a:t>rsi</a:t>
            </a:r>
            <a:r>
              <a:rPr lang="en-US">
                <a:solidFill>
                  <a:schemeClr val="accent1"/>
                </a:solidFill>
              </a:rPr>
              <a:t>, 8), %</a:t>
            </a:r>
            <a:r>
              <a:rPr lang="en-US" err="1">
                <a:solidFill>
                  <a:schemeClr val="accent1"/>
                </a:solidFill>
              </a:rPr>
              <a:t>rax</a:t>
            </a:r>
            <a:r>
              <a:rPr lang="en-US"/>
              <a:t>, what can you infer to be the most likely type of x and y, respectively?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long and long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long * and long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long * and long 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int</a:t>
            </a:r>
            <a:r>
              <a:rPr lang="en-US"/>
              <a:t> * and long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int</a:t>
            </a:r>
            <a:r>
              <a:rPr lang="en-US"/>
              <a:t> and </a:t>
            </a:r>
            <a:r>
              <a:rPr lang="en-US" err="1"/>
              <a:t>int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int</a:t>
            </a:r>
            <a:r>
              <a:rPr lang="en-US"/>
              <a:t> * and </a:t>
            </a:r>
            <a:r>
              <a:rPr lang="en-US" err="1"/>
              <a:t>int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int</a:t>
            </a:r>
            <a:r>
              <a:rPr lang="en-US"/>
              <a:t> * and </a:t>
            </a:r>
            <a:r>
              <a:rPr lang="en-US" err="1"/>
              <a:t>int</a:t>
            </a:r>
            <a:r>
              <a:rPr lang="en-US"/>
              <a:t> *</a:t>
            </a:r>
          </a:p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1105" y="3340768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49052" y="4232858"/>
            <a:ext cx="264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accent1"/>
                </a:solidFill>
              </a:rPr>
              <a:t>movl</a:t>
            </a:r>
            <a:r>
              <a:rPr lang="en-US">
                <a:solidFill>
                  <a:schemeClr val="accent1"/>
                </a:solidFill>
              </a:rPr>
              <a:t> (%</a:t>
            </a:r>
            <a:r>
              <a:rPr lang="en-US" err="1">
                <a:solidFill>
                  <a:schemeClr val="accent1"/>
                </a:solidFill>
              </a:rPr>
              <a:t>rdi</a:t>
            </a:r>
            <a:r>
              <a:rPr lang="en-US">
                <a:solidFill>
                  <a:schemeClr val="accent1"/>
                </a:solidFill>
              </a:rPr>
              <a:t>, %</a:t>
            </a:r>
            <a:r>
              <a:rPr lang="en-US" err="1">
                <a:solidFill>
                  <a:schemeClr val="accent1"/>
                </a:solidFill>
              </a:rPr>
              <a:t>rsi</a:t>
            </a:r>
            <a:r>
              <a:rPr lang="en-US">
                <a:solidFill>
                  <a:schemeClr val="accent1"/>
                </a:solidFill>
              </a:rPr>
              <a:t>, 4), %</a:t>
            </a:r>
            <a:r>
              <a:rPr lang="en-US" err="1">
                <a:solidFill>
                  <a:schemeClr val="accent1"/>
                </a:solidFill>
              </a:rPr>
              <a:t>rax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19DCC5-17F4-584D-BB4F-E6BD5F169366}"/>
              </a:ext>
            </a:extLst>
          </p:cNvPr>
          <p:cNvSpPr/>
          <p:nvPr/>
        </p:nvSpPr>
        <p:spPr>
          <a:xfrm>
            <a:off x="6096000" y="30098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chemeClr val="accent1"/>
                </a:solidFill>
              </a:rPr>
              <a:t>Typically this is indexing an array. Since “+8y” here, more likely the element is 8-byte.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84553-3717-2440-B120-6A2B4D6737F1}"/>
              </a:ext>
            </a:extLst>
          </p:cNvPr>
          <p:cNvSpPr txBox="1"/>
          <p:nvPr/>
        </p:nvSpPr>
        <p:spPr>
          <a:xfrm>
            <a:off x="6358580" y="3725778"/>
            <a:ext cx="5506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long</a:t>
            </a:r>
            <a:r>
              <a:rPr lang="zh-CN" altLang="en-US"/>
              <a:t> </a:t>
            </a:r>
            <a:r>
              <a:rPr lang="en-US" altLang="zh-CN"/>
              <a:t>x[10]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{0};</a:t>
            </a:r>
          </a:p>
          <a:p>
            <a:r>
              <a:rPr lang="en-US" altLang="zh-CN"/>
              <a:t>long</a:t>
            </a:r>
            <a:r>
              <a:rPr lang="zh-CN" altLang="en-US"/>
              <a:t> </a:t>
            </a:r>
            <a:r>
              <a:rPr lang="en-US" altLang="zh-CN"/>
              <a:t>y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1;</a:t>
            </a:r>
          </a:p>
          <a:p>
            <a:r>
              <a:rPr lang="en-US" altLang="zh-CN"/>
              <a:t>x[y]</a:t>
            </a:r>
            <a:r>
              <a:rPr lang="zh-CN" altLang="en-US"/>
              <a:t> </a:t>
            </a:r>
            <a:r>
              <a:rPr lang="en-US" altLang="zh-CN"/>
              <a:t>&lt;=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address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 err="1"/>
              <a:t>val</a:t>
            </a:r>
            <a:r>
              <a:rPr lang="en-US" altLang="zh-CN"/>
              <a:t>(x)+8</a:t>
            </a:r>
            <a:r>
              <a:rPr lang="zh-CN" altLang="en-US"/>
              <a:t>*</a:t>
            </a:r>
            <a:r>
              <a:rPr lang="en-US" altLang="zh-CN"/>
              <a:t>y</a:t>
            </a:r>
          </a:p>
          <a:p>
            <a:r>
              <a:rPr lang="en-US" altLang="zh-CN">
                <a:solidFill>
                  <a:srgbClr val="C00000"/>
                </a:solidFill>
              </a:rPr>
              <a:t>Q: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x[y]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==</a:t>
            </a:r>
            <a:r>
              <a:rPr lang="zh-CN" altLang="en-US">
                <a:solidFill>
                  <a:srgbClr val="C00000"/>
                </a:solidFill>
              </a:rPr>
              <a:t> *</a:t>
            </a:r>
            <a:r>
              <a:rPr lang="en-US" altLang="zh-CN">
                <a:solidFill>
                  <a:srgbClr val="C00000"/>
                </a:solidFill>
              </a:rPr>
              <a:t>(x+8</a:t>
            </a:r>
            <a:r>
              <a:rPr lang="zh-CN" altLang="en-US">
                <a:solidFill>
                  <a:srgbClr val="C00000"/>
                </a:solidFill>
              </a:rPr>
              <a:t>*</a:t>
            </a:r>
            <a:r>
              <a:rPr lang="en-US" altLang="zh-CN">
                <a:solidFill>
                  <a:srgbClr val="C00000"/>
                </a:solidFill>
              </a:rPr>
              <a:t>y)?</a:t>
            </a:r>
          </a:p>
          <a:p>
            <a:r>
              <a:rPr lang="en-US" altLang="zh-CN">
                <a:solidFill>
                  <a:srgbClr val="C00000"/>
                </a:solidFill>
              </a:rPr>
              <a:t>No!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Pointer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arithmetic:</a:t>
            </a:r>
          </a:p>
          <a:p>
            <a:r>
              <a:rPr lang="en-US" altLang="zh-CN">
                <a:solidFill>
                  <a:srgbClr val="C00000"/>
                </a:solidFill>
              </a:rPr>
              <a:t>The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code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x+8</a:t>
            </a:r>
            <a:r>
              <a:rPr lang="zh-CN" altLang="en-US">
                <a:solidFill>
                  <a:srgbClr val="C00000"/>
                </a:solidFill>
              </a:rPr>
              <a:t>*</a:t>
            </a:r>
            <a:r>
              <a:rPr lang="en-US" altLang="zh-CN">
                <a:solidFill>
                  <a:srgbClr val="C00000"/>
                </a:solidFill>
              </a:rPr>
              <a:t>y evaluates to </a:t>
            </a:r>
            <a:r>
              <a:rPr lang="en-US" altLang="zh-CN" err="1">
                <a:solidFill>
                  <a:srgbClr val="C00000"/>
                </a:solidFill>
              </a:rPr>
              <a:t>val</a:t>
            </a:r>
            <a:r>
              <a:rPr lang="en-US" altLang="zh-CN">
                <a:solidFill>
                  <a:srgbClr val="C00000"/>
                </a:solidFill>
              </a:rPr>
              <a:t>(x)+8</a:t>
            </a:r>
            <a:r>
              <a:rPr lang="zh-CN" altLang="en-US">
                <a:solidFill>
                  <a:srgbClr val="C00000"/>
                </a:solidFill>
              </a:rPr>
              <a:t>*</a:t>
            </a:r>
            <a:r>
              <a:rPr lang="en-US" altLang="zh-CN">
                <a:solidFill>
                  <a:srgbClr val="C00000"/>
                </a:solidFill>
              </a:rPr>
              <a:t>y</a:t>
            </a:r>
            <a:r>
              <a:rPr lang="zh-CN" altLang="en-US">
                <a:solidFill>
                  <a:srgbClr val="C00000"/>
                </a:solidFill>
              </a:rPr>
              <a:t>*</a:t>
            </a:r>
            <a:r>
              <a:rPr lang="en-US" altLang="zh-CN" err="1">
                <a:solidFill>
                  <a:srgbClr val="C00000"/>
                </a:solidFill>
              </a:rPr>
              <a:t>sizeof</a:t>
            </a:r>
            <a:r>
              <a:rPr lang="en-US" altLang="zh-CN">
                <a:solidFill>
                  <a:srgbClr val="C00000"/>
                </a:solidFill>
              </a:rPr>
              <a:t>(long)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=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 err="1">
                <a:solidFill>
                  <a:srgbClr val="C00000"/>
                </a:solidFill>
              </a:rPr>
              <a:t>val</a:t>
            </a:r>
            <a:r>
              <a:rPr lang="en-US" altLang="zh-CN">
                <a:solidFill>
                  <a:srgbClr val="C00000"/>
                </a:solidFill>
              </a:rPr>
              <a:t>(x)+64</a:t>
            </a:r>
            <a:r>
              <a:rPr lang="zh-CN" altLang="en-US">
                <a:solidFill>
                  <a:srgbClr val="C00000"/>
                </a:solidFill>
              </a:rPr>
              <a:t>*</a:t>
            </a:r>
            <a:r>
              <a:rPr lang="en-US" altLang="zh-CN">
                <a:solidFill>
                  <a:srgbClr val="C00000"/>
                </a:solidFill>
              </a:rPr>
              <a:t>y</a:t>
            </a:r>
          </a:p>
          <a:p>
            <a:r>
              <a:rPr lang="en-US" altLang="zh-CN"/>
              <a:t>x[y]</a:t>
            </a:r>
            <a:r>
              <a:rPr lang="zh-CN" altLang="en-US"/>
              <a:t> </a:t>
            </a:r>
            <a:r>
              <a:rPr lang="en-US" altLang="zh-CN"/>
              <a:t>==</a:t>
            </a:r>
            <a:r>
              <a:rPr lang="zh-CN" altLang="en-US"/>
              <a:t> *</a:t>
            </a:r>
            <a:r>
              <a:rPr lang="en-US" altLang="zh-CN"/>
              <a:t>(</a:t>
            </a:r>
            <a:r>
              <a:rPr lang="en-US" altLang="zh-CN" err="1"/>
              <a:t>x+y</a:t>
            </a:r>
            <a:r>
              <a:rPr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71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Q3 </a:t>
            </a:r>
            <a:r>
              <a:rPr lang="en-US"/>
              <a:t>Deference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/>
              <a:t>Suppose %</a:t>
            </a:r>
            <a:r>
              <a:rPr lang="en-US" err="1"/>
              <a:t>rsi</a:t>
            </a:r>
            <a:r>
              <a:rPr lang="en-US"/>
              <a:t> corresponds to C variable y of some pointer type. Which of the following instructions dereference the pointer y?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leaq</a:t>
            </a:r>
            <a:r>
              <a:rPr lang="en-US"/>
              <a:t> (%</a:t>
            </a:r>
            <a:r>
              <a:rPr lang="en-US" err="1"/>
              <a:t>rsi</a:t>
            </a:r>
            <a:r>
              <a:rPr lang="en-US"/>
              <a:t>), %</a:t>
            </a:r>
            <a:r>
              <a:rPr lang="en-US" err="1"/>
              <a:t>rax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movq</a:t>
            </a:r>
            <a:r>
              <a:rPr lang="en-US"/>
              <a:t> (%</a:t>
            </a:r>
            <a:r>
              <a:rPr lang="en-US" err="1"/>
              <a:t>rsi</a:t>
            </a:r>
            <a:r>
              <a:rPr lang="en-US"/>
              <a:t>), %</a:t>
            </a:r>
            <a:r>
              <a:rPr lang="en-US" err="1"/>
              <a:t>rax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movq</a:t>
            </a:r>
            <a:r>
              <a:rPr lang="en-US"/>
              <a:t> %</a:t>
            </a:r>
            <a:r>
              <a:rPr lang="en-US" err="1"/>
              <a:t>rsi</a:t>
            </a:r>
            <a:r>
              <a:rPr lang="en-US"/>
              <a:t>, %</a:t>
            </a:r>
            <a:r>
              <a:rPr lang="en-US" err="1"/>
              <a:t>rax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subq</a:t>
            </a:r>
            <a:r>
              <a:rPr lang="en-US"/>
              <a:t> %</a:t>
            </a:r>
            <a:r>
              <a:rPr lang="en-US" err="1"/>
              <a:t>rax</a:t>
            </a:r>
            <a:r>
              <a:rPr lang="en-US"/>
              <a:t>, (%</a:t>
            </a:r>
            <a:r>
              <a:rPr lang="en-US" err="1"/>
              <a:t>rsi</a:t>
            </a:r>
            <a:r>
              <a:rPr lang="en-US"/>
              <a:t>)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subq</a:t>
            </a:r>
            <a:r>
              <a:rPr lang="en-US"/>
              <a:t> %</a:t>
            </a:r>
            <a:r>
              <a:rPr lang="en-US" err="1"/>
              <a:t>rax</a:t>
            </a:r>
            <a:r>
              <a:rPr lang="en-US"/>
              <a:t>, %</a:t>
            </a:r>
            <a:r>
              <a:rPr lang="en-US" err="1"/>
              <a:t>rsi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none of the above</a:t>
            </a:r>
          </a:p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1104" y="3224463"/>
            <a:ext cx="3970421" cy="5013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1104" y="4291263"/>
            <a:ext cx="3970421" cy="5013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6874" y="2947737"/>
            <a:ext cx="5414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err="1">
                <a:solidFill>
                  <a:schemeClr val="accent1"/>
                </a:solidFill>
              </a:rPr>
              <a:t>derefence</a:t>
            </a:r>
            <a:r>
              <a:rPr lang="en-US">
                <a:solidFill>
                  <a:schemeClr val="accent1"/>
                </a:solidFill>
              </a:rPr>
              <a:t> the pointer y stored in register %</a:t>
            </a:r>
            <a:r>
              <a:rPr lang="en-US" err="1">
                <a:solidFill>
                  <a:schemeClr val="accent1"/>
                </a:solidFill>
              </a:rPr>
              <a:t>rsi</a:t>
            </a:r>
            <a:r>
              <a:rPr lang="en-US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chemeClr val="accent1"/>
                </a:solidFill>
              </a:rPr>
              <a:t>(%</a:t>
            </a:r>
            <a:r>
              <a:rPr lang="en-US" err="1">
                <a:solidFill>
                  <a:schemeClr val="accent1"/>
                </a:solidFill>
              </a:rPr>
              <a:t>rsi</a:t>
            </a:r>
            <a:r>
              <a:rPr lang="en-US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chemeClr val="accent1"/>
                </a:solidFill>
              </a:rPr>
              <a:t>lea: no memory access!</a:t>
            </a:r>
          </a:p>
        </p:txBody>
      </p:sp>
    </p:spTree>
    <p:extLst>
      <p:ext uri="{BB962C8B-B14F-4D97-AF65-F5344CB8AC3E}">
        <p14:creationId xmlns:p14="http://schemas.microsoft.com/office/powerpoint/2010/main" val="23656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Q4 </a:t>
            </a:r>
            <a:r>
              <a:rPr lang="en-US"/>
              <a:t>Basic machine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/>
              <a:t>Which of the following statements are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Accessing data stored in memory is as fast as accessing data stored in CPU registers.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Accessing data stored in memory is much slower than accessing data in CPU registers.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A C program is compiled into x86 instructions which are directly executed by the CPU.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A Java program is compiled into x86 instructions which are directly executed by the CPU.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One can use %rip as an operand for the </a:t>
            </a:r>
            <a:r>
              <a:rPr lang="en-US" err="1"/>
              <a:t>mov</a:t>
            </a:r>
            <a:r>
              <a:rPr lang="en-US"/>
              <a:t> instruction</a:t>
            </a:r>
          </a:p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9072" y="3100136"/>
            <a:ext cx="4343402" cy="6296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9072" y="3955757"/>
            <a:ext cx="4343402" cy="6296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44882" y="6015590"/>
            <a:ext cx="7439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%rip: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store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the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address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of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the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instructions</a:t>
            </a:r>
          </a:p>
          <a:p>
            <a:r>
              <a:rPr lang="en-US">
                <a:solidFill>
                  <a:schemeClr val="accent1"/>
                </a:solidFill>
              </a:rPr>
              <a:t>only 16 general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140515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Q5 </a:t>
            </a:r>
            <a:r>
              <a:rPr lang="en-US" err="1"/>
              <a:t>mov</a:t>
            </a:r>
            <a:r>
              <a:rPr lang="en-US"/>
              <a:t> vs. lea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5186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/>
              <a:t>Let a be an array of </a:t>
            </a:r>
            <a:r>
              <a:rPr lang="en-US" err="1"/>
              <a:t>int</a:t>
            </a:r>
            <a:r>
              <a:rPr lang="en-US"/>
              <a:t> elements. Suppose %</a:t>
            </a:r>
            <a:r>
              <a:rPr lang="en-US" err="1"/>
              <a:t>rdi</a:t>
            </a:r>
            <a:r>
              <a:rPr lang="en-US"/>
              <a:t> stores the address of a[0], and %</a:t>
            </a:r>
            <a:r>
              <a:rPr lang="en-US" err="1"/>
              <a:t>rsi</a:t>
            </a:r>
            <a:r>
              <a:rPr lang="en-US"/>
              <a:t> stores index </a:t>
            </a:r>
            <a:r>
              <a:rPr lang="en-US" err="1"/>
              <a:t>i</a:t>
            </a:r>
            <a:r>
              <a:rPr lang="en-US"/>
              <a:t> of type long. Which of the following instruction or sequence of instructions result in %</a:t>
            </a:r>
            <a:r>
              <a:rPr lang="en-US" err="1"/>
              <a:t>eax</a:t>
            </a:r>
            <a:r>
              <a:rPr lang="en-US"/>
              <a:t> storing a[</a:t>
            </a:r>
            <a:r>
              <a:rPr lang="en-US" err="1"/>
              <a:t>i</a:t>
            </a:r>
            <a:r>
              <a:rPr lang="en-US"/>
              <a:t>]?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leal</a:t>
            </a:r>
            <a:r>
              <a:rPr lang="en-US"/>
              <a:t> (%</a:t>
            </a:r>
            <a:r>
              <a:rPr lang="en-US" err="1"/>
              <a:t>rdi</a:t>
            </a:r>
            <a:r>
              <a:rPr lang="en-US"/>
              <a:t>, %</a:t>
            </a:r>
            <a:r>
              <a:rPr lang="en-US" err="1"/>
              <a:t>rsi</a:t>
            </a:r>
            <a:r>
              <a:rPr lang="en-US"/>
              <a:t>, 4), %</a:t>
            </a:r>
            <a:r>
              <a:rPr lang="en-US" err="1"/>
              <a:t>eax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movl</a:t>
            </a:r>
            <a:r>
              <a:rPr lang="en-US"/>
              <a:t> (%</a:t>
            </a:r>
            <a:r>
              <a:rPr lang="en-US" err="1"/>
              <a:t>rdi</a:t>
            </a:r>
            <a:r>
              <a:rPr lang="en-US"/>
              <a:t>, %</a:t>
            </a:r>
            <a:r>
              <a:rPr lang="en-US" err="1"/>
              <a:t>rsi</a:t>
            </a:r>
            <a:r>
              <a:rPr lang="en-US"/>
              <a:t>, 4), %</a:t>
            </a:r>
            <a:r>
              <a:rPr lang="en-US" err="1"/>
              <a:t>eax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movl</a:t>
            </a:r>
            <a:r>
              <a:rPr lang="en-US"/>
              <a:t> (%</a:t>
            </a:r>
            <a:r>
              <a:rPr lang="en-US" err="1"/>
              <a:t>rsi</a:t>
            </a:r>
            <a:r>
              <a:rPr lang="en-US"/>
              <a:t>, %</a:t>
            </a:r>
            <a:r>
              <a:rPr lang="en-US" err="1"/>
              <a:t>rdi</a:t>
            </a:r>
            <a:r>
              <a:rPr lang="en-US"/>
              <a:t>, 4), %</a:t>
            </a:r>
            <a:r>
              <a:rPr lang="en-US" err="1"/>
              <a:t>eax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leal</a:t>
            </a:r>
            <a:r>
              <a:rPr lang="en-US"/>
              <a:t> (%</a:t>
            </a:r>
            <a:r>
              <a:rPr lang="en-US" err="1"/>
              <a:t>rdi</a:t>
            </a:r>
            <a:r>
              <a:rPr lang="en-US"/>
              <a:t>, %</a:t>
            </a:r>
            <a:r>
              <a:rPr lang="en-US" err="1"/>
              <a:t>rsi</a:t>
            </a:r>
            <a:r>
              <a:rPr lang="en-US"/>
              <a:t>, 8), %</a:t>
            </a:r>
            <a:r>
              <a:rPr lang="en-US" err="1"/>
              <a:t>eax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movl</a:t>
            </a:r>
            <a:r>
              <a:rPr lang="en-US"/>
              <a:t> (%</a:t>
            </a:r>
            <a:r>
              <a:rPr lang="en-US" err="1"/>
              <a:t>rdi</a:t>
            </a:r>
            <a:r>
              <a:rPr lang="en-US"/>
              <a:t>, %</a:t>
            </a:r>
            <a:r>
              <a:rPr lang="en-US" err="1"/>
              <a:t>rsi</a:t>
            </a:r>
            <a:r>
              <a:rPr lang="en-US"/>
              <a:t>, 8), %</a:t>
            </a:r>
            <a:r>
              <a:rPr lang="en-US" err="1"/>
              <a:t>eax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movl</a:t>
            </a:r>
            <a:r>
              <a:rPr lang="en-US"/>
              <a:t> (%</a:t>
            </a:r>
            <a:r>
              <a:rPr lang="en-US" err="1"/>
              <a:t>rsi</a:t>
            </a:r>
            <a:r>
              <a:rPr lang="en-US"/>
              <a:t>, %</a:t>
            </a:r>
            <a:r>
              <a:rPr lang="en-US" err="1"/>
              <a:t>rdi</a:t>
            </a:r>
            <a:r>
              <a:rPr lang="en-US"/>
              <a:t>, 8), %</a:t>
            </a:r>
            <a:r>
              <a:rPr lang="en-US" err="1"/>
              <a:t>eax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salq</a:t>
            </a:r>
            <a:r>
              <a:rPr lang="en-US"/>
              <a:t> $2, %</a:t>
            </a:r>
            <a:r>
              <a:rPr lang="en-US" err="1"/>
              <a:t>rsi</a:t>
            </a:r>
            <a:r>
              <a:rPr lang="en-US"/>
              <a:t> </a:t>
            </a:r>
          </a:p>
          <a:p>
            <a:pPr marL="457200" lvl="1" indent="0" fontAlgn="base">
              <a:buNone/>
            </a:pPr>
            <a:r>
              <a:rPr lang="en-US"/>
              <a:t> </a:t>
            </a:r>
            <a:r>
              <a:rPr lang="en-US" err="1"/>
              <a:t>addq</a:t>
            </a:r>
            <a:r>
              <a:rPr lang="en-US"/>
              <a:t> %</a:t>
            </a:r>
            <a:r>
              <a:rPr lang="en-US" err="1"/>
              <a:t>rdi</a:t>
            </a:r>
            <a:r>
              <a:rPr lang="en-US"/>
              <a:t>, %</a:t>
            </a:r>
            <a:r>
              <a:rPr lang="en-US" err="1"/>
              <a:t>rsi</a:t>
            </a:r>
            <a:r>
              <a:rPr lang="en-US"/>
              <a:t> </a:t>
            </a:r>
          </a:p>
          <a:p>
            <a:pPr marL="457200" lvl="1" indent="0" fontAlgn="base">
              <a:buNone/>
            </a:pPr>
            <a:r>
              <a:rPr lang="en-US"/>
              <a:t> </a:t>
            </a:r>
            <a:r>
              <a:rPr lang="en-US" err="1"/>
              <a:t>movl</a:t>
            </a:r>
            <a:r>
              <a:rPr lang="en-US"/>
              <a:t> (%</a:t>
            </a:r>
            <a:r>
              <a:rPr lang="en-US" err="1"/>
              <a:t>rsi</a:t>
            </a:r>
            <a:r>
              <a:rPr lang="en-US"/>
              <a:t>), %</a:t>
            </a:r>
            <a:r>
              <a:rPr lang="en-US" err="1"/>
              <a:t>eax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salq</a:t>
            </a:r>
            <a:r>
              <a:rPr lang="en-US"/>
              <a:t> $2, %</a:t>
            </a:r>
            <a:r>
              <a:rPr lang="en-US" err="1"/>
              <a:t>rsi</a:t>
            </a:r>
            <a:r>
              <a:rPr lang="en-US"/>
              <a:t> </a:t>
            </a:r>
          </a:p>
          <a:p>
            <a:pPr marL="0" indent="0" fontAlgn="base">
              <a:buNone/>
            </a:pPr>
            <a:r>
              <a:rPr lang="en-US"/>
              <a:t>         </a:t>
            </a:r>
            <a:r>
              <a:rPr lang="en-US" err="1"/>
              <a:t>movl</a:t>
            </a:r>
            <a:r>
              <a:rPr lang="en-US"/>
              <a:t> (%</a:t>
            </a:r>
            <a:r>
              <a:rPr lang="en-US" err="1"/>
              <a:t>rsi</a:t>
            </a:r>
            <a:r>
              <a:rPr lang="en-US"/>
              <a:t>, %</a:t>
            </a:r>
            <a:r>
              <a:rPr lang="en-US" err="1"/>
              <a:t>rdi</a:t>
            </a:r>
            <a:r>
              <a:rPr lang="en-US"/>
              <a:t>), %</a:t>
            </a:r>
            <a:r>
              <a:rPr lang="en-US" err="1"/>
              <a:t>eax</a:t>
            </a:r>
            <a:endParaRPr lang="en-US"/>
          </a:p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97040" y="3005262"/>
            <a:ext cx="4343402" cy="3154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71411" y="2839453"/>
            <a:ext cx="53901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/>
              <a:t>a is an array of </a:t>
            </a:r>
            <a:r>
              <a:rPr lang="en-US" err="1"/>
              <a:t>int</a:t>
            </a:r>
            <a:endParaRPr lang="en-US"/>
          </a:p>
          <a:p>
            <a:pPr marL="285750" indent="-285750">
              <a:buFont typeface="Arial" charset="0"/>
              <a:buChar char="•"/>
            </a:pPr>
            <a:r>
              <a:rPr lang="en-US"/>
              <a:t>a[</a:t>
            </a:r>
            <a:r>
              <a:rPr lang="en-US" err="1"/>
              <a:t>i</a:t>
            </a:r>
            <a:r>
              <a:rPr lang="en-US"/>
              <a:t>] == *(</a:t>
            </a:r>
            <a:r>
              <a:rPr lang="en-US" err="1"/>
              <a:t>a+i</a:t>
            </a:r>
            <a:r>
              <a:rPr lang="en-US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(%</a:t>
            </a:r>
            <a:r>
              <a:rPr lang="en-US" err="1"/>
              <a:t>rdi</a:t>
            </a:r>
            <a:r>
              <a:rPr lang="en-US"/>
              <a:t>, %</a:t>
            </a:r>
            <a:r>
              <a:rPr lang="en-US" err="1"/>
              <a:t>rsi</a:t>
            </a:r>
            <a:r>
              <a:rPr lang="en-US"/>
              <a:t>, 4)</a:t>
            </a:r>
          </a:p>
          <a:p>
            <a:pPr marL="285750" indent="-285750">
              <a:buFont typeface="Arial" charset="0"/>
              <a:buChar char="•"/>
            </a:pPr>
            <a:endParaRPr lang="en-US"/>
          </a:p>
          <a:p>
            <a:pPr marL="285750" indent="-285750">
              <a:buFont typeface="Arial" charset="0"/>
              <a:buChar char="•"/>
            </a:pPr>
            <a:r>
              <a:rPr lang="en-US" err="1"/>
              <a:t>salq</a:t>
            </a:r>
            <a:r>
              <a:rPr lang="en-US"/>
              <a:t> </a:t>
            </a:r>
            <a:r>
              <a:rPr lang="en-US" err="1"/>
              <a:t>src</a:t>
            </a:r>
            <a:r>
              <a:rPr lang="en-US"/>
              <a:t>, </a:t>
            </a:r>
            <a:r>
              <a:rPr lang="en-US" err="1"/>
              <a:t>dest</a:t>
            </a:r>
            <a:r>
              <a:rPr lang="en-US"/>
              <a:t>  =&gt; </a:t>
            </a:r>
            <a:r>
              <a:rPr lang="en-US" err="1"/>
              <a:t>dest</a:t>
            </a:r>
            <a:r>
              <a:rPr lang="en-US"/>
              <a:t>=</a:t>
            </a:r>
            <a:r>
              <a:rPr lang="en-US" err="1"/>
              <a:t>dest</a:t>
            </a:r>
            <a:r>
              <a:rPr lang="en-US"/>
              <a:t> &lt;&lt; </a:t>
            </a:r>
            <a:r>
              <a:rPr lang="en-US" err="1"/>
              <a:t>src</a:t>
            </a:r>
            <a:endParaRPr lang="en-US"/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arithmetic left shift</a:t>
            </a:r>
          </a:p>
          <a:p>
            <a:pPr marL="285750" indent="-285750">
              <a:buFont typeface="Arial" charset="0"/>
              <a:buChar char="•"/>
            </a:pPr>
            <a:r>
              <a:rPr lang="en-US" err="1"/>
              <a:t>salq</a:t>
            </a:r>
            <a:r>
              <a:rPr lang="en-US"/>
              <a:t> $2, %</a:t>
            </a:r>
            <a:r>
              <a:rPr lang="en-US" err="1"/>
              <a:t>rsi</a:t>
            </a:r>
            <a:endParaRPr lang="en-US"/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== 4 * %</a:t>
            </a:r>
            <a:r>
              <a:rPr lang="en-US" err="1"/>
              <a:t>rsi</a:t>
            </a:r>
            <a:endParaRPr lang="en-US"/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now, %</a:t>
            </a:r>
            <a:r>
              <a:rPr lang="en-US" err="1"/>
              <a:t>rsi</a:t>
            </a:r>
            <a:r>
              <a:rPr lang="en-US"/>
              <a:t> -&gt; 4i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then, %</a:t>
            </a:r>
            <a:r>
              <a:rPr lang="en-US" err="1"/>
              <a:t>rsi</a:t>
            </a:r>
            <a:r>
              <a:rPr lang="en-US"/>
              <a:t>=%</a:t>
            </a:r>
            <a:r>
              <a:rPr lang="en-US" err="1"/>
              <a:t>rsi</a:t>
            </a:r>
            <a:r>
              <a:rPr lang="en-US"/>
              <a:t>+%</a:t>
            </a:r>
            <a:r>
              <a:rPr lang="en-US" err="1"/>
              <a:t>rdi</a:t>
            </a:r>
            <a:r>
              <a:rPr lang="en-US"/>
              <a:t>=4i+the address of a[0]=address of a[</a:t>
            </a:r>
            <a:r>
              <a:rPr lang="en-US" err="1"/>
              <a:t>i</a:t>
            </a:r>
            <a:r>
              <a:rPr lang="en-US"/>
              <a:t>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then, </a:t>
            </a:r>
            <a:r>
              <a:rPr lang="en-US" err="1"/>
              <a:t>derefence</a:t>
            </a:r>
            <a:r>
              <a:rPr lang="en-US"/>
              <a:t> it to get the value of a[</a:t>
            </a:r>
            <a:r>
              <a:rPr lang="en-US" err="1"/>
              <a:t>i</a:t>
            </a:r>
            <a:r>
              <a:rPr lang="en-US"/>
              <a:t>]</a:t>
            </a:r>
          </a:p>
          <a:p>
            <a:pPr marL="285750" indent="-285750">
              <a:buFont typeface="Arial" charset="0"/>
              <a:buChar char="•"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6777" y="4830052"/>
            <a:ext cx="4343402" cy="3435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777" y="5780546"/>
            <a:ext cx="4343402" cy="343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3046</Words>
  <Application>Microsoft Macintosh PowerPoint</Application>
  <PresentationFormat>Widescreen</PresentationFormat>
  <Paragraphs>488</Paragraphs>
  <Slides>45</Slides>
  <Notes>32</Notes>
  <HiddenSlides>21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DengXian</vt:lpstr>
      <vt:lpstr>宋体</vt:lpstr>
      <vt:lpstr>Arial</vt:lpstr>
      <vt:lpstr>Calibri</vt:lpstr>
      <vt:lpstr>Calibri Light</vt:lpstr>
      <vt:lpstr>Mangal</vt:lpstr>
      <vt:lpstr>Office Theme</vt:lpstr>
      <vt:lpstr>CSO-Recitation 07  CSCI-UA 0201-007</vt:lpstr>
      <vt:lpstr>Today’s Topics</vt:lpstr>
      <vt:lpstr>Assessment 06</vt:lpstr>
      <vt:lpstr>Q1 %eax</vt:lpstr>
      <vt:lpstr>Q2 movq</vt:lpstr>
      <vt:lpstr>Q2 movq</vt:lpstr>
      <vt:lpstr>Q3 Deference pointers</vt:lpstr>
      <vt:lpstr>Q4 Basic machine execution</vt:lpstr>
      <vt:lpstr>Q5 mov vs. lea</vt:lpstr>
      <vt:lpstr>Debugging with GDB without C source files</vt:lpstr>
      <vt:lpstr>Recap: Some common gdb commands</vt:lpstr>
      <vt:lpstr>Recap: Some more advanced gdb commands</vt:lpstr>
      <vt:lpstr>Recap: Debugging with C source code</vt:lpstr>
      <vt:lpstr>Debugging without C source code</vt:lpstr>
      <vt:lpstr>Other useful command and options</vt:lpstr>
      <vt:lpstr>Q6 Lab3 with gdb</vt:lpstr>
      <vt:lpstr>Q6 Lab3 with gdb</vt:lpstr>
      <vt:lpstr>Q6 Lab3 with gdb</vt:lpstr>
      <vt:lpstr>Q6 Lab3 with gdb</vt:lpstr>
      <vt:lpstr>Q6 Lab3 with gdb</vt:lpstr>
      <vt:lpstr>Q6 Lab3 with gdb</vt:lpstr>
      <vt:lpstr>Assembly</vt:lpstr>
      <vt:lpstr>Why Assembly</vt:lpstr>
      <vt:lpstr>Why Assembly</vt:lpstr>
      <vt:lpstr>X86 general purpose registers</vt:lpstr>
      <vt:lpstr>X86 general purpose registers</vt:lpstr>
      <vt:lpstr>PowerPoint Presentation</vt:lpstr>
      <vt:lpstr>Important Instructions</vt:lpstr>
      <vt:lpstr>Usage of registers</vt:lpstr>
      <vt:lpstr>Backups</vt:lpstr>
      <vt:lpstr>Memory Addressing Modes</vt:lpstr>
      <vt:lpstr>Memory Addressing Modes</vt:lpstr>
      <vt:lpstr>Lea src, dest</vt:lpstr>
      <vt:lpstr>More about lab2</vt:lpstr>
      <vt:lpstr>More on debugging</vt:lpstr>
      <vt:lpstr>Debugging a crash</vt:lpstr>
      <vt:lpstr>More on debugging</vt:lpstr>
      <vt:lpstr>Debugging an infinite loop</vt:lpstr>
      <vt:lpstr>Loop in a linked list</vt:lpstr>
      <vt:lpstr>Loop in a linked list</vt:lpstr>
      <vt:lpstr>Loop in a linked list</vt:lpstr>
      <vt:lpstr>More on debugging</vt:lpstr>
      <vt:lpstr>Function pointer</vt:lpstr>
      <vt:lpstr>Function pointer</vt:lpstr>
      <vt:lpstr>Testing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CSO-Recitation 07  CSCI-UA 0201-007</dc:title>
  <dc:creator>Anqi Zhang</dc:creator>
  <cp:lastModifiedBy>Lin jinkun</cp:lastModifiedBy>
  <cp:revision>2</cp:revision>
  <dcterms:created xsi:type="dcterms:W3CDTF">2020-10-13T18:55:50Z</dcterms:created>
  <dcterms:modified xsi:type="dcterms:W3CDTF">2021-10-21T00:49:47Z</dcterms:modified>
</cp:coreProperties>
</file>