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970" r:id="rId5"/>
    <p:sldId id="919" r:id="rId6"/>
    <p:sldId id="920" r:id="rId7"/>
    <p:sldId id="921" r:id="rId8"/>
    <p:sldId id="861" r:id="rId9"/>
    <p:sldId id="922" r:id="rId10"/>
    <p:sldId id="923" r:id="rId11"/>
    <p:sldId id="862" r:id="rId12"/>
    <p:sldId id="924" r:id="rId13"/>
    <p:sldId id="925" r:id="rId14"/>
    <p:sldId id="926" r:id="rId15"/>
    <p:sldId id="927" r:id="rId16"/>
    <p:sldId id="928" r:id="rId17"/>
    <p:sldId id="929" r:id="rId18"/>
    <p:sldId id="966" r:id="rId19"/>
    <p:sldId id="956" r:id="rId20"/>
    <p:sldId id="955" r:id="rId21"/>
    <p:sldId id="863" r:id="rId22"/>
    <p:sldId id="931" r:id="rId23"/>
    <p:sldId id="930" r:id="rId24"/>
    <p:sldId id="932" r:id="rId25"/>
    <p:sldId id="933" r:id="rId26"/>
    <p:sldId id="937" r:id="rId27"/>
    <p:sldId id="938" r:id="rId28"/>
    <p:sldId id="939" r:id="rId29"/>
    <p:sldId id="864" r:id="rId30"/>
    <p:sldId id="957" r:id="rId31"/>
    <p:sldId id="958" r:id="rId32"/>
    <p:sldId id="959" r:id="rId33"/>
    <p:sldId id="967" r:id="rId34"/>
    <p:sldId id="866" r:id="rId35"/>
    <p:sldId id="942" r:id="rId36"/>
    <p:sldId id="969" r:id="rId37"/>
    <p:sldId id="943" r:id="rId38"/>
    <p:sldId id="945" r:id="rId39"/>
    <p:sldId id="944" r:id="rId40"/>
    <p:sldId id="946" r:id="rId41"/>
    <p:sldId id="962" r:id="rId42"/>
    <p:sldId id="949" r:id="rId43"/>
    <p:sldId id="95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58" d="100"/>
          <a:sy n="58" d="100"/>
        </p:scale>
        <p:origin x="39" y="8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12325-A740-47FD-AAAB-59631168F38B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E5312-D166-4EB2-8106-63703C16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4F9F-ADFB-4738-8D12-3FE02E25D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EB27A-34E9-405E-9941-455CD89FC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5B31-8232-4661-AD77-C74BE31B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C516E-E95A-4AE8-AC92-869CD1DD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2A92-6455-41C4-BBEC-8104434E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3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D1CA-1600-458B-8BBC-A4370F3B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E0788-1468-44E9-AC49-6EAC842A9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BBC94-153A-4558-8485-3D04B400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D9E6-2266-468C-A29B-7DC54D34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A4C7-8571-47F4-AA0C-3CC73CF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0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2DF69-DAC3-4388-AB63-681B52AC3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9903D-1972-41F9-B57F-733B0C12C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D26C8-CEA0-43FF-8537-B8CD27F4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0582-FB25-41DD-B1A7-A64B99E1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B9B9D-C698-445D-8632-5996DFCF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C415-C218-47C6-A59D-153D8566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5ACA-27BA-43A2-AB41-08856CB8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0DE85-886D-42C8-87D5-52802397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C844-3313-4825-9DF0-8993C335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369B-66A8-49D6-917F-C6A67B83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A86E-664A-44D3-AE60-7C110B8E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9E846-DB47-4E16-A377-58F5F4C25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9EEF-58B4-48F0-91F5-149289E1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20B2-871B-41AF-91E6-EE8B8788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F8784-6CE8-46B1-BA8B-D2928C83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6346-5DDB-460D-B7DB-91F30790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82E3-4EC0-49D3-A8FE-98FC7EF47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7C511-ADB1-434B-BFAD-A2DB85F97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63DBF-FCDB-43C1-9544-4C7206AF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4724-2797-4474-B6E6-FBDD9906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7966F-D200-44B4-9D0A-ED2D23AB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0A0A-C25E-4A03-82A3-6AEE014B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2820-D781-452F-A08C-D7972693C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1D114-C730-4BFA-84D5-D9D40616C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33027-9732-4E97-AFD8-C93DF9B2A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82F76-40D7-40CA-90E4-25AAC29B6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D83A9-E17B-4E6F-AA8A-1D35F832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DFC37-1C0D-4C61-8D4E-A58964E0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93928-52D7-4B84-9646-1E687DCA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F3FF-D3A3-4245-84FD-CFA91CA9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54BD5-450A-4F0F-8271-6EF6A4FB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BA31A-5007-40C7-81C7-1E28DD14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BFAF4-5B0E-409A-B535-B666FEBC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2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D43D6-0278-4248-A877-108F04DA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87ECE-FE7C-4800-8F62-B7108102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5525F-D2D7-464A-A5AB-3AA5BFCE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9FD6-8656-4EB3-A761-801A37C9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04B6-06B3-452E-B278-362DCAB4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0BF69-F721-4CC8-AEEE-D860778B2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81694-B8A8-4BB9-9AAC-6740DC31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DAA35-16F7-4AFC-8DF5-C42DF2F8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6045-B570-446C-9967-E1A6063B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EBFC-F869-4BCB-9913-732DEA7B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C75C5-7178-4184-BE30-C5039A972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E9878-5936-41D3-B5A1-05895AE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52D08-A66A-4A03-8DAF-4610E731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74E97-CBA4-4CA7-BDFC-D59EB73F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3A7D4-FE94-4694-A631-2115D085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0261C-FD25-4E6A-8EE7-E41E1120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47DE6-25D5-4BB6-B8DC-DD90B4C6B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8758-16A2-450F-896A-7AD2A3BA5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C8906-6335-452D-AFDA-FDE107BE1FA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C6D59-B83B-4DEC-B390-835E9FE11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09CD-EB23-408F-85BC-547263040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705F-7EB1-4ACD-BC13-E980BC1A3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Ints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1694-D753-44D3-854D-CABD7DA6D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Find 2’s complement quickly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/>
              <a:t>With a negative number, how to give its binary representation?  e.g. -40</a:t>
            </a:r>
          </a:p>
        </p:txBody>
      </p:sp>
      <p:sp>
        <p:nvSpPr>
          <p:cNvPr id="4" name="矩形 3"/>
          <p:cNvSpPr/>
          <p:nvPr/>
        </p:nvSpPr>
        <p:spPr>
          <a:xfrm>
            <a:off x="2098283" y="3121212"/>
            <a:ext cx="7628808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solidFill>
                  <a:srgbClr val="0000FF"/>
                </a:solidFill>
                <a:latin typeface="Arial"/>
                <a:cs typeface="Arial"/>
              </a:rPr>
              <a:t>Step 1. represent 40 in binary </a:t>
            </a:r>
            <a:endParaRPr lang="en-US" altLang="zh-CN" sz="3200" baseline="300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98284" y="4109661"/>
            <a:ext cx="19413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CN" sz="3200" dirty="0">
                <a:solidFill>
                  <a:srgbClr val="0000FF"/>
                </a:solidFill>
                <a:latin typeface="Calibri"/>
                <a:cs typeface="Calibri"/>
              </a:rPr>
              <a:t>0010 1000</a:t>
            </a:r>
            <a:endParaRPr lang="zh-CN" alt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204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Find 2’s complement quickly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/>
              <a:t>With a negative number, how to give its binary representation?  e.g. -40</a:t>
            </a:r>
          </a:p>
        </p:txBody>
      </p:sp>
      <p:sp>
        <p:nvSpPr>
          <p:cNvPr id="4" name="矩形 3"/>
          <p:cNvSpPr/>
          <p:nvPr/>
        </p:nvSpPr>
        <p:spPr>
          <a:xfrm>
            <a:off x="2098283" y="3121212"/>
            <a:ext cx="7628808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solidFill>
                  <a:srgbClr val="0000FF"/>
                </a:solidFill>
                <a:latin typeface="Arial"/>
                <a:cs typeface="Arial"/>
              </a:rPr>
              <a:t>Step 2. flip all bits</a:t>
            </a:r>
            <a:endParaRPr lang="en-US" altLang="zh-CN" sz="3200" baseline="300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98284" y="4109661"/>
            <a:ext cx="19413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CN" sz="3200" dirty="0">
                <a:solidFill>
                  <a:srgbClr val="0000FF"/>
                </a:solidFill>
                <a:latin typeface="Calibri"/>
                <a:cs typeface="Calibri"/>
              </a:rPr>
              <a:t>0010 1000</a:t>
            </a:r>
            <a:endParaRPr lang="zh-CN" alt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4039640" y="4416541"/>
            <a:ext cx="552496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790606" y="4109661"/>
            <a:ext cx="19413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CN" sz="3200" dirty="0">
                <a:solidFill>
                  <a:srgbClr val="0000FF"/>
                </a:solidFill>
                <a:latin typeface="Calibri"/>
                <a:cs typeface="Calibri"/>
              </a:rPr>
              <a:t>1101 0111</a:t>
            </a:r>
            <a:endParaRPr lang="zh-CN" alt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033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Find 2’s complement quickly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/>
              <a:t>With a negative number, how to give its binary representation?  e.g. -40</a:t>
            </a:r>
          </a:p>
        </p:txBody>
      </p:sp>
      <p:sp>
        <p:nvSpPr>
          <p:cNvPr id="4" name="矩形 3"/>
          <p:cNvSpPr/>
          <p:nvPr/>
        </p:nvSpPr>
        <p:spPr>
          <a:xfrm>
            <a:off x="2098283" y="3121212"/>
            <a:ext cx="7628808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solidFill>
                  <a:srgbClr val="0000FF"/>
                </a:solidFill>
                <a:latin typeface="Arial"/>
                <a:cs typeface="Arial"/>
              </a:rPr>
              <a:t>Step 3. add 1</a:t>
            </a:r>
            <a:endParaRPr lang="en-US" altLang="zh-CN" sz="3200" baseline="300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98284" y="4109661"/>
            <a:ext cx="19413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CN" sz="3200" dirty="0">
                <a:solidFill>
                  <a:srgbClr val="0000FF"/>
                </a:solidFill>
                <a:latin typeface="Calibri"/>
                <a:cs typeface="Calibri"/>
              </a:rPr>
              <a:t>0010 1000</a:t>
            </a:r>
            <a:endParaRPr lang="zh-CN" alt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4039640" y="4416541"/>
            <a:ext cx="552496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790606" y="4109661"/>
            <a:ext cx="19413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CN" sz="3200" dirty="0">
                <a:solidFill>
                  <a:srgbClr val="0000FF"/>
                </a:solidFill>
                <a:latin typeface="Calibri"/>
                <a:cs typeface="Calibri"/>
              </a:rPr>
              <a:t>1101 0111</a:t>
            </a:r>
            <a:endParaRPr lang="zh-CN" alt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934257" y="4416541"/>
            <a:ext cx="552496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785735" y="4109661"/>
            <a:ext cx="19413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CN" sz="3200" dirty="0">
                <a:solidFill>
                  <a:srgbClr val="0000FF"/>
                </a:solidFill>
                <a:latin typeface="Calibri"/>
                <a:cs typeface="Calibri"/>
              </a:rPr>
              <a:t>1101 1000</a:t>
            </a:r>
            <a:endParaRPr lang="zh-CN" alt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038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Find 2’s complement quickly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/>
              <a:t>With a negative number, how to give its binary representation?  e.g. -40</a:t>
            </a:r>
          </a:p>
        </p:txBody>
      </p:sp>
      <p:sp>
        <p:nvSpPr>
          <p:cNvPr id="4" name="矩形 3"/>
          <p:cNvSpPr/>
          <p:nvPr/>
        </p:nvSpPr>
        <p:spPr>
          <a:xfrm>
            <a:off x="2098283" y="3121212"/>
            <a:ext cx="7628808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solidFill>
                  <a:srgbClr val="0000FF"/>
                </a:solidFill>
                <a:latin typeface="Arial"/>
                <a:cs typeface="Arial"/>
              </a:rPr>
              <a:t>Step 3. add 1</a:t>
            </a:r>
            <a:endParaRPr lang="en-US" altLang="zh-CN" sz="3200" baseline="300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98284" y="4109661"/>
            <a:ext cx="19413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CN" sz="3200" dirty="0">
                <a:solidFill>
                  <a:srgbClr val="0000FF"/>
                </a:solidFill>
                <a:latin typeface="Calibri"/>
                <a:cs typeface="Calibri"/>
              </a:rPr>
              <a:t>0010 1000</a:t>
            </a:r>
            <a:endParaRPr lang="zh-CN" alt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4039640" y="4416541"/>
            <a:ext cx="552496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790606" y="4109661"/>
            <a:ext cx="19413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CN" sz="3200" dirty="0">
                <a:solidFill>
                  <a:srgbClr val="0000FF"/>
                </a:solidFill>
                <a:latin typeface="Calibri"/>
                <a:cs typeface="Calibri"/>
              </a:rPr>
              <a:t>1101 0111</a:t>
            </a:r>
            <a:endParaRPr lang="zh-CN" alt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934257" y="4416541"/>
            <a:ext cx="552496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785735" y="4109661"/>
            <a:ext cx="19413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CN" sz="3200" dirty="0">
                <a:solidFill>
                  <a:srgbClr val="0000FF"/>
                </a:solidFill>
                <a:latin typeface="Calibri"/>
                <a:cs typeface="Calibri"/>
              </a:rPr>
              <a:t>1101 1000</a:t>
            </a:r>
            <a:endParaRPr lang="zh-CN" alt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96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Find 2’s complement quickly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/>
              <a:t>With a negative number, how to give its binary representation?  e.g. -40</a:t>
            </a:r>
          </a:p>
        </p:txBody>
      </p:sp>
      <p:sp>
        <p:nvSpPr>
          <p:cNvPr id="4" name="矩形 3"/>
          <p:cNvSpPr/>
          <p:nvPr/>
        </p:nvSpPr>
        <p:spPr>
          <a:xfrm>
            <a:off x="2098283" y="3121212"/>
            <a:ext cx="7628808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solidFill>
                  <a:srgbClr val="0000FF"/>
                </a:solidFill>
                <a:latin typeface="Arial"/>
                <a:cs typeface="Arial"/>
              </a:rPr>
              <a:t>Step 3. add 1</a:t>
            </a:r>
            <a:endParaRPr lang="en-US" altLang="zh-CN" sz="3200" baseline="300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98284" y="4109661"/>
            <a:ext cx="19413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CN" sz="3200" dirty="0">
                <a:solidFill>
                  <a:srgbClr val="0000FF"/>
                </a:solidFill>
                <a:latin typeface="Calibri"/>
                <a:cs typeface="Calibri"/>
              </a:rPr>
              <a:t>0010 1000</a:t>
            </a:r>
            <a:endParaRPr lang="zh-CN" alt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4039640" y="4416541"/>
            <a:ext cx="552496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790606" y="4109661"/>
            <a:ext cx="19413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CN" sz="3200" dirty="0">
                <a:solidFill>
                  <a:srgbClr val="0000FF"/>
                </a:solidFill>
                <a:latin typeface="Calibri"/>
                <a:cs typeface="Calibri"/>
              </a:rPr>
              <a:t>1101 0111</a:t>
            </a:r>
            <a:endParaRPr lang="zh-CN" alt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934257" y="4416541"/>
            <a:ext cx="552496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785735" y="4109661"/>
            <a:ext cx="19413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CN" sz="3200" dirty="0">
                <a:solidFill>
                  <a:srgbClr val="0000FF"/>
                </a:solidFill>
                <a:latin typeface="Calibri"/>
                <a:cs typeface="Calibri"/>
              </a:rPr>
              <a:t>1101 1000</a:t>
            </a:r>
            <a:endParaRPr lang="zh-CN" alt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250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trick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8354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latin typeface="Verdana"/>
                <a:cs typeface="Verdana"/>
              </a:rPr>
              <a:t>1111...11</a:t>
            </a:r>
            <a:r>
              <a:rPr lang="en-US" baseline="-25000" dirty="0">
                <a:latin typeface="Verdana"/>
                <a:cs typeface="Verdana"/>
              </a:rPr>
              <a:t>2</a:t>
            </a:r>
            <a:r>
              <a:rPr lang="en-US" dirty="0">
                <a:latin typeface="Verdana"/>
                <a:cs typeface="Verdana"/>
              </a:rPr>
              <a:t> </a:t>
            </a:r>
            <a:r>
              <a:rPr lang="en-US" dirty="0"/>
              <a:t>in 2’s complement?</a:t>
            </a:r>
          </a:p>
          <a:p>
            <a:endParaRPr lang="en-US" baseline="-25000" dirty="0">
              <a:latin typeface="Verdana"/>
              <a:cs typeface="Verdana"/>
            </a:endParaRPr>
          </a:p>
          <a:p>
            <a:endParaRPr lang="en-US" baseline="-25000" dirty="0">
              <a:latin typeface="Verdana"/>
              <a:cs typeface="Verdana"/>
            </a:endParaRPr>
          </a:p>
          <a:p>
            <a:r>
              <a:rPr lang="en-US" dirty="0"/>
              <a:t>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79788" y="5416551"/>
          <a:ext cx="22098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825500" imgH="241300" progId="Equation.3">
                  <p:embed/>
                </p:oleObj>
              </mc:Choice>
              <mc:Fallback>
                <p:oleObj name="Equation" r:id="rId3" imgW="825500" imgH="2413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9788" y="5416551"/>
                        <a:ext cx="2209800" cy="64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3369734" y="3759201"/>
            <a:ext cx="2726267" cy="1202267"/>
          </a:xfrm>
          <a:prstGeom prst="wedgeRoundRectCallout">
            <a:avLst>
              <a:gd name="adj1" fmla="val -38336"/>
              <a:gd name="adj2" fmla="val -88676"/>
              <a:gd name="adj3" fmla="val 16667"/>
            </a:avLst>
          </a:prstGeom>
          <a:solidFill>
            <a:srgbClr val="B9CDE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b with bits flipped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15683" y="2833159"/>
          <a:ext cx="384333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5" imgW="1435100" imgH="241300" progId="Equation.3">
                  <p:embed/>
                </p:oleObj>
              </mc:Choice>
              <mc:Fallback>
                <p:oleObj name="Equation" r:id="rId5" imgW="1435100" imgH="2413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15683" y="2833159"/>
                        <a:ext cx="3843338" cy="64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1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Exercise Time II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780616" y="1659846"/>
          <a:ext cx="7288554" cy="2333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9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9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Hexadecimal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Decimal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Binary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0xce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baseline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8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CN" dirty="0">
                          <a:latin typeface="Verdana"/>
                          <a:cs typeface="Verdana"/>
                        </a:rPr>
                        <a:t>1001 1100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476"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41"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-128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41"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-90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954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Answers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780616" y="1659846"/>
          <a:ext cx="7288554" cy="2333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9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9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Hexadecimal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Decimal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Binary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0xce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-50</a:t>
                      </a:r>
                      <a:endParaRPr lang="en-US" altLang="zh-CN" baseline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CN" sz="1800" b="0" dirty="0">
                          <a:latin typeface="Verdana"/>
                          <a:cs typeface="Verdana"/>
                        </a:rPr>
                        <a:t>1100 1110</a:t>
                      </a:r>
                      <a:endParaRPr lang="en-US" altLang="zh-CN" sz="18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0x9c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-100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CN" dirty="0">
                          <a:latin typeface="Verdana"/>
                          <a:cs typeface="Verdana"/>
                        </a:rPr>
                        <a:t>1001 1100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476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0x7f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CN" sz="1800" b="0" dirty="0">
                          <a:latin typeface="Verdana"/>
                          <a:cs typeface="Verdana"/>
                        </a:rPr>
                        <a:t>0111 1111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41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0x80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-128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1000 0000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41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0xa6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-90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altLang="zh-CN" sz="1800" dirty="0">
                          <a:latin typeface="Verdana"/>
                          <a:cs typeface="Verdana"/>
                        </a:rPr>
                        <a:t>1010 0110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962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Ranges</a:t>
            </a:r>
            <a:endParaRPr kumimoji="1"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074692" y="1723555"/>
          <a:ext cx="813610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0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0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Range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1 byte 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>
                          <a:latin typeface="Verdana"/>
                          <a:cs typeface="Verdana"/>
                        </a:rPr>
                        <a:t>[0,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8</a:t>
                      </a:r>
                      <a:r>
                        <a:rPr lang="en-US" altLang="zh-CN" sz="24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aseline="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lang="en-US" altLang="zh-CN" sz="2400" baseline="0" dirty="0">
                          <a:latin typeface="Verdana"/>
                          <a:cs typeface="Verdana"/>
                        </a:rPr>
                        <a:t>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1 byte 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aseline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79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Ranges</a:t>
            </a:r>
            <a:endParaRPr kumimoji="1"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074692" y="1723555"/>
          <a:ext cx="813610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0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0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Range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1 byte 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>
                          <a:latin typeface="Verdana"/>
                          <a:cs typeface="Verdana"/>
                        </a:rPr>
                        <a:t>[0,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8</a:t>
                      </a:r>
                      <a:r>
                        <a:rPr lang="en-US" altLang="zh-CN" sz="24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aseline="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lang="en-US" altLang="zh-CN" sz="2400" baseline="0" dirty="0">
                          <a:latin typeface="Verdana"/>
                          <a:cs typeface="Verdana"/>
                        </a:rPr>
                        <a:t>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1 byte 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>
                          <a:latin typeface="Verdana"/>
                          <a:cs typeface="Verdana"/>
                        </a:rPr>
                        <a:t>[-2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lang="en-US" altLang="zh-CN" sz="2400" baseline="0" dirty="0">
                          <a:latin typeface="Verdana"/>
                          <a:cs typeface="Verdana"/>
                        </a:rPr>
                        <a:t>,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lang="en-US" altLang="zh-CN" sz="24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aseline="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lang="en-US" altLang="zh-CN" sz="2400" baseline="0" dirty="0">
                          <a:latin typeface="Verdana"/>
                          <a:cs typeface="Verdana"/>
                        </a:rPr>
                        <a:t>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-128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127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340203" y="3750046"/>
            <a:ext cx="26394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Calibri"/>
                <a:cs typeface="Calibri"/>
              </a:rPr>
              <a:t>Min:   1000 0000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alibri"/>
                <a:cs typeface="Calibri"/>
              </a:rPr>
              <a:t>Max:  0111 1111</a:t>
            </a:r>
          </a:p>
        </p:txBody>
      </p:sp>
    </p:spTree>
    <p:extLst>
      <p:ext uri="{BB962C8B-B14F-4D97-AF65-F5344CB8AC3E}">
        <p14:creationId xmlns:p14="http://schemas.microsoft.com/office/powerpoint/2010/main" val="3475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Two’s complement</a:t>
            </a:r>
            <a:endParaRPr kumimoji="1" lang="zh-CN" alt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2225676" y="1816101"/>
          <a:ext cx="30273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3" imgW="1130300" imgH="266700" progId="Equation.3">
                  <p:embed/>
                </p:oleObj>
              </mc:Choice>
              <mc:Fallback>
                <p:oleObj name="公式" r:id="rId3" imgW="1130300" imgH="266700" progId="Equation.3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676" y="1816101"/>
                        <a:ext cx="3027363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098283" y="3393082"/>
            <a:ext cx="7628808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Arial"/>
                <a:cs typeface="Arial"/>
              </a:rPr>
              <a:t>MSB:  </a:t>
            </a:r>
            <a:r>
              <a:rPr lang="en-US" altLang="zh-CN" sz="3200" dirty="0" err="1">
                <a:latin typeface="Arial"/>
                <a:cs typeface="Arial"/>
              </a:rPr>
              <a:t>val</a:t>
            </a:r>
            <a:r>
              <a:rPr lang="en-US" altLang="zh-CN" sz="3200" dirty="0">
                <a:latin typeface="Arial"/>
                <a:cs typeface="Arial"/>
              </a:rPr>
              <a:t>( </a:t>
            </a:r>
            <a:r>
              <a:rPr lang="en-US" altLang="zh-CN" sz="3200" dirty="0" err="1">
                <a:latin typeface="Consolas"/>
                <a:cs typeface="Consolas"/>
              </a:rPr>
              <a:t>b</a:t>
            </a:r>
            <a:r>
              <a:rPr lang="en-US" altLang="zh-CN" sz="3200" baseline="-25000" dirty="0" err="1">
                <a:latin typeface="Consolas"/>
                <a:cs typeface="Consolas"/>
              </a:rPr>
              <a:t>w</a:t>
            </a:r>
            <a:r>
              <a:rPr lang="en-US" altLang="zh-CN" sz="3200" baseline="-25000" dirty="0">
                <a:latin typeface="Consolas"/>
                <a:cs typeface="Consolas"/>
              </a:rPr>
              <a:t> </a:t>
            </a:r>
            <a:r>
              <a:rPr lang="en-US" altLang="zh-CN" sz="3200" dirty="0">
                <a:latin typeface="Consolas"/>
                <a:cs typeface="Consolas"/>
              </a:rPr>
              <a:t>)</a:t>
            </a:r>
            <a:r>
              <a:rPr lang="en-US" altLang="zh-CN" sz="3200" baseline="-25000" dirty="0">
                <a:latin typeface="Consolas"/>
                <a:cs typeface="Consolas"/>
              </a:rPr>
              <a:t> </a:t>
            </a:r>
            <a:r>
              <a:rPr lang="en-US" altLang="zh-CN" sz="3200" dirty="0">
                <a:latin typeface="Consolas"/>
                <a:cs typeface="Consolas"/>
              </a:rPr>
              <a:t>= -</a:t>
            </a:r>
            <a:r>
              <a:rPr lang="en-US" altLang="zh-CN" sz="3200" dirty="0" err="1">
                <a:latin typeface="Consolas"/>
                <a:cs typeface="Consolas"/>
              </a:rPr>
              <a:t>b</a:t>
            </a:r>
            <a:r>
              <a:rPr lang="en-US" altLang="zh-CN" sz="3200" baseline="-25000" dirty="0" err="1">
                <a:latin typeface="Consolas"/>
                <a:cs typeface="Consolas"/>
              </a:rPr>
              <a:t>w</a:t>
            </a:r>
            <a:r>
              <a:rPr lang="en-US" altLang="zh-CN" sz="3200" dirty="0">
                <a:latin typeface="Consolas"/>
                <a:cs typeface="Consolas"/>
              </a:rPr>
              <a:t> * 2</a:t>
            </a:r>
            <a:r>
              <a:rPr lang="en-US" altLang="zh-CN" sz="3200" baseline="30000" dirty="0">
                <a:latin typeface="Consolas"/>
                <a:cs typeface="Consolas"/>
              </a:rPr>
              <a:t>w</a:t>
            </a:r>
          </a:p>
        </p:txBody>
      </p:sp>
      <p:sp>
        <p:nvSpPr>
          <p:cNvPr id="6" name="矩形 5"/>
          <p:cNvSpPr/>
          <p:nvPr/>
        </p:nvSpPr>
        <p:spPr>
          <a:xfrm>
            <a:off x="2086631" y="4174630"/>
            <a:ext cx="8124169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Arial"/>
                <a:cs typeface="Arial"/>
              </a:rPr>
              <a:t>Other:  </a:t>
            </a:r>
            <a:r>
              <a:rPr lang="en-US" altLang="zh-CN" sz="3200" dirty="0" err="1">
                <a:latin typeface="Arial"/>
                <a:cs typeface="Arial"/>
              </a:rPr>
              <a:t>val</a:t>
            </a:r>
            <a:r>
              <a:rPr lang="en-US" altLang="zh-CN" sz="3200" dirty="0">
                <a:latin typeface="Arial"/>
                <a:cs typeface="Arial"/>
              </a:rPr>
              <a:t> ( </a:t>
            </a:r>
            <a:r>
              <a:rPr lang="en-US" altLang="zh-CN" sz="3200" dirty="0">
                <a:latin typeface="Consolas"/>
                <a:cs typeface="Consolas"/>
              </a:rPr>
              <a:t>b</a:t>
            </a:r>
            <a:r>
              <a:rPr lang="en-US" altLang="zh-CN" sz="3200" baseline="-25000" dirty="0">
                <a:latin typeface="Consolas"/>
                <a:cs typeface="Consolas"/>
              </a:rPr>
              <a:t>i </a:t>
            </a:r>
            <a:r>
              <a:rPr lang="en-US" altLang="zh-CN" sz="3200" dirty="0">
                <a:latin typeface="Consolas"/>
                <a:cs typeface="Consolas"/>
              </a:rPr>
              <a:t>)</a:t>
            </a:r>
            <a:r>
              <a:rPr lang="en-US" altLang="zh-CN" sz="3200" baseline="-25000" dirty="0">
                <a:latin typeface="Consolas"/>
                <a:cs typeface="Consolas"/>
              </a:rPr>
              <a:t> </a:t>
            </a:r>
            <a:r>
              <a:rPr lang="en-US" altLang="zh-CN" sz="3200" dirty="0">
                <a:latin typeface="Consolas"/>
                <a:cs typeface="Consolas"/>
              </a:rPr>
              <a:t>= b</a:t>
            </a:r>
            <a:r>
              <a:rPr lang="en-US" altLang="zh-CN" sz="3200" baseline="-25000" dirty="0">
                <a:latin typeface="Consolas"/>
                <a:cs typeface="Consolas"/>
              </a:rPr>
              <a:t>i</a:t>
            </a:r>
            <a:r>
              <a:rPr lang="en-US" altLang="zh-CN" sz="3200" dirty="0">
                <a:latin typeface="Consolas"/>
                <a:cs typeface="Consolas"/>
              </a:rPr>
              <a:t> * 2</a:t>
            </a:r>
            <a:r>
              <a:rPr lang="en-US" altLang="zh-CN" sz="3200" baseline="30000" dirty="0">
                <a:latin typeface="Consolas"/>
                <a:cs typeface="Consolas"/>
              </a:rPr>
              <a:t>i</a:t>
            </a:r>
            <a:r>
              <a:rPr lang="en-US" altLang="zh-CN" sz="3200" dirty="0">
                <a:latin typeface="Consolas"/>
                <a:cs typeface="Consolas"/>
              </a:rPr>
              <a:t>,  </a:t>
            </a:r>
            <a:r>
              <a:rPr lang="en-US" altLang="zh-CN" sz="2400" dirty="0">
                <a:latin typeface="Consolas"/>
                <a:cs typeface="Consolas"/>
              </a:rPr>
              <a:t>0 &lt;= </a:t>
            </a:r>
            <a:r>
              <a:rPr lang="en-US" altLang="zh-CN" sz="2400" dirty="0" err="1">
                <a:latin typeface="Consolas"/>
                <a:cs typeface="Consolas"/>
              </a:rPr>
              <a:t>i</a:t>
            </a:r>
            <a:r>
              <a:rPr lang="en-US" altLang="zh-CN" sz="2400" dirty="0">
                <a:latin typeface="Consolas"/>
                <a:cs typeface="Consolas"/>
              </a:rPr>
              <a:t> &lt; w</a:t>
            </a:r>
            <a:endParaRPr lang="en-US" altLang="zh-CN" sz="2400" baseline="30000" dirty="0">
              <a:latin typeface="Consolas"/>
              <a:cs typeface="Consolas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6419850" y="1703388"/>
          <a:ext cx="33337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5" imgW="1511300" imgH="457200" progId="Equation.3">
                  <p:embed/>
                </p:oleObj>
              </mc:Choice>
              <mc:Fallback>
                <p:oleObj name="公式" r:id="rId5" imgW="1511300" imgH="457200" progId="Equation.3">
                  <p:embed/>
                  <p:pic>
                    <p:nvPicPr>
                      <p:cNvPr id="7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9850" y="1703388"/>
                        <a:ext cx="333375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Overflow</a:t>
            </a:r>
            <a:endParaRPr kumimoji="1" lang="zh-CN" altLang="en-US" dirty="0"/>
          </a:p>
        </p:txBody>
      </p:sp>
      <p:sp>
        <p:nvSpPr>
          <p:cNvPr id="4" name="Rectangle 4"/>
          <p:cNvSpPr/>
          <p:nvPr/>
        </p:nvSpPr>
        <p:spPr>
          <a:xfrm>
            <a:off x="3363487" y="1987817"/>
            <a:ext cx="270098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latin typeface="Verdana"/>
                <a:cs typeface="Verdana"/>
              </a:rPr>
              <a:t>1</a:t>
            </a:r>
            <a:r>
              <a:rPr lang="en-US" sz="2600" dirty="0">
                <a:latin typeface="Verdana"/>
                <a:cs typeface="Verdana"/>
              </a:rPr>
              <a:t> 0 0 0 0 0 0 1</a:t>
            </a:r>
          </a:p>
        </p:txBody>
      </p:sp>
      <p:sp>
        <p:nvSpPr>
          <p:cNvPr id="5" name="Rectangle 5"/>
          <p:cNvSpPr/>
          <p:nvPr/>
        </p:nvSpPr>
        <p:spPr>
          <a:xfrm>
            <a:off x="3246268" y="2595049"/>
            <a:ext cx="29306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Verdana"/>
                <a:cs typeface="Verdana"/>
              </a:rPr>
              <a:t> 1 0 0 0 0 0 0 1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48424" y="2587325"/>
            <a:ext cx="4575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Verdana"/>
                <a:cs typeface="Verdana"/>
              </a:rPr>
              <a:t>+</a:t>
            </a:r>
          </a:p>
        </p:txBody>
      </p:sp>
      <p:cxnSp>
        <p:nvCxnSpPr>
          <p:cNvPr id="7" name="Straight Connector 8"/>
          <p:cNvCxnSpPr/>
          <p:nvPr/>
        </p:nvCxnSpPr>
        <p:spPr>
          <a:xfrm>
            <a:off x="2560268" y="3265679"/>
            <a:ext cx="3749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090368" y="1985674"/>
            <a:ext cx="8508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Verdana"/>
                <a:cs typeface="Verdana"/>
              </a:rPr>
              <a:t>-127</a:t>
            </a:r>
          </a:p>
        </p:txBody>
      </p:sp>
      <p:sp>
        <p:nvSpPr>
          <p:cNvPr id="10" name="矩形 9"/>
          <p:cNvSpPr/>
          <p:nvPr/>
        </p:nvSpPr>
        <p:spPr>
          <a:xfrm>
            <a:off x="7090368" y="2629968"/>
            <a:ext cx="8508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Verdana"/>
                <a:cs typeface="Verdana"/>
              </a:rPr>
              <a:t>-127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479809" y="4769058"/>
          <a:ext cx="7021169" cy="1251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Range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 byte 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[0, 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8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000" baseline="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 byte 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[-2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, 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000" baseline="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-128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127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232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Overflow</a:t>
            </a:r>
            <a:endParaRPr kumimoji="1" lang="zh-CN" altLang="en-US" dirty="0"/>
          </a:p>
        </p:txBody>
      </p:sp>
      <p:sp>
        <p:nvSpPr>
          <p:cNvPr id="4" name="Rectangle 4"/>
          <p:cNvSpPr/>
          <p:nvPr/>
        </p:nvSpPr>
        <p:spPr>
          <a:xfrm>
            <a:off x="3363487" y="1987817"/>
            <a:ext cx="270098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latin typeface="Verdana"/>
                <a:cs typeface="Verdana"/>
              </a:rPr>
              <a:t>1</a:t>
            </a:r>
            <a:r>
              <a:rPr lang="en-US" sz="2600" dirty="0">
                <a:latin typeface="Verdana"/>
                <a:cs typeface="Verdana"/>
              </a:rPr>
              <a:t> 0 0 0 0 0 0 1</a:t>
            </a:r>
          </a:p>
        </p:txBody>
      </p:sp>
      <p:sp>
        <p:nvSpPr>
          <p:cNvPr id="5" name="Rectangle 5"/>
          <p:cNvSpPr/>
          <p:nvPr/>
        </p:nvSpPr>
        <p:spPr>
          <a:xfrm>
            <a:off x="3246268" y="2595049"/>
            <a:ext cx="29306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Verdana"/>
                <a:cs typeface="Verdana"/>
              </a:rPr>
              <a:t> 1 0 0 0 0 0 0 1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48424" y="2587325"/>
            <a:ext cx="4575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Verdana"/>
                <a:cs typeface="Verdana"/>
              </a:rPr>
              <a:t>+</a:t>
            </a:r>
          </a:p>
        </p:txBody>
      </p:sp>
      <p:cxnSp>
        <p:nvCxnSpPr>
          <p:cNvPr id="7" name="Straight Connector 8"/>
          <p:cNvCxnSpPr/>
          <p:nvPr/>
        </p:nvCxnSpPr>
        <p:spPr>
          <a:xfrm>
            <a:off x="2560268" y="3265679"/>
            <a:ext cx="3749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9"/>
          <p:cNvSpPr/>
          <p:nvPr/>
        </p:nvSpPr>
        <p:spPr>
          <a:xfrm>
            <a:off x="3246269" y="3493998"/>
            <a:ext cx="28181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Verdana"/>
                <a:cs typeface="Verdana"/>
              </a:rPr>
              <a:t> </a:t>
            </a:r>
            <a:r>
              <a:rPr lang="en-US" altLang="zh-CN" sz="2600" dirty="0">
                <a:latin typeface="Verdana"/>
                <a:cs typeface="Verdana"/>
              </a:rPr>
              <a:t>0</a:t>
            </a:r>
            <a:r>
              <a:rPr lang="en-US" sz="2600" dirty="0">
                <a:latin typeface="Verdana"/>
                <a:cs typeface="Verdana"/>
              </a:rPr>
              <a:t> 0 0 0 0 0 1 0</a:t>
            </a:r>
          </a:p>
        </p:txBody>
      </p:sp>
      <p:sp>
        <p:nvSpPr>
          <p:cNvPr id="9" name="矩形 8"/>
          <p:cNvSpPr/>
          <p:nvPr/>
        </p:nvSpPr>
        <p:spPr>
          <a:xfrm>
            <a:off x="7090368" y="1985674"/>
            <a:ext cx="8508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Verdana"/>
                <a:cs typeface="Verdana"/>
              </a:rPr>
              <a:t>-127</a:t>
            </a:r>
          </a:p>
        </p:txBody>
      </p:sp>
      <p:sp>
        <p:nvSpPr>
          <p:cNvPr id="10" name="矩形 9"/>
          <p:cNvSpPr/>
          <p:nvPr/>
        </p:nvSpPr>
        <p:spPr>
          <a:xfrm>
            <a:off x="7090368" y="2629968"/>
            <a:ext cx="8508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Verdana"/>
                <a:cs typeface="Verdana"/>
              </a:rPr>
              <a:t>-127</a:t>
            </a:r>
          </a:p>
        </p:txBody>
      </p:sp>
      <p:sp>
        <p:nvSpPr>
          <p:cNvPr id="11" name="Rectangle 9"/>
          <p:cNvSpPr/>
          <p:nvPr/>
        </p:nvSpPr>
        <p:spPr>
          <a:xfrm>
            <a:off x="2882286" y="3471718"/>
            <a:ext cx="396638" cy="492443"/>
          </a:xfrm>
          <a:prstGeom prst="rect">
            <a:avLst/>
          </a:prstGeom>
          <a:solidFill>
            <a:srgbClr val="FF6600"/>
          </a:solidFill>
        </p:spPr>
        <p:txBody>
          <a:bodyPr wrap="none">
            <a:spAutoFit/>
          </a:bodyPr>
          <a:lstStyle/>
          <a:p>
            <a:r>
              <a:rPr lang="en-US" sz="2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7287280" y="3482858"/>
            <a:ext cx="9248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Verdana"/>
                <a:cs typeface="Verdana"/>
              </a:rPr>
              <a:t>2</a:t>
            </a:r>
            <a:r>
              <a:rPr lang="zh-CN" altLang="en-US" sz="2200" dirty="0">
                <a:latin typeface="Verdana"/>
                <a:cs typeface="Verdana"/>
              </a:rPr>
              <a:t> </a:t>
            </a:r>
            <a:r>
              <a:rPr lang="en-US" altLang="zh-CN" sz="2200" dirty="0">
                <a:latin typeface="Verdana"/>
                <a:cs typeface="Verdana"/>
              </a:rPr>
              <a:t>???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831" y="3343078"/>
            <a:ext cx="618480" cy="643362"/>
          </a:xfrm>
          <a:prstGeom prst="rect">
            <a:avLst/>
          </a:prstGeom>
        </p:spPr>
      </p:pic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479809" y="4769058"/>
          <a:ext cx="7021169" cy="1251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Range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 byte 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[0, 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8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000" baseline="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 byte 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[-2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, 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000" baseline="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-128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127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2882286" y="3986440"/>
            <a:ext cx="152126" cy="303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72006" y="4290272"/>
            <a:ext cx="192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 bit discarded</a:t>
            </a:r>
          </a:p>
        </p:txBody>
      </p:sp>
    </p:spTree>
    <p:extLst>
      <p:ext uri="{BB962C8B-B14F-4D97-AF65-F5344CB8AC3E}">
        <p14:creationId xmlns:p14="http://schemas.microsoft.com/office/powerpoint/2010/main" val="3965924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Intel 8080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5023633" y="2846218"/>
            <a:ext cx="12626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1155" y="2894532"/>
            <a:ext cx="726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000" i="1" dirty="0"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0x1e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0xaf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0x0f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0xcb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0xea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0xba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0x8c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80685" y="1620075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0xb0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269446" y="1986371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2269446" y="4971206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269446" y="4596012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269446" y="4219888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269446" y="3862381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280685" y="3505573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282334" y="3095782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0xa6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286704" y="2733593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0xa7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276174" y="2378035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0xa8</a:t>
            </a:r>
            <a:endParaRPr lang="zh-CN" altLang="en-US" dirty="0"/>
          </a:p>
        </p:txBody>
      </p:sp>
      <p:grpSp>
        <p:nvGrpSpPr>
          <p:cNvPr id="41" name="组 40"/>
          <p:cNvGrpSpPr/>
          <p:nvPr/>
        </p:nvGrpSpPr>
        <p:grpSpPr>
          <a:xfrm>
            <a:off x="6501301" y="1643574"/>
            <a:ext cx="2249114" cy="1672455"/>
            <a:chOff x="4589993" y="1584086"/>
            <a:chExt cx="2146574" cy="951208"/>
          </a:xfrm>
        </p:grpSpPr>
        <p:sp>
          <p:nvSpPr>
            <p:cNvPr id="42" name="矩形 4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359752" y="1593005"/>
              <a:ext cx="624513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10611" y="1826373"/>
              <a:ext cx="2114515" cy="696758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7762415" y="2846218"/>
            <a:ext cx="729513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kumimoji="1" lang="zh-CN" alt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656187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8" name="矩形 47"/>
          <p:cNvSpPr/>
          <p:nvPr/>
        </p:nvSpPr>
        <p:spPr>
          <a:xfrm>
            <a:off x="6556237" y="2093499"/>
            <a:ext cx="2138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</a:t>
            </a:r>
          </a:p>
          <a:p>
            <a:pPr algn="ctr"/>
            <a:r>
              <a:rPr kumimoji="1" lang="en-US" altLang="zh-CN" dirty="0">
                <a:latin typeface="Verdana"/>
                <a:cs typeface="Verdana"/>
              </a:rPr>
              <a:t>Unit</a:t>
            </a:r>
            <a:endParaRPr kumimoji="1" lang="zh-CN" alt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54079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Intel 8080 (1974)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501301" y="1643574"/>
            <a:ext cx="2249114" cy="1672455"/>
            <a:chOff x="4589993" y="1584086"/>
            <a:chExt cx="2146574" cy="951208"/>
          </a:xfrm>
        </p:grpSpPr>
        <p:sp>
          <p:nvSpPr>
            <p:cNvPr id="5" name="矩形 4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59752" y="1593005"/>
              <a:ext cx="624513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10611" y="1826373"/>
              <a:ext cx="2114515" cy="696758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8" name="直线箭头连接符 7"/>
          <p:cNvCxnSpPr/>
          <p:nvPr/>
        </p:nvCxnSpPr>
        <p:spPr>
          <a:xfrm>
            <a:off x="5023633" y="2846218"/>
            <a:ext cx="12626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1155" y="2894532"/>
            <a:ext cx="726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000" i="1" dirty="0"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0x1e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0xaf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0x0f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0xcb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0xea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0xba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0x8c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62415" y="2846218"/>
            <a:ext cx="729513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kumimoji="1" lang="zh-CN" alt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56237" y="2093499"/>
            <a:ext cx="2138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</a:t>
            </a:r>
          </a:p>
          <a:p>
            <a:pPr algn="ctr"/>
            <a:r>
              <a:rPr kumimoji="1" lang="en-US" altLang="zh-CN" dirty="0">
                <a:latin typeface="Verdana"/>
                <a:cs typeface="Verdana"/>
              </a:rPr>
              <a:t>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6187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2280685" y="1620075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0xb0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269446" y="1986371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2269446" y="4971206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269446" y="4596012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269446" y="4219888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269446" y="3862381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280685" y="3505573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282334" y="3095782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0xa6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286704" y="2733593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0xa7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276174" y="2378035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0xa8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605220" y="4168042"/>
            <a:ext cx="485346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8 bits machine </a:t>
            </a:r>
            <a:r>
              <a:rPr lang="mr-IN" altLang="zh-CN" sz="2400" b="1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 8 bits length of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</a:t>
            </a:r>
            <a:r>
              <a:rPr lang="mr-IN" altLang="zh-CN" sz="20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processor transfer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CPU Register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3496093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Intel 386 (1985)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501301" y="1643574"/>
            <a:ext cx="2406454" cy="1672455"/>
            <a:chOff x="4589993" y="1584086"/>
            <a:chExt cx="2146574" cy="951208"/>
          </a:xfrm>
        </p:grpSpPr>
        <p:sp>
          <p:nvSpPr>
            <p:cNvPr id="5" name="矩形 4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21264" y="1615703"/>
              <a:ext cx="583681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10611" y="1826373"/>
              <a:ext cx="2114515" cy="696758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8" name="直线箭头连接符 7"/>
          <p:cNvCxnSpPr/>
          <p:nvPr/>
        </p:nvCxnSpPr>
        <p:spPr>
          <a:xfrm>
            <a:off x="5023633" y="2846218"/>
            <a:ext cx="12626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888764" y="2894532"/>
            <a:ext cx="143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prstClr val="black"/>
                </a:solidFill>
                <a:latin typeface="Arial"/>
                <a:cs typeface="Arial"/>
              </a:rPr>
              <a:t>0x4c1eaf0f</a:t>
            </a:r>
            <a:endParaRPr lang="zh-CN" altLang="en-US" sz="2000" i="1" dirty="0"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0x1e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0xaf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0x0f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0xcb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0xea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0xba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0x8c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17022" y="2846218"/>
            <a:ext cx="1061707" cy="2649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0x4c1eaf0f</a:t>
            </a:r>
            <a:endParaRPr kumimoji="1" lang="zh-CN" alt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36856" y="2093499"/>
            <a:ext cx="2138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</a:t>
            </a:r>
          </a:p>
          <a:p>
            <a:pPr algn="ctr"/>
            <a:r>
              <a:rPr kumimoji="1" lang="en-US" altLang="zh-CN" dirty="0">
                <a:latin typeface="Verdana"/>
                <a:cs typeface="Verdana"/>
              </a:rPr>
              <a:t>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6187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1547173" y="1617039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0x000000b0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499178" y="1986371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1499178" y="4971206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499178" y="4596012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499178" y="4219888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499178" y="3862381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510417" y="3505573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12066" y="3095782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0x000000a6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516436" y="2733593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0x000000a7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505906" y="2378035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0x000000a8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605221" y="4168042"/>
            <a:ext cx="519885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32 bits machine </a:t>
            </a:r>
            <a:r>
              <a:rPr lang="mr-IN" altLang="zh-CN" sz="2400" b="1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 32 bits length of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</a:t>
            </a:r>
            <a:r>
              <a:rPr lang="mr-IN" altLang="zh-CN" sz="20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processor transfer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CPU Register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1843817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AMD K8 (2000), Intel Pentium 4 and later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5" name="矩形 4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8" name="直线箭头连接符 7"/>
          <p:cNvCxnSpPr/>
          <p:nvPr/>
        </p:nvCxnSpPr>
        <p:spPr>
          <a:xfrm flipV="1">
            <a:off x="4933720" y="3316028"/>
            <a:ext cx="1465870" cy="1069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888764" y="3563666"/>
            <a:ext cx="2637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prstClr val="black"/>
                </a:solidFill>
                <a:latin typeface="Arial"/>
                <a:cs typeface="Arial"/>
              </a:rPr>
              <a:t>0x00bacbea4c1eaf0f</a:t>
            </a:r>
            <a:endParaRPr lang="zh-CN" altLang="en-US" sz="2000" i="1" dirty="0"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0x1e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0xaf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0x0f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0xcb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0xea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0xba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0x8c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17022" y="2846218"/>
            <a:ext cx="1921243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i="1" dirty="0">
                <a:solidFill>
                  <a:prstClr val="black"/>
                </a:solidFill>
                <a:latin typeface="Arial"/>
                <a:cs typeface="Arial"/>
              </a:rPr>
              <a:t>0x00bacbea4c1eaf0f</a:t>
            </a:r>
            <a:endParaRPr kumimoji="1" lang="zh-CN" alt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6187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605221" y="4168042"/>
            <a:ext cx="5198859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64 bits machine </a:t>
            </a:r>
            <a:r>
              <a:rPr lang="mr-IN" altLang="zh-CN" sz="2400" b="1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 64 bits length of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</a:t>
            </a:r>
            <a:r>
              <a:rPr lang="mr-IN" altLang="zh-CN" sz="20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processor transfer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CPU Register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Address</a:t>
            </a:r>
          </a:p>
          <a:p>
            <a:endParaRPr lang="zh-CN" alt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7061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63498"/>
            <a:ext cx="8365095" cy="1143000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C’s integral data types on </a:t>
            </a:r>
            <a:br>
              <a:rPr kumimoji="1" lang="en-US" altLang="zh-CN" sz="3200" dirty="0"/>
            </a:br>
            <a:r>
              <a:rPr kumimoji="1" lang="en-US" altLang="zh-CN" sz="3200" dirty="0"/>
              <a:t>64 bits machine</a:t>
            </a:r>
            <a:endParaRPr kumimoji="1"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680348" y="1705586"/>
          <a:ext cx="7021169" cy="3657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Length 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[signed]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7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8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latin typeface="Verdana"/>
                          <a:cs typeface="Verdana"/>
                        </a:rPr>
                        <a:t>int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</a:t>
                      </a:r>
                      <a:r>
                        <a:rPr lang="en-US" altLang="zh-CN" sz="2000" b="0" dirty="0" err="1">
                          <a:latin typeface="Verdana"/>
                          <a:cs typeface="Verdana"/>
                        </a:rPr>
                        <a:t>int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8 bytes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936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63498"/>
            <a:ext cx="8365095" cy="1143000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Integral data types on 64 bits machine</a:t>
            </a:r>
            <a:endParaRPr kumimoji="1"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680348" y="1705586"/>
          <a:ext cx="7021169" cy="3657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Length 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[signed]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7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8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15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15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16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latin typeface="Verdana"/>
                          <a:cs typeface="Verdana"/>
                        </a:rPr>
                        <a:t>int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</a:t>
                      </a:r>
                      <a:r>
                        <a:rPr lang="en-US" altLang="zh-CN" sz="2000" b="0" dirty="0" err="1">
                          <a:latin typeface="Verdana"/>
                          <a:cs typeface="Verdana"/>
                        </a:rPr>
                        <a:t>int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8 bytes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46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63498"/>
            <a:ext cx="8365095" cy="1143000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Integral data types on 64 bits machine</a:t>
            </a:r>
            <a:endParaRPr kumimoji="1"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680348" y="1705586"/>
          <a:ext cx="7021169" cy="3657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Length 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[signed]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7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8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15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15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16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latin typeface="Verdana"/>
                          <a:cs typeface="Verdana"/>
                        </a:rPr>
                        <a:t>int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31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31 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</a:t>
                      </a:r>
                      <a:r>
                        <a:rPr lang="en-US" altLang="zh-CN" sz="2000" b="0" dirty="0" err="1">
                          <a:latin typeface="Verdana"/>
                          <a:cs typeface="Verdana"/>
                        </a:rPr>
                        <a:t>int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32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8 bytes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31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63498"/>
            <a:ext cx="8365095" cy="1143000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Integral data types on 64 bits machine</a:t>
            </a:r>
            <a:endParaRPr kumimoji="1"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680348" y="1705586"/>
          <a:ext cx="7021169" cy="3657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Length 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[signed]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7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8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15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15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16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latin typeface="Verdana"/>
                          <a:cs typeface="Verdana"/>
                        </a:rPr>
                        <a:t>int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31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31 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</a:t>
                      </a:r>
                      <a:r>
                        <a:rPr lang="en-US" altLang="zh-CN" sz="2000" b="0" dirty="0" err="1">
                          <a:latin typeface="Verdana"/>
                          <a:cs typeface="Verdana"/>
                        </a:rPr>
                        <a:t>int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32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8 bytes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63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63 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64 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33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Two’s complement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70575" y="3398850"/>
          <a:ext cx="773099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8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9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Binary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Value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Arial"/>
                          <a:cs typeface="Arial"/>
                        </a:rPr>
                        <a:t>1000 0001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2400" baseline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24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Arial"/>
                          <a:cs typeface="Arial"/>
                        </a:rPr>
                        <a:t>1010 0101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aseline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4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Arial"/>
                          <a:cs typeface="Arial"/>
                        </a:rPr>
                        <a:t>0101 0101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aseline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25676" y="1816101"/>
          <a:ext cx="30273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公式" r:id="rId3" imgW="1130300" imgH="266700" progId="Equation.3">
                  <p:embed/>
                </p:oleObj>
              </mc:Choice>
              <mc:Fallback>
                <p:oleObj name="公式" r:id="rId3" imgW="1130300" imgH="266700" progId="Equation.3">
                  <p:embed/>
                  <p:pic>
                    <p:nvPicPr>
                      <p:cNvPr id="9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676" y="1816101"/>
                        <a:ext cx="3027363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6419850" y="1703388"/>
          <a:ext cx="33337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公式" r:id="rId5" imgW="1511300" imgH="457200" progId="Equation.3">
                  <p:embed/>
                </p:oleObj>
              </mc:Choice>
              <mc:Fallback>
                <p:oleObj name="公式" r:id="rId5" imgW="1511300" imgH="457200" progId="Equation.3">
                  <p:embed/>
                  <p:pic>
                    <p:nvPicPr>
                      <p:cNvPr id="10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9850" y="1703388"/>
                        <a:ext cx="333375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598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C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1417639"/>
            <a:ext cx="7020615" cy="31700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#include &lt;</a:t>
            </a:r>
            <a:r>
              <a:rPr lang="en-US" sz="2000" dirty="0" err="1">
                <a:latin typeface="Courier"/>
                <a:cs typeface="Courier"/>
              </a:rPr>
              <a:t>stdio.h</a:t>
            </a:r>
            <a:r>
              <a:rPr lang="en-US" sz="2000" dirty="0">
                <a:latin typeface="Courier"/>
                <a:cs typeface="Courier"/>
              </a:rPr>
              <a:t>&gt;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>
                <a:latin typeface="Courier"/>
                <a:cs typeface="Courier"/>
              </a:rPr>
              <a:t>int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main()</a:t>
            </a:r>
          </a:p>
          <a:p>
            <a:r>
              <a:rPr lang="en-US" sz="2000" dirty="0">
                <a:latin typeface="Courier"/>
                <a:cs typeface="Courier"/>
              </a:rPr>
              <a:t>{</a:t>
            </a:r>
          </a:p>
          <a:p>
            <a:r>
              <a:rPr lang="en-US" sz="2000" dirty="0">
                <a:latin typeface="Courier"/>
                <a:cs typeface="Courier"/>
              </a:rPr>
              <a:t>     char x = -127;</a:t>
            </a:r>
          </a:p>
          <a:p>
            <a:r>
              <a:rPr lang="en-US" sz="2000" dirty="0">
                <a:latin typeface="Courier"/>
                <a:cs typeface="Courier"/>
              </a:rPr>
              <a:t>     char y = 0x81;</a:t>
            </a:r>
          </a:p>
          <a:p>
            <a:r>
              <a:rPr lang="en-US" sz="2000" dirty="0">
                <a:latin typeface="Courier"/>
                <a:cs typeface="Courier"/>
              </a:rPr>
              <a:t>     char z = x + y;</a:t>
            </a:r>
          </a:p>
          <a:p>
            <a:r>
              <a:rPr lang="en-US" sz="2000" dirty="0">
                <a:latin typeface="Courier"/>
                <a:cs typeface="Courier"/>
              </a:rPr>
              <a:t>     </a:t>
            </a:r>
            <a:r>
              <a:rPr lang="en-US" sz="2000" dirty="0" err="1">
                <a:latin typeface="Courier"/>
                <a:cs typeface="Courier"/>
              </a:rPr>
              <a:t>printf</a:t>
            </a:r>
            <a:r>
              <a:rPr lang="en-US" sz="2000" dirty="0">
                <a:latin typeface="Courier"/>
                <a:cs typeface="Courier"/>
              </a:rPr>
              <a:t>(“hello world sum is %d\n”, z);</a:t>
            </a:r>
          </a:p>
          <a:p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4753944"/>
            <a:ext cx="4063282" cy="95410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2800" dirty="0" err="1">
                <a:solidFill>
                  <a:srgbClr val="FFFFFF"/>
                </a:solidFill>
                <a:latin typeface="Courier"/>
                <a:cs typeface="Courier"/>
              </a:rPr>
              <a:t>gcc</a:t>
            </a:r>
            <a:r>
              <a:rPr lang="en-US" sz="28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ourier"/>
                <a:cs typeface="Courier"/>
              </a:rPr>
              <a:t>helloworld.c</a:t>
            </a:r>
            <a:endParaRPr lang="en-US" sz="28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  <a:cs typeface="Courier"/>
              </a:rPr>
              <a:t>$ ./</a:t>
            </a:r>
            <a:r>
              <a:rPr lang="en-US" sz="2800" dirty="0" err="1">
                <a:solidFill>
                  <a:srgbClr val="FFFFFF"/>
                </a:solidFill>
                <a:latin typeface="Courier"/>
                <a:cs typeface="Courier"/>
              </a:rPr>
              <a:t>a.out</a:t>
            </a:r>
            <a:endParaRPr lang="en-US" sz="28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89239" y="4766554"/>
            <a:ext cx="4727013" cy="1529695"/>
            <a:chOff x="4365238" y="4766553"/>
            <a:chExt cx="4727013" cy="1529695"/>
          </a:xfrm>
        </p:grpSpPr>
        <p:sp>
          <p:nvSpPr>
            <p:cNvPr id="6" name="Rectangle 4"/>
            <p:cNvSpPr/>
            <p:nvPr/>
          </p:nvSpPr>
          <p:spPr>
            <a:xfrm>
              <a:off x="5168458" y="4784720"/>
              <a:ext cx="270098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600" dirty="0">
                  <a:latin typeface="Verdana"/>
                  <a:cs typeface="Verdana"/>
                </a:rPr>
                <a:t>1</a:t>
              </a:r>
              <a:r>
                <a:rPr lang="en-US" sz="2600" dirty="0">
                  <a:latin typeface="Verdana"/>
                  <a:cs typeface="Verdana"/>
                </a:rPr>
                <a:t> 0 0 0 0 0 0 1</a:t>
              </a:r>
            </a:p>
          </p:txBody>
        </p:sp>
        <p:sp>
          <p:nvSpPr>
            <p:cNvPr id="7" name="Rectangle 5"/>
            <p:cNvSpPr/>
            <p:nvPr/>
          </p:nvSpPr>
          <p:spPr>
            <a:xfrm>
              <a:off x="5051239" y="5211407"/>
              <a:ext cx="293061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 1 0 0 0 0 0 0 1 </a:t>
              </a: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4553394" y="5203683"/>
              <a:ext cx="4575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+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365238" y="5704300"/>
              <a:ext cx="37494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5051239" y="5803805"/>
              <a:ext cx="281819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 </a:t>
              </a:r>
              <a:r>
                <a:rPr lang="en-US" altLang="zh-CN" sz="2600" dirty="0">
                  <a:latin typeface="Verdana"/>
                  <a:cs typeface="Verdana"/>
                </a:rPr>
                <a:t>0</a:t>
              </a:r>
              <a:r>
                <a:rPr lang="en-US" sz="2600" dirty="0">
                  <a:latin typeface="Verdana"/>
                  <a:cs typeface="Verdana"/>
                </a:rPr>
                <a:t> 0 0 0 0 0 1 0</a:t>
              </a:r>
            </a:p>
          </p:txBody>
        </p:sp>
        <p:sp>
          <p:nvSpPr>
            <p:cNvPr id="11" name="矩形 8"/>
            <p:cNvSpPr/>
            <p:nvPr/>
          </p:nvSpPr>
          <p:spPr>
            <a:xfrm>
              <a:off x="8241387" y="4766553"/>
              <a:ext cx="85086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latin typeface="Verdana"/>
                  <a:cs typeface="Verdana"/>
                </a:rPr>
                <a:t>-127</a:t>
              </a:r>
            </a:p>
          </p:txBody>
        </p:sp>
        <p:sp>
          <p:nvSpPr>
            <p:cNvPr id="12" name="矩形 9"/>
            <p:cNvSpPr/>
            <p:nvPr/>
          </p:nvSpPr>
          <p:spPr>
            <a:xfrm>
              <a:off x="8241387" y="5203683"/>
              <a:ext cx="85086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latin typeface="Verdana"/>
                  <a:cs typeface="Verdana"/>
                </a:rPr>
                <a:t>-127</a:t>
              </a:r>
            </a:p>
          </p:txBody>
        </p:sp>
        <p:sp>
          <p:nvSpPr>
            <p:cNvPr id="13" name="Rectangle 9"/>
            <p:cNvSpPr/>
            <p:nvPr/>
          </p:nvSpPr>
          <p:spPr>
            <a:xfrm>
              <a:off x="4687257" y="5781525"/>
              <a:ext cx="396638" cy="492443"/>
            </a:xfrm>
            <a:prstGeom prst="rect">
              <a:avLst/>
            </a:prstGeom>
            <a:solidFill>
              <a:srgbClr val="FF6600"/>
            </a:solidFill>
          </p:spPr>
          <p:txBody>
            <a:bodyPr wrap="none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1</a:t>
              </a:r>
            </a:p>
          </p:txBody>
        </p:sp>
        <p:sp>
          <p:nvSpPr>
            <p:cNvPr id="14" name="矩形 11"/>
            <p:cNvSpPr/>
            <p:nvPr/>
          </p:nvSpPr>
          <p:spPr>
            <a:xfrm>
              <a:off x="8322773" y="5784813"/>
              <a:ext cx="4635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latin typeface="Verdana"/>
                  <a:cs typeface="Verdana"/>
                </a:rPr>
                <a:t>2</a:t>
              </a:r>
              <a:r>
                <a:rPr lang="zh-CN" altLang="en-US" sz="2200" dirty="0">
                  <a:latin typeface="Verdana"/>
                  <a:cs typeface="Verdana"/>
                </a:rPr>
                <a:t> </a:t>
              </a:r>
              <a:endParaRPr lang="en-US" altLang="zh-CN" sz="2200" dirty="0">
                <a:latin typeface="Verdana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7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Memory layout for multi-byte integers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25" name="直线箭头连接符 24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6501302" y="4127556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Arial"/>
                <a:cs typeface="Arial"/>
              </a:rPr>
              <a:t>int</a:t>
            </a:r>
            <a:r>
              <a:rPr lang="en-US" altLang="zh-CN" sz="2400" i="1" dirty="0">
                <a:latin typeface="Arial"/>
                <a:cs typeface="Arial"/>
              </a:rPr>
              <a:t> a = 0x12345678</a:t>
            </a:r>
            <a:endParaRPr lang="zh-CN" altLang="en-US" sz="2400" i="1" dirty="0"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407786" y="4664027"/>
            <a:ext cx="31810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72264" y="4605146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11601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Memory layout for multi-byte integers: 2 ways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25" name="直线箭头连接符 24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6501302" y="4127556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Arial"/>
                <a:cs typeface="Arial"/>
              </a:rPr>
              <a:t>int</a:t>
            </a:r>
            <a:r>
              <a:rPr lang="en-US" altLang="zh-CN" sz="2400" i="1" dirty="0">
                <a:latin typeface="Arial"/>
                <a:cs typeface="Arial"/>
              </a:rPr>
              <a:t> a = 0x12345678</a:t>
            </a:r>
            <a:endParaRPr lang="zh-CN" altLang="en-US" sz="2400" i="1" dirty="0"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407786" y="4664027"/>
            <a:ext cx="31810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72264" y="4605146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43258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Memory layout for multi-byte integers: 2 ways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25" name="直线箭头连接符 24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6501302" y="4127556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Arial"/>
                <a:cs typeface="Arial"/>
              </a:rPr>
              <a:t>int</a:t>
            </a:r>
            <a:r>
              <a:rPr lang="en-US" altLang="zh-CN" sz="2400" i="1" dirty="0">
                <a:latin typeface="Arial"/>
                <a:cs typeface="Arial"/>
              </a:rPr>
              <a:t> a = 0x12345678</a:t>
            </a:r>
            <a:endParaRPr lang="zh-CN" altLang="en-US" sz="2400" i="1" dirty="0"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407786" y="4664027"/>
            <a:ext cx="31810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72264" y="4605146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01651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Memory layout </a:t>
            </a:r>
            <a:r>
              <a:rPr kumimoji="1" lang="mr-IN" altLang="zh-CN" dirty="0"/>
              <a:t>–</a:t>
            </a:r>
            <a:r>
              <a:rPr kumimoji="1" lang="en-US" altLang="zh-CN" dirty="0"/>
              <a:t> Little Endian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25" name="直线箭头连接符 24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6501302" y="3758224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Arial"/>
                <a:cs typeface="Arial"/>
              </a:rPr>
              <a:t>int</a:t>
            </a:r>
            <a:r>
              <a:rPr lang="en-US" altLang="zh-CN" sz="2400" i="1" dirty="0">
                <a:latin typeface="Arial"/>
                <a:cs typeface="Arial"/>
              </a:rPr>
              <a:t> a = 0x123456</a:t>
            </a:r>
            <a:r>
              <a:rPr lang="en-US" altLang="zh-CN" sz="2400" i="1" dirty="0">
                <a:solidFill>
                  <a:srgbClr val="FF0000"/>
                </a:solidFill>
                <a:latin typeface="Arial"/>
                <a:cs typeface="Arial"/>
              </a:rPr>
              <a:t>78</a:t>
            </a:r>
            <a:endParaRPr lang="zh-CN" altLang="en-US" sz="2400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407786" y="4294695"/>
            <a:ext cx="31810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72264" y="4605146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6076043" y="4902275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kumimoji="1" lang="en-US" altLang="zh-CN" sz="2400" dirty="0">
                <a:solidFill>
                  <a:srgbClr val="FF0000"/>
                </a:solidFill>
                <a:latin typeface="Verdana"/>
                <a:cs typeface="Verdana"/>
              </a:rPr>
              <a:t>Least significant byte in smallest address, </a:t>
            </a:r>
          </a:p>
          <a:p>
            <a:pPr marL="0" lvl="1"/>
            <a:r>
              <a:rPr kumimoji="1" lang="en-US" altLang="zh-CN" sz="2000" dirty="0" err="1">
                <a:solidFill>
                  <a:srgbClr val="FF0000"/>
                </a:solidFill>
                <a:latin typeface="Verdana"/>
                <a:cs typeface="Verdana"/>
              </a:rPr>
              <a:t>e.g</a:t>
            </a:r>
            <a:r>
              <a:rPr kumimoji="1" lang="en-US" altLang="zh-CN" sz="2000" dirty="0">
                <a:solidFill>
                  <a:srgbClr val="FF0000"/>
                </a:solidFill>
                <a:latin typeface="Verdana"/>
                <a:cs typeface="Verdana"/>
              </a:rPr>
              <a:t>, laptops, and server machines</a:t>
            </a:r>
          </a:p>
        </p:txBody>
      </p:sp>
    </p:spTree>
    <p:extLst>
      <p:ext uri="{BB962C8B-B14F-4D97-AF65-F5344CB8AC3E}">
        <p14:creationId xmlns:p14="http://schemas.microsoft.com/office/powerpoint/2010/main" val="2346371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Advantages of Little Endian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572648" y="1526367"/>
            <a:ext cx="2191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rial"/>
                <a:cs typeface="Arial"/>
              </a:rPr>
              <a:t>0x12345678</a:t>
            </a:r>
            <a:endParaRPr lang="zh-CN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2561409" y="2103663"/>
            <a:ext cx="2204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rial"/>
                <a:cs typeface="Arial"/>
              </a:rPr>
              <a:t>0x12131415</a:t>
            </a:r>
            <a:endParaRPr lang="zh-CN" altLang="en-US" sz="2800" dirty="0"/>
          </a:p>
        </p:txBody>
      </p:sp>
      <p:sp>
        <p:nvSpPr>
          <p:cNvPr id="42" name="TextBox 6"/>
          <p:cNvSpPr txBox="1"/>
          <p:nvPr/>
        </p:nvSpPr>
        <p:spPr>
          <a:xfrm>
            <a:off x="1981201" y="2080831"/>
            <a:ext cx="4575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Verdana"/>
                <a:cs typeface="Verdana"/>
              </a:rPr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5030920" y="1634089"/>
            <a:ext cx="56477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3366FF"/>
                </a:solidFill>
                <a:latin typeface="Verdana"/>
                <a:cs typeface="Verdana"/>
              </a:rPr>
              <a:t>Processor performs the calculation </a:t>
            </a:r>
          </a:p>
          <a:p>
            <a:r>
              <a:rPr kumimoji="1" lang="en-US" altLang="zh-CN" sz="2400" dirty="0">
                <a:solidFill>
                  <a:srgbClr val="3366FF"/>
                </a:solidFill>
                <a:latin typeface="Verdana"/>
                <a:cs typeface="Verdana"/>
              </a:rPr>
              <a:t>from the least significant bit</a:t>
            </a:r>
            <a:endParaRPr lang="zh-CN" altLang="en-US" sz="2400" dirty="0">
              <a:solidFill>
                <a:srgbClr val="3366FF"/>
              </a:solidFill>
            </a:endParaRPr>
          </a:p>
        </p:txBody>
      </p:sp>
      <p:sp>
        <p:nvSpPr>
          <p:cNvPr id="48" name="燕尾形箭头 47"/>
          <p:cNvSpPr/>
          <p:nvPr/>
        </p:nvSpPr>
        <p:spPr>
          <a:xfrm rot="10800000">
            <a:off x="2696272" y="2626883"/>
            <a:ext cx="1923289" cy="484632"/>
          </a:xfrm>
          <a:prstGeom prst="notchedRightArrow">
            <a:avLst/>
          </a:prstGeom>
          <a:solidFill>
            <a:srgbClr val="00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366FF"/>
              </a:solidFill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6963479" y="2801064"/>
            <a:ext cx="865372" cy="620904"/>
          </a:xfrm>
          <a:prstGeom prst="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139173" y="3652000"/>
            <a:ext cx="4922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Verdana"/>
                <a:cs typeface="Verdana"/>
              </a:rPr>
              <a:t>Processor can simultaneously </a:t>
            </a:r>
          </a:p>
          <a:p>
            <a:r>
              <a:rPr kumimoji="1" lang="en-US" altLang="zh-CN" sz="2400" dirty="0">
                <a:solidFill>
                  <a:srgbClr val="FF0000"/>
                </a:solidFill>
                <a:latin typeface="Verdana"/>
                <a:cs typeface="Verdana"/>
              </a:rPr>
              <a:t>perform memory transfer and </a:t>
            </a:r>
          </a:p>
          <a:p>
            <a:r>
              <a:rPr kumimoji="1" lang="en-US" altLang="zh-CN" sz="2400" dirty="0">
                <a:solidFill>
                  <a:srgbClr val="FF0000"/>
                </a:solidFill>
                <a:latin typeface="Verdana"/>
                <a:cs typeface="Verdana"/>
              </a:rPr>
              <a:t>calculation.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68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Advantages of Little Endian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grpSp>
        <p:nvGrpSpPr>
          <p:cNvPr id="52" name="组 51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53" name="矩形 52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56" name="直线箭头连接符 55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72" name="矩形 71"/>
          <p:cNvSpPr/>
          <p:nvPr/>
        </p:nvSpPr>
        <p:spPr>
          <a:xfrm>
            <a:off x="5399922" y="3489134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Arial"/>
                <a:cs typeface="Arial"/>
              </a:rPr>
              <a:t>int</a:t>
            </a:r>
            <a:r>
              <a:rPr lang="en-US" altLang="zh-CN" sz="2400" i="1" dirty="0">
                <a:latin typeface="Arial"/>
                <a:cs typeface="Arial"/>
              </a:rPr>
              <a:t> a = 0x12345678</a:t>
            </a:r>
            <a:endParaRPr lang="zh-CN" altLang="en-US" sz="2400" i="1" dirty="0"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76" name="矩形 7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413106" y="3974964"/>
            <a:ext cx="49432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 of variable a: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85" name="直线箭头连接符 8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5372264" y="4605146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42379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Advantages of Little Endian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grpSp>
        <p:nvGrpSpPr>
          <p:cNvPr id="52" name="组 51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53" name="矩形 52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56" name="直线箭头连接符 55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72" name="矩形 71"/>
          <p:cNvSpPr/>
          <p:nvPr/>
        </p:nvSpPr>
        <p:spPr>
          <a:xfrm>
            <a:off x="5399922" y="3489134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Arial"/>
                <a:cs typeface="Arial"/>
              </a:rPr>
              <a:t>int</a:t>
            </a:r>
            <a:r>
              <a:rPr lang="en-US" altLang="zh-CN" sz="2400" i="1" dirty="0">
                <a:latin typeface="Arial"/>
                <a:cs typeface="Arial"/>
              </a:rPr>
              <a:t> a = 0x12345678</a:t>
            </a:r>
            <a:endParaRPr lang="zh-CN" altLang="en-US" sz="2400" i="1" dirty="0"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76" name="矩形 7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413107" y="3974964"/>
            <a:ext cx="31810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85" name="直线箭头连接符 8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5372264" y="4605146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62722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82222" y="4231714"/>
            <a:ext cx="1935179" cy="7336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Advantages of Little Endian</a:t>
            </a:r>
            <a:endParaRPr kumimoji="1" lang="zh-CN" altLang="en-US" dirty="0"/>
          </a:p>
        </p:txBody>
      </p:sp>
      <p:grpSp>
        <p:nvGrpSpPr>
          <p:cNvPr id="52" name="组 51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53" name="矩形 52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56" name="直线箭头连接符 55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72" name="矩形 71"/>
          <p:cNvSpPr/>
          <p:nvPr/>
        </p:nvSpPr>
        <p:spPr>
          <a:xfrm>
            <a:off x="5399922" y="3489134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solidFill>
                  <a:srgbClr val="000000"/>
                </a:solidFill>
                <a:latin typeface="Arial"/>
                <a:cs typeface="Arial"/>
              </a:rPr>
              <a:t>int</a:t>
            </a:r>
            <a:r>
              <a:rPr lang="en-US" altLang="zh-CN" sz="2400" i="1" dirty="0">
                <a:solidFill>
                  <a:srgbClr val="000000"/>
                </a:solidFill>
                <a:latin typeface="Arial"/>
                <a:cs typeface="Arial"/>
              </a:rPr>
              <a:t> a = 0x12345678</a:t>
            </a:r>
            <a:endParaRPr lang="zh-CN" altLang="en-US" sz="2400" i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76" name="矩形 7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413107" y="3974964"/>
            <a:ext cx="31810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85" name="直线箭头连接符 8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5300521" y="4537505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5938056" y="5080315"/>
            <a:ext cx="2723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Arial"/>
                <a:cs typeface="Arial"/>
              </a:rPr>
              <a:t>short b = (short)a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59385" y="5573445"/>
            <a:ext cx="43236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Verdana"/>
                <a:cs typeface="Verdana"/>
              </a:rPr>
              <a:t>Directly get the data from </a:t>
            </a:r>
          </a:p>
          <a:p>
            <a:r>
              <a:rPr lang="mr-IN" altLang="zh-CN" sz="2400" dirty="0">
                <a:solidFill>
                  <a:srgbClr val="FF0000"/>
                </a:solidFill>
              </a:rPr>
              <a:t>0x00…00a2</a:t>
            </a: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28991" y="4722892"/>
            <a:ext cx="1287986" cy="369332"/>
            <a:chOff x="3404991" y="4722892"/>
            <a:chExt cx="1287986" cy="369332"/>
          </a:xfrm>
        </p:grpSpPr>
        <p:cxnSp>
          <p:nvCxnSpPr>
            <p:cNvPr id="43" name="直线箭头连接符 84"/>
            <p:cNvCxnSpPr/>
            <p:nvPr/>
          </p:nvCxnSpPr>
          <p:spPr>
            <a:xfrm flipH="1">
              <a:off x="3404991" y="4907558"/>
              <a:ext cx="371529" cy="0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矩形 85"/>
            <p:cNvSpPr/>
            <p:nvPr/>
          </p:nvSpPr>
          <p:spPr>
            <a:xfrm>
              <a:off x="3715165" y="4722892"/>
              <a:ext cx="977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latin typeface="Arial"/>
                  <a:cs typeface="Arial"/>
                </a:rPr>
                <a:t>short b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459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Memory layout </a:t>
            </a:r>
            <a:r>
              <a:rPr kumimoji="1" lang="mr-IN" altLang="zh-CN" dirty="0"/>
              <a:t>–</a:t>
            </a:r>
            <a:r>
              <a:rPr kumimoji="1" lang="en-US" altLang="zh-CN" dirty="0"/>
              <a:t> Big Endian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25" name="直线箭头连接符 24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6501302" y="3670000"/>
            <a:ext cx="2898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Arial"/>
                <a:cs typeface="Arial"/>
              </a:rPr>
              <a:t>int</a:t>
            </a:r>
            <a:r>
              <a:rPr lang="en-US" altLang="zh-CN" sz="2400" i="1" dirty="0">
                <a:latin typeface="Arial"/>
                <a:cs typeface="Arial"/>
              </a:rPr>
              <a:t> a = 0x12345678</a:t>
            </a:r>
            <a:endParaRPr lang="zh-CN" altLang="en-US" sz="2400" i="1" dirty="0"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519301" y="4154969"/>
            <a:ext cx="31810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address: 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2400" i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2400" i="1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sz="2400" i="1" dirty="0"/>
          </a:p>
          <a:p>
            <a:r>
              <a:rPr lang="en-US" altLang="zh-CN" sz="2400" i="1" dirty="0">
                <a:latin typeface="Arial"/>
                <a:cs typeface="Arial"/>
              </a:rPr>
              <a:t>    </a:t>
            </a:r>
            <a:endParaRPr lang="zh-CN" altLang="en-US" sz="2400" i="1" dirty="0"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H="1">
            <a:off x="4962357" y="4805960"/>
            <a:ext cx="371529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72264" y="4605146"/>
            <a:ext cx="67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Arial"/>
                <a:cs typeface="Arial"/>
              </a:rPr>
              <a:t>int</a:t>
            </a:r>
            <a:r>
              <a:rPr lang="en-US" altLang="zh-CN" b="1" i="1" dirty="0">
                <a:latin typeface="Arial"/>
                <a:cs typeface="Arial"/>
              </a:rPr>
              <a:t> a</a:t>
            </a:r>
            <a:endParaRPr lang="zh-CN" altLang="en-US" b="1" dirty="0"/>
          </a:p>
        </p:txBody>
      </p:sp>
      <p:sp>
        <p:nvSpPr>
          <p:cNvPr id="58" name="矩形 57"/>
          <p:cNvSpPr/>
          <p:nvPr/>
        </p:nvSpPr>
        <p:spPr>
          <a:xfrm>
            <a:off x="5372264" y="4965345"/>
            <a:ext cx="52957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2400" dirty="0">
                <a:solidFill>
                  <a:srgbClr val="FF0000"/>
                </a:solidFill>
                <a:latin typeface="Verdana"/>
                <a:cs typeface="Verdana"/>
              </a:rPr>
              <a:t>Most significant byte in smallest address, </a:t>
            </a:r>
          </a:p>
          <a:p>
            <a:pPr marL="0" lvl="1"/>
            <a:r>
              <a:rPr kumimoji="1" lang="en-US" altLang="zh-CN" dirty="0" err="1">
                <a:solidFill>
                  <a:srgbClr val="FF0000"/>
                </a:solidFill>
                <a:latin typeface="Verdana"/>
                <a:cs typeface="Verdana"/>
              </a:rPr>
              <a:t>e.g</a:t>
            </a:r>
            <a:r>
              <a:rPr kumimoji="1" lang="en-US" altLang="zh-CN" dirty="0">
                <a:solidFill>
                  <a:srgbClr val="FF0000"/>
                </a:solidFill>
                <a:latin typeface="Verdana"/>
                <a:cs typeface="Verdana"/>
              </a:rPr>
              <a:t>, ARM architecture &gt;v3 (cellphones, ipads)	</a:t>
            </a:r>
          </a:p>
        </p:txBody>
      </p:sp>
    </p:spTree>
    <p:extLst>
      <p:ext uri="{BB962C8B-B14F-4D97-AF65-F5344CB8AC3E}">
        <p14:creationId xmlns:p14="http://schemas.microsoft.com/office/powerpoint/2010/main" val="376713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Two’s complement</a:t>
            </a:r>
            <a:endParaRPr kumimoji="1" lang="zh-CN" altLang="en-US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70575" y="3398850"/>
          <a:ext cx="773099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0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0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Binary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Value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Arial"/>
                          <a:cs typeface="Arial"/>
                        </a:rPr>
                        <a:t>1000 0001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-1</a:t>
                      </a:r>
                      <a:r>
                        <a:rPr lang="zh-CN" altLang="en-US" sz="2400" baseline="0" dirty="0">
                          <a:latin typeface="Arial"/>
                          <a:cs typeface="Arial"/>
                        </a:rPr>
                        <a:t> * 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altLang="zh-CN" sz="2400" baseline="30000" dirty="0">
                          <a:latin typeface="Arial"/>
                          <a:cs typeface="Arial"/>
                        </a:rPr>
                        <a:t>7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+ 1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Arial"/>
                          <a:cs typeface="Arial"/>
                        </a:rPr>
                        <a:t>-127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Arial"/>
                          <a:cs typeface="Arial"/>
                        </a:rPr>
                        <a:t>1010 0101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4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Arial"/>
                          <a:cs typeface="Arial"/>
                        </a:rPr>
                        <a:t>0101 0101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25676" y="1816101"/>
          <a:ext cx="30273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3" imgW="1130300" imgH="266700" progId="Equation.3">
                  <p:embed/>
                </p:oleObj>
              </mc:Choice>
              <mc:Fallback>
                <p:oleObj name="公式" r:id="rId3" imgW="1130300" imgH="266700" progId="Equation.3">
                  <p:embed/>
                  <p:pic>
                    <p:nvPicPr>
                      <p:cNvPr id="9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676" y="1816101"/>
                        <a:ext cx="3027363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6419850" y="1703388"/>
          <a:ext cx="33337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5" imgW="1511300" imgH="457200" progId="Equation.3">
                  <p:embed/>
                </p:oleObj>
              </mc:Choice>
              <mc:Fallback>
                <p:oleObj name="公式" r:id="rId5" imgW="1511300" imgH="457200" progId="Equation.3">
                  <p:embed/>
                  <p:pic>
                    <p:nvPicPr>
                      <p:cNvPr id="10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9850" y="1703388"/>
                        <a:ext cx="333375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5043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Advantages of Big Endian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000000"/>
                </a:solidFill>
              </a:rPr>
              <a:t>Test whether the number is positive or negative by looking at the byte at offset zero.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5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Two’s complement</a:t>
            </a:r>
            <a:endParaRPr kumimoji="1" lang="zh-CN" altLang="en-US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70575" y="3398850"/>
          <a:ext cx="728855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1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Binary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Value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Arial"/>
                          <a:cs typeface="Arial"/>
                        </a:rPr>
                        <a:t>1000 0001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-1</a:t>
                      </a:r>
                      <a:r>
                        <a:rPr lang="zh-CN" altLang="en-US" sz="2400" baseline="0" dirty="0">
                          <a:latin typeface="Arial"/>
                          <a:cs typeface="Arial"/>
                        </a:rPr>
                        <a:t> * 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altLang="zh-CN" sz="2400" baseline="30000" dirty="0">
                          <a:latin typeface="Arial"/>
                          <a:cs typeface="Arial"/>
                        </a:rPr>
                        <a:t>7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+ 1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Arial"/>
                          <a:cs typeface="Arial"/>
                        </a:rPr>
                        <a:t>-127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Arial"/>
                          <a:cs typeface="Arial"/>
                        </a:rPr>
                        <a:t>1010 0101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-1 * 2</a:t>
                      </a:r>
                      <a:r>
                        <a:rPr lang="en-US" altLang="zh-CN" sz="2400" baseline="30000" dirty="0">
                          <a:latin typeface="Arial"/>
                          <a:cs typeface="Arial"/>
                        </a:rPr>
                        <a:t>7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+ 2</a:t>
                      </a:r>
                      <a:r>
                        <a:rPr lang="en-US" altLang="zh-CN" sz="2400" baseline="30000" dirty="0">
                          <a:latin typeface="Arial"/>
                          <a:cs typeface="Arial"/>
                        </a:rPr>
                        <a:t>5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+ 2</a:t>
                      </a:r>
                      <a:r>
                        <a:rPr lang="en-US" altLang="zh-CN" sz="2400" baseline="30000" dirty="0">
                          <a:latin typeface="Arial"/>
                          <a:cs typeface="Arial"/>
                        </a:rPr>
                        <a:t>2 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+ 2</a:t>
                      </a:r>
                      <a:r>
                        <a:rPr lang="en-US" altLang="zh-CN" sz="2400" baseline="300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Arial"/>
                          <a:cs typeface="Arial"/>
                        </a:rPr>
                        <a:t>-91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4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Arial"/>
                          <a:cs typeface="Arial"/>
                        </a:rPr>
                        <a:t>0101 0101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aseline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25676" y="1816101"/>
          <a:ext cx="30273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公式" r:id="rId3" imgW="1130300" imgH="266700" progId="Equation.3">
                  <p:embed/>
                </p:oleObj>
              </mc:Choice>
              <mc:Fallback>
                <p:oleObj name="公式" r:id="rId3" imgW="1130300" imgH="266700" progId="Equation.3">
                  <p:embed/>
                  <p:pic>
                    <p:nvPicPr>
                      <p:cNvPr id="9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676" y="1816101"/>
                        <a:ext cx="3027363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6419850" y="1703388"/>
          <a:ext cx="33337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5" imgW="1511300" imgH="457200" progId="Equation.3">
                  <p:embed/>
                </p:oleObj>
              </mc:Choice>
              <mc:Fallback>
                <p:oleObj name="公式" r:id="rId5" imgW="1511300" imgH="457200" progId="Equation.3">
                  <p:embed/>
                  <p:pic>
                    <p:nvPicPr>
                      <p:cNvPr id="10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9850" y="1703388"/>
                        <a:ext cx="333375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32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Two’s complement</a:t>
            </a:r>
            <a:endParaRPr kumimoji="1" lang="zh-CN" altLang="en-US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70575" y="3398850"/>
          <a:ext cx="728855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9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5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Binary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Value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Arial"/>
                          <a:cs typeface="Arial"/>
                        </a:rPr>
                        <a:t>1000 0001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-1</a:t>
                      </a:r>
                      <a:r>
                        <a:rPr lang="zh-CN" altLang="en-US" sz="2400" baseline="0" dirty="0">
                          <a:latin typeface="Arial"/>
                          <a:cs typeface="Arial"/>
                        </a:rPr>
                        <a:t> * 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altLang="zh-CN" sz="2400" baseline="30000" dirty="0">
                          <a:latin typeface="Arial"/>
                          <a:cs typeface="Arial"/>
                        </a:rPr>
                        <a:t>7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+ 1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Arial"/>
                          <a:cs typeface="Arial"/>
                        </a:rPr>
                        <a:t>-127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Arial"/>
                          <a:cs typeface="Arial"/>
                        </a:rPr>
                        <a:t>1010 0101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-1 * 2</a:t>
                      </a:r>
                      <a:r>
                        <a:rPr lang="en-US" altLang="zh-CN" sz="2400" baseline="30000" dirty="0">
                          <a:latin typeface="Arial"/>
                          <a:cs typeface="Arial"/>
                        </a:rPr>
                        <a:t>7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+ 2</a:t>
                      </a:r>
                      <a:r>
                        <a:rPr lang="en-US" altLang="zh-CN" sz="2400" baseline="30000" dirty="0">
                          <a:latin typeface="Arial"/>
                          <a:cs typeface="Arial"/>
                        </a:rPr>
                        <a:t>5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+ 2</a:t>
                      </a:r>
                      <a:r>
                        <a:rPr lang="en-US" altLang="zh-CN" sz="2400" baseline="30000" dirty="0">
                          <a:latin typeface="Arial"/>
                          <a:cs typeface="Arial"/>
                        </a:rPr>
                        <a:t>2 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+ 2</a:t>
                      </a:r>
                      <a:r>
                        <a:rPr lang="en-US" altLang="zh-CN" sz="2400" baseline="300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Arial"/>
                          <a:cs typeface="Arial"/>
                        </a:rPr>
                        <a:t>-91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4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latin typeface="Arial"/>
                          <a:cs typeface="Arial"/>
                        </a:rPr>
                        <a:t>0101 0101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2</a:t>
                      </a:r>
                      <a:r>
                        <a:rPr lang="en-US" altLang="zh-CN" sz="2400" baseline="30000" dirty="0">
                          <a:latin typeface="Arial"/>
                          <a:cs typeface="Arial"/>
                        </a:rPr>
                        <a:t>6 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+ 2</a:t>
                      </a:r>
                      <a:r>
                        <a:rPr lang="en-US" altLang="zh-CN" sz="2400" baseline="30000" dirty="0">
                          <a:latin typeface="Arial"/>
                          <a:cs typeface="Arial"/>
                        </a:rPr>
                        <a:t>4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+ 2</a:t>
                      </a:r>
                      <a:r>
                        <a:rPr lang="en-US" altLang="zh-CN" sz="2400" baseline="30000" dirty="0">
                          <a:latin typeface="Arial"/>
                          <a:cs typeface="Arial"/>
                        </a:rPr>
                        <a:t>2 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+ 2</a:t>
                      </a:r>
                      <a:endParaRPr lang="en-US" altLang="zh-CN" sz="24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85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2225676" y="1816101"/>
          <a:ext cx="30273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公式" r:id="rId3" imgW="1130300" imgH="266700" progId="Equation.3">
                  <p:embed/>
                </p:oleObj>
              </mc:Choice>
              <mc:Fallback>
                <p:oleObj name="公式" r:id="rId3" imgW="1130300" imgH="266700" progId="Equation.3">
                  <p:embed/>
                  <p:pic>
                    <p:nvPicPr>
                      <p:cNvPr id="11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676" y="1816101"/>
                        <a:ext cx="3027363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6419850" y="1703388"/>
          <a:ext cx="33337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公式" r:id="rId5" imgW="1511300" imgH="457200" progId="Equation.3">
                  <p:embed/>
                </p:oleObj>
              </mc:Choice>
              <mc:Fallback>
                <p:oleObj name="公式" r:id="rId5" imgW="1511300" imgH="457200" progId="Equation.3">
                  <p:embed/>
                  <p:pic>
                    <p:nvPicPr>
                      <p:cNvPr id="12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9850" y="1703388"/>
                        <a:ext cx="333375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869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Two’s complement</a:t>
            </a:r>
            <a:endParaRPr kumimoji="1" lang="zh-CN" altLang="en-US" dirty="0"/>
          </a:p>
        </p:txBody>
      </p:sp>
      <p:sp>
        <p:nvSpPr>
          <p:cNvPr id="11" name="Rectangle 4"/>
          <p:cNvSpPr/>
          <p:nvPr/>
        </p:nvSpPr>
        <p:spPr>
          <a:xfrm>
            <a:off x="2748423" y="3603102"/>
            <a:ext cx="270098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Verdana"/>
                <a:cs typeface="Verdana"/>
              </a:rPr>
              <a:t>0 0 0 0 0 0 0 1</a:t>
            </a:r>
          </a:p>
        </p:txBody>
      </p:sp>
      <p:sp>
        <p:nvSpPr>
          <p:cNvPr id="12" name="Rectangle 5"/>
          <p:cNvSpPr/>
          <p:nvPr/>
        </p:nvSpPr>
        <p:spPr>
          <a:xfrm>
            <a:off x="2631204" y="4210334"/>
            <a:ext cx="29306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Verdana"/>
                <a:cs typeface="Verdana"/>
              </a:rPr>
              <a:t> 1 0 0 0 0 0 0 1 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2133360" y="4202610"/>
            <a:ext cx="4575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Verdana"/>
                <a:cs typeface="Verdana"/>
              </a:rPr>
              <a:t>+</a:t>
            </a:r>
          </a:p>
        </p:txBody>
      </p:sp>
      <p:cxnSp>
        <p:nvCxnSpPr>
          <p:cNvPr id="14" name="Straight Connector 8"/>
          <p:cNvCxnSpPr/>
          <p:nvPr/>
        </p:nvCxnSpPr>
        <p:spPr>
          <a:xfrm>
            <a:off x="1945204" y="4880964"/>
            <a:ext cx="3749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9"/>
          <p:cNvSpPr/>
          <p:nvPr/>
        </p:nvSpPr>
        <p:spPr>
          <a:xfrm>
            <a:off x="2631205" y="5109283"/>
            <a:ext cx="28181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Verdana"/>
                <a:cs typeface="Verdana"/>
              </a:rPr>
              <a:t> 1 0 0 0 0 0 1 0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2225676" y="1816101"/>
          <a:ext cx="30273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公式" r:id="rId3" imgW="1130300" imgH="266700" progId="Equation.3">
                  <p:embed/>
                </p:oleObj>
              </mc:Choice>
              <mc:Fallback>
                <p:oleObj name="公式" r:id="rId3" imgW="1130300" imgH="266700" progId="Equation.3">
                  <p:embed/>
                  <p:pic>
                    <p:nvPicPr>
                      <p:cNvPr id="16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676" y="1816101"/>
                        <a:ext cx="3027363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6419850" y="1703388"/>
          <a:ext cx="33337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5" imgW="1511300" imgH="457200" progId="Equation.3">
                  <p:embed/>
                </p:oleObj>
              </mc:Choice>
              <mc:Fallback>
                <p:oleObj name="公式" r:id="rId5" imgW="1511300" imgH="457200" progId="Equation.3">
                  <p:embed/>
                  <p:pic>
                    <p:nvPicPr>
                      <p:cNvPr id="17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9850" y="1703388"/>
                        <a:ext cx="333375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25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Two’s complement</a:t>
            </a:r>
            <a:endParaRPr kumimoji="1" lang="zh-CN" altLang="en-US" dirty="0"/>
          </a:p>
        </p:txBody>
      </p:sp>
      <p:sp>
        <p:nvSpPr>
          <p:cNvPr id="11" name="Rectangle 4"/>
          <p:cNvSpPr/>
          <p:nvPr/>
        </p:nvSpPr>
        <p:spPr>
          <a:xfrm>
            <a:off x="2748423" y="3603102"/>
            <a:ext cx="270098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Verdana"/>
                <a:cs typeface="Verdana"/>
              </a:rPr>
              <a:t>0 0 0 0 0 0 0 1</a:t>
            </a:r>
          </a:p>
        </p:txBody>
      </p:sp>
      <p:sp>
        <p:nvSpPr>
          <p:cNvPr id="12" name="Rectangle 5"/>
          <p:cNvSpPr/>
          <p:nvPr/>
        </p:nvSpPr>
        <p:spPr>
          <a:xfrm>
            <a:off x="2631204" y="4210334"/>
            <a:ext cx="29306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Verdana"/>
                <a:cs typeface="Verdana"/>
              </a:rPr>
              <a:t> 1 0 0 0 0 0 0 1 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2133360" y="4202610"/>
            <a:ext cx="4575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Verdana"/>
                <a:cs typeface="Verdana"/>
              </a:rPr>
              <a:t>+</a:t>
            </a:r>
          </a:p>
        </p:txBody>
      </p:sp>
      <p:cxnSp>
        <p:nvCxnSpPr>
          <p:cNvPr id="14" name="Straight Connector 8"/>
          <p:cNvCxnSpPr/>
          <p:nvPr/>
        </p:nvCxnSpPr>
        <p:spPr>
          <a:xfrm>
            <a:off x="1945204" y="4880964"/>
            <a:ext cx="3749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9"/>
          <p:cNvSpPr/>
          <p:nvPr/>
        </p:nvSpPr>
        <p:spPr>
          <a:xfrm>
            <a:off x="2631205" y="5109283"/>
            <a:ext cx="28181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Verdana"/>
                <a:cs typeface="Verdana"/>
              </a:rPr>
              <a:t> 1 0 0 0 0 0 1 0</a:t>
            </a:r>
          </a:p>
        </p:txBody>
      </p:sp>
      <p:sp>
        <p:nvSpPr>
          <p:cNvPr id="3" name="矩形 2"/>
          <p:cNvSpPr/>
          <p:nvPr/>
        </p:nvSpPr>
        <p:spPr>
          <a:xfrm>
            <a:off x="9084613" y="4275579"/>
            <a:ext cx="8508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Verdana"/>
                <a:cs typeface="Verdana"/>
              </a:rPr>
              <a:t>-127</a:t>
            </a:r>
          </a:p>
        </p:txBody>
      </p:sp>
      <p:sp>
        <p:nvSpPr>
          <p:cNvPr id="16" name="矩形 15"/>
          <p:cNvSpPr/>
          <p:nvPr/>
        </p:nvSpPr>
        <p:spPr>
          <a:xfrm>
            <a:off x="9504605" y="3608480"/>
            <a:ext cx="3640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7" name="矩形 16"/>
          <p:cNvSpPr/>
          <p:nvPr/>
        </p:nvSpPr>
        <p:spPr>
          <a:xfrm>
            <a:off x="9084613" y="5051417"/>
            <a:ext cx="8508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Verdana"/>
                <a:cs typeface="Verdana"/>
              </a:rPr>
              <a:t>-126</a:t>
            </a:r>
          </a:p>
        </p:txBody>
      </p:sp>
      <p:sp>
        <p:nvSpPr>
          <p:cNvPr id="18" name="矩形 17"/>
          <p:cNvSpPr/>
          <p:nvPr/>
        </p:nvSpPr>
        <p:spPr>
          <a:xfrm>
            <a:off x="6303920" y="4255821"/>
            <a:ext cx="19992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Verdana"/>
                <a:cs typeface="Verdana"/>
              </a:rPr>
              <a:t>-1</a:t>
            </a:r>
            <a:r>
              <a:rPr lang="zh-CN" altLang="en-US" sz="2200" dirty="0">
                <a:latin typeface="Verdana"/>
                <a:cs typeface="Verdana"/>
              </a:rPr>
              <a:t> * </a:t>
            </a:r>
            <a:r>
              <a:rPr lang="en-US" altLang="zh-CN" sz="2200" dirty="0">
                <a:latin typeface="Verdana"/>
                <a:cs typeface="Verdana"/>
              </a:rPr>
              <a:t>2</a:t>
            </a:r>
            <a:r>
              <a:rPr lang="en-US" altLang="zh-CN" sz="2200" baseline="30000" dirty="0">
                <a:latin typeface="Verdana"/>
                <a:cs typeface="Verdana"/>
              </a:rPr>
              <a:t>7</a:t>
            </a:r>
            <a:r>
              <a:rPr lang="en-US" altLang="zh-CN" sz="2200" dirty="0">
                <a:latin typeface="Verdana"/>
                <a:cs typeface="Verdana"/>
              </a:rPr>
              <a:t> + 2</a:t>
            </a:r>
            <a:r>
              <a:rPr lang="en-US" altLang="zh-CN" sz="2200" baseline="30000" dirty="0">
                <a:latin typeface="Verdana"/>
                <a:cs typeface="Verdana"/>
              </a:rPr>
              <a:t>0</a:t>
            </a:r>
            <a:r>
              <a:rPr lang="en-US" altLang="zh-CN" sz="2200" dirty="0">
                <a:latin typeface="Verdana"/>
                <a:cs typeface="Verdana"/>
              </a:rPr>
              <a:t> </a:t>
            </a:r>
          </a:p>
        </p:txBody>
      </p:sp>
      <p:sp>
        <p:nvSpPr>
          <p:cNvPr id="19" name="矩形 18"/>
          <p:cNvSpPr/>
          <p:nvPr/>
        </p:nvSpPr>
        <p:spPr>
          <a:xfrm>
            <a:off x="7764186" y="3591352"/>
            <a:ext cx="8455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Verdana"/>
                <a:cs typeface="Verdana"/>
              </a:rPr>
              <a:t>2</a:t>
            </a:r>
            <a:r>
              <a:rPr lang="en-US" altLang="zh-CN" sz="2200" baseline="30000" dirty="0">
                <a:latin typeface="Verdana"/>
                <a:cs typeface="Verdana"/>
              </a:rPr>
              <a:t>0</a:t>
            </a:r>
            <a:r>
              <a:rPr lang="en-US" altLang="zh-CN" sz="2200" dirty="0">
                <a:latin typeface="Verdana"/>
                <a:cs typeface="Verdana"/>
              </a:rPr>
              <a:t> </a:t>
            </a:r>
          </a:p>
        </p:txBody>
      </p:sp>
      <p:sp>
        <p:nvSpPr>
          <p:cNvPr id="20" name="矩形 19"/>
          <p:cNvSpPr/>
          <p:nvPr/>
        </p:nvSpPr>
        <p:spPr>
          <a:xfrm>
            <a:off x="6356051" y="5042443"/>
            <a:ext cx="19992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Verdana"/>
                <a:cs typeface="Verdana"/>
              </a:rPr>
              <a:t>-1</a:t>
            </a:r>
            <a:r>
              <a:rPr lang="zh-CN" altLang="en-US" sz="2200" dirty="0">
                <a:latin typeface="Verdana"/>
                <a:cs typeface="Verdana"/>
              </a:rPr>
              <a:t> * </a:t>
            </a:r>
            <a:r>
              <a:rPr lang="en-US" altLang="zh-CN" sz="2200" dirty="0">
                <a:latin typeface="Verdana"/>
                <a:cs typeface="Verdana"/>
              </a:rPr>
              <a:t>2</a:t>
            </a:r>
            <a:r>
              <a:rPr lang="en-US" altLang="zh-CN" sz="2200" baseline="30000" dirty="0">
                <a:latin typeface="Verdana"/>
                <a:cs typeface="Verdana"/>
              </a:rPr>
              <a:t>7</a:t>
            </a:r>
            <a:r>
              <a:rPr lang="en-US" altLang="zh-CN" sz="2200" dirty="0">
                <a:latin typeface="Verdana"/>
                <a:cs typeface="Verdana"/>
              </a:rPr>
              <a:t> + 2</a:t>
            </a:r>
            <a:r>
              <a:rPr lang="en-US" altLang="zh-CN" sz="2200" baseline="30000" dirty="0">
                <a:latin typeface="Verdana"/>
                <a:cs typeface="Verdana"/>
              </a:rPr>
              <a:t>1</a:t>
            </a:r>
            <a:r>
              <a:rPr lang="en-US" altLang="zh-CN" sz="2200" dirty="0">
                <a:latin typeface="Verdana"/>
                <a:cs typeface="Verdana"/>
              </a:rPr>
              <a:t> </a:t>
            </a: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2225676" y="1816101"/>
          <a:ext cx="30273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公式" r:id="rId3" imgW="1130300" imgH="266700" progId="Equation.3">
                  <p:embed/>
                </p:oleObj>
              </mc:Choice>
              <mc:Fallback>
                <p:oleObj name="公式" r:id="rId3" imgW="1130300" imgH="266700" progId="Equation.3">
                  <p:embed/>
                  <p:pic>
                    <p:nvPicPr>
                      <p:cNvPr id="21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676" y="1816101"/>
                        <a:ext cx="3027363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6419850" y="1703388"/>
          <a:ext cx="33337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公式" r:id="rId5" imgW="1511300" imgH="457200" progId="Equation.3">
                  <p:embed/>
                </p:oleObj>
              </mc:Choice>
              <mc:Fallback>
                <p:oleObj name="公式" r:id="rId5" imgW="1511300" imgH="457200" progId="Equation.3">
                  <p:embed/>
                  <p:pic>
                    <p:nvPicPr>
                      <p:cNvPr id="22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9850" y="1703388"/>
                        <a:ext cx="333375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523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Find 2’s complement quickly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/>
              <a:t>With a negative number, how to give its binary representation?  e.g. -40</a:t>
            </a:r>
          </a:p>
        </p:txBody>
      </p:sp>
    </p:spTree>
    <p:extLst>
      <p:ext uri="{BB962C8B-B14F-4D97-AF65-F5344CB8AC3E}">
        <p14:creationId xmlns:p14="http://schemas.microsoft.com/office/powerpoint/2010/main" val="233662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FB0F39-4251-414E-B665-C12C97C192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53384F-3518-4CA2-BF67-BDCB5A53F0E2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74d6482f-e53c-4fa7-ac87-951f9f66bd4c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C2C9FC6-FF2C-43A9-904C-09BA9E972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1773</Words>
  <Application>Microsoft Office PowerPoint</Application>
  <PresentationFormat>Widescreen</PresentationFormat>
  <Paragraphs>674</Paragraphs>
  <Slides>40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Courier</vt:lpstr>
      <vt:lpstr>Arial</vt:lpstr>
      <vt:lpstr>Calibri</vt:lpstr>
      <vt:lpstr>Calibri Light</vt:lpstr>
      <vt:lpstr>Consolas</vt:lpstr>
      <vt:lpstr>Tahoma</vt:lpstr>
      <vt:lpstr>Verdana</vt:lpstr>
      <vt:lpstr>Office Theme</vt:lpstr>
      <vt:lpstr>公式</vt:lpstr>
      <vt:lpstr>Equation</vt:lpstr>
      <vt:lpstr>Ints (cont)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Find 2’s complement quickly</vt:lpstr>
      <vt:lpstr>Find 2’s complement quickly</vt:lpstr>
      <vt:lpstr>Find 2’s complement quickly</vt:lpstr>
      <vt:lpstr>Find 2’s complement quickly</vt:lpstr>
      <vt:lpstr>Find 2’s complement quickly</vt:lpstr>
      <vt:lpstr>Find 2’s complement quickly</vt:lpstr>
      <vt:lpstr>Why does this trick work</vt:lpstr>
      <vt:lpstr>Exercise Time II</vt:lpstr>
      <vt:lpstr>Answers</vt:lpstr>
      <vt:lpstr>Ranges</vt:lpstr>
      <vt:lpstr>Ranges</vt:lpstr>
      <vt:lpstr>Overflow</vt:lpstr>
      <vt:lpstr>Overflow</vt:lpstr>
      <vt:lpstr>Intel 8080</vt:lpstr>
      <vt:lpstr>Intel 8080 (1974)</vt:lpstr>
      <vt:lpstr>Intel 386 (1985)</vt:lpstr>
      <vt:lpstr>AMD K8 (2000), Intel Pentium 4 and later</vt:lpstr>
      <vt:lpstr>C’s integral data types on  64 bits machine</vt:lpstr>
      <vt:lpstr>Integral data types on 64 bits machine</vt:lpstr>
      <vt:lpstr>Integral data types on 64 bits machine</vt:lpstr>
      <vt:lpstr>Integral data types on 64 bits machine</vt:lpstr>
      <vt:lpstr>Your first C program</vt:lpstr>
      <vt:lpstr>Memory layout for multi-byte integers</vt:lpstr>
      <vt:lpstr>Memory layout for multi-byte integers: 2 ways</vt:lpstr>
      <vt:lpstr>Memory layout for multi-byte integers: 2 ways</vt:lpstr>
      <vt:lpstr>Memory layout – Little Endian</vt:lpstr>
      <vt:lpstr>Advantages of Little Endian</vt:lpstr>
      <vt:lpstr>Advantages of Little Endian</vt:lpstr>
      <vt:lpstr>Advantages of Little Endian</vt:lpstr>
      <vt:lpstr>Advantages of Little Endian</vt:lpstr>
      <vt:lpstr>Memory layout – Big Endian</vt:lpstr>
      <vt:lpstr>Advantages of Big Endian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Ints (cont)</dc:title>
  <dc:creator>Jinyang Li</dc:creator>
  <cp:lastModifiedBy>Jinyang Li</cp:lastModifiedBy>
  <cp:revision>1</cp:revision>
  <dcterms:created xsi:type="dcterms:W3CDTF">2020-09-04T15:31:21Z</dcterms:created>
  <dcterms:modified xsi:type="dcterms:W3CDTF">2020-09-04T16:35:42Z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