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8"/>
  </p:notesMasterIdLst>
  <p:handoutMasterIdLst>
    <p:handoutMasterId r:id="rId119"/>
  </p:handoutMasterIdLst>
  <p:sldIdLst>
    <p:sldId id="256" r:id="rId2"/>
    <p:sldId id="1293" r:id="rId3"/>
    <p:sldId id="1294" r:id="rId4"/>
    <p:sldId id="1295" r:id="rId5"/>
    <p:sldId id="1296" r:id="rId6"/>
    <p:sldId id="1297" r:id="rId7"/>
    <p:sldId id="1298" r:id="rId8"/>
    <p:sldId id="1300" r:id="rId9"/>
    <p:sldId id="1301" r:id="rId10"/>
    <p:sldId id="1302" r:id="rId11"/>
    <p:sldId id="1303" r:id="rId12"/>
    <p:sldId id="1304" r:id="rId13"/>
    <p:sldId id="1305" r:id="rId14"/>
    <p:sldId id="1163" r:id="rId15"/>
    <p:sldId id="1165" r:id="rId16"/>
    <p:sldId id="1306" r:id="rId17"/>
    <p:sldId id="1172" r:id="rId18"/>
    <p:sldId id="1173" r:id="rId19"/>
    <p:sldId id="1166" r:id="rId20"/>
    <p:sldId id="1170" r:id="rId21"/>
    <p:sldId id="1171" r:id="rId22"/>
    <p:sldId id="1307" r:id="rId23"/>
    <p:sldId id="1175" r:id="rId24"/>
    <p:sldId id="1086" r:id="rId25"/>
    <p:sldId id="1181" r:id="rId26"/>
    <p:sldId id="1182" r:id="rId27"/>
    <p:sldId id="1184" r:id="rId28"/>
    <p:sldId id="1185" r:id="rId29"/>
    <p:sldId id="1186" r:id="rId30"/>
    <p:sldId id="1187" r:id="rId31"/>
    <p:sldId id="1188" r:id="rId32"/>
    <p:sldId id="1183" r:id="rId33"/>
    <p:sldId id="1189" r:id="rId34"/>
    <p:sldId id="1190" r:id="rId35"/>
    <p:sldId id="1191" r:id="rId36"/>
    <p:sldId id="1192" r:id="rId37"/>
    <p:sldId id="1193" r:id="rId38"/>
    <p:sldId id="1194" r:id="rId39"/>
    <p:sldId id="1195" r:id="rId40"/>
    <p:sldId id="1196" r:id="rId41"/>
    <p:sldId id="1197" r:id="rId42"/>
    <p:sldId id="1198" r:id="rId43"/>
    <p:sldId id="1200" r:id="rId44"/>
    <p:sldId id="1201" r:id="rId45"/>
    <p:sldId id="1199" r:id="rId46"/>
    <p:sldId id="1204" r:id="rId47"/>
    <p:sldId id="1202" r:id="rId48"/>
    <p:sldId id="1205" r:id="rId49"/>
    <p:sldId id="1206" r:id="rId50"/>
    <p:sldId id="1207" r:id="rId51"/>
    <p:sldId id="1208" r:id="rId52"/>
    <p:sldId id="1210" r:id="rId53"/>
    <p:sldId id="1211" r:id="rId54"/>
    <p:sldId id="1217" r:id="rId55"/>
    <p:sldId id="1218" r:id="rId56"/>
    <p:sldId id="1219" r:id="rId57"/>
    <p:sldId id="1220" r:id="rId58"/>
    <p:sldId id="1221" r:id="rId59"/>
    <p:sldId id="1222" r:id="rId60"/>
    <p:sldId id="1223" r:id="rId61"/>
    <p:sldId id="1224" r:id="rId62"/>
    <p:sldId id="1225" r:id="rId63"/>
    <p:sldId id="1226" r:id="rId64"/>
    <p:sldId id="1227" r:id="rId65"/>
    <p:sldId id="1228" r:id="rId66"/>
    <p:sldId id="1292" r:id="rId67"/>
    <p:sldId id="1229" r:id="rId68"/>
    <p:sldId id="1230" r:id="rId69"/>
    <p:sldId id="1231" r:id="rId70"/>
    <p:sldId id="1232" r:id="rId71"/>
    <p:sldId id="1233" r:id="rId72"/>
    <p:sldId id="1234" r:id="rId73"/>
    <p:sldId id="1235" r:id="rId74"/>
    <p:sldId id="1236" r:id="rId75"/>
    <p:sldId id="1237" r:id="rId76"/>
    <p:sldId id="1238" r:id="rId77"/>
    <p:sldId id="1239" r:id="rId78"/>
    <p:sldId id="1240" r:id="rId79"/>
    <p:sldId id="1241" r:id="rId80"/>
    <p:sldId id="1242" r:id="rId81"/>
    <p:sldId id="1243" r:id="rId82"/>
    <p:sldId id="1244" r:id="rId83"/>
    <p:sldId id="1245" r:id="rId84"/>
    <p:sldId id="1246" r:id="rId85"/>
    <p:sldId id="1247" r:id="rId86"/>
    <p:sldId id="1248" r:id="rId87"/>
    <p:sldId id="1249" r:id="rId88"/>
    <p:sldId id="1250" r:id="rId89"/>
    <p:sldId id="1251" r:id="rId90"/>
    <p:sldId id="1252" r:id="rId91"/>
    <p:sldId id="1253" r:id="rId92"/>
    <p:sldId id="1254" r:id="rId93"/>
    <p:sldId id="1255" r:id="rId94"/>
    <p:sldId id="1256" r:id="rId95"/>
    <p:sldId id="1257" r:id="rId96"/>
    <p:sldId id="1258" r:id="rId97"/>
    <p:sldId id="1259" r:id="rId98"/>
    <p:sldId id="1260" r:id="rId99"/>
    <p:sldId id="1261" r:id="rId100"/>
    <p:sldId id="1262" r:id="rId101"/>
    <p:sldId id="1263" r:id="rId102"/>
    <p:sldId id="1266" r:id="rId103"/>
    <p:sldId id="1267" r:id="rId104"/>
    <p:sldId id="1268" r:id="rId105"/>
    <p:sldId id="1269" r:id="rId106"/>
    <p:sldId id="1270" r:id="rId107"/>
    <p:sldId id="1271" r:id="rId108"/>
    <p:sldId id="1272" r:id="rId109"/>
    <p:sldId id="1282" r:id="rId110"/>
    <p:sldId id="1283" r:id="rId111"/>
    <p:sldId id="1284" r:id="rId112"/>
    <p:sldId id="1285" r:id="rId113"/>
    <p:sldId id="1286" r:id="rId114"/>
    <p:sldId id="1287" r:id="rId115"/>
    <p:sldId id="1288" r:id="rId116"/>
    <p:sldId id="1289" r:id="rId1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0" autoAdjust="0"/>
    <p:restoredTop sz="82643" autoAdjust="0"/>
  </p:normalViewPr>
  <p:slideViewPr>
    <p:cSldViewPr snapToGrid="0" snapToObjects="1">
      <p:cViewPr varScale="1">
        <p:scale>
          <a:sx n="76" d="100"/>
          <a:sy n="76" d="100"/>
        </p:scale>
        <p:origin x="-6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printerSettings" Target="printerSettings/printerSettings1.bin"/><Relationship Id="rId121" Type="http://schemas.openxmlformats.org/officeDocument/2006/relationships/presProps" Target="presProps.xml"/><Relationship Id="rId122" Type="http://schemas.openxmlformats.org/officeDocument/2006/relationships/viewProps" Target="viewProps.xml"/><Relationship Id="rId123" Type="http://schemas.openxmlformats.org/officeDocument/2006/relationships/theme" Target="theme/theme1.xml"/><Relationship Id="rId12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notesMaster" Target="notesMasters/notesMaster1.xml"/><Relationship Id="rId119" Type="http://schemas.openxmlformats.org/officeDocument/2006/relationships/handoutMaster" Target="handoutMasters/handoutMaster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Times New Roman" pitchFamily="18" charset="0"/>
              </a:rPr>
              <a:t>long s = x+2*y;</a:t>
            </a:r>
          </a:p>
          <a:p>
            <a:r>
              <a:rPr lang="en-US" sz="1100">
                <a:latin typeface="Times New Roman" pitchFamily="18" charset="0"/>
              </a:rPr>
              <a:t>s *= </a:t>
            </a:r>
            <a:r>
              <a:rPr lang="en-US" sz="1100" smtClean="0">
                <a:latin typeface="Times New Roman" pitchFamily="18" charset="0"/>
              </a:rPr>
              <a:t>5;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teaching.idallen.com</a:t>
            </a:r>
            <a:r>
              <a:rPr kumimoji="1" lang="en-US" altLang="zh-CN" dirty="0" smtClean="0"/>
              <a:t>/dat2343/10f/notes/040_overflow.txt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3/10/19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3/10/19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+mj-lt"/>
                <a:ea typeface="Verdana" pitchFamily="34" charset="0"/>
                <a:cs typeface="Consolas" pitchFamily="49" charset="0"/>
              </a:rPr>
              <a:t>Machine Program: </a:t>
            </a:r>
            <a:br>
              <a:rPr lang="en-US" sz="4800" dirty="0" smtClean="0">
                <a:solidFill>
                  <a:srgbClr val="0000FF"/>
                </a:solidFill>
                <a:latin typeface="+mj-lt"/>
                <a:ea typeface="Verdana" pitchFamily="34" charset="0"/>
                <a:cs typeface="Consolas" pitchFamily="49" charset="0"/>
              </a:rPr>
            </a:br>
            <a:r>
              <a:rPr lang="en-US" sz="4800" dirty="0" smtClean="0">
                <a:solidFill>
                  <a:srgbClr val="0000FF"/>
                </a:solidFill>
                <a:latin typeface="+mj-lt"/>
                <a:ea typeface="Verdana" pitchFamily="34" charset="0"/>
                <a:cs typeface="Consolas" pitchFamily="49" charset="0"/>
              </a:rPr>
              <a:t>Arithmetic and Control</a:t>
            </a:r>
            <a:endParaRPr lang="en-US" sz="4800" dirty="0">
              <a:solidFill>
                <a:srgbClr val="0000FF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r>
              <a:rPr lang="en-US" dirty="0" smtClean="0"/>
              <a:t>Some are based </a:t>
            </a:r>
            <a:r>
              <a:rPr lang="en-US" dirty="0" smtClean="0"/>
              <a:t>on Tiger Wang’s slides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Bitwise Operations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68404"/>
          </a:xfrm>
          <a:ln/>
        </p:spPr>
        <p:txBody>
          <a:bodyPr/>
          <a:lstStyle/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 smtClean="0"/>
              <a:t>Arithmetic left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 smtClean="0"/>
              <a:t>Src</a:t>
            </a:r>
            <a:r>
              <a:rPr lang="en-US" dirty="0" smtClean="0"/>
              <a:t>        Arithmetic right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shlq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 smtClean="0"/>
              <a:t>Logical left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 smtClean="0"/>
              <a:t>Logical right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 smtClean="0"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~</a:t>
            </a:r>
            <a:r>
              <a:rPr lang="en-US" dirty="0" err="1" smtClean="0">
                <a:ea typeface="Calibri Italic" charset="0"/>
                <a:sym typeface="Calibri Italic" charset="0"/>
              </a:rPr>
              <a:t>Dest</a:t>
            </a:r>
            <a:endParaRPr lang="en-US" dirty="0">
              <a:sym typeface="Calibri Italic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63716" y="1758551"/>
            <a:ext cx="1005783" cy="809492"/>
            <a:chOff x="8163716" y="1758551"/>
            <a:chExt cx="1005783" cy="809492"/>
          </a:xfrm>
        </p:grpSpPr>
        <p:sp>
          <p:nvSpPr>
            <p:cNvPr id="6" name="Freeform 5"/>
            <p:cNvSpPr/>
            <p:nvPr/>
          </p:nvSpPr>
          <p:spPr>
            <a:xfrm>
              <a:off x="8163716" y="1758551"/>
              <a:ext cx="321018" cy="809492"/>
            </a:xfrm>
            <a:custGeom>
              <a:avLst/>
              <a:gdLst>
                <a:gd name="connsiteX0" fmla="*/ 0 w 321018"/>
                <a:gd name="connsiteY0" fmla="*/ 0 h 809492"/>
                <a:gd name="connsiteX1" fmla="*/ 320965 w 321018"/>
                <a:gd name="connsiteY1" fmla="*/ 376832 h 809492"/>
                <a:gd name="connsiteX2" fmla="*/ 27910 w 321018"/>
                <a:gd name="connsiteY2" fmla="*/ 809492 h 80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018" h="809492">
                  <a:moveTo>
                    <a:pt x="0" y="0"/>
                  </a:moveTo>
                  <a:cubicBezTo>
                    <a:pt x="158156" y="120958"/>
                    <a:pt x="316313" y="241917"/>
                    <a:pt x="320965" y="376832"/>
                  </a:cubicBezTo>
                  <a:cubicBezTo>
                    <a:pt x="325617" y="511747"/>
                    <a:pt x="27910" y="809492"/>
                    <a:pt x="27910" y="809492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84734" y="2020501"/>
              <a:ext cx="68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same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70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23202" y="21231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32847" y="19569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34053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848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 smtClean="0">
                <a:solidFill>
                  <a:prstClr val="black"/>
                </a:solidFill>
                <a:latin typeface="Consolas"/>
                <a:cs typeface="Consolas"/>
              </a:rPr>
              <a:t>testq</a:t>
            </a:r>
            <a:r>
              <a:rPr lang="en-US" altLang="zh-CN" sz="12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200" dirty="0" smtClean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en-US" altLang="zh-CN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534493" y="172862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744138" y="156235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2552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351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j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Consolas"/>
                <a:cs typeface="Consolas"/>
              </a:rPr>
              <a:t>ne</a:t>
            </a:r>
            <a:r>
              <a:rPr lang="en-US" altLang="zh-CN" sz="1400" b="1" dirty="0" smtClean="0">
                <a:solidFill>
                  <a:prstClr val="black"/>
                </a:solidFill>
                <a:latin typeface="Consolas"/>
                <a:cs typeface="Consolas"/>
              </a:rPr>
              <a:t>.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L3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232847" y="137305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442492" y="120678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65526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26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679015" y="251859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888660" y="23523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37145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482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679015" y="251859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888660" y="23523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79545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584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23202" y="21231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32847" y="19569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31747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282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23202" y="21231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32847" y="19569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7738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735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3" y="1289345"/>
            <a:ext cx="1801167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 smtClean="0">
                <a:solidFill>
                  <a:prstClr val="black"/>
                </a:solidFill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534493" y="172862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744138" y="156235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62659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010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j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Consolas"/>
                <a:cs typeface="Consolas"/>
              </a:rPr>
              <a:t>ne</a:t>
            </a:r>
            <a:r>
              <a:rPr lang="en-US" altLang="zh-CN" sz="1400" b="1" dirty="0" smtClean="0">
                <a:solidFill>
                  <a:prstClr val="black"/>
                </a:solidFill>
                <a:latin typeface="Consolas"/>
                <a:cs typeface="Consolas"/>
              </a:rPr>
              <a:t>.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L3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232847" y="137305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442492" y="120678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16564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87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nl-NL" altLang="zh-CN" sz="1400" b="1" dirty="0" err="1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nl-NL" altLang="zh-CN" sz="14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20205" y="106578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29850" y="89951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81110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353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ddq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, 8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 smtClean="0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8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23726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20634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9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Loop translation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“Loop” Translation example</a:t>
            </a:r>
            <a:endParaRPr lang="en-US" dirty="0"/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4544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sum(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n)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 = 0;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for (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=0;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&lt;n;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sum +=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}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sum;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380315" y="1760188"/>
            <a:ext cx="4114800" cy="320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latin typeface="Consolas"/>
                <a:cs typeface="Consolas"/>
              </a:rPr>
              <a:t>sum:</a:t>
            </a:r>
            <a:endParaRPr lang="en-US" sz="1800" b="1" dirty="0">
              <a:latin typeface="Consolas"/>
              <a:cs typeface="Consolas"/>
            </a:endParaRP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 smtClean="0">
                <a:latin typeface="Consolas"/>
                <a:cs typeface="Consolas"/>
              </a:rPr>
              <a:t>movl </a:t>
            </a:r>
            <a:r>
              <a:rPr lang="hr-HR" sz="1800" dirty="0" smtClean="0">
                <a:latin typeface="Consolas"/>
                <a:cs typeface="Consolas"/>
              </a:rPr>
              <a:t>$</a:t>
            </a:r>
            <a:r>
              <a:rPr lang="hr-HR" sz="1800" dirty="0">
                <a:latin typeface="Consolas"/>
                <a:cs typeface="Consolas"/>
              </a:rPr>
              <a:t>0, %edx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 smtClean="0">
                <a:latin typeface="Consolas"/>
                <a:cs typeface="Consolas"/>
              </a:rPr>
              <a:t>movl </a:t>
            </a:r>
            <a:r>
              <a:rPr lang="hr-HR" sz="1800" dirty="0" smtClean="0">
                <a:latin typeface="Consolas"/>
                <a:cs typeface="Consolas"/>
              </a:rPr>
              <a:t>$</a:t>
            </a:r>
            <a:r>
              <a:rPr lang="hr-HR" sz="1800" dirty="0">
                <a:latin typeface="Consolas"/>
                <a:cs typeface="Consolas"/>
              </a:rPr>
              <a:t>0, %eax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jmp</a:t>
            </a:r>
            <a:r>
              <a:rPr lang="cs-CZ" sz="1800" b="1" dirty="0">
                <a:latin typeface="Consolas"/>
                <a:cs typeface="Consolas"/>
              </a:rPr>
              <a:t>	.L5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.L6: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 smtClean="0">
                <a:latin typeface="Consolas"/>
                <a:cs typeface="Consolas"/>
              </a:rPr>
              <a:t>addl</a:t>
            </a:r>
            <a:r>
              <a:rPr lang="cs-CZ" b="1" dirty="0">
                <a:latin typeface="Consolas"/>
                <a:cs typeface="Consolas"/>
              </a:rPr>
              <a:t> </a:t>
            </a:r>
            <a:r>
              <a:rPr lang="cs-CZ" sz="1800" dirty="0" smtClean="0">
                <a:latin typeface="Consolas"/>
                <a:cs typeface="Consolas"/>
              </a:rPr>
              <a:t>%</a:t>
            </a:r>
            <a:r>
              <a:rPr lang="cs-CZ" sz="1800" dirty="0" err="1">
                <a:latin typeface="Consolas"/>
                <a:cs typeface="Consolas"/>
              </a:rPr>
              <a:t>edx</a:t>
            </a:r>
            <a:r>
              <a:rPr lang="cs-CZ" sz="1800" dirty="0">
                <a:latin typeface="Consolas"/>
                <a:cs typeface="Consolas"/>
              </a:rPr>
              <a:t>, %</a:t>
            </a:r>
            <a:r>
              <a:rPr lang="cs-CZ" sz="1800" dirty="0" err="1">
                <a:latin typeface="Consolas"/>
                <a:cs typeface="Consolas"/>
              </a:rPr>
              <a:t>eax</a:t>
            </a:r>
            <a:endParaRPr lang="cs-CZ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addl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$</a:t>
            </a:r>
            <a:r>
              <a:rPr lang="nb-NO" sz="1800" dirty="0">
                <a:latin typeface="Consolas"/>
                <a:cs typeface="Consolas"/>
              </a:rPr>
              <a:t>1, %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.L5: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cmpl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edi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jl</a:t>
            </a:r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>
                <a:latin typeface="Consolas"/>
                <a:cs typeface="Consolas"/>
              </a:rPr>
              <a:t>.L6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 err="1" smtClean="0">
                <a:latin typeface="Consolas"/>
                <a:cs typeface="Consolas"/>
              </a:rPr>
              <a:t>ret</a:t>
            </a:r>
            <a:endParaRPr lang="nb-NO" sz="1800" dirty="0"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–S 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*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8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53226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sum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2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“Loop” Translation example</a:t>
            </a:r>
            <a:endParaRPr lang="en-US" dirty="0"/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4544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sum(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n)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 = 0;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for (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=0;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&lt;n;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sum +=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}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sum;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380315" y="1760188"/>
            <a:ext cx="4114800" cy="320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latin typeface="Consolas"/>
                <a:cs typeface="Consolas"/>
              </a:rPr>
              <a:t>sum:</a:t>
            </a:r>
            <a:endParaRPr lang="en-US" sz="1800" b="1" dirty="0">
              <a:latin typeface="Consolas"/>
              <a:cs typeface="Consolas"/>
            </a:endParaRP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%edx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 smtClean="0">
                <a:latin typeface="Consolas"/>
                <a:cs typeface="Consolas"/>
              </a:rPr>
              <a:t>movl </a:t>
            </a:r>
            <a:r>
              <a:rPr lang="hr-HR" sz="1800" dirty="0" smtClean="0">
                <a:latin typeface="Consolas"/>
                <a:cs typeface="Consolas"/>
              </a:rPr>
              <a:t>$</a:t>
            </a:r>
            <a:r>
              <a:rPr lang="hr-HR" sz="1800" dirty="0">
                <a:latin typeface="Consolas"/>
                <a:cs typeface="Consolas"/>
              </a:rPr>
              <a:t>0, %eax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jmp</a:t>
            </a:r>
            <a:r>
              <a:rPr lang="cs-CZ" sz="1800" b="1" dirty="0">
                <a:latin typeface="Consolas"/>
                <a:cs typeface="Consolas"/>
              </a:rPr>
              <a:t>	.L5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.L6: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 smtClean="0">
                <a:latin typeface="Consolas"/>
                <a:cs typeface="Consolas"/>
              </a:rPr>
              <a:t>addl</a:t>
            </a:r>
            <a:r>
              <a:rPr lang="cs-CZ" b="1" dirty="0">
                <a:latin typeface="Consolas"/>
                <a:cs typeface="Consolas"/>
              </a:rPr>
              <a:t> </a:t>
            </a:r>
            <a:r>
              <a:rPr lang="cs-CZ" sz="1800" dirty="0" smtClean="0">
                <a:latin typeface="Consolas"/>
                <a:cs typeface="Consolas"/>
              </a:rPr>
              <a:t>%</a:t>
            </a:r>
            <a:r>
              <a:rPr lang="cs-CZ" sz="1800" dirty="0" err="1">
                <a:latin typeface="Consolas"/>
                <a:cs typeface="Consolas"/>
              </a:rPr>
              <a:t>edx</a:t>
            </a:r>
            <a:r>
              <a:rPr lang="cs-CZ" sz="1800" dirty="0">
                <a:latin typeface="Consolas"/>
                <a:cs typeface="Consolas"/>
              </a:rPr>
              <a:t>, %</a:t>
            </a:r>
            <a:r>
              <a:rPr lang="cs-CZ" sz="1800" dirty="0" err="1">
                <a:latin typeface="Consolas"/>
                <a:cs typeface="Consolas"/>
              </a:rPr>
              <a:t>eax</a:t>
            </a:r>
            <a:endParaRPr lang="cs-CZ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addl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$</a:t>
            </a:r>
            <a:r>
              <a:rPr lang="nb-NO" sz="1800" dirty="0">
                <a:latin typeface="Consolas"/>
                <a:cs typeface="Consolas"/>
              </a:rPr>
              <a:t>1, %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.L5: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cmpl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edi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jl</a:t>
            </a:r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>
                <a:latin typeface="Consolas"/>
                <a:cs typeface="Consolas"/>
              </a:rPr>
              <a:t>.L6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 err="1" smtClean="0">
                <a:latin typeface="Consolas"/>
                <a:cs typeface="Consolas"/>
              </a:rPr>
              <a:t>ret</a:t>
            </a:r>
            <a:endParaRPr lang="nb-NO" sz="1800" dirty="0"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–S 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*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00502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sum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359919" y="2010223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=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5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“Loop” Translation example</a:t>
            </a:r>
            <a:endParaRPr lang="en-US" dirty="0"/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4544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sum(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n)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 = 0;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for (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=0;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&lt;n;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sum +=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}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sum;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380315" y="1760188"/>
            <a:ext cx="4114800" cy="320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latin typeface="Consolas"/>
                <a:cs typeface="Consolas"/>
              </a:rPr>
              <a:t>sum:</a:t>
            </a:r>
            <a:endParaRPr lang="en-US" sz="1800" b="1" dirty="0">
              <a:latin typeface="Consolas"/>
              <a:cs typeface="Consolas"/>
            </a:endParaRP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%edx</a:t>
            </a:r>
          </a:p>
          <a:p>
            <a:pPr algn="l"/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%eax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jmp</a:t>
            </a:r>
            <a:r>
              <a:rPr lang="cs-CZ" sz="1800" b="1" dirty="0">
                <a:latin typeface="Consolas"/>
                <a:cs typeface="Consolas"/>
              </a:rPr>
              <a:t>	.L5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.L6: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 smtClean="0">
                <a:latin typeface="Consolas"/>
                <a:cs typeface="Consolas"/>
              </a:rPr>
              <a:t>addl</a:t>
            </a:r>
            <a:r>
              <a:rPr lang="cs-CZ" b="1" dirty="0">
                <a:latin typeface="Consolas"/>
                <a:cs typeface="Consolas"/>
              </a:rPr>
              <a:t> </a:t>
            </a:r>
            <a:r>
              <a:rPr lang="cs-CZ" sz="1800" dirty="0" smtClean="0">
                <a:latin typeface="Consolas"/>
                <a:cs typeface="Consolas"/>
              </a:rPr>
              <a:t>%</a:t>
            </a:r>
            <a:r>
              <a:rPr lang="cs-CZ" sz="1800" dirty="0" err="1">
                <a:latin typeface="Consolas"/>
                <a:cs typeface="Consolas"/>
              </a:rPr>
              <a:t>edx</a:t>
            </a:r>
            <a:r>
              <a:rPr lang="cs-CZ" sz="1800" dirty="0">
                <a:latin typeface="Consolas"/>
                <a:cs typeface="Consolas"/>
              </a:rPr>
              <a:t>, %</a:t>
            </a:r>
            <a:r>
              <a:rPr lang="cs-CZ" sz="1800" dirty="0" err="1">
                <a:latin typeface="Consolas"/>
                <a:cs typeface="Consolas"/>
              </a:rPr>
              <a:t>eax</a:t>
            </a:r>
            <a:endParaRPr lang="cs-CZ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addl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$</a:t>
            </a:r>
            <a:r>
              <a:rPr lang="nb-NO" sz="1800" dirty="0">
                <a:latin typeface="Consolas"/>
                <a:cs typeface="Consolas"/>
              </a:rPr>
              <a:t>1, %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.L5: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cmpl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edi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jl</a:t>
            </a:r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>
                <a:latin typeface="Consolas"/>
                <a:cs typeface="Consolas"/>
              </a:rPr>
              <a:t>.L6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 err="1" smtClean="0">
                <a:latin typeface="Consolas"/>
                <a:cs typeface="Consolas"/>
              </a:rPr>
              <a:t>ret</a:t>
            </a:r>
            <a:endParaRPr lang="nb-NO" sz="1800" dirty="0"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–S 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*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70889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sum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359919" y="2010223"/>
            <a:ext cx="17076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= 0;</a:t>
            </a:r>
          </a:p>
          <a:p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int sum = 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2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“Loop” Translation example</a:t>
            </a:r>
            <a:endParaRPr lang="en-US" dirty="0"/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4544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sum(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n)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 = 0;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for (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=0;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&lt;n;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sum +=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}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sum;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380315" y="1760188"/>
            <a:ext cx="4114800" cy="320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latin typeface="Consolas"/>
                <a:cs typeface="Consolas"/>
              </a:rPr>
              <a:t>sum:</a:t>
            </a:r>
            <a:endParaRPr lang="en-US" sz="1800" b="1" dirty="0">
              <a:latin typeface="Consolas"/>
              <a:cs typeface="Consolas"/>
            </a:endParaRP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%edx</a:t>
            </a:r>
          </a:p>
          <a:p>
            <a:pPr algn="l"/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%eax</a:t>
            </a:r>
          </a:p>
          <a:p>
            <a:pPr algn="l"/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	.L5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.L6: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 smtClean="0">
                <a:latin typeface="Consolas"/>
                <a:cs typeface="Consolas"/>
              </a:rPr>
              <a:t>addl</a:t>
            </a:r>
            <a:r>
              <a:rPr lang="cs-CZ" b="1" dirty="0">
                <a:latin typeface="Consolas"/>
                <a:cs typeface="Consolas"/>
              </a:rPr>
              <a:t> </a:t>
            </a:r>
            <a:r>
              <a:rPr lang="cs-CZ" sz="1800" dirty="0" smtClean="0">
                <a:latin typeface="Consolas"/>
                <a:cs typeface="Consolas"/>
              </a:rPr>
              <a:t>%</a:t>
            </a:r>
            <a:r>
              <a:rPr lang="cs-CZ" sz="1800" dirty="0" err="1">
                <a:latin typeface="Consolas"/>
                <a:cs typeface="Consolas"/>
              </a:rPr>
              <a:t>edx</a:t>
            </a:r>
            <a:r>
              <a:rPr lang="cs-CZ" sz="1800" dirty="0">
                <a:latin typeface="Consolas"/>
                <a:cs typeface="Consolas"/>
              </a:rPr>
              <a:t>, %</a:t>
            </a:r>
            <a:r>
              <a:rPr lang="cs-CZ" sz="1800" dirty="0" err="1">
                <a:latin typeface="Consolas"/>
                <a:cs typeface="Consolas"/>
              </a:rPr>
              <a:t>eax</a:t>
            </a:r>
            <a:endParaRPr lang="cs-CZ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addl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$</a:t>
            </a:r>
            <a:r>
              <a:rPr lang="nb-NO" sz="1800" dirty="0">
                <a:latin typeface="Consolas"/>
                <a:cs typeface="Consolas"/>
              </a:rPr>
              <a:t>1, %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.L5: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cmpl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edi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jl</a:t>
            </a:r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>
                <a:latin typeface="Consolas"/>
                <a:cs typeface="Consolas"/>
              </a:rPr>
              <a:t>.L6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 err="1" smtClean="0">
                <a:latin typeface="Consolas"/>
                <a:cs typeface="Consolas"/>
              </a:rPr>
              <a:t>ret</a:t>
            </a:r>
            <a:endParaRPr lang="nb-NO" sz="1800" dirty="0"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–S 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*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3758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sum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359919" y="2010223"/>
            <a:ext cx="17076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= 0;</a:t>
            </a:r>
          </a:p>
          <a:p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int sum = 0;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oto L5;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7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“Loop” Translation example</a:t>
            </a:r>
            <a:endParaRPr lang="en-US" dirty="0"/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4544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sum(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n)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 = 0;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for (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=0;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&lt;n;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sum +=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}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sum;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380315" y="1760188"/>
            <a:ext cx="4114800" cy="320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latin typeface="Consolas"/>
                <a:cs typeface="Consolas"/>
              </a:rPr>
              <a:t>sum:</a:t>
            </a:r>
            <a:endParaRPr lang="en-US" sz="1800" b="1" dirty="0">
              <a:latin typeface="Consolas"/>
              <a:cs typeface="Consolas"/>
            </a:endParaRP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%edx</a:t>
            </a:r>
          </a:p>
          <a:p>
            <a:pPr algn="l"/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%eax</a:t>
            </a:r>
          </a:p>
          <a:p>
            <a:pPr algn="l"/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	.L5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.L6: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addl</a:t>
            </a:r>
            <a:r>
              <a:rPr lang="cs-CZ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sz="1800" dirty="0" smtClean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cs-CZ" sz="1800" dirty="0" err="1">
                <a:solidFill>
                  <a:srgbClr val="0000FF"/>
                </a:solidFill>
                <a:latin typeface="Consolas"/>
                <a:cs typeface="Consolas"/>
              </a:rPr>
              <a:t>edx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cs-CZ" sz="1800" dirty="0" err="1">
                <a:solidFill>
                  <a:srgbClr val="0000FF"/>
                </a:solidFill>
                <a:latin typeface="Consolas"/>
                <a:cs typeface="Consolas"/>
              </a:rPr>
              <a:t>eax</a:t>
            </a:r>
            <a:endParaRPr lang="cs-CZ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b-NO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addl</a:t>
            </a:r>
            <a:r>
              <a:rPr lang="nb-NO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1800" dirty="0" smtClean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1, %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edx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.L5: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cmpl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edi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jl</a:t>
            </a:r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>
                <a:latin typeface="Consolas"/>
                <a:cs typeface="Consolas"/>
              </a:rPr>
              <a:t>.L6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 err="1" smtClean="0">
                <a:latin typeface="Consolas"/>
                <a:cs typeface="Consolas"/>
              </a:rPr>
              <a:t>ret</a:t>
            </a:r>
            <a:endParaRPr lang="nb-NO" sz="1800" dirty="0"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–S 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*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48453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sum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359919" y="2010223"/>
            <a:ext cx="183453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= 0;</a:t>
            </a:r>
          </a:p>
          <a:p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int sum = 0;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oto L5;</a:t>
            </a:r>
          </a:p>
          <a:p>
            <a:endParaRPr lang="hr-HR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sum = sum + 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endParaRPr lang="hr-HR" altLang="zh-CN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= i + 1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6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“Loop” Translation example</a:t>
            </a:r>
            <a:endParaRPr lang="en-US" dirty="0"/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4544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sum(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n)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 = 0;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for (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=0;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&lt;n;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sum +=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}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sum;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380315" y="1760188"/>
            <a:ext cx="4114800" cy="320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latin typeface="Consolas"/>
                <a:cs typeface="Consolas"/>
              </a:rPr>
              <a:t>sum:</a:t>
            </a:r>
            <a:endParaRPr lang="en-US" sz="1800" b="1" dirty="0">
              <a:latin typeface="Consolas"/>
              <a:cs typeface="Consolas"/>
            </a:endParaRP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%edx</a:t>
            </a:r>
          </a:p>
          <a:p>
            <a:pPr algn="l"/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%eax</a:t>
            </a:r>
          </a:p>
          <a:p>
            <a:pPr algn="l"/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	.L5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.L6: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addl</a:t>
            </a:r>
            <a:r>
              <a:rPr lang="cs-CZ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sz="1800" dirty="0" smtClean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cs-CZ" sz="1800" dirty="0" err="1">
                <a:solidFill>
                  <a:srgbClr val="0000FF"/>
                </a:solidFill>
                <a:latin typeface="Consolas"/>
                <a:cs typeface="Consolas"/>
              </a:rPr>
              <a:t>edx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cs-CZ" sz="1800" dirty="0" err="1">
                <a:solidFill>
                  <a:srgbClr val="0000FF"/>
                </a:solidFill>
                <a:latin typeface="Consolas"/>
                <a:cs typeface="Consolas"/>
              </a:rPr>
              <a:t>eax</a:t>
            </a:r>
            <a:endParaRPr lang="cs-CZ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b-NO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addl</a:t>
            </a:r>
            <a:r>
              <a:rPr lang="nb-NO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1800" dirty="0" smtClean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1, %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edx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.L5: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cmpl</a:t>
            </a:r>
            <a:r>
              <a:rPr lang="nb-NO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1800" dirty="0" smtClean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edi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edx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b-NO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b="1" dirty="0" err="1">
                <a:solidFill>
                  <a:srgbClr val="0000FF"/>
                </a:solidFill>
                <a:latin typeface="Consolas"/>
                <a:cs typeface="Consolas"/>
              </a:rPr>
              <a:t>jl</a:t>
            </a:r>
            <a:r>
              <a:rPr lang="nb-NO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.L6</a:t>
            </a:r>
          </a:p>
          <a:p>
            <a:pPr algn="l"/>
            <a:r>
              <a:rPr lang="nb-NO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dirty="0" err="1" smtClean="0">
                <a:solidFill>
                  <a:srgbClr val="0000FF"/>
                </a:solidFill>
                <a:latin typeface="Consolas"/>
                <a:cs typeface="Consolas"/>
              </a:rPr>
              <a:t>ret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–S 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*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98559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sum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182556" y="2010223"/>
            <a:ext cx="1961444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= 0;</a:t>
            </a:r>
          </a:p>
          <a:p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int sum = 0;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oto L5;</a:t>
            </a:r>
          </a:p>
          <a:p>
            <a:endParaRPr lang="hr-HR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sum = sum + 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hr-HR" altLang="zh-CN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= i + 1;</a:t>
            </a:r>
          </a:p>
          <a:p>
            <a:endParaRPr lang="hr-HR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if i &lt; n </a:t>
            </a:r>
          </a:p>
          <a:p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goto L6;</a:t>
            </a:r>
          </a:p>
          <a:p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lang="hr-HR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eturn;</a:t>
            </a:r>
          </a:p>
        </p:txBody>
      </p:sp>
    </p:spTree>
    <p:extLst>
      <p:ext uri="{BB962C8B-B14F-4D97-AF65-F5344CB8AC3E}">
        <p14:creationId xmlns:p14="http://schemas.microsoft.com/office/powerpoint/2010/main" val="374846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ddq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, 8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201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23726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20634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35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instructions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is control flow realized?</a:t>
            </a:r>
            <a:endParaRPr kumimoji="1" lang="zh-CN" altLang="en-US" dirty="0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5096043" y="2206571"/>
            <a:ext cx="1263961" cy="6840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4800" dirty="0" smtClean="0">
                <a:solidFill>
                  <a:srgbClr val="FF0066"/>
                </a:solidFill>
                <a:latin typeface="Consolas"/>
                <a:cs typeface="Consolas"/>
              </a:rPr>
              <a:t>???</a:t>
            </a:r>
          </a:p>
        </p:txBody>
      </p:sp>
      <p:sp>
        <p:nvSpPr>
          <p:cNvPr id="6" name="Rectangle 2"/>
          <p:cNvSpPr/>
          <p:nvPr/>
        </p:nvSpPr>
        <p:spPr>
          <a:xfrm>
            <a:off x="774763" y="2131679"/>
            <a:ext cx="2756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mr-IN" dirty="0">
              <a:latin typeface="Consolas"/>
              <a:cs typeface="Consolas"/>
            </a:endParaRPr>
          </a:p>
          <a:p>
            <a:r>
              <a:rPr lang="mr-IN" dirty="0">
                <a:latin typeface="Consolas"/>
                <a:cs typeface="Consolas"/>
              </a:rPr>
              <a:t>  if </a:t>
            </a:r>
            <a:r>
              <a:rPr lang="mr-IN" dirty="0" smtClean="0">
                <a:latin typeface="Consolas"/>
                <a:cs typeface="Consolas"/>
              </a:rPr>
              <a:t>(a </a:t>
            </a:r>
            <a:r>
              <a:rPr lang="mr-IN" dirty="0">
                <a:latin typeface="Consolas"/>
                <a:cs typeface="Consolas"/>
              </a:rPr>
              <a:t>&gt; </a:t>
            </a:r>
            <a:r>
              <a:rPr lang="en-US" dirty="0" smtClean="0">
                <a:latin typeface="Consolas"/>
                <a:cs typeface="Consolas"/>
              </a:rPr>
              <a:t>0</a:t>
            </a:r>
            <a:r>
              <a:rPr lang="mr-IN" dirty="0" smtClean="0">
                <a:latin typeface="Consolas"/>
                <a:cs typeface="Consolas"/>
              </a:rPr>
              <a:t>) </a:t>
            </a:r>
            <a:endParaRPr lang="mr-IN" dirty="0">
              <a:latin typeface="Consolas"/>
              <a:cs typeface="Consolas"/>
            </a:endParaRPr>
          </a:p>
          <a:p>
            <a:r>
              <a:rPr lang="mr-IN" dirty="0">
                <a:latin typeface="Consolas"/>
                <a:cs typeface="Consolas"/>
              </a:rPr>
              <a:t>  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mr-IN" dirty="0" smtClean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799906" y="2451246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6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Control flow uses EFLAGS register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PC: Program counter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Store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memory address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of next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instruction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Also called “RIP”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 x86_64</a:t>
            </a: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IR: instruction register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Store the fetched instruction</a:t>
            </a: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General purpose registers: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Store operands and pointers used by program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Program status and control register:</a:t>
            </a:r>
          </a:p>
          <a:p>
            <a:pPr lvl="1"/>
            <a:r>
              <a:rPr lang="en-US" altLang="zh-CN" dirty="0" smtClean="0"/>
              <a:t>Contain status of the instruction executed</a:t>
            </a:r>
          </a:p>
          <a:p>
            <a:pPr lvl="1"/>
            <a:r>
              <a:rPr lang="en-US" altLang="zh-CN" dirty="0" smtClean="0"/>
              <a:t>All called “</a:t>
            </a:r>
            <a:r>
              <a:rPr lang="en-US" altLang="zh-CN" b="1" dirty="0" smtClean="0"/>
              <a:t>EFLAGS</a:t>
            </a:r>
            <a:r>
              <a:rPr lang="en-US" altLang="zh-CN" dirty="0" smtClean="0"/>
              <a:t>” in x86_64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91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EFLAGS register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7084" cy="4525963"/>
          </a:xfrm>
        </p:spPr>
        <p:txBody>
          <a:bodyPr/>
          <a:lstStyle/>
          <a:p>
            <a:r>
              <a:rPr lang="en-US" dirty="0" smtClean="0"/>
              <a:t>EFLAGS is a special purpose register</a:t>
            </a:r>
          </a:p>
          <a:p>
            <a:r>
              <a:rPr lang="en-US" dirty="0" smtClean="0"/>
              <a:t>Different bits represent different status flags</a:t>
            </a:r>
          </a:p>
          <a:p>
            <a:r>
              <a:rPr lang="en-US" dirty="0" smtClean="0"/>
              <a:t>Various instructions may set certain flags</a:t>
            </a:r>
          </a:p>
          <a:p>
            <a:pPr lvl="1"/>
            <a:r>
              <a:rPr lang="en-US" dirty="0" smtClean="0"/>
              <a:t>regular arithmetic instructions</a:t>
            </a:r>
          </a:p>
          <a:p>
            <a:pPr lvl="1"/>
            <a:r>
              <a:rPr lang="en-US" b="1" dirty="0" err="1" smtClean="0">
                <a:latin typeface="Consolas"/>
                <a:cs typeface="Consolas"/>
              </a:rPr>
              <a:t>cmp</a:t>
            </a:r>
            <a:r>
              <a:rPr lang="en-US" b="1" dirty="0" smtClean="0">
                <a:latin typeface="Consolas"/>
                <a:cs typeface="Consolas"/>
              </a:rPr>
              <a:t>, test, set </a:t>
            </a:r>
            <a:r>
              <a:rPr lang="en-US" dirty="0" smtClean="0"/>
              <a:t>instructions</a:t>
            </a:r>
          </a:p>
          <a:p>
            <a:r>
              <a:rPr lang="en-US" dirty="0" smtClean="0"/>
              <a:t>Control instructions use flags to determine control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2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EFLAGS register: ZF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33429"/>
          </a:xfrm>
        </p:spPr>
        <p:txBody>
          <a:bodyPr/>
          <a:lstStyle/>
          <a:p>
            <a:r>
              <a:rPr kumimoji="1" lang="en-US" altLang="zh-CN" dirty="0" smtClean="0"/>
              <a:t>ZF (Zero Flag):</a:t>
            </a:r>
          </a:p>
          <a:p>
            <a:pPr lvl="1"/>
            <a:r>
              <a:rPr kumimoji="1" lang="en-US" altLang="zh-CN" dirty="0"/>
              <a:t>Set if the result </a:t>
            </a:r>
            <a:r>
              <a:rPr kumimoji="1" lang="en-US" altLang="zh-CN" dirty="0" smtClean="0"/>
              <a:t>of the instruction is </a:t>
            </a:r>
            <a:r>
              <a:rPr kumimoji="1" lang="en-US" altLang="zh-CN" dirty="0"/>
              <a:t>zero; cleared otherwise. </a:t>
            </a:r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093660" y="3681429"/>
            <a:ext cx="259934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movq</a:t>
            </a:r>
            <a:r>
              <a:rPr lang="en-US" altLang="zh-CN" sz="2400" dirty="0" smtClean="0">
                <a:latin typeface="Consolas"/>
                <a:cs typeface="Consolas"/>
              </a:rPr>
              <a:t> $2,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subq</a:t>
            </a:r>
            <a:r>
              <a:rPr lang="en-US" altLang="zh-CN" sz="2400" dirty="0" smtClean="0">
                <a:latin typeface="Consolas"/>
                <a:cs typeface="Consolas"/>
              </a:rPr>
              <a:t> $2,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498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EFLAGS register: SF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826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SF (Sign Flag):</a:t>
            </a:r>
          </a:p>
          <a:p>
            <a:pPr lvl="1"/>
            <a:r>
              <a:rPr kumimoji="1" lang="en-US" altLang="zh-CN" dirty="0"/>
              <a:t>Set </a:t>
            </a:r>
            <a:r>
              <a:rPr kumimoji="1" lang="en-US" altLang="zh-CN" dirty="0" smtClean="0"/>
              <a:t>to be the </a:t>
            </a:r>
            <a:r>
              <a:rPr kumimoji="1" lang="en-US" altLang="zh-CN" dirty="0"/>
              <a:t>most-significant bit of the </a:t>
            </a:r>
            <a:r>
              <a:rPr kumimoji="1" lang="en-US" altLang="zh-CN" dirty="0" smtClean="0"/>
              <a:t>result.</a:t>
            </a:r>
          </a:p>
        </p:txBody>
      </p:sp>
      <p:sp>
        <p:nvSpPr>
          <p:cNvPr id="5" name="矩形 3"/>
          <p:cNvSpPr/>
          <p:nvPr/>
        </p:nvSpPr>
        <p:spPr>
          <a:xfrm>
            <a:off x="1492329" y="4159747"/>
            <a:ext cx="259934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movq</a:t>
            </a:r>
            <a:r>
              <a:rPr lang="en-US" altLang="zh-CN" sz="2400" dirty="0" smtClean="0">
                <a:latin typeface="Consolas"/>
                <a:cs typeface="Consolas"/>
              </a:rPr>
              <a:t> $2,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subq</a:t>
            </a:r>
            <a:r>
              <a:rPr lang="en-US" altLang="zh-CN" sz="2400" dirty="0" smtClean="0">
                <a:latin typeface="Consolas"/>
                <a:cs typeface="Consolas"/>
              </a:rPr>
              <a:t> $10,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428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EFLAGS register: CF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CF (Carry Flag)</a:t>
            </a:r>
            <a:r>
              <a:rPr kumimoji="1" lang="en-US" altLang="zh-CN" dirty="0"/>
              <a:t>: </a:t>
            </a:r>
          </a:p>
          <a:p>
            <a:pPr marL="971550" lvl="1" indent="-457200">
              <a:buAutoNum type="arabicPeriod"/>
            </a:pPr>
            <a:r>
              <a:rPr kumimoji="1" lang="en-US" altLang="zh-CN" sz="2400" dirty="0" smtClean="0"/>
              <a:t>Set if adding two numbers carries out of the most </a:t>
            </a:r>
            <a:r>
              <a:rPr kumimoji="1" lang="en-US" altLang="zh-CN" dirty="0" smtClean="0"/>
              <a:t>significant bit</a:t>
            </a:r>
          </a:p>
          <a:p>
            <a:pPr marL="971550" lvl="1" indent="-457200">
              <a:buAutoNum type="arabicPeriod"/>
            </a:pPr>
            <a:r>
              <a:rPr kumimoji="1" lang="en-US" altLang="zh-CN" sz="2400" dirty="0" smtClean="0"/>
              <a:t>Set if subtracting one number from the other borrows out of the most significant bit</a:t>
            </a:r>
            <a:endParaRPr kumimoji="1" lang="zh-CN" altLang="en-US" sz="2400" dirty="0"/>
          </a:p>
        </p:txBody>
      </p:sp>
      <p:sp>
        <p:nvSpPr>
          <p:cNvPr id="6" name="矩形 3"/>
          <p:cNvSpPr/>
          <p:nvPr/>
        </p:nvSpPr>
        <p:spPr>
          <a:xfrm>
            <a:off x="917575" y="4290153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movq</a:t>
            </a:r>
            <a:r>
              <a:rPr lang="en-US" altLang="zh-CN" sz="2400" dirty="0" smtClean="0">
                <a:latin typeface="Consolas"/>
                <a:cs typeface="Consolas"/>
              </a:rPr>
              <a:t> $0xffffffffffffffff,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addq</a:t>
            </a:r>
            <a:r>
              <a:rPr lang="en-US" altLang="zh-CN" sz="2400" dirty="0" smtClean="0">
                <a:latin typeface="Consolas"/>
                <a:cs typeface="Consolas"/>
              </a:rPr>
              <a:t> $2,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917575" y="5495843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movq</a:t>
            </a:r>
            <a:r>
              <a:rPr lang="en-US" altLang="zh-CN" sz="2400" dirty="0" smtClean="0">
                <a:latin typeface="Consolas"/>
                <a:cs typeface="Consolas"/>
              </a:rPr>
              <a:t> $0,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subq</a:t>
            </a:r>
            <a:r>
              <a:rPr lang="en-US" altLang="zh-CN" sz="2400" dirty="0" smtClean="0">
                <a:latin typeface="Consolas"/>
                <a:cs typeface="Consolas"/>
              </a:rPr>
              <a:t> $1,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719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81" y="1600200"/>
            <a:ext cx="913596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hardware organization</a:t>
            </a:r>
          </a:p>
          <a:p>
            <a:pPr lvl="1"/>
            <a:r>
              <a:rPr lang="en-US" dirty="0" smtClean="0"/>
              <a:t>CPU (PC/RIP, general-purpose registers)</a:t>
            </a:r>
          </a:p>
          <a:p>
            <a:pPr lvl="1"/>
            <a:r>
              <a:rPr lang="en-US" dirty="0" smtClean="0"/>
              <a:t>Memory (byte-addressable)</a:t>
            </a:r>
          </a:p>
          <a:p>
            <a:r>
              <a:rPr lang="en-US" dirty="0" smtClean="0"/>
              <a:t>x86 ISA</a:t>
            </a:r>
          </a:p>
          <a:p>
            <a:pPr lvl="1"/>
            <a:r>
              <a:rPr lang="en-US" dirty="0" smtClean="0"/>
              <a:t>b, w, l, q suffix</a:t>
            </a:r>
          </a:p>
          <a:p>
            <a:r>
              <a:rPr lang="en-US" b="1" dirty="0" err="1" smtClean="0">
                <a:latin typeface="Consolas"/>
                <a:cs typeface="Consolas"/>
              </a:rPr>
              <a:t>mov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register to register, memory to register, register to memory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ddressing modes: </a:t>
            </a:r>
            <a:r>
              <a:rPr kumimoji="1" lang="en-US" altLang="zh-CN" dirty="0"/>
              <a:t>D(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Ri</a:t>
            </a:r>
            <a:r>
              <a:rPr kumimoji="1" lang="en-US" altLang="zh-CN" dirty="0"/>
              <a:t>, S</a:t>
            </a:r>
            <a:r>
              <a:rPr kumimoji="1" lang="en-US" altLang="zh-CN" dirty="0" smtClean="0"/>
              <a:t>)</a:t>
            </a:r>
          </a:p>
          <a:p>
            <a:r>
              <a:rPr kumimoji="1" lang="en-US" b="1" dirty="0" err="1" smtClean="0">
                <a:solidFill>
                  <a:srgbClr val="000000"/>
                </a:solidFill>
              </a:rPr>
              <a:t>leaq</a:t>
            </a:r>
            <a:r>
              <a:rPr kumimoji="1" lang="en-US" dirty="0" smtClean="0">
                <a:solidFill>
                  <a:srgbClr val="000000"/>
                </a:solidFill>
              </a:rPr>
              <a:t> </a:t>
            </a:r>
            <a:r>
              <a:rPr kumimoji="1" lang="en-US" dirty="0" smtClean="0"/>
              <a:t>instruction</a:t>
            </a:r>
          </a:p>
          <a:p>
            <a:r>
              <a:rPr kumimoji="1" lang="en-US" dirty="0" smtClean="0"/>
              <a:t>arithmetic instructions (</a:t>
            </a:r>
            <a:r>
              <a:rPr kumimoji="1" lang="en-US" b="1" dirty="0" smtClean="0"/>
              <a:t>add, sub</a:t>
            </a:r>
            <a:r>
              <a:rPr kumimoji="1"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6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EFLAGS register: OF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672" y="1600200"/>
            <a:ext cx="8229600" cy="149771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OF (Overflow Flag):</a:t>
            </a:r>
          </a:p>
          <a:p>
            <a:pPr lvl="1"/>
            <a:r>
              <a:rPr kumimoji="1" lang="en-US" altLang="zh-CN" sz="2800" dirty="0"/>
              <a:t>O</a:t>
            </a:r>
            <a:r>
              <a:rPr kumimoji="1" lang="en-US" altLang="zh-CN" sz="2800" dirty="0" smtClean="0"/>
              <a:t>verflow for signed integer (2’s complement) arithmetic.</a:t>
            </a:r>
          </a:p>
          <a:p>
            <a:pPr lvl="2"/>
            <a:endParaRPr kumimoji="1" lang="en-US" altLang="zh-CN" dirty="0"/>
          </a:p>
        </p:txBody>
      </p:sp>
      <p:sp>
        <p:nvSpPr>
          <p:cNvPr id="6" name="矩形 3"/>
          <p:cNvSpPr/>
          <p:nvPr/>
        </p:nvSpPr>
        <p:spPr>
          <a:xfrm>
            <a:off x="747202" y="3549138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movq</a:t>
            </a:r>
            <a:r>
              <a:rPr lang="en-US" altLang="zh-CN" sz="2400" dirty="0" smtClean="0">
                <a:latin typeface="Consolas"/>
                <a:cs typeface="Consolas"/>
              </a:rPr>
              <a:t> $0x7fffffffffffffff,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addq</a:t>
            </a:r>
            <a:r>
              <a:rPr lang="en-US" altLang="zh-CN" sz="2400" dirty="0" smtClean="0">
                <a:latin typeface="Consolas"/>
                <a:cs typeface="Consolas"/>
              </a:rPr>
              <a:t> $1,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747202" y="4800039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movq</a:t>
            </a:r>
            <a:r>
              <a:rPr lang="en-US" altLang="zh-CN" sz="2400" dirty="0" smtClean="0">
                <a:latin typeface="Consolas"/>
                <a:cs typeface="Consolas"/>
              </a:rPr>
              <a:t> $</a:t>
            </a:r>
            <a:r>
              <a:rPr lang="en-US" altLang="zh-CN" sz="2400" dirty="0" smtClean="0">
                <a:latin typeface="Consolas"/>
                <a:cs typeface="Consolas"/>
              </a:rPr>
              <a:t>0x8000000000000000, </a:t>
            </a:r>
            <a:r>
              <a:rPr lang="en-US" altLang="zh-CN" sz="2400" dirty="0" smtClean="0">
                <a:latin typeface="Consolas"/>
                <a:cs typeface="Consolas"/>
              </a:rPr>
              <a:t>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subq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$1</a:t>
            </a:r>
            <a:r>
              <a:rPr lang="en-US" altLang="zh-CN" sz="2400" dirty="0" smtClean="0">
                <a:latin typeface="Consolas"/>
                <a:cs typeface="Consolas"/>
              </a:rPr>
              <a:t>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4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CF and OF are different flags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7344" y="1456860"/>
            <a:ext cx="8536419" cy="479325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There is no type associated with registers or memory locations.</a:t>
            </a:r>
          </a:p>
          <a:p>
            <a:r>
              <a:rPr kumimoji="1" lang="en-US" altLang="zh-CN" dirty="0" smtClean="0"/>
              <a:t>Same instructions (add, sub) to compute signed or unsigned integers</a:t>
            </a:r>
            <a:endParaRPr kumimoji="1" lang="en-US" altLang="zh-CN" dirty="0" smtClean="0"/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CPU sets OF </a:t>
            </a:r>
            <a:r>
              <a:rPr kumimoji="1" lang="en-US" altLang="zh-CN" dirty="0" smtClean="0"/>
              <a:t>and CF </a:t>
            </a:r>
            <a:r>
              <a:rPr kumimoji="1" lang="en-US" altLang="zh-CN" dirty="0" smtClean="0"/>
              <a:t>by </a:t>
            </a:r>
            <a:r>
              <a:rPr kumimoji="1" lang="en-US" altLang="zh-CN" dirty="0" smtClean="0"/>
              <a:t>examining carry/borrow and MSB (sign bit).</a:t>
            </a:r>
          </a:p>
          <a:p>
            <a:r>
              <a:rPr kumimoji="1" lang="en-US" altLang="zh-CN" dirty="0" smtClean="0"/>
              <a:t>Up to programmer/compiler to check the right flag</a:t>
            </a:r>
          </a:p>
          <a:p>
            <a:pPr lvl="1"/>
            <a:endParaRPr kumimoji="1" lang="en-US" altLang="zh-CN" dirty="0" smtClean="0"/>
          </a:p>
          <a:p>
            <a:endParaRPr kumimoji="1" lang="en-US" altLang="zh-CN" sz="2800" dirty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4787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and OF are different flags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034099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movq</a:t>
            </a:r>
            <a:r>
              <a:rPr lang="en-US" altLang="zh-CN" sz="2400" dirty="0" smtClean="0">
                <a:latin typeface="Consolas"/>
                <a:cs typeface="Consolas"/>
              </a:rPr>
              <a:t> $0xffffffffffffffff,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addq</a:t>
            </a:r>
            <a:r>
              <a:rPr lang="en-US" altLang="zh-CN" sz="2400" dirty="0" smtClean="0">
                <a:latin typeface="Consolas"/>
                <a:cs typeface="Consolas"/>
              </a:rPr>
              <a:t> $2,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457200" y="3189653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movq</a:t>
            </a:r>
            <a:r>
              <a:rPr lang="en-US" altLang="zh-CN" sz="2400" dirty="0" smtClean="0">
                <a:latin typeface="Consolas"/>
                <a:cs typeface="Consolas"/>
              </a:rPr>
              <a:t> $0,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subq</a:t>
            </a:r>
            <a:r>
              <a:rPr lang="en-US" altLang="zh-CN" sz="2400" dirty="0" smtClean="0">
                <a:latin typeface="Consolas"/>
                <a:cs typeface="Consolas"/>
              </a:rPr>
              <a:t> $1,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</p:txBody>
      </p:sp>
      <p:sp>
        <p:nvSpPr>
          <p:cNvPr id="6" name="矩形 3"/>
          <p:cNvSpPr/>
          <p:nvPr/>
        </p:nvSpPr>
        <p:spPr>
          <a:xfrm>
            <a:off x="457200" y="4413559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movq</a:t>
            </a:r>
            <a:r>
              <a:rPr lang="en-US" altLang="zh-CN" sz="2400" dirty="0" smtClean="0">
                <a:latin typeface="Consolas"/>
                <a:cs typeface="Consolas"/>
              </a:rPr>
              <a:t> $0x7fffffffffffffff,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addq</a:t>
            </a:r>
            <a:r>
              <a:rPr lang="en-US" altLang="zh-CN" sz="2400" dirty="0" smtClean="0">
                <a:latin typeface="Consolas"/>
                <a:cs typeface="Consolas"/>
              </a:rPr>
              <a:t> $1,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457200" y="5631036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movq</a:t>
            </a:r>
            <a:r>
              <a:rPr lang="en-US" altLang="zh-CN" sz="2400" dirty="0" smtClean="0">
                <a:latin typeface="Consolas"/>
                <a:cs typeface="Consolas"/>
              </a:rPr>
              <a:t> $</a:t>
            </a:r>
            <a:r>
              <a:rPr lang="en-US" altLang="zh-CN" sz="2400" dirty="0" smtClean="0">
                <a:latin typeface="Consolas"/>
                <a:cs typeface="Consolas"/>
              </a:rPr>
              <a:t>0x8000000000000000, </a:t>
            </a:r>
            <a:r>
              <a:rPr lang="en-US" altLang="zh-CN" sz="2400" dirty="0" smtClean="0">
                <a:latin typeface="Consolas"/>
                <a:cs typeface="Consolas"/>
              </a:rPr>
              <a:t>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subq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$1</a:t>
            </a:r>
            <a:r>
              <a:rPr lang="en-US" altLang="zh-CN" sz="2400" dirty="0" smtClean="0">
                <a:latin typeface="Consolas"/>
                <a:cs typeface="Consolas"/>
              </a:rPr>
              <a:t>, %</a:t>
            </a:r>
            <a:r>
              <a:rPr lang="en-US" altLang="zh-CN" sz="2400" dirty="0" err="1" smtClean="0">
                <a:latin typeface="Consolas"/>
                <a:cs typeface="Consolas"/>
              </a:rPr>
              <a:t>rax</a:t>
            </a:r>
            <a:endParaRPr lang="en-US" altLang="zh-CN" sz="2400" dirty="0" smtClean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0182" y="1156028"/>
            <a:ext cx="54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CF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099405" y="1185761"/>
            <a:ext cx="5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OF</a:t>
            </a: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764219" y="2194987"/>
            <a:ext cx="1902005" cy="523220"/>
            <a:chOff x="6764219" y="2194987"/>
            <a:chExt cx="1902005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6764219" y="219498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99567" y="219498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24634" y="3324427"/>
            <a:ext cx="1841590" cy="532161"/>
            <a:chOff x="6824634" y="3324427"/>
            <a:chExt cx="1841590" cy="532161"/>
          </a:xfrm>
        </p:grpSpPr>
        <p:sp>
          <p:nvSpPr>
            <p:cNvPr id="12" name="TextBox 11"/>
            <p:cNvSpPr txBox="1"/>
            <p:nvPr/>
          </p:nvSpPr>
          <p:spPr>
            <a:xfrm>
              <a:off x="6824634" y="333336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99567" y="332442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24634" y="4570022"/>
            <a:ext cx="1862166" cy="530991"/>
            <a:chOff x="6824634" y="4570022"/>
            <a:chExt cx="1862166" cy="530991"/>
          </a:xfrm>
        </p:grpSpPr>
        <p:sp>
          <p:nvSpPr>
            <p:cNvPr id="14" name="TextBox 13"/>
            <p:cNvSpPr txBox="1"/>
            <p:nvPr/>
          </p:nvSpPr>
          <p:spPr>
            <a:xfrm>
              <a:off x="6824634" y="457002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20143" y="457779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64219" y="5773254"/>
            <a:ext cx="1922581" cy="523220"/>
            <a:chOff x="6764219" y="5773254"/>
            <a:chExt cx="1922581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6764219" y="577325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20143" y="577325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73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Status flags summary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57809"/>
              </p:ext>
            </p:extLst>
          </p:nvPr>
        </p:nvGraphicFramePr>
        <p:xfrm>
          <a:off x="258695" y="2010661"/>
          <a:ext cx="8595743" cy="29160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31355"/>
                <a:gridCol w="4664388"/>
              </a:tblGrid>
              <a:tr h="616724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/>
                          <a:cs typeface="Arial"/>
                        </a:rPr>
                        <a:t>flag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/>
                          <a:cs typeface="Arial"/>
                        </a:rPr>
                        <a:t>status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748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ZF  (Zero Flag)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set if the result is zero.</a:t>
                      </a:r>
                    </a:p>
                  </a:txBody>
                  <a:tcPr/>
                </a:tc>
              </a:tr>
              <a:tr h="57483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SF (Sign Flag)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set if the result is negative.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7483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CF (Carry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Flag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 smtClean="0"/>
                        <a:t>Overflow for unsigned-integer arithmetic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7483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OF (Overflow Flag)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 smtClean="0"/>
                        <a:t>Overflow for signed-integer arithmetic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58694" y="5607743"/>
            <a:ext cx="6942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sz="2400" dirty="0" smtClean="0"/>
              <a:t>Set by arithmetic instructions, e.g. add, </a:t>
            </a:r>
            <a:r>
              <a:rPr lang="en-US" altLang="zh-CN" sz="2400" dirty="0" err="1" smtClean="0"/>
              <a:t>inc</a:t>
            </a:r>
            <a:r>
              <a:rPr lang="en-US" altLang="zh-CN" sz="2400" dirty="0" smtClean="0"/>
              <a:t>, and, </a:t>
            </a:r>
            <a:r>
              <a:rPr lang="en-US" altLang="zh-CN" sz="2400" dirty="0" err="1" smtClean="0"/>
              <a:t>sal</a:t>
            </a:r>
            <a:r>
              <a:rPr lang="en-US" altLang="zh-CN" sz="2400" dirty="0" smtClean="0"/>
              <a:t> 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</a:rPr>
              <a:t>Not </a:t>
            </a:r>
            <a:r>
              <a:rPr lang="en-US" altLang="zh-CN" sz="2400" dirty="0">
                <a:solidFill>
                  <a:srgbClr val="FF0000"/>
                </a:solidFill>
              </a:rPr>
              <a:t>set by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lea,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mov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8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ffffff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69236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33443" y="52609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7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ffffff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mr-IN" altLang="zh-CN" sz="13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69236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33443" y="52609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0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mr-IN" altLang="zh-CN" sz="13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69236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33443" y="52609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9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03669"/>
              </p:ext>
            </p:extLst>
          </p:nvPr>
        </p:nvGraphicFramePr>
        <p:xfrm>
          <a:off x="329250" y="1785020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/>
                <a:gridCol w="1587449"/>
                <a:gridCol w="1340512"/>
                <a:gridCol w="740810"/>
                <a:gridCol w="634979"/>
                <a:gridCol w="634980"/>
                <a:gridCol w="740809"/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2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47056"/>
              </p:ext>
            </p:extLst>
          </p:nvPr>
        </p:nvGraphicFramePr>
        <p:xfrm>
          <a:off x="329250" y="1785020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/>
                <a:gridCol w="1587449"/>
                <a:gridCol w="1340512"/>
                <a:gridCol w="740810"/>
                <a:gridCol w="634979"/>
                <a:gridCol w="634980"/>
                <a:gridCol w="740809"/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20134"/>
              </p:ext>
            </p:extLst>
          </p:nvPr>
        </p:nvGraphicFramePr>
        <p:xfrm>
          <a:off x="329250" y="1785020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/>
                <a:gridCol w="1587449"/>
                <a:gridCol w="1340512"/>
                <a:gridCol w="740810"/>
                <a:gridCol w="634979"/>
                <a:gridCol w="634980"/>
                <a:gridCol w="740809"/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2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smtClean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0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36803"/>
              </p:ext>
            </p:extLst>
          </p:nvPr>
        </p:nvGraphicFramePr>
        <p:xfrm>
          <a:off x="329250" y="1785020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/>
                <a:gridCol w="1587449"/>
                <a:gridCol w="1340512"/>
                <a:gridCol w="740810"/>
                <a:gridCol w="634979"/>
                <a:gridCol w="634980"/>
                <a:gridCol w="740809"/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4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1601"/>
              </p:ext>
            </p:extLst>
          </p:nvPr>
        </p:nvGraphicFramePr>
        <p:xfrm>
          <a:off x="329250" y="1785020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/>
                <a:gridCol w="1587449"/>
                <a:gridCol w="1340512"/>
                <a:gridCol w="740810"/>
                <a:gridCol w="634979"/>
                <a:gridCol w="634980"/>
                <a:gridCol w="740809"/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2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>
                <a:latin typeface="Arial"/>
                <a:cs typeface="Arial"/>
              </a:rPr>
              <a:t>Compare two numbers</a:t>
            </a:r>
            <a:endParaRPr kumimoji="1" lang="zh-CN" altLang="en-US" sz="48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 smtClean="0">
                <a:latin typeface="Consolas"/>
                <a:cs typeface="Consolas"/>
              </a:rPr>
              <a:t>cmpq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>
                <a:latin typeface="Consolas"/>
                <a:cs typeface="Consolas"/>
              </a:rPr>
              <a:t>a, </a:t>
            </a:r>
            <a:r>
              <a:rPr kumimoji="1" lang="en-US" altLang="zh-CN" dirty="0" smtClean="0">
                <a:latin typeface="Consolas"/>
                <a:cs typeface="Consolas"/>
              </a:rPr>
              <a:t>b</a:t>
            </a:r>
          </a:p>
          <a:p>
            <a:pPr lvl="1"/>
            <a:r>
              <a:rPr kumimoji="1" lang="en-US" altLang="zh-CN" dirty="0" smtClean="0"/>
              <a:t>Like </a:t>
            </a:r>
            <a:r>
              <a:rPr kumimoji="1" lang="en-US" altLang="zh-CN" dirty="0" err="1" smtClean="0">
                <a:latin typeface="Consolas"/>
                <a:cs typeface="Consolas"/>
              </a:rPr>
              <a:t>subq</a:t>
            </a:r>
            <a:r>
              <a:rPr kumimoji="1" lang="en-US" altLang="zh-CN" dirty="0" smtClean="0">
                <a:latin typeface="Consolas"/>
                <a:cs typeface="Consolas"/>
              </a:rPr>
              <a:t> a, b</a:t>
            </a:r>
            <a:r>
              <a:rPr kumimoji="1" lang="en-US" altLang="zh-CN" dirty="0" smtClean="0"/>
              <a:t>, except destination (b) unchanged</a:t>
            </a:r>
          </a:p>
          <a:p>
            <a:pPr lvl="1"/>
            <a:r>
              <a:rPr kumimoji="1" lang="en-US" altLang="zh-CN" dirty="0" smtClean="0"/>
              <a:t>Set CF, ZF, SF and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appropriately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64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cmp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0000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 err="1" smtClean="0">
                <a:solidFill>
                  <a:prstClr val="black"/>
                </a:solidFill>
                <a:latin typeface="Arial"/>
                <a:cs typeface="Arial"/>
              </a:rPr>
              <a:t>cmp</a:t>
            </a:r>
            <a:r>
              <a:rPr lang="mr-IN" altLang="zh-CN" sz="1300" b="1" dirty="0" smtClean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69236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33443" y="52609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9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cmp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0000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 err="1" smtClean="0">
                <a:solidFill>
                  <a:prstClr val="black"/>
                </a:solidFill>
                <a:latin typeface="Arial"/>
                <a:cs typeface="Arial"/>
              </a:rPr>
              <a:t>cmp</a:t>
            </a:r>
            <a:r>
              <a:rPr lang="mr-IN" altLang="zh-CN" sz="1300" b="1" dirty="0" smtClean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69236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33443" y="52609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4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0966"/>
              </p:ext>
            </p:extLst>
          </p:nvPr>
        </p:nvGraphicFramePr>
        <p:xfrm>
          <a:off x="329251" y="1937878"/>
          <a:ext cx="8357549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698"/>
                <a:gridCol w="1234682"/>
                <a:gridCol w="1335876"/>
                <a:gridCol w="1021059"/>
                <a:gridCol w="1191234"/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onsolas"/>
                          <a:cs typeface="Consolas"/>
                        </a:rPr>
                        <a:t>%</a:t>
                      </a:r>
                      <a:r>
                        <a:rPr lang="en-US" altLang="zh-CN" baseline="0" dirty="0" err="1" smtClean="0">
                          <a:latin typeface="Consolas"/>
                          <a:cs typeface="Consolas"/>
                        </a:rPr>
                        <a:t>rax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0x10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0x20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0x8000000000000000</a:t>
                      </a:r>
                      <a:endParaRPr lang="zh-CN" altLang="en-US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9250" y="1230868"/>
            <a:ext cx="2440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mp</a:t>
            </a:r>
            <a:r>
              <a:rPr lang="mr-IN" altLang="zh-CN" sz="2000" b="1" dirty="0" smtClean="0">
                <a:solidFill>
                  <a:prstClr val="black"/>
                </a:solidFill>
                <a:latin typeface="Consolas"/>
                <a:cs typeface="Consolas"/>
              </a:rPr>
              <a:t>q</a:t>
            </a:r>
            <a:r>
              <a:rPr lang="en-US" altLang="zh-CN" sz="2000" b="1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0x10, %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endParaRPr lang="zh-CN" alt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058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93952"/>
              </p:ext>
            </p:extLst>
          </p:nvPr>
        </p:nvGraphicFramePr>
        <p:xfrm>
          <a:off x="329251" y="1937878"/>
          <a:ext cx="8357549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698"/>
                <a:gridCol w="1234682"/>
                <a:gridCol w="1335876"/>
                <a:gridCol w="1021059"/>
                <a:gridCol w="1191234"/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onsolas"/>
                          <a:cs typeface="Consolas"/>
                        </a:rPr>
                        <a:t>%</a:t>
                      </a:r>
                      <a:r>
                        <a:rPr lang="en-US" altLang="zh-CN" baseline="0" dirty="0" err="1" smtClean="0">
                          <a:latin typeface="Consolas"/>
                          <a:cs typeface="Consolas"/>
                        </a:rPr>
                        <a:t>rax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0x10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0`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0x20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0x8000000000000000</a:t>
                      </a:r>
                      <a:endParaRPr lang="zh-CN" altLang="en-US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9250" y="1230868"/>
            <a:ext cx="2440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mp</a:t>
            </a:r>
            <a:r>
              <a:rPr lang="mr-IN" altLang="zh-CN" sz="2000" b="1" dirty="0" smtClean="0">
                <a:solidFill>
                  <a:prstClr val="black"/>
                </a:solidFill>
                <a:latin typeface="Consolas"/>
                <a:cs typeface="Consolas"/>
              </a:rPr>
              <a:t>q</a:t>
            </a:r>
            <a:r>
              <a:rPr lang="en-US" altLang="zh-CN" sz="2000" b="1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0x10, %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endParaRPr lang="zh-CN" alt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86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4222"/>
              </p:ext>
            </p:extLst>
          </p:nvPr>
        </p:nvGraphicFramePr>
        <p:xfrm>
          <a:off x="329251" y="1937878"/>
          <a:ext cx="8357549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698"/>
                <a:gridCol w="1234682"/>
                <a:gridCol w="1335876"/>
                <a:gridCol w="1021059"/>
                <a:gridCol w="1191234"/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onsolas"/>
                          <a:cs typeface="Consolas"/>
                        </a:rPr>
                        <a:t>%</a:t>
                      </a:r>
                      <a:r>
                        <a:rPr lang="en-US" altLang="zh-CN" baseline="0" dirty="0" err="1" smtClean="0">
                          <a:latin typeface="Consolas"/>
                          <a:cs typeface="Consolas"/>
                        </a:rPr>
                        <a:t>rax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0x10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0`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0x20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0x8000000000000000</a:t>
                      </a:r>
                      <a:endParaRPr lang="zh-CN" altLang="en-US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9250" y="1230868"/>
            <a:ext cx="2440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mp</a:t>
            </a:r>
            <a:r>
              <a:rPr lang="mr-IN" altLang="zh-CN" sz="2000" b="1" dirty="0" smtClean="0">
                <a:solidFill>
                  <a:prstClr val="black"/>
                </a:solidFill>
                <a:latin typeface="Consolas"/>
                <a:cs typeface="Consolas"/>
              </a:rPr>
              <a:t>q</a:t>
            </a:r>
            <a:r>
              <a:rPr lang="en-US" altLang="zh-CN" sz="2000" b="1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0x10, %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endParaRPr lang="zh-CN" alt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86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21212"/>
              </p:ext>
            </p:extLst>
          </p:nvPr>
        </p:nvGraphicFramePr>
        <p:xfrm>
          <a:off x="329251" y="1937878"/>
          <a:ext cx="8357549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698"/>
                <a:gridCol w="1234682"/>
                <a:gridCol w="1335876"/>
                <a:gridCol w="1021059"/>
                <a:gridCol w="1191234"/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onsolas"/>
                          <a:cs typeface="Consolas"/>
                        </a:rPr>
                        <a:t>%</a:t>
                      </a:r>
                      <a:r>
                        <a:rPr lang="en-US" altLang="zh-CN" baseline="0" dirty="0" err="1" smtClean="0">
                          <a:latin typeface="Consolas"/>
                          <a:cs typeface="Consolas"/>
                        </a:rPr>
                        <a:t>rax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0x10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0`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0x20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0x8000000000000000</a:t>
                      </a:r>
                      <a:endParaRPr lang="zh-CN" altLang="en-US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9250" y="1230868"/>
            <a:ext cx="2440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mp</a:t>
            </a:r>
            <a:r>
              <a:rPr lang="mr-IN" altLang="zh-CN" sz="2000" b="1" dirty="0" smtClean="0">
                <a:solidFill>
                  <a:prstClr val="black"/>
                </a:solidFill>
                <a:latin typeface="Consolas"/>
                <a:cs typeface="Consolas"/>
              </a:rPr>
              <a:t>q</a:t>
            </a:r>
            <a:r>
              <a:rPr lang="en-US" altLang="zh-CN" sz="2000" b="1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0x10, %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endParaRPr lang="zh-CN" alt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86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94671"/>
              </p:ext>
            </p:extLst>
          </p:nvPr>
        </p:nvGraphicFramePr>
        <p:xfrm>
          <a:off x="329251" y="1937878"/>
          <a:ext cx="8357549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698"/>
                <a:gridCol w="1234682"/>
                <a:gridCol w="1335876"/>
                <a:gridCol w="1021059"/>
                <a:gridCol w="1191234"/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onsolas"/>
                          <a:cs typeface="Consolas"/>
                        </a:rPr>
                        <a:t>%</a:t>
                      </a:r>
                      <a:r>
                        <a:rPr lang="en-US" altLang="zh-CN" baseline="0" dirty="0" err="1" smtClean="0">
                          <a:latin typeface="Consolas"/>
                          <a:cs typeface="Consolas"/>
                        </a:rPr>
                        <a:t>rax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0x10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0`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0x20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onsolas"/>
                          <a:cs typeface="Consolas"/>
                        </a:rPr>
                        <a:t>0x8000000000000000</a:t>
                      </a:r>
                      <a:endParaRPr lang="zh-CN" altLang="en-US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9250" y="1230868"/>
            <a:ext cx="2440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mp</a:t>
            </a:r>
            <a:r>
              <a:rPr lang="mr-IN" altLang="zh-CN" sz="2000" b="1" dirty="0" smtClean="0">
                <a:solidFill>
                  <a:prstClr val="black"/>
                </a:solidFill>
                <a:latin typeface="Consolas"/>
                <a:cs typeface="Consolas"/>
              </a:rPr>
              <a:t>q</a:t>
            </a:r>
            <a:r>
              <a:rPr lang="en-US" altLang="zh-CN" sz="2000" b="1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0x10, %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endParaRPr lang="zh-CN" alt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86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The lea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 smtClean="0"/>
              <a:t>leaq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Source, </a:t>
            </a:r>
            <a:r>
              <a:rPr kumimoji="1" lang="en-US" altLang="zh-CN" i="1" dirty="0" err="1" smtClean="0"/>
              <a:t>Dest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 smtClean="0"/>
              <a:t>load </a:t>
            </a:r>
            <a:r>
              <a:rPr kumimoji="1" lang="en-US" altLang="zh-CN" dirty="0"/>
              <a:t>effective </a:t>
            </a:r>
            <a:r>
              <a:rPr kumimoji="1" lang="en-US" altLang="zh-CN" dirty="0" smtClean="0"/>
              <a:t>address: set </a:t>
            </a:r>
            <a:r>
              <a:rPr kumimoji="1" lang="en-US" altLang="zh-CN" i="1" dirty="0" err="1" smtClean="0"/>
              <a:t>Dest</a:t>
            </a:r>
            <a:r>
              <a:rPr kumimoji="1" lang="en-US" altLang="zh-CN" dirty="0" smtClean="0"/>
              <a:t> to the address denoted by </a:t>
            </a:r>
            <a:r>
              <a:rPr kumimoji="1" lang="en-US" altLang="zh-CN" i="1" dirty="0" smtClean="0"/>
              <a:t>Source </a:t>
            </a:r>
            <a:r>
              <a:rPr kumimoji="1" lang="en-US" altLang="zh-CN" dirty="0" smtClean="0"/>
              <a:t>address mode expression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504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>
                <a:latin typeface="Arial"/>
                <a:cs typeface="Arial"/>
              </a:rPr>
              <a:t>Test: logical compare</a:t>
            </a:r>
            <a:endParaRPr kumimoji="1" lang="zh-CN" altLang="en-US" sz="48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 smtClean="0">
                <a:latin typeface="Consolas"/>
                <a:cs typeface="Consolas"/>
              </a:rPr>
              <a:t>testq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>
                <a:latin typeface="Consolas"/>
                <a:cs typeface="Consolas"/>
              </a:rPr>
              <a:t>a, </a:t>
            </a:r>
            <a:r>
              <a:rPr kumimoji="1" lang="en-US" altLang="zh-CN" dirty="0" smtClean="0">
                <a:latin typeface="Consolas"/>
                <a:cs typeface="Consolas"/>
              </a:rPr>
              <a:t>b</a:t>
            </a:r>
          </a:p>
          <a:p>
            <a:pPr lvl="1"/>
            <a:r>
              <a:rPr kumimoji="1" lang="en-US" altLang="zh-CN" dirty="0" smtClean="0"/>
              <a:t>Like </a:t>
            </a:r>
            <a:r>
              <a:rPr kumimoji="1" lang="en-US" altLang="zh-CN" dirty="0" err="1" smtClean="0">
                <a:latin typeface="Consolas"/>
                <a:cs typeface="Consolas"/>
              </a:rPr>
              <a:t>andq</a:t>
            </a:r>
            <a:r>
              <a:rPr kumimoji="1" lang="en-US" altLang="zh-CN" dirty="0" smtClean="0">
                <a:latin typeface="Consolas"/>
                <a:cs typeface="Consolas"/>
              </a:rPr>
              <a:t> a, b</a:t>
            </a:r>
            <a:r>
              <a:rPr kumimoji="1" lang="en-US" altLang="zh-CN" dirty="0" smtClean="0"/>
              <a:t>, except destination(b) unchanged</a:t>
            </a:r>
          </a:p>
          <a:p>
            <a:pPr lvl="1"/>
            <a:r>
              <a:rPr kumimoji="1" lang="en-US" altLang="zh-CN" dirty="0" smtClean="0"/>
              <a:t>Set ZF, SF appropriately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52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Consolas"/>
                <a:ea typeface="ヒラギノ角ゴ ProN W6" charset="0"/>
                <a:cs typeface="Consolas"/>
                <a:sym typeface="Courier New Bold" charset="0"/>
              </a:rPr>
              <a:t>testq</a:t>
            </a:r>
            <a:r>
              <a:rPr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 %</a:t>
            </a:r>
            <a:r>
              <a:rPr lang="en-US" altLang="zh-CN" dirty="0" err="1">
                <a:latin typeface="Consolas"/>
                <a:ea typeface="ヒラギノ角ゴ ProN W6" charset="0"/>
                <a:cs typeface="Consolas"/>
                <a:sym typeface="Courier New Bold" charset="0"/>
              </a:rPr>
              <a:t>rax</a:t>
            </a:r>
            <a:r>
              <a:rPr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, %</a:t>
            </a:r>
            <a:r>
              <a:rPr lang="en-US" altLang="zh-CN" dirty="0" err="1" smtClean="0">
                <a:latin typeface="Consolas"/>
                <a:ea typeface="ヒラギノ角ゴ ProN W6" charset="0"/>
                <a:cs typeface="Consolas"/>
                <a:sym typeface="Courier New Bold" charset="0"/>
              </a:rPr>
              <a:t>rax</a:t>
            </a:r>
            <a:endParaRPr lang="en-US" altLang="zh-CN" dirty="0" smtClean="0">
              <a:latin typeface="Consolas"/>
              <a:ea typeface="ヒラギノ角ゴ ProN W6" charset="0"/>
              <a:cs typeface="Consolas"/>
              <a:sym typeface="Courier New Bold" charset="0"/>
            </a:endParaRPr>
          </a:p>
          <a:p>
            <a:pPr lvl="1"/>
            <a:r>
              <a:rPr lang="en-US" altLang="zh-CN" dirty="0" smtClean="0">
                <a:latin typeface="Consolas"/>
                <a:ea typeface="ヒラギノ角ゴ ProN W6" charset="0"/>
                <a:cs typeface="Consolas"/>
                <a:sym typeface="Courier New Bold" charset="0"/>
              </a:rPr>
              <a:t>When is ZF set?</a:t>
            </a:r>
          </a:p>
          <a:p>
            <a:pPr lvl="1"/>
            <a:r>
              <a:rPr kumimoji="1" lang="en-US" altLang="zh-CN" dirty="0" smtClean="0">
                <a:latin typeface="Consolas"/>
                <a:ea typeface="ヒラギノ角ゴ ProN W6" charset="0"/>
                <a:cs typeface="Consolas"/>
                <a:sym typeface="Courier New Bold" charset="0"/>
              </a:rPr>
              <a:t>When is SF set?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6443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Consolas"/>
                <a:ea typeface="ヒラギノ角ゴ ProN W6" charset="0"/>
                <a:cs typeface="Consolas"/>
                <a:sym typeface="Courier New Bold" charset="0"/>
              </a:rPr>
              <a:t>testq</a:t>
            </a:r>
            <a:r>
              <a:rPr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 %</a:t>
            </a:r>
            <a:r>
              <a:rPr lang="en-US" altLang="zh-CN" dirty="0" err="1">
                <a:latin typeface="Consolas"/>
                <a:ea typeface="ヒラギノ角ゴ ProN W6" charset="0"/>
                <a:cs typeface="Consolas"/>
                <a:sym typeface="Courier New Bold" charset="0"/>
              </a:rPr>
              <a:t>rax</a:t>
            </a:r>
            <a:r>
              <a:rPr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, %</a:t>
            </a:r>
            <a:r>
              <a:rPr lang="en-US" altLang="zh-CN" dirty="0" err="1" smtClean="0">
                <a:latin typeface="Consolas"/>
                <a:ea typeface="ヒラギノ角ゴ ProN W6" charset="0"/>
                <a:cs typeface="Consolas"/>
                <a:sym typeface="Courier New Bold" charset="0"/>
              </a:rPr>
              <a:t>rax</a:t>
            </a:r>
            <a:endParaRPr lang="en-US" altLang="zh-CN" dirty="0" smtClean="0">
              <a:latin typeface="Consolas"/>
              <a:ea typeface="ヒラギノ角ゴ ProN W6" charset="0"/>
              <a:cs typeface="Consolas"/>
              <a:sym typeface="Courier New Bold" charset="0"/>
            </a:endParaRPr>
          </a:p>
          <a:p>
            <a:pPr lvl="1"/>
            <a:r>
              <a:rPr lang="en-US" altLang="zh-CN" dirty="0" smtClean="0">
                <a:latin typeface="Consolas"/>
                <a:ea typeface="ヒラギノ角ゴ ProN W6" charset="0"/>
                <a:cs typeface="Consolas"/>
                <a:sym typeface="Courier New Bold" charset="0"/>
              </a:rPr>
              <a:t>When is ZF set?   0x0</a:t>
            </a:r>
          </a:p>
          <a:p>
            <a:pPr lvl="1"/>
            <a:r>
              <a:rPr kumimoji="1" lang="en-US" altLang="zh-CN" dirty="0" smtClean="0">
                <a:latin typeface="Consolas"/>
                <a:ea typeface="ヒラギノ角ゴ ProN W6" charset="0"/>
                <a:cs typeface="Consolas"/>
                <a:sym typeface="Courier New Bold" charset="0"/>
              </a:rPr>
              <a:t>When is SF set?   </a:t>
            </a:r>
            <a:r>
              <a:rPr kumimoji="1" lang="en-US" altLang="zh-CN" dirty="0" err="1" smtClean="0">
                <a:latin typeface="Consolas"/>
                <a:ea typeface="ヒラギノ角ゴ ProN W6" charset="0"/>
                <a:cs typeface="Consolas"/>
                <a:sym typeface="Courier New Bold" charset="0"/>
              </a:rPr>
              <a:t>val</a:t>
            </a:r>
            <a:r>
              <a:rPr kumimoji="1" lang="en-US" altLang="zh-CN" dirty="0" smtClean="0">
                <a:latin typeface="Consolas"/>
                <a:ea typeface="ヒラギノ角ゴ ProN W6" charset="0"/>
                <a:cs typeface="Consolas"/>
                <a:sym typeface="Courier New Bold" charset="0"/>
              </a:rPr>
              <a:t>(%</a:t>
            </a:r>
            <a:r>
              <a:rPr kumimoji="1" lang="en-US" altLang="zh-CN" dirty="0" err="1" smtClean="0">
                <a:latin typeface="Consolas"/>
                <a:ea typeface="ヒラギノ角ゴ ProN W6" charset="0"/>
                <a:cs typeface="Consolas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Consolas"/>
                <a:ea typeface="ヒラギノ角ゴ ProN W6" charset="0"/>
                <a:cs typeface="Consolas"/>
                <a:sym typeface="Courier New Bold" charset="0"/>
              </a:rPr>
              <a:t>) &lt; 0</a:t>
            </a:r>
          </a:p>
          <a:p>
            <a:pPr lvl="2"/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956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>
                <a:latin typeface="Arial"/>
                <a:cs typeface="Arial"/>
              </a:rPr>
              <a:t>Read</a:t>
            </a:r>
            <a:r>
              <a:rPr kumimoji="1" lang="zh-CN" altLang="en-US" sz="4800" dirty="0" smtClean="0">
                <a:latin typeface="Arial"/>
                <a:cs typeface="Arial"/>
              </a:rPr>
              <a:t> </a:t>
            </a:r>
            <a:r>
              <a:rPr kumimoji="1" lang="en-US" altLang="zh-CN" sz="4800" dirty="0" smtClean="0">
                <a:latin typeface="Arial"/>
                <a:cs typeface="Arial"/>
              </a:rPr>
              <a:t>status</a:t>
            </a:r>
            <a:r>
              <a:rPr kumimoji="1" lang="zh-CN" altLang="en-US" sz="4800" dirty="0" smtClean="0">
                <a:latin typeface="Arial"/>
                <a:cs typeface="Arial"/>
              </a:rPr>
              <a:t> </a:t>
            </a:r>
            <a:r>
              <a:rPr kumimoji="1" lang="en-US" altLang="zh-CN" sz="4800" dirty="0" smtClean="0">
                <a:latin typeface="Arial"/>
                <a:cs typeface="Arial"/>
              </a:rPr>
              <a:t>flags</a:t>
            </a:r>
            <a:endParaRPr kumimoji="1" lang="zh-CN" altLang="en-US" sz="48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 smtClean="0">
                <a:latin typeface="Consolas"/>
                <a:cs typeface="Consolas"/>
              </a:rPr>
              <a:t>set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Consolas"/>
                <a:cs typeface="Consolas"/>
              </a:rPr>
              <a:t>X</a:t>
            </a:r>
            <a:r>
              <a:rPr kumimoji="1" lang="zh-CN" altLang="en-US" b="1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dest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lvl="1"/>
            <a:r>
              <a:rPr kumimoji="1" lang="en-US" altLang="zh-CN" dirty="0" smtClean="0"/>
              <a:t>set </a:t>
            </a:r>
            <a:r>
              <a:rPr kumimoji="1" lang="en-US" altLang="zh-CN" dirty="0" err="1" smtClean="0"/>
              <a:t>dest</a:t>
            </a:r>
            <a:r>
              <a:rPr kumimoji="1" lang="en-US" altLang="zh-CN" dirty="0" smtClean="0"/>
              <a:t> to </a:t>
            </a:r>
            <a:r>
              <a:rPr kumimoji="1" lang="en-US" altLang="zh-CN" dirty="0"/>
              <a:t>0 or 1 depending on the </a:t>
            </a:r>
            <a:r>
              <a:rPr kumimoji="1" lang="en-US" altLang="zh-CN" dirty="0" smtClean="0"/>
              <a:t>status flag </a:t>
            </a:r>
            <a:r>
              <a:rPr kumimoji="1" lang="en-US" altLang="zh-CN" dirty="0"/>
              <a:t>(CF, SF, </a:t>
            </a:r>
            <a:r>
              <a:rPr kumimoji="1" lang="en-US" altLang="zh-CN" dirty="0" smtClean="0"/>
              <a:t>OF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ZF) </a:t>
            </a:r>
            <a:r>
              <a:rPr kumimoji="1" lang="en-US" altLang="zh-CN" dirty="0"/>
              <a:t>in the EFLAGS register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err="1" smtClean="0"/>
              <a:t>dest</a:t>
            </a:r>
            <a:r>
              <a:rPr kumimoji="1" lang="en-US" altLang="zh-CN" dirty="0" smtClean="0"/>
              <a:t> is either a (1-byte) register or </a:t>
            </a:r>
            <a:r>
              <a:rPr kumimoji="1" lang="en-US" altLang="zh-CN" dirty="0"/>
              <a:t>a byte in </a:t>
            </a:r>
            <a:r>
              <a:rPr kumimoji="1" lang="en-US" altLang="zh-CN" dirty="0" smtClean="0"/>
              <a:t>memory.</a:t>
            </a:r>
          </a:p>
          <a:p>
            <a:pPr lvl="1"/>
            <a:r>
              <a:rPr kumimoji="1" lang="en-US" altLang="zh-CN" dirty="0"/>
              <a:t>C</a:t>
            </a:r>
            <a:r>
              <a:rPr kumimoji="1" lang="en-US" altLang="zh-CN" dirty="0" smtClean="0"/>
              <a:t>ondition </a:t>
            </a:r>
            <a:r>
              <a:rPr kumimoji="1" lang="en-US" altLang="zh-CN" dirty="0"/>
              <a:t>code suffix 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X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indicates the condition being tested </a:t>
            </a:r>
            <a:r>
              <a:rPr kumimoji="1" lang="en-US" altLang="zh-CN" dirty="0" smtClean="0"/>
              <a:t>for.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60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err="1" smtClean="0">
                <a:latin typeface="Consolas"/>
                <a:cs typeface="Consolas"/>
              </a:rPr>
              <a:t>setX</a:t>
            </a:r>
            <a:r>
              <a:rPr kumimoji="1" lang="en-US" altLang="zh-CN" sz="4800" dirty="0" smtClean="0">
                <a:latin typeface="Consolas"/>
                <a:cs typeface="Consolas"/>
              </a:rPr>
              <a:t> </a:t>
            </a:r>
            <a:r>
              <a:rPr kumimoji="1" lang="en-US" altLang="zh-CN" sz="4800" b="0" dirty="0" err="1">
                <a:latin typeface="Consolas"/>
                <a:cs typeface="Consolas"/>
              </a:rPr>
              <a:t>dest</a:t>
            </a:r>
            <a:endParaRPr kumimoji="1" lang="en-US" altLang="zh-CN" sz="4800" b="0" dirty="0">
              <a:latin typeface="Consolas"/>
              <a:cs typeface="Consolas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86571"/>
              </p:ext>
            </p:extLst>
          </p:nvPr>
        </p:nvGraphicFramePr>
        <p:xfrm>
          <a:off x="457201" y="2330979"/>
          <a:ext cx="8229600" cy="3911600"/>
        </p:xfrm>
        <a:graphic>
          <a:graphicData uri="http://schemas.openxmlformats.org/drawingml/2006/table">
            <a:tbl>
              <a:tblPr/>
              <a:tblGrid>
                <a:gridCol w="1583649"/>
                <a:gridCol w="2883848"/>
                <a:gridCol w="3762103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 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 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 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99739" y="1538395"/>
            <a:ext cx="1326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>
                <a:latin typeface="Consolas"/>
                <a:cs typeface="Consolas"/>
              </a:rPr>
              <a:t>cmpq</a:t>
            </a:r>
            <a:r>
              <a:rPr kumimoji="1" lang="en-US" altLang="zh-CN" dirty="0">
                <a:latin typeface="Consolas"/>
                <a:cs typeface="Consolas"/>
              </a:rPr>
              <a:t> a, </a:t>
            </a:r>
            <a:r>
              <a:rPr kumimoji="1" lang="en-US" altLang="zh-CN" dirty="0" smtClean="0">
                <a:latin typeface="Consolas"/>
                <a:cs typeface="Consolas"/>
              </a:rPr>
              <a:t>b</a:t>
            </a:r>
          </a:p>
          <a:p>
            <a:r>
              <a:rPr kumimoji="1" lang="en-US" altLang="zh-CN" b="1" dirty="0" err="1" smtClean="0">
                <a:latin typeface="Consolas"/>
                <a:cs typeface="Consolas"/>
              </a:rPr>
              <a:t>set</a:t>
            </a:r>
            <a:r>
              <a:rPr kumimoji="1" lang="en-US" altLang="zh-CN" b="1" i="1" dirty="0" err="1" smtClean="0">
                <a:solidFill>
                  <a:srgbClr val="0000FF"/>
                </a:solidFill>
                <a:latin typeface="Consolas"/>
                <a:cs typeface="Consolas"/>
              </a:rPr>
              <a:t>X</a:t>
            </a:r>
            <a:r>
              <a:rPr kumimoji="1" lang="en-US" altLang="zh-CN" dirty="0" smtClean="0">
                <a:latin typeface="Consolas"/>
                <a:cs typeface="Consolas"/>
              </a:rPr>
              <a:t> c 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7075174" y="1870205"/>
            <a:ext cx="2068825" cy="1631858"/>
          </a:xfrm>
          <a:prstGeom prst="wedgeRoundRectCallout">
            <a:avLst>
              <a:gd name="adj1" fmla="val -63040"/>
              <a:gd name="adj2" fmla="val 9623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Dest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is greater than source (aka b is greater than a)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9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 byte register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762000" y="500505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latin typeface="Arial"/>
                <a:cs typeface="Arial"/>
                <a:sym typeface="Courier New Bold" charset="0"/>
              </a:rPr>
              <a:t>rsp</a:t>
            </a:r>
            <a:endParaRPr lang="en-US" sz="2400" b="1" dirty="0"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" name="Rectangle 22"/>
          <p:cNvSpPr>
            <a:spLocks/>
          </p:cNvSpPr>
          <p:nvPr/>
        </p:nvSpPr>
        <p:spPr bwMode="auto">
          <a:xfrm>
            <a:off x="47244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r8</a:t>
            </a:r>
          </a:p>
        </p:txBody>
      </p:sp>
      <p:sp>
        <p:nvSpPr>
          <p:cNvPr id="6" name="Rectangle 23"/>
          <p:cNvSpPr>
            <a:spLocks/>
          </p:cNvSpPr>
          <p:nvPr/>
        </p:nvSpPr>
        <p:spPr bwMode="auto">
          <a:xfrm>
            <a:off x="47244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r9</a:t>
            </a:r>
          </a:p>
        </p:txBody>
      </p:sp>
      <p:sp>
        <p:nvSpPr>
          <p:cNvPr id="7" name="Rectangle 24"/>
          <p:cNvSpPr>
            <a:spLocks/>
          </p:cNvSpPr>
          <p:nvPr/>
        </p:nvSpPr>
        <p:spPr bwMode="auto">
          <a:xfrm>
            <a:off x="47244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r10</a:t>
            </a:r>
          </a:p>
        </p:txBody>
      </p:sp>
      <p:sp>
        <p:nvSpPr>
          <p:cNvPr id="8" name="Rectangle 25"/>
          <p:cNvSpPr>
            <a:spLocks/>
          </p:cNvSpPr>
          <p:nvPr/>
        </p:nvSpPr>
        <p:spPr bwMode="auto">
          <a:xfrm>
            <a:off x="47244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r11</a:t>
            </a:r>
          </a:p>
        </p:txBody>
      </p:sp>
      <p:sp>
        <p:nvSpPr>
          <p:cNvPr id="9" name="Rectangle 26"/>
          <p:cNvSpPr>
            <a:spLocks/>
          </p:cNvSpPr>
          <p:nvPr/>
        </p:nvSpPr>
        <p:spPr bwMode="auto">
          <a:xfrm>
            <a:off x="47244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r12</a:t>
            </a:r>
          </a:p>
        </p:txBody>
      </p:sp>
      <p:sp>
        <p:nvSpPr>
          <p:cNvPr id="10" name="Rectangle 27"/>
          <p:cNvSpPr>
            <a:spLocks/>
          </p:cNvSpPr>
          <p:nvPr/>
        </p:nvSpPr>
        <p:spPr bwMode="auto">
          <a:xfrm>
            <a:off x="47244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r13</a:t>
            </a:r>
          </a:p>
        </p:txBody>
      </p:sp>
      <p:sp>
        <p:nvSpPr>
          <p:cNvPr id="11" name="Rectangle 28"/>
          <p:cNvSpPr>
            <a:spLocks/>
          </p:cNvSpPr>
          <p:nvPr/>
        </p:nvSpPr>
        <p:spPr bwMode="auto">
          <a:xfrm>
            <a:off x="4724400" y="5016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r14</a:t>
            </a:r>
          </a:p>
        </p:txBody>
      </p:sp>
      <p:sp>
        <p:nvSpPr>
          <p:cNvPr id="12" name="Rectangle 29"/>
          <p:cNvSpPr>
            <a:spLocks/>
          </p:cNvSpPr>
          <p:nvPr/>
        </p:nvSpPr>
        <p:spPr bwMode="auto">
          <a:xfrm>
            <a:off x="47244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r15</a:t>
            </a:r>
          </a:p>
        </p:txBody>
      </p:sp>
      <p:sp>
        <p:nvSpPr>
          <p:cNvPr id="13" name="Rectangle 30"/>
          <p:cNvSpPr>
            <a:spLocks/>
          </p:cNvSpPr>
          <p:nvPr/>
        </p:nvSpPr>
        <p:spPr bwMode="auto">
          <a:xfrm>
            <a:off x="7620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4" name="Rectangle 31"/>
          <p:cNvSpPr>
            <a:spLocks/>
          </p:cNvSpPr>
          <p:nvPr/>
        </p:nvSpPr>
        <p:spPr bwMode="auto">
          <a:xfrm>
            <a:off x="7620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5" name="Rectangle 32"/>
          <p:cNvSpPr>
            <a:spLocks/>
          </p:cNvSpPr>
          <p:nvPr/>
        </p:nvSpPr>
        <p:spPr bwMode="auto">
          <a:xfrm>
            <a:off x="7620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rcx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6" name="Rectangle 33"/>
          <p:cNvSpPr>
            <a:spLocks/>
          </p:cNvSpPr>
          <p:nvPr/>
        </p:nvSpPr>
        <p:spPr bwMode="auto">
          <a:xfrm>
            <a:off x="7620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rdx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Rectangle 34"/>
          <p:cNvSpPr>
            <a:spLocks/>
          </p:cNvSpPr>
          <p:nvPr/>
        </p:nvSpPr>
        <p:spPr bwMode="auto">
          <a:xfrm>
            <a:off x="7620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rsi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8" name="Rectangle 35"/>
          <p:cNvSpPr>
            <a:spLocks/>
          </p:cNvSpPr>
          <p:nvPr/>
        </p:nvSpPr>
        <p:spPr bwMode="auto">
          <a:xfrm>
            <a:off x="7620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9" name="Rectangle 36"/>
          <p:cNvSpPr>
            <a:spLocks/>
          </p:cNvSpPr>
          <p:nvPr/>
        </p:nvSpPr>
        <p:spPr bwMode="auto">
          <a:xfrm>
            <a:off x="7620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rbp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0" name="左大括号 19"/>
          <p:cNvSpPr/>
          <p:nvPr/>
        </p:nvSpPr>
        <p:spPr>
          <a:xfrm rot="16200000">
            <a:off x="3890755" y="6026258"/>
            <a:ext cx="240543" cy="613954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79590" y="6477144"/>
            <a:ext cx="9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1</a:t>
            </a:r>
            <a:r>
              <a:rPr kumimoji="1" lang="en-US" altLang="zh-CN" b="1" dirty="0" smtClean="0">
                <a:latin typeface="Verdana"/>
                <a:cs typeface="Verdana"/>
              </a:rPr>
              <a:t> byte</a:t>
            </a:r>
            <a:endParaRPr lang="zh-CN" altLang="en-US" b="1" dirty="0"/>
          </a:p>
        </p:txBody>
      </p:sp>
      <p:sp>
        <p:nvSpPr>
          <p:cNvPr id="22" name="Rectangle 30"/>
          <p:cNvSpPr>
            <a:spLocks/>
          </p:cNvSpPr>
          <p:nvPr/>
        </p:nvSpPr>
        <p:spPr bwMode="auto">
          <a:xfrm>
            <a:off x="3704048" y="1358900"/>
            <a:ext cx="613951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%al</a:t>
            </a:r>
            <a:endParaRPr lang="en-US" sz="20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3" name="Rectangle 30"/>
          <p:cNvSpPr>
            <a:spLocks/>
          </p:cNvSpPr>
          <p:nvPr/>
        </p:nvSpPr>
        <p:spPr bwMode="auto">
          <a:xfrm>
            <a:off x="3704048" y="1965096"/>
            <a:ext cx="613951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%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bl</a:t>
            </a:r>
            <a:endParaRPr lang="en-US" sz="20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4" name="Rectangle 30"/>
          <p:cNvSpPr>
            <a:spLocks/>
          </p:cNvSpPr>
          <p:nvPr/>
        </p:nvSpPr>
        <p:spPr bwMode="auto">
          <a:xfrm>
            <a:off x="3704048" y="2582257"/>
            <a:ext cx="613951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%cl</a:t>
            </a:r>
            <a:endParaRPr lang="en-US" sz="20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5" name="Rectangle 30"/>
          <p:cNvSpPr>
            <a:spLocks/>
          </p:cNvSpPr>
          <p:nvPr/>
        </p:nvSpPr>
        <p:spPr bwMode="auto">
          <a:xfrm>
            <a:off x="3704048" y="3187700"/>
            <a:ext cx="613951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%dl</a:t>
            </a:r>
            <a:endParaRPr lang="en-US" sz="20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6" name="Rectangle 30"/>
          <p:cNvSpPr>
            <a:spLocks/>
          </p:cNvSpPr>
          <p:nvPr/>
        </p:nvSpPr>
        <p:spPr bwMode="auto">
          <a:xfrm>
            <a:off x="3704048" y="3791989"/>
            <a:ext cx="606184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eil</a:t>
            </a:r>
            <a:endParaRPr lang="en-US" sz="20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7" name="Rectangle 30"/>
          <p:cNvSpPr>
            <a:spLocks/>
          </p:cNvSpPr>
          <p:nvPr/>
        </p:nvSpPr>
        <p:spPr bwMode="auto">
          <a:xfrm>
            <a:off x="7537443" y="1364211"/>
            <a:ext cx="742957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%r8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b</a:t>
            </a:r>
          </a:p>
        </p:txBody>
      </p:sp>
      <p:sp>
        <p:nvSpPr>
          <p:cNvPr id="28" name="Rectangle 30"/>
          <p:cNvSpPr>
            <a:spLocks/>
          </p:cNvSpPr>
          <p:nvPr/>
        </p:nvSpPr>
        <p:spPr bwMode="auto">
          <a:xfrm>
            <a:off x="7537443" y="1970407"/>
            <a:ext cx="742957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%r9b</a:t>
            </a:r>
            <a:endParaRPr lang="en-US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>
            <a:off x="7537443" y="2587568"/>
            <a:ext cx="742957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%r10b</a:t>
            </a:r>
            <a:endParaRPr lang="en-US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0" name="Rectangle 30"/>
          <p:cNvSpPr>
            <a:spLocks/>
          </p:cNvSpPr>
          <p:nvPr/>
        </p:nvSpPr>
        <p:spPr bwMode="auto">
          <a:xfrm>
            <a:off x="7537443" y="3193011"/>
            <a:ext cx="742957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%r11b</a:t>
            </a:r>
            <a:endParaRPr lang="en-US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7537443" y="3797300"/>
            <a:ext cx="735190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%r12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b</a:t>
            </a:r>
          </a:p>
        </p:txBody>
      </p:sp>
      <p:sp>
        <p:nvSpPr>
          <p:cNvPr id="32" name="Rectangle 30"/>
          <p:cNvSpPr>
            <a:spLocks/>
          </p:cNvSpPr>
          <p:nvPr/>
        </p:nvSpPr>
        <p:spPr bwMode="auto">
          <a:xfrm>
            <a:off x="3704048" y="4406900"/>
            <a:ext cx="617625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dil</a:t>
            </a:r>
            <a:endParaRPr lang="en-US" sz="20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3" name="Rectangle 30"/>
          <p:cNvSpPr>
            <a:spLocks/>
          </p:cNvSpPr>
          <p:nvPr/>
        </p:nvSpPr>
        <p:spPr bwMode="auto">
          <a:xfrm>
            <a:off x="3704048" y="5012343"/>
            <a:ext cx="617625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sp</a:t>
            </a:r>
            <a:r>
              <a:rPr lang="en-US" sz="19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l</a:t>
            </a:r>
            <a:endParaRPr lang="en-US" sz="19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4" name="Rectangle 30"/>
          <p:cNvSpPr>
            <a:spLocks/>
          </p:cNvSpPr>
          <p:nvPr/>
        </p:nvSpPr>
        <p:spPr bwMode="auto">
          <a:xfrm>
            <a:off x="3704048" y="5616632"/>
            <a:ext cx="609858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bp</a:t>
            </a:r>
            <a:r>
              <a:rPr lang="en-US" sz="19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l</a:t>
            </a:r>
            <a:endParaRPr lang="en-US" sz="19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7537443" y="4406900"/>
            <a:ext cx="742957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%r13b</a:t>
            </a:r>
            <a:endParaRPr lang="en-US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7537443" y="5012343"/>
            <a:ext cx="742957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%r14b</a:t>
            </a:r>
            <a:endParaRPr lang="en-US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7537443" y="5616632"/>
            <a:ext cx="735190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%r15b</a:t>
            </a:r>
            <a:endParaRPr lang="en-US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左大括号 39"/>
          <p:cNvSpPr/>
          <p:nvPr/>
        </p:nvSpPr>
        <p:spPr>
          <a:xfrm rot="16200000">
            <a:off x="7766628" y="6037782"/>
            <a:ext cx="240543" cy="613954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355463" y="6488668"/>
            <a:ext cx="9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1</a:t>
            </a:r>
            <a:r>
              <a:rPr kumimoji="1" lang="en-US" altLang="zh-CN" b="1" dirty="0" smtClean="0">
                <a:latin typeface="Verdana"/>
                <a:cs typeface="Verdana"/>
              </a:rPr>
              <a:t> byte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4037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5" name="Rectangle 2"/>
          <p:cNvSpPr/>
          <p:nvPr/>
        </p:nvSpPr>
        <p:spPr>
          <a:xfrm>
            <a:off x="147301" y="1615933"/>
            <a:ext cx="4047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右箭头 5"/>
          <p:cNvSpPr/>
          <p:nvPr/>
        </p:nvSpPr>
        <p:spPr>
          <a:xfrm rot="5400000">
            <a:off x="1128374" y="3239230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1743" y="4245309"/>
            <a:ext cx="5329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b="1" dirty="0" err="1">
                <a:latin typeface="Consolas"/>
                <a:cs typeface="Consolas"/>
                <a:sym typeface="Courier New Bold" charset="0"/>
              </a:rPr>
              <a:t>cmpq</a:t>
            </a:r>
            <a:r>
              <a:rPr lang="cs-CZ" altLang="zh-CN" b="1" dirty="0">
                <a:latin typeface="Consolas"/>
                <a:cs typeface="Consolas"/>
                <a:sym typeface="Courier New Bold" charset="0"/>
              </a:rPr>
              <a:t>   %</a:t>
            </a:r>
            <a:r>
              <a:rPr lang="cs-CZ" altLang="zh-CN" b="1" dirty="0" err="1">
                <a:latin typeface="Consolas"/>
                <a:cs typeface="Consolas"/>
                <a:sym typeface="Courier New Bold" charset="0"/>
              </a:rPr>
              <a:t>rsi</a:t>
            </a:r>
            <a:r>
              <a:rPr lang="cs-CZ" altLang="zh-CN" b="1" dirty="0">
                <a:latin typeface="Consolas"/>
                <a:cs typeface="Consolas"/>
                <a:sym typeface="Courier New Bold" charset="0"/>
              </a:rPr>
              <a:t>, %rdi   </a:t>
            </a:r>
            <a:r>
              <a:rPr lang="cs-CZ" altLang="zh-CN" i="1" dirty="0">
                <a:latin typeface="Consolas"/>
                <a:cs typeface="Consolas"/>
                <a:sym typeface="Courier New Bold" charset="0"/>
              </a:rPr>
              <a:t># </a:t>
            </a:r>
            <a:r>
              <a:rPr lang="cs-CZ" altLang="zh-CN" i="1" dirty="0" err="1" smtClean="0">
                <a:latin typeface="Consolas"/>
                <a:cs typeface="Consolas"/>
                <a:sym typeface="Courier New Bold" charset="0"/>
              </a:rPr>
              <a:t>cmpq</a:t>
            </a:r>
            <a:r>
              <a:rPr lang="cs-CZ" altLang="zh-CN" i="1" dirty="0" smtClean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i="1" dirty="0" err="1" smtClean="0">
                <a:latin typeface="Consolas"/>
                <a:cs typeface="Consolas"/>
                <a:sym typeface="Courier New Bold" charset="0"/>
              </a:rPr>
              <a:t>y</a:t>
            </a:r>
            <a:r>
              <a:rPr lang="cs-CZ" altLang="zh-CN" i="1" dirty="0" smtClean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i="1" dirty="0" err="1" smtClean="0">
                <a:latin typeface="Consolas"/>
                <a:cs typeface="Consolas"/>
                <a:sym typeface="Courier New Bold" charset="0"/>
              </a:rPr>
              <a:t>x</a:t>
            </a:r>
            <a:endParaRPr lang="cs-CZ" altLang="zh-CN" i="1" dirty="0" smtClean="0">
              <a:latin typeface="Consolas"/>
              <a:cs typeface="Consolas"/>
              <a:sym typeface="Courier New Bold" charset="0"/>
            </a:endParaRP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b="1" dirty="0" err="1" smtClean="0">
                <a:latin typeface="Consolas"/>
                <a:cs typeface="Consolas"/>
                <a:sym typeface="Courier New Bold" charset="0"/>
              </a:rPr>
              <a:t>setg</a:t>
            </a:r>
            <a:r>
              <a:rPr lang="cs-CZ" altLang="zh-CN" b="1" dirty="0" smtClean="0">
                <a:latin typeface="Consolas"/>
                <a:cs typeface="Consolas"/>
                <a:sym typeface="Courier New Bold" charset="0"/>
              </a:rPr>
              <a:t>   </a:t>
            </a:r>
            <a:r>
              <a:rPr lang="cs-CZ" altLang="zh-CN" b="1" dirty="0">
                <a:latin typeface="Consolas"/>
                <a:cs typeface="Consolas"/>
                <a:sym typeface="Courier New Bold" charset="0"/>
              </a:rPr>
              <a:t>%al          </a:t>
            </a:r>
            <a:r>
              <a:rPr lang="cs-CZ" altLang="zh-CN" i="1" dirty="0">
                <a:latin typeface="Consolas"/>
                <a:cs typeface="Consolas"/>
                <a:sym typeface="Courier New Bold" charset="0"/>
              </a:rPr>
              <a:t># </a:t>
            </a:r>
            <a:r>
              <a:rPr lang="cs-CZ" altLang="zh-CN" i="1" dirty="0" smtClean="0">
                <a:latin typeface="Consolas"/>
                <a:cs typeface="Consolas"/>
                <a:sym typeface="Courier New Bold" charset="0"/>
              </a:rPr>
              <a:t>set </a:t>
            </a:r>
            <a:r>
              <a:rPr lang="cs-CZ" altLang="zh-CN" i="1" dirty="0" err="1">
                <a:latin typeface="Consolas"/>
                <a:cs typeface="Consolas"/>
                <a:sym typeface="Courier New Bold" charset="0"/>
              </a:rPr>
              <a:t>when</a:t>
            </a:r>
            <a:r>
              <a:rPr lang="cs-CZ" altLang="zh-CN" i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i="1" dirty="0" smtClean="0">
                <a:latin typeface="Consolas"/>
                <a:cs typeface="Consolas"/>
                <a:sym typeface="Courier New Bold" charset="0"/>
              </a:rPr>
              <a:t>&gt;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b="1" dirty="0" err="1" smtClean="0">
                <a:latin typeface="Consolas"/>
                <a:cs typeface="Consolas"/>
                <a:sym typeface="Courier New Bold" charset="0"/>
              </a:rPr>
              <a:t>movzbq</a:t>
            </a:r>
            <a:r>
              <a:rPr lang="cs-CZ" altLang="zh-CN" b="1" dirty="0" smtClean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b="1" dirty="0">
                <a:latin typeface="Consolas"/>
                <a:cs typeface="Consolas"/>
                <a:sym typeface="Courier New Bold" charset="0"/>
              </a:rPr>
              <a:t>%al, </a:t>
            </a:r>
            <a:r>
              <a:rPr lang="cs-CZ" altLang="zh-CN" b="1" dirty="0" smtClean="0">
                <a:latin typeface="Consolas"/>
                <a:cs typeface="Consolas"/>
                <a:sym typeface="Courier New Bold" charset="0"/>
              </a:rPr>
              <a:t>%</a:t>
            </a:r>
            <a:r>
              <a:rPr lang="cs-CZ" altLang="zh-CN" b="1" dirty="0" err="1">
                <a:latin typeface="Consolas"/>
                <a:cs typeface="Consolas"/>
                <a:sym typeface="Courier New Bold" charset="0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  <a:sym typeface="Courier New Bold" charset="0"/>
              </a:rPr>
              <a:t>ax</a:t>
            </a:r>
            <a:r>
              <a:rPr lang="cs-CZ" altLang="zh-CN" b="1" dirty="0" smtClean="0">
                <a:latin typeface="Consolas"/>
                <a:cs typeface="Consolas"/>
                <a:sym typeface="Courier New Bold" charset="0"/>
              </a:rPr>
              <a:t>    </a:t>
            </a:r>
            <a:r>
              <a:rPr lang="cs-CZ" altLang="zh-CN" i="1" dirty="0">
                <a:latin typeface="Consolas"/>
                <a:cs typeface="Consolas"/>
                <a:sym typeface="Courier New Bold" charset="0"/>
              </a:rPr>
              <a:t># </a:t>
            </a:r>
            <a:r>
              <a:rPr lang="cs-CZ" altLang="zh-CN" i="1" dirty="0" err="1" smtClean="0">
                <a:latin typeface="Consolas"/>
                <a:cs typeface="Consolas"/>
                <a:sym typeface="Courier New Bold" charset="0"/>
              </a:rPr>
              <a:t>zero</a:t>
            </a:r>
            <a:r>
              <a:rPr lang="cs-CZ" altLang="zh-CN" i="1" dirty="0" smtClean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i="1" dirty="0" err="1" smtClean="0">
                <a:latin typeface="Consolas"/>
                <a:cs typeface="Consolas"/>
                <a:sym typeface="Courier New Bold" charset="0"/>
              </a:rPr>
              <a:t>extend</a:t>
            </a:r>
            <a:r>
              <a:rPr lang="cs-CZ" altLang="zh-CN" i="1" dirty="0" smtClean="0">
                <a:latin typeface="Consolas"/>
                <a:cs typeface="Consolas"/>
                <a:sym typeface="Courier New Bold" charset="0"/>
              </a:rPr>
              <a:t> %</a:t>
            </a:r>
            <a:r>
              <a:rPr lang="cs-CZ" altLang="zh-CN" i="1" dirty="0" err="1" smtClean="0">
                <a:latin typeface="Consolas"/>
                <a:cs typeface="Consolas"/>
                <a:sym typeface="Courier New Bold" charset="0"/>
              </a:rPr>
              <a:t>rax</a:t>
            </a:r>
            <a:endParaRPr lang="cs-CZ" altLang="zh-CN" i="1" dirty="0">
              <a:latin typeface="Consolas"/>
              <a:cs typeface="Consolas"/>
              <a:sym typeface="Courier New Bold" charset="0"/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3947"/>
              </p:ext>
            </p:extLst>
          </p:nvPr>
        </p:nvGraphicFramePr>
        <p:xfrm>
          <a:off x="4567258" y="1930078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1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setg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 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%al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movzbq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%al,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cmpq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 err="1" smtClean="0">
                <a:solidFill>
                  <a:prstClr val="black"/>
                </a:solidFill>
                <a:latin typeface="Arial"/>
                <a:cs typeface="Arial"/>
              </a:rPr>
              <a:t>cmpq</a:t>
            </a:r>
            <a:r>
              <a:rPr lang="en-US" altLang="zh-CN" sz="13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300" dirty="0" err="1" smtClean="0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%r</a:t>
            </a:r>
            <a:r>
              <a:rPr lang="en-US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0xffffffffffffffff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18031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27515" y="16368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6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setg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 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%al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movzbq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%al,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cmpq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 err="1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en-US" altLang="zh-CN" sz="1300" b="1" dirty="0" err="1" smtClean="0">
                <a:solidFill>
                  <a:prstClr val="black"/>
                </a:solidFill>
                <a:latin typeface="Arial"/>
                <a:cs typeface="Arial"/>
              </a:rPr>
              <a:t>etq</a:t>
            </a:r>
            <a:r>
              <a:rPr lang="en-US" altLang="zh-CN" sz="13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%al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0xffffffffffffffff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139105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27515" y="122479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srgbClr val="000000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srgbClr val="000000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srgbClr val="000000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srgbClr val="000000"/>
              </a:solidFill>
              <a:latin typeface="Arial"/>
              <a:cs typeface="Arial"/>
              <a:sym typeface="Courier New Bold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25117"/>
              </p:ext>
            </p:extLst>
          </p:nvPr>
        </p:nvGraphicFramePr>
        <p:xfrm>
          <a:off x="783789" y="5640140"/>
          <a:ext cx="4022043" cy="355600"/>
        </p:xfrm>
        <a:graphic>
          <a:graphicData uri="http://schemas.openxmlformats.org/drawingml/2006/table">
            <a:tbl>
              <a:tblPr/>
              <a:tblGrid>
                <a:gridCol w="1425743"/>
                <a:gridCol w="25963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7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setg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 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%al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movzbq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%al,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cmpq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 err="1" smtClean="0">
                <a:solidFill>
                  <a:prstClr val="black"/>
                </a:solidFill>
                <a:latin typeface="Arial"/>
                <a:cs typeface="Arial"/>
              </a:rPr>
              <a:t>setg</a:t>
            </a:r>
            <a:r>
              <a:rPr lang="en-US" altLang="zh-CN" sz="13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%al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0xffffffffffffff01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139105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27515" y="122479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12576"/>
              </p:ext>
            </p:extLst>
          </p:nvPr>
        </p:nvGraphicFramePr>
        <p:xfrm>
          <a:off x="783789" y="5640140"/>
          <a:ext cx="4022043" cy="355600"/>
        </p:xfrm>
        <a:graphic>
          <a:graphicData uri="http://schemas.openxmlformats.org/drawingml/2006/table">
            <a:tbl>
              <a:tblPr/>
              <a:tblGrid>
                <a:gridCol w="1425743"/>
                <a:gridCol w="25963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92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(%rdi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bx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rcx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b="1" dirty="0" err="1" smtClean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en-US" altLang="zh-CN" sz="15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5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200" b="1" dirty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 8(%rdi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%r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mr-IN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70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setg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 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%al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movzbq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%al,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cmpq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movzbl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%al,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eax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8129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0xfffffffffffffff01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10714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27515" y="9051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setg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 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%al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movzbq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%al,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cmpq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movzbl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%al,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eax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4"/>
            <a:ext cx="2043272" cy="4299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0x0000000000000001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10714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27515" y="9051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5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>
                <a:latin typeface="Arial"/>
                <a:cs typeface="Arial"/>
              </a:rPr>
              <a:t>Jump instruction</a:t>
            </a:r>
            <a:endParaRPr kumimoji="1" lang="zh-CN" altLang="en-US" sz="48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 smtClean="0">
                <a:latin typeface="Consolas"/>
                <a:cs typeface="Consolas"/>
              </a:rPr>
              <a:t>jmp</a:t>
            </a:r>
            <a:r>
              <a:rPr kumimoji="1" lang="en-US" altLang="zh-CN" b="1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label</a:t>
            </a:r>
          </a:p>
          <a:p>
            <a:pPr lvl="1"/>
            <a:r>
              <a:rPr kumimoji="1" lang="en-US" altLang="zh-CN" dirty="0" smtClean="0"/>
              <a:t>Transfer control </a:t>
            </a:r>
            <a:r>
              <a:rPr kumimoji="1" lang="en-US" altLang="zh-CN" dirty="0"/>
              <a:t>to a different point in the instruction </a:t>
            </a:r>
            <a:r>
              <a:rPr kumimoji="1" lang="en-US" altLang="zh-CN" dirty="0" smtClean="0"/>
              <a:t>stream </a:t>
            </a:r>
            <a:r>
              <a:rPr kumimoji="1" lang="en-US" altLang="zh-CN" dirty="0" smtClean="0"/>
              <a:t>by </a:t>
            </a:r>
            <a:r>
              <a:rPr kumimoji="1" lang="en-US" altLang="zh-CN" dirty="0" smtClean="0"/>
              <a:t>changing %rip</a:t>
            </a:r>
          </a:p>
          <a:p>
            <a:pPr lvl="1"/>
            <a:r>
              <a:rPr kumimoji="1" lang="en-US" altLang="zh-CN" dirty="0" smtClean="0"/>
              <a:t>Label specifies the address to jump to</a:t>
            </a:r>
          </a:p>
          <a:p>
            <a:pPr lvl="1"/>
            <a:r>
              <a:rPr kumimoji="1" lang="en-US" altLang="zh-CN" dirty="0" err="1" smtClean="0"/>
              <a:t>jmp</a:t>
            </a:r>
            <a:r>
              <a:rPr kumimoji="1" lang="en-US" altLang="zh-CN" dirty="0" smtClean="0"/>
              <a:t> is like </a:t>
            </a:r>
            <a:r>
              <a:rPr kumimoji="1" lang="en-US" altLang="zh-CN" b="1" i="1" dirty="0" err="1" smtClean="0"/>
              <a:t>goto</a:t>
            </a:r>
            <a:endParaRPr kumimoji="1" lang="zh-CN" altLang="en-US" b="1" i="1" dirty="0"/>
          </a:p>
        </p:txBody>
      </p:sp>
      <p:sp>
        <p:nvSpPr>
          <p:cNvPr id="4" name="矩形 3"/>
          <p:cNvSpPr/>
          <p:nvPr/>
        </p:nvSpPr>
        <p:spPr>
          <a:xfrm>
            <a:off x="1277663" y="4187171"/>
            <a:ext cx="5211402" cy="1938992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2400" b="1" dirty="0" smtClean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2400" b="1" dirty="0" err="1" smtClean="0">
                <a:latin typeface="Consolas"/>
                <a:cs typeface="Consolas"/>
                <a:sym typeface="Courier New Bold" charset="0"/>
              </a:rPr>
              <a:t>addq</a:t>
            </a:r>
            <a:r>
              <a:rPr lang="cs-CZ" altLang="zh-CN" sz="2400" b="1" dirty="0" smtClean="0">
                <a:latin typeface="Consolas"/>
                <a:cs typeface="Consolas"/>
                <a:sym typeface="Courier New Bold" charset="0"/>
              </a:rPr>
              <a:t> %</a:t>
            </a:r>
            <a:r>
              <a:rPr lang="cs-CZ" altLang="zh-CN" sz="2400" b="1" dirty="0" err="1">
                <a:latin typeface="Consolas"/>
                <a:cs typeface="Consolas"/>
                <a:sym typeface="Courier New Bold" charset="0"/>
              </a:rPr>
              <a:t>rsi</a:t>
            </a:r>
            <a:r>
              <a:rPr lang="cs-CZ" altLang="zh-CN" sz="2400" b="1" dirty="0">
                <a:latin typeface="Consolas"/>
                <a:cs typeface="Consolas"/>
                <a:sym typeface="Courier New Bold" charset="0"/>
              </a:rPr>
              <a:t>, %rdi   </a:t>
            </a:r>
            <a:endParaRPr lang="cs-CZ" altLang="zh-CN" sz="2400" b="1" dirty="0" smtClean="0">
              <a:latin typeface="Consolas"/>
              <a:cs typeface="Consolas"/>
              <a:sym typeface="Courier New Bold" charset="0"/>
            </a:endParaRP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2400" b="1" dirty="0" smtClean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2400" b="1" dirty="0" err="1" smtClean="0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2400" b="1" dirty="0" smtClean="0">
                <a:latin typeface="Consolas"/>
                <a:cs typeface="Consolas"/>
                <a:sym typeface="Courier New Bold" charset="0"/>
              </a:rPr>
              <a:t>  .L1          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2400" b="1" dirty="0" smtClean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2400" b="1" dirty="0" err="1" smtClean="0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2400" b="1" dirty="0" smtClean="0">
                <a:latin typeface="Consolas"/>
                <a:cs typeface="Consolas"/>
                <a:sym typeface="Courier New Bold" charset="0"/>
              </a:rPr>
              <a:t> %rdi, </a:t>
            </a:r>
            <a:r>
              <a:rPr lang="cs-CZ" altLang="zh-CN" sz="2400" b="1" dirty="0">
                <a:latin typeface="Consolas"/>
                <a:cs typeface="Consolas"/>
                <a:sym typeface="Courier New Bold" charset="0"/>
              </a:rPr>
              <a:t>%</a:t>
            </a:r>
            <a:r>
              <a:rPr lang="cs-CZ" altLang="zh-CN" sz="2400" b="1" dirty="0" err="1" smtClean="0">
                <a:latin typeface="Consolas"/>
                <a:cs typeface="Consolas"/>
                <a:sym typeface="Courier New Bold" charset="0"/>
              </a:rPr>
              <a:t>eax</a:t>
            </a:r>
            <a:endParaRPr lang="cs-CZ" altLang="zh-CN" sz="2400" b="1" dirty="0" smtClean="0">
              <a:latin typeface="Consolas"/>
              <a:cs typeface="Consolas"/>
              <a:sym typeface="Courier New Bold" charset="0"/>
            </a:endParaRP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2400" b="1" dirty="0" smtClean="0">
                <a:latin typeface="Consolas"/>
                <a:cs typeface="Consolas"/>
                <a:sym typeface="Courier New Bold" charset="0"/>
              </a:rPr>
              <a:t>.L1 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2400" b="1" dirty="0" smtClean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2400" b="1" dirty="0" err="1" smtClean="0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2400" b="1" dirty="0" smtClean="0">
                <a:latin typeface="Consolas"/>
                <a:cs typeface="Consolas"/>
                <a:sym typeface="Courier New Bold" charset="0"/>
              </a:rPr>
              <a:t> %rdi, %</a:t>
            </a:r>
            <a:r>
              <a:rPr lang="cs-CZ" altLang="zh-CN" sz="2400" b="1" dirty="0" err="1" smtClean="0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2400" b="1" dirty="0" smtClean="0">
              <a:latin typeface="Consolas"/>
              <a:cs typeface="Consolas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8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345881" y="18031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55526" y="16368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13746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prstClr val="black"/>
                </a:solidFill>
                <a:latin typeface="Consolas"/>
                <a:cs typeface="Consolas"/>
              </a:rPr>
              <a:t>jmp</a:t>
            </a:r>
            <a:r>
              <a:rPr lang="en-US" altLang="zh-CN" sz="1400" b="1" dirty="0" smtClean="0">
                <a:solidFill>
                  <a:prstClr val="black"/>
                </a:solidFill>
                <a:latin typeface="Consolas"/>
                <a:cs typeface="Consolas"/>
              </a:rPr>
              <a:t> .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L1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345881" y="14033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55526" y="12370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47055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prstClr val="black"/>
                </a:solidFill>
                <a:latin typeface="Consolas"/>
                <a:cs typeface="Consolas"/>
              </a:rPr>
              <a:t>jmp</a:t>
            </a:r>
            <a:r>
              <a:rPr lang="en-US" altLang="zh-CN" sz="1400" b="1" dirty="0" smtClean="0">
                <a:solidFill>
                  <a:prstClr val="black"/>
                </a:solidFill>
                <a:latin typeface="Consolas"/>
                <a:cs typeface="Consolas"/>
              </a:rPr>
              <a:t> .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L1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980861" y="69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90506" y="53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2044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rbx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980861" y="69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90506" y="53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63045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rbx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980861" y="69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90506" y="53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7093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>
                <a:latin typeface="Arial"/>
                <a:cs typeface="Arial"/>
              </a:rPr>
              <a:t>Jump instruction</a:t>
            </a:r>
            <a:endParaRPr kumimoji="1" lang="zh-CN" altLang="en-US" sz="48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 smtClean="0">
                <a:latin typeface="Consolas"/>
                <a:cs typeface="Consolas"/>
              </a:rPr>
              <a:t>jX</a:t>
            </a:r>
            <a:r>
              <a:rPr kumimoji="1" lang="en-US" altLang="zh-CN" b="1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label</a:t>
            </a:r>
          </a:p>
          <a:p>
            <a:pPr lvl="1"/>
            <a:r>
              <a:rPr kumimoji="1" lang="en-US" altLang="zh-CN" dirty="0" smtClean="0"/>
              <a:t>If condition </a:t>
            </a:r>
            <a:r>
              <a:rPr kumimoji="1" lang="en-US" altLang="zh-CN" b="1" dirty="0" smtClean="0"/>
              <a:t>X </a:t>
            </a:r>
            <a:r>
              <a:rPr kumimoji="1" lang="en-US" altLang="zh-CN" dirty="0" smtClean="0"/>
              <a:t>is met,  jump to the label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01033"/>
              </p:ext>
            </p:extLst>
          </p:nvPr>
        </p:nvGraphicFramePr>
        <p:xfrm>
          <a:off x="914400" y="2709758"/>
          <a:ext cx="6822944" cy="3947160"/>
        </p:xfrm>
        <a:graphic>
          <a:graphicData uri="http://schemas.openxmlformats.org/drawingml/2006/table">
            <a:tbl>
              <a:tblPr/>
              <a:tblGrid>
                <a:gridCol w="1241990"/>
                <a:gridCol w="2480424"/>
                <a:gridCol w="310053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3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smtClean="0">
                <a:latin typeface="Consolas"/>
                <a:cs typeface="Consolas"/>
                <a:sym typeface="Courier New Bold" charset="0"/>
              </a:rPr>
              <a:t>je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6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345881" y="18031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55526" y="16368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15819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(%rdi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rcx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b="1" dirty="0" err="1" smtClean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en-US" altLang="zh-CN" sz="15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5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smtClean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200" b="1" dirty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 8(%rdi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%r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mr-IN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58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smtClean="0">
                <a:latin typeface="Consolas"/>
                <a:cs typeface="Consolas"/>
                <a:sym typeface="Courier New Bold" charset="0"/>
              </a:rPr>
              <a:t>je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6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345881" y="18031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55526" y="16368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9427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smtClean="0">
                <a:latin typeface="Consolas"/>
                <a:cs typeface="Consolas"/>
                <a:sym typeface="Courier New Bold" charset="0"/>
              </a:rPr>
              <a:t>je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6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je  </a:t>
            </a:r>
            <a:r>
              <a:rPr lang="mr-IN" altLang="zh-CN" sz="1400" b="1" i="1" dirty="0">
                <a:solidFill>
                  <a:prstClr val="black"/>
                </a:solidFill>
                <a:latin typeface="Consolas"/>
                <a:cs typeface="Consolas"/>
              </a:rPr>
              <a:t>.L1</a:t>
            </a:r>
            <a:r>
              <a:rPr lang="mr-IN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         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345881" y="143380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55526" y="126753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00430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smtClean="0">
                <a:latin typeface="Consolas"/>
                <a:cs typeface="Consolas"/>
                <a:sym typeface="Courier New Bold" charset="0"/>
              </a:rPr>
              <a:t>je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6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je  </a:t>
            </a:r>
            <a:r>
              <a:rPr lang="mr-IN" altLang="zh-CN" sz="1400" b="1" i="1" dirty="0">
                <a:solidFill>
                  <a:prstClr val="black"/>
                </a:solidFill>
                <a:latin typeface="Consolas"/>
                <a:cs typeface="Consolas"/>
              </a:rPr>
              <a:t>.L1</a:t>
            </a:r>
            <a:r>
              <a:rPr lang="mr-IN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         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969102" y="68982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78747" y="52355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394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smtClean="0">
                <a:latin typeface="Consolas"/>
                <a:cs typeface="Consolas"/>
                <a:sym typeface="Courier New Bold" charset="0"/>
              </a:rPr>
              <a:t>je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6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rbx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  <p:cxnSp>
        <p:nvCxnSpPr>
          <p:cNvPr id="63" name="直线箭头连接符 62"/>
          <p:cNvCxnSpPr/>
          <p:nvPr/>
        </p:nvCxnSpPr>
        <p:spPr>
          <a:xfrm flipH="1">
            <a:off x="4969102" y="68982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5178747" y="52355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7270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smtClean="0">
                <a:latin typeface="Consolas"/>
                <a:cs typeface="Consolas"/>
                <a:sym typeface="Courier New Bold" charset="0"/>
              </a:rPr>
              <a:t>je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6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rbx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  <p:cxnSp>
        <p:nvCxnSpPr>
          <p:cNvPr id="63" name="直线箭头连接符 62"/>
          <p:cNvCxnSpPr/>
          <p:nvPr/>
        </p:nvCxnSpPr>
        <p:spPr>
          <a:xfrm flipH="1">
            <a:off x="4969102" y="68982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5178747" y="52355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480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Branch Example 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457200" y="1735355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compare(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long x, long 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long result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if (x &gt;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10*y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rgbClr val="0000FF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sz="18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</a:t>
            </a:r>
            <a:r>
              <a:rPr lang="en-US" sz="1800" dirty="0" smtClean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rgbClr val="CC0000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–S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compare.c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45766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Branch Example 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457200" y="1735355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compare(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long x, long 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long result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if (x &gt;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10*y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rgbClr val="0000FF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sz="18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</a:t>
            </a:r>
            <a:r>
              <a:rPr lang="en-US" sz="1800" dirty="0" smtClean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rgbClr val="CC0000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907827" y="1735355"/>
            <a:ext cx="4114800" cy="3213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latin typeface="Consolas"/>
                <a:cs typeface="Consolas"/>
              </a:rPr>
              <a:t>compare:</a:t>
            </a:r>
          </a:p>
          <a:p>
            <a:pPr algn="l"/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  </a:t>
            </a:r>
            <a:r>
              <a:rPr lang="en-US" sz="1800" b="1" dirty="0" err="1" smtClean="0">
                <a:latin typeface="Consolas"/>
                <a:cs typeface="Consolas"/>
              </a:rPr>
              <a:t>leaq</a:t>
            </a:r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  </a:t>
            </a:r>
            <a:r>
              <a:rPr lang="en-US" sz="1800" dirty="0" smtClean="0">
                <a:latin typeface="Consolas"/>
                <a:cs typeface="Consolas"/>
              </a:rPr>
              <a:t>(%rsi,%rsi,4), %</a:t>
            </a:r>
            <a:r>
              <a:rPr lang="en-US" sz="1800" dirty="0" err="1" smtClean="0">
                <a:latin typeface="Consolas"/>
                <a:cs typeface="Consolas"/>
              </a:rPr>
              <a:t>rax</a:t>
            </a:r>
            <a:endParaRPr lang="en-US" sz="1800" dirty="0" smtClean="0">
              <a:latin typeface="Consolas"/>
              <a:cs typeface="Consolas"/>
            </a:endParaRPr>
          </a:p>
          <a:p>
            <a:pPr algn="l"/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  </a:t>
            </a:r>
            <a:r>
              <a:rPr lang="en-US" sz="1800" b="1" dirty="0" err="1" smtClean="0">
                <a:latin typeface="Consolas"/>
                <a:cs typeface="Consolas"/>
              </a:rPr>
              <a:t>addq</a:t>
            </a:r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  </a:t>
            </a:r>
            <a:r>
              <a:rPr lang="en-US" sz="1800" dirty="0" smtClean="0">
                <a:latin typeface="Consolas"/>
                <a:cs typeface="Consolas"/>
              </a:rPr>
              <a:t>%</a:t>
            </a:r>
            <a:r>
              <a:rPr lang="en-US" sz="1800" dirty="0" err="1">
                <a:latin typeface="Consolas"/>
                <a:cs typeface="Consolas"/>
              </a:rPr>
              <a:t>rax</a:t>
            </a:r>
            <a:r>
              <a:rPr lang="en-US" sz="1800" dirty="0">
                <a:latin typeface="Consolas"/>
                <a:cs typeface="Consolas"/>
              </a:rPr>
              <a:t>, %</a:t>
            </a:r>
            <a:r>
              <a:rPr lang="en-US" sz="1800" dirty="0" err="1">
                <a:latin typeface="Consolas"/>
                <a:cs typeface="Consolas"/>
              </a:rPr>
              <a:t>rax</a:t>
            </a:r>
            <a:endParaRPr lang="en-US" sz="1800" dirty="0">
              <a:latin typeface="Consolas"/>
              <a:cs typeface="Consolas"/>
            </a:endParaRPr>
          </a:p>
          <a:p>
            <a:pPr algn="l"/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  </a:t>
            </a:r>
            <a:r>
              <a:rPr lang="en-US" sz="1800" b="1" dirty="0" err="1" smtClean="0">
                <a:latin typeface="Consolas"/>
                <a:cs typeface="Consolas"/>
              </a:rPr>
              <a:t>cmpq</a:t>
            </a:r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  </a:t>
            </a:r>
            <a:r>
              <a:rPr lang="en-US" sz="1800" dirty="0" smtClean="0">
                <a:latin typeface="Consolas"/>
                <a:cs typeface="Consolas"/>
              </a:rPr>
              <a:t>%</a:t>
            </a:r>
            <a:r>
              <a:rPr lang="en-US" sz="1800" dirty="0" err="1">
                <a:latin typeface="Consolas"/>
                <a:cs typeface="Consolas"/>
              </a:rPr>
              <a:t>rdi</a:t>
            </a:r>
            <a:r>
              <a:rPr lang="en-US" sz="1800" dirty="0">
                <a:latin typeface="Consolas"/>
                <a:cs typeface="Consolas"/>
              </a:rPr>
              <a:t>, %</a:t>
            </a:r>
            <a:r>
              <a:rPr lang="en-US" sz="1800" dirty="0" err="1" smtClean="0">
                <a:latin typeface="Consolas"/>
                <a:cs typeface="Consolas"/>
              </a:rPr>
              <a:t>rax</a:t>
            </a:r>
            <a:endParaRPr lang="en-US" sz="1800" dirty="0" smtClean="0">
              <a:latin typeface="Consolas"/>
              <a:cs typeface="Consolas"/>
            </a:endParaRPr>
          </a:p>
          <a:p>
            <a:pPr algn="l"/>
            <a:r>
              <a:rPr lang="nl-NL" sz="1800" b="1" dirty="0">
                <a:latin typeface="Consolas"/>
                <a:cs typeface="Consolas"/>
              </a:rPr>
              <a:t> </a:t>
            </a:r>
            <a:r>
              <a:rPr lang="nl-NL" sz="1800" b="1" dirty="0" smtClean="0">
                <a:latin typeface="Consolas"/>
                <a:cs typeface="Consolas"/>
              </a:rPr>
              <a:t>  </a:t>
            </a:r>
            <a:r>
              <a:rPr lang="nl-NL" sz="1800" b="1" dirty="0" err="1" smtClean="0">
                <a:latin typeface="Consolas"/>
                <a:cs typeface="Consolas"/>
              </a:rPr>
              <a:t>jge</a:t>
            </a:r>
            <a:r>
              <a:rPr lang="nl-NL" sz="1800" b="1" dirty="0" smtClean="0">
                <a:latin typeface="Consolas"/>
                <a:cs typeface="Consolas"/>
              </a:rPr>
              <a:t>   </a:t>
            </a:r>
            <a:r>
              <a:rPr lang="nl-NL" sz="1800" b="1" dirty="0">
                <a:latin typeface="Consolas"/>
                <a:cs typeface="Consolas"/>
              </a:rPr>
              <a:t> </a:t>
            </a:r>
            <a:r>
              <a:rPr lang="nl-NL" sz="1800" dirty="0" smtClean="0">
                <a:latin typeface="Consolas"/>
                <a:cs typeface="Consolas"/>
              </a:rPr>
              <a:t>.L3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 </a:t>
            </a:r>
            <a:r>
              <a:rPr lang="hr-HR" sz="1800" b="1" dirty="0" smtClean="0">
                <a:latin typeface="Consolas"/>
                <a:cs typeface="Consolas"/>
              </a:rPr>
              <a:t>  movl</a:t>
            </a:r>
            <a:r>
              <a:rPr lang="hr-HR" sz="1800" b="1" dirty="0">
                <a:latin typeface="Consolas"/>
                <a:cs typeface="Consolas"/>
              </a:rPr>
              <a:t> </a:t>
            </a:r>
            <a:r>
              <a:rPr lang="hr-HR" sz="1800" b="1" dirty="0" smtClean="0">
                <a:latin typeface="Consolas"/>
                <a:cs typeface="Consolas"/>
              </a:rPr>
              <a:t>  </a:t>
            </a:r>
            <a:r>
              <a:rPr lang="hr-HR" sz="1800" dirty="0" smtClean="0">
                <a:latin typeface="Consolas"/>
                <a:cs typeface="Consolas"/>
              </a:rPr>
              <a:t>$</a:t>
            </a:r>
            <a:r>
              <a:rPr lang="hr-HR" sz="1800" dirty="0">
                <a:latin typeface="Consolas"/>
                <a:cs typeface="Consolas"/>
              </a:rPr>
              <a:t>1, </a:t>
            </a:r>
            <a:r>
              <a:rPr lang="hr-HR" sz="1800" dirty="0" smtClean="0">
                <a:latin typeface="Consolas"/>
                <a:cs typeface="Consolas"/>
              </a:rPr>
              <a:t>%rax</a:t>
            </a:r>
            <a:endParaRPr lang="hr-HR" sz="1800" dirty="0">
              <a:latin typeface="Consolas"/>
              <a:cs typeface="Consolas"/>
            </a:endParaRPr>
          </a:p>
          <a:p>
            <a:pPr algn="l"/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  ret</a:t>
            </a:r>
            <a:endParaRPr lang="en-US" sz="1800" b="1" dirty="0">
              <a:latin typeface="Consolas"/>
              <a:cs typeface="Consolas"/>
            </a:endParaRPr>
          </a:p>
          <a:p>
            <a:pPr algn="l"/>
            <a:r>
              <a:rPr lang="en-US" sz="1800" b="1" dirty="0">
                <a:latin typeface="Consolas"/>
                <a:cs typeface="Consolas"/>
              </a:rPr>
              <a:t>.L3: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 </a:t>
            </a:r>
            <a:r>
              <a:rPr lang="hr-HR" sz="1800" b="1" dirty="0" smtClean="0">
                <a:latin typeface="Consolas"/>
                <a:cs typeface="Consolas"/>
              </a:rPr>
              <a:t>  movl</a:t>
            </a:r>
            <a:r>
              <a:rPr lang="hr-HR" sz="1800" b="1" dirty="0">
                <a:latin typeface="Consolas"/>
                <a:cs typeface="Consolas"/>
              </a:rPr>
              <a:t> </a:t>
            </a:r>
            <a:r>
              <a:rPr lang="hr-HR" sz="1800" b="1" dirty="0" smtClean="0">
                <a:latin typeface="Consolas"/>
                <a:cs typeface="Consolas"/>
              </a:rPr>
              <a:t>  </a:t>
            </a:r>
            <a:r>
              <a:rPr lang="hr-HR" sz="1800" dirty="0" smtClean="0">
                <a:latin typeface="Consolas"/>
                <a:cs typeface="Consolas"/>
              </a:rPr>
              <a:t>$</a:t>
            </a:r>
            <a:r>
              <a:rPr lang="hr-HR" sz="1800" dirty="0">
                <a:latin typeface="Consolas"/>
                <a:cs typeface="Consolas"/>
              </a:rPr>
              <a:t>0, </a:t>
            </a:r>
            <a:r>
              <a:rPr lang="hr-HR" sz="1800" dirty="0" smtClean="0">
                <a:latin typeface="Consolas"/>
                <a:cs typeface="Consolas"/>
              </a:rPr>
              <a:t>%rax</a:t>
            </a:r>
            <a:endParaRPr lang="hr-HR" sz="1800" dirty="0">
              <a:latin typeface="Consolas"/>
              <a:cs typeface="Consolas"/>
            </a:endParaRPr>
          </a:p>
          <a:p>
            <a:pPr algn="l"/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  ret</a:t>
            </a:r>
            <a:endParaRPr lang="en-US" sz="1800" b="1" dirty="0">
              <a:latin typeface="Consolas"/>
              <a:cs typeface="Consolas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–S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compare.c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3639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300" dirty="0" smtClean="0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altLang="zh-CN" sz="13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32415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30752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47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300" dirty="0" smtClean="0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altLang="zh-CN" sz="13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32415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30752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5y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8417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6754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5y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37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common usage of </a:t>
            </a:r>
            <a:r>
              <a:rPr kumimoji="1" lang="en-US" altLang="zh-CN" dirty="0" err="1" smtClean="0"/>
              <a:t>leaq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Compute expressions: x </a:t>
            </a:r>
            <a:r>
              <a:rPr lang="en-US" altLang="zh-CN" dirty="0"/>
              <a:t>+ </a:t>
            </a:r>
            <a:r>
              <a:rPr lang="en-US" altLang="zh-CN" dirty="0" smtClean="0"/>
              <a:t>K*y + d (K=1</a:t>
            </a:r>
            <a:r>
              <a:rPr lang="en-US" altLang="zh-CN" dirty="0"/>
              <a:t>, 2, 4, or </a:t>
            </a:r>
            <a:r>
              <a:rPr lang="en-US" altLang="zh-CN" dirty="0" smtClean="0"/>
              <a:t>8)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3012719"/>
            <a:ext cx="2689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long m3(long x)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x*3;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右箭头 6"/>
          <p:cNvSpPr/>
          <p:nvPr/>
        </p:nvSpPr>
        <p:spPr>
          <a:xfrm>
            <a:off x="3331436" y="3030521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81553" y="30502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mr-IN" altLang="zh-CN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0534" y="4766004"/>
            <a:ext cx="4802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Arial"/>
                <a:cs typeface="Arial"/>
              </a:rPr>
              <a:t>Assume %</a:t>
            </a:r>
            <a:r>
              <a:rPr lang="en-US" altLang="zh-CN" sz="2400" b="1" dirty="0" err="1" smtClean="0">
                <a:latin typeface="Arial"/>
                <a:cs typeface="Arial"/>
              </a:rPr>
              <a:t>rdi</a:t>
            </a:r>
            <a:r>
              <a:rPr lang="en-US" altLang="zh-CN" sz="2400" b="1" dirty="0" smtClean="0">
                <a:latin typeface="Arial"/>
                <a:cs typeface="Arial"/>
              </a:rPr>
              <a:t> has the value of x</a:t>
            </a:r>
            <a:endParaRPr lang="zh-CN" altLang="en-US" sz="2400" b="1" dirty="0">
              <a:latin typeface="Arial"/>
              <a:cs typeface="Arial"/>
            </a:endParaRPr>
          </a:p>
        </p:txBody>
      </p:sp>
      <p:sp>
        <p:nvSpPr>
          <p:cNvPr id="9" name="矩形 7"/>
          <p:cNvSpPr/>
          <p:nvPr/>
        </p:nvSpPr>
        <p:spPr>
          <a:xfrm>
            <a:off x="4833953" y="3202614"/>
            <a:ext cx="3651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>
                <a:latin typeface="Consolas"/>
                <a:cs typeface="Consolas"/>
              </a:rPr>
              <a:t>leaq </a:t>
            </a:r>
            <a:r>
              <a:rPr lang="mr-IN" altLang="zh-CN" dirty="0">
                <a:latin typeface="Consolas"/>
                <a:cs typeface="Consolas"/>
              </a:rPr>
              <a:t>(%rdi, %rdi,2), %rax</a:t>
            </a:r>
          </a:p>
        </p:txBody>
      </p:sp>
    </p:spTree>
    <p:extLst>
      <p:ext uri="{BB962C8B-B14F-4D97-AF65-F5344CB8AC3E}">
        <p14:creationId xmlns:p14="http://schemas.microsoft.com/office/powerpoint/2010/main" val="148725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8417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6754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200" dirty="0" smtClean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500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33451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3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200" dirty="0" smtClean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500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33451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2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 smtClean="0">
                <a:solidFill>
                  <a:prstClr val="black"/>
                </a:solidFill>
                <a:latin typeface="Consolas"/>
                <a:cs typeface="Consolas"/>
              </a:rPr>
              <a:t>jge</a:t>
            </a:r>
            <a:r>
              <a:rPr lang="en-US" altLang="zh-CN" sz="12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Consolas"/>
                <a:cs typeface="Consolas"/>
              </a:rPr>
              <a:t>.L3</a:t>
            </a:r>
            <a:endParaRPr lang="zh-CN" alt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11276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194649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74856"/>
              </p:ext>
            </p:extLst>
          </p:nvPr>
        </p:nvGraphicFramePr>
        <p:xfrm>
          <a:off x="1967582" y="6327053"/>
          <a:ext cx="2241030" cy="320040"/>
        </p:xfrm>
        <a:graphic>
          <a:graphicData uri="http://schemas.openxmlformats.org/drawingml/2006/table">
            <a:tbl>
              <a:tblPr/>
              <a:tblGrid>
                <a:gridCol w="747724"/>
                <a:gridCol w="1493306"/>
              </a:tblGrid>
              <a:tr h="17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jge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/>
                        <a:cs typeface="Consolas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ovl 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177630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161003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43157"/>
              </p:ext>
            </p:extLst>
          </p:nvPr>
        </p:nvGraphicFramePr>
        <p:xfrm>
          <a:off x="1967582" y="6327053"/>
          <a:ext cx="2241030" cy="320040"/>
        </p:xfrm>
        <a:graphic>
          <a:graphicData uri="http://schemas.openxmlformats.org/drawingml/2006/table">
            <a:tbl>
              <a:tblPr/>
              <a:tblGrid>
                <a:gridCol w="747724"/>
                <a:gridCol w="1493306"/>
              </a:tblGrid>
              <a:tr h="17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jge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/>
                        <a:cs typeface="Consolas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98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ovl 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177630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161003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437747" y="1744408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Consolas"/>
                <a:cs typeface="Consolas"/>
                <a:sym typeface="Courier New Bold" charset="0"/>
              </a:rPr>
              <a:t>return</a:t>
            </a:r>
            <a:endParaRPr lang="zh-CN" altLang="en-US" sz="12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36883"/>
              </p:ext>
            </p:extLst>
          </p:nvPr>
        </p:nvGraphicFramePr>
        <p:xfrm>
          <a:off x="1967582" y="6327053"/>
          <a:ext cx="2241030" cy="320040"/>
        </p:xfrm>
        <a:graphic>
          <a:graphicData uri="http://schemas.openxmlformats.org/drawingml/2006/table">
            <a:tbl>
              <a:tblPr/>
              <a:tblGrid>
                <a:gridCol w="747724"/>
                <a:gridCol w="1493306"/>
              </a:tblGrid>
              <a:tr h="17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jge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/>
                        <a:cs typeface="Consolas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2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300" dirty="0" smtClean="0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altLang="zh-CN" sz="13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2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32415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30752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7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300" dirty="0" smtClean="0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altLang="zh-CN" sz="13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2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32415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30752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5y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6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2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8417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6754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5y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26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2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8417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6754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3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Puzzle</a:t>
            </a:r>
            <a:endParaRPr lang="en-US" dirty="0"/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943475" y="2095756"/>
            <a:ext cx="3886200" cy="111833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 smtClean="0">
                <a:latin typeface="Consolas"/>
                <a:cs typeface="Consolas"/>
              </a:rPr>
              <a:t>leaq</a:t>
            </a:r>
            <a:r>
              <a:rPr lang="en-US" sz="1800" dirty="0" smtClean="0">
                <a:latin typeface="Consolas"/>
                <a:cs typeface="Consolas"/>
              </a:rPr>
              <a:t>	(%rdi,%rsi,2), %</a:t>
            </a:r>
            <a:r>
              <a:rPr lang="en-US" sz="1800" dirty="0" err="1" smtClean="0">
                <a:latin typeface="Consolas"/>
                <a:cs typeface="Consolas"/>
              </a:rPr>
              <a:t>rax</a:t>
            </a:r>
            <a:endParaRPr lang="en-US" sz="1800" dirty="0" smtClean="0">
              <a:latin typeface="Consolas"/>
              <a:cs typeface="Consolas"/>
            </a:endParaRPr>
          </a:p>
          <a:p>
            <a:r>
              <a:rPr lang="en-US" sz="1800" dirty="0" err="1" smtClean="0">
                <a:latin typeface="Consolas"/>
                <a:cs typeface="Consolas"/>
              </a:rPr>
              <a:t>leaq</a:t>
            </a:r>
            <a:r>
              <a:rPr lang="en-US" sz="1800" dirty="0" smtClean="0">
                <a:latin typeface="Consolas"/>
                <a:cs typeface="Consolas"/>
              </a:rPr>
              <a:t>	(%rax,%rax,4), %</a:t>
            </a:r>
            <a:r>
              <a:rPr lang="en-US" sz="1800" dirty="0" err="1" smtClean="0">
                <a:latin typeface="Consolas"/>
                <a:cs typeface="Consolas"/>
              </a:rPr>
              <a:t>rax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392439"/>
            <a:ext cx="742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Suppose %</a:t>
            </a:r>
            <a:r>
              <a:rPr lang="en-US" sz="2000" dirty="0" err="1" smtClean="0">
                <a:latin typeface="Arial"/>
                <a:cs typeface="Arial"/>
              </a:rPr>
              <a:t>rdi</a:t>
            </a:r>
            <a:r>
              <a:rPr lang="en-US" sz="2000" dirty="0" smtClean="0">
                <a:latin typeface="Arial"/>
                <a:cs typeface="Arial"/>
              </a:rPr>
              <a:t>, %</a:t>
            </a:r>
            <a:r>
              <a:rPr lang="en-US" sz="2000" dirty="0" err="1" smtClean="0">
                <a:latin typeface="Arial"/>
                <a:cs typeface="Arial"/>
              </a:rPr>
              <a:t>rsi</a:t>
            </a:r>
            <a:r>
              <a:rPr lang="en-US" sz="2000" dirty="0" smtClean="0">
                <a:latin typeface="Arial"/>
                <a:cs typeface="Arial"/>
              </a:rPr>
              <a:t>, %</a:t>
            </a:r>
            <a:r>
              <a:rPr lang="en-US" sz="2000" dirty="0" err="1" smtClean="0">
                <a:latin typeface="Arial"/>
                <a:cs typeface="Arial"/>
              </a:rPr>
              <a:t>rax</a:t>
            </a:r>
            <a:r>
              <a:rPr lang="en-US" sz="2000" dirty="0" smtClean="0">
                <a:latin typeface="Arial"/>
                <a:cs typeface="Arial"/>
              </a:rPr>
              <a:t> contains variable x, y, s </a:t>
            </a:r>
            <a:r>
              <a:rPr lang="en-US" sz="2000" dirty="0" err="1" smtClean="0">
                <a:latin typeface="Arial"/>
                <a:cs typeface="Arial"/>
              </a:rPr>
              <a:t>respsectively</a:t>
            </a:r>
            <a:endParaRPr lang="en-US" sz="2000" dirty="0" smtClean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086218"/>
            <a:ext cx="40479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l</a:t>
            </a:r>
            <a:r>
              <a:rPr lang="en-US" sz="1800" dirty="0" smtClean="0">
                <a:latin typeface="Consolas"/>
                <a:cs typeface="Consolas"/>
              </a:rPr>
              <a:t>ong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f(</a:t>
            </a:r>
            <a:r>
              <a:rPr lang="en-US" sz="1800" dirty="0">
                <a:latin typeface="Consolas"/>
                <a:cs typeface="Consolas"/>
              </a:rPr>
              <a:t>long x, long </a:t>
            </a:r>
            <a:r>
              <a:rPr lang="en-US" sz="1800" dirty="0" smtClean="0">
                <a:latin typeface="Consolas"/>
                <a:cs typeface="Consolas"/>
              </a:rPr>
              <a:t>y)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r>
              <a:rPr lang="en-US" sz="1800" dirty="0">
                <a:latin typeface="Consolas"/>
                <a:cs typeface="Consolas"/>
              </a:rPr>
              <a:t>	long s =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??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  <a:p>
            <a:r>
              <a:rPr lang="da-DK" sz="1800" dirty="0" smtClean="0">
                <a:latin typeface="Consolas"/>
                <a:cs typeface="Consolas"/>
              </a:rPr>
              <a:t>   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sz="1800" dirty="0" smtClean="0">
                <a:latin typeface="Consolas"/>
                <a:cs typeface="Consolas"/>
              </a:rPr>
              <a:t>return s;</a:t>
            </a:r>
            <a:endParaRPr lang="da-DK" sz="1800" dirty="0">
              <a:latin typeface="Consolas"/>
              <a:cs typeface="Consolas"/>
            </a:endParaRPr>
          </a:p>
          <a:p>
            <a:r>
              <a:rPr lang="da-DK" sz="1800" dirty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11309" y="2451246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035854" y="2571266"/>
            <a:ext cx="1589999" cy="45309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5*(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x+2y);</a:t>
            </a: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039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200" dirty="0" smtClean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500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33451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2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200" dirty="0" smtClean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2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500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33451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90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 smtClean="0">
                <a:solidFill>
                  <a:prstClr val="black"/>
                </a:solidFill>
                <a:latin typeface="Consolas"/>
                <a:cs typeface="Consolas"/>
              </a:rPr>
              <a:t>jge</a:t>
            </a:r>
            <a:r>
              <a:rPr lang="en-US" altLang="zh-CN" sz="12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Consolas"/>
                <a:cs typeface="Consolas"/>
              </a:rPr>
              <a:t>.L3</a:t>
            </a:r>
            <a:endParaRPr lang="zh-CN" alt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11276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194649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91265"/>
              </p:ext>
            </p:extLst>
          </p:nvPr>
        </p:nvGraphicFramePr>
        <p:xfrm>
          <a:off x="1967582" y="6327053"/>
          <a:ext cx="2241030" cy="320040"/>
        </p:xfrm>
        <a:graphic>
          <a:graphicData uri="http://schemas.openxmlformats.org/drawingml/2006/table">
            <a:tbl>
              <a:tblPr/>
              <a:tblGrid>
                <a:gridCol w="747724"/>
                <a:gridCol w="1493306"/>
              </a:tblGrid>
              <a:tr h="17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jge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/>
                        <a:cs typeface="Consolas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2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ovl 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619362" y="10419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829007" y="8756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7884"/>
              </p:ext>
            </p:extLst>
          </p:nvPr>
        </p:nvGraphicFramePr>
        <p:xfrm>
          <a:off x="1967582" y="6327053"/>
          <a:ext cx="2241030" cy="320040"/>
        </p:xfrm>
        <a:graphic>
          <a:graphicData uri="http://schemas.openxmlformats.org/drawingml/2006/table">
            <a:tbl>
              <a:tblPr/>
              <a:tblGrid>
                <a:gridCol w="747724"/>
                <a:gridCol w="1493306"/>
              </a:tblGrid>
              <a:tr h="17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jge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/>
                        <a:cs typeface="Consolas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2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</a:t>
            </a:r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 smtClean="0">
                <a:latin typeface="Consolas"/>
                <a:cs typeface="Consolas"/>
              </a:rPr>
              <a:t>ovl </a:t>
            </a:r>
            <a:r>
              <a:rPr lang="hr-HR" altLang="zh-CN" sz="1400" dirty="0" smtClean="0">
                <a:latin typeface="Consolas"/>
                <a:cs typeface="Consolas"/>
              </a:rPr>
              <a:t>$0, </a:t>
            </a:r>
            <a:r>
              <a:rPr lang="hr-HR" altLang="zh-CN" sz="1400" dirty="0">
                <a:latin typeface="Consolas"/>
                <a:cs typeface="Consolas"/>
              </a:rPr>
              <a:t>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ret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ovl 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 smtClean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 smtClean="0">
                <a:latin typeface="Consolas"/>
                <a:cs typeface="Consolas"/>
                <a:sym typeface="Courier New Bold" charset="0"/>
              </a:rPr>
              <a:t>.L3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619362" y="10419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829007" y="8756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425988" y="1744408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Consolas"/>
                <a:cs typeface="Consolas"/>
                <a:sym typeface="Courier New Bold" charset="0"/>
              </a:rPr>
              <a:t>return</a:t>
            </a:r>
            <a:endParaRPr lang="zh-CN" altLang="en-US" sz="12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25468"/>
              </p:ext>
            </p:extLst>
          </p:nvPr>
        </p:nvGraphicFramePr>
        <p:xfrm>
          <a:off x="1967582" y="6327053"/>
          <a:ext cx="2241030" cy="320040"/>
        </p:xfrm>
        <a:graphic>
          <a:graphicData uri="http://schemas.openxmlformats.org/drawingml/2006/table">
            <a:tbl>
              <a:tblPr/>
              <a:tblGrid>
                <a:gridCol w="747724"/>
                <a:gridCol w="1493306"/>
              </a:tblGrid>
              <a:tr h="17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jge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/>
                        <a:cs typeface="Consolas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  <a:sym typeface="Courier New Bold" charset="0"/>
              </a:rPr>
              <a:t>: 2</a:t>
            </a:r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4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105959"/>
            <a:ext cx="82296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 smtClean="0"/>
              <a:t>“</a:t>
            </a:r>
            <a:r>
              <a:rPr lang="en-US" dirty="0"/>
              <a:t>While” </a:t>
            </a:r>
            <a:r>
              <a:rPr lang="en-US" dirty="0" smtClean="0"/>
              <a:t>Translation example </a:t>
            </a:r>
            <a:endParaRPr lang="en-US" dirty="0"/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584091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l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ong count(unsigned long x)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long </a:t>
            </a:r>
            <a:r>
              <a:rPr lang="en-US" dirty="0" err="1" smtClean="0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= 0;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while (x != 0) {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x = x &gt;&gt;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dirty="0" err="1" smtClean="0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2575" y="10668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88183"/>
              </p:ext>
            </p:extLst>
          </p:nvPr>
        </p:nvGraphicFramePr>
        <p:xfrm>
          <a:off x="609600" y="4953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5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105959"/>
            <a:ext cx="82296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 smtClean="0"/>
              <a:t>“</a:t>
            </a:r>
            <a:r>
              <a:rPr lang="en-US" dirty="0"/>
              <a:t>While” </a:t>
            </a:r>
            <a:r>
              <a:rPr lang="en-US" dirty="0" smtClean="0"/>
              <a:t>Translation example </a:t>
            </a:r>
            <a:endParaRPr lang="en-US" dirty="0"/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166551" y="1828800"/>
            <a:ext cx="4114800" cy="281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latin typeface="Consolas"/>
                <a:cs typeface="Consolas"/>
              </a:rPr>
              <a:t>count:</a:t>
            </a:r>
            <a:endParaRPr lang="en-US" sz="1800" dirty="0">
              <a:latin typeface="Consolas"/>
              <a:cs typeface="Consolas"/>
            </a:endParaRPr>
          </a:p>
          <a:p>
            <a:pPr algn="l"/>
            <a:r>
              <a:rPr lang="hr-HR" sz="1800" dirty="0">
                <a:latin typeface="Consolas"/>
                <a:cs typeface="Consolas"/>
              </a:rPr>
              <a:t>	</a:t>
            </a:r>
            <a:r>
              <a:rPr lang="hr-HR" sz="1800" b="1" dirty="0" smtClean="0">
                <a:latin typeface="Consolas"/>
                <a:cs typeface="Consolas"/>
              </a:rPr>
              <a:t>movq</a:t>
            </a:r>
            <a:r>
              <a:rPr lang="hr-HR" sz="1800" dirty="0" smtClean="0">
                <a:latin typeface="Consolas"/>
                <a:cs typeface="Consolas"/>
              </a:rPr>
              <a:t> $</a:t>
            </a:r>
            <a:r>
              <a:rPr lang="hr-HR" sz="1800" dirty="0">
                <a:latin typeface="Consolas"/>
                <a:cs typeface="Consolas"/>
              </a:rPr>
              <a:t>0, </a:t>
            </a:r>
            <a:r>
              <a:rPr lang="hr-HR" sz="1800" dirty="0" smtClean="0">
                <a:latin typeface="Consolas"/>
                <a:cs typeface="Consolas"/>
              </a:rPr>
              <a:t>%rax</a:t>
            </a:r>
            <a:endParaRPr lang="hr-HR" sz="1800" dirty="0">
              <a:latin typeface="Consolas"/>
              <a:cs typeface="Consolas"/>
            </a:endParaRPr>
          </a:p>
          <a:p>
            <a:pPr algn="l"/>
            <a:r>
              <a:rPr lang="cs-CZ" sz="1800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jmp</a:t>
            </a:r>
            <a:r>
              <a:rPr lang="cs-CZ" sz="1800" dirty="0">
                <a:latin typeface="Consolas"/>
                <a:cs typeface="Consolas"/>
              </a:rPr>
              <a:t>	.L2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.L3: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	</a:t>
            </a:r>
            <a:r>
              <a:rPr lang="cs-CZ" sz="1800" b="1" dirty="0" err="1" smtClean="0">
                <a:latin typeface="Consolas"/>
                <a:cs typeface="Consolas"/>
              </a:rPr>
              <a:t>shrq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sz="1800" dirty="0" smtClean="0">
                <a:latin typeface="Consolas"/>
                <a:cs typeface="Consolas"/>
              </a:rPr>
              <a:t>%</a:t>
            </a:r>
            <a:r>
              <a:rPr lang="cs-CZ" sz="1800" dirty="0">
                <a:latin typeface="Consolas"/>
                <a:cs typeface="Consolas"/>
              </a:rPr>
              <a:t>rdi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addq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$</a:t>
            </a:r>
            <a:r>
              <a:rPr lang="nb-NO" sz="1800" dirty="0">
                <a:latin typeface="Consolas"/>
                <a:cs typeface="Consolas"/>
              </a:rPr>
              <a:t>1, %</a:t>
            </a:r>
            <a:r>
              <a:rPr lang="nb-NO" sz="1800" dirty="0" err="1">
                <a:latin typeface="Consolas"/>
                <a:cs typeface="Consolas"/>
              </a:rPr>
              <a:t>rax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dirty="0">
                <a:latin typeface="Consolas"/>
                <a:cs typeface="Consolas"/>
              </a:rPr>
              <a:t>.L2: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testq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rdi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rdi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>
                <a:latin typeface="Consolas"/>
                <a:cs typeface="Consolas"/>
              </a:rPr>
              <a:t>jne</a:t>
            </a:r>
            <a:r>
              <a:rPr lang="nl-NL" sz="1800" dirty="0">
                <a:latin typeface="Consolas"/>
                <a:cs typeface="Consolas"/>
              </a:rPr>
              <a:t>	.L3</a:t>
            </a: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 smtClean="0">
                <a:latin typeface="Consolas"/>
                <a:cs typeface="Consolas"/>
              </a:rPr>
              <a:t>ret</a:t>
            </a:r>
            <a:endParaRPr lang="en-US" sz="1800" b="1" dirty="0" smtClean="0">
              <a:latin typeface="Consolas"/>
              <a:cs typeface="Consolas"/>
            </a:endParaRPr>
          </a:p>
          <a:p>
            <a:pPr algn="l"/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10264" y="10668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57459"/>
              </p:ext>
            </p:extLst>
          </p:nvPr>
        </p:nvGraphicFramePr>
        <p:xfrm>
          <a:off x="609600" y="4953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62400" y="4964145"/>
            <a:ext cx="2501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00"/>
                </a:solidFill>
                <a:sym typeface="Gill Sans" charset="0"/>
              </a:rPr>
              <a:t>s</a:t>
            </a:r>
            <a:r>
              <a:rPr lang="en-US" altLang="zh-CN" sz="2000" b="1" dirty="0" err="1" smtClean="0">
                <a:solidFill>
                  <a:srgbClr val="000000"/>
                </a:solidFill>
                <a:sym typeface="Gill Sans" charset="0"/>
              </a:rPr>
              <a:t>hrq</a:t>
            </a:r>
            <a:r>
              <a:rPr lang="en-US" altLang="zh-CN" sz="2000" dirty="0" smtClean="0">
                <a:solidFill>
                  <a:srgbClr val="000000"/>
                </a:solidFill>
                <a:sym typeface="Gill Sans" charset="0"/>
              </a:rPr>
              <a:t>: logical </a:t>
            </a:r>
            <a:r>
              <a:rPr lang="en-US" altLang="zh-CN" sz="2000" dirty="0">
                <a:solidFill>
                  <a:srgbClr val="000000"/>
                </a:solidFill>
                <a:sym typeface="Gill Sans" charset="0"/>
              </a:rPr>
              <a:t>right shift</a:t>
            </a:r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508000" y="1828800"/>
            <a:ext cx="3584091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l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ong count(unsigned long x)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long </a:t>
            </a:r>
            <a:r>
              <a:rPr lang="en-US" dirty="0" err="1" smtClean="0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= 0;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while (x != 0) {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x = x &gt;&gt;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dirty="0" err="1" smtClean="0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1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105959"/>
            <a:ext cx="82296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 smtClean="0"/>
              <a:t>“</a:t>
            </a:r>
            <a:r>
              <a:rPr lang="en-US" dirty="0"/>
              <a:t>While” </a:t>
            </a:r>
            <a:r>
              <a:rPr lang="en-US" dirty="0" smtClean="0"/>
              <a:t>Translation example </a:t>
            </a:r>
            <a:endParaRPr lang="en-US" dirty="0"/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166551" y="1828800"/>
            <a:ext cx="4114800" cy="281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altLang="zh-CN" dirty="0">
                <a:latin typeface="Consolas"/>
                <a:cs typeface="Consolas"/>
              </a:rPr>
              <a:t>count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endParaRPr lang="en-US" sz="1800" dirty="0">
              <a:latin typeface="Consolas"/>
              <a:cs typeface="Consolas"/>
            </a:endParaRPr>
          </a:p>
          <a:p>
            <a:pPr algn="l"/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 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%rax</a:t>
            </a:r>
            <a:endParaRPr lang="hr-HR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cs-CZ" sz="1800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jmp</a:t>
            </a:r>
            <a:r>
              <a:rPr lang="cs-CZ" sz="1800" dirty="0">
                <a:latin typeface="Consolas"/>
                <a:cs typeface="Consolas"/>
              </a:rPr>
              <a:t>	.L2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.L3: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	</a:t>
            </a:r>
            <a:r>
              <a:rPr lang="cs-CZ" sz="1800" b="1" dirty="0" err="1" smtClean="0">
                <a:latin typeface="Consolas"/>
                <a:cs typeface="Consolas"/>
              </a:rPr>
              <a:t>shrq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sz="1800" dirty="0" smtClean="0">
                <a:latin typeface="Consolas"/>
                <a:cs typeface="Consolas"/>
              </a:rPr>
              <a:t>%</a:t>
            </a:r>
            <a:r>
              <a:rPr lang="cs-CZ" sz="1800" dirty="0">
                <a:latin typeface="Consolas"/>
                <a:cs typeface="Consolas"/>
              </a:rPr>
              <a:t>rdi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addq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$</a:t>
            </a:r>
            <a:r>
              <a:rPr lang="nb-NO" sz="1800" dirty="0">
                <a:latin typeface="Consolas"/>
                <a:cs typeface="Consolas"/>
              </a:rPr>
              <a:t>1, %</a:t>
            </a:r>
            <a:r>
              <a:rPr lang="nb-NO" sz="1800" dirty="0" err="1">
                <a:latin typeface="Consolas"/>
                <a:cs typeface="Consolas"/>
              </a:rPr>
              <a:t>rax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dirty="0">
                <a:latin typeface="Consolas"/>
                <a:cs typeface="Consolas"/>
              </a:rPr>
              <a:t>.L2: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testq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rdi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rdi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>
                <a:latin typeface="Consolas"/>
                <a:cs typeface="Consolas"/>
              </a:rPr>
              <a:t>jne</a:t>
            </a:r>
            <a:r>
              <a:rPr lang="nl-NL" sz="1800" dirty="0">
                <a:latin typeface="Consolas"/>
                <a:cs typeface="Consolas"/>
              </a:rPr>
              <a:t>	.L3</a:t>
            </a: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 smtClean="0">
                <a:latin typeface="Consolas"/>
                <a:cs typeface="Consolas"/>
              </a:rPr>
              <a:t>ret</a:t>
            </a:r>
            <a:endParaRPr lang="en-US" sz="1800" b="1" dirty="0" smtClean="0">
              <a:latin typeface="Consolas"/>
              <a:cs typeface="Consolas"/>
            </a:endParaRPr>
          </a:p>
          <a:p>
            <a:pPr algn="l"/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10264" y="10668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75461"/>
              </p:ext>
            </p:extLst>
          </p:nvPr>
        </p:nvGraphicFramePr>
        <p:xfrm>
          <a:off x="609600" y="4953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62400" y="4964145"/>
            <a:ext cx="2501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00"/>
                </a:solidFill>
                <a:sym typeface="Gill Sans" charset="0"/>
              </a:rPr>
              <a:t>s</a:t>
            </a:r>
            <a:r>
              <a:rPr lang="en-US" altLang="zh-CN" sz="2000" b="1" dirty="0" err="1" smtClean="0">
                <a:solidFill>
                  <a:srgbClr val="000000"/>
                </a:solidFill>
                <a:sym typeface="Gill Sans" charset="0"/>
              </a:rPr>
              <a:t>hrq</a:t>
            </a:r>
            <a:r>
              <a:rPr lang="en-US" altLang="zh-CN" sz="2000" dirty="0" smtClean="0">
                <a:solidFill>
                  <a:srgbClr val="000000"/>
                </a:solidFill>
                <a:sym typeface="Gill Sans" charset="0"/>
              </a:rPr>
              <a:t>: logical </a:t>
            </a:r>
            <a:r>
              <a:rPr lang="en-US" altLang="zh-CN" sz="2000" dirty="0">
                <a:solidFill>
                  <a:srgbClr val="000000"/>
                </a:solidFill>
                <a:sym typeface="Gill Sans" charset="0"/>
              </a:rPr>
              <a:t>right shift</a:t>
            </a:r>
          </a:p>
        </p:txBody>
      </p:sp>
      <p:sp>
        <p:nvSpPr>
          <p:cNvPr id="3" name="矩形 2"/>
          <p:cNvSpPr/>
          <p:nvPr/>
        </p:nvSpPr>
        <p:spPr>
          <a:xfrm>
            <a:off x="6907282" y="2080267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long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0;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508000" y="1828800"/>
            <a:ext cx="3584091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l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ong count(unsigned long x)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long </a:t>
            </a:r>
            <a:r>
              <a:rPr lang="en-US" dirty="0" err="1" smtClean="0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= 0;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while (x != 0) {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x = x &gt;&gt;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dirty="0" err="1" smtClean="0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6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105959"/>
            <a:ext cx="82296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 smtClean="0"/>
              <a:t>“</a:t>
            </a:r>
            <a:r>
              <a:rPr lang="en-US" dirty="0"/>
              <a:t>While” </a:t>
            </a:r>
            <a:r>
              <a:rPr lang="en-US" dirty="0" smtClean="0"/>
              <a:t>Translation example </a:t>
            </a:r>
            <a:endParaRPr lang="en-US" dirty="0"/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166551" y="1828800"/>
            <a:ext cx="4114800" cy="281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altLang="zh-CN" dirty="0">
                <a:latin typeface="Consolas"/>
                <a:cs typeface="Consolas"/>
              </a:rPr>
              <a:t>count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endParaRPr lang="en-US" sz="1800" dirty="0">
              <a:latin typeface="Consolas"/>
              <a:cs typeface="Consolas"/>
            </a:endParaRPr>
          </a:p>
          <a:p>
            <a:pPr algn="l"/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 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%rax</a:t>
            </a:r>
            <a:endParaRPr lang="hr-HR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.L2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.L3: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	</a:t>
            </a:r>
            <a:r>
              <a:rPr lang="cs-CZ" sz="1800" b="1" dirty="0" err="1" smtClean="0">
                <a:latin typeface="Consolas"/>
                <a:cs typeface="Consolas"/>
              </a:rPr>
              <a:t>shrq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sz="1800" dirty="0" smtClean="0">
                <a:latin typeface="Consolas"/>
                <a:cs typeface="Consolas"/>
              </a:rPr>
              <a:t>%</a:t>
            </a:r>
            <a:r>
              <a:rPr lang="cs-CZ" sz="1800" dirty="0">
                <a:latin typeface="Consolas"/>
                <a:cs typeface="Consolas"/>
              </a:rPr>
              <a:t>rdi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addq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$</a:t>
            </a:r>
            <a:r>
              <a:rPr lang="nb-NO" sz="1800" dirty="0">
                <a:latin typeface="Consolas"/>
                <a:cs typeface="Consolas"/>
              </a:rPr>
              <a:t>1, %</a:t>
            </a:r>
            <a:r>
              <a:rPr lang="nb-NO" sz="1800" dirty="0" err="1">
                <a:latin typeface="Consolas"/>
                <a:cs typeface="Consolas"/>
              </a:rPr>
              <a:t>rax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dirty="0">
                <a:latin typeface="Consolas"/>
                <a:cs typeface="Consolas"/>
              </a:rPr>
              <a:t>.L2: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testq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rdi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rdi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>
                <a:latin typeface="Consolas"/>
                <a:cs typeface="Consolas"/>
              </a:rPr>
              <a:t>jne</a:t>
            </a:r>
            <a:r>
              <a:rPr lang="nl-NL" sz="1800" dirty="0">
                <a:latin typeface="Consolas"/>
                <a:cs typeface="Consolas"/>
              </a:rPr>
              <a:t>	.L3</a:t>
            </a: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 smtClean="0">
                <a:latin typeface="Consolas"/>
                <a:cs typeface="Consolas"/>
              </a:rPr>
              <a:t>ret</a:t>
            </a:r>
            <a:endParaRPr lang="en-US" sz="1800" b="1" dirty="0" smtClean="0">
              <a:latin typeface="Consolas"/>
              <a:cs typeface="Consolas"/>
            </a:endParaRPr>
          </a:p>
          <a:p>
            <a:pPr algn="l"/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endParaRPr lang="en-US" sz="1800" dirty="0">
              <a:latin typeface="Consolas"/>
              <a:cs typeface="Consola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44692"/>
              </p:ext>
            </p:extLst>
          </p:nvPr>
        </p:nvGraphicFramePr>
        <p:xfrm>
          <a:off x="609600" y="4953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62400" y="4964145"/>
            <a:ext cx="2501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00"/>
                </a:solidFill>
                <a:sym typeface="Gill Sans" charset="0"/>
              </a:rPr>
              <a:t>s</a:t>
            </a:r>
            <a:r>
              <a:rPr lang="en-US" altLang="zh-CN" sz="2000" b="1" dirty="0" err="1" smtClean="0">
                <a:solidFill>
                  <a:srgbClr val="000000"/>
                </a:solidFill>
                <a:sym typeface="Gill Sans" charset="0"/>
              </a:rPr>
              <a:t>hrq</a:t>
            </a:r>
            <a:r>
              <a:rPr lang="en-US" altLang="zh-CN" sz="2000" dirty="0" smtClean="0">
                <a:solidFill>
                  <a:srgbClr val="000000"/>
                </a:solidFill>
                <a:sym typeface="Gill Sans" charset="0"/>
              </a:rPr>
              <a:t>: logical </a:t>
            </a:r>
            <a:r>
              <a:rPr lang="en-US" altLang="zh-CN" sz="2000" dirty="0">
                <a:solidFill>
                  <a:srgbClr val="000000"/>
                </a:solidFill>
                <a:sym typeface="Gill Sans" charset="0"/>
              </a:rPr>
              <a:t>right shift</a:t>
            </a:r>
          </a:p>
        </p:txBody>
      </p:sp>
      <p:sp>
        <p:nvSpPr>
          <p:cNvPr id="14" name="矩形 13"/>
          <p:cNvSpPr/>
          <p:nvPr/>
        </p:nvSpPr>
        <p:spPr>
          <a:xfrm>
            <a:off x="7047923" y="2394234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g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oto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.L2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508000" y="1828800"/>
            <a:ext cx="3584091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l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ong count(unsigned long x)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long </a:t>
            </a:r>
            <a:r>
              <a:rPr lang="en-US" dirty="0" err="1" smtClean="0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= 0;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while (x != 0) {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x = x &gt;&gt;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dirty="0" err="1" smtClean="0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210264" y="10668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altLang="zh-CN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altLang="zh-CN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altLang="zh-CN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  <a:endParaRPr lang="en-US" altLang="zh-CN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07282" y="2080267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long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0;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7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105959"/>
            <a:ext cx="82296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 smtClean="0"/>
              <a:t>“</a:t>
            </a:r>
            <a:r>
              <a:rPr lang="en-US" dirty="0"/>
              <a:t>While” </a:t>
            </a:r>
            <a:r>
              <a:rPr lang="en-US" dirty="0" smtClean="0"/>
              <a:t>Translation example </a:t>
            </a:r>
            <a:endParaRPr lang="en-US" dirty="0"/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166551" y="1828800"/>
            <a:ext cx="4114800" cy="281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altLang="zh-CN" dirty="0">
                <a:latin typeface="Consolas"/>
                <a:cs typeface="Consolas"/>
              </a:rPr>
              <a:t>count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endParaRPr lang="en-US" sz="1800" dirty="0">
              <a:latin typeface="Consolas"/>
              <a:cs typeface="Consolas"/>
            </a:endParaRPr>
          </a:p>
          <a:p>
            <a:pPr algn="l"/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 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%rax</a:t>
            </a:r>
            <a:endParaRPr lang="hr-HR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.L2</a:t>
            </a:r>
          </a:p>
          <a:p>
            <a:pPr algn="l"/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cs-CZ" sz="1800" dirty="0">
                <a:latin typeface="Consolas"/>
                <a:cs typeface="Consolas"/>
              </a:rPr>
              <a:t>L3: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	</a:t>
            </a:r>
            <a:r>
              <a:rPr lang="cs-CZ" sz="1800" b="1" dirty="0" err="1" smtClean="0">
                <a:latin typeface="Consolas"/>
                <a:cs typeface="Consolas"/>
              </a:rPr>
              <a:t>shrq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sz="1800" dirty="0" smtClean="0">
                <a:latin typeface="Consolas"/>
                <a:cs typeface="Consolas"/>
              </a:rPr>
              <a:t>%</a:t>
            </a:r>
            <a:r>
              <a:rPr lang="cs-CZ" sz="1800" dirty="0">
                <a:latin typeface="Consolas"/>
                <a:cs typeface="Consolas"/>
              </a:rPr>
              <a:t>rdi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latin typeface="Consolas"/>
                <a:cs typeface="Consolas"/>
              </a:rPr>
              <a:t>addq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 smtClean="0">
                <a:latin typeface="Consolas"/>
                <a:cs typeface="Consolas"/>
              </a:rPr>
              <a:t>$</a:t>
            </a:r>
            <a:r>
              <a:rPr lang="nb-NO" sz="1800" dirty="0">
                <a:latin typeface="Consolas"/>
                <a:cs typeface="Consolas"/>
              </a:rPr>
              <a:t>1, %</a:t>
            </a:r>
            <a:r>
              <a:rPr lang="nb-NO" sz="1800" dirty="0" err="1">
                <a:latin typeface="Consolas"/>
                <a:cs typeface="Consolas"/>
              </a:rPr>
              <a:t>rax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dirty="0">
                <a:latin typeface="Consolas"/>
                <a:cs typeface="Consolas"/>
              </a:rPr>
              <a:t>.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L2:</a:t>
            </a:r>
          </a:p>
          <a:p>
            <a:pPr algn="l"/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testq</a:t>
            </a:r>
            <a:r>
              <a:rPr lang="nb-NO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1800" dirty="0" smtClean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l-NL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l-NL" sz="1800" b="1" dirty="0" err="1">
                <a:solidFill>
                  <a:srgbClr val="0000FF"/>
                </a:solidFill>
                <a:latin typeface="Consolas"/>
                <a:cs typeface="Consolas"/>
              </a:rPr>
              <a:t>jne</a:t>
            </a:r>
            <a:r>
              <a:rPr lang="nl-NL" sz="1800" dirty="0">
                <a:solidFill>
                  <a:srgbClr val="0000FF"/>
                </a:solidFill>
                <a:latin typeface="Consolas"/>
                <a:cs typeface="Consolas"/>
              </a:rPr>
              <a:t>	.L3</a:t>
            </a:r>
          </a:p>
          <a:p>
            <a:pPr algn="l"/>
            <a:r>
              <a:rPr lang="nl-NL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l-NL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ret</a:t>
            </a:r>
            <a:endParaRPr lang="en-US" sz="1800" b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endParaRPr lang="en-US" sz="1800" dirty="0">
              <a:latin typeface="Consolas"/>
              <a:cs typeface="Consola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06332"/>
              </p:ext>
            </p:extLst>
          </p:nvPr>
        </p:nvGraphicFramePr>
        <p:xfrm>
          <a:off x="609600" y="4953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62400" y="4964145"/>
            <a:ext cx="2501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00"/>
                </a:solidFill>
                <a:sym typeface="Gill Sans" charset="0"/>
              </a:rPr>
              <a:t>s</a:t>
            </a:r>
            <a:r>
              <a:rPr lang="en-US" altLang="zh-CN" sz="2000" b="1" dirty="0" err="1" smtClean="0">
                <a:solidFill>
                  <a:srgbClr val="000000"/>
                </a:solidFill>
                <a:sym typeface="Gill Sans" charset="0"/>
              </a:rPr>
              <a:t>hrq</a:t>
            </a:r>
            <a:r>
              <a:rPr lang="en-US" altLang="zh-CN" sz="2000" dirty="0" smtClean="0">
                <a:solidFill>
                  <a:srgbClr val="000000"/>
                </a:solidFill>
                <a:sym typeface="Gill Sans" charset="0"/>
              </a:rPr>
              <a:t>: logical </a:t>
            </a:r>
            <a:r>
              <a:rPr lang="en-US" altLang="zh-CN" sz="2000" dirty="0">
                <a:solidFill>
                  <a:srgbClr val="000000"/>
                </a:solidFill>
                <a:sym typeface="Gill Sans" charset="0"/>
              </a:rPr>
              <a:t>right shift</a:t>
            </a:r>
          </a:p>
        </p:txBody>
      </p:sp>
      <p:sp>
        <p:nvSpPr>
          <p:cNvPr id="3" name="矩形 2"/>
          <p:cNvSpPr/>
          <p:nvPr/>
        </p:nvSpPr>
        <p:spPr>
          <a:xfrm>
            <a:off x="6907282" y="2080267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long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0;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47923" y="2394234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g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oto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.L2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508000" y="1828800"/>
            <a:ext cx="3584091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l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ong count(unsigned long x)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long </a:t>
            </a:r>
            <a:r>
              <a:rPr lang="en-US" dirty="0" err="1" smtClean="0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= 0;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while (x != 0) {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x = x &gt;&gt;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dirty="0" err="1" smtClean="0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362664" y="12192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altLang="zh-CN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altLang="zh-CN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altLang="zh-CN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  <a:endParaRPr lang="en-US" altLang="zh-CN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42230" y="3693745"/>
            <a:ext cx="2100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if x != 0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.L3</a:t>
            </a:r>
          </a:p>
          <a:p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eturn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cnt</a:t>
            </a:r>
            <a:endParaRPr lang="en-US" altLang="zh-CN" dirty="0" smtClean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84641" y="3458212"/>
            <a:ext cx="69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.L2: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Basic Arithmetic </a:t>
            </a:r>
            <a:r>
              <a:rPr lang="en-US" dirty="0"/>
              <a:t>Operations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396875" y="1362075"/>
            <a:ext cx="7896225" cy="49720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addq</a:t>
            </a:r>
            <a:r>
              <a:rPr lang="en-US" dirty="0" smtClean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 smtClean="0">
                <a:ea typeface="Calibri Italic" charset="0"/>
                <a:sym typeface="Calibri Italic" charset="0"/>
              </a:rPr>
              <a:t>Src</a:t>
            </a:r>
            <a:r>
              <a:rPr lang="en-US" dirty="0" smtClean="0">
                <a:ea typeface="Calibri Italic" charset="0"/>
                <a:sym typeface="Calibri Italic" charset="0"/>
              </a:rPr>
              <a:t>, </a:t>
            </a:r>
            <a:r>
              <a:rPr lang="en-US" dirty="0" err="1" smtClean="0">
                <a:ea typeface="Calibri Italic" charset="0"/>
                <a:sym typeface="Calibri Italic" charset="0"/>
              </a:rPr>
              <a:t>Dest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= </a:t>
            </a:r>
            <a:r>
              <a:rPr lang="en-US" dirty="0" err="1" smtClean="0"/>
              <a:t>Dest</a:t>
            </a:r>
            <a:r>
              <a:rPr lang="en-US" dirty="0" smtClean="0"/>
              <a:t> +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subq</a:t>
            </a:r>
            <a:r>
              <a:rPr lang="en-US" dirty="0" smtClean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 smtClean="0">
                <a:ea typeface="Calibri Italic" charset="0"/>
                <a:sym typeface="Calibri Italic" charset="0"/>
              </a:rPr>
              <a:t>Src</a:t>
            </a:r>
            <a:r>
              <a:rPr lang="en-US" dirty="0" smtClean="0">
                <a:ea typeface="Calibri Italic" charset="0"/>
                <a:sym typeface="Calibri Italic" charset="0"/>
              </a:rPr>
              <a:t>, </a:t>
            </a:r>
            <a:r>
              <a:rPr lang="en-US" dirty="0" err="1" smtClean="0">
                <a:ea typeface="Calibri Italic" charset="0"/>
                <a:sym typeface="Calibri Italic" charset="0"/>
              </a:rPr>
              <a:t>Dest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=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ea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imulq</a:t>
            </a:r>
            <a:r>
              <a:rPr lang="en-US" dirty="0" smtClean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 smtClean="0">
                <a:ea typeface="Calibri Italic" charset="0"/>
                <a:sym typeface="Calibri Italic" charset="0"/>
              </a:rPr>
              <a:t>Src</a:t>
            </a:r>
            <a:r>
              <a:rPr lang="en-US" dirty="0" smtClean="0">
                <a:ea typeface="Calibri Italic" charset="0"/>
                <a:sym typeface="Calibri Italic" charset="0"/>
              </a:rPr>
              <a:t>, </a:t>
            </a:r>
            <a:r>
              <a:rPr lang="en-US" dirty="0" err="1" smtClean="0">
                <a:ea typeface="Calibri Italic" charset="0"/>
                <a:sym typeface="Calibri Italic" charset="0"/>
              </a:rPr>
              <a:t>Dest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= </a:t>
            </a:r>
            <a:r>
              <a:rPr lang="en-US" dirty="0" err="1" smtClean="0"/>
              <a:t>Dest</a:t>
            </a:r>
            <a:r>
              <a:rPr lang="en-US" dirty="0" smtClean="0"/>
              <a:t> *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b="1" dirty="0" smtClean="0">
              <a:sym typeface="Courier New Bold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+ 1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</a:t>
            </a:r>
            <a:r>
              <a:rPr lang="en-US" dirty="0">
                <a:ea typeface="Calibri Italic" charset="0"/>
                <a:sym typeface="Symbol"/>
              </a:rPr>
              <a:t></a:t>
            </a:r>
            <a:r>
              <a:rPr lang="en-US" dirty="0">
                <a:ea typeface="Calibri Italic" charset="0"/>
                <a:sym typeface="Calibri Italic" charset="0"/>
              </a:rPr>
              <a:t> 1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>
                <a:ea typeface="Calibri Italic" charset="0"/>
                <a:sym typeface="Symbol"/>
              </a:rPr>
              <a:t>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endParaRPr lang="en-US" dirty="0">
              <a:sym typeface="Calibri Italic" charset="0"/>
            </a:endParaRPr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b="1" dirty="0" smtClean="0"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0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105959"/>
            <a:ext cx="82296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 smtClean="0"/>
              <a:t>“</a:t>
            </a:r>
            <a:r>
              <a:rPr lang="en-US" dirty="0"/>
              <a:t>While” </a:t>
            </a:r>
            <a:r>
              <a:rPr lang="en-US" dirty="0" smtClean="0"/>
              <a:t>Translation example </a:t>
            </a:r>
            <a:endParaRPr lang="en-US" dirty="0"/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166551" y="1828800"/>
            <a:ext cx="4114800" cy="281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altLang="zh-CN" dirty="0">
                <a:latin typeface="Consolas"/>
                <a:cs typeface="Consolas"/>
              </a:rPr>
              <a:t>count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endParaRPr lang="en-US" sz="1800" dirty="0">
              <a:latin typeface="Consolas"/>
              <a:cs typeface="Consolas"/>
            </a:endParaRPr>
          </a:p>
          <a:p>
            <a:pPr algn="l"/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hr-HR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 $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0, </a:t>
            </a:r>
            <a:r>
              <a:rPr lang="hr-HR" sz="1800" dirty="0" smtClean="0">
                <a:solidFill>
                  <a:srgbClr val="0000FF"/>
                </a:solidFill>
                <a:latin typeface="Consolas"/>
                <a:cs typeface="Consolas"/>
              </a:rPr>
              <a:t>%rax</a:t>
            </a:r>
            <a:endParaRPr lang="hr-HR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.L2</a:t>
            </a:r>
          </a:p>
          <a:p>
            <a:pPr algn="l"/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.L3:</a:t>
            </a:r>
          </a:p>
          <a:p>
            <a:pPr algn="l"/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shrq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sz="1800" dirty="0" smtClean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</a:p>
          <a:p>
            <a:pPr algn="l"/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addq</a:t>
            </a:r>
            <a:r>
              <a:rPr lang="nb-NO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1800" dirty="0" smtClean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1, %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rax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.L2:</a:t>
            </a:r>
          </a:p>
          <a:p>
            <a:pPr algn="l"/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testq</a:t>
            </a:r>
            <a:r>
              <a:rPr lang="nb-NO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1800" dirty="0" smtClean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l-NL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l-NL" sz="1800" b="1" dirty="0" err="1">
                <a:solidFill>
                  <a:srgbClr val="0000FF"/>
                </a:solidFill>
                <a:latin typeface="Consolas"/>
                <a:cs typeface="Consolas"/>
              </a:rPr>
              <a:t>jne</a:t>
            </a:r>
            <a:r>
              <a:rPr lang="nl-NL" sz="1800" dirty="0">
                <a:solidFill>
                  <a:srgbClr val="0000FF"/>
                </a:solidFill>
                <a:latin typeface="Consolas"/>
                <a:cs typeface="Consolas"/>
              </a:rPr>
              <a:t>	.L3</a:t>
            </a: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ret</a:t>
            </a:r>
            <a:endParaRPr lang="en-US" sz="1800" b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endParaRPr lang="en-US" sz="1800" dirty="0">
              <a:latin typeface="Consolas"/>
              <a:cs typeface="Consola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2281"/>
              </p:ext>
            </p:extLst>
          </p:nvPr>
        </p:nvGraphicFramePr>
        <p:xfrm>
          <a:off x="609600" y="4953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62400" y="4964145"/>
            <a:ext cx="2501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00"/>
                </a:solidFill>
                <a:sym typeface="Gill Sans" charset="0"/>
              </a:rPr>
              <a:t>s</a:t>
            </a:r>
            <a:r>
              <a:rPr lang="en-US" altLang="zh-CN" sz="2000" b="1" dirty="0" err="1" smtClean="0">
                <a:solidFill>
                  <a:srgbClr val="000000"/>
                </a:solidFill>
                <a:sym typeface="Gill Sans" charset="0"/>
              </a:rPr>
              <a:t>hrq</a:t>
            </a:r>
            <a:r>
              <a:rPr lang="en-US" altLang="zh-CN" sz="2000" dirty="0" smtClean="0">
                <a:solidFill>
                  <a:srgbClr val="000000"/>
                </a:solidFill>
                <a:sym typeface="Gill Sans" charset="0"/>
              </a:rPr>
              <a:t>: logical </a:t>
            </a:r>
            <a:r>
              <a:rPr lang="en-US" altLang="zh-CN" sz="2000" dirty="0">
                <a:solidFill>
                  <a:srgbClr val="000000"/>
                </a:solidFill>
                <a:sym typeface="Gill Sans" charset="0"/>
              </a:rPr>
              <a:t>right shift</a:t>
            </a:r>
          </a:p>
        </p:txBody>
      </p:sp>
      <p:sp>
        <p:nvSpPr>
          <p:cNvPr id="3" name="矩形 2"/>
          <p:cNvSpPr/>
          <p:nvPr/>
        </p:nvSpPr>
        <p:spPr>
          <a:xfrm>
            <a:off x="6989595" y="2080267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long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0;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30236" y="2394234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g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oto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.L2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34335" y="2660672"/>
            <a:ext cx="69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.L3: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30236" y="2917703"/>
            <a:ext cx="210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x</a:t>
            </a:r>
            <a:r>
              <a:rPr lang="cs-CZ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= </a:t>
            </a:r>
            <a:r>
              <a:rPr lang="cs-CZ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x</a:t>
            </a:r>
            <a:r>
              <a:rPr lang="cs-CZ" altLang="zh-CN" smtClean="0">
                <a:solidFill>
                  <a:srgbClr val="0000FF"/>
                </a:solidFill>
                <a:latin typeface="Consolas"/>
                <a:cs typeface="Consolas"/>
              </a:rPr>
              <a:t> &gt;&gt; </a:t>
            </a:r>
            <a:r>
              <a:rPr lang="cs-CZ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endParaRPr lang="cs-CZ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cs-CZ" altLang="zh-CN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= </a:t>
            </a:r>
            <a:r>
              <a:rPr lang="nb-NO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cnt</a:t>
            </a:r>
            <a:r>
              <a:rPr lang="nb-NO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+ 1</a:t>
            </a:r>
            <a:endParaRPr lang="nb-NO" altLang="zh-CN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42230" y="3693745"/>
            <a:ext cx="2100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if x != 0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.L3</a:t>
            </a:r>
          </a:p>
          <a:p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eturn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cnt</a:t>
            </a:r>
            <a:endParaRPr lang="en-US" altLang="zh-CN" dirty="0" smtClean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84641" y="3458212"/>
            <a:ext cx="69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.L2: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/>
          </p:cNvSpPr>
          <p:nvPr/>
        </p:nvSpPr>
        <p:spPr bwMode="auto">
          <a:xfrm>
            <a:off x="508000" y="1828800"/>
            <a:ext cx="3584091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l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ong count(unsigned long x)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long </a:t>
            </a:r>
            <a:r>
              <a:rPr lang="en-US" dirty="0" err="1" smtClean="0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= 0;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while (x != 0) {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x = x &gt;&gt;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dirty="0" err="1" smtClean="0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210264" y="10668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altLang="zh-CN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altLang="zh-CN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altLang="zh-CN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  <a:endParaRPr lang="en-US" altLang="zh-CN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78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3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$0, </a:t>
            </a:r>
            <a:r>
              <a:rPr lang="en-US" altLang="zh-CN" sz="13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</a:t>
            </a:r>
            <a:r>
              <a:rPr lang="en-US" altLang="zh-CN" sz="1300" dirty="0" err="1" smtClean="0">
                <a:solidFill>
                  <a:prstClr val="black"/>
                </a:solidFill>
                <a:latin typeface="Consolas"/>
                <a:cs typeface="Consolas"/>
              </a:rPr>
              <a:t>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32415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30752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259932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3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$0, </a:t>
            </a:r>
            <a:r>
              <a:rPr lang="en-US" altLang="zh-CN" sz="13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</a:t>
            </a:r>
            <a:r>
              <a:rPr lang="en-US" altLang="zh-CN" sz="1300" dirty="0" err="1" smtClean="0">
                <a:solidFill>
                  <a:prstClr val="black"/>
                </a:solidFill>
                <a:latin typeface="Consolas"/>
                <a:cs typeface="Consolas"/>
              </a:rPr>
              <a:t>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32415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30752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69" name="矩形 68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70" name="矩形 6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164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j</a:t>
            </a:r>
            <a:r>
              <a:rPr lang="hr-HR" altLang="zh-CN" sz="1300" b="1" dirty="0" smtClean="0">
                <a:solidFill>
                  <a:prstClr val="black"/>
                </a:solidFill>
                <a:latin typeface="Consolas"/>
                <a:cs typeface="Consolas"/>
              </a:rPr>
              <a:t>mp </a:t>
            </a:r>
            <a:r>
              <a:rPr lang="hr-HR" altLang="zh-CN" sz="1300" dirty="0" smtClean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  <a:endParaRPr lang="hr-HR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87009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70382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69" name="矩形 68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70" name="矩形 6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551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j</a:t>
            </a:r>
            <a:r>
              <a:rPr lang="hr-HR" altLang="zh-CN" sz="1300" b="1" dirty="0" smtClean="0">
                <a:solidFill>
                  <a:prstClr val="black"/>
                </a:solidFill>
                <a:latin typeface="Consolas"/>
                <a:cs typeface="Consolas"/>
              </a:rPr>
              <a:t>mp </a:t>
            </a:r>
            <a:r>
              <a:rPr lang="hr-HR" altLang="zh-CN" sz="1300" dirty="0" smtClean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  <a:endParaRPr lang="hr-HR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523802" y="173319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733447" y="156692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sp>
        <p:nvSpPr>
          <p:cNvPr id="69" name="矩形 68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log;</a:t>
            </a:r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70" name="矩形 6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972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testq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en-US" altLang="zh-CN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583702" y="173319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793347" y="156692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881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j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Consolas"/>
                <a:cs typeface="Consolas"/>
              </a:rPr>
              <a:t>ne</a:t>
            </a:r>
            <a:r>
              <a:rPr lang="en-US" altLang="zh-CN" sz="1400" b="1" dirty="0" smtClean="0">
                <a:solidFill>
                  <a:prstClr val="black"/>
                </a:solidFill>
                <a:latin typeface="Consolas"/>
                <a:cs typeface="Consolas"/>
              </a:rPr>
              <a:t>.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L3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232847" y="137305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442492" y="120678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47584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029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679015" y="251859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888660" y="23523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2370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274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679015" y="251859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888660" y="23523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13762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960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smtClean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</a:t>
            </a:r>
            <a:r>
              <a:rPr lang="cs-CZ" altLang="zh-CN" b="1" i="1" dirty="0" smtClean="0">
                <a:latin typeface="Consolas"/>
                <a:cs typeface="Consolas"/>
                <a:sym typeface="Courier New Bold" charset="0"/>
              </a:rPr>
              <a:t>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23202" y="21231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32847" y="19569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13762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/>
                <a:gridCol w="106859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</a:t>
            </a:r>
            <a:r>
              <a:rPr lang="en-US" altLang="zh-CN" sz="1600" dirty="0" smtClean="0"/>
              <a:t>ong count(</a:t>
            </a:r>
            <a:r>
              <a:rPr lang="en-US" altLang="zh-CN" sz="1600" dirty="0"/>
              <a:t>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 =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+</a:t>
            </a:r>
            <a:r>
              <a:rPr lang="en-US" altLang="zh-CN" sz="1600" dirty="0"/>
              <a:t>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 smtClean="0"/>
              <a:t>cnt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x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4 (100)</a:t>
            </a:r>
            <a:r>
              <a:rPr lang="en-US" altLang="zh-CN" sz="1600" baseline="-25000" dirty="0" smtClean="0"/>
              <a:t>2</a:t>
            </a:r>
            <a:endParaRPr lang="en-US" altLang="zh-CN" sz="1600" baseline="-25000" dirty="0"/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960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66331</TotalTime>
  <Words>10753</Words>
  <Application>Microsoft Macintosh PowerPoint</Application>
  <PresentationFormat>On-screen Show (4:3)</PresentationFormat>
  <Paragraphs>4286</Paragraphs>
  <Slides>116</Slides>
  <Notes>4</Notes>
  <HiddenSlides>38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7" baseType="lpstr">
      <vt:lpstr>CloudVisor-Austin</vt:lpstr>
      <vt:lpstr>Machine Program:  Arithmetic and Control</vt:lpstr>
      <vt:lpstr>What we’ve learnt so far</vt:lpstr>
      <vt:lpstr>Today’s lesson plan</vt:lpstr>
      <vt:lpstr>The lea instruction</vt:lpstr>
      <vt:lpstr>Example</vt:lpstr>
      <vt:lpstr>Example</vt:lpstr>
      <vt:lpstr>A common usage of leaq</vt:lpstr>
      <vt:lpstr>Arithmetic Expression Puzzle</vt:lpstr>
      <vt:lpstr>Basic Arithmetic Operations</vt:lpstr>
      <vt:lpstr>Bitwise Operations</vt:lpstr>
      <vt:lpstr>Example</vt:lpstr>
      <vt:lpstr>Example</vt:lpstr>
      <vt:lpstr>Control instructions</vt:lpstr>
      <vt:lpstr>How is control flow realized?</vt:lpstr>
      <vt:lpstr>Control flow uses EFLAGS register</vt:lpstr>
      <vt:lpstr>EFLAGS register overview</vt:lpstr>
      <vt:lpstr>EFLAGS register: ZF</vt:lpstr>
      <vt:lpstr>EFLAGS register: SF</vt:lpstr>
      <vt:lpstr>EFLAGS register: CF</vt:lpstr>
      <vt:lpstr>EFLAGS register: OF</vt:lpstr>
      <vt:lpstr>CF and OF are different flags</vt:lpstr>
      <vt:lpstr>CF and OF are different flags</vt:lpstr>
      <vt:lpstr>Status flags summary</vt:lpstr>
      <vt:lpstr>PowerPoint Presentation</vt:lpstr>
      <vt:lpstr>PowerPoint Presentation</vt:lpstr>
      <vt:lpstr>PowerPoint Presentation</vt:lpstr>
      <vt:lpstr>Exercises</vt:lpstr>
      <vt:lpstr>Exercises</vt:lpstr>
      <vt:lpstr>Exercises</vt:lpstr>
      <vt:lpstr>Exercises</vt:lpstr>
      <vt:lpstr>Exercises</vt:lpstr>
      <vt:lpstr>Compare two numbers</vt:lpstr>
      <vt:lpstr>PowerPoint Presentation</vt:lpstr>
      <vt:lpstr>PowerPoint Presentation</vt:lpstr>
      <vt:lpstr>Exercises</vt:lpstr>
      <vt:lpstr>Exercises</vt:lpstr>
      <vt:lpstr>Exercises</vt:lpstr>
      <vt:lpstr>Exercises</vt:lpstr>
      <vt:lpstr>Exercises</vt:lpstr>
      <vt:lpstr>Test: logical compare</vt:lpstr>
      <vt:lpstr>Questions</vt:lpstr>
      <vt:lpstr>Questions</vt:lpstr>
      <vt:lpstr>Read status flags</vt:lpstr>
      <vt:lpstr>setX dest</vt:lpstr>
      <vt:lpstr>1 byte register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Jump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Jump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Branch Example </vt:lpstr>
      <vt:lpstr>Conditional Branch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“While” Translation example </vt:lpstr>
      <vt:lpstr>“While” Translation example </vt:lpstr>
      <vt:lpstr>“While” Translation example </vt:lpstr>
      <vt:lpstr>“While” Translation example </vt:lpstr>
      <vt:lpstr>“While” Translation example </vt:lpstr>
      <vt:lpstr>“While” Translation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“For” Loop translation</vt:lpstr>
      <vt:lpstr>“Loop” Translation example</vt:lpstr>
      <vt:lpstr>“Loop” Translation example</vt:lpstr>
      <vt:lpstr>“Loop” Translation example</vt:lpstr>
      <vt:lpstr>“Loop” Translation example</vt:lpstr>
      <vt:lpstr>“Loop” Translation example</vt:lpstr>
      <vt:lpstr>“Loop” Translation example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9328</cp:revision>
  <cp:lastPrinted>2018-10-15T19:07:47Z</cp:lastPrinted>
  <dcterms:created xsi:type="dcterms:W3CDTF">2012-08-17T04:52:30Z</dcterms:created>
  <dcterms:modified xsi:type="dcterms:W3CDTF">2019-03-12T17:44:25Z</dcterms:modified>
</cp:coreProperties>
</file>