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8"/>
  </p:notesMasterIdLst>
  <p:handoutMasterIdLst>
    <p:handoutMasterId r:id="rId69"/>
  </p:handoutMasterIdLst>
  <p:sldIdLst>
    <p:sldId id="256" r:id="rId5"/>
    <p:sldId id="1046" r:id="rId6"/>
    <p:sldId id="905" r:id="rId7"/>
    <p:sldId id="872" r:id="rId8"/>
    <p:sldId id="977" r:id="rId9"/>
    <p:sldId id="913" r:id="rId10"/>
    <p:sldId id="915" r:id="rId11"/>
    <p:sldId id="1033" r:id="rId12"/>
    <p:sldId id="1035" r:id="rId13"/>
    <p:sldId id="917" r:id="rId14"/>
    <p:sldId id="1056" r:id="rId15"/>
    <p:sldId id="920" r:id="rId16"/>
    <p:sldId id="1034" r:id="rId17"/>
    <p:sldId id="1028" r:id="rId18"/>
    <p:sldId id="921" r:id="rId19"/>
    <p:sldId id="1029" r:id="rId20"/>
    <p:sldId id="925" r:id="rId21"/>
    <p:sldId id="926" r:id="rId22"/>
    <p:sldId id="964" r:id="rId23"/>
    <p:sldId id="965" r:id="rId24"/>
    <p:sldId id="929" r:id="rId25"/>
    <p:sldId id="930" r:id="rId26"/>
    <p:sldId id="966" r:id="rId27"/>
    <p:sldId id="1047" r:id="rId28"/>
    <p:sldId id="1048" r:id="rId29"/>
    <p:sldId id="942" r:id="rId30"/>
    <p:sldId id="943" r:id="rId31"/>
    <p:sldId id="944" r:id="rId32"/>
    <p:sldId id="945" r:id="rId33"/>
    <p:sldId id="946" r:id="rId34"/>
    <p:sldId id="947" r:id="rId35"/>
    <p:sldId id="983" r:id="rId36"/>
    <p:sldId id="953" r:id="rId37"/>
    <p:sldId id="954" r:id="rId38"/>
    <p:sldId id="961" r:id="rId39"/>
    <p:sldId id="1058" r:id="rId40"/>
    <p:sldId id="1059" r:id="rId41"/>
    <p:sldId id="1049" r:id="rId42"/>
    <p:sldId id="1054" r:id="rId43"/>
    <p:sldId id="957" r:id="rId44"/>
    <p:sldId id="958" r:id="rId45"/>
    <p:sldId id="959" r:id="rId46"/>
    <p:sldId id="1057" r:id="rId47"/>
    <p:sldId id="1053" r:id="rId48"/>
    <p:sldId id="1052" r:id="rId49"/>
    <p:sldId id="1060" r:id="rId50"/>
    <p:sldId id="889" r:id="rId51"/>
    <p:sldId id="1007" r:id="rId52"/>
    <p:sldId id="1050" r:id="rId53"/>
    <p:sldId id="1051" r:id="rId54"/>
    <p:sldId id="962" r:id="rId55"/>
    <p:sldId id="1061" r:id="rId56"/>
    <p:sldId id="269" r:id="rId57"/>
    <p:sldId id="1063" r:id="rId58"/>
    <p:sldId id="273" r:id="rId59"/>
    <p:sldId id="272" r:id="rId60"/>
    <p:sldId id="274" r:id="rId61"/>
    <p:sldId id="275" r:id="rId62"/>
    <p:sldId id="277" r:id="rId63"/>
    <p:sldId id="276" r:id="rId64"/>
    <p:sldId id="283" r:id="rId65"/>
    <p:sldId id="1062" r:id="rId66"/>
    <p:sldId id="282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767513"/>
    <a:srgbClr val="FCD5B5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88320" autoAdjust="0"/>
  </p:normalViewPr>
  <p:slideViewPr>
    <p:cSldViewPr snapToGrid="0" snapToObjects="1">
      <p:cViewPr varScale="1">
        <p:scale>
          <a:sx n="94" d="100"/>
          <a:sy n="94" d="100"/>
        </p:scale>
        <p:origin x="21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3027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Making the representation fixed width</a:t>
            </a:r>
            <a:br>
              <a:rPr kumimoji="1" lang="en-US" altLang="zh-CN" dirty="0"/>
            </a:br>
            <a:r>
              <a:rPr kumimoji="1" lang="en-US" altLang="zh-CN" dirty="0"/>
              <a:t>Strawman: 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5293" y="2954558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97309" y="3825776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sign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72922" y="1221260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229603" y="2159611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53805" y="3243740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54F28E-42CC-47D3-A22A-89AAB02554AA}"/>
              </a:ext>
            </a:extLst>
          </p:cNvPr>
          <p:cNvGrpSpPr/>
          <p:nvPr/>
        </p:nvGrpSpPr>
        <p:grpSpPr>
          <a:xfrm>
            <a:off x="2433632" y="3406481"/>
            <a:ext cx="3374751" cy="788626"/>
            <a:chOff x="3838289" y="3393739"/>
            <a:chExt cx="3230459" cy="563923"/>
          </a:xfrm>
        </p:grpSpPr>
        <p:cxnSp>
          <p:nvCxnSpPr>
            <p:cNvPr id="9" name="Straight Arrow Connector 6"/>
            <p:cNvCxnSpPr>
              <a:cxnSpLocks/>
              <a:stCxn id="10" idx="0"/>
            </p:cNvCxnSpPr>
            <p:nvPr/>
          </p:nvCxnSpPr>
          <p:spPr>
            <a:xfrm flipH="1" flipV="1">
              <a:off x="5453518" y="3393739"/>
              <a:ext cx="1" cy="299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838289" y="3693564"/>
              <a:ext cx="3230459" cy="264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Verdana"/>
                  <a:cs typeface="Verdana"/>
                </a:rPr>
                <a:t>Fixed position </a:t>
              </a:r>
              <a:r>
                <a:rPr lang="en-US" altLang="zh-CN" i="1" dirty="0">
                  <a:latin typeface="Verdana"/>
                  <a:cs typeface="Verdana"/>
                </a:rPr>
                <a:t>e.g. middle</a:t>
              </a:r>
              <a:endParaRPr lang="zh-CN" altLang="en-US" i="1" dirty="0">
                <a:latin typeface="Verdana"/>
                <a:cs typeface="Verdana"/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 rot="5400000" flipV="1">
            <a:off x="5608216" y="976699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5303574" y="2150957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AF4CD232-8E68-7D4E-BB2B-0D48274F7750}"/>
              </a:ext>
            </a:extLst>
          </p:cNvPr>
          <p:cNvCxnSpPr>
            <a:cxnSpLocks/>
          </p:cNvCxnSpPr>
          <p:nvPr/>
        </p:nvCxnSpPr>
        <p:spPr>
          <a:xfrm flipV="1">
            <a:off x="1052535" y="3338240"/>
            <a:ext cx="0" cy="419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Fixed point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4225" y="2582288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94225" y="2935375"/>
            <a:ext cx="5389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latin typeface="Verdana"/>
                <a:cs typeface="Verdana"/>
              </a:rPr>
              <a:t>sign</a:t>
            </a:r>
            <a:endParaRPr lang="zh-CN" altLang="en-US" sz="1350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811855" y="1079494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468536" y="2017846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92737" y="2871471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5845135" y="834367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5540493" y="2008625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9983" y="3370250"/>
            <a:ext cx="3320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Verdana"/>
              </a:rPr>
              <a:t>Example: ( 10.011 )</a:t>
            </a:r>
            <a:r>
              <a:rPr lang="en-US" altLang="zh-CN" sz="2800" baseline="-25000" dirty="0">
                <a:cs typeface="Verdana"/>
              </a:rPr>
              <a:t>2</a:t>
            </a:r>
            <a:endParaRPr lang="zh-CN" altLang="en-US" sz="28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26214"/>
              </p:ext>
            </p:extLst>
          </p:nvPr>
        </p:nvGraphicFramePr>
        <p:xfrm>
          <a:off x="1052543" y="4082087"/>
          <a:ext cx="6475666" cy="342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Arial"/>
                          <a:cs typeface="Arial"/>
                        </a:rPr>
                        <a:t>  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15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18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18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/>
        </p:nvGraphicFramePr>
        <p:xfrm>
          <a:off x="909720" y="2493945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2627350" y="991151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2284031" y="1929502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4108232" y="2783128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5660631" y="746024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5355989" y="1920282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B5DAC-CB77-4CFA-A149-3A5AEF5B6A6E}"/>
              </a:ext>
            </a:extLst>
          </p:cNvPr>
          <p:cNvSpPr txBox="1"/>
          <p:nvPr/>
        </p:nvSpPr>
        <p:spPr>
          <a:xfrm>
            <a:off x="897270" y="3087772"/>
            <a:ext cx="1458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Range?</a:t>
            </a:r>
          </a:p>
          <a:p>
            <a:r>
              <a:rPr lang="en-US" sz="2400" dirty="0"/>
              <a:t>Precision?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CA387B-867B-4232-A54B-E9069143E88D}"/>
              </a:ext>
            </a:extLst>
          </p:cNvPr>
          <p:cNvGrpSpPr/>
          <p:nvPr/>
        </p:nvGrpSpPr>
        <p:grpSpPr>
          <a:xfrm>
            <a:off x="909720" y="4831058"/>
            <a:ext cx="5985077" cy="567903"/>
            <a:chOff x="706698" y="4860173"/>
            <a:chExt cx="7980102" cy="757204"/>
          </a:xfrm>
        </p:grpSpPr>
        <p:cxnSp>
          <p:nvCxnSpPr>
            <p:cNvPr id="22" name="直线连接符 4">
              <a:extLst>
                <a:ext uri="{FF2B5EF4-FFF2-40B4-BE49-F238E27FC236}">
                  <a16:creationId xmlns:a16="http://schemas.microsoft.com/office/drawing/2014/main" id="{EEF478B0-4228-4313-B228-A5386DF351FD}"/>
                </a:ext>
              </a:extLst>
            </p:cNvPr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12">
              <a:extLst>
                <a:ext uri="{FF2B5EF4-FFF2-40B4-BE49-F238E27FC236}">
                  <a16:creationId xmlns:a16="http://schemas.microsoft.com/office/drawing/2014/main" id="{2E4CD893-C331-4E9F-A805-2B837DF4EDF0}"/>
                </a:ext>
              </a:extLst>
            </p:cNvPr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29" name="对象 10">
                <a:extLst>
                  <a:ext uri="{FF2B5EF4-FFF2-40B4-BE49-F238E27FC236}">
                    <a16:creationId xmlns:a16="http://schemas.microsoft.com/office/drawing/2014/main" id="{934C78C7-72D5-486F-8388-8EE79414D1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29" name="对象 10">
                            <a:extLst>
                              <a:ext uri="{FF2B5EF4-FFF2-40B4-BE49-F238E27FC236}">
                                <a16:creationId xmlns:a16="http://schemas.microsoft.com/office/drawing/2014/main" id="{934C78C7-72D5-486F-8388-8EE79414D13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矩形 11">
                <a:extLst>
                  <a:ext uri="{FF2B5EF4-FFF2-40B4-BE49-F238E27FC236}">
                    <a16:creationId xmlns:a16="http://schemas.microsoft.com/office/drawing/2014/main" id="{45132900-A3DE-49B5-8A3A-091333C3A68F}"/>
                  </a:ext>
                </a:extLst>
              </p:cNvPr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24" name="组 16">
              <a:extLst>
                <a:ext uri="{FF2B5EF4-FFF2-40B4-BE49-F238E27FC236}">
                  <a16:creationId xmlns:a16="http://schemas.microsoft.com/office/drawing/2014/main" id="{C7367194-86D1-46BF-99B0-A4D19ECF7D63}"/>
                </a:ext>
              </a:extLst>
            </p:cNvPr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27" name="对象 14">
                <a:extLst>
                  <a:ext uri="{FF2B5EF4-FFF2-40B4-BE49-F238E27FC236}">
                    <a16:creationId xmlns:a16="http://schemas.microsoft.com/office/drawing/2014/main" id="{68A1E156-3B35-4793-98A5-BD82DCAEE1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27" name="对象 14">
                            <a:extLst>
                              <a:ext uri="{FF2B5EF4-FFF2-40B4-BE49-F238E27FC236}">
                                <a16:creationId xmlns:a16="http://schemas.microsoft.com/office/drawing/2014/main" id="{68A1E156-3B35-4793-98A5-BD82DCAEE1D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矩形 15">
                <a:extLst>
                  <a:ext uri="{FF2B5EF4-FFF2-40B4-BE49-F238E27FC236}">
                    <a16:creationId xmlns:a16="http://schemas.microsoft.com/office/drawing/2014/main" id="{658683F7-721B-4D47-A73B-38A4A185D388}"/>
                  </a:ext>
                </a:extLst>
              </p:cNvPr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B587F9-05E5-4AD7-AFA9-425D81BBF5E0}"/>
                </a:ext>
              </a:extLst>
            </p:cNvPr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26" name="直线连接符 22">
              <a:extLst>
                <a:ext uri="{FF2B5EF4-FFF2-40B4-BE49-F238E27FC236}">
                  <a16:creationId xmlns:a16="http://schemas.microsoft.com/office/drawing/2014/main" id="{0790FDC4-2345-48FA-A803-B8F2484F6149}"/>
                </a:ext>
              </a:extLst>
            </p:cNvPr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298" y="3522993"/>
            <a:ext cx="7382653" cy="2222714"/>
          </a:xfrm>
        </p:spPr>
        <p:txBody>
          <a:bodyPr/>
          <a:lstStyle/>
          <a:p>
            <a:pPr marL="342900" lvl="1" indent="-342900"/>
            <a:r>
              <a:rPr kumimoji="1" lang="en-US" altLang="zh-CN" sz="2800" dirty="0">
                <a:cs typeface="Verdana"/>
              </a:rPr>
              <a:t>Limited range and precision: e.g., 32 bits</a:t>
            </a:r>
          </a:p>
          <a:p>
            <a:pPr marL="685800" lvl="2" indent="-342900"/>
            <a:r>
              <a:rPr lang="en-US" altLang="zh-CN" sz="2400" dirty="0"/>
              <a:t>Range: [-2</a:t>
            </a:r>
            <a:r>
              <a:rPr lang="en-US" altLang="zh-CN" sz="2400" baseline="30000" dirty="0"/>
              <a:t>15</a:t>
            </a:r>
            <a:r>
              <a:rPr lang="en-US" altLang="zh-CN" sz="2400" dirty="0"/>
              <a:t>+2</a:t>
            </a:r>
            <a:r>
              <a:rPr lang="en-US" altLang="zh-CN" sz="2400" baseline="30000" dirty="0"/>
              <a:t>-16</a:t>
            </a:r>
            <a:r>
              <a:rPr lang="en-US" altLang="zh-CN" sz="2400" dirty="0"/>
              <a:t>,2</a:t>
            </a:r>
            <a:r>
              <a:rPr lang="en-US" altLang="zh-CN" sz="2400" baseline="30000" dirty="0"/>
              <a:t>15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-16</a:t>
            </a:r>
            <a:r>
              <a:rPr lang="en-US" altLang="zh-CN" sz="2400" dirty="0"/>
              <a:t> ]</a:t>
            </a:r>
            <a:endParaRPr lang="en-US" altLang="zh-CN" sz="2400" baseline="30000" dirty="0"/>
          </a:p>
          <a:p>
            <a:pPr marL="685800" lvl="2" indent="-342900"/>
            <a:r>
              <a:rPr kumimoji="1" lang="en-US" altLang="zh-CN" sz="2400" dirty="0"/>
              <a:t>Highest precision: 2</a:t>
            </a:r>
            <a:r>
              <a:rPr lang="en-US" altLang="zh-CN" sz="2400" baseline="30000" dirty="0"/>
              <a:t>-16</a:t>
            </a:r>
            <a:endParaRPr kumimoji="1" lang="en-US" altLang="zh-CN" sz="2400" dirty="0"/>
          </a:p>
          <a:p>
            <a:pPr>
              <a:buFont typeface="Wingdings" charset="0"/>
              <a:buChar char="à"/>
            </a:pPr>
            <a:r>
              <a:rPr kumimoji="1" lang="en-US" altLang="zh-CN" dirty="0">
                <a:sym typeface="Wingdings"/>
              </a:rPr>
              <a:t>Rarely used (No built-in hardware support)</a:t>
            </a:r>
          </a:p>
          <a:p>
            <a:pPr marL="3429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/>
        </p:nvGraphicFramePr>
        <p:xfrm>
          <a:off x="909720" y="2493945"/>
          <a:ext cx="6475672" cy="327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7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sz="1400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2627350" y="991151"/>
            <a:ext cx="186938" cy="26349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2284031" y="1929502"/>
            <a:ext cx="8531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15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4108232" y="2783128"/>
            <a:ext cx="94500" cy="94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135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5660631" y="746024"/>
            <a:ext cx="186938" cy="3106761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5355989" y="1920282"/>
            <a:ext cx="9498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latin typeface="Verdana"/>
                <a:cs typeface="Verdana"/>
              </a:rPr>
              <a:t>16 bits</a:t>
            </a:r>
            <a:endParaRPr lang="zh-CN" altLang="en-US" sz="135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598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298" y="2057401"/>
            <a:ext cx="7634305" cy="21722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Limitation of fixed point: </a:t>
            </a:r>
          </a:p>
          <a:p>
            <a:pPr lvl="1"/>
            <a:r>
              <a:rPr lang="en-US" dirty="0"/>
              <a:t>Even spacing </a:t>
            </a:r>
            <a:r>
              <a:rPr lang="en-US" dirty="0">
                <a:sym typeface="Wingdings"/>
              </a:rPr>
              <a:t>results in </a:t>
            </a:r>
            <a:r>
              <a:rPr lang="en-US" dirty="0"/>
              <a:t>hard tradeoff between high precision and high magnitude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673023" y="4502383"/>
            <a:ext cx="5985077" cy="567903"/>
            <a:chOff x="706698" y="4860173"/>
            <a:chExt cx="7980102" cy="757204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3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4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999986" y="4498883"/>
            <a:ext cx="1084556" cy="131463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632552" y="4521816"/>
            <a:ext cx="1829054" cy="124288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078994" y="4515673"/>
            <a:ext cx="2967698" cy="135237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104577" y="4515673"/>
            <a:ext cx="5004119" cy="157136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9616" y="3116557"/>
            <a:ext cx="600748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</a:t>
            </a:r>
            <a:r>
              <a:rPr lang="en-US" altLang="zh-CN" sz="2100" baseline="-25000" dirty="0">
                <a:latin typeface="Consolas"/>
                <a:cs typeface="Consolas"/>
              </a:rPr>
              <a:t>10</a:t>
            </a:r>
            <a:r>
              <a:rPr lang="en-US" altLang="zh-CN" sz="2100" dirty="0">
                <a:latin typeface="Consolas"/>
                <a:cs typeface="Consolas"/>
              </a:rPr>
              <a:t> = </a:t>
            </a:r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10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1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365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38197" y="2519886"/>
            <a:ext cx="6007488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365.25 = 3.6525 * 10</a:t>
            </a:r>
            <a:r>
              <a:rPr lang="en-US" altLang="zh-CN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825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0.0123 = 1.23 * 10</a:t>
            </a:r>
            <a:r>
              <a:rPr lang="en-US" altLang="zh-CN" baseline="30000" dirty="0">
                <a:latin typeface="Consolas"/>
                <a:cs typeface="Consolas"/>
              </a:rPr>
              <a:t>-2</a:t>
            </a:r>
            <a:endParaRPr lang="zh-CN" altLang="en-US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3257" y="3773690"/>
            <a:ext cx="477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cs typeface="Arial"/>
              </a:rPr>
              <a:t>Decimal point </a:t>
            </a:r>
            <a:r>
              <a:rPr kumimoji="1" lang="en-US" altLang="zh-CN" b="1" dirty="0">
                <a:cs typeface="Arial"/>
              </a:rPr>
              <a:t>floats</a:t>
            </a:r>
            <a:r>
              <a:rPr kumimoji="1" lang="en-US" altLang="zh-CN" dirty="0">
                <a:cs typeface="Arial"/>
              </a:rPr>
              <a:t> to the position immediately </a:t>
            </a:r>
          </a:p>
          <a:p>
            <a:r>
              <a:rPr kumimoji="1" lang="en-US" altLang="zh-CN" dirty="0">
                <a:cs typeface="Arial"/>
              </a:rPr>
              <a:t>after the first nonzero digit.</a:t>
            </a:r>
            <a:endParaRPr lang="zh-CN" altLang="en-US" dirty="0"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97" y="3311482"/>
            <a:ext cx="322720" cy="3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322716"/>
            <a:ext cx="6007488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(5.5)</a:t>
            </a:r>
            <a:r>
              <a:rPr lang="en-US" altLang="zh-CN" baseline="-25000" dirty="0">
                <a:latin typeface="Consolas"/>
                <a:cs typeface="Consolas"/>
              </a:rPr>
              <a:t>10</a:t>
            </a:r>
            <a:r>
              <a:rPr lang="en-US" altLang="zh-CN" dirty="0">
                <a:latin typeface="Consolas"/>
                <a:cs typeface="Consolas"/>
              </a:rPr>
              <a:t> = </a:t>
            </a:r>
            <a:r>
              <a:rPr lang="en-US" altLang="zh-CN" dirty="0">
                <a:latin typeface="Arial"/>
                <a:cs typeface="Arial"/>
              </a:rPr>
              <a:t>(101.1)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 = (1.011)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2</a:t>
            </a:r>
            <a:endParaRPr lang="en-US" altLang="zh-CN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128898"/>
            <a:ext cx="6007488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(5.5)</a:t>
            </a:r>
            <a:r>
              <a:rPr lang="en-US" altLang="zh-CN" sz="2000" baseline="-25000" dirty="0">
                <a:latin typeface="Consolas"/>
                <a:cs typeface="Consolas"/>
              </a:rPr>
              <a:t>10</a:t>
            </a:r>
            <a:r>
              <a:rPr lang="en-US" altLang="zh-CN" sz="2000" dirty="0">
                <a:latin typeface="Consolas"/>
                <a:cs typeface="Consolas"/>
              </a:rPr>
              <a:t> = </a:t>
            </a:r>
            <a:r>
              <a:rPr lang="en-US" altLang="zh-CN" sz="2000" dirty="0">
                <a:latin typeface="Arial"/>
                <a:cs typeface="Arial"/>
              </a:rPr>
              <a:t>(101.1)</a:t>
            </a:r>
            <a:r>
              <a:rPr lang="en-US" altLang="zh-CN" sz="2000" baseline="-25000" dirty="0">
                <a:latin typeface="Arial"/>
                <a:cs typeface="Arial"/>
              </a:rPr>
              <a:t>2 </a:t>
            </a:r>
            <a:r>
              <a:rPr lang="en-US" altLang="zh-CN" sz="2000" dirty="0">
                <a:latin typeface="Arial"/>
                <a:cs typeface="Arial"/>
              </a:rPr>
              <a:t> = (1.011)</a:t>
            </a:r>
            <a:r>
              <a:rPr lang="en-US" altLang="zh-CN" sz="2000" baseline="-25000" dirty="0">
                <a:latin typeface="Arial"/>
                <a:cs typeface="Arial"/>
              </a:rPr>
              <a:t>2 </a:t>
            </a:r>
            <a:r>
              <a:rPr lang="en-US" altLang="zh-CN" sz="2000" dirty="0">
                <a:latin typeface="Arial"/>
                <a:cs typeface="Arial"/>
              </a:rPr>
              <a:t>* 2</a:t>
            </a:r>
            <a:r>
              <a:rPr lang="en-US" altLang="zh-CN" sz="2000" baseline="30000" dirty="0">
                <a:latin typeface="Arial"/>
                <a:cs typeface="Arial"/>
              </a:rPr>
              <a:t>2</a:t>
            </a:r>
            <a:endParaRPr lang="en-US" altLang="zh-CN" sz="2000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5520767" y="2705775"/>
            <a:ext cx="163030" cy="557794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5890913" y="2616417"/>
            <a:ext cx="28232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Also called normalized 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518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45393" y="3200982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?    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8B6C7CF-8B7B-4225-824B-722D87F9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2992407-00C1-4D47-B565-42EEB3C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(FP)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binary exponential notation</a:t>
            </a:r>
          </a:p>
          <a:p>
            <a:r>
              <a:rPr lang="en-US" dirty="0"/>
              <a:t>Strawman 32-bit FP</a:t>
            </a:r>
          </a:p>
          <a:p>
            <a:r>
              <a:rPr lang="en-US" dirty="0"/>
              <a:t>IEEE FP format</a:t>
            </a:r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208575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4596" y="2329380"/>
            <a:ext cx="5487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 ?    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1" y="2930080"/>
            <a:ext cx="53923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cs typeface="Consolas"/>
              </a:rPr>
              <a:t>Answer: (10.25)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(1010.01)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(1.01001)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3</a:t>
            </a:r>
            <a:endParaRPr lang="en-US" altLang="zh-CN" sz="2100" baseline="30000" dirty="0">
              <a:cs typeface="Consolas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D5FC462-ED6E-4759-9AFA-31C943A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" y="2012066"/>
            <a:ext cx="952965" cy="9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580EDD-A845-4D8B-A259-204F9D4AF71E}"/>
              </a:ext>
            </a:extLst>
          </p:cNvPr>
          <p:cNvSpPr/>
          <p:nvPr/>
        </p:nvSpPr>
        <p:spPr>
          <a:xfrm>
            <a:off x="1383892" y="3962302"/>
            <a:ext cx="6457660" cy="348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410" y="435558"/>
            <a:ext cx="8993874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Strawman FP: normalized representation in 32-bit</a:t>
            </a:r>
            <a:endParaRPr kumimoji="1"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1348409" y="3678893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3" name="矩形 12"/>
          <p:cNvSpPr/>
          <p:nvPr/>
        </p:nvSpPr>
        <p:spPr>
          <a:xfrm>
            <a:off x="1503263" y="2401156"/>
            <a:ext cx="6007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23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E1FDA-E261-4BA8-A791-5BBAC61F8C91}"/>
              </a:ext>
            </a:extLst>
          </p:cNvPr>
          <p:cNvCxnSpPr>
            <a:cxnSpLocks/>
          </p:cNvCxnSpPr>
          <p:nvPr/>
        </p:nvCxnSpPr>
        <p:spPr>
          <a:xfrm flipH="1">
            <a:off x="1831891" y="2212919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0F43-B808-4F32-97A3-E11DE9258A11}"/>
              </a:ext>
            </a:extLst>
          </p:cNvPr>
          <p:cNvCxnSpPr/>
          <p:nvPr/>
        </p:nvCxnSpPr>
        <p:spPr>
          <a:xfrm flipH="1">
            <a:off x="2567762" y="2291130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110AF1-04D4-4471-BEDE-6D56922B7E24}"/>
              </a:ext>
            </a:extLst>
          </p:cNvPr>
          <p:cNvSpPr txBox="1"/>
          <p:nvPr/>
        </p:nvSpPr>
        <p:spPr>
          <a:xfrm>
            <a:off x="2676028" y="2099839"/>
            <a:ext cx="852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A39FC-A6A2-47CF-B121-46BCF383387A}"/>
              </a:ext>
            </a:extLst>
          </p:cNvPr>
          <p:cNvSpPr txBox="1"/>
          <p:nvPr/>
        </p:nvSpPr>
        <p:spPr>
          <a:xfrm>
            <a:off x="1886023" y="1961340"/>
            <a:ext cx="901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significant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73931-966C-452B-817A-8EF8629E94C1}"/>
              </a:ext>
            </a:extLst>
          </p:cNvPr>
          <p:cNvGrpSpPr/>
          <p:nvPr/>
        </p:nvGrpSpPr>
        <p:grpSpPr>
          <a:xfrm>
            <a:off x="2739237" y="2799574"/>
            <a:ext cx="2775013" cy="1246472"/>
            <a:chOff x="3652316" y="2589766"/>
            <a:chExt cx="3700017" cy="16619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3C0B50-5C94-441B-BD47-E83F2E3874C0}"/>
                </a:ext>
              </a:extLst>
            </p:cNvPr>
            <p:cNvSpPr/>
            <p:nvPr/>
          </p:nvSpPr>
          <p:spPr>
            <a:xfrm>
              <a:off x="3652316" y="2589766"/>
              <a:ext cx="1880500" cy="64120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1C80EA-9A3A-4EBB-8473-DB45B9252C48}"/>
                </a:ext>
              </a:extLst>
            </p:cNvPr>
            <p:cNvCxnSpPr/>
            <p:nvPr/>
          </p:nvCxnSpPr>
          <p:spPr>
            <a:xfrm flipH="1" flipV="1">
              <a:off x="4915480" y="3230967"/>
              <a:ext cx="2436853" cy="1020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86E3C-A975-4303-9D47-9EFA4CE9DFA6}"/>
              </a:ext>
            </a:extLst>
          </p:cNvPr>
          <p:cNvSpPr/>
          <p:nvPr/>
        </p:nvSpPr>
        <p:spPr>
          <a:xfrm>
            <a:off x="1383892" y="3961600"/>
            <a:ext cx="227912" cy="346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E6F351-6C5A-4F7E-8A3D-712020F65A16}"/>
              </a:ext>
            </a:extLst>
          </p:cNvPr>
          <p:cNvGrpSpPr/>
          <p:nvPr/>
        </p:nvGrpSpPr>
        <p:grpSpPr>
          <a:xfrm>
            <a:off x="1550098" y="3684232"/>
            <a:ext cx="2117436" cy="625112"/>
            <a:chOff x="2066797" y="3769308"/>
            <a:chExt cx="2823248" cy="833483"/>
          </a:xfrm>
        </p:grpSpPr>
        <p:sp>
          <p:nvSpPr>
            <p:cNvPr id="9" name="TextBox 4"/>
            <p:cNvSpPr txBox="1"/>
            <p:nvPr/>
          </p:nvSpPr>
          <p:spPr>
            <a:xfrm>
              <a:off x="2066797" y="3769308"/>
              <a:ext cx="5331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Verdana"/>
                  <a:cs typeface="Verdana"/>
                </a:rPr>
                <a:t>30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4312284" y="3795767"/>
              <a:ext cx="57776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Verdana"/>
                  <a:cs typeface="Verdana"/>
                </a:rPr>
                <a:t>23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A85B6C-3A6D-4F74-8947-29E29550122F}"/>
                </a:ext>
              </a:extLst>
            </p:cNvPr>
            <p:cNvSpPr/>
            <p:nvPr/>
          </p:nvSpPr>
          <p:spPr>
            <a:xfrm>
              <a:off x="2149418" y="4141126"/>
              <a:ext cx="2492183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exp (E)</a:t>
              </a: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7636712" y="3678893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8A544A-38BA-4844-89F5-0AF0359113E4}"/>
              </a:ext>
            </a:extLst>
          </p:cNvPr>
          <p:cNvGrpSpPr/>
          <p:nvPr/>
        </p:nvGrpSpPr>
        <p:grpSpPr>
          <a:xfrm>
            <a:off x="3439623" y="3714169"/>
            <a:ext cx="4401929" cy="598193"/>
            <a:chOff x="4586164" y="3809226"/>
            <a:chExt cx="5869238" cy="797590"/>
          </a:xfrm>
        </p:grpSpPr>
        <p:sp>
          <p:nvSpPr>
            <p:cNvPr id="11" name="TextBox 4"/>
            <p:cNvSpPr txBox="1"/>
            <p:nvPr/>
          </p:nvSpPr>
          <p:spPr>
            <a:xfrm>
              <a:off x="4586164" y="3809226"/>
              <a:ext cx="472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Verdana"/>
                  <a:cs typeface="Verdana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6F8631-79B8-4217-820C-4795F6158FEC}"/>
                </a:ext>
              </a:extLst>
            </p:cNvPr>
            <p:cNvSpPr/>
            <p:nvPr/>
          </p:nvSpPr>
          <p:spPr>
            <a:xfrm>
              <a:off x="4641601" y="4145151"/>
              <a:ext cx="581380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fraction (F)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997650" y="4313548"/>
            <a:ext cx="12314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latin typeface="Consolas"/>
                <a:cs typeface="Consolas"/>
              </a:rPr>
              <a:t>(b</a:t>
            </a:r>
            <a:r>
              <a:rPr lang="en-US" altLang="zh-CN" sz="1350" baseline="-25000" dirty="0">
                <a:latin typeface="Consolas"/>
                <a:cs typeface="Consolas"/>
              </a:rPr>
              <a:t>1</a:t>
            </a:r>
            <a:r>
              <a:rPr lang="en-US" altLang="zh-CN" sz="1350" dirty="0">
                <a:latin typeface="Consolas"/>
                <a:cs typeface="Consolas"/>
              </a:rPr>
              <a:t>b</a:t>
            </a:r>
            <a:r>
              <a:rPr lang="en-US" altLang="zh-CN" sz="1350" baseline="-25000" dirty="0">
                <a:latin typeface="Consolas"/>
                <a:cs typeface="Consolas"/>
              </a:rPr>
              <a:t>2</a:t>
            </a:r>
            <a:r>
              <a:rPr lang="en-US" altLang="zh-CN" sz="1350" dirty="0">
                <a:latin typeface="Consolas"/>
                <a:cs typeface="Consolas"/>
              </a:rPr>
              <a:t>b</a:t>
            </a:r>
            <a:r>
              <a:rPr lang="en-US" altLang="zh-CN" sz="1350" baseline="-25000" dirty="0">
                <a:latin typeface="Consolas"/>
                <a:cs typeface="Consolas"/>
              </a:rPr>
              <a:t>3</a:t>
            </a:r>
            <a:r>
              <a:rPr lang="mr-IN" altLang="zh-CN" sz="1350" dirty="0">
                <a:latin typeface="Consolas"/>
                <a:cs typeface="Consolas"/>
              </a:rPr>
              <a:t>…</a:t>
            </a:r>
            <a:r>
              <a:rPr lang="en-US" altLang="zh-CN" sz="1350" dirty="0">
                <a:latin typeface="Consolas"/>
                <a:cs typeface="Consolas"/>
              </a:rPr>
              <a:t>b</a:t>
            </a:r>
            <a:r>
              <a:rPr lang="en-US" altLang="zh-CN" sz="1350" baseline="-25000" dirty="0">
                <a:latin typeface="Consolas"/>
                <a:cs typeface="Consolas"/>
              </a:rPr>
              <a:t>23</a:t>
            </a:r>
            <a:r>
              <a:rPr lang="en-US" altLang="zh-CN" sz="1350" dirty="0">
                <a:latin typeface="Consolas"/>
                <a:cs typeface="Consolas"/>
              </a:rPr>
              <a:t>)</a:t>
            </a:r>
            <a:r>
              <a:rPr lang="en-US" altLang="zh-CN" sz="1350" baseline="-25000" dirty="0">
                <a:latin typeface="Consolas"/>
                <a:cs typeface="Consolas"/>
              </a:rPr>
              <a:t>2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Strawman 32-bit FP: Example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6570" y="4689593"/>
          <a:ext cx="6475666" cy="3241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5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1129092" y="4392543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356999" y="439324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3014897" y="4398333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216587" y="439903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7417396" y="4392543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1084689" y="3567493"/>
            <a:ext cx="6007488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cs typeface="Consolas"/>
              </a:rPr>
              <a:t>Example: (5.5)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(101.1)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2</a:t>
            </a:r>
            <a:endParaRPr lang="en-US" altLang="zh-CN" sz="2100" baseline="30000" dirty="0"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2025" y="5044760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 b</a:t>
            </a:r>
            <a:r>
              <a:rPr lang="en-US" altLang="zh-CN" baseline="-25000" dirty="0">
                <a:latin typeface="Consolas"/>
                <a:cs typeface="Consolas"/>
              </a:rPr>
              <a:t>1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3</a:t>
            </a:r>
            <a:r>
              <a:rPr lang="mr-IN" altLang="zh-CN" dirty="0">
                <a:latin typeface="Consolas"/>
                <a:cs typeface="Consolas"/>
              </a:rPr>
              <a:t>…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23 </a:t>
            </a:r>
            <a:r>
              <a:rPr lang="en-US" altLang="zh-CN" dirty="0">
                <a:latin typeface="Consolas"/>
                <a:cs typeface="Consolas"/>
              </a:rPr>
              <a:t>)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3102FB-F682-4E8C-BFCB-650683249E24}"/>
              </a:ext>
            </a:extLst>
          </p:cNvPr>
          <p:cNvSpPr/>
          <p:nvPr/>
        </p:nvSpPr>
        <p:spPr>
          <a:xfrm>
            <a:off x="1503263" y="2401156"/>
            <a:ext cx="6007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23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BAA2E-1884-4EBF-8A36-88880A6FD1CA}"/>
              </a:ext>
            </a:extLst>
          </p:cNvPr>
          <p:cNvCxnSpPr>
            <a:cxnSpLocks/>
          </p:cNvCxnSpPr>
          <p:nvPr/>
        </p:nvCxnSpPr>
        <p:spPr>
          <a:xfrm flipH="1">
            <a:off x="1831891" y="2212919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4EE52-8CA6-4401-8A7F-2C93DF016B69}"/>
              </a:ext>
            </a:extLst>
          </p:cNvPr>
          <p:cNvCxnSpPr/>
          <p:nvPr/>
        </p:nvCxnSpPr>
        <p:spPr>
          <a:xfrm flipH="1">
            <a:off x="2567762" y="2291130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AB5F4E-6255-42C8-ADEE-2E041C3757F2}"/>
              </a:ext>
            </a:extLst>
          </p:cNvPr>
          <p:cNvSpPr txBox="1"/>
          <p:nvPr/>
        </p:nvSpPr>
        <p:spPr>
          <a:xfrm>
            <a:off x="2676028" y="2099839"/>
            <a:ext cx="852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3E63B-4812-453F-96D9-5151F1025593}"/>
              </a:ext>
            </a:extLst>
          </p:cNvPr>
          <p:cNvSpPr txBox="1"/>
          <p:nvPr/>
        </p:nvSpPr>
        <p:spPr>
          <a:xfrm>
            <a:off x="1886023" y="1961340"/>
            <a:ext cx="901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Strawman 32-bit FP Examples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921"/>
              </p:ext>
            </p:extLst>
          </p:nvPr>
        </p:nvGraphicFramePr>
        <p:xfrm>
          <a:off x="349270" y="263888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0000 0100 0000 0000 0000 000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5966" y="224281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29842" y="224375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840373" y="225053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109293" y="225147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09717" y="226862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49270" y="166830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Example: (65)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</a:t>
            </a:r>
            <a:r>
              <a:rPr lang="en-US" altLang="zh-CN" sz="2400" dirty="0">
                <a:latin typeface="+mj-lt"/>
                <a:cs typeface="Arial"/>
              </a:rPr>
              <a:t>(1000001)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 = (1.000001)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* 2</a:t>
            </a:r>
            <a:r>
              <a:rPr lang="en-US" altLang="zh-CN" sz="2400" baseline="30000" dirty="0">
                <a:latin typeface="+mj-lt"/>
                <a:cs typeface="Arial"/>
              </a:rPr>
              <a:t>6</a:t>
            </a:r>
            <a:endParaRPr lang="en-US" altLang="zh-CN" sz="2400" baseline="30000" dirty="0">
              <a:latin typeface="+mj-lt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966" y="4317383"/>
            <a:ext cx="9921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Another example: (10.25)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(1010.01)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 = (1.01001)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* 2</a:t>
            </a:r>
            <a:r>
              <a:rPr lang="en-US" altLang="zh-CN" sz="2400" baseline="30000" dirty="0">
                <a:latin typeface="+mj-lt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946"/>
              </p:ext>
            </p:extLst>
          </p:nvPr>
        </p:nvGraphicFramePr>
        <p:xfrm>
          <a:off x="452682" y="517838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29378" y="47823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33254" y="47832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43785" y="47900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212705" y="47909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813782" y="478231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F320D-8106-42BB-BFEE-70DC36F2F499}"/>
              </a:ext>
            </a:extLst>
          </p:cNvPr>
          <p:cNvCxnSpPr>
            <a:cxnSpLocks/>
          </p:cNvCxnSpPr>
          <p:nvPr/>
        </p:nvCxnSpPr>
        <p:spPr>
          <a:xfrm>
            <a:off x="1583544" y="5463385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3191D9-B530-48C3-9742-131BC50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099" y="71865"/>
            <a:ext cx="9351596" cy="1143000"/>
          </a:xfrm>
        </p:spPr>
        <p:txBody>
          <a:bodyPr/>
          <a:lstStyle/>
          <a:p>
            <a:r>
              <a:rPr lang="en-US" dirty="0"/>
              <a:t>Strawman FP on a number line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375B963-BAAB-41A7-BCB0-85E5E4C8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42397"/>
              </p:ext>
            </p:extLst>
          </p:nvPr>
        </p:nvGraphicFramePr>
        <p:xfrm>
          <a:off x="1056650" y="1394797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4">
            <a:extLst>
              <a:ext uri="{FF2B5EF4-FFF2-40B4-BE49-F238E27FC236}">
                <a16:creationId xmlns:a16="http://schemas.microsoft.com/office/drawing/2014/main" id="{4E65ABC1-51F8-4D27-9F45-C64CF633F552}"/>
              </a:ext>
            </a:extLst>
          </p:cNvPr>
          <p:cNvSpPr txBox="1"/>
          <p:nvPr/>
        </p:nvSpPr>
        <p:spPr>
          <a:xfrm>
            <a:off x="920675" y="105624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EEA6229-A1F4-43E2-8A7C-5FA7051945EA}"/>
              </a:ext>
            </a:extLst>
          </p:cNvPr>
          <p:cNvSpPr txBox="1"/>
          <p:nvPr/>
        </p:nvSpPr>
        <p:spPr>
          <a:xfrm>
            <a:off x="1501847" y="107555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2C9959BE-4F22-49C1-B065-94C10B016673}"/>
              </a:ext>
            </a:extLst>
          </p:cNvPr>
          <p:cNvSpPr txBox="1"/>
          <p:nvPr/>
        </p:nvSpPr>
        <p:spPr>
          <a:xfrm>
            <a:off x="3785149" y="109813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F2EF2346-258E-457B-B047-0FB1C1A287FC}"/>
              </a:ext>
            </a:extLst>
          </p:cNvPr>
          <p:cNvSpPr txBox="1"/>
          <p:nvPr/>
        </p:nvSpPr>
        <p:spPr>
          <a:xfrm>
            <a:off x="4075371" y="109079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6603115E-FF58-47C7-9FE0-A5071677B1B1}"/>
              </a:ext>
            </a:extLst>
          </p:cNvPr>
          <p:cNvSpPr txBox="1"/>
          <p:nvPr/>
        </p:nvSpPr>
        <p:spPr>
          <a:xfrm>
            <a:off x="6133050" y="1075553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05B4D-C7AE-4F36-83F0-AB7013713AED}"/>
              </a:ext>
            </a:extLst>
          </p:cNvPr>
          <p:cNvSpPr txBox="1"/>
          <p:nvPr/>
        </p:nvSpPr>
        <p:spPr>
          <a:xfrm>
            <a:off x="578517" y="248392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4809B-7E39-42EE-BF57-C7D0BC65F1A8}"/>
              </a:ext>
            </a:extLst>
          </p:cNvPr>
          <p:cNvSpPr txBox="1"/>
          <p:nvPr/>
        </p:nvSpPr>
        <p:spPr>
          <a:xfrm>
            <a:off x="563987" y="271095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E2892-7E38-4CFD-B8BD-07B57716AA51}"/>
              </a:ext>
            </a:extLst>
          </p:cNvPr>
          <p:cNvSpPr txBox="1"/>
          <p:nvPr/>
        </p:nvSpPr>
        <p:spPr>
          <a:xfrm>
            <a:off x="578517" y="223639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7AD636-325D-4F00-A7EA-74551FB5F730}"/>
              </a:ext>
            </a:extLst>
          </p:cNvPr>
          <p:cNvGrpSpPr/>
          <p:nvPr/>
        </p:nvGrpSpPr>
        <p:grpSpPr>
          <a:xfrm>
            <a:off x="1946199" y="2114394"/>
            <a:ext cx="2401016" cy="3444525"/>
            <a:chOff x="1946199" y="2114394"/>
            <a:chExt cx="2401016" cy="344452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B2CB31-7315-46B5-BED6-4614FA06E921}"/>
                </a:ext>
              </a:extLst>
            </p:cNvPr>
            <p:cNvCxnSpPr/>
            <p:nvPr/>
          </p:nvCxnSpPr>
          <p:spPr>
            <a:xfrm>
              <a:off x="4347215" y="5347379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97E3B2-7148-4DF2-A4F0-B6DF9C4B2E36}"/>
                </a:ext>
              </a:extLst>
            </p:cNvPr>
            <p:cNvGrpSpPr/>
            <p:nvPr/>
          </p:nvGrpSpPr>
          <p:grpSpPr>
            <a:xfrm>
              <a:off x="1946199" y="2114394"/>
              <a:ext cx="2401016" cy="3155208"/>
              <a:chOff x="1946199" y="2114394"/>
              <a:chExt cx="2401016" cy="3155208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A70980A2-DB00-4C20-BE17-CCF104C3A1AD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1946199" y="2421064"/>
                <a:ext cx="2401016" cy="284853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3BDFED-3E99-4BD5-97AD-1734B8790871}"/>
                  </a:ext>
                </a:extLst>
              </p:cNvPr>
              <p:cNvSpPr txBox="1"/>
              <p:nvPr/>
            </p:nvSpPr>
            <p:spPr>
              <a:xfrm>
                <a:off x="2441290" y="21143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E3581F-27F9-4420-9EDA-253DCFEF102D}"/>
              </a:ext>
            </a:extLst>
          </p:cNvPr>
          <p:cNvGrpSpPr/>
          <p:nvPr/>
        </p:nvGrpSpPr>
        <p:grpSpPr>
          <a:xfrm>
            <a:off x="1969285" y="2634806"/>
            <a:ext cx="2920891" cy="2949132"/>
            <a:chOff x="1969285" y="2634806"/>
            <a:chExt cx="2920891" cy="2949132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002059E-94CB-4CC8-BDD9-5C1B7465AC4E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85" y="2917029"/>
              <a:ext cx="2920891" cy="2345400"/>
            </a:xfrm>
            <a:prstGeom prst="bentConnector3">
              <a:avLst>
                <a:gd name="adj1" fmla="val 995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6D8CEE-BF3D-4E68-BC92-3F381B28B3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585" y="5372398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EC2C98-7756-471B-BF8C-9163DCB3F104}"/>
                </a:ext>
              </a:extLst>
            </p:cNvPr>
            <p:cNvSpPr txBox="1"/>
            <p:nvPr/>
          </p:nvSpPr>
          <p:spPr>
            <a:xfrm>
              <a:off x="2295052" y="2634806"/>
              <a:ext cx="970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1+2*2</a:t>
              </a:r>
              <a:r>
                <a:rPr lang="en-US" baseline="30000" dirty="0"/>
                <a:t>-23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2E87F4-EA57-41D6-94F7-BF9A3EF56E8A}"/>
              </a:ext>
            </a:extLst>
          </p:cNvPr>
          <p:cNvCxnSpPr>
            <a:cxnSpLocks/>
          </p:cNvCxnSpPr>
          <p:nvPr/>
        </p:nvCxnSpPr>
        <p:spPr>
          <a:xfrm>
            <a:off x="4915468" y="5463383"/>
            <a:ext cx="62430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7FA4C5-2559-4A34-8476-D1EC4A5D74A6}"/>
              </a:ext>
            </a:extLst>
          </p:cNvPr>
          <p:cNvSpPr txBox="1"/>
          <p:nvPr/>
        </p:nvSpPr>
        <p:spPr>
          <a:xfrm>
            <a:off x="572746" y="31729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C1BE29-26BA-413A-B8B0-C5256E20D4AD}"/>
              </a:ext>
            </a:extLst>
          </p:cNvPr>
          <p:cNvGrpSpPr/>
          <p:nvPr/>
        </p:nvGrpSpPr>
        <p:grpSpPr>
          <a:xfrm>
            <a:off x="1940428" y="3080739"/>
            <a:ext cx="3599348" cy="2503199"/>
            <a:chOff x="1940428" y="3080739"/>
            <a:chExt cx="3599348" cy="250319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AF13A9-2835-49F5-8298-831A37EA4B26}"/>
                </a:ext>
              </a:extLst>
            </p:cNvPr>
            <p:cNvCxnSpPr/>
            <p:nvPr/>
          </p:nvCxnSpPr>
          <p:spPr>
            <a:xfrm>
              <a:off x="5539776" y="5372398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9BB6E028-7B03-49B1-91EB-7CDD371408F9}"/>
                </a:ext>
              </a:extLst>
            </p:cNvPr>
            <p:cNvCxnSpPr>
              <a:cxnSpLocks/>
            </p:cNvCxnSpPr>
            <p:nvPr/>
          </p:nvCxnSpPr>
          <p:spPr>
            <a:xfrm>
              <a:off x="1940428" y="3387409"/>
              <a:ext cx="3599348" cy="1889430"/>
            </a:xfrm>
            <a:prstGeom prst="bentConnector3">
              <a:avLst>
                <a:gd name="adj1" fmla="val 996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A13CE9-74C3-4424-86D5-33EA147D469C}"/>
                </a:ext>
              </a:extLst>
            </p:cNvPr>
            <p:cNvSpPr txBox="1"/>
            <p:nvPr/>
          </p:nvSpPr>
          <p:spPr>
            <a:xfrm>
              <a:off x="2306725" y="3080739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1+(2</a:t>
              </a:r>
              <a:r>
                <a:rPr lang="en-US" baseline="30000" dirty="0"/>
                <a:t>23</a:t>
              </a:r>
              <a:r>
                <a:rPr lang="en-US" dirty="0"/>
                <a:t>-1)*2</a:t>
              </a:r>
              <a:r>
                <a:rPr lang="en-US" baseline="30000" dirty="0"/>
                <a:t>-23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2455ACF-6F10-4F6C-B470-A751F0E5708F}"/>
              </a:ext>
            </a:extLst>
          </p:cNvPr>
          <p:cNvSpPr txBox="1"/>
          <p:nvPr/>
        </p:nvSpPr>
        <p:spPr>
          <a:xfrm>
            <a:off x="563987" y="3424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C39F18-C911-4A4F-8534-7A10793C9E3E}"/>
              </a:ext>
            </a:extLst>
          </p:cNvPr>
          <p:cNvGrpSpPr/>
          <p:nvPr/>
        </p:nvGrpSpPr>
        <p:grpSpPr>
          <a:xfrm>
            <a:off x="1969285" y="3330761"/>
            <a:ext cx="3913303" cy="2256587"/>
            <a:chOff x="1969285" y="3330761"/>
            <a:chExt cx="3913303" cy="2256587"/>
          </a:xfrm>
        </p:grpSpPr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314AD7B2-CA70-4CBC-B277-00D27EBFE329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85" y="3655581"/>
              <a:ext cx="3913303" cy="1587554"/>
            </a:xfrm>
            <a:prstGeom prst="bentConnector3">
              <a:avLst>
                <a:gd name="adj1" fmla="val 995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90189C-473A-457A-9A1D-158E05C079C9}"/>
                </a:ext>
              </a:extLst>
            </p:cNvPr>
            <p:cNvSpPr txBox="1"/>
            <p:nvPr/>
          </p:nvSpPr>
          <p:spPr>
            <a:xfrm>
              <a:off x="2476307" y="3330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5A07671-C198-4639-A966-D73E800561F7}"/>
                </a:ext>
              </a:extLst>
            </p:cNvPr>
            <p:cNvCxnSpPr/>
            <p:nvPr/>
          </p:nvCxnSpPr>
          <p:spPr>
            <a:xfrm>
              <a:off x="5882588" y="5375808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8C9C3CC-38B3-4301-8969-270B821B558A}"/>
              </a:ext>
            </a:extLst>
          </p:cNvPr>
          <p:cNvSpPr txBox="1"/>
          <p:nvPr/>
        </p:nvSpPr>
        <p:spPr>
          <a:xfrm>
            <a:off x="563987" y="373925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F2D564-452C-4F6A-A1E2-DA75685DDF4C}"/>
              </a:ext>
            </a:extLst>
          </p:cNvPr>
          <p:cNvGrpSpPr/>
          <p:nvPr/>
        </p:nvGrpSpPr>
        <p:grpSpPr>
          <a:xfrm>
            <a:off x="1957742" y="2391558"/>
            <a:ext cx="2688502" cy="3162812"/>
            <a:chOff x="1957742" y="2391558"/>
            <a:chExt cx="2688502" cy="3162812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21085D2-69BD-4B49-AEE3-2207BCE87627}"/>
                </a:ext>
              </a:extLst>
            </p:cNvPr>
            <p:cNvCxnSpPr>
              <a:cxnSpLocks/>
            </p:cNvCxnSpPr>
            <p:nvPr/>
          </p:nvCxnSpPr>
          <p:spPr>
            <a:xfrm>
              <a:off x="1957742" y="2668586"/>
              <a:ext cx="2688502" cy="2576439"/>
            </a:xfrm>
            <a:prstGeom prst="bentConnector3">
              <a:avLst>
                <a:gd name="adj1" fmla="val 994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DF2910-CE99-42B1-B6DB-23ECB751C19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01" y="5342830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5CC42B-DA13-4A43-BD99-7D8D9B894CA6}"/>
                </a:ext>
              </a:extLst>
            </p:cNvPr>
            <p:cNvSpPr txBox="1"/>
            <p:nvPr/>
          </p:nvSpPr>
          <p:spPr>
            <a:xfrm>
              <a:off x="2306725" y="2391558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1+2</a:t>
              </a:r>
              <a:r>
                <a:rPr lang="en-US" baseline="30000" dirty="0"/>
                <a:t>-23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6BD7D5-D7D8-4147-A3BF-3A484085855E}"/>
              </a:ext>
            </a:extLst>
          </p:cNvPr>
          <p:cNvGrpSpPr/>
          <p:nvPr/>
        </p:nvGrpSpPr>
        <p:grpSpPr>
          <a:xfrm>
            <a:off x="1977683" y="3642060"/>
            <a:ext cx="4500857" cy="1941874"/>
            <a:chOff x="1977683" y="3642060"/>
            <a:chExt cx="4500857" cy="194187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278671-D4EA-45CA-A421-25299D208D45}"/>
                </a:ext>
              </a:extLst>
            </p:cNvPr>
            <p:cNvSpPr txBox="1"/>
            <p:nvPr/>
          </p:nvSpPr>
          <p:spPr>
            <a:xfrm>
              <a:off x="2306725" y="3642060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2+2</a:t>
              </a:r>
              <a:r>
                <a:rPr lang="en-US" baseline="30000" dirty="0"/>
                <a:t>-22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C503EA52-3F35-4AC2-A95B-C7E98E0BFEDB}"/>
                </a:ext>
              </a:extLst>
            </p:cNvPr>
            <p:cNvCxnSpPr>
              <a:cxnSpLocks/>
            </p:cNvCxnSpPr>
            <p:nvPr/>
          </p:nvCxnSpPr>
          <p:spPr>
            <a:xfrm>
              <a:off x="1977683" y="3942936"/>
              <a:ext cx="4500857" cy="1326390"/>
            </a:xfrm>
            <a:prstGeom prst="bentConnector3">
              <a:avLst>
                <a:gd name="adj1" fmla="val 99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B6FE63B-D914-427E-BF40-14C31947618A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40" y="5372394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ECD0CE6-FC23-49B1-B189-B423FC20C7A4}"/>
              </a:ext>
            </a:extLst>
          </p:cNvPr>
          <p:cNvSpPr txBox="1"/>
          <p:nvPr/>
        </p:nvSpPr>
        <p:spPr>
          <a:xfrm>
            <a:off x="3034649" y="2696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553CA-2791-4E0B-9E5F-8A5EB9C901F2}"/>
              </a:ext>
            </a:extLst>
          </p:cNvPr>
          <p:cNvSpPr txBox="1"/>
          <p:nvPr/>
        </p:nvSpPr>
        <p:spPr>
          <a:xfrm>
            <a:off x="1129304" y="2907959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B819EC-6B08-4456-9953-3112DABE2FED}"/>
              </a:ext>
            </a:extLst>
          </p:cNvPr>
          <p:cNvSpPr txBox="1"/>
          <p:nvPr/>
        </p:nvSpPr>
        <p:spPr>
          <a:xfrm>
            <a:off x="555228" y="401011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69F442-CB2D-44CA-A880-1BF75FF8732F}"/>
              </a:ext>
            </a:extLst>
          </p:cNvPr>
          <p:cNvGrpSpPr/>
          <p:nvPr/>
        </p:nvGrpSpPr>
        <p:grpSpPr>
          <a:xfrm>
            <a:off x="1975443" y="3910621"/>
            <a:ext cx="5094500" cy="1665355"/>
            <a:chOff x="1975443" y="3910621"/>
            <a:chExt cx="5094500" cy="1665355"/>
          </a:xfrm>
        </p:grpSpPr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422CCEE6-7300-4F91-9B42-7D89FE157AED}"/>
                </a:ext>
              </a:extLst>
            </p:cNvPr>
            <p:cNvCxnSpPr>
              <a:cxnSpLocks/>
            </p:cNvCxnSpPr>
            <p:nvPr/>
          </p:nvCxnSpPr>
          <p:spPr>
            <a:xfrm>
              <a:off x="1975443" y="4199707"/>
              <a:ext cx="5094500" cy="1083140"/>
            </a:xfrm>
            <a:prstGeom prst="bentConnector3">
              <a:avLst>
                <a:gd name="adj1" fmla="val 998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10B8CC-A183-496E-9346-7C4106469751}"/>
                </a:ext>
              </a:extLst>
            </p:cNvPr>
            <p:cNvSpPr txBox="1"/>
            <p:nvPr/>
          </p:nvSpPr>
          <p:spPr>
            <a:xfrm>
              <a:off x="2295052" y="3910621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2+2*2</a:t>
              </a:r>
              <a:r>
                <a:rPr lang="en-US" baseline="30000" dirty="0"/>
                <a:t>-22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913F1C1-5318-4A2A-9953-C6E0F6B2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70" y="5350794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CB13D4-C5B0-4B20-A357-F0E3E6E44BF8}"/>
              </a:ext>
            </a:extLst>
          </p:cNvPr>
          <p:cNvCxnSpPr>
            <a:cxnSpLocks/>
          </p:cNvCxnSpPr>
          <p:nvPr/>
        </p:nvCxnSpPr>
        <p:spPr>
          <a:xfrm>
            <a:off x="7174715" y="5463383"/>
            <a:ext cx="1020766" cy="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B6D7082-E84B-4579-8399-8CD26DF91FB7}"/>
              </a:ext>
            </a:extLst>
          </p:cNvPr>
          <p:cNvSpPr txBox="1"/>
          <p:nvPr/>
        </p:nvSpPr>
        <p:spPr>
          <a:xfrm>
            <a:off x="563763" y="482171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F6B5D2-372E-49DF-8AD5-14B2E7A30F17}"/>
              </a:ext>
            </a:extLst>
          </p:cNvPr>
          <p:cNvSpPr txBox="1"/>
          <p:nvPr/>
        </p:nvSpPr>
        <p:spPr>
          <a:xfrm>
            <a:off x="571252" y="462128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9DEF1E-842B-44F4-8755-49AA50C8813B}"/>
              </a:ext>
            </a:extLst>
          </p:cNvPr>
          <p:cNvGrpSpPr/>
          <p:nvPr/>
        </p:nvGrpSpPr>
        <p:grpSpPr>
          <a:xfrm>
            <a:off x="2000987" y="4801037"/>
            <a:ext cx="7034438" cy="760154"/>
            <a:chOff x="2000987" y="4801037"/>
            <a:chExt cx="7034438" cy="760154"/>
          </a:xfrm>
        </p:grpSpPr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1B93266E-5F71-4DC4-AFB9-60D6EB8E8FAB}"/>
                </a:ext>
              </a:extLst>
            </p:cNvPr>
            <p:cNvCxnSpPr>
              <a:cxnSpLocks/>
            </p:cNvCxnSpPr>
            <p:nvPr/>
          </p:nvCxnSpPr>
          <p:spPr>
            <a:xfrm>
              <a:off x="2000987" y="5083508"/>
              <a:ext cx="6987415" cy="221747"/>
            </a:xfrm>
            <a:prstGeom prst="bentConnector3">
              <a:avLst>
                <a:gd name="adj1" fmla="val 1000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DB020CE-A72A-4E45-826F-87371B9BF9D1}"/>
                </a:ext>
              </a:extLst>
            </p:cNvPr>
            <p:cNvSpPr txBox="1"/>
            <p:nvPr/>
          </p:nvSpPr>
          <p:spPr>
            <a:xfrm>
              <a:off x="2219767" y="4801037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255</a:t>
              </a:r>
              <a:r>
                <a:rPr lang="en-US" dirty="0"/>
                <a:t>+(2</a:t>
              </a:r>
              <a:r>
                <a:rPr lang="en-US" baseline="30000" dirty="0"/>
                <a:t>23</a:t>
              </a:r>
              <a:r>
                <a:rPr lang="en-US" dirty="0"/>
                <a:t>-1)*2</a:t>
              </a:r>
              <a:r>
                <a:rPr lang="en-US" baseline="30000" dirty="0"/>
                <a:t>232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ED10F16-783E-46FE-822A-F408B6194EEE}"/>
                </a:ext>
              </a:extLst>
            </p:cNvPr>
            <p:cNvCxnSpPr>
              <a:cxnSpLocks/>
            </p:cNvCxnSpPr>
            <p:nvPr/>
          </p:nvCxnSpPr>
          <p:spPr>
            <a:xfrm>
              <a:off x="9024052" y="5336009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455074-DBA8-472D-83FB-1366DBA56E43}"/>
              </a:ext>
            </a:extLst>
          </p:cNvPr>
          <p:cNvGrpSpPr/>
          <p:nvPr/>
        </p:nvGrpSpPr>
        <p:grpSpPr>
          <a:xfrm>
            <a:off x="2000987" y="4509016"/>
            <a:ext cx="6091881" cy="1069542"/>
            <a:chOff x="2000987" y="4509016"/>
            <a:chExt cx="6091881" cy="1069542"/>
          </a:xfrm>
        </p:grpSpPr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545041F9-1C5E-49F7-999C-AA396860FCD4}"/>
                </a:ext>
              </a:extLst>
            </p:cNvPr>
            <p:cNvCxnSpPr>
              <a:cxnSpLocks/>
            </p:cNvCxnSpPr>
            <p:nvPr/>
          </p:nvCxnSpPr>
          <p:spPr>
            <a:xfrm>
              <a:off x="2000987" y="4826555"/>
              <a:ext cx="6071664" cy="505259"/>
            </a:xfrm>
            <a:prstGeom prst="bentConnector3">
              <a:avLst>
                <a:gd name="adj1" fmla="val 1000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9C10F09-3DAF-4776-BE0E-C21C0BF7BFA3}"/>
                </a:ext>
              </a:extLst>
            </p:cNvPr>
            <p:cNvCxnSpPr>
              <a:cxnSpLocks/>
            </p:cNvCxnSpPr>
            <p:nvPr/>
          </p:nvCxnSpPr>
          <p:spPr>
            <a:xfrm>
              <a:off x="8081495" y="5353376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859E7BB-A66D-4454-8847-70B5BBFE09C2}"/>
                </a:ext>
              </a:extLst>
            </p:cNvPr>
            <p:cNvSpPr txBox="1"/>
            <p:nvPr/>
          </p:nvSpPr>
          <p:spPr>
            <a:xfrm>
              <a:off x="2255669" y="450901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255</a:t>
              </a:r>
              <a:r>
                <a:rPr lang="en-US" dirty="0"/>
                <a:t>+(2</a:t>
              </a:r>
              <a:r>
                <a:rPr lang="en-US" baseline="30000" dirty="0"/>
                <a:t>23</a:t>
              </a:r>
              <a:r>
                <a:rPr lang="en-US" dirty="0"/>
                <a:t>-2)*2</a:t>
              </a:r>
              <a:r>
                <a:rPr lang="en-US" baseline="30000" dirty="0"/>
                <a:t>232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567C7270-3F86-4E54-B63E-E88D1BDBCAE8}"/>
              </a:ext>
            </a:extLst>
          </p:cNvPr>
          <p:cNvSpPr txBox="1"/>
          <p:nvPr/>
        </p:nvSpPr>
        <p:spPr>
          <a:xfrm>
            <a:off x="1071814" y="4287421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429E36-5AC5-4869-AB77-603BFFA6A135}"/>
              </a:ext>
            </a:extLst>
          </p:cNvPr>
          <p:cNvGrpSpPr/>
          <p:nvPr/>
        </p:nvGrpSpPr>
        <p:grpSpPr>
          <a:xfrm>
            <a:off x="4267089" y="5755619"/>
            <a:ext cx="505267" cy="702652"/>
            <a:chOff x="4267089" y="5755619"/>
            <a:chExt cx="505267" cy="702652"/>
          </a:xfrm>
        </p:grpSpPr>
        <p:sp>
          <p:nvSpPr>
            <p:cNvPr id="186" name="Right Brace 185">
              <a:extLst>
                <a:ext uri="{FF2B5EF4-FFF2-40B4-BE49-F238E27FC236}">
                  <a16:creationId xmlns:a16="http://schemas.microsoft.com/office/drawing/2014/main" id="{7AE23617-4B69-41E2-ADDB-86483E3F733B}"/>
                </a:ext>
              </a:extLst>
            </p:cNvPr>
            <p:cNvSpPr/>
            <p:nvPr/>
          </p:nvSpPr>
          <p:spPr>
            <a:xfrm rot="5400000">
              <a:off x="4348476" y="5750653"/>
              <a:ext cx="267316" cy="27724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A02B244-6016-4215-B5B4-F1BB2E6E32F7}"/>
                </a:ext>
              </a:extLst>
            </p:cNvPr>
            <p:cNvSpPr txBox="1"/>
            <p:nvPr/>
          </p:nvSpPr>
          <p:spPr>
            <a:xfrm>
              <a:off x="4267089" y="608893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-23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3F834B-232C-43F9-B779-9E7DACBE230F}"/>
              </a:ext>
            </a:extLst>
          </p:cNvPr>
          <p:cNvGrpSpPr/>
          <p:nvPr/>
        </p:nvGrpSpPr>
        <p:grpSpPr>
          <a:xfrm>
            <a:off x="5889586" y="5755614"/>
            <a:ext cx="565287" cy="737051"/>
            <a:chOff x="5889586" y="5755614"/>
            <a:chExt cx="565287" cy="737051"/>
          </a:xfrm>
        </p:grpSpPr>
        <p:sp>
          <p:nvSpPr>
            <p:cNvPr id="188" name="Right Brace 187">
              <a:extLst>
                <a:ext uri="{FF2B5EF4-FFF2-40B4-BE49-F238E27FC236}">
                  <a16:creationId xmlns:a16="http://schemas.microsoft.com/office/drawing/2014/main" id="{A9ADEBFF-8F2C-4919-AB13-6371297DD6A6}"/>
                </a:ext>
              </a:extLst>
            </p:cNvPr>
            <p:cNvSpPr/>
            <p:nvPr/>
          </p:nvSpPr>
          <p:spPr>
            <a:xfrm rot="5400000">
              <a:off x="6015378" y="5690552"/>
              <a:ext cx="367719" cy="497843"/>
            </a:xfrm>
            <a:prstGeom prst="rightBrace">
              <a:avLst>
                <a:gd name="adj1" fmla="val 17845"/>
                <a:gd name="adj2" fmla="val 512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FB9E980-18FC-4D17-A985-09E3DE601755}"/>
                </a:ext>
              </a:extLst>
            </p:cNvPr>
            <p:cNvSpPr txBox="1"/>
            <p:nvPr/>
          </p:nvSpPr>
          <p:spPr>
            <a:xfrm>
              <a:off x="5889586" y="6123333"/>
              <a:ext cx="56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2</a:t>
              </a:r>
              <a:r>
                <a:rPr lang="en-US" baseline="30000" dirty="0"/>
                <a:t>-22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8719AB-1959-449A-BD03-6FC537D8187E}"/>
              </a:ext>
            </a:extLst>
          </p:cNvPr>
          <p:cNvGrpSpPr/>
          <p:nvPr/>
        </p:nvGrpSpPr>
        <p:grpSpPr>
          <a:xfrm>
            <a:off x="8092868" y="5705934"/>
            <a:ext cx="895534" cy="779908"/>
            <a:chOff x="8092868" y="5705934"/>
            <a:chExt cx="895534" cy="779908"/>
          </a:xfrm>
        </p:grpSpPr>
        <p:sp>
          <p:nvSpPr>
            <p:cNvPr id="190" name="Right Brace 189">
              <a:extLst>
                <a:ext uri="{FF2B5EF4-FFF2-40B4-BE49-F238E27FC236}">
                  <a16:creationId xmlns:a16="http://schemas.microsoft.com/office/drawing/2014/main" id="{E9F1910C-B2BE-4132-9FBD-C69A4FAC6274}"/>
                </a:ext>
              </a:extLst>
            </p:cNvPr>
            <p:cNvSpPr/>
            <p:nvPr/>
          </p:nvSpPr>
          <p:spPr>
            <a:xfrm rot="5400000">
              <a:off x="8335347" y="5463455"/>
              <a:ext cx="410575" cy="895534"/>
            </a:xfrm>
            <a:prstGeom prst="rightBrace">
              <a:avLst>
                <a:gd name="adj1" fmla="val 17845"/>
                <a:gd name="adj2" fmla="val 512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735E6B2-8F9F-4CDD-91AA-4F3074680DE1}"/>
                </a:ext>
              </a:extLst>
            </p:cNvPr>
            <p:cNvSpPr txBox="1"/>
            <p:nvPr/>
          </p:nvSpPr>
          <p:spPr>
            <a:xfrm>
              <a:off x="8195481" y="611651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2</a:t>
              </a:r>
              <a:r>
                <a:rPr lang="en-US" baseline="30000" dirty="0"/>
                <a:t>232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9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4" grpId="0"/>
      <p:bldP spid="63" grpId="0"/>
      <p:bldP spid="71" grpId="0"/>
      <p:bldP spid="93" grpId="0"/>
      <p:bldP spid="100" grpId="0"/>
      <p:bldP spid="102" grpId="0"/>
      <p:bldP spid="143" grpId="0"/>
      <p:bldP spid="151" grpId="0"/>
      <p:bldP spid="1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207B-FF94-4046-B793-5CD8CFAA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15" y="14331"/>
            <a:ext cx="8229600" cy="1143000"/>
          </a:xfrm>
        </p:spPr>
        <p:txBody>
          <a:bodyPr/>
          <a:lstStyle/>
          <a:p>
            <a:r>
              <a:rPr lang="en-US" dirty="0"/>
              <a:t>Strawman 32-bit FP: pros and cons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FE28E8-FD0A-4F97-9D55-10E5C048CBF6}"/>
              </a:ext>
            </a:extLst>
          </p:cNvPr>
          <p:cNvCxnSpPr>
            <a:cxnSpLocks/>
          </p:cNvCxnSpPr>
          <p:nvPr/>
        </p:nvCxnSpPr>
        <p:spPr>
          <a:xfrm>
            <a:off x="833773" y="2378991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E2044-3764-49DD-9B93-077C3669A02E}"/>
              </a:ext>
            </a:extLst>
          </p:cNvPr>
          <p:cNvCxnSpPr/>
          <p:nvPr/>
        </p:nvCxnSpPr>
        <p:spPr>
          <a:xfrm>
            <a:off x="3597444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491D4-3C1A-477F-A240-137AB5557C47}"/>
              </a:ext>
            </a:extLst>
          </p:cNvPr>
          <p:cNvCxnSpPr/>
          <p:nvPr/>
        </p:nvCxnSpPr>
        <p:spPr>
          <a:xfrm>
            <a:off x="4357170" y="227322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5B116F-C61D-40C3-B073-369EA24C295D}"/>
              </a:ext>
            </a:extLst>
          </p:cNvPr>
          <p:cNvCxnSpPr/>
          <p:nvPr/>
        </p:nvCxnSpPr>
        <p:spPr>
          <a:xfrm>
            <a:off x="5496758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79424F-AFD2-43E6-9045-BCDE7D1E6B2E}"/>
              </a:ext>
            </a:extLst>
          </p:cNvPr>
          <p:cNvCxnSpPr/>
          <p:nvPr/>
        </p:nvCxnSpPr>
        <p:spPr>
          <a:xfrm>
            <a:off x="7100370" y="22627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A90B8-0BED-4A83-AA93-0CB865EFB9BC}"/>
              </a:ext>
            </a:extLst>
          </p:cNvPr>
          <p:cNvSpPr txBox="1"/>
          <p:nvPr/>
        </p:nvSpPr>
        <p:spPr>
          <a:xfrm>
            <a:off x="3446601" y="189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7E797-20C5-400E-8D6D-C8C4C402F2FB}"/>
              </a:ext>
            </a:extLst>
          </p:cNvPr>
          <p:cNvSpPr txBox="1"/>
          <p:nvPr/>
        </p:nvSpPr>
        <p:spPr>
          <a:xfrm>
            <a:off x="4206327" y="189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9128-6B07-41DA-8CCB-2AA6B7DEAD22}"/>
              </a:ext>
            </a:extLst>
          </p:cNvPr>
          <p:cNvSpPr txBox="1"/>
          <p:nvPr/>
        </p:nvSpPr>
        <p:spPr>
          <a:xfrm>
            <a:off x="5345915" y="1903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47BFC-BB7B-4DD7-8051-52B3694F00E1}"/>
              </a:ext>
            </a:extLst>
          </p:cNvPr>
          <p:cNvSpPr txBox="1"/>
          <p:nvPr/>
        </p:nvSpPr>
        <p:spPr>
          <a:xfrm>
            <a:off x="6943543" y="191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68E36E-2AED-4C58-99F5-341B0E4E5451}"/>
              </a:ext>
            </a:extLst>
          </p:cNvPr>
          <p:cNvSpPr txBox="1"/>
          <p:nvPr/>
        </p:nvSpPr>
        <p:spPr>
          <a:xfrm>
            <a:off x="428985" y="101055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01F4B3-908B-4224-A98F-A47316C3D9A4}"/>
              </a:ext>
            </a:extLst>
          </p:cNvPr>
          <p:cNvCxnSpPr>
            <a:cxnSpLocks/>
            <a:stCxn id="29" idx="2"/>
            <a:endCxn id="72" idx="0"/>
          </p:cNvCxnSpPr>
          <p:nvPr/>
        </p:nvCxnSpPr>
        <p:spPr>
          <a:xfrm>
            <a:off x="1171336" y="1379891"/>
            <a:ext cx="234509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6D01F5-610A-458D-BE2A-FAB9574E6830}"/>
              </a:ext>
            </a:extLst>
          </p:cNvPr>
          <p:cNvSpPr txBox="1"/>
          <p:nvPr/>
        </p:nvSpPr>
        <p:spPr>
          <a:xfrm>
            <a:off x="3824172" y="132628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7A51DD-7FAA-4E78-B979-EC09EC03190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357170" y="1653452"/>
            <a:ext cx="23118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2B4002-3238-44BA-B078-3DBB84810F48}"/>
              </a:ext>
            </a:extLst>
          </p:cNvPr>
          <p:cNvSpPr txBox="1"/>
          <p:nvPr/>
        </p:nvSpPr>
        <p:spPr>
          <a:xfrm>
            <a:off x="5164105" y="132856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EC42A4-E410-497B-B60C-92DB46FD80DF}"/>
              </a:ext>
            </a:extLst>
          </p:cNvPr>
          <p:cNvCxnSpPr>
            <a:cxnSpLocks/>
          </p:cNvCxnSpPr>
          <p:nvPr/>
        </p:nvCxnSpPr>
        <p:spPr>
          <a:xfrm flipH="1">
            <a:off x="5586078" y="1606101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A55EA1-4ECA-4ADE-9390-523E1D09A21B}"/>
              </a:ext>
            </a:extLst>
          </p:cNvPr>
          <p:cNvSpPr txBox="1"/>
          <p:nvPr/>
        </p:nvSpPr>
        <p:spPr>
          <a:xfrm>
            <a:off x="6617625" y="132628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586D7B-6911-40C8-9558-D4D987381B0E}"/>
              </a:ext>
            </a:extLst>
          </p:cNvPr>
          <p:cNvCxnSpPr>
            <a:cxnSpLocks/>
          </p:cNvCxnSpPr>
          <p:nvPr/>
        </p:nvCxnSpPr>
        <p:spPr>
          <a:xfrm flipH="1">
            <a:off x="7076854" y="1620036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1EB29-4CB3-43EC-AA9C-12F5DCAB2B15}"/>
              </a:ext>
            </a:extLst>
          </p:cNvPr>
          <p:cNvCxnSpPr/>
          <p:nvPr/>
        </p:nvCxnSpPr>
        <p:spPr>
          <a:xfrm>
            <a:off x="3748287" y="228220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57A6D2-7CB3-41B2-BB23-D676942D4647}"/>
              </a:ext>
            </a:extLst>
          </p:cNvPr>
          <p:cNvCxnSpPr/>
          <p:nvPr/>
        </p:nvCxnSpPr>
        <p:spPr>
          <a:xfrm>
            <a:off x="3850347" y="227673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9D715C-73D7-436F-9369-E4E7C8B3E0FA}"/>
              </a:ext>
            </a:extLst>
          </p:cNvPr>
          <p:cNvCxnSpPr/>
          <p:nvPr/>
        </p:nvCxnSpPr>
        <p:spPr>
          <a:xfrm>
            <a:off x="4002747" y="2272462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B80D2AB0-C9B1-42D7-8BF3-91B642EE2C72}"/>
              </a:ext>
            </a:extLst>
          </p:cNvPr>
          <p:cNvSpPr/>
          <p:nvPr/>
        </p:nvSpPr>
        <p:spPr>
          <a:xfrm rot="5400000" flipH="1">
            <a:off x="3702344" y="2388801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273D1ACF-3C69-4968-B301-DEDEEB44BCE8}"/>
              </a:ext>
            </a:extLst>
          </p:cNvPr>
          <p:cNvSpPr/>
          <p:nvPr/>
        </p:nvSpPr>
        <p:spPr>
          <a:xfrm rot="5400000" flipH="1">
            <a:off x="4703690" y="2237176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D019E576-27EB-4365-8957-9EC381AFB58F}"/>
              </a:ext>
            </a:extLst>
          </p:cNvPr>
          <p:cNvSpPr/>
          <p:nvPr/>
        </p:nvSpPr>
        <p:spPr>
          <a:xfrm rot="5400000" flipH="1">
            <a:off x="6038129" y="2000717"/>
            <a:ext cx="532209" cy="1530611"/>
          </a:xfrm>
          <a:prstGeom prst="leftBrace">
            <a:avLst>
              <a:gd name="adj1" fmla="val 410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3F4A71-E60C-455F-A6BD-00E78FD36263}"/>
              </a:ext>
            </a:extLst>
          </p:cNvPr>
          <p:cNvSpPr txBox="1"/>
          <p:nvPr/>
        </p:nvSpPr>
        <p:spPr>
          <a:xfrm>
            <a:off x="3328842" y="3224443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1C4B6C-21D2-493C-83F0-7B29672C1F2A}"/>
              </a:ext>
            </a:extLst>
          </p:cNvPr>
          <p:cNvCxnSpPr/>
          <p:nvPr/>
        </p:nvCxnSpPr>
        <p:spPr>
          <a:xfrm flipH="1" flipV="1">
            <a:off x="4107976" y="3165850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17BFB3-B7FF-4E0E-8781-8DEA93B88BB2}"/>
              </a:ext>
            </a:extLst>
          </p:cNvPr>
          <p:cNvCxnSpPr>
            <a:cxnSpLocks/>
          </p:cNvCxnSpPr>
          <p:nvPr/>
        </p:nvCxnSpPr>
        <p:spPr>
          <a:xfrm flipH="1" flipV="1">
            <a:off x="4941534" y="3038013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4FA7BA-3E52-48E2-BFFB-6054588A568D}"/>
              </a:ext>
            </a:extLst>
          </p:cNvPr>
          <p:cNvCxnSpPr>
            <a:cxnSpLocks/>
          </p:cNvCxnSpPr>
          <p:nvPr/>
        </p:nvCxnSpPr>
        <p:spPr>
          <a:xfrm flipV="1">
            <a:off x="5647601" y="3107848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84E0CFC7-E0CB-4B05-8689-F3B391D1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13" y="3720775"/>
            <a:ext cx="8229600" cy="287864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The good </a:t>
            </a:r>
            <a:r>
              <a:rPr kumimoji="1" lang="zh-CN" altLang="en-US" dirty="0"/>
              <a:t>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Large range [1, 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], [-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-(2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 ,-1]</a:t>
            </a:r>
            <a:endParaRPr lang="en-US" baseline="30000" dirty="0"/>
          </a:p>
          <a:p>
            <a:pPr lvl="1"/>
            <a:r>
              <a:rPr kumimoji="1" lang="en-US" altLang="zh-CN" dirty="0"/>
              <a:t>Allows easy comparison: compare FPs by bit patterns</a:t>
            </a:r>
          </a:p>
          <a:p>
            <a:r>
              <a:rPr kumimoji="1" lang="en-US" altLang="zh-CN" dirty="0"/>
              <a:t>The bad </a:t>
            </a:r>
            <a:r>
              <a:rPr kumimoji="1" lang="zh-CN" altLang="en-US" dirty="0"/>
              <a:t>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0! </a:t>
            </a:r>
          </a:p>
          <a:p>
            <a:pPr lvl="1"/>
            <a:r>
              <a:rPr kumimoji="1" lang="en-US" altLang="zh-CN" dirty="0"/>
              <a:t>No [-1, 1] </a:t>
            </a:r>
          </a:p>
          <a:p>
            <a:pPr lvl="1"/>
            <a:r>
              <a:rPr kumimoji="1" lang="en-US" altLang="zh-CN" dirty="0"/>
              <a:t>Max precision (</a:t>
            </a:r>
            <a:r>
              <a:rPr lang="en-US" dirty="0"/>
              <a:t>2</a:t>
            </a:r>
            <a:r>
              <a:rPr lang="en-US" baseline="30000" dirty="0"/>
              <a:t>-23 </a:t>
            </a:r>
            <a:r>
              <a:rPr kumimoji="1" lang="en-US" altLang="zh-CN" dirty="0"/>
              <a:t>) not high enough</a:t>
            </a:r>
          </a:p>
          <a:p>
            <a:pPr lvl="1"/>
            <a:r>
              <a:rPr kumimoji="1" lang="en-US" altLang="zh-CN" dirty="0"/>
              <a:t>No representation of special cases: ∞</a:t>
            </a:r>
          </a:p>
          <a:p>
            <a:pPr lvl="1"/>
            <a:endParaRPr kumimoji="1" lang="zh-CN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523C2A-74D6-469C-93AA-9D634D693FF8}"/>
              </a:ext>
            </a:extLst>
          </p:cNvPr>
          <p:cNvSpPr txBox="1"/>
          <p:nvPr/>
        </p:nvSpPr>
        <p:spPr>
          <a:xfrm>
            <a:off x="1913687" y="19533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E2084D-6D5A-4B8B-902D-81DF6D7D98FB}"/>
              </a:ext>
            </a:extLst>
          </p:cNvPr>
          <p:cNvCxnSpPr/>
          <p:nvPr/>
        </p:nvCxnSpPr>
        <p:spPr>
          <a:xfrm>
            <a:off x="2064530" y="2309270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4F5DED-6B6F-4021-8560-6905E0F76953}"/>
              </a:ext>
            </a:extLst>
          </p:cNvPr>
          <p:cNvCxnSpPr/>
          <p:nvPr/>
        </p:nvCxnSpPr>
        <p:spPr>
          <a:xfrm>
            <a:off x="1370579" y="2309613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D2ABC7-BA4A-43BB-A96D-A4D170576530}"/>
              </a:ext>
            </a:extLst>
          </p:cNvPr>
          <p:cNvSpPr txBox="1"/>
          <p:nvPr/>
        </p:nvSpPr>
        <p:spPr>
          <a:xfrm>
            <a:off x="1219736" y="19301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A572F0-1877-4851-88BD-20363B58A901}"/>
              </a:ext>
            </a:extLst>
          </p:cNvPr>
          <p:cNvSpPr txBox="1"/>
          <p:nvPr/>
        </p:nvSpPr>
        <p:spPr>
          <a:xfrm>
            <a:off x="2621132" y="148097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A13765-F26C-4AE9-8183-DB101CA675D0}"/>
              </a:ext>
            </a:extLst>
          </p:cNvPr>
          <p:cNvCxnSpPr>
            <a:stCxn id="73" idx="2"/>
          </p:cNvCxnSpPr>
          <p:nvPr/>
        </p:nvCxnSpPr>
        <p:spPr>
          <a:xfrm>
            <a:off x="3363483" y="1850302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690BBE-C69D-4DFA-A882-08C2C3E3874C}"/>
              </a:ext>
            </a:extLst>
          </p:cNvPr>
          <p:cNvSpPr txBox="1"/>
          <p:nvPr/>
        </p:nvSpPr>
        <p:spPr>
          <a:xfrm>
            <a:off x="1323736" y="1318613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F34F91-EDED-4B2A-8616-4A68A137D6B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913687" y="1614686"/>
            <a:ext cx="186109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A3B53DD5-75FC-42A7-A575-B5BB6BC96C33}"/>
              </a:ext>
            </a:extLst>
          </p:cNvPr>
          <p:cNvSpPr/>
          <p:nvPr/>
        </p:nvSpPr>
        <p:spPr>
          <a:xfrm rot="5400000" flipH="1">
            <a:off x="1487841" y="2469686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A6D827-76FD-4860-BB2B-1DF83DA46D98}"/>
              </a:ext>
            </a:extLst>
          </p:cNvPr>
          <p:cNvCxnSpPr>
            <a:cxnSpLocks/>
          </p:cNvCxnSpPr>
          <p:nvPr/>
        </p:nvCxnSpPr>
        <p:spPr>
          <a:xfrm flipH="1" flipV="1">
            <a:off x="8314989" y="2547897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C9557-44C0-4D89-B504-149E5F642BA9}"/>
              </a:ext>
            </a:extLst>
          </p:cNvPr>
          <p:cNvSpPr txBox="1"/>
          <p:nvPr/>
        </p:nvSpPr>
        <p:spPr>
          <a:xfrm>
            <a:off x="7235399" y="2755281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036316-2EF6-4146-8DC9-AB5FAFE38306}"/>
              </a:ext>
            </a:extLst>
          </p:cNvPr>
          <p:cNvSpPr txBox="1"/>
          <p:nvPr/>
        </p:nvSpPr>
        <p:spPr>
          <a:xfrm>
            <a:off x="7423023" y="29985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8878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2E67-D911-4AA9-B730-29B5562C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FP implementations in 60s/70s</a:t>
            </a:r>
          </a:p>
          <a:p>
            <a:pPr lvl="1"/>
            <a:r>
              <a:rPr lang="en-US" dirty="0"/>
              <a:t>Code was not portable across processors</a:t>
            </a:r>
          </a:p>
          <a:p>
            <a:r>
              <a:rPr lang="en-US" dirty="0"/>
              <a:t>IEEE formed a committee (IEEE.754) to standardize FP format and specification.</a:t>
            </a:r>
          </a:p>
          <a:p>
            <a:pPr lvl="1"/>
            <a:r>
              <a:rPr lang="en-US" dirty="0"/>
              <a:t>IEEE FP standard published in 1985</a:t>
            </a:r>
          </a:p>
          <a:p>
            <a:pPr lvl="1"/>
            <a:r>
              <a:rPr lang="en-US" dirty="0"/>
              <a:t>Led by William Kahan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42" y="4606120"/>
            <a:ext cx="1580843" cy="14364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86558" y="4664997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latin typeface="Arial"/>
                <a:cs typeface="Arial"/>
              </a:rPr>
              <a:t>Prof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William </a:t>
            </a:r>
            <a:r>
              <a:rPr lang="fr-FR" altLang="zh-CN" dirty="0" err="1">
                <a:latin typeface="Arial"/>
                <a:cs typeface="Arial"/>
              </a:rPr>
              <a:t>Kahan</a:t>
            </a:r>
            <a:r>
              <a:rPr lang="zh-CN" altLang="en-US" dirty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>
                <a:latin typeface="Arial"/>
                <a:cs typeface="Arial"/>
              </a:rPr>
              <a:t>University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California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Berkeley</a:t>
            </a:r>
          </a:p>
          <a:p>
            <a:r>
              <a:rPr lang="en-US" altLang="zh-CN" dirty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78B2-E322-4A0B-B0D0-5DC2254A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81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class only covers basic FP materials</a:t>
            </a:r>
          </a:p>
          <a:p>
            <a:r>
              <a:rPr lang="en-US" dirty="0"/>
              <a:t>A deep understanding of FP is crucial for numerical/scientific computing </a:t>
            </a:r>
          </a:p>
          <a:p>
            <a:pPr lvl="1"/>
            <a:r>
              <a:rPr lang="en-US" dirty="0"/>
              <a:t>More FP is covered in undergrad/grad classes on numerical methods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4" y="3245172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58" y="3054312"/>
            <a:ext cx="4133372" cy="3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Consistent representation of floating point numbers</a:t>
            </a:r>
          </a:p>
          <a:p>
            <a:pPr lvl="1"/>
            <a:r>
              <a:rPr kumimoji="1" lang="en-US" altLang="zh-CN" dirty="0"/>
              <a:t>Address the limitation of our FP strawman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Correctly rounded floating point operations, using several rounding 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45" y="333779"/>
            <a:ext cx="875503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IEEE FP: Carve out subsets of bit-patterns from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7700" y="1741613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06534"/>
              </p:ext>
            </p:extLst>
          </p:nvPr>
        </p:nvGraphicFramePr>
        <p:xfrm>
          <a:off x="254890" y="2784797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31586" y="23887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35462" y="23896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45993" y="239644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14913" y="23973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15990" y="238872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795496" y="3360656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42116" y="4234941"/>
            <a:ext cx="827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For normalization representation, 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exp can not be (1111 1111)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or (0000 0000)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046" y="5284634"/>
            <a:ext cx="18758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Verdana"/>
                <a:cs typeface="Verdana"/>
              </a:rPr>
              <a:t>exp</a:t>
            </a:r>
            <a:r>
              <a:rPr lang="en-US" altLang="zh-CN" sz="2400" baseline="-25000" dirty="0" err="1">
                <a:latin typeface="Verdana"/>
                <a:cs typeface="Verdana"/>
              </a:rPr>
              <a:t>max</a:t>
            </a:r>
            <a:r>
              <a:rPr lang="en-US" altLang="zh-CN" sz="2400" dirty="0">
                <a:latin typeface="Verdana"/>
                <a:cs typeface="Verdana"/>
              </a:rPr>
              <a:t> = ?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>
                <a:latin typeface="Verdana"/>
                <a:cs typeface="Verdana"/>
              </a:rPr>
              <a:t>exp</a:t>
            </a:r>
            <a:r>
              <a:rPr lang="en-US" altLang="zh-CN" sz="2400" baseline="-25000" dirty="0" err="1">
                <a:latin typeface="Verdana"/>
                <a:cs typeface="Verdana"/>
              </a:rPr>
              <a:t>min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458" y="5284634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>
                <a:latin typeface="Verdana"/>
                <a:cs typeface="Verdana"/>
              </a:rPr>
              <a:t>1, </a:t>
            </a:r>
            <a:r>
              <a:rPr lang="cs-CZ" altLang="zh-CN" sz="2400" dirty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1820863" y="3182821"/>
            <a:ext cx="5457227" cy="34326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98169" y="596580"/>
            <a:ext cx="8302613" cy="8572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Previously…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32315" y="3105587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725301" y="3108328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344830" y="3116909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165573" y="3108328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999985" y="3119650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5084541" y="3115503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4899940" y="3111068"/>
            <a:ext cx="0" cy="120141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430082" y="364621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 dirty="0"/>
          </a:p>
        </p:txBody>
      </p:sp>
      <p:grpSp>
        <p:nvGrpSpPr>
          <p:cNvPr id="42" name="组 41"/>
          <p:cNvGrpSpPr/>
          <p:nvPr/>
        </p:nvGrpSpPr>
        <p:grpSpPr>
          <a:xfrm>
            <a:off x="1592637" y="3232788"/>
            <a:ext cx="430711" cy="369332"/>
            <a:chOff x="599515" y="3167381"/>
            <a:chExt cx="574281" cy="492442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" name="公式" r:id="rId4" imgW="152400" imgH="127000" progId="Equation.3">
                    <p:embed/>
                  </p:oleObj>
                </mc:Choice>
                <mc:Fallback>
                  <p:oleObj name="公式" r:id="rId4" imgW="152400" imgH="127000" progId="Equation.3">
                    <p:embed/>
                    <p:pic>
                      <p:nvPicPr>
                        <p:cNvPr id="43" name="对象 4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340264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-</a:t>
              </a:r>
              <a:endParaRPr lang="zh-CN" altLang="en-US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7375175" y="3186525"/>
            <a:ext cx="456453" cy="369332"/>
            <a:chOff x="7971013" y="3100761"/>
            <a:chExt cx="608604" cy="492442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2" name="公式" r:id="rId6" imgW="152400" imgH="127000" progId="Equation.3">
                    <p:embed/>
                  </p:oleObj>
                </mc:Choice>
                <mc:Fallback>
                  <p:oleObj name="公式" r:id="rId6" imgW="152400" imgH="127000" progId="Equation.3">
                    <p:embed/>
                    <p:pic>
                      <p:nvPicPr>
                        <p:cNvPr id="46" name="对象 4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400109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+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4596293" y="3260055"/>
            <a:ext cx="29206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1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99875" y="3264530"/>
            <a:ext cx="240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2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708537" y="3278952"/>
            <a:ext cx="4979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-3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50162" y="3264530"/>
            <a:ext cx="4356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-2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4179861" y="3263524"/>
            <a:ext cx="3563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-1</a:t>
            </a:r>
            <a:endParaRPr lang="zh-CN" altLang="en-US" sz="1500" dirty="0"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5040747" y="3278952"/>
            <a:ext cx="2080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Arial"/>
                <a:cs typeface="Arial"/>
              </a:rPr>
              <a:t>3</a:t>
            </a:r>
            <a:endParaRPr lang="zh-CN" altLang="en-US" sz="15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60813" y="3162263"/>
            <a:ext cx="3526620" cy="530019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2</a:t>
              </a:r>
              <a:r>
                <a:rPr kumimoji="1" lang="en-US" altLang="zh-CN" sz="1500" baseline="30000" dirty="0">
                  <a:latin typeface="Arial"/>
                  <a:cs typeface="Arial"/>
                </a:rPr>
                <a:t>n-1</a:t>
              </a:r>
              <a:r>
                <a:rPr kumimoji="1" lang="en-US" altLang="zh-CN" sz="1500" dirty="0">
                  <a:latin typeface="Arial"/>
                  <a:cs typeface="Arial"/>
                </a:rPr>
                <a:t>-1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2</a:t>
              </a:r>
              <a:r>
                <a:rPr kumimoji="1" lang="en-US" altLang="zh-CN" sz="1500" baseline="30000" dirty="0">
                  <a:latin typeface="Arial"/>
                  <a:cs typeface="Arial"/>
                </a:rPr>
                <a:t>n-1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09134" y="2693618"/>
            <a:ext cx="2761136" cy="898133"/>
            <a:chOff x="4354844" y="2448488"/>
            <a:chExt cx="3681515" cy="1197510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894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0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500" dirty="0">
                  <a:latin typeface="Arial"/>
                  <a:cs typeface="Arial"/>
                </a:rPr>
                <a:t>2</a:t>
              </a:r>
              <a:r>
                <a:rPr kumimoji="1" lang="en-US" altLang="zh-CN" sz="1500" baseline="30000" dirty="0">
                  <a:latin typeface="Arial"/>
                  <a:cs typeface="Arial"/>
                </a:rPr>
                <a:t>n</a:t>
              </a:r>
              <a:r>
                <a:rPr kumimoji="1" lang="en-US" altLang="zh-CN" sz="1500" dirty="0">
                  <a:latin typeface="Arial"/>
                  <a:cs typeface="Arial"/>
                </a:rPr>
                <a:t>-1</a:t>
              </a:r>
              <a:endParaRPr lang="zh-CN" altLang="en-US" sz="1500" dirty="0">
                <a:latin typeface="Arial"/>
                <a:cs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C20EC4-6086-4A02-8F51-A64BC4F20D3B}"/>
              </a:ext>
            </a:extLst>
          </p:cNvPr>
          <p:cNvSpPr txBox="1"/>
          <p:nvPr/>
        </p:nvSpPr>
        <p:spPr>
          <a:xfrm>
            <a:off x="4920311" y="2335579"/>
            <a:ext cx="1819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Unsigned n-bit integers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1BFE8-86C4-4CD2-B59A-956EA7E2721D}"/>
              </a:ext>
            </a:extLst>
          </p:cNvPr>
          <p:cNvSpPr txBox="1"/>
          <p:nvPr/>
        </p:nvSpPr>
        <p:spPr>
          <a:xfrm>
            <a:off x="3767569" y="3742360"/>
            <a:ext cx="1630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Signed n-bit 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E365-FDE0-4AD4-B896-D06816C21246}"/>
              </a:ext>
            </a:extLst>
          </p:cNvPr>
          <p:cNvSpPr txBox="1"/>
          <p:nvPr/>
        </p:nvSpPr>
        <p:spPr>
          <a:xfrm>
            <a:off x="2430082" y="4544690"/>
            <a:ext cx="353558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about real numbers?</a:t>
            </a:r>
          </a:p>
        </p:txBody>
      </p: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80" y="274638"/>
            <a:ext cx="8924174" cy="1143000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cs typeface="Arial"/>
              </a:rPr>
              <a:t>IEEE FP: Represent negative exponents using b</a:t>
            </a:r>
            <a:r>
              <a:rPr kumimoji="1" lang="en-US" altLang="zh-CN" sz="3200" dirty="0"/>
              <a:t>ias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9366"/>
              </p:ext>
            </p:extLst>
          </p:nvPr>
        </p:nvGraphicFramePr>
        <p:xfrm>
          <a:off x="342534" y="561877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22270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2236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2304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23135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222702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194629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4" y="2082639"/>
            <a:ext cx="4469535" cy="842159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 represent FPs in (-1,1), we must allow negative exponent. </a:t>
            </a:r>
          </a:p>
        </p:txBody>
      </p:sp>
      <p:sp>
        <p:nvSpPr>
          <p:cNvPr id="13" name="矩形 3"/>
          <p:cNvSpPr/>
          <p:nvPr/>
        </p:nvSpPr>
        <p:spPr>
          <a:xfrm>
            <a:off x="515488" y="3218529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3935345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0">
            <a:extLst>
              <a:ext uri="{FF2B5EF4-FFF2-40B4-BE49-F238E27FC236}">
                <a16:creationId xmlns:a16="http://schemas.microsoft.com/office/drawing/2014/main" id="{B556B2E9-01DF-4188-B2F7-C644B7F87FD3}"/>
              </a:ext>
            </a:extLst>
          </p:cNvPr>
          <p:cNvSpPr/>
          <p:nvPr/>
        </p:nvSpPr>
        <p:spPr>
          <a:xfrm>
            <a:off x="4532905" y="3935344"/>
            <a:ext cx="3987990" cy="1448965"/>
          </a:xfrm>
          <a:prstGeom prst="wedgeRoundRectCallout">
            <a:avLst>
              <a:gd name="adj1" fmla="val -84662"/>
              <a:gd name="adj2" fmla="val -193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Why? Using bias instead of 2’s complement allows simple comparison of FPs using their bit-patterns</a:t>
            </a:r>
          </a:p>
        </p:txBody>
      </p: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1" grpId="0" animBg="1"/>
      <p:bldP spid="13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FP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39565"/>
              </p:ext>
            </p:extLst>
          </p:nvPr>
        </p:nvGraphicFramePr>
        <p:xfrm>
          <a:off x="335244" y="226443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1940" y="186836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15816" y="186930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26347" y="187608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95267" y="187702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96344" y="18683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75850" y="2840291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C4CD5-833F-4897-84C1-22C26714471F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99AFA9-35D6-40C6-8E68-2E8F55B2451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7048ED-CEA7-4881-843F-D52B582099F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E2B8A9-DCE3-4E1D-9F77-1D9805C12CBE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69C153-17B2-4687-9F6C-4F1CF51A4F29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B3AB7-D9B4-4D08-BA33-F684943F9298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93C4D-4D54-4F9C-A51D-211AE2C9B201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2C4C4F-F152-4609-A38C-77B0899D1FF7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308C0-3400-40B1-8FC4-4C47FFD4A41B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E620D2-0AC0-4A43-8D6E-942DB1B4AD0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01D935-F3C7-4ADE-802D-71AA9A0E297D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C4C00A-B7BD-48EC-A8D9-2082138842BB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990797-4B08-4758-A130-547C8D12BC8D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D7F75-3DC3-4EB0-A116-2A296D1DC2AB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C86E8F-F214-47D3-BD71-72C2607CAB15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4D48D69-BFAE-49A1-831B-069B54D3C718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C4F9143-70E3-4CE7-8A91-9AAE8FC7C887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7AEC18-8CBC-48B4-880A-FA153A30D8D3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B0C8B47-1F9B-470E-A609-D86016655427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160D00-14A7-42B2-8423-EBFDD5A081E0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B7DA8-CB21-40FB-8D49-43E59D21AAA6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E6995F-6367-4F49-BA3E-E0F554F8EDF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8F14E-44F8-426D-9759-695225F1C6B7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1C537-A668-4CC2-9443-B5EF16028B7F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266CD5-81B8-4B52-BFC2-10A6F1BA37C2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72083-3F0E-4BFC-BD74-7FCFA105C086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C453D-09D1-44E0-BB94-D324CC44AE0D}"/>
              </a:ext>
            </a:extLst>
          </p:cNvPr>
          <p:cNvCxnSpPr>
            <a:stCxn id="89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1538AD-3FA0-4149-A9BB-79756D704727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DF1680-0D0E-406D-8664-EA2F4D81D20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693E95B5-A222-46E7-906C-2BDF5653DF49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4CFB2-3E0B-4443-B013-BB9A1DCF8AA3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83414A-C9A8-4051-8AFE-6128B478E583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1DCA6-4A13-41E5-B795-C1B4E048BE60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E6F5BAB-EED7-41AA-BF7A-8F7874960349}"/>
              </a:ext>
            </a:extLst>
          </p:cNvPr>
          <p:cNvSpPr/>
          <p:nvPr/>
        </p:nvSpPr>
        <p:spPr>
          <a:xfrm>
            <a:off x="445145" y="6165017"/>
            <a:ext cx="2702993" cy="557366"/>
          </a:xfrm>
          <a:prstGeom prst="wedgeRoundRectCallout">
            <a:avLst>
              <a:gd name="adj1" fmla="val 30895"/>
              <a:gd name="adj2" fmla="val -26071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gap [-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, 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-125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7603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Represent values 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IEEE FP denormalized representation: represent values close and equal to 0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650133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03469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55749" y="2369912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M &lt; 2, M = ( 1.F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919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 &lt;= M &lt; 1, M = ( 0.F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926002" y="5776405"/>
            <a:ext cx="2460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E = 1 </a:t>
            </a:r>
            <a:r>
              <a:rPr lang="mr-IN" altLang="zh-CN" sz="2000" dirty="0">
                <a:latin typeface="Arial"/>
                <a:cs typeface="Arial"/>
              </a:rPr>
              <a:t>–</a:t>
            </a:r>
            <a:r>
              <a:rPr lang="en-US" altLang="zh-CN" sz="2000" dirty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757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Denormalized FP example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30921"/>
              </p:ext>
            </p:extLst>
          </p:nvPr>
        </p:nvGraphicFramePr>
        <p:xfrm>
          <a:off x="197276" y="4267301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7013" y="2329089"/>
            <a:ext cx="692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What’s the IEEE FP format of 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?</a:t>
            </a:r>
            <a:endParaRPr kumimoji="1" lang="zh-CN" altLang="en-US" sz="2800" dirty="0">
              <a:latin typeface="Arial"/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6399EC-E8EF-491F-BF30-38960D13F100}"/>
              </a:ext>
            </a:extLst>
          </p:cNvPr>
          <p:cNvGrpSpPr/>
          <p:nvPr/>
        </p:nvGrpSpPr>
        <p:grpSpPr>
          <a:xfrm>
            <a:off x="4979420" y="1311921"/>
            <a:ext cx="3341620" cy="1343815"/>
            <a:chOff x="4979420" y="1311921"/>
            <a:chExt cx="3341620" cy="13438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6FFEA8-E5E2-4994-A208-61FFE69FA0C7}"/>
                </a:ext>
              </a:extLst>
            </p:cNvPr>
            <p:cNvSpPr/>
            <p:nvPr/>
          </p:nvSpPr>
          <p:spPr>
            <a:xfrm>
              <a:off x="6148316" y="2358425"/>
              <a:ext cx="627797" cy="29731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AAA3E0-9D0A-4B90-BCA0-7CE9C4FD0A73}"/>
                </a:ext>
              </a:extLst>
            </p:cNvPr>
            <p:cNvCxnSpPr>
              <a:cxnSpLocks/>
            </p:cNvCxnSpPr>
            <p:nvPr/>
          </p:nvCxnSpPr>
          <p:spPr>
            <a:xfrm>
              <a:off x="6078064" y="1849400"/>
              <a:ext cx="314785" cy="40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5B30-9946-4BDF-B03D-E8131BD5A6DE}"/>
                </a:ext>
              </a:extLst>
            </p:cNvPr>
            <p:cNvSpPr txBox="1"/>
            <p:nvPr/>
          </p:nvSpPr>
          <p:spPr>
            <a:xfrm>
              <a:off x="4979420" y="1311921"/>
              <a:ext cx="3341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Smaller than the smallest E (-126)</a:t>
              </a:r>
            </a:p>
            <a:p>
              <a:r>
                <a:rPr lang="en-US" dirty="0"/>
                <a:t>of normalized encoding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BF0ECE-295C-4542-AA1D-46C83D070FF8}"/>
              </a:ext>
            </a:extLst>
          </p:cNvPr>
          <p:cNvSpPr txBox="1"/>
          <p:nvPr/>
        </p:nvSpPr>
        <p:spPr>
          <a:xfrm>
            <a:off x="157013" y="3370038"/>
            <a:ext cx="4592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= (0.1)</a:t>
            </a:r>
            <a:r>
              <a:rPr kumimoji="1" lang="en-US" altLang="zh-CN" sz="2800" baseline="-25000" dirty="0">
                <a:latin typeface="Arial"/>
                <a:cs typeface="Arial"/>
              </a:rPr>
              <a:t> 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E490-D915-EB42-A01F-F5668C1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AE59-89AC-874D-A3A2-524807E8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9838"/>
            <a:ext cx="8229600" cy="4525963"/>
          </a:xfrm>
        </p:spPr>
        <p:txBody>
          <a:bodyPr/>
          <a:lstStyle/>
          <a:p>
            <a:r>
              <a:rPr lang="en-US" dirty="0"/>
              <a:t>Normalized binary representation of real numbers</a:t>
            </a:r>
          </a:p>
        </p:txBody>
      </p:sp>
      <p:sp>
        <p:nvSpPr>
          <p:cNvPr id="55" name="矩形 5">
            <a:extLst>
              <a:ext uri="{FF2B5EF4-FFF2-40B4-BE49-F238E27FC236}">
                <a16:creationId xmlns:a16="http://schemas.microsoft.com/office/drawing/2014/main" id="{579DBCAB-4FFB-0B40-AE6B-D7E5F088CA5E}"/>
              </a:ext>
            </a:extLst>
          </p:cNvPr>
          <p:cNvSpPr/>
          <p:nvPr/>
        </p:nvSpPr>
        <p:spPr>
          <a:xfrm>
            <a:off x="1308480" y="1987340"/>
            <a:ext cx="53923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cs typeface="Consolas"/>
              </a:rPr>
              <a:t>Answer: (10.25)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(1010.01)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(1.01001)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3</a:t>
            </a:r>
            <a:endParaRPr lang="en-US" altLang="zh-CN" sz="2100" baseline="300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04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678" y="15051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What we’ve learnt so far: </a:t>
            </a:r>
            <a:br>
              <a:rPr kumimoji="1" lang="en-US" altLang="zh-CN" dirty="0"/>
            </a:br>
            <a:r>
              <a:rPr kumimoji="1" lang="en-US" altLang="zh-CN" dirty="0"/>
              <a:t>IEEE FP normalized + denormalized</a:t>
            </a:r>
            <a:endParaRPr kumimoji="1" lang="zh-CN" altLang="en-US" dirty="0"/>
          </a:p>
        </p:txBody>
      </p:sp>
      <p:graphicFrame>
        <p:nvGraphicFramePr>
          <p:cNvPr id="55" name="表格 4">
            <a:extLst>
              <a:ext uri="{FF2B5EF4-FFF2-40B4-BE49-F238E27FC236}">
                <a16:creationId xmlns:a16="http://schemas.microsoft.com/office/drawing/2014/main" id="{A53E30E5-4E60-49E1-9D41-7FA61CDE6D56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4831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矩形 13">
            <a:extLst>
              <a:ext uri="{FF2B5EF4-FFF2-40B4-BE49-F238E27FC236}">
                <a16:creationId xmlns:a16="http://schemas.microsoft.com/office/drawing/2014/main" id="{0AF35CD7-8F8E-4EC9-A6DE-94628687ED6A}"/>
              </a:ext>
            </a:extLst>
          </p:cNvPr>
          <p:cNvSpPr/>
          <p:nvPr/>
        </p:nvSpPr>
        <p:spPr>
          <a:xfrm>
            <a:off x="2513583" y="2215639"/>
            <a:ext cx="587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If (exp!=0 &amp;&amp; exp!=255) n = (1.F)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exp-127</a:t>
            </a:r>
            <a:r>
              <a:rPr lang="en-US" altLang="zh-CN" dirty="0">
                <a:latin typeface="Arial"/>
                <a:cs typeface="Arial"/>
              </a:rPr>
              <a:t> (normalized)</a:t>
            </a:r>
            <a:endParaRPr lang="en-US" altLang="zh-CN" baseline="-25000" dirty="0">
              <a:latin typeface="Arial"/>
              <a:cs typeface="Arial"/>
            </a:endParaRPr>
          </a:p>
        </p:txBody>
      </p:sp>
      <p:graphicFrame>
        <p:nvGraphicFramePr>
          <p:cNvPr id="97" name="表格 11">
            <a:extLst>
              <a:ext uri="{FF2B5EF4-FFF2-40B4-BE49-F238E27FC236}">
                <a16:creationId xmlns:a16="http://schemas.microsoft.com/office/drawing/2014/main" id="{A2F5CDD2-6BD3-4AE6-A242-D906FE59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46308"/>
              </p:ext>
            </p:extLst>
          </p:nvPr>
        </p:nvGraphicFramePr>
        <p:xfrm>
          <a:off x="457200" y="400736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矩形 20">
            <a:extLst>
              <a:ext uri="{FF2B5EF4-FFF2-40B4-BE49-F238E27FC236}">
                <a16:creationId xmlns:a16="http://schemas.microsoft.com/office/drawing/2014/main" id="{1A4C1B76-5E28-4829-9B98-1B88B7F2D6DA}"/>
              </a:ext>
            </a:extLst>
          </p:cNvPr>
          <p:cNvSpPr/>
          <p:nvPr/>
        </p:nvSpPr>
        <p:spPr>
          <a:xfrm>
            <a:off x="3054668" y="4540894"/>
            <a:ext cx="4166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If (exp == 0) n = (0.F)</a:t>
            </a:r>
            <a:r>
              <a:rPr lang="en-US" altLang="zh-CN" sz="1600" baseline="-25000" dirty="0">
                <a:latin typeface="Arial"/>
                <a:cs typeface="Arial"/>
              </a:rPr>
              <a:t>2 </a:t>
            </a:r>
            <a:r>
              <a:rPr lang="en-US" altLang="zh-CN" sz="1600" dirty="0">
                <a:latin typeface="Arial"/>
                <a:cs typeface="Arial"/>
              </a:rPr>
              <a:t>* 2</a:t>
            </a:r>
            <a:r>
              <a:rPr lang="en-US" altLang="zh-CN" sz="1600" baseline="30000" dirty="0">
                <a:latin typeface="Arial"/>
                <a:cs typeface="Arial"/>
              </a:rPr>
              <a:t>-126</a:t>
            </a:r>
            <a:r>
              <a:rPr lang="en-US" altLang="zh-CN" sz="1600" dirty="0">
                <a:latin typeface="Arial"/>
                <a:cs typeface="Arial"/>
              </a:rPr>
              <a:t> (denormalized)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graphicFrame>
        <p:nvGraphicFramePr>
          <p:cNvPr id="53" name="表格 12">
            <a:extLst>
              <a:ext uri="{FF2B5EF4-FFF2-40B4-BE49-F238E27FC236}">
                <a16:creationId xmlns:a16="http://schemas.microsoft.com/office/drawing/2014/main" id="{E7EFCDD8-FFC9-2443-AF84-7733A0BC4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84902"/>
              </p:ext>
            </p:extLst>
          </p:nvPr>
        </p:nvGraphicFramePr>
        <p:xfrm>
          <a:off x="457200" y="287661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1000 0010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4">
            <a:extLst>
              <a:ext uri="{FF2B5EF4-FFF2-40B4-BE49-F238E27FC236}">
                <a16:creationId xmlns:a16="http://schemas.microsoft.com/office/drawing/2014/main" id="{43118873-53F9-C44F-9829-E35ECCB8693B}"/>
              </a:ext>
            </a:extLst>
          </p:cNvPr>
          <p:cNvSpPr txBox="1"/>
          <p:nvPr/>
        </p:nvSpPr>
        <p:spPr>
          <a:xfrm>
            <a:off x="404620" y="134844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10C1F2CE-ADC8-2643-9AC0-0B8300CBBA17}"/>
              </a:ext>
            </a:extLst>
          </p:cNvPr>
          <p:cNvSpPr txBox="1"/>
          <p:nvPr/>
        </p:nvSpPr>
        <p:spPr>
          <a:xfrm>
            <a:off x="708496" y="134937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4A531538-FBC8-0640-ACBC-963A16E1FCD7}"/>
              </a:ext>
            </a:extLst>
          </p:cNvPr>
          <p:cNvSpPr txBox="1"/>
          <p:nvPr/>
        </p:nvSpPr>
        <p:spPr>
          <a:xfrm>
            <a:off x="2936266" y="135623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62" name="TextBox 4">
            <a:extLst>
              <a:ext uri="{FF2B5EF4-FFF2-40B4-BE49-F238E27FC236}">
                <a16:creationId xmlns:a16="http://schemas.microsoft.com/office/drawing/2014/main" id="{AAF6D637-FD65-B949-B978-E20BA8D62183}"/>
              </a:ext>
            </a:extLst>
          </p:cNvPr>
          <p:cNvSpPr txBox="1"/>
          <p:nvPr/>
        </p:nvSpPr>
        <p:spPr>
          <a:xfrm>
            <a:off x="3205186" y="135717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8C1C18D7-9FF6-6142-96F4-93D4BA80BD1A}"/>
              </a:ext>
            </a:extLst>
          </p:cNvPr>
          <p:cNvSpPr txBox="1"/>
          <p:nvPr/>
        </p:nvSpPr>
        <p:spPr>
          <a:xfrm>
            <a:off x="8845195" y="135928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BBB2D-A15C-F346-A163-BA9B0F1367DF}"/>
              </a:ext>
            </a:extLst>
          </p:cNvPr>
          <p:cNvCxnSpPr/>
          <p:nvPr/>
        </p:nvCxnSpPr>
        <p:spPr>
          <a:xfrm>
            <a:off x="0" y="3862319"/>
            <a:ext cx="9144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8AE0A0-AC62-5044-9515-2AB50DCD949F}"/>
              </a:ext>
            </a:extLst>
          </p:cNvPr>
          <p:cNvSpPr txBox="1"/>
          <p:nvPr/>
        </p:nvSpPr>
        <p:spPr>
          <a:xfrm>
            <a:off x="3205186" y="34290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(1.01001)</a:t>
            </a:r>
            <a:r>
              <a:rPr lang="en-US" baseline="-25000" dirty="0"/>
              <a:t>2</a:t>
            </a:r>
            <a:r>
              <a:rPr lang="en-US" dirty="0"/>
              <a:t> * 2</a:t>
            </a:r>
            <a:r>
              <a:rPr lang="en-US" baseline="30000" dirty="0"/>
              <a:t>130-127</a:t>
            </a:r>
            <a:endParaRPr lang="en-US" dirty="0"/>
          </a:p>
        </p:txBody>
      </p:sp>
      <p:graphicFrame>
        <p:nvGraphicFramePr>
          <p:cNvPr id="73" name="表格 12">
            <a:extLst>
              <a:ext uri="{FF2B5EF4-FFF2-40B4-BE49-F238E27FC236}">
                <a16:creationId xmlns:a16="http://schemas.microsoft.com/office/drawing/2014/main" id="{7B418CC4-640F-714A-9BF7-90B0FC217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14796"/>
              </p:ext>
            </p:extLst>
          </p:nvPr>
        </p:nvGraphicFramePr>
        <p:xfrm>
          <a:off x="452682" y="517838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C30F553A-A788-9040-AC7F-D072BF327703}"/>
              </a:ext>
            </a:extLst>
          </p:cNvPr>
          <p:cNvSpPr txBox="1"/>
          <p:nvPr/>
        </p:nvSpPr>
        <p:spPr>
          <a:xfrm>
            <a:off x="3267904" y="572484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(0.01001)</a:t>
            </a:r>
            <a:r>
              <a:rPr lang="en-US" baseline="-25000" dirty="0"/>
              <a:t>2</a:t>
            </a:r>
            <a:r>
              <a:rPr lang="en-US" dirty="0"/>
              <a:t> * 2</a:t>
            </a:r>
            <a:r>
              <a:rPr lang="en-US" baseline="30000" dirty="0"/>
              <a:t>-126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678" y="15051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What we’ve learnt so far: </a:t>
            </a:r>
            <a:br>
              <a:rPr kumimoji="1" lang="en-US" altLang="zh-CN" dirty="0"/>
            </a:br>
            <a:r>
              <a:rPr kumimoji="1" lang="en-US" altLang="zh-CN" dirty="0"/>
              <a:t>IEEE FP normalized + denormalized</a:t>
            </a:r>
            <a:endParaRPr kumimoji="1" lang="zh-CN" alt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39466" y="4060465"/>
            <a:ext cx="819981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FFF9E7-88E3-2C49-B57C-49953EC30589}"/>
              </a:ext>
            </a:extLst>
          </p:cNvPr>
          <p:cNvGrpSpPr/>
          <p:nvPr/>
        </p:nvGrpSpPr>
        <p:grpSpPr>
          <a:xfrm>
            <a:off x="3729865" y="3007755"/>
            <a:ext cx="1484702" cy="1158480"/>
            <a:chOff x="3729865" y="3007755"/>
            <a:chExt cx="1484702" cy="115848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C99AFA9-35D6-40C6-8E68-2E8F55B24512}"/>
                </a:ext>
              </a:extLst>
            </p:cNvPr>
            <p:cNvCxnSpPr/>
            <p:nvPr/>
          </p:nvCxnSpPr>
          <p:spPr>
            <a:xfrm>
              <a:off x="4139316" y="3954695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69C153-17B2-4687-9F6C-4F1CF51A4F29}"/>
                </a:ext>
              </a:extLst>
            </p:cNvPr>
            <p:cNvSpPr txBox="1"/>
            <p:nvPr/>
          </p:nvSpPr>
          <p:spPr>
            <a:xfrm>
              <a:off x="4112020" y="3575232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-125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6308C0-3400-40B1-8FC4-4C47FFD4A41B}"/>
                </a:ext>
              </a:extLst>
            </p:cNvPr>
            <p:cNvSpPr txBox="1"/>
            <p:nvPr/>
          </p:nvSpPr>
          <p:spPr>
            <a:xfrm>
              <a:off x="3729865" y="3007755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0….10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E620D2-0AC0-4A43-8D6E-942DB1B4AD0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H="1">
              <a:off x="4112020" y="3334926"/>
              <a:ext cx="173962" cy="409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EC25E5-8D1B-7944-915A-B59F9D79D89E}"/>
              </a:ext>
            </a:extLst>
          </p:cNvPr>
          <p:cNvGrpSpPr/>
          <p:nvPr/>
        </p:nvGrpSpPr>
        <p:grpSpPr>
          <a:xfrm>
            <a:off x="5069798" y="3010041"/>
            <a:ext cx="1426994" cy="1145958"/>
            <a:chOff x="5069798" y="3010041"/>
            <a:chExt cx="1426994" cy="114595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7048ED-CEA7-4881-843F-D52B582099F8}"/>
                </a:ext>
              </a:extLst>
            </p:cNvPr>
            <p:cNvCxnSpPr/>
            <p:nvPr/>
          </p:nvCxnSpPr>
          <p:spPr>
            <a:xfrm>
              <a:off x="5702704" y="3944459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CB3AB7-D9B4-4D08-BA33-F684943F9298}"/>
                </a:ext>
              </a:extLst>
            </p:cNvPr>
            <p:cNvSpPr txBox="1"/>
            <p:nvPr/>
          </p:nvSpPr>
          <p:spPr>
            <a:xfrm>
              <a:off x="5459765" y="3611752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-124</a:t>
              </a:r>
              <a:endParaRPr lang="en-US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01D935-F3C7-4ADE-802D-71AA9A0E297D}"/>
                </a:ext>
              </a:extLst>
            </p:cNvPr>
            <p:cNvSpPr txBox="1"/>
            <p:nvPr/>
          </p:nvSpPr>
          <p:spPr>
            <a:xfrm>
              <a:off x="5069798" y="3010041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0…11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CC4C00A-B7BD-48EC-A8D9-208213884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4215" y="3313191"/>
              <a:ext cx="284986" cy="28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9D1FC5-999D-D44F-8B7B-36C2B3B2D4C3}"/>
              </a:ext>
            </a:extLst>
          </p:cNvPr>
          <p:cNvGrpSpPr/>
          <p:nvPr/>
        </p:nvGrpSpPr>
        <p:grpSpPr>
          <a:xfrm>
            <a:off x="2983056" y="4288481"/>
            <a:ext cx="5799601" cy="1095082"/>
            <a:chOff x="2983056" y="4288481"/>
            <a:chExt cx="5799601" cy="109508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57AEC18-8CBC-48B4-880A-FA153A30D8D3}"/>
                </a:ext>
              </a:extLst>
            </p:cNvPr>
            <p:cNvSpPr txBox="1"/>
            <p:nvPr/>
          </p:nvSpPr>
          <p:spPr>
            <a:xfrm>
              <a:off x="2983056" y="5014231"/>
              <a:ext cx="5799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evenly spaced numbers between successive “red marks”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B0C8B47-1F9B-470E-A609-D860166554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7874" y="4335140"/>
              <a:ext cx="495833" cy="686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3160D00-14A7-42B2-8423-EBFDD5A08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779" y="4288481"/>
              <a:ext cx="0" cy="686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AFB7DA8-CB21-40FB-8D49-43E59D21A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3294" y="4418786"/>
              <a:ext cx="943498" cy="58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B3976-149D-FA47-B326-3A943121EA37}"/>
              </a:ext>
            </a:extLst>
          </p:cNvPr>
          <p:cNvGrpSpPr/>
          <p:nvPr/>
        </p:nvGrpSpPr>
        <p:grpSpPr>
          <a:xfrm>
            <a:off x="2526825" y="3162444"/>
            <a:ext cx="1484702" cy="999130"/>
            <a:chOff x="2526825" y="3162444"/>
            <a:chExt cx="1484702" cy="99913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9C4CD5-833F-4897-84C1-22C26714471F}"/>
                </a:ext>
              </a:extLst>
            </p:cNvPr>
            <p:cNvCxnSpPr/>
            <p:nvPr/>
          </p:nvCxnSpPr>
          <p:spPr>
            <a:xfrm>
              <a:off x="3364712" y="3950034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9E2B8A9-DCE3-4E1D-9F77-1D9805C12CBE}"/>
                </a:ext>
              </a:extLst>
            </p:cNvPr>
            <p:cNvSpPr txBox="1"/>
            <p:nvPr/>
          </p:nvSpPr>
          <p:spPr>
            <a:xfrm>
              <a:off x="3380094" y="357853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D72083-3F0E-4BFC-BD74-7FCFA105C086}"/>
                </a:ext>
              </a:extLst>
            </p:cNvPr>
            <p:cNvSpPr txBox="1"/>
            <p:nvPr/>
          </p:nvSpPr>
          <p:spPr>
            <a:xfrm>
              <a:off x="2526825" y="31624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0….01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11C453D-09D1-44E0-BB94-D324CC44AE0D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269176" y="3531776"/>
              <a:ext cx="95536" cy="359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5AF425-9915-294F-93D0-E5D8A692096C}"/>
              </a:ext>
            </a:extLst>
          </p:cNvPr>
          <p:cNvGrpSpPr/>
          <p:nvPr/>
        </p:nvGrpSpPr>
        <p:grpSpPr>
          <a:xfrm>
            <a:off x="334678" y="2692033"/>
            <a:ext cx="2379453" cy="1589134"/>
            <a:chOff x="334678" y="2692033"/>
            <a:chExt cx="2379453" cy="158913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99D41F-31BA-7344-8308-C02482D67A18}"/>
                </a:ext>
              </a:extLst>
            </p:cNvPr>
            <p:cNvGrpSpPr/>
            <p:nvPr/>
          </p:nvGrpSpPr>
          <p:grpSpPr>
            <a:xfrm>
              <a:off x="334678" y="2692033"/>
              <a:ext cx="2379453" cy="1589134"/>
              <a:chOff x="334678" y="2692033"/>
              <a:chExt cx="2379453" cy="158913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266CD5-81B8-4B52-BFC2-10A6F1BA37C2}"/>
                  </a:ext>
                </a:extLst>
              </p:cNvPr>
              <p:cNvSpPr txBox="1"/>
              <p:nvPr/>
            </p:nvSpPr>
            <p:spPr>
              <a:xfrm>
                <a:off x="1125429" y="3611624"/>
                <a:ext cx="6399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kumimoji="1" lang="en-US" altLang="zh-CN" sz="1600" dirty="0">
                    <a:latin typeface="Arial"/>
                    <a:cs typeface="Arial"/>
                  </a:rPr>
                  <a:t>2</a:t>
                </a:r>
                <a:r>
                  <a:rPr kumimoji="1" lang="en-US" altLang="zh-CN" sz="1600" baseline="30000" dirty="0">
                    <a:latin typeface="Arial"/>
                    <a:cs typeface="Arial"/>
                  </a:rPr>
                  <a:t>-125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3393C4D-4D54-4F9C-A51D-211AE2C9B201}"/>
                  </a:ext>
                </a:extLst>
              </p:cNvPr>
              <p:cNvSpPr txBox="1"/>
              <p:nvPr/>
            </p:nvSpPr>
            <p:spPr>
              <a:xfrm>
                <a:off x="334678" y="2692033"/>
                <a:ext cx="148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0….10 </a:t>
                </a:r>
                <a:r>
                  <a:rPr lang="en-US" dirty="0">
                    <a:solidFill>
                      <a:schemeClr val="accent1"/>
                    </a:solidFill>
                  </a:rPr>
                  <a:t>0…00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D2C4C4F-F152-4609-A38C-77B0899D1FF7}"/>
                  </a:ext>
                </a:extLst>
              </p:cNvPr>
              <p:cNvCxnSpPr>
                <a:cxnSpLocks/>
                <a:stCxn id="67" idx="2"/>
                <a:endCxn id="88" idx="0"/>
              </p:cNvCxnSpPr>
              <p:nvPr/>
            </p:nvCxnSpPr>
            <p:spPr>
              <a:xfrm>
                <a:off x="1077029" y="3061365"/>
                <a:ext cx="368360" cy="550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E6995F-6367-4F49-BA3E-E0F554F8EDF5}"/>
                  </a:ext>
                </a:extLst>
              </p:cNvPr>
              <p:cNvSpPr txBox="1"/>
              <p:nvPr/>
            </p:nvSpPr>
            <p:spPr>
              <a:xfrm>
                <a:off x="1819380" y="3634836"/>
                <a:ext cx="6399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kumimoji="1" lang="en-US" altLang="zh-CN" sz="1600" dirty="0">
                    <a:latin typeface="Arial"/>
                    <a:cs typeface="Arial"/>
                  </a:rPr>
                  <a:t>2</a:t>
                </a:r>
                <a:r>
                  <a:rPr kumimoji="1" lang="en-US" altLang="zh-CN" sz="1600" baseline="30000" dirty="0">
                    <a:latin typeface="Arial"/>
                    <a:cs typeface="Arial"/>
                  </a:rPr>
                  <a:t>-126</a:t>
                </a:r>
                <a:endParaRPr lang="en-US" sz="1800" dirty="0"/>
              </a:p>
              <a:p>
                <a:endParaRPr lang="en-US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D88F14E-44F8-426D-9759-695225F1C6B7}"/>
                  </a:ext>
                </a:extLst>
              </p:cNvPr>
              <p:cNvCxnSpPr/>
              <p:nvPr/>
            </p:nvCxnSpPr>
            <p:spPr>
              <a:xfrm>
                <a:off x="2291637" y="3987675"/>
                <a:ext cx="0" cy="2115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C1C537-A668-4CC2-9443-B5EF16028B7F}"/>
                  </a:ext>
                </a:extLst>
              </p:cNvPr>
              <p:cNvCxnSpPr/>
              <p:nvPr/>
            </p:nvCxnSpPr>
            <p:spPr>
              <a:xfrm>
                <a:off x="1276272" y="3991087"/>
                <a:ext cx="0" cy="2115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C1538AD-3FA0-4149-A9BB-79756D704727}"/>
                  </a:ext>
                </a:extLst>
              </p:cNvPr>
              <p:cNvSpPr txBox="1"/>
              <p:nvPr/>
            </p:nvSpPr>
            <p:spPr>
              <a:xfrm>
                <a:off x="1229429" y="3000087"/>
                <a:ext cx="148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0….01 </a:t>
                </a:r>
                <a:r>
                  <a:rPr lang="en-US" dirty="0">
                    <a:solidFill>
                      <a:schemeClr val="accent1"/>
                    </a:solidFill>
                  </a:rPr>
                  <a:t>0…00</a:t>
                </a: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FDF1680-0D0E-406D-8664-EA2F4D81D208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1819380" y="3296160"/>
              <a:ext cx="319960" cy="338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12C113-3005-0B42-8326-1B617D3B7417}"/>
              </a:ext>
            </a:extLst>
          </p:cNvPr>
          <p:cNvGrpSpPr/>
          <p:nvPr/>
        </p:nvGrpSpPr>
        <p:grpSpPr>
          <a:xfrm>
            <a:off x="7141092" y="4257955"/>
            <a:ext cx="1947456" cy="839322"/>
            <a:chOff x="7141092" y="4257955"/>
            <a:chExt cx="1947456" cy="83932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834CFB2-3E0B-4443-B013-BB9A1DCF8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922" y="4257955"/>
              <a:ext cx="407350" cy="17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E5A4DE-D4F3-CF44-AFD8-322E78E89A97}"/>
                </a:ext>
              </a:extLst>
            </p:cNvPr>
            <p:cNvGrpSpPr/>
            <p:nvPr/>
          </p:nvGrpSpPr>
          <p:grpSpPr>
            <a:xfrm>
              <a:off x="7141092" y="4436755"/>
              <a:ext cx="1947456" cy="660522"/>
              <a:chOff x="7141092" y="4436755"/>
              <a:chExt cx="1947456" cy="66052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83414A-C9A8-4051-8AFE-6128B478E583}"/>
                  </a:ext>
                </a:extLst>
              </p:cNvPr>
              <p:cNvSpPr txBox="1"/>
              <p:nvPr/>
            </p:nvSpPr>
            <p:spPr>
              <a:xfrm>
                <a:off x="7141092" y="4436755"/>
                <a:ext cx="194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Max: 0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1…10 </a:t>
                </a:r>
                <a:r>
                  <a:rPr lang="en-US" dirty="0">
                    <a:solidFill>
                      <a:schemeClr val="accent1"/>
                    </a:solidFill>
                  </a:rPr>
                  <a:t>1…11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241DCA6-4A13-41E5-B795-C1B4E048BE60}"/>
                  </a:ext>
                </a:extLst>
              </p:cNvPr>
              <p:cNvSpPr txBox="1"/>
              <p:nvPr/>
            </p:nvSpPr>
            <p:spPr>
              <a:xfrm>
                <a:off x="7346933" y="4593036"/>
                <a:ext cx="814647" cy="504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lnSpc>
                    <a:spcPct val="200000"/>
                  </a:lnSpc>
                  <a:defRPr/>
                </a:pPr>
                <a:r>
                  <a:rPr lang="zh-CN" altLang="en-US" sz="1600" dirty="0">
                    <a:latin typeface="Verdana"/>
                    <a:cs typeface="Verdana"/>
                  </a:rPr>
                  <a:t>≈</a:t>
                </a:r>
                <a:r>
                  <a:rPr lang="en-US" altLang="zh-CN" sz="1600" dirty="0">
                    <a:latin typeface="Verdana"/>
                    <a:cs typeface="Verdana"/>
                  </a:rPr>
                  <a:t> 2</a:t>
                </a:r>
                <a:r>
                  <a:rPr lang="en-US" altLang="zh-CN" sz="1600" baseline="30000" dirty="0">
                    <a:latin typeface="Verdana"/>
                    <a:cs typeface="Verdana"/>
                  </a:rPr>
                  <a:t>128</a:t>
                </a:r>
                <a:endParaRPr lang="zh-CN" altLang="en-US" sz="1600" baseline="30000" dirty="0">
                  <a:latin typeface="Verdana"/>
                  <a:cs typeface="Verdana"/>
                </a:endParaRPr>
              </a:p>
            </p:txBody>
          </p: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009C03-804B-4807-8D5C-C473D64D4EA5}"/>
              </a:ext>
            </a:extLst>
          </p:cNvPr>
          <p:cNvCxnSpPr/>
          <p:nvPr/>
        </p:nvCxnSpPr>
        <p:spPr>
          <a:xfrm>
            <a:off x="2802554" y="3974027"/>
            <a:ext cx="0" cy="2115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B1C43E-83F5-1A4B-8405-CDD79B57C91E}"/>
              </a:ext>
            </a:extLst>
          </p:cNvPr>
          <p:cNvCxnSpPr>
            <a:cxnSpLocks/>
          </p:cNvCxnSpPr>
          <p:nvPr/>
        </p:nvCxnSpPr>
        <p:spPr>
          <a:xfrm>
            <a:off x="8161580" y="39344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592C98-5F4E-5F40-A9FB-447D21C3EDD5}"/>
              </a:ext>
            </a:extLst>
          </p:cNvPr>
          <p:cNvSpPr txBox="1"/>
          <p:nvPr/>
        </p:nvSpPr>
        <p:spPr>
          <a:xfrm>
            <a:off x="2651711" y="422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EE9C4F-004D-6A47-9DE7-E0A1F47EF4EB}"/>
              </a:ext>
            </a:extLst>
          </p:cNvPr>
          <p:cNvGrpSpPr/>
          <p:nvPr/>
        </p:nvGrpSpPr>
        <p:grpSpPr>
          <a:xfrm>
            <a:off x="3553598" y="3953936"/>
            <a:ext cx="354842" cy="212245"/>
            <a:chOff x="3553598" y="3953936"/>
            <a:chExt cx="354842" cy="21224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B990797-4B08-4758-A130-547C8D12BC8D}"/>
                </a:ext>
              </a:extLst>
            </p:cNvPr>
            <p:cNvCxnSpPr/>
            <p:nvPr/>
          </p:nvCxnSpPr>
          <p:spPr>
            <a:xfrm>
              <a:off x="3653980" y="3963682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C6D7F75-3DC3-4EB0-A116-2A296D1DC2AB}"/>
                </a:ext>
              </a:extLst>
            </p:cNvPr>
            <p:cNvCxnSpPr/>
            <p:nvPr/>
          </p:nvCxnSpPr>
          <p:spPr>
            <a:xfrm>
              <a:off x="3756040" y="3958212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AC86E8F-F214-47D3-BD71-72C2607CAB15}"/>
                </a:ext>
              </a:extLst>
            </p:cNvPr>
            <p:cNvCxnSpPr/>
            <p:nvPr/>
          </p:nvCxnSpPr>
          <p:spPr>
            <a:xfrm>
              <a:off x="3908440" y="3953936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DFE928-9501-F046-B9BC-7533CB78821E}"/>
                </a:ext>
              </a:extLst>
            </p:cNvPr>
            <p:cNvCxnSpPr/>
            <p:nvPr/>
          </p:nvCxnSpPr>
          <p:spPr>
            <a:xfrm>
              <a:off x="3553598" y="3974133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EC224F7-3761-DF42-BDD7-4A567EB17DBB}"/>
                </a:ext>
              </a:extLst>
            </p:cNvPr>
            <p:cNvCxnSpPr/>
            <p:nvPr/>
          </p:nvCxnSpPr>
          <p:spPr>
            <a:xfrm>
              <a:off x="3826552" y="3974132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257A18-B9E2-8544-87F1-EA323C40A988}"/>
              </a:ext>
            </a:extLst>
          </p:cNvPr>
          <p:cNvGrpSpPr/>
          <p:nvPr/>
        </p:nvGrpSpPr>
        <p:grpSpPr>
          <a:xfrm>
            <a:off x="4704562" y="3962756"/>
            <a:ext cx="300250" cy="207969"/>
            <a:chOff x="4704562" y="3962756"/>
            <a:chExt cx="300250" cy="207969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7338949-3FF5-8D45-A825-CA3C7FBB8A7D}"/>
                </a:ext>
              </a:extLst>
            </p:cNvPr>
            <p:cNvCxnSpPr>
              <a:cxnSpLocks/>
            </p:cNvCxnSpPr>
            <p:nvPr/>
          </p:nvCxnSpPr>
          <p:spPr>
            <a:xfrm>
              <a:off x="4852412" y="3962756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18020DD-921B-A449-AC83-7FE52FEFB245}"/>
                </a:ext>
              </a:extLst>
            </p:cNvPr>
            <p:cNvCxnSpPr>
              <a:cxnSpLocks/>
            </p:cNvCxnSpPr>
            <p:nvPr/>
          </p:nvCxnSpPr>
          <p:spPr>
            <a:xfrm>
              <a:off x="5004812" y="3965028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1E40EA4-D055-D245-AA85-4936C9FD532D}"/>
                </a:ext>
              </a:extLst>
            </p:cNvPr>
            <p:cNvCxnSpPr>
              <a:cxnSpLocks/>
            </p:cNvCxnSpPr>
            <p:nvPr/>
          </p:nvCxnSpPr>
          <p:spPr>
            <a:xfrm>
              <a:off x="4704562" y="3978677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B6EC31-7C11-2642-BC7C-4906E8731382}"/>
              </a:ext>
            </a:extLst>
          </p:cNvPr>
          <p:cNvGrpSpPr/>
          <p:nvPr/>
        </p:nvGrpSpPr>
        <p:grpSpPr>
          <a:xfrm>
            <a:off x="6590230" y="3953653"/>
            <a:ext cx="655094" cy="219346"/>
            <a:chOff x="6590230" y="3953653"/>
            <a:chExt cx="655094" cy="21934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38597D0-07E6-8948-B984-E7A5A5330C71}"/>
                </a:ext>
              </a:extLst>
            </p:cNvPr>
            <p:cNvCxnSpPr>
              <a:cxnSpLocks/>
            </p:cNvCxnSpPr>
            <p:nvPr/>
          </p:nvCxnSpPr>
          <p:spPr>
            <a:xfrm>
              <a:off x="6917774" y="3967303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E5D5BC7-91B9-D249-ABBA-2AF91DC063DB}"/>
                </a:ext>
              </a:extLst>
            </p:cNvPr>
            <p:cNvCxnSpPr>
              <a:cxnSpLocks/>
            </p:cNvCxnSpPr>
            <p:nvPr/>
          </p:nvCxnSpPr>
          <p:spPr>
            <a:xfrm>
              <a:off x="6590230" y="3980951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6F171C8-9D1F-E742-AB24-77E5049DF4B4}"/>
                </a:ext>
              </a:extLst>
            </p:cNvPr>
            <p:cNvCxnSpPr>
              <a:cxnSpLocks/>
            </p:cNvCxnSpPr>
            <p:nvPr/>
          </p:nvCxnSpPr>
          <p:spPr>
            <a:xfrm>
              <a:off x="7245324" y="3953653"/>
              <a:ext cx="0" cy="19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A53047-8E58-9541-970A-3BC0B42C57C3}"/>
              </a:ext>
            </a:extLst>
          </p:cNvPr>
          <p:cNvCxnSpPr/>
          <p:nvPr/>
        </p:nvCxnSpPr>
        <p:spPr>
          <a:xfrm flipV="1">
            <a:off x="2291637" y="4063327"/>
            <a:ext cx="1073075" cy="1647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FA5D99A-1F45-4FC9-BCAA-A38DFDC8C83F}"/>
              </a:ext>
            </a:extLst>
          </p:cNvPr>
          <p:cNvGrpSpPr/>
          <p:nvPr/>
        </p:nvGrpSpPr>
        <p:grpSpPr>
          <a:xfrm>
            <a:off x="2426650" y="2271572"/>
            <a:ext cx="1492437" cy="1824929"/>
            <a:chOff x="2403912" y="3145029"/>
            <a:chExt cx="1492437" cy="18249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AFEEF1-7FEF-455C-A880-A0D864948DC2}"/>
                </a:ext>
              </a:extLst>
            </p:cNvPr>
            <p:cNvSpPr txBox="1"/>
            <p:nvPr/>
          </p:nvSpPr>
          <p:spPr>
            <a:xfrm>
              <a:off x="2572481" y="45082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±0</a:t>
              </a:r>
              <a:endParaRPr lang="en-US" sz="1600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8773273-2AFA-434F-A358-1E1F329B2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4143" y="3823087"/>
              <a:ext cx="121495" cy="83365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857F5A-20B4-4788-94ED-2ADB76704346}"/>
                </a:ext>
              </a:extLst>
            </p:cNvPr>
            <p:cNvSpPr txBox="1"/>
            <p:nvPr/>
          </p:nvSpPr>
          <p:spPr>
            <a:xfrm>
              <a:off x="2403912" y="3145029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76AAB3-FBE1-4EC8-BDFB-7071A75BF747}"/>
                </a:ext>
              </a:extLst>
            </p:cNvPr>
            <p:cNvSpPr txBox="1"/>
            <p:nvPr/>
          </p:nvSpPr>
          <p:spPr>
            <a:xfrm>
              <a:off x="2411647" y="34070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8419E8-6869-A54A-84DA-82A4329EBCD3}"/>
              </a:ext>
            </a:extLst>
          </p:cNvPr>
          <p:cNvGrpSpPr/>
          <p:nvPr/>
        </p:nvGrpSpPr>
        <p:grpSpPr>
          <a:xfrm>
            <a:off x="1819380" y="3955883"/>
            <a:ext cx="4841005" cy="1909324"/>
            <a:chOff x="1819380" y="3955883"/>
            <a:chExt cx="4841005" cy="19093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CB706E-1E23-4790-85AD-E65F7F8041FB}"/>
                </a:ext>
              </a:extLst>
            </p:cNvPr>
            <p:cNvGrpSpPr/>
            <p:nvPr/>
          </p:nvGrpSpPr>
          <p:grpSpPr>
            <a:xfrm>
              <a:off x="1819380" y="4229371"/>
              <a:ext cx="4841005" cy="1635836"/>
              <a:chOff x="1916135" y="5021072"/>
              <a:chExt cx="4841005" cy="1635836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E974CA2-2433-419C-BE64-E8BA25E6F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1974" y="5021072"/>
                <a:ext cx="509307" cy="1154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CA2416-294F-4A3F-983B-FA80E35A664A}"/>
                  </a:ext>
                </a:extLst>
              </p:cNvPr>
              <p:cNvSpPr txBox="1"/>
              <p:nvPr/>
            </p:nvSpPr>
            <p:spPr>
              <a:xfrm>
                <a:off x="1916135" y="6287576"/>
                <a:ext cx="4841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23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evenly spaced positive denormalized numbers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35B345F-F694-A045-BCD7-CC09F47AE47A}"/>
                </a:ext>
              </a:extLst>
            </p:cNvPr>
            <p:cNvGrpSpPr/>
            <p:nvPr/>
          </p:nvGrpSpPr>
          <p:grpSpPr>
            <a:xfrm>
              <a:off x="2900590" y="3955883"/>
              <a:ext cx="354842" cy="212245"/>
              <a:chOff x="3553598" y="3953936"/>
              <a:chExt cx="354842" cy="212245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68F0F79-8272-1D4D-A0D7-83005F6BC96A}"/>
                  </a:ext>
                </a:extLst>
              </p:cNvPr>
              <p:cNvCxnSpPr/>
              <p:nvPr/>
            </p:nvCxnSpPr>
            <p:spPr>
              <a:xfrm>
                <a:off x="3653980" y="3963682"/>
                <a:ext cx="0" cy="19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92897AB-2B17-EB4D-9050-ADAB028A8B7E}"/>
                  </a:ext>
                </a:extLst>
              </p:cNvPr>
              <p:cNvCxnSpPr/>
              <p:nvPr/>
            </p:nvCxnSpPr>
            <p:spPr>
              <a:xfrm>
                <a:off x="3756040" y="3958212"/>
                <a:ext cx="0" cy="19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7074684-11D0-7643-8D77-F24A4D754E04}"/>
                  </a:ext>
                </a:extLst>
              </p:cNvPr>
              <p:cNvCxnSpPr/>
              <p:nvPr/>
            </p:nvCxnSpPr>
            <p:spPr>
              <a:xfrm>
                <a:off x="3908440" y="3953936"/>
                <a:ext cx="0" cy="19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87213AB-3C78-1340-A3CE-BA7E12BBD4AE}"/>
                  </a:ext>
                </a:extLst>
              </p:cNvPr>
              <p:cNvCxnSpPr/>
              <p:nvPr/>
            </p:nvCxnSpPr>
            <p:spPr>
              <a:xfrm>
                <a:off x="3553598" y="3974133"/>
                <a:ext cx="0" cy="19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A3F972C-D176-0D4A-950A-94BCA1A6D156}"/>
                  </a:ext>
                </a:extLst>
              </p:cNvPr>
              <p:cNvCxnSpPr/>
              <p:nvPr/>
            </p:nvCxnSpPr>
            <p:spPr>
              <a:xfrm>
                <a:off x="3826552" y="3974132"/>
                <a:ext cx="0" cy="19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94CF86C-4FF4-7B42-B3F0-A437421DBB11}"/>
              </a:ext>
            </a:extLst>
          </p:cNvPr>
          <p:cNvSpPr txBox="1"/>
          <p:nvPr/>
        </p:nvSpPr>
        <p:spPr>
          <a:xfrm>
            <a:off x="1955660" y="6156217"/>
            <a:ext cx="568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is higher for numbers close to zero</a:t>
            </a:r>
          </a:p>
        </p:txBody>
      </p:sp>
    </p:spTree>
    <p:extLst>
      <p:ext uri="{BB962C8B-B14F-4D97-AF65-F5344CB8AC3E}">
        <p14:creationId xmlns:p14="http://schemas.microsoft.com/office/powerpoint/2010/main" val="35311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(cont’d)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FP special values</a:t>
            </a:r>
          </a:p>
          <a:p>
            <a:r>
              <a:rPr lang="en-US" dirty="0"/>
              <a:t>Revisit FP: Toy 8-bit FP</a:t>
            </a:r>
          </a:p>
          <a:p>
            <a:r>
              <a:rPr lang="en-US" dirty="0"/>
              <a:t>Rounding</a:t>
            </a:r>
          </a:p>
          <a:p>
            <a:r>
              <a:rPr lang="en-US" dirty="0"/>
              <a:t>FP operations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Represent real numbers: the decimal way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48005"/>
              </p:ext>
            </p:extLst>
          </p:nvPr>
        </p:nvGraphicFramePr>
        <p:xfrm>
          <a:off x="1181675" y="1622354"/>
          <a:ext cx="6515662" cy="20173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3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835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Real Number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Decimal Representation</a:t>
                      </a:r>
                      <a:endParaRPr lang="zh-CN" altLang="en-US" sz="2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/>
                        <a:t>11</a:t>
                      </a:r>
                      <a:r>
                        <a:rPr lang="en-US" altLang="zh-CN" sz="2400" b="0" baseline="0" dirty="0"/>
                        <a:t> / 2</a:t>
                      </a:r>
                      <a:endParaRPr lang="en-US" altLang="zh-CN" sz="2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(5.5)</a:t>
                      </a:r>
                      <a:r>
                        <a:rPr lang="en-US" altLang="zh-CN" sz="2400" baseline="-25000" dirty="0"/>
                        <a:t>10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/>
                        <a:t>1 / 3</a:t>
                      </a:r>
                      <a:endParaRPr lang="en-US" altLang="zh-CN" sz="2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/>
                        <a:t>(0.3333333...)</a:t>
                      </a:r>
                      <a:r>
                        <a:rPr lang="en-US" altLang="zh-CN" sz="2400" baseline="-25000" dirty="0"/>
                        <a:t>10</a:t>
                      </a:r>
                      <a:endParaRPr lang="en-US" altLang="zh-CN" sz="2400" baseline="-25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/>
                        <a:t>√2</a:t>
                      </a:r>
                      <a:endParaRPr lang="en-US" altLang="zh-CN" sz="2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/>
                        <a:t> </a:t>
                      </a:r>
                      <a:r>
                        <a:rPr lang="en-US" altLang="zh-CN" sz="2400" baseline="0" dirty="0"/>
                        <a:t>(1.4128</a:t>
                      </a:r>
                      <a:r>
                        <a:rPr lang="mr-IN" altLang="zh-CN" sz="2400" baseline="0" dirty="0"/>
                        <a:t>…</a:t>
                      </a:r>
                      <a:r>
                        <a:rPr lang="en-US" altLang="zh-CN" sz="2400" baseline="0" dirty="0"/>
                        <a:t>)</a:t>
                      </a:r>
                      <a:r>
                        <a:rPr lang="en-US" altLang="zh-CN" sz="2400" baseline="-25000" dirty="0"/>
                        <a:t>10</a:t>
                      </a:r>
                      <a:endParaRPr lang="en-US" altLang="zh-CN" sz="2400" baseline="-25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259C584-21EA-EF48-9E21-71CD31DCD67B}"/>
              </a:ext>
            </a:extLst>
          </p:cNvPr>
          <p:cNvGrpSpPr/>
          <p:nvPr/>
        </p:nvGrpSpPr>
        <p:grpSpPr>
          <a:xfrm>
            <a:off x="1900557" y="3639753"/>
            <a:ext cx="5796780" cy="1279733"/>
            <a:chOff x="2050929" y="3522993"/>
            <a:chExt cx="7729040" cy="170631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1E1613-1482-7A48-8E7D-F89D01BB7DD5}"/>
                </a:ext>
              </a:extLst>
            </p:cNvPr>
            <p:cNvSpPr/>
            <p:nvPr/>
          </p:nvSpPr>
          <p:spPr>
            <a:xfrm>
              <a:off x="2050929" y="4736861"/>
              <a:ext cx="772904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(1.4128...)</a:t>
              </a:r>
              <a:r>
                <a:rPr lang="en-US" altLang="zh-CN" baseline="-25000" dirty="0">
                  <a:latin typeface="Arial"/>
                  <a:cs typeface="Arial"/>
                </a:rPr>
                <a:t>10</a:t>
              </a:r>
              <a:r>
                <a:rPr lang="en-US" altLang="zh-CN" dirty="0">
                  <a:latin typeface="Arial"/>
                  <a:cs typeface="Arial"/>
                </a:rPr>
                <a:t> = 1 * 10</a:t>
              </a:r>
              <a:r>
                <a:rPr lang="en-US" altLang="zh-CN" baseline="30000" dirty="0">
                  <a:latin typeface="Arial"/>
                  <a:cs typeface="Arial"/>
                </a:rPr>
                <a:t>0</a:t>
              </a:r>
              <a:r>
                <a:rPr lang="en-US" altLang="zh-CN" dirty="0">
                  <a:latin typeface="Arial"/>
                  <a:cs typeface="Arial"/>
                </a:rPr>
                <a:t> + 4 * 10</a:t>
              </a:r>
              <a:r>
                <a:rPr lang="en-US" altLang="zh-CN" baseline="30000" dirty="0">
                  <a:latin typeface="Arial"/>
                  <a:cs typeface="Arial"/>
                </a:rPr>
                <a:t>-1</a:t>
              </a:r>
              <a:r>
                <a:rPr lang="en-US" altLang="zh-CN" dirty="0">
                  <a:latin typeface="Arial"/>
                  <a:cs typeface="Arial"/>
                </a:rPr>
                <a:t> + 1 * 10</a:t>
              </a:r>
              <a:r>
                <a:rPr lang="en-US" altLang="zh-CN" baseline="30000" dirty="0">
                  <a:latin typeface="Arial"/>
                  <a:cs typeface="Arial"/>
                </a:rPr>
                <a:t>-2</a:t>
              </a:r>
              <a:r>
                <a:rPr lang="en-US" altLang="zh-CN" dirty="0">
                  <a:latin typeface="Arial"/>
                  <a:cs typeface="Arial"/>
                </a:rPr>
                <a:t> + 2 * 10</a:t>
              </a:r>
              <a:r>
                <a:rPr lang="en-US" altLang="zh-CN" baseline="30000" dirty="0">
                  <a:latin typeface="Arial"/>
                  <a:cs typeface="Arial"/>
                </a:rPr>
                <a:t>-3 </a:t>
              </a:r>
              <a:r>
                <a:rPr lang="en-US" altLang="zh-CN" dirty="0">
                  <a:latin typeface="Arial"/>
                  <a:cs typeface="Arial"/>
                </a:rPr>
                <a:t>+ ...</a:t>
              </a:r>
              <a:endParaRPr lang="zh-CN" altLang="en-US" baseline="30000" dirty="0">
                <a:latin typeface="Arial"/>
                <a:cs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553202A-0AB8-214C-9BA6-C407AD6DE732}"/>
                </a:ext>
              </a:extLst>
            </p:cNvPr>
            <p:cNvCxnSpPr/>
            <p:nvPr/>
          </p:nvCxnSpPr>
          <p:spPr>
            <a:xfrm flipV="1">
              <a:off x="4859781" y="3522993"/>
              <a:ext cx="417746" cy="1076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0346"/>
              </p:ext>
            </p:extLst>
          </p:nvPr>
        </p:nvGraphicFramePr>
        <p:xfrm>
          <a:off x="364994" y="2098367"/>
          <a:ext cx="4393663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90" y="170229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566" y="170323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546989" y="171095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2096380" y="1710957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59852" y="170229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左大括号 9"/>
          <p:cNvSpPr/>
          <p:nvPr/>
        </p:nvSpPr>
        <p:spPr>
          <a:xfrm rot="5400000" flipH="1" flipV="1">
            <a:off x="2391120" y="507268"/>
            <a:ext cx="341411" cy="4393663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3218" y="2874812"/>
            <a:ext cx="2955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 </a:t>
            </a:r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14814"/>
              </p:ext>
            </p:extLst>
          </p:nvPr>
        </p:nvGraphicFramePr>
        <p:xfrm>
          <a:off x="342739" y="4201232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+ 1023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319436" y="38168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23312" y="38177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959933" y="382766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2268009" y="38278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8703840" y="38051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3" name="左大括号 22"/>
          <p:cNvSpPr/>
          <p:nvPr/>
        </p:nvSpPr>
        <p:spPr>
          <a:xfrm rot="5400000" flipH="1" flipV="1">
            <a:off x="4489145" y="559764"/>
            <a:ext cx="341411" cy="8634222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7059" y="5094187"/>
            <a:ext cx="340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171" y="2098367"/>
            <a:ext cx="22300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float f = 0.1;</a:t>
            </a:r>
          </a:p>
          <a:p>
            <a:r>
              <a:rPr lang="en-US" altLang="zh-CN" sz="2400" dirty="0">
                <a:latin typeface="Arial"/>
                <a:cs typeface="Arial"/>
              </a:rPr>
              <a:t>double d = 0.1;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6132"/>
              </p:ext>
            </p:extLst>
          </p:nvPr>
        </p:nvGraphicFramePr>
        <p:xfrm>
          <a:off x="457199" y="1812623"/>
          <a:ext cx="7909023" cy="318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Float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-149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128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Double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1023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>
                          <a:latin typeface="Verdana"/>
                          <a:cs typeface="Verdana"/>
                        </a:rPr>
                        <a:t>-1074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1024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6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E490-D915-EB42-A01F-F5668C1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AE59-89AC-874D-A3A2-524807E8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9838"/>
            <a:ext cx="8229600" cy="4525963"/>
          </a:xfrm>
        </p:spPr>
        <p:txBody>
          <a:bodyPr/>
          <a:lstStyle/>
          <a:p>
            <a:r>
              <a:rPr lang="en-US" dirty="0"/>
              <a:t>Normalized binary representation of real numbers</a:t>
            </a:r>
          </a:p>
          <a:p>
            <a:r>
              <a:rPr lang="en-US" dirty="0"/>
              <a:t>IEEE FP</a:t>
            </a:r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029F1F-7A13-D747-A51A-3B1C1585C5A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BDBB6C-536B-7A48-880D-17B57C95D67D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0D5B0-5943-0E4B-959D-9619528B3C2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AA6693-83DC-8F40-B43F-37E8511D7C7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1B6B56-5AA6-FB4A-92E4-F060C799C02A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43C03-EECE-504E-BB48-7A3BFBE4B374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2619C-0CB1-F548-9209-F166F0D448CF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347EA-053E-8A41-BCE9-561B396CAA36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AC526D-F17B-7748-8F45-8660973FC879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7C8-D802-2D43-A7F7-8E433A5CEBA2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ED247-44DC-DF44-AF50-D9D843FBFF5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F76ECC-7D9A-7B43-8927-DFADD25E7118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958EA9-3FAC-2144-91EB-51C3D538B76E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0F4E2-5BDC-944A-ACDD-A422A5BB9905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BD392-6DBC-004E-9A11-E7AD8807296D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B60D19-8264-A042-BDB8-094CA6AB7ACF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2DEC39BE-A0DD-EA49-AF63-DCB47364178C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AE338D5-2E41-6240-A1FE-2D294E8522FE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EF3C-C223-F74D-BD05-0DE6A18F8CF0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85AE42-A1EB-FB40-9CA7-B5D6CA7ABFD1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0B3756-7353-7E45-9A5C-E32EBFC35C14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FADD5B-DD43-EE49-9194-8FF1E9FDC302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842859-A443-7646-BE4A-5FD7234CF66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4D690C-2EAD-0B4C-8DA7-923AE233BE16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D25C4E-DDC8-B34B-BDC2-C7BBBD426278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923D50-A7B9-5749-9A94-8DCAA28270BE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83D99-2C6E-2346-A007-DF933B9DBC45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C7D99E-842C-D448-932B-9E3494E1AE2E}"/>
              </a:ext>
            </a:extLst>
          </p:cNvPr>
          <p:cNvCxnSpPr>
            <a:stCxn id="30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37F709-55D0-A440-8993-CDF216EB9F0B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AA599D-324A-6241-A0AF-EB4327283F3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5A77C2C1-477E-814E-AF60-78C6E62D0685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C06D09-C83C-104E-9525-8A7E825B24FD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665D48-B410-4445-84C9-8BE60F6C4DDA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6C8F75-2F62-EC4C-988B-7105D1151564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862887F1-66E1-D741-990C-1373580B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9766"/>
              </p:ext>
            </p:extLst>
          </p:nvPr>
        </p:nvGraphicFramePr>
        <p:xfrm>
          <a:off x="2124913" y="1866479"/>
          <a:ext cx="690984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75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矩形 13">
            <a:extLst>
              <a:ext uri="{FF2B5EF4-FFF2-40B4-BE49-F238E27FC236}">
                <a16:creationId xmlns:a16="http://schemas.microsoft.com/office/drawing/2014/main" id="{B28F5FF4-F88A-BA41-921C-45FBD177EAAE}"/>
              </a:ext>
            </a:extLst>
          </p:cNvPr>
          <p:cNvSpPr/>
          <p:nvPr/>
        </p:nvSpPr>
        <p:spPr>
          <a:xfrm>
            <a:off x="3030597" y="2396711"/>
            <a:ext cx="3490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If exp!=0 &amp;&amp; exp!=255, (1.F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)*2</a:t>
            </a:r>
            <a:r>
              <a:rPr lang="en-US" altLang="zh-CN" sz="1600" baseline="30000" dirty="0">
                <a:latin typeface="Arial"/>
                <a:cs typeface="Arial"/>
              </a:rPr>
              <a:t>exp-127</a:t>
            </a:r>
          </a:p>
        </p:txBody>
      </p:sp>
      <p:sp>
        <p:nvSpPr>
          <p:cNvPr id="41" name="矩形 20">
            <a:extLst>
              <a:ext uri="{FF2B5EF4-FFF2-40B4-BE49-F238E27FC236}">
                <a16:creationId xmlns:a16="http://schemas.microsoft.com/office/drawing/2014/main" id="{D6EC807E-D770-2D48-A9F5-908040EC8B71}"/>
              </a:ext>
            </a:extLst>
          </p:cNvPr>
          <p:cNvSpPr/>
          <p:nvPr/>
        </p:nvSpPr>
        <p:spPr>
          <a:xfrm>
            <a:off x="5708700" y="3655127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65053A-E463-E34B-923F-BA7B4023B88E}"/>
              </a:ext>
            </a:extLst>
          </p:cNvPr>
          <p:cNvCxnSpPr/>
          <p:nvPr/>
        </p:nvCxnSpPr>
        <p:spPr>
          <a:xfrm>
            <a:off x="2725224" y="486113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6D3C58-1754-A84C-9872-1737CEB34128}"/>
              </a:ext>
            </a:extLst>
          </p:cNvPr>
          <p:cNvGrpSpPr/>
          <p:nvPr/>
        </p:nvGrpSpPr>
        <p:grpSpPr>
          <a:xfrm>
            <a:off x="2403912" y="3145029"/>
            <a:ext cx="1492437" cy="1824929"/>
            <a:chOff x="2403912" y="3145029"/>
            <a:chExt cx="1492437" cy="18249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6B61AF-572C-A448-B6A8-F56EF1DBB5F0}"/>
                </a:ext>
              </a:extLst>
            </p:cNvPr>
            <p:cNvSpPr txBox="1"/>
            <p:nvPr/>
          </p:nvSpPr>
          <p:spPr>
            <a:xfrm>
              <a:off x="2490593" y="45082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±0</a:t>
              </a:r>
              <a:endParaRPr lang="en-US" sz="16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C8795F-F507-6947-A109-24ACC0A23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4143" y="3823087"/>
              <a:ext cx="121495" cy="83365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BAE502-2481-D848-A05F-BD2F6D19C831}"/>
                </a:ext>
              </a:extLst>
            </p:cNvPr>
            <p:cNvSpPr txBox="1"/>
            <p:nvPr/>
          </p:nvSpPr>
          <p:spPr>
            <a:xfrm>
              <a:off x="2403912" y="3145029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FF2F2D-D633-024B-89AC-BF449C880BEA}"/>
                </a:ext>
              </a:extLst>
            </p:cNvPr>
            <p:cNvSpPr txBox="1"/>
            <p:nvPr/>
          </p:nvSpPr>
          <p:spPr>
            <a:xfrm>
              <a:off x="2411647" y="34070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B7BB68-54F1-6A4E-9BFD-0D171111D4B4}"/>
              </a:ext>
            </a:extLst>
          </p:cNvPr>
          <p:cNvGrpSpPr/>
          <p:nvPr/>
        </p:nvGrpSpPr>
        <p:grpSpPr>
          <a:xfrm>
            <a:off x="1824468" y="5114443"/>
            <a:ext cx="6659452" cy="1485915"/>
            <a:chOff x="1824468" y="5114443"/>
            <a:chExt cx="6659452" cy="1485915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7CE8F750-9F93-1A49-803F-880155FCF126}"/>
                </a:ext>
              </a:extLst>
            </p:cNvPr>
            <p:cNvSpPr/>
            <p:nvPr/>
          </p:nvSpPr>
          <p:spPr>
            <a:xfrm rot="5400000" flipH="1">
              <a:off x="2822047" y="5022133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64ACADF6-495B-F841-8196-B71C0A042B1E}"/>
                </a:ext>
              </a:extLst>
            </p:cNvPr>
            <p:cNvSpPr/>
            <p:nvPr/>
          </p:nvSpPr>
          <p:spPr>
            <a:xfrm rot="5400000" flipH="1">
              <a:off x="2065186" y="5017620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274FE35-49A8-1548-BF18-8B17F7348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9843" y="5835716"/>
              <a:ext cx="218440" cy="312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EDA7CD6-F2DF-C543-A45E-140A879F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282" y="5777429"/>
              <a:ext cx="265076" cy="37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4F1FC6D-F549-BB40-8029-B7B19F61FE64}"/>
                </a:ext>
              </a:extLst>
            </p:cNvPr>
            <p:cNvSpPr txBox="1"/>
            <p:nvPr/>
          </p:nvSpPr>
          <p:spPr>
            <a:xfrm>
              <a:off x="1824468" y="6231026"/>
              <a:ext cx="665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evenly spaced denormalized numbers in each of the two intervals</a:t>
              </a:r>
            </a:p>
          </p:txBody>
        </p:sp>
      </p:grpSp>
      <p:sp>
        <p:nvSpPr>
          <p:cNvPr id="54" name="矩形 13">
            <a:extLst>
              <a:ext uri="{FF2B5EF4-FFF2-40B4-BE49-F238E27FC236}">
                <a16:creationId xmlns:a16="http://schemas.microsoft.com/office/drawing/2014/main" id="{853F050E-7DDF-364B-89EB-8ABDB19915BE}"/>
              </a:ext>
            </a:extLst>
          </p:cNvPr>
          <p:cNvSpPr/>
          <p:nvPr/>
        </p:nvSpPr>
        <p:spPr>
          <a:xfrm>
            <a:off x="3058749" y="2723882"/>
            <a:ext cx="2095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If exp==0, (0.F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)*2</a:t>
            </a:r>
            <a:r>
              <a:rPr lang="en-US" altLang="zh-CN" sz="1600" baseline="30000" dirty="0">
                <a:latin typeface="Arial"/>
                <a:cs typeface="Arial"/>
              </a:rPr>
              <a:t>-126</a:t>
            </a:r>
          </a:p>
        </p:txBody>
      </p:sp>
    </p:spTree>
    <p:extLst>
      <p:ext uri="{BB962C8B-B14F-4D97-AF65-F5344CB8AC3E}">
        <p14:creationId xmlns:p14="http://schemas.microsoft.com/office/powerpoint/2010/main" val="8314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1186" y="2763839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87387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46383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29685" y="246717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719907" y="245635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77586" y="244459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827510" y="1353466"/>
            <a:ext cx="386808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758676" y="1434571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68551" y="3231911"/>
            <a:ext cx="1712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n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 </a:t>
            </a:r>
            <a:r>
              <a:rPr lang="en-US" altLang="zh-CN" sz="1600" dirty="0">
                <a:latin typeface="Arial"/>
                <a:cs typeface="Arial"/>
              </a:rPr>
              <a:t>*2</a:t>
            </a:r>
            <a:r>
              <a:rPr lang="en-US" altLang="zh-CN" sz="1600" baseline="30000" dirty="0">
                <a:latin typeface="Arial"/>
                <a:cs typeface="Arial"/>
              </a:rPr>
              <a:t>exp-3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3266D246-0F7A-4ACE-AB3B-E93D7B3715D3}"/>
              </a:ext>
            </a:extLst>
          </p:cNvPr>
          <p:cNvSpPr/>
          <p:nvPr/>
        </p:nvSpPr>
        <p:spPr>
          <a:xfrm>
            <a:off x="3959486" y="4275047"/>
            <a:ext cx="1511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n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  <a:r>
              <a:rPr lang="en-US" altLang="zh-CN" sz="1600" dirty="0">
                <a:latin typeface="Arial"/>
                <a:cs typeface="Arial"/>
              </a:rPr>
              <a:t>* 2</a:t>
            </a:r>
            <a:r>
              <a:rPr lang="en-US" altLang="zh-CN" sz="1600" baseline="30000" dirty="0">
                <a:latin typeface="Arial"/>
                <a:cs typeface="Arial"/>
              </a:rPr>
              <a:t>-2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9D6C3E-C0BC-4765-93DC-7E7BD6075EB4}"/>
              </a:ext>
            </a:extLst>
          </p:cNvPr>
          <p:cNvGraphicFramePr>
            <a:graphicFrameLocks noGrp="1"/>
          </p:cNvGraphicFramePr>
          <p:nvPr/>
        </p:nvGraphicFramePr>
        <p:xfrm>
          <a:off x="643696" y="378141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0 0 0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B21B65E4-1D7D-4B79-89C2-B4F4F5C83F8B}"/>
              </a:ext>
            </a:extLst>
          </p:cNvPr>
          <p:cNvSpPr txBox="1"/>
          <p:nvPr/>
        </p:nvSpPr>
        <p:spPr>
          <a:xfrm>
            <a:off x="729897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38CA7E-4692-4EBF-8BED-0672DF9B8F6E}"/>
              </a:ext>
            </a:extLst>
          </p:cNvPr>
          <p:cNvSpPr txBox="1"/>
          <p:nvPr/>
        </p:nvSpPr>
        <p:spPr>
          <a:xfrm>
            <a:off x="1088893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85A6834A-3AE4-4291-B9E1-C87433262955}"/>
              </a:ext>
            </a:extLst>
          </p:cNvPr>
          <p:cNvSpPr txBox="1"/>
          <p:nvPr/>
        </p:nvSpPr>
        <p:spPr>
          <a:xfrm>
            <a:off x="3372195" y="348475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F753942-225E-4597-95CA-8233AE373112}"/>
              </a:ext>
            </a:extLst>
          </p:cNvPr>
          <p:cNvSpPr txBox="1"/>
          <p:nvPr/>
        </p:nvSpPr>
        <p:spPr>
          <a:xfrm>
            <a:off x="3662417" y="347392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A799AC7-9577-49B1-AAC2-59F63E656888}"/>
              </a:ext>
            </a:extLst>
          </p:cNvPr>
          <p:cNvSpPr txBox="1"/>
          <p:nvPr/>
        </p:nvSpPr>
        <p:spPr>
          <a:xfrm>
            <a:off x="5720096" y="346217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A9AD0-151B-49BF-8803-54D7FFEFA386}"/>
              </a:ext>
            </a:extLst>
          </p:cNvPr>
          <p:cNvSpPr txBox="1"/>
          <p:nvPr/>
        </p:nvSpPr>
        <p:spPr>
          <a:xfrm>
            <a:off x="6370834" y="2611862"/>
            <a:ext cx="21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encoding</a:t>
            </a:r>
          </a:p>
          <a:p>
            <a:r>
              <a:rPr lang="en-US" dirty="0"/>
              <a:t>exp ≠ 000, 111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95143-3704-4FE4-B8B4-99CAFB2CD209}"/>
              </a:ext>
            </a:extLst>
          </p:cNvPr>
          <p:cNvSpPr txBox="1"/>
          <p:nvPr/>
        </p:nvSpPr>
        <p:spPr>
          <a:xfrm>
            <a:off x="6400331" y="3667935"/>
            <a:ext cx="240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Denormalized encoding</a:t>
            </a:r>
          </a:p>
          <a:p>
            <a:r>
              <a:rPr lang="en-US" dirty="0"/>
              <a:t>exp = 000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9F7D2-5369-4EA9-9634-5A85D904F7EA}"/>
              </a:ext>
            </a:extLst>
          </p:cNvPr>
          <p:cNvSpPr txBox="1"/>
          <p:nvPr/>
        </p:nvSpPr>
        <p:spPr>
          <a:xfrm>
            <a:off x="678713" y="5423429"/>
            <a:ext cx="416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Smallest positive number?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distinct numbers?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785EF-B01D-4F9C-9F2B-FC8C86EDC459}"/>
              </a:ext>
            </a:extLst>
          </p:cNvPr>
          <p:cNvSpPr txBox="1"/>
          <p:nvPr/>
        </p:nvSpPr>
        <p:spPr>
          <a:xfrm>
            <a:off x="6400331" y="4613601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values encoding</a:t>
            </a:r>
          </a:p>
          <a:p>
            <a:r>
              <a:rPr lang="en-US" dirty="0"/>
              <a:t>exp = 111 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16A7BE8F-32E4-4013-B9E1-2CE7BB68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08180"/>
              </p:ext>
            </p:extLst>
          </p:nvPr>
        </p:nvGraphicFramePr>
        <p:xfrm>
          <a:off x="678713" y="467504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4">
            <a:extLst>
              <a:ext uri="{FF2B5EF4-FFF2-40B4-BE49-F238E27FC236}">
                <a16:creationId xmlns:a16="http://schemas.microsoft.com/office/drawing/2014/main" id="{ED1427E4-9749-4A1A-AFE2-9F9D6A0EABD9}"/>
              </a:ext>
            </a:extLst>
          </p:cNvPr>
          <p:cNvSpPr txBox="1"/>
          <p:nvPr/>
        </p:nvSpPr>
        <p:spPr>
          <a:xfrm>
            <a:off x="764914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297C4BD2-0ED6-4C53-B6A2-9B39B11CEF10}"/>
              </a:ext>
            </a:extLst>
          </p:cNvPr>
          <p:cNvSpPr txBox="1"/>
          <p:nvPr/>
        </p:nvSpPr>
        <p:spPr>
          <a:xfrm>
            <a:off x="1123910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280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43253"/>
              </p:ext>
            </p:extLst>
          </p:nvPr>
        </p:nvGraphicFramePr>
        <p:xfrm>
          <a:off x="678713" y="2507838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64914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23910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07212" y="221117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697434" y="220035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55113" y="21885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741015" y="1215966"/>
            <a:ext cx="2426878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864679" y="1279307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46078" y="2975910"/>
            <a:ext cx="18473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1600" baseline="-25000" dirty="0">
              <a:latin typeface="Arial"/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EFECE-6A23-40C4-888F-77D11C1F7DDB}"/>
              </a:ext>
            </a:extLst>
          </p:cNvPr>
          <p:cNvCxnSpPr/>
          <p:nvPr/>
        </p:nvCxnSpPr>
        <p:spPr>
          <a:xfrm>
            <a:off x="330135" y="4975507"/>
            <a:ext cx="8483729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91CA1-B272-4275-B3A4-8E523C70BF45}"/>
              </a:ext>
            </a:extLst>
          </p:cNvPr>
          <p:cNvCxnSpPr/>
          <p:nvPr/>
        </p:nvCxnSpPr>
        <p:spPr>
          <a:xfrm>
            <a:off x="4485879" y="4832205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C9BD15-6DB4-4FFA-B6C7-5BD4AE357B1F}"/>
              </a:ext>
            </a:extLst>
          </p:cNvPr>
          <p:cNvSpPr txBox="1"/>
          <p:nvPr/>
        </p:nvSpPr>
        <p:spPr>
          <a:xfrm>
            <a:off x="4335036" y="5249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0988B8-A083-4A67-97BE-6B1F382BC895}"/>
              </a:ext>
            </a:extLst>
          </p:cNvPr>
          <p:cNvCxnSpPr/>
          <p:nvPr/>
        </p:nvCxnSpPr>
        <p:spPr>
          <a:xfrm>
            <a:off x="728693" y="4825379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9503EA-95B4-2241-83A2-6D980059E31D}"/>
              </a:ext>
            </a:extLst>
          </p:cNvPr>
          <p:cNvGrpSpPr/>
          <p:nvPr/>
        </p:nvGrpSpPr>
        <p:grpSpPr>
          <a:xfrm>
            <a:off x="4335036" y="4158179"/>
            <a:ext cx="1963999" cy="967453"/>
            <a:chOff x="4335036" y="4158179"/>
            <a:chExt cx="1963999" cy="96745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577975-4BFE-4A5D-A73A-1591E19507DE}"/>
                </a:ext>
              </a:extLst>
            </p:cNvPr>
            <p:cNvCxnSpPr/>
            <p:nvPr/>
          </p:nvCxnSpPr>
          <p:spPr>
            <a:xfrm>
              <a:off x="4770963" y="4825381"/>
              <a:ext cx="0" cy="30025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72FBD0-94F4-462F-B3B9-34E9ADEE6C6F}"/>
                </a:ext>
              </a:extLst>
            </p:cNvPr>
            <p:cNvSpPr txBox="1"/>
            <p:nvPr/>
          </p:nvSpPr>
          <p:spPr>
            <a:xfrm>
              <a:off x="4335036" y="4158179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(00000001)</a:t>
              </a:r>
              <a:r>
                <a:rPr lang="en-US" baseline="-25000" dirty="0"/>
                <a:t>FP8</a:t>
              </a:r>
              <a:r>
                <a:rPr lang="en-US" dirty="0"/>
                <a:t>= 2</a:t>
              </a:r>
              <a:r>
                <a:rPr lang="en-US" baseline="30000" dirty="0"/>
                <a:t>-6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704598-C53F-4535-89A1-81BCF292334B}"/>
                </a:ext>
              </a:extLst>
            </p:cNvPr>
            <p:cNvCxnSpPr>
              <a:stCxn id="21" idx="2"/>
            </p:cNvCxnSpPr>
            <p:nvPr/>
          </p:nvCxnSpPr>
          <p:spPr>
            <a:xfrm flipH="1">
              <a:off x="4770972" y="4527511"/>
              <a:ext cx="546064" cy="18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C6CE7-DF44-D348-ABFA-8CFD3D5C5CAD}"/>
              </a:ext>
            </a:extLst>
          </p:cNvPr>
          <p:cNvGrpSpPr/>
          <p:nvPr/>
        </p:nvGrpSpPr>
        <p:grpSpPr>
          <a:xfrm>
            <a:off x="6849865" y="4138132"/>
            <a:ext cx="2068195" cy="987499"/>
            <a:chOff x="6849865" y="4138132"/>
            <a:chExt cx="2068195" cy="98749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4F494A-086D-4BFD-A1A4-1D75DDD0F014}"/>
                </a:ext>
              </a:extLst>
            </p:cNvPr>
            <p:cNvCxnSpPr/>
            <p:nvPr/>
          </p:nvCxnSpPr>
          <p:spPr>
            <a:xfrm>
              <a:off x="8321656" y="4825380"/>
              <a:ext cx="0" cy="30025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CE95AD-A994-47DF-B5AF-16490518CD5F}"/>
                </a:ext>
              </a:extLst>
            </p:cNvPr>
            <p:cNvSpPr txBox="1"/>
            <p:nvPr/>
          </p:nvSpPr>
          <p:spPr>
            <a:xfrm>
              <a:off x="6849865" y="4138132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(01101111)</a:t>
              </a:r>
              <a:r>
                <a:rPr lang="en-US" baseline="-25000" dirty="0"/>
                <a:t>FP8</a:t>
              </a:r>
              <a:r>
                <a:rPr lang="en-US" dirty="0"/>
                <a:t>= 15.5</a:t>
              </a:r>
              <a:endParaRPr lang="en-US" baseline="30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623C07-442B-484A-A1E0-E22BF522234C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7883963" y="4507464"/>
              <a:ext cx="293635" cy="244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421A6E-7105-47BA-AAD4-B1F108343815}"/>
              </a:ext>
            </a:extLst>
          </p:cNvPr>
          <p:cNvSpPr txBox="1"/>
          <p:nvPr/>
        </p:nvSpPr>
        <p:spPr>
          <a:xfrm>
            <a:off x="90413" y="5844611"/>
            <a:ext cx="90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 - 2</a:t>
            </a:r>
            <a:r>
              <a:rPr lang="en-US" baseline="30000" dirty="0"/>
              <a:t>5 </a:t>
            </a:r>
            <a:r>
              <a:rPr lang="en-US" dirty="0"/>
              <a:t>-1 distinct numbers: there are 2</a:t>
            </a:r>
            <a:r>
              <a:rPr lang="en-US" baseline="30000" dirty="0"/>
              <a:t>8</a:t>
            </a:r>
            <a:r>
              <a:rPr lang="en-US" dirty="0"/>
              <a:t> total bit-patterns, 2</a:t>
            </a:r>
            <a:r>
              <a:rPr lang="en-US" baseline="30000" dirty="0"/>
              <a:t>5 </a:t>
            </a:r>
            <a:r>
              <a:rPr lang="en-US" dirty="0"/>
              <a:t>special values, 0 has 2 bit-patterns.</a:t>
            </a:r>
          </a:p>
        </p:txBody>
      </p:sp>
      <p:sp>
        <p:nvSpPr>
          <p:cNvPr id="34" name="矩形 13">
            <a:extLst>
              <a:ext uri="{FF2B5EF4-FFF2-40B4-BE49-F238E27FC236}">
                <a16:creationId xmlns:a16="http://schemas.microsoft.com/office/drawing/2014/main" id="{67D5F909-471D-BF4D-AB6D-8FF42238F6E6}"/>
              </a:ext>
            </a:extLst>
          </p:cNvPr>
          <p:cNvSpPr/>
          <p:nvPr/>
        </p:nvSpPr>
        <p:spPr>
          <a:xfrm>
            <a:off x="6518461" y="2338759"/>
            <a:ext cx="239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If exp!=0 &amp;&amp; exp!=(111)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  <a:p>
            <a:r>
              <a:rPr lang="en-US" altLang="zh-CN" sz="1600" baseline="-25000" dirty="0">
                <a:latin typeface="Arial"/>
                <a:cs typeface="Arial"/>
              </a:rPr>
              <a:t>   </a:t>
            </a:r>
            <a:r>
              <a:rPr lang="en-US" altLang="zh-CN" sz="1600" dirty="0">
                <a:latin typeface="Arial"/>
                <a:cs typeface="Arial"/>
              </a:rPr>
              <a:t>n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 </a:t>
            </a:r>
            <a:r>
              <a:rPr lang="en-US" altLang="zh-CN" sz="1600" dirty="0">
                <a:latin typeface="Arial"/>
                <a:cs typeface="Arial"/>
              </a:rPr>
              <a:t>*2</a:t>
            </a:r>
            <a:r>
              <a:rPr lang="en-US" altLang="zh-CN" sz="1600" baseline="30000" dirty="0">
                <a:latin typeface="Arial"/>
                <a:cs typeface="Arial"/>
              </a:rPr>
              <a:t>exp-3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sp>
        <p:nvSpPr>
          <p:cNvPr id="36" name="矩形 20">
            <a:extLst>
              <a:ext uri="{FF2B5EF4-FFF2-40B4-BE49-F238E27FC236}">
                <a16:creationId xmlns:a16="http://schemas.microsoft.com/office/drawing/2014/main" id="{C8C97016-B65A-3547-9090-930C0E45281E}"/>
              </a:ext>
            </a:extLst>
          </p:cNvPr>
          <p:cNvSpPr/>
          <p:nvPr/>
        </p:nvSpPr>
        <p:spPr>
          <a:xfrm>
            <a:off x="6509415" y="2904185"/>
            <a:ext cx="1670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Else if exp == 0 </a:t>
            </a:r>
          </a:p>
          <a:p>
            <a:r>
              <a:rPr lang="en-US" altLang="zh-CN" sz="1600" dirty="0">
                <a:latin typeface="Arial"/>
                <a:cs typeface="Arial"/>
              </a:rPr>
              <a:t>  n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  <a:r>
              <a:rPr lang="en-US" altLang="zh-CN" sz="1600" dirty="0">
                <a:latin typeface="Arial"/>
                <a:cs typeface="Arial"/>
              </a:rPr>
              <a:t>* 2</a:t>
            </a:r>
            <a:r>
              <a:rPr lang="en-US" altLang="zh-CN" sz="1600" baseline="30000" dirty="0">
                <a:latin typeface="Arial"/>
                <a:cs typeface="Arial"/>
              </a:rPr>
              <a:t>-2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2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(cont’d)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IEEE FP special values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Revisit FP: Toy 8-bit FP</a:t>
            </a:r>
          </a:p>
          <a:p>
            <a:r>
              <a:rPr lang="en-US" dirty="0"/>
              <a:t>Rounding</a:t>
            </a:r>
          </a:p>
          <a:p>
            <a:r>
              <a:rPr lang="en-US" dirty="0"/>
              <a:t>FP operations</a:t>
            </a:r>
          </a:p>
        </p:txBody>
      </p:sp>
    </p:spTree>
    <p:extLst>
      <p:ext uri="{BB962C8B-B14F-4D97-AF65-F5344CB8AC3E}">
        <p14:creationId xmlns:p14="http://schemas.microsoft.com/office/powerpoint/2010/main" val="615134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01915"/>
              </p:ext>
            </p:extLst>
          </p:nvPr>
        </p:nvGraphicFramePr>
        <p:xfrm>
          <a:off x="272902" y="1641346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02" y="1641346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230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554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0" y="1862290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429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099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48683B-F916-427D-8305-7D6FBABF91C1}"/>
              </a:ext>
            </a:extLst>
          </p:cNvPr>
          <p:cNvCxnSpPr/>
          <p:nvPr/>
        </p:nvCxnSpPr>
        <p:spPr>
          <a:xfrm flipH="1" flipV="1">
            <a:off x="1446663" y="1931158"/>
            <a:ext cx="279779" cy="9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DCE196-B7D5-4070-BFC0-9FB0353770E6}"/>
              </a:ext>
            </a:extLst>
          </p:cNvPr>
          <p:cNvSpPr txBox="1"/>
          <p:nvPr/>
        </p:nvSpPr>
        <p:spPr>
          <a:xfrm>
            <a:off x="933630" y="2849193"/>
            <a:ext cx="366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that are represented precisely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ADA021-611C-4EC0-824A-49BCB58E5427}"/>
              </a:ext>
            </a:extLst>
          </p:cNvPr>
          <p:cNvCxnSpPr>
            <a:cxnSpLocks/>
          </p:cNvCxnSpPr>
          <p:nvPr/>
        </p:nvCxnSpPr>
        <p:spPr>
          <a:xfrm flipH="1" flipV="1">
            <a:off x="1030434" y="1962294"/>
            <a:ext cx="556118" cy="8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0F1BD7-3209-460C-9530-0CDC5ABF6B13}"/>
              </a:ext>
            </a:extLst>
          </p:cNvPr>
          <p:cNvCxnSpPr>
            <a:cxnSpLocks/>
          </p:cNvCxnSpPr>
          <p:nvPr/>
        </p:nvCxnSpPr>
        <p:spPr>
          <a:xfrm flipV="1">
            <a:off x="1797117" y="1956538"/>
            <a:ext cx="106171" cy="78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81FF3-615D-4922-96BC-58A747444EF2}"/>
              </a:ext>
            </a:extLst>
          </p:cNvPr>
          <p:cNvCxnSpPr>
            <a:cxnSpLocks/>
          </p:cNvCxnSpPr>
          <p:nvPr/>
        </p:nvCxnSpPr>
        <p:spPr>
          <a:xfrm flipV="1">
            <a:off x="1850202" y="1966938"/>
            <a:ext cx="547256" cy="8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714451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Rounding: </a:t>
            </a:r>
            <a:r>
              <a:rPr kumimoji="1" lang="en-US" altLang="zh-CN" sz="2400" dirty="0">
                <a:latin typeface="+mj-lt"/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latin typeface="+mj-lt"/>
                <a:cs typeface="Verdana"/>
              </a:rPr>
              <a:t>x’</a:t>
            </a:r>
            <a:r>
              <a:rPr kumimoji="1" lang="en-US" altLang="zh-CN" sz="2400" dirty="0">
                <a:latin typeface="+mj-lt"/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230722" y="4561562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latin typeface="+mj-lt"/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Round-to-nearest (Round-to-even in text book)</a:t>
            </a:r>
            <a:endParaRPr kumimoji="1" lang="zh-CN" altLang="en-US" sz="2400" dirty="0">
              <a:latin typeface="+mj-lt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  <p:bldP spid="48" grpId="0"/>
      <p:bldP spid="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up vs. round down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31558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74023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CF1A15-D484-45C2-8D3C-497CE536337B}"/>
              </a:ext>
            </a:extLst>
          </p:cNvPr>
          <p:cNvGrpSpPr/>
          <p:nvPr/>
        </p:nvGrpSpPr>
        <p:grpSpPr>
          <a:xfrm>
            <a:off x="959590" y="2756850"/>
            <a:ext cx="8941498" cy="3310689"/>
            <a:chOff x="959590" y="2756850"/>
            <a:chExt cx="8941498" cy="3310689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959590" y="4956173"/>
              <a:ext cx="8941498" cy="1111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kumimoji="1" lang="en-US" altLang="zh-CN" sz="2400" dirty="0">
                  <a:latin typeface="+mj-lt"/>
                  <a:cs typeface="Verdana"/>
                </a:rPr>
                <a:t>Round(x) = x</a:t>
              </a:r>
              <a:r>
                <a:rPr kumimoji="1" lang="en-US" altLang="zh-CN" sz="2400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4400" baseline="-25000" dirty="0">
                  <a:latin typeface="+mj-lt"/>
                  <a:cs typeface="Verdana"/>
                </a:rPr>
                <a:t> </a:t>
              </a:r>
              <a:r>
                <a:rPr kumimoji="1" lang="en-US" altLang="zh-CN" dirty="0">
                  <a:latin typeface="+mj-lt"/>
                  <a:cs typeface="Verdana"/>
                </a:rPr>
                <a:t>(</a:t>
              </a:r>
              <a:r>
                <a:rPr kumimoji="1" lang="en-US" altLang="zh-CN" sz="2400" dirty="0">
                  <a:latin typeface="+mj-lt"/>
                  <a:cs typeface="Verdana"/>
                </a:rPr>
                <a:t>x</a:t>
              </a:r>
              <a:r>
                <a:rPr kumimoji="1" lang="en-US" altLang="zh-CN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2400" dirty="0">
                  <a:latin typeface="+mj-lt"/>
                  <a:cs typeface="Verdana"/>
                </a:rPr>
                <a:t>&lt;= x)</a:t>
              </a:r>
              <a:endParaRPr kumimoji="1" lang="en-US" altLang="zh-CN" sz="2400" baseline="-25000" dirty="0">
                <a:latin typeface="+mj-lt"/>
                <a:cs typeface="Verdan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7D0D97-8DC7-497F-ABEC-05BC9EBA2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553" y="2756850"/>
              <a:ext cx="250766" cy="182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FB3-8743-4206-824F-AA1D2D1AEE41}"/>
                </a:ext>
              </a:extLst>
            </p:cNvPr>
            <p:cNvSpPr txBox="1"/>
            <p:nvPr/>
          </p:nvSpPr>
          <p:spPr>
            <a:xfrm>
              <a:off x="959590" y="4661499"/>
              <a:ext cx="4010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Round down rounds to the left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178513" y="3243586"/>
            <a:ext cx="3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159669" y="2677603"/>
            <a:ext cx="243804" cy="6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513" y="3632807"/>
            <a:ext cx="8690034" cy="7825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676279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+mj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j-lt"/>
                <a:cs typeface="Verdana"/>
              </a:rPr>
              <a:t>- </a:t>
            </a:r>
            <a:r>
              <a:rPr kumimoji="1" lang="en-US" altLang="zh-CN" sz="2400" dirty="0">
                <a:latin typeface="+mj-lt"/>
                <a:cs typeface="Verdana"/>
              </a:rPr>
              <a:t>if x &lt; 0</a:t>
            </a:r>
            <a:endParaRPr kumimoji="1" lang="en-US" altLang="zh-CN" sz="2400" baseline="-25000" dirty="0">
              <a:latin typeface="+mj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6401201" y="2689029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4676279" y="4493168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1774209" y="2710731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76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6590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/>
      <p:bldP spid="16" grpId="0"/>
      <p:bldP spid="27" grpId="0" build="p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8197" y="2140587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F8DE2-EBE6-43C3-9DAB-F0A6B346443C}"/>
              </a:ext>
            </a:extLst>
          </p:cNvPr>
          <p:cNvSpPr txBox="1"/>
          <p:nvPr/>
        </p:nvSpPr>
        <p:spPr>
          <a:xfrm>
            <a:off x="4727516" y="2742026"/>
            <a:ext cx="2053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(101.1)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CDFDA-C507-4E44-AF92-250DE8B1607F}"/>
              </a:ext>
            </a:extLst>
          </p:cNvPr>
          <p:cNvSpPr txBox="1"/>
          <p:nvPr/>
        </p:nvSpPr>
        <p:spPr>
          <a:xfrm>
            <a:off x="2640922" y="2140587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4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+ 1 + 1/2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8E9E1-BCDF-574A-8C15-9B8D07C9F62E}"/>
              </a:ext>
            </a:extLst>
          </p:cNvPr>
          <p:cNvSpPr txBox="1"/>
          <p:nvPr/>
        </p:nvSpPr>
        <p:spPr>
          <a:xfrm>
            <a:off x="4727516" y="2140587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4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989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2339057" y="1763209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1085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2240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2352924" y="1372868"/>
            <a:ext cx="543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772519" y="4607441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3" grpId="0" animBg="1"/>
      <p:bldP spid="25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042"/>
            <a:ext cx="8591266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How does CPU know if some 4-byte value should be interpreted as IEEE FP or integers?  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95739"/>
            <a:ext cx="8229600" cy="1961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CPU uses separate registers for floating point and </a:t>
            </a:r>
            <a:r>
              <a:rPr kumimoji="1" lang="en-US" altLang="zh-CN" dirty="0" err="1"/>
              <a:t>ints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r>
              <a:rPr kumimoji="1" lang="en-US" altLang="zh-CN" dirty="0"/>
              <a:t>CPU uses different instructions for floating points and int operations.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(cont’d)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IEEE FP special values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Revisit FP: Toy 8-bit FP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Rounding</a:t>
            </a:r>
          </a:p>
          <a:p>
            <a:r>
              <a:rPr lang="en-US" dirty="0"/>
              <a:t>FP operations</a:t>
            </a:r>
          </a:p>
        </p:txBody>
      </p:sp>
    </p:spTree>
    <p:extLst>
      <p:ext uri="{BB962C8B-B14F-4D97-AF65-F5344CB8AC3E}">
        <p14:creationId xmlns:p14="http://schemas.microsoft.com/office/powerpoint/2010/main" val="896797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/>
              <a:t>FP Caveats:</a:t>
            </a:r>
          </a:p>
          <a:p>
            <a:pPr lvl="1"/>
            <a:r>
              <a:rPr lang="en-US" dirty="0"/>
              <a:t>Invalid operation: 0/0, </a:t>
            </a:r>
            <a:r>
              <a:rPr lang="en-US" dirty="0" err="1"/>
              <a:t>sqrt</a:t>
            </a:r>
            <a:r>
              <a:rPr lang="en-US" dirty="0"/>
              <a:t>(-1), </a:t>
            </a:r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pPr lvl="1"/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pPr lvl="1"/>
            <a:r>
              <a:rPr lang="en-US" dirty="0"/>
              <a:t>Overflows: result too big to fit</a:t>
            </a:r>
          </a:p>
          <a:p>
            <a:pPr lvl="1"/>
            <a:r>
              <a:rPr lang="en-US" dirty="0"/>
              <a:t>Underflows: 0 &lt; result &lt; smallest </a:t>
            </a:r>
            <a:r>
              <a:rPr lang="en-US" dirty="0" err="1"/>
              <a:t>denormalized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Inexact: round it!</a:t>
            </a:r>
          </a:p>
          <a:p>
            <a:r>
              <a:rPr lang="en-US" dirty="0"/>
              <a:t>FP addition: commutative but not always associative</a:t>
            </a:r>
          </a:p>
          <a:p>
            <a:r>
              <a:rPr lang="en-US" dirty="0"/>
              <a:t>FP multiplication: commutative but not always associative and distributive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FP Caveats:</a:t>
            </a:r>
          </a:p>
          <a:p>
            <a:pPr lvl="1"/>
            <a:r>
              <a:rPr lang="en-US" dirty="0"/>
              <a:t>Invalid operation: 0/0, </a:t>
            </a:r>
            <a:r>
              <a:rPr lang="en-US" dirty="0" err="1"/>
              <a:t>sqrt</a:t>
            </a:r>
            <a:r>
              <a:rPr lang="en-US" dirty="0"/>
              <a:t>(-1), </a:t>
            </a:r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pPr lvl="1"/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pPr lvl="1"/>
            <a:r>
              <a:rPr lang="en-US" dirty="0"/>
              <a:t>Overflows: result too big to fit</a:t>
            </a:r>
          </a:p>
          <a:p>
            <a:pPr lvl="1"/>
            <a:r>
              <a:rPr lang="en-US" dirty="0"/>
              <a:t>Underflows: 0 &lt; result &lt; smallest </a:t>
            </a:r>
            <a:r>
              <a:rPr lang="en-US" dirty="0" err="1"/>
              <a:t>denormalized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Inexact: round it!</a:t>
            </a:r>
          </a:p>
        </p:txBody>
      </p:sp>
    </p:spTree>
    <p:extLst>
      <p:ext uri="{BB962C8B-B14F-4D97-AF65-F5344CB8AC3E}">
        <p14:creationId xmlns:p14="http://schemas.microsoft.com/office/powerpoint/2010/main" val="16817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37" y="1417638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 except for </a:t>
            </a:r>
            <a:r>
              <a:rPr lang="en-US" dirty="0">
                <a:sym typeface="Symbol"/>
              </a:rPr>
              <a:t> and </a:t>
            </a:r>
            <a:r>
              <a:rPr lang="en-US" dirty="0" err="1">
                <a:sym typeface="Symbol"/>
              </a:rPr>
              <a:t>NaN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29343"/>
              </p:ext>
            </p:extLst>
          </p:nvPr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 (decimal)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337" y="6262219"/>
            <a:ext cx="280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6719" y="2250821"/>
            <a:ext cx="616143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0.333333...)</a:t>
            </a:r>
            <a:r>
              <a:rPr lang="en-US" altLang="zh-CN" sz="2400" baseline="-25000" dirty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9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			  = </a:t>
            </a:r>
            <a:r>
              <a:rPr lang="en-US" altLang="zh-CN" sz="2400" dirty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	  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855" y="2766839"/>
            <a:ext cx="3514299" cy="2339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float f = 0.1;</a:t>
            </a:r>
          </a:p>
          <a:p>
            <a:r>
              <a:rPr lang="en-US" sz="3200" dirty="0"/>
              <a:t>while (f != 1.0) {</a:t>
            </a:r>
          </a:p>
          <a:p>
            <a:r>
              <a:rPr lang="en-US" sz="3200" dirty="0"/>
              <a:t>          f += 0.1;</a:t>
            </a:r>
          </a:p>
          <a:p>
            <a:r>
              <a:rPr lang="en-US" sz="3200" dirty="0"/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9B1EE-8C8E-744E-B094-0D1915AE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487" y="2064009"/>
            <a:ext cx="2945449" cy="45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Never count using floating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778" y="2530896"/>
            <a:ext cx="581040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count = 0;</a:t>
            </a:r>
          </a:p>
          <a:p>
            <a:r>
              <a:rPr lang="ro-RO" sz="3200" dirty="0"/>
              <a:t>for (float f = 0.0; f &lt; 1.0; f += 0.1) {</a:t>
            </a:r>
          </a:p>
          <a:p>
            <a:r>
              <a:rPr lang="ro-RO" sz="3200" dirty="0"/>
              <a:t>     count++;</a:t>
            </a:r>
          </a:p>
          <a:p>
            <a:r>
              <a:rPr lang="ro-RO" sz="3200" dirty="0"/>
              <a:t>}</a:t>
            </a:r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03C5-DD11-6543-A6C8-1FD70DDB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8523027" cy="1143000"/>
          </a:xfrm>
        </p:spPr>
        <p:txBody>
          <a:bodyPr/>
          <a:lstStyle/>
          <a:p>
            <a:r>
              <a:rPr lang="en-US" dirty="0"/>
              <a:t>You are not alone in thinking FP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2E42-0712-9042-8775-F471734E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Many real world disasters are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/>
              <a:t>Ariane 5 explosion due to overflow in converting from double to int (1996)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38DDB-F6E6-EE4D-8C4A-7F4B4DFE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21" y="3841829"/>
            <a:ext cx="3733495" cy="28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72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2" y="1417638"/>
            <a:ext cx="9154818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IEEE FP format</a:t>
            </a:r>
          </a:p>
          <a:p>
            <a:pPr lvl="1"/>
            <a:r>
              <a:rPr lang="en-US" dirty="0"/>
              <a:t>Normalized, denormalized, special values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</p:txBody>
      </p:sp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1784575" y="2445498"/>
            <a:ext cx="4043019" cy="3661790"/>
            <a:chOff x="2138706" y="1410251"/>
            <a:chExt cx="3625608" cy="3270618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6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26" name="对象 2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7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27" name="对象 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78351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2</a:t>
              </a:r>
              <a:r>
                <a:rPr lang="en-US" altLang="zh-CN" sz="2000" baseline="30000" dirty="0">
                  <a:latin typeface="Arial"/>
                  <a:cs typeface="Arial"/>
                </a:rPr>
                <a:t>p</a:t>
              </a:r>
              <a:endParaRPr lang="zh-CN" altLang="en-US" sz="1350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1" y="1829606"/>
              <a:ext cx="514915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2</a:t>
              </a:r>
              <a:r>
                <a:rPr lang="en-US" altLang="zh-CN" sz="2000" baseline="30000" dirty="0">
                  <a:latin typeface="Arial"/>
                  <a:cs typeface="Arial"/>
                </a:rPr>
                <a:t>p-1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293539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2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293539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484727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1/2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1"/>
              <a:ext cx="484727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1/4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1"/>
              <a:ext cx="569540" cy="357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Arial"/>
                  <a:cs typeface="Arial"/>
                </a:rPr>
                <a:t>1/2</a:t>
              </a:r>
              <a:r>
                <a:rPr lang="en-US" altLang="zh-CN" sz="2000" baseline="30000" dirty="0">
                  <a:latin typeface="Arial"/>
                  <a:cs typeface="Arial"/>
                </a:rPr>
                <a:t>q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26200" y="4195755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4000" b="1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44117"/>
              </p:ext>
            </p:extLst>
          </p:nvPr>
        </p:nvGraphicFramePr>
        <p:xfrm>
          <a:off x="5835139" y="3725600"/>
          <a:ext cx="2308688" cy="156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8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23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5139" y="3725600"/>
                        <a:ext cx="2308688" cy="1566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1643506" y="3243436"/>
            <a:ext cx="41497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What’s the decimal value of (10.01)</a:t>
            </a:r>
            <a:r>
              <a:rPr lang="en-US" sz="21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6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1643506" y="3243436"/>
            <a:ext cx="41497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What’s the decimal value of (10.01)</a:t>
            </a:r>
            <a:r>
              <a:rPr lang="en-US" sz="21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7C315-52A7-475C-A3D5-9E2AF28C8969}"/>
              </a:ext>
            </a:extLst>
          </p:cNvPr>
          <p:cNvSpPr txBox="1"/>
          <p:nvPr/>
        </p:nvSpPr>
        <p:spPr>
          <a:xfrm>
            <a:off x="1643505" y="3659376"/>
            <a:ext cx="16140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Answer: 2.25</a:t>
            </a:r>
            <a:endParaRPr lang="en-US" sz="2100" baseline="-25000" dirty="0"/>
          </a:p>
        </p:txBody>
      </p:sp>
    </p:spTree>
    <p:extLst>
      <p:ext uri="{BB962C8B-B14F-4D97-AF65-F5344CB8AC3E}">
        <p14:creationId xmlns:p14="http://schemas.microsoft.com/office/powerpoint/2010/main" val="68285785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00832E-ADAA-4B11-A338-CC149C7D25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4F85E5-0CE7-4734-A422-69AA9C2B3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E15339-EED0-434D-A40A-9991FB4373CD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4d6482f-e53c-4fa7-ac87-951f9f66bd4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67622</TotalTime>
  <Words>3029</Words>
  <Application>Microsoft Macintosh PowerPoint</Application>
  <PresentationFormat>On-screen Show (4:3)</PresentationFormat>
  <Paragraphs>783</Paragraphs>
  <Slides>63</Slides>
  <Notes>13</Notes>
  <HiddenSlides>6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Symbol</vt:lpstr>
      <vt:lpstr>Tahoma</vt:lpstr>
      <vt:lpstr>Verdana</vt:lpstr>
      <vt:lpstr>Wingdings</vt:lpstr>
      <vt:lpstr>CloudVisor-Austin</vt:lpstr>
      <vt:lpstr>公式</vt:lpstr>
      <vt:lpstr>Worksheet</vt:lpstr>
      <vt:lpstr>工作表</vt:lpstr>
      <vt:lpstr>Floating point</vt:lpstr>
      <vt:lpstr>Floating Point (FP) lesson plan</vt:lpstr>
      <vt:lpstr>Previously…</vt:lpstr>
      <vt:lpstr>Represent real numbers: the decimal way</vt:lpstr>
      <vt:lpstr>Binary Representation</vt:lpstr>
      <vt:lpstr>Binary Representation</vt:lpstr>
      <vt:lpstr>Binary Representation</vt:lpstr>
      <vt:lpstr>Binary representation</vt:lpstr>
      <vt:lpstr>Binary representation</vt:lpstr>
      <vt:lpstr>Making the representation fixed width Strawman: fixed point</vt:lpstr>
      <vt:lpstr>Fixed point representation</vt:lpstr>
      <vt:lpstr>Problems of Fixed Point</vt:lpstr>
      <vt:lpstr>Problems of Fixed Point</vt:lpstr>
      <vt:lpstr>Floating point: key idea</vt:lpstr>
      <vt:lpstr>Floating Point: decimal</vt:lpstr>
      <vt:lpstr>Floating Point: decimal</vt:lpstr>
      <vt:lpstr>Floating Point: binary</vt:lpstr>
      <vt:lpstr>Floating Point</vt:lpstr>
      <vt:lpstr>PowerPoint Presentation</vt:lpstr>
      <vt:lpstr>PowerPoint Presentation</vt:lpstr>
      <vt:lpstr>Strawman FP: normalized representation in 32-bit</vt:lpstr>
      <vt:lpstr>Strawman 32-bit FP: Example</vt:lpstr>
      <vt:lpstr>More Strawman 32-bit FP Examples</vt:lpstr>
      <vt:lpstr>Strawman FP on a number line</vt:lpstr>
      <vt:lpstr>Strawman 32-bit FP: pros and cons</vt:lpstr>
      <vt:lpstr>IEEE Floating Point Standard</vt:lpstr>
      <vt:lpstr>IEEE Floating Point Standard</vt:lpstr>
      <vt:lpstr>Goals of IEEE Standard</vt:lpstr>
      <vt:lpstr>IEEE FP: Carve out subsets of bit-patterns from normalized  representation</vt:lpstr>
      <vt:lpstr>IEEE FP: Represent negative exponents using bias</vt:lpstr>
      <vt:lpstr>IEEE FP normalized representation</vt:lpstr>
      <vt:lpstr>PowerPoint Presentation</vt:lpstr>
      <vt:lpstr>IEEE FP denormalized representation: represent values close and equal to 0</vt:lpstr>
      <vt:lpstr>Zeros</vt:lpstr>
      <vt:lpstr>Denormalized FP example</vt:lpstr>
      <vt:lpstr>What we’ve learnt so far</vt:lpstr>
      <vt:lpstr>What we’ve learnt so far:  IEEE FP normalized + denormalized</vt:lpstr>
      <vt:lpstr>What we’ve learnt so far:  IEEE FP normalized + denormalized</vt:lpstr>
      <vt:lpstr>Floating Point (cont’d) lesson plan</vt:lpstr>
      <vt:lpstr>IEEE FP: special values</vt:lpstr>
      <vt:lpstr>IEEE FP: single vs. double precision</vt:lpstr>
      <vt:lpstr>single/ double precision</vt:lpstr>
      <vt:lpstr>FP summary</vt:lpstr>
      <vt:lpstr>A toy 8-bit FP in the spirit of IEEE FP</vt:lpstr>
      <vt:lpstr>A toy 8-bit FP in the spirit of IEEE FP</vt:lpstr>
      <vt:lpstr>Floating Point (cont’d) lesson plan</vt:lpstr>
      <vt:lpstr>FP: Rounding</vt:lpstr>
      <vt:lpstr>Round up vs. round down</vt:lpstr>
      <vt:lpstr>Round towards zero</vt:lpstr>
      <vt:lpstr>Round to nearest; ties to even </vt:lpstr>
      <vt:lpstr>How does CPU know if some 4-byte value should be interpreted as IEEE FP or integers?  </vt:lpstr>
      <vt:lpstr>Floating Point (cont’d) lesson plan</vt:lpstr>
      <vt:lpstr>Floating point operations</vt:lpstr>
      <vt:lpstr>Floating point operations</vt:lpstr>
      <vt:lpstr>Why divide by zero = ? </vt:lpstr>
      <vt:lpstr>Floating point addition</vt:lpstr>
      <vt:lpstr>Floating point multiplication</vt:lpstr>
      <vt:lpstr>Floating point in real world</vt:lpstr>
      <vt:lpstr>Floating point in the real world</vt:lpstr>
      <vt:lpstr>Floating point trouble</vt:lpstr>
      <vt:lpstr>Floating point trouble</vt:lpstr>
      <vt:lpstr>You are not alone in thinking FP is hard</vt:lpstr>
      <vt:lpstr>Floating point 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6695</cp:revision>
  <cp:lastPrinted>2019-09-16T16:00:42Z</cp:lastPrinted>
  <dcterms:created xsi:type="dcterms:W3CDTF">2012-08-17T04:52:30Z</dcterms:created>
  <dcterms:modified xsi:type="dcterms:W3CDTF">2021-09-16T02:36:15Z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