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1058" r:id="rId3"/>
    <p:sldId id="1060" r:id="rId4"/>
    <p:sldId id="1061" r:id="rId5"/>
    <p:sldId id="1062" r:id="rId6"/>
    <p:sldId id="1063" r:id="rId7"/>
    <p:sldId id="1064" r:id="rId8"/>
    <p:sldId id="1065" r:id="rId9"/>
    <p:sldId id="1066" r:id="rId10"/>
    <p:sldId id="1067" r:id="rId11"/>
    <p:sldId id="1068" r:id="rId12"/>
    <p:sldId id="1069" r:id="rId13"/>
    <p:sldId id="1071" r:id="rId14"/>
    <p:sldId id="1186" r:id="rId15"/>
    <p:sldId id="1187" r:id="rId16"/>
    <p:sldId id="1188" r:id="rId17"/>
    <p:sldId id="1189" r:id="rId18"/>
    <p:sldId id="1190" r:id="rId19"/>
    <p:sldId id="1191" r:id="rId20"/>
    <p:sldId id="1192" r:id="rId21"/>
    <p:sldId id="1193" r:id="rId22"/>
    <p:sldId id="1194" r:id="rId23"/>
    <p:sldId id="1195" r:id="rId24"/>
    <p:sldId id="1196" r:id="rId25"/>
    <p:sldId id="1197" r:id="rId26"/>
    <p:sldId id="1198" r:id="rId27"/>
    <p:sldId id="1199" r:id="rId28"/>
    <p:sldId id="1200" r:id="rId29"/>
    <p:sldId id="1201" r:id="rId30"/>
    <p:sldId id="1202" r:id="rId31"/>
    <p:sldId id="1203" r:id="rId32"/>
    <p:sldId id="948" r:id="rId33"/>
    <p:sldId id="1204" r:id="rId34"/>
    <p:sldId id="1205" r:id="rId35"/>
    <p:sldId id="1185" r:id="rId36"/>
    <p:sldId id="1206" r:id="rId37"/>
    <p:sldId id="1207" r:id="rId38"/>
    <p:sldId id="1208" r:id="rId39"/>
    <p:sldId id="1090" r:id="rId40"/>
    <p:sldId id="1091" r:id="rId41"/>
    <p:sldId id="1088" r:id="rId42"/>
    <p:sldId id="977" r:id="rId43"/>
    <p:sldId id="978" r:id="rId44"/>
    <p:sldId id="979" r:id="rId45"/>
    <p:sldId id="951" r:id="rId46"/>
    <p:sldId id="973" r:id="rId47"/>
    <p:sldId id="952" r:id="rId48"/>
    <p:sldId id="953" r:id="rId49"/>
    <p:sldId id="956" r:id="rId50"/>
    <p:sldId id="974" r:id="rId51"/>
    <p:sldId id="958" r:id="rId52"/>
    <p:sldId id="95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80AAE-5193-4318-BB5F-814B0BEE454F}" v="51" dt="2020-09-23T03:33:54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167" autoAdjust="0"/>
    <p:restoredTop sz="66880" autoAdjust="0"/>
  </p:normalViewPr>
  <p:slideViewPr>
    <p:cSldViewPr snapToGrid="0" snapToObjects="1">
      <p:cViewPr varScale="1">
        <p:scale>
          <a:sx n="70" d="100"/>
          <a:sy n="70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https://forms.gle/HbKYeKWCCgREpoKm6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+mj-lt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2067614"/>
            <a:ext cx="8253499" cy="1099661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8859D-DBED-467C-A583-92CA9EF7D5A5}"/>
              </a:ext>
            </a:extLst>
          </p:cNvPr>
          <p:cNvGrpSpPr/>
          <p:nvPr/>
        </p:nvGrpSpPr>
        <p:grpSpPr>
          <a:xfrm>
            <a:off x="707467" y="3061785"/>
            <a:ext cx="5572004" cy="1368570"/>
            <a:chOff x="943289" y="2939381"/>
            <a:chExt cx="7429338" cy="1824761"/>
          </a:xfrm>
        </p:grpSpPr>
        <p:sp>
          <p:nvSpPr>
            <p:cNvPr id="4" name="矩形 3"/>
            <p:cNvSpPr/>
            <p:nvPr/>
          </p:nvSpPr>
          <p:spPr>
            <a:xfrm>
              <a:off x="943289" y="3516280"/>
              <a:ext cx="7429338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Verdana"/>
                  <a:cs typeface="Verdana"/>
                </a:rPr>
                <a:t>Variable declaration:    </a:t>
              </a:r>
              <a:r>
                <a:rPr lang="en-US" altLang="zh-CN" sz="2100" dirty="0">
                  <a:latin typeface="Consolas"/>
                  <a:ea typeface="宋体" pitchFamily="2" charset="-122"/>
                  <a:cs typeface="Consolas"/>
                </a:rPr>
                <a:t>int a = 1;</a:t>
              </a:r>
            </a:p>
          </p:txBody>
        </p:sp>
        <p:cxnSp>
          <p:nvCxnSpPr>
            <p:cNvPr id="7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5520404" y="3989460"/>
              <a:ext cx="516254" cy="4536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6071937" y="4297731"/>
              <a:ext cx="9942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Name</a:t>
              </a:r>
              <a:endParaRPr lang="zh-CN" altLang="en-US" sz="1500" i="1" dirty="0"/>
            </a:p>
          </p:txBody>
        </p:sp>
        <p:cxnSp>
          <p:nvCxnSpPr>
            <p:cNvPr id="15" name="直接箭头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4566449" y="4197779"/>
              <a:ext cx="575280" cy="199903"/>
            </a:xfrm>
            <a:prstGeom prst="curvedConnector3">
              <a:avLst>
                <a:gd name="adj1" fmla="val -10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矩形 20"/>
            <p:cNvSpPr/>
            <p:nvPr/>
          </p:nvSpPr>
          <p:spPr>
            <a:xfrm>
              <a:off x="3968853" y="4333255"/>
              <a:ext cx="8681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Type</a:t>
              </a:r>
              <a:endParaRPr lang="zh-CN" altLang="en-US" sz="1500" i="1" dirty="0"/>
            </a:p>
          </p:txBody>
        </p:sp>
        <p:cxnSp>
          <p:nvCxnSpPr>
            <p:cNvPr id="22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740847" y="3177121"/>
              <a:ext cx="392857" cy="317488"/>
            </a:xfrm>
            <a:prstGeom prst="curvedConnector3">
              <a:avLst>
                <a:gd name="adj1" fmla="val -68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矩形 22"/>
            <p:cNvSpPr/>
            <p:nvPr/>
          </p:nvSpPr>
          <p:spPr>
            <a:xfrm>
              <a:off x="6096021" y="2939381"/>
              <a:ext cx="176373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Initial value</a:t>
              </a:r>
              <a:endParaRPr lang="zh-CN" altLang="en-US" sz="1500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0E6B5-1120-4497-986B-DEB08CA5FEA0}"/>
              </a:ext>
            </a:extLst>
          </p:cNvPr>
          <p:cNvGrpSpPr/>
          <p:nvPr/>
        </p:nvGrpSpPr>
        <p:grpSpPr>
          <a:xfrm>
            <a:off x="5820505" y="2952002"/>
            <a:ext cx="2340924" cy="565539"/>
            <a:chOff x="7760672" y="2793005"/>
            <a:chExt cx="3121231" cy="75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78C77-8CAB-4C3B-8040-90FA7EC6153C}"/>
                </a:ext>
              </a:extLst>
            </p:cNvPr>
            <p:cNvSpPr txBox="1"/>
            <p:nvPr/>
          </p:nvSpPr>
          <p:spPr>
            <a:xfrm>
              <a:off x="7797127" y="2808394"/>
              <a:ext cx="3084776" cy="738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        If uninitialized, </a:t>
              </a:r>
            </a:p>
            <a:p>
              <a:r>
                <a:rPr lang="en-US" sz="1500" dirty="0">
                  <a:solidFill>
                    <a:srgbClr val="000000"/>
                  </a:solidFill>
                </a:rPr>
                <a:t>variable can have any value</a:t>
              </a:r>
            </a:p>
          </p:txBody>
        </p:sp>
        <p:pic>
          <p:nvPicPr>
            <p:cNvPr id="5122" name="Picture 2" descr="5 Business Warning Signs That Signal Ethical Exposure | SmallBizClub">
              <a:extLst>
                <a:ext uri="{FF2B5EF4-FFF2-40B4-BE49-F238E27FC236}">
                  <a16:creationId xmlns:a16="http://schemas.microsoft.com/office/drawing/2014/main" id="{190B56ED-4A98-4D32-9F4D-032F1F08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8810" l="9699" r="89967">
                          <a14:foregroundMark x1="51839" y1="7143" x2="77258" y2="98810"/>
                          <a14:foregroundMark x1="51839" y1="12500" x2="76589" y2="96429"/>
                          <a14:foregroundMark x1="50836" y1="30952" x2="50167" y2="59524"/>
                          <a14:foregroundMark x1="49498" y1="83929" x2="50167" y2="77976"/>
                          <a14:backgroundMark x1="82609" y1="24405" x2="82609" y2="24405"/>
                          <a14:backgroundMark x1="16388" y1="28571" x2="16388" y2="28571"/>
                          <a14:backgroundMark x1="83946" y1="29762" x2="83946" y2="29762"/>
                          <a14:backgroundMark x1="84615" y1="40476" x2="84615" y2="40476"/>
                          <a14:backgroundMark x1="19064" y1="55357" x2="19064" y2="55357"/>
                          <a14:backgroundMark x1="19064" y1="55357" x2="19064" y2="55357"/>
                          <a14:backgroundMark x1="19064" y1="55357" x2="19064" y2="55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672" y="2793005"/>
              <a:ext cx="707887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3" y="2178380"/>
          <a:ext cx="6217508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5152" y="4546274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C has no native </a:t>
            </a:r>
            <a:r>
              <a:rPr lang="en-US" dirty="0" err="1"/>
              <a:t>boolean</a:t>
            </a:r>
            <a:r>
              <a:rPr lang="en-US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152" y="5370233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C99 has “</a:t>
            </a:r>
            <a:r>
              <a:rPr lang="en-US" dirty="0" err="1"/>
              <a:t>bool</a:t>
            </a:r>
            <a:r>
              <a:rPr lang="en-US" dirty="0"/>
              <a:t>” type, but one needs to 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62C9E-C885-4224-B1AA-F91B67B3368C}"/>
              </a:ext>
            </a:extLst>
          </p:cNvPr>
          <p:cNvGrpSpPr/>
          <p:nvPr/>
        </p:nvGrpSpPr>
        <p:grpSpPr>
          <a:xfrm>
            <a:off x="2119555" y="1874824"/>
            <a:ext cx="2290627" cy="609047"/>
            <a:chOff x="2826072" y="1356765"/>
            <a:chExt cx="3054170" cy="81206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CE366-8518-4361-AE54-AF2AFD66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17" y="1690688"/>
              <a:ext cx="133254" cy="47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DB1DB-EAAE-47C0-B107-1E05B7B2F295}"/>
                </a:ext>
              </a:extLst>
            </p:cNvPr>
            <p:cNvSpPr txBox="1"/>
            <p:nvPr/>
          </p:nvSpPr>
          <p:spPr>
            <a:xfrm>
              <a:off x="2826072" y="1356765"/>
              <a:ext cx="30541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Either a character or an </a:t>
              </a:r>
              <a:r>
                <a:rPr lang="en-US" sz="1350" dirty="0" err="1"/>
                <a:t>intger</a:t>
              </a:r>
              <a:endParaRPr lang="en-US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BAEF-8012-4CFE-8AE5-01EAB88C1130}"/>
              </a:ext>
            </a:extLst>
          </p:cNvPr>
          <p:cNvGrpSpPr/>
          <p:nvPr/>
        </p:nvGrpSpPr>
        <p:grpSpPr>
          <a:xfrm>
            <a:off x="241237" y="4289698"/>
            <a:ext cx="1120025" cy="377357"/>
            <a:chOff x="321648" y="4576595"/>
            <a:chExt cx="1493367" cy="503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C35583-FAB7-4177-92E9-FEDDBFED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689" y="4576595"/>
              <a:ext cx="463326" cy="10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D68CC-E426-4BB7-9DC0-956F51D57B06}"/>
                </a:ext>
              </a:extLst>
            </p:cNvPr>
            <p:cNvSpPr txBox="1"/>
            <p:nvPr/>
          </p:nvSpPr>
          <p:spPr>
            <a:xfrm>
              <a:off x="321648" y="4679628"/>
              <a:ext cx="1396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Next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1324724"/>
            <a:ext cx="5930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int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5598644"/>
            <a:ext cx="6432680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Compiler converts int types to the one with the larger value (e.g. char </a:t>
            </a:r>
            <a:r>
              <a:rPr lang="en-US" dirty="0">
                <a:sym typeface="Wingdings"/>
              </a:rPr>
              <a:t> unsigned char 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 unsigned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1485900" y="4798550"/>
            <a:ext cx="5855817" cy="7155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273259" y="4835094"/>
            <a:ext cx="2355360" cy="300082"/>
            <a:chOff x="2604053" y="4809059"/>
            <a:chExt cx="3140479" cy="4001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8293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FFC199BE-AD5E-419F-9C41-2DE7C6982E2E}"/>
              </a:ext>
            </a:extLst>
          </p:cNvPr>
          <p:cNvSpPr/>
          <p:nvPr/>
        </p:nvSpPr>
        <p:spPr>
          <a:xfrm>
            <a:off x="1485900" y="6398696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15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15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021" y="1932708"/>
            <a:ext cx="59300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</a:t>
            </a:r>
            <a:r>
              <a:rPr lang="en-US" altLang="zh-CN" sz="1500" dirty="0" err="1">
                <a:latin typeface="Consolas"/>
                <a:cs typeface="Consolas"/>
              </a:rPr>
              <a:t>int</a:t>
            </a:r>
            <a:r>
              <a:rPr lang="en-US" altLang="zh-CN" sz="1500" dirty="0">
                <a:latin typeface="Consolas"/>
                <a:cs typeface="Consolas"/>
              </a:rPr>
              <a:t>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r>
              <a:rPr lang="en-US" dirty="0"/>
              <a:t>Function &amp; variable storage</a:t>
            </a:r>
          </a:p>
        </p:txBody>
      </p:sp>
    </p:spTree>
    <p:extLst>
      <p:ext uri="{BB962C8B-B14F-4D97-AF65-F5344CB8AC3E}">
        <p14:creationId xmlns:p14="http://schemas.microsoft.com/office/powerpoint/2010/main" val="98012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2" y="2178380"/>
          <a:ext cx="58934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5980" y="4304650"/>
            <a:ext cx="6981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  <a:cs typeface="Verdana"/>
              </a:rPr>
              <a:t>Arithmetic, Relational and Logical operators are identical to java’s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65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AND: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3153" y="493064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0 )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3154" y="52791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0384" y="52968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190384" y="5689669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73154" y="615084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0 0 0 0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313" y="5429208"/>
            <a:ext cx="2563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0x68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/>
        </p:nvGraphicFramePr>
        <p:xfrm>
          <a:off x="2735748" y="1939231"/>
          <a:ext cx="2159714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8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AND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3924288" y="1864689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59E130-FAA0-4DC8-ACC7-4C4439DCB4FE}"/>
              </a:ext>
            </a:extLst>
          </p:cNvPr>
          <p:cNvSpPr txBox="1"/>
          <p:nvPr/>
        </p:nvSpPr>
        <p:spPr>
          <a:xfrm>
            <a:off x="2606842" y="1466805"/>
            <a:ext cx="42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(of </a:t>
            </a:r>
            <a:r>
              <a:rPr lang="en-US" sz="2000" dirty="0" err="1"/>
              <a:t>boolean</a:t>
            </a:r>
            <a:r>
              <a:rPr lang="en-US" sz="2000" dirty="0"/>
              <a:t> function AND)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8A7F5C-6D59-4E57-8D21-90CFD97D4F31}"/>
              </a:ext>
            </a:extLst>
          </p:cNvPr>
          <p:cNvGrpSpPr/>
          <p:nvPr/>
        </p:nvGrpSpPr>
        <p:grpSpPr>
          <a:xfrm>
            <a:off x="395676" y="2338903"/>
            <a:ext cx="2150964" cy="1314828"/>
            <a:chOff x="395676" y="2494384"/>
            <a:chExt cx="2150964" cy="1314828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79720A3-AA75-4FFB-BA1C-D34C03F594F4}"/>
                </a:ext>
              </a:extLst>
            </p:cNvPr>
            <p:cNvSpPr/>
            <p:nvPr/>
          </p:nvSpPr>
          <p:spPr>
            <a:xfrm>
              <a:off x="2168430" y="2494384"/>
              <a:ext cx="378210" cy="1314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CEFCA-A5DF-4312-9F3C-137A41D3A1E6}"/>
                </a:ext>
              </a:extLst>
            </p:cNvPr>
            <p:cNvSpPr txBox="1"/>
            <p:nvPr/>
          </p:nvSpPr>
          <p:spPr>
            <a:xfrm>
              <a:off x="395676" y="2551633"/>
              <a:ext cx="1678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many rows if function has n </a:t>
              </a:r>
              <a:r>
                <a:rPr lang="en-US" dirty="0" err="1"/>
                <a:t>boolean</a:t>
              </a:r>
              <a:r>
                <a:rPr lang="en-US" dirty="0"/>
                <a:t> (aka 1-bit) inputs?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809A93-447F-4530-8B61-AF3B7CB8E38F}"/>
              </a:ext>
            </a:extLst>
          </p:cNvPr>
          <p:cNvSpPr txBox="1"/>
          <p:nvPr/>
        </p:nvSpPr>
        <p:spPr>
          <a:xfrm>
            <a:off x="522514" y="359524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E726-13F6-460D-813C-99F45DE402C7}"/>
              </a:ext>
            </a:extLst>
          </p:cNvPr>
          <p:cNvSpPr txBox="1"/>
          <p:nvPr/>
        </p:nvSpPr>
        <p:spPr>
          <a:xfrm>
            <a:off x="1425076" y="4239995"/>
            <a:ext cx="51305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&amp; applies AND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617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4" grpId="0"/>
      <p:bldP spid="18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484" y="1742717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0 = 0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1 = b</a:t>
            </a:r>
          </a:p>
        </p:txBody>
      </p:sp>
      <p:sp>
        <p:nvSpPr>
          <p:cNvPr id="14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2079650" y="4164888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&amp; 0x7fffffff;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DC643E-BA3B-47A1-95BD-D513F1D4CB64}"/>
              </a:ext>
            </a:extLst>
          </p:cNvPr>
          <p:cNvCxnSpPr/>
          <p:nvPr/>
        </p:nvCxnSpPr>
        <p:spPr>
          <a:xfrm flipV="1">
            <a:off x="1038216" y="2358731"/>
            <a:ext cx="582413" cy="15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7B13C-2ADD-4552-8927-4D53A3930EDE}"/>
              </a:ext>
            </a:extLst>
          </p:cNvPr>
          <p:cNvSpPr txBox="1"/>
          <p:nvPr/>
        </p:nvSpPr>
        <p:spPr>
          <a:xfrm>
            <a:off x="317954" y="2459890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 is any bit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20901-728E-4A7D-B17B-DCFA565C4B02}"/>
              </a:ext>
            </a:extLst>
          </p:cNvPr>
          <p:cNvSpPr/>
          <p:nvPr/>
        </p:nvSpPr>
        <p:spPr>
          <a:xfrm>
            <a:off x="2609698" y="2079529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ADC4-2CFE-4C20-9A35-EB3BCB33B020}"/>
              </a:ext>
            </a:extLst>
          </p:cNvPr>
          <p:cNvSpPr/>
          <p:nvPr/>
        </p:nvSpPr>
        <p:spPr>
          <a:xfrm>
            <a:off x="2609698" y="2419996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39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OR: |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51412" y="55322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8D6F2-FF78-4B1F-A2B8-BB2F67412DFF}"/>
              </a:ext>
            </a:extLst>
          </p:cNvPr>
          <p:cNvGrpSpPr/>
          <p:nvPr/>
        </p:nvGrpSpPr>
        <p:grpSpPr>
          <a:xfrm>
            <a:off x="1491991" y="4302988"/>
            <a:ext cx="5647603" cy="873142"/>
            <a:chOff x="1491991" y="4302988"/>
            <a:chExt cx="5647603" cy="873142"/>
          </a:xfrm>
        </p:grpSpPr>
        <p:sp>
          <p:nvSpPr>
            <p:cNvPr id="10" name="矩形 9"/>
            <p:cNvSpPr/>
            <p:nvPr/>
          </p:nvSpPr>
          <p:spPr>
            <a:xfrm>
              <a:off x="4678663" y="4302988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0 )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8664" y="4651509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95893" y="4669146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|</a:t>
              </a:r>
              <a:endParaRPr lang="zh-CN" altLang="en-US" dirty="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4395894" y="5062011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91991" y="4760632"/>
              <a:ext cx="25026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0x68 | 0x55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/>
        </p:nvGraphicFramePr>
        <p:xfrm>
          <a:off x="2735747" y="1667864"/>
          <a:ext cx="222191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31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47231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2745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3994664" y="159332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0ED8F-1D39-46CE-B2C3-66EC3081D97B}"/>
              </a:ext>
            </a:extLst>
          </p:cNvPr>
          <p:cNvSpPr txBox="1"/>
          <p:nvPr/>
        </p:nvSpPr>
        <p:spPr>
          <a:xfrm>
            <a:off x="1491991" y="3661514"/>
            <a:ext cx="49125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| applies 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34830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888" y="1605338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1 = 1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0 = b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2183038" y="4204117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| 0x80000000;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8613C-5221-4886-910B-CFEE3950C336}"/>
              </a:ext>
            </a:extLst>
          </p:cNvPr>
          <p:cNvSpPr/>
          <p:nvPr/>
        </p:nvSpPr>
        <p:spPr>
          <a:xfrm>
            <a:off x="2619409" y="1930504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7AF2D-43B1-4F31-B534-5DD71A95632E}"/>
              </a:ext>
            </a:extLst>
          </p:cNvPr>
          <p:cNvSpPr/>
          <p:nvPr/>
        </p:nvSpPr>
        <p:spPr>
          <a:xfrm>
            <a:off x="2619409" y="2288583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 program organization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4779" y="428738"/>
            <a:ext cx="6172200" cy="857250"/>
          </a:xfrm>
        </p:spPr>
        <p:txBody>
          <a:bodyPr/>
          <a:lstStyle/>
          <a:p>
            <a:r>
              <a:rPr kumimoji="1" lang="en-US" altLang="zh-CN" dirty="0"/>
              <a:t>Bitwise NOT:  ~</a:t>
            </a:r>
            <a:endParaRPr kumimoji="1" lang="zh-CN" altLang="en-US" dirty="0"/>
          </a:p>
        </p:txBody>
      </p:sp>
      <p:sp>
        <p:nvSpPr>
          <p:cNvPr id="18" name="矩形 13"/>
          <p:cNvSpPr/>
          <p:nvPr/>
        </p:nvSpPr>
        <p:spPr>
          <a:xfrm>
            <a:off x="4656739" y="55327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( 1 0 0 1 0 1 1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A117D-E6D3-47AD-988E-C0003EC2E47F}"/>
              </a:ext>
            </a:extLst>
          </p:cNvPr>
          <p:cNvGrpSpPr/>
          <p:nvPr/>
        </p:nvGrpSpPr>
        <p:grpSpPr>
          <a:xfrm>
            <a:off x="1679304" y="4557956"/>
            <a:ext cx="5383863" cy="585483"/>
            <a:chOff x="1679304" y="4557956"/>
            <a:chExt cx="5383863" cy="585483"/>
          </a:xfrm>
        </p:grpSpPr>
        <p:sp>
          <p:nvSpPr>
            <p:cNvPr id="14" name="矩形 9"/>
            <p:cNvSpPr/>
            <p:nvPr/>
          </p:nvSpPr>
          <p:spPr>
            <a:xfrm>
              <a:off x="4656739" y="4557956"/>
              <a:ext cx="24064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0 )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5" name="矩形 11"/>
            <p:cNvSpPr/>
            <p:nvPr/>
          </p:nvSpPr>
          <p:spPr>
            <a:xfrm>
              <a:off x="4373969" y="4577900"/>
              <a:ext cx="373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~</a:t>
              </a:r>
              <a:endParaRPr lang="zh-CN" altLang="en-US" dirty="0"/>
            </a:p>
          </p:txBody>
        </p:sp>
        <p:cxnSp>
          <p:nvCxnSpPr>
            <p:cNvPr id="17" name="直线连接符 12"/>
            <p:cNvCxnSpPr>
              <a:cxnSpLocks/>
            </p:cNvCxnSpPr>
            <p:nvPr/>
          </p:nvCxnSpPr>
          <p:spPr>
            <a:xfrm>
              <a:off x="4373969" y="4970765"/>
              <a:ext cx="2689198" cy="27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79304" y="4727941"/>
              <a:ext cx="18162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result of ~0x68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/>
        </p:nvGraphicFramePr>
        <p:xfrm>
          <a:off x="3443889" y="1676707"/>
          <a:ext cx="1816204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02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10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 NOT 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4351991" y="1676707"/>
            <a:ext cx="0" cy="10287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1F7A1E-6F9B-483B-97AD-A57CC873AE0D}"/>
              </a:ext>
            </a:extLst>
          </p:cNvPr>
          <p:cNvSpPr txBox="1"/>
          <p:nvPr/>
        </p:nvSpPr>
        <p:spPr>
          <a:xfrm>
            <a:off x="1679304" y="2908412"/>
            <a:ext cx="506600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~ applies NOT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25485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XOR: ^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081AF-8F8A-47FA-AC6F-24976984FEB4}"/>
              </a:ext>
            </a:extLst>
          </p:cNvPr>
          <p:cNvGrpSpPr/>
          <p:nvPr/>
        </p:nvGrpSpPr>
        <p:grpSpPr>
          <a:xfrm>
            <a:off x="1673099" y="4585725"/>
            <a:ext cx="5302698" cy="759023"/>
            <a:chOff x="1673099" y="4585725"/>
            <a:chExt cx="5302698" cy="759023"/>
          </a:xfrm>
        </p:grpSpPr>
        <p:sp>
          <p:nvSpPr>
            <p:cNvPr id="15" name="TextBox 14"/>
            <p:cNvSpPr txBox="1"/>
            <p:nvPr/>
          </p:nvSpPr>
          <p:spPr>
            <a:xfrm>
              <a:off x="1673099" y="4794176"/>
              <a:ext cx="23419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0x68^0x55</a:t>
              </a:r>
            </a:p>
          </p:txBody>
        </p:sp>
        <p:sp>
          <p:nvSpPr>
            <p:cNvPr id="17" name="矩形 9"/>
            <p:cNvSpPr/>
            <p:nvPr/>
          </p:nvSpPr>
          <p:spPr>
            <a:xfrm>
              <a:off x="4514867" y="4585725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0 )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8" name="矩形 10"/>
            <p:cNvSpPr/>
            <p:nvPr/>
          </p:nvSpPr>
          <p:spPr>
            <a:xfrm>
              <a:off x="4514867" y="4934246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9" name="矩形 11"/>
            <p:cNvSpPr/>
            <p:nvPr/>
          </p:nvSpPr>
          <p:spPr>
            <a:xfrm>
              <a:off x="4232097" y="495188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^</a:t>
              </a:r>
              <a:endParaRPr lang="zh-CN" altLang="en-US" dirty="0"/>
            </a:p>
          </p:txBody>
        </p:sp>
        <p:cxnSp>
          <p:nvCxnSpPr>
            <p:cNvPr id="20" name="直线连接符 12"/>
            <p:cNvCxnSpPr/>
            <p:nvPr/>
          </p:nvCxnSpPr>
          <p:spPr>
            <a:xfrm>
              <a:off x="4232097" y="5344748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13"/>
          <p:cNvSpPr/>
          <p:nvPr/>
        </p:nvSpPr>
        <p:spPr>
          <a:xfrm>
            <a:off x="4537627" y="5943620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0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/>
        </p:nvGraphicFramePr>
        <p:xfrm>
          <a:off x="3489317" y="1582824"/>
          <a:ext cx="209038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87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338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XOR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668206" y="150828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DDE1C-C26A-4911-A221-7D1EB31DE713}"/>
              </a:ext>
            </a:extLst>
          </p:cNvPr>
          <p:cNvSpPr txBox="1"/>
          <p:nvPr/>
        </p:nvSpPr>
        <p:spPr>
          <a:xfrm>
            <a:off x="1673099" y="3624062"/>
            <a:ext cx="504811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^ applies XOR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8457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left-shift: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9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x &lt;&lt; y, treat x as a bit-vector, shift x left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Fill in 0’s on the right</a:t>
            </a:r>
          </a:p>
          <a:p>
            <a:pPr marL="42863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A595-2689-45C4-B586-E4A93C28CAC4}"/>
              </a:ext>
            </a:extLst>
          </p:cNvPr>
          <p:cNvSpPr txBox="1"/>
          <p:nvPr/>
        </p:nvSpPr>
        <p:spPr>
          <a:xfrm>
            <a:off x="3935872" y="487057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=(0 1 0 0 1 0 0 0)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CD520-EA8A-4259-A380-5D3C9222EE6C}"/>
              </a:ext>
            </a:extLst>
          </p:cNvPr>
          <p:cNvSpPr txBox="1"/>
          <p:nvPr/>
        </p:nvSpPr>
        <p:spPr>
          <a:xfrm>
            <a:off x="4059442" y="386877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(0 1 1 0 1 0 0 1)</a:t>
            </a:r>
            <a:r>
              <a:rPr kumimoji="1" lang="en-US" altLang="zh-CN" sz="1800" baseline="-25000" dirty="0">
                <a:latin typeface="Verdana"/>
                <a:cs typeface="Verdana"/>
              </a:rPr>
              <a:t>2</a:t>
            </a:r>
            <a:r>
              <a:rPr kumimoji="1" lang="en-US" altLang="zh-CN" sz="1800" dirty="0">
                <a:latin typeface="Verdana"/>
                <a:cs typeface="Verdana"/>
              </a:rPr>
              <a:t> </a:t>
            </a:r>
            <a:endParaRPr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1B2F-33C7-4D8E-B638-620FBF7FA4FC}"/>
              </a:ext>
            </a:extLst>
          </p:cNvPr>
          <p:cNvSpPr txBox="1"/>
          <p:nvPr/>
        </p:nvSpPr>
        <p:spPr>
          <a:xfrm>
            <a:off x="1075145" y="3852460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>
                <a:latin typeface="Verdana"/>
                <a:cs typeface="Verdana"/>
              </a:rPr>
              <a:t>result of </a:t>
            </a:r>
            <a:r>
              <a:rPr lang="en-US" altLang="zh-CN" sz="2000" baseline="0" dirty="0">
                <a:latin typeface="Consolas" panose="020B0609020204030204" pitchFamily="49" charset="0"/>
                <a:cs typeface="Verdana"/>
              </a:rPr>
              <a:t>0x69&lt;&lt;3 </a:t>
            </a:r>
            <a:r>
              <a:rPr lang="en-US" altLang="zh-CN" sz="2000" baseline="0" dirty="0">
                <a:latin typeface="Verdana"/>
                <a:cs typeface="Verdana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5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616" y="2057401"/>
            <a:ext cx="7893698" cy="15815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Logical shift</a:t>
            </a:r>
            <a:r>
              <a:rPr kumimoji="1" lang="en-US" altLang="zh-CN" dirty="0">
                <a:latin typeface="+mj-lt"/>
                <a:cs typeface="Verdana"/>
              </a:rPr>
              <a:t>: Fill with 0’s on left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Arithmetic shift</a:t>
            </a:r>
            <a:r>
              <a:rPr kumimoji="1" lang="en-US" altLang="zh-CN" dirty="0">
                <a:latin typeface="+mj-lt"/>
                <a:cs typeface="Verdana"/>
              </a:rPr>
              <a:t>: Replicate </a:t>
            </a:r>
            <a:r>
              <a:rPr kumimoji="1" lang="en-US" altLang="zh-CN" dirty="0" err="1">
                <a:latin typeface="+mj-lt"/>
                <a:cs typeface="Verdana"/>
              </a:rPr>
              <a:t>msb</a:t>
            </a:r>
            <a:r>
              <a:rPr kumimoji="1" lang="en-US" altLang="zh-CN" dirty="0">
                <a:latin typeface="+mj-lt"/>
                <a:cs typeface="Verdana"/>
              </a:rPr>
              <a:t> on the left</a:t>
            </a:r>
          </a:p>
          <a:p>
            <a:pPr marL="457200" lvl="1" indent="0">
              <a:buNone/>
            </a:pPr>
            <a:endParaRPr kumimoji="1" lang="en-US" altLang="zh-CN" dirty="0">
              <a:latin typeface="+mj-lt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E905-FE02-44C4-801A-5535BB1DFD7D}"/>
              </a:ext>
            </a:extLst>
          </p:cNvPr>
          <p:cNvSpPr txBox="1"/>
          <p:nvPr/>
        </p:nvSpPr>
        <p:spPr>
          <a:xfrm>
            <a:off x="628881" y="4021719"/>
            <a:ext cx="423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(logical)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7C27E-E857-4A78-AAA3-8D9C7EB7EF60}"/>
              </a:ext>
            </a:extLst>
          </p:cNvPr>
          <p:cNvSpPr txBox="1"/>
          <p:nvPr/>
        </p:nvSpPr>
        <p:spPr>
          <a:xfrm>
            <a:off x="5466122" y="3995829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(1 0 1 0 1 0 0 1)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7C8E-3AFA-4D86-B69B-BD98314419C2}"/>
              </a:ext>
            </a:extLst>
          </p:cNvPr>
          <p:cNvSpPr txBox="1"/>
          <p:nvPr/>
        </p:nvSpPr>
        <p:spPr>
          <a:xfrm>
            <a:off x="5337080" y="463017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0 0 0 </a:t>
            </a:r>
            <a:r>
              <a:rPr kumimoji="1" lang="en-US" altLang="zh-CN" sz="2000" dirty="0"/>
              <a:t>1</a:t>
            </a:r>
            <a:r>
              <a:rPr kumimoji="1" lang="en-US" altLang="zh-CN" sz="2000" baseline="0" dirty="0"/>
              <a:t> 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FEDB5-F7A0-4C3F-918B-9347485C38FB}"/>
              </a:ext>
            </a:extLst>
          </p:cNvPr>
          <p:cNvSpPr txBox="1"/>
          <p:nvPr/>
        </p:nvSpPr>
        <p:spPr>
          <a:xfrm>
            <a:off x="619550" y="52869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(arithmetic)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B5840-0D81-44AA-AAF7-84719A444FCB}"/>
              </a:ext>
            </a:extLst>
          </p:cNvPr>
          <p:cNvSpPr txBox="1"/>
          <p:nvPr/>
        </p:nvSpPr>
        <p:spPr>
          <a:xfrm>
            <a:off x="5337080" y="53853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1 1 1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21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1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Logical shifting on unsigned numbers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384" y="3026791"/>
            <a:ext cx="200183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000" dirty="0">
                <a:latin typeface="Consolas"/>
                <a:cs typeface="Consolas"/>
              </a:rPr>
              <a:t>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a = a&gt;&gt;31;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385" y="4842301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a=0   b=-1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A3C5EA85-73F8-40D6-9029-D413F8E8C0B4}"/>
              </a:ext>
            </a:extLst>
          </p:cNvPr>
          <p:cNvSpPr/>
          <p:nvPr/>
        </p:nvSpPr>
        <p:spPr>
          <a:xfrm>
            <a:off x="4396637" y="3026791"/>
            <a:ext cx="444673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unsigned int b =  0xffffffff;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5DDE2E-29DF-4853-96F3-C283764459AF}"/>
              </a:ext>
            </a:extLst>
          </p:cNvPr>
          <p:cNvSpPr txBox="1"/>
          <p:nvPr/>
        </p:nvSpPr>
        <p:spPr>
          <a:xfrm>
            <a:off x="4396637" y="3900079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b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DFD0-E89B-4DCF-AE51-B33C68BD2D35}"/>
              </a:ext>
            </a:extLst>
          </p:cNvPr>
          <p:cNvSpPr txBox="1"/>
          <p:nvPr/>
        </p:nvSpPr>
        <p:spPr>
          <a:xfrm>
            <a:off x="1067370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4336-77F3-4981-A8F8-CD4DE1EC35A5}"/>
              </a:ext>
            </a:extLst>
          </p:cNvPr>
          <p:cNvSpPr txBox="1"/>
          <p:nvPr/>
        </p:nvSpPr>
        <p:spPr>
          <a:xfrm>
            <a:off x="1908395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42A7F-48B1-4622-9456-C2ECAAE3E8ED}"/>
              </a:ext>
            </a:extLst>
          </p:cNvPr>
          <p:cNvSpPr txBox="1"/>
          <p:nvPr/>
        </p:nvSpPr>
        <p:spPr>
          <a:xfrm>
            <a:off x="4987006" y="3907090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772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205985" y="1794300"/>
            <a:ext cx="712314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multiply_by_powers_of_two</a:t>
            </a:r>
            <a:r>
              <a:rPr lang="en-US" altLang="zh-CN" sz="2100" dirty="0">
                <a:latin typeface="Consolas"/>
                <a:cs typeface="Consolas"/>
              </a:rPr>
              <a:t>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971467" y="2323036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&lt;&lt; p;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EB0D25E-1248-487C-AE5B-BA90BACC7585}"/>
              </a:ext>
            </a:extLst>
          </p:cNvPr>
          <p:cNvSpPr/>
          <p:nvPr/>
        </p:nvSpPr>
        <p:spPr>
          <a:xfrm>
            <a:off x="1205983" y="3643932"/>
            <a:ext cx="712314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divide_by_powers_of_two</a:t>
            </a:r>
            <a:r>
              <a:rPr lang="en-US" altLang="zh-CN" sz="2100" dirty="0">
                <a:latin typeface="Consolas"/>
                <a:cs typeface="Consolas"/>
              </a:rPr>
              <a:t>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DA14BDEF-63DA-4FA9-8D18-6925FCA30E05}"/>
              </a:ext>
            </a:extLst>
          </p:cNvPr>
          <p:cNvSpPr/>
          <p:nvPr/>
        </p:nvSpPr>
        <p:spPr>
          <a:xfrm>
            <a:off x="2033671" y="4240498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&gt;&gt; p;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8BD2DF-632A-4D18-B78A-047744830BFD}"/>
              </a:ext>
            </a:extLst>
          </p:cNvPr>
          <p:cNvSpPr/>
          <p:nvPr/>
        </p:nvSpPr>
        <p:spPr>
          <a:xfrm>
            <a:off x="4133430" y="5405588"/>
            <a:ext cx="4830178" cy="1352473"/>
          </a:xfrm>
          <a:prstGeom prst="wedgeRoundRectCallout">
            <a:avLst>
              <a:gd name="adj1" fmla="val -65934"/>
              <a:gd name="adj2" fmla="val -10274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Caveat: right-shift rounds down, different from integer division “/” which rounds towards zero.</a:t>
            </a:r>
          </a:p>
          <a:p>
            <a:r>
              <a:rPr lang="en-US" dirty="0">
                <a:solidFill>
                  <a:schemeClr val="tx1"/>
                </a:solidFill>
              </a:rPr>
              <a:t>e.g. -1&gt;&gt;1=-1, but -1/2 = 0</a:t>
            </a:r>
          </a:p>
        </p:txBody>
      </p:sp>
    </p:spTree>
    <p:extLst>
      <p:ext uri="{BB962C8B-B14F-4D97-AF65-F5344CB8AC3E}">
        <p14:creationId xmlns:p14="http://schemas.microsoft.com/office/powerpoint/2010/main" val="8043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2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clear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7263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 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do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85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allows jump anywhere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6847" y="1691951"/>
            <a:ext cx="3855587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01C640F-5BD7-4693-9F5E-C1B90B4BE16B}"/>
              </a:ext>
            </a:extLst>
          </p:cNvPr>
          <p:cNvSpPr/>
          <p:nvPr/>
        </p:nvSpPr>
        <p:spPr>
          <a:xfrm>
            <a:off x="585039" y="1641781"/>
            <a:ext cx="38555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while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...</a:t>
            </a:r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...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77D1BF-A78B-492A-AC24-5822C6F565FE}"/>
              </a:ext>
            </a:extLst>
          </p:cNvPr>
          <p:cNvGrpSpPr/>
          <p:nvPr/>
        </p:nvGrpSpPr>
        <p:grpSpPr>
          <a:xfrm>
            <a:off x="503981" y="3206062"/>
            <a:ext cx="4111780" cy="2600461"/>
            <a:chOff x="503981" y="3206062"/>
            <a:chExt cx="4111780" cy="2600461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A9DDE984-1D3D-4C01-8370-20DEF038A03A}"/>
                </a:ext>
              </a:extLst>
            </p:cNvPr>
            <p:cNvSpPr/>
            <p:nvPr/>
          </p:nvSpPr>
          <p:spPr>
            <a:xfrm>
              <a:off x="503981" y="3990641"/>
              <a:ext cx="385558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A:</a:t>
              </a:r>
            </a:p>
            <a:p>
              <a:r>
                <a:rPr lang="en-US" altLang="zh-CN" b="1" dirty="0">
                  <a:latin typeface="Consolas"/>
                  <a:ea typeface="宋体" pitchFamily="2" charset="-122"/>
                  <a:cs typeface="Consolas"/>
                </a:rPr>
                <a:t> if 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(</a:t>
              </a:r>
              <a:r>
                <a:rPr lang="en-US" altLang="zh-CN" i="1" dirty="0" err="1">
                  <a:latin typeface="Consolas"/>
                  <a:ea typeface="宋体" pitchFamily="2" charset="-122"/>
                  <a:cs typeface="Consolas"/>
                </a:rPr>
                <a:t>cond</a:t>
              </a:r>
              <a:r>
                <a:rPr lang="en-US" altLang="zh-CN" i="1" dirty="0">
                  <a:latin typeface="Consolas"/>
                  <a:ea typeface="宋体" pitchFamily="2" charset="-122"/>
                  <a:cs typeface="Consolas"/>
                </a:rPr>
                <a:t> == false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) </a:t>
              </a:r>
              <a:r>
                <a:rPr lang="en-US" altLang="zh-CN" b="1" dirty="0" err="1">
                  <a:latin typeface="Consolas"/>
                  <a:ea typeface="宋体" pitchFamily="2" charset="-122"/>
                  <a:cs typeface="Consolas"/>
                </a:rPr>
                <a:t>goto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B;</a:t>
              </a:r>
            </a:p>
            <a:p>
              <a:endParaRPr lang="en-US" altLang="zh-CN" sz="400" dirty="0">
                <a:latin typeface="Consolas"/>
                <a:ea typeface="宋体" pitchFamily="2" charset="-122"/>
                <a:cs typeface="Consolas"/>
              </a:endParaRP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...</a:t>
              </a: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</a:t>
              </a:r>
              <a:r>
                <a:rPr lang="en-US" altLang="zh-CN" b="1" dirty="0" err="1">
                  <a:latin typeface="Consolas"/>
                  <a:ea typeface="宋体" pitchFamily="2" charset="-122"/>
                  <a:cs typeface="Consolas"/>
                </a:rPr>
                <a:t>goto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A</a:t>
              </a: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B:</a:t>
              </a: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...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39DC62B7-23B8-453A-A072-FC09EDA8CD2D}"/>
                </a:ext>
              </a:extLst>
            </p:cNvPr>
            <p:cNvSpPr/>
            <p:nvPr/>
          </p:nvSpPr>
          <p:spPr>
            <a:xfrm>
              <a:off x="712008" y="3225418"/>
              <a:ext cx="553616" cy="745865"/>
            </a:xfrm>
            <a:prstGeom prst="downArrow">
              <a:avLst/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7018A-5D57-43E6-B3F4-C536EE169AE7}"/>
                </a:ext>
              </a:extLst>
            </p:cNvPr>
            <p:cNvSpPr txBox="1"/>
            <p:nvPr/>
          </p:nvSpPr>
          <p:spPr>
            <a:xfrm>
              <a:off x="1279078" y="3206062"/>
              <a:ext cx="3336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control flow primitive can be </a:t>
              </a:r>
            </a:p>
            <a:p>
              <a:r>
                <a:rPr lang="en-US" dirty="0"/>
                <a:t>expressed as a bunch of </a:t>
              </a:r>
              <a:r>
                <a:rPr lang="en-US" dirty="0" err="1"/>
                <a:t>goto’s</a:t>
              </a:r>
              <a:r>
                <a:rPr lang="en-US" dirty="0"/>
                <a:t>.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EFCE3-D324-46DC-8D7A-E03F2570E4D4}"/>
              </a:ext>
            </a:extLst>
          </p:cNvPr>
          <p:cNvCxnSpPr/>
          <p:nvPr/>
        </p:nvCxnSpPr>
        <p:spPr>
          <a:xfrm>
            <a:off x="4691219" y="1691951"/>
            <a:ext cx="0" cy="49887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5B2CE-D9FE-41F7-A68E-56F15315AB9D}"/>
              </a:ext>
            </a:extLst>
          </p:cNvPr>
          <p:cNvGrpSpPr/>
          <p:nvPr/>
        </p:nvGrpSpPr>
        <p:grpSpPr>
          <a:xfrm>
            <a:off x="4766678" y="4834921"/>
            <a:ext cx="4415761" cy="844852"/>
            <a:chOff x="4892336" y="5822302"/>
            <a:chExt cx="4415761" cy="8448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290C8-E25B-4C4E-A2D7-5C3F55F611E4}"/>
                </a:ext>
              </a:extLst>
            </p:cNvPr>
            <p:cNvSpPr txBox="1"/>
            <p:nvPr/>
          </p:nvSpPr>
          <p:spPr>
            <a:xfrm>
              <a:off x="4892336" y="6297822"/>
              <a:ext cx="44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May be the only acceptable scenario for </a:t>
              </a:r>
              <a:r>
                <a:rPr lang="en-US" dirty="0" err="1"/>
                <a:t>goto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F485F-5EAE-490C-9841-D916034816C4}"/>
                </a:ext>
              </a:extLst>
            </p:cNvPr>
            <p:cNvCxnSpPr/>
            <p:nvPr/>
          </p:nvCxnSpPr>
          <p:spPr>
            <a:xfrm flipV="1">
              <a:off x="5480180" y="5822302"/>
              <a:ext cx="279918" cy="37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CB1FAE-75C0-4E64-849F-E3732CA8CCF7}"/>
              </a:ext>
            </a:extLst>
          </p:cNvPr>
          <p:cNvSpPr txBox="1"/>
          <p:nvPr/>
        </p:nvSpPr>
        <p:spPr>
          <a:xfrm>
            <a:off x="4976638" y="5933573"/>
            <a:ext cx="373249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There’s no try/catch or try/except in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E5AD8-6413-43A7-92A1-6FF075606547}"/>
              </a:ext>
            </a:extLst>
          </p:cNvPr>
          <p:cNvSpPr txBox="1"/>
          <p:nvPr/>
        </p:nvSpPr>
        <p:spPr>
          <a:xfrm>
            <a:off x="443095" y="5950882"/>
            <a:ext cx="374634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There’s no </a:t>
            </a:r>
            <a:r>
              <a:rPr lang="en-US" dirty="0" err="1"/>
              <a:t>goto</a:t>
            </a:r>
            <a:r>
              <a:rPr lang="en-US" dirty="0"/>
              <a:t> in Java or core Python</a:t>
            </a:r>
          </a:p>
        </p:txBody>
      </p:sp>
    </p:spTree>
    <p:extLst>
      <p:ext uri="{BB962C8B-B14F-4D97-AF65-F5344CB8AC3E}">
        <p14:creationId xmlns:p14="http://schemas.microsoft.com/office/powerpoint/2010/main" val="21435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23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6525" y="213188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C (1972)</a:t>
            </a:r>
            <a:endParaRPr lang="zh-CN" altLang="en-US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2" y="2573656"/>
            <a:ext cx="4155408" cy="25274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D06DB8-90E9-4F49-8240-32EFA77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1552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  <p:pic>
        <p:nvPicPr>
          <p:cNvPr id="5" name="Picture 4" descr="kidscomputer.jpg">
            <a:extLst>
              <a:ext uri="{FF2B5EF4-FFF2-40B4-BE49-F238E27FC236}">
                <a16:creationId xmlns:a16="http://schemas.microsoft.com/office/drawing/2014/main" id="{F9F00BCA-74C3-4A5A-8E31-7B47D98D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95" y="2556078"/>
            <a:ext cx="3579549" cy="2513220"/>
          </a:xfrm>
          <a:prstGeom prst="rect">
            <a:avLst/>
          </a:prstGeom>
        </p:spPr>
      </p:pic>
      <p:sp>
        <p:nvSpPr>
          <p:cNvPr id="7" name="矩形 11">
            <a:extLst>
              <a:ext uri="{FF2B5EF4-FFF2-40B4-BE49-F238E27FC236}">
                <a16:creationId xmlns:a16="http://schemas.microsoft.com/office/drawing/2014/main" id="{E58EA93E-8C11-45B5-99AB-95AF95E918A6}"/>
              </a:ext>
            </a:extLst>
          </p:cNvPr>
          <p:cNvSpPr/>
          <p:nvPr/>
        </p:nvSpPr>
        <p:spPr>
          <a:xfrm>
            <a:off x="4989395" y="2100422"/>
            <a:ext cx="4154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Java (1995) Python (2.0, 2000)</a:t>
            </a:r>
            <a:endParaRPr lang="zh-CN" alt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438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55111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>
                <a:cs typeface="Arial"/>
              </a:rPr>
              <a:t>C is a procedural-language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851" y="1600200"/>
            <a:ext cx="8607379" cy="4525963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+mn-lt"/>
                <a:cs typeface="Arial"/>
              </a:rPr>
              <a:t>C program consists of functions</a:t>
            </a:r>
          </a:p>
          <a:p>
            <a:pPr lvl="1"/>
            <a:r>
              <a:rPr kumimoji="1" lang="en-US" altLang="zh-CN" dirty="0">
                <a:latin typeface="+mn-lt"/>
              </a:rPr>
              <a:t>Also called</a:t>
            </a:r>
            <a:r>
              <a:rPr kumimoji="1" lang="en-US" altLang="zh-CN" dirty="0">
                <a:latin typeface="+mn-lt"/>
                <a:cs typeface="Arial"/>
              </a:rPr>
              <a:t> procedures or subroutines</a:t>
            </a:r>
          </a:p>
          <a:p>
            <a:r>
              <a:rPr kumimoji="1" lang="en-US" altLang="zh-CN" sz="3200" dirty="0">
                <a:latin typeface="+mn-lt"/>
              </a:rPr>
              <a:t>Why breaking code into functions?</a:t>
            </a:r>
          </a:p>
          <a:p>
            <a:pPr lvl="1"/>
            <a:r>
              <a:rPr kumimoji="1" lang="en-US" altLang="zh-CN" dirty="0">
                <a:latin typeface="+mn-lt"/>
              </a:rPr>
              <a:t>Readability and Reusability</a:t>
            </a:r>
          </a:p>
          <a:p>
            <a:r>
              <a:rPr kumimoji="1" lang="en-US" altLang="zh-CN" sz="3200" dirty="0">
                <a:latin typeface="+mn-lt"/>
              </a:rPr>
              <a:t>Keep functions short</a:t>
            </a:r>
          </a:p>
          <a:p>
            <a:pPr lvl="1"/>
            <a:r>
              <a:rPr kumimoji="1" lang="en-US" altLang="zh-CN" dirty="0">
                <a:latin typeface="+mn-lt"/>
              </a:rPr>
              <a:t>General rules of thumb</a:t>
            </a:r>
          </a:p>
          <a:p>
            <a:pPr lvl="2"/>
            <a:r>
              <a:rPr kumimoji="1" lang="en-US" altLang="zh-CN" dirty="0">
                <a:latin typeface="+mn-lt"/>
              </a:rPr>
              <a:t>Small enough to keep the code in your head</a:t>
            </a:r>
          </a:p>
          <a:p>
            <a:pPr lvl="2"/>
            <a:r>
              <a:rPr kumimoji="1" lang="en-US" altLang="zh-CN" dirty="0">
                <a:latin typeface="+mn-lt"/>
              </a:rPr>
              <a:t>Fits on screen without scrolling</a:t>
            </a:r>
            <a:endParaRPr kumimoji="1"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88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24" y="103458"/>
            <a:ext cx="8506496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Variable and its storage: local variable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242553" y="2837107"/>
            <a:ext cx="8229600" cy="1777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Local variable scope: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Within the function/block the local variable is declared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Local variables with the same name in different scopes are unrelated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</a:rPr>
              <a:t>Shadowing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ested variable “hides” the outer variable of the same name in areas where they are both in scope</a:t>
            </a:r>
            <a:endParaRPr kumimoji="1" lang="en-US" altLang="zh-CN" dirty="0">
              <a:latin typeface="+mj-lt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3835" y="1181894"/>
            <a:ext cx="2917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add(int a, int b)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dirty="0">
                <a:solidFill>
                  <a:srgbClr val="FF0066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return r;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F7FEA-F360-420B-A5E2-E73526EA145A}"/>
              </a:ext>
            </a:extLst>
          </p:cNvPr>
          <p:cNvGrpSpPr/>
          <p:nvPr/>
        </p:nvGrpSpPr>
        <p:grpSpPr>
          <a:xfrm>
            <a:off x="6144092" y="1536422"/>
            <a:ext cx="2923654" cy="1010721"/>
            <a:chOff x="6144092" y="1536422"/>
            <a:chExt cx="2923654" cy="1010721"/>
          </a:xfrm>
        </p:grpSpPr>
        <p:sp>
          <p:nvSpPr>
            <p:cNvPr id="4" name="右大括号 3"/>
            <p:cNvSpPr/>
            <p:nvPr/>
          </p:nvSpPr>
          <p:spPr>
            <a:xfrm>
              <a:off x="6144092" y="1536422"/>
              <a:ext cx="194381" cy="1010721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338473" y="1799600"/>
              <a:ext cx="2729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+mj-lt"/>
                  <a:cs typeface="Verdana"/>
                </a:rPr>
                <a:t>r’s scope is in function </a:t>
              </a:r>
              <a:r>
                <a:rPr kumimoji="1" lang="en-US" altLang="zh-CN" i="1" dirty="0">
                  <a:latin typeface="+mj-lt"/>
                  <a:cs typeface="Consolas"/>
                </a:rPr>
                <a:t>add</a:t>
              </a:r>
              <a:r>
                <a:rPr kumimoji="1" lang="en-US" altLang="zh-CN" dirty="0">
                  <a:latin typeface="+mj-lt"/>
                  <a:cs typeface="Verdana"/>
                </a:rPr>
                <a:t> </a:t>
              </a:r>
              <a:endParaRPr lang="zh-CN" altLang="en-US" dirty="0"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DBA07A-0F73-42B9-815B-8C8B480E0826}"/>
              </a:ext>
            </a:extLst>
          </p:cNvPr>
          <p:cNvGrpSpPr/>
          <p:nvPr/>
        </p:nvGrpSpPr>
        <p:grpSpPr>
          <a:xfrm>
            <a:off x="126200" y="1061035"/>
            <a:ext cx="4707670" cy="896554"/>
            <a:chOff x="126200" y="1061035"/>
            <a:chExt cx="4707670" cy="8965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A75B3F-E7B6-4BF5-B4B8-D7E7BC745F7E}"/>
                </a:ext>
              </a:extLst>
            </p:cNvPr>
            <p:cNvCxnSpPr>
              <a:cxnSpLocks/>
            </p:cNvCxnSpPr>
            <p:nvPr/>
          </p:nvCxnSpPr>
          <p:spPr>
            <a:xfrm>
              <a:off x="2828616" y="1661955"/>
              <a:ext cx="2005254" cy="295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BC1BB9-72F2-4530-B576-6908890E9906}"/>
                </a:ext>
              </a:extLst>
            </p:cNvPr>
            <p:cNvSpPr txBox="1"/>
            <p:nvPr/>
          </p:nvSpPr>
          <p:spPr>
            <a:xfrm>
              <a:off x="126200" y="1061035"/>
              <a:ext cx="2766463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Local variables are</a:t>
              </a:r>
            </a:p>
            <a:p>
              <a:r>
                <a:rPr lang="en-US" sz="2000" dirty="0"/>
                <a:t>defined inside a function</a:t>
              </a:r>
            </a:p>
          </p:txBody>
        </p:sp>
      </p:grpSp>
      <p:sp>
        <p:nvSpPr>
          <p:cNvPr id="21" name="矩形 17">
            <a:extLst>
              <a:ext uri="{FF2B5EF4-FFF2-40B4-BE49-F238E27FC236}">
                <a16:creationId xmlns:a16="http://schemas.microsoft.com/office/drawing/2014/main" id="{13588943-EEF4-4C88-A134-8A7A1F753FDB}"/>
              </a:ext>
            </a:extLst>
          </p:cNvPr>
          <p:cNvSpPr/>
          <p:nvPr/>
        </p:nvSpPr>
        <p:spPr>
          <a:xfrm>
            <a:off x="929742" y="4656650"/>
            <a:ext cx="304442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sz="14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add(int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r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int 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r +=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return 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E95D7C-8882-4150-8EDC-08BBE8DD3F1E}"/>
              </a:ext>
            </a:extLst>
          </p:cNvPr>
          <p:cNvGrpSpPr/>
          <p:nvPr/>
        </p:nvGrpSpPr>
        <p:grpSpPr>
          <a:xfrm>
            <a:off x="4199861" y="4964425"/>
            <a:ext cx="3304454" cy="676940"/>
            <a:chOff x="4199861" y="4964425"/>
            <a:chExt cx="3304454" cy="676940"/>
          </a:xfrm>
        </p:grpSpPr>
        <p:pic>
          <p:nvPicPr>
            <p:cNvPr id="24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4986ADD2-2DC4-4B35-8629-A00D71732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861" y="4964425"/>
              <a:ext cx="676940" cy="67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72CDB8-2563-4F41-8986-B450233BFDA8}"/>
                </a:ext>
              </a:extLst>
            </p:cNvPr>
            <p:cNvSpPr txBox="1"/>
            <p:nvPr/>
          </p:nvSpPr>
          <p:spPr>
            <a:xfrm>
              <a:off x="4876801" y="5099558"/>
              <a:ext cx="262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does </a:t>
              </a:r>
              <a:r>
                <a:rPr lang="en-US" dirty="0">
                  <a:latin typeface="Consolas" panose="020B0609020204030204" pitchFamily="49" charset="0"/>
                </a:rPr>
                <a:t>add</a:t>
              </a:r>
              <a:r>
                <a:rPr lang="en-US" dirty="0"/>
                <a:t> compute?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32C57A-F08B-4DD4-93D1-A3EEA8456526}"/>
              </a:ext>
            </a:extLst>
          </p:cNvPr>
          <p:cNvSpPr txBox="1"/>
          <p:nvPr/>
        </p:nvSpPr>
        <p:spPr>
          <a:xfrm>
            <a:off x="131305" y="1781007"/>
            <a:ext cx="328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view function arguments</a:t>
            </a:r>
          </a:p>
          <a:p>
            <a:r>
              <a:rPr lang="en-US" dirty="0"/>
              <a:t>as local variables defined in </a:t>
            </a:r>
          </a:p>
          <a:p>
            <a:r>
              <a:rPr lang="en-US" dirty="0"/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15866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Variable and its storage: local variable scope</a:t>
            </a:r>
            <a:endParaRPr kumimoji="1" lang="zh-CN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251" y="1142338"/>
            <a:ext cx="6965324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find(int start, int end) 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for (int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start; i &lt; end;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++) 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if ((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% 3) == 0)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   break;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}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return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C56CE-7693-4EA0-9388-91E06CA9ADBB}"/>
              </a:ext>
            </a:extLst>
          </p:cNvPr>
          <p:cNvSpPr txBox="1"/>
          <p:nvPr/>
        </p:nvSpPr>
        <p:spPr>
          <a:xfrm>
            <a:off x="605307" y="4322711"/>
            <a:ext cx="27174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–std=c99 </a:t>
            </a:r>
            <a:r>
              <a:rPr lang="en-US" dirty="0" err="1">
                <a:latin typeface="Consolas" panose="020B0609020204030204" pitchFamily="49" charset="0"/>
              </a:rPr>
              <a:t>test.c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A3CE7-3C34-4660-BDF1-A53FFC3D7B24}"/>
              </a:ext>
            </a:extLst>
          </p:cNvPr>
          <p:cNvGrpSpPr/>
          <p:nvPr/>
        </p:nvGrpSpPr>
        <p:grpSpPr>
          <a:xfrm>
            <a:off x="45917" y="4763195"/>
            <a:ext cx="6775593" cy="773419"/>
            <a:chOff x="45917" y="4763195"/>
            <a:chExt cx="6775593" cy="773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C61112-2818-4D1E-956C-BAF246C3E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07" y="4763195"/>
              <a:ext cx="6216203" cy="773419"/>
            </a:xfrm>
            <a:prstGeom prst="rect">
              <a:avLst/>
            </a:prstGeom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EFBA9C3E-6394-420F-8BB3-91260ADBE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7" y="4763195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21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Variable and its storage: local variable scope</a:t>
            </a:r>
            <a:endParaRPr kumimoji="1" lang="zh-CN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251" y="1142338"/>
            <a:ext cx="6965324" cy="3816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find(int start, int end) 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	 int r;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for (int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start; i &lt; end;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++) 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if ((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% 3) == 0) 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   r 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   break;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}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return r;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FBA9C3E-6394-420F-8BB3-91260ADB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1" y="5222818"/>
            <a:ext cx="517766" cy="5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77167-210C-4C83-9259-A4E211581DE7}"/>
              </a:ext>
            </a:extLst>
          </p:cNvPr>
          <p:cNvSpPr txBox="1"/>
          <p:nvPr/>
        </p:nvSpPr>
        <p:spPr>
          <a:xfrm>
            <a:off x="1060361" y="5316086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Correct?</a:t>
            </a:r>
          </a:p>
        </p:txBody>
      </p:sp>
    </p:spTree>
    <p:extLst>
      <p:ext uri="{BB962C8B-B14F-4D97-AF65-F5344CB8AC3E}">
        <p14:creationId xmlns:p14="http://schemas.microsoft.com/office/powerpoint/2010/main" val="3804260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340290"/>
            <a:ext cx="9333778" cy="695637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Variable and its storage: local variable storage</a:t>
            </a:r>
            <a:endParaRPr kumimoji="1" lang="zh-CN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199"/>
            <a:ext cx="8382000" cy="491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051147"/>
            <a:ext cx="8229600" cy="168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Local variable storage: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allocated upon function invocation, not initialized</a:t>
            </a:r>
          </a:p>
          <a:p>
            <a:pPr lvl="1"/>
            <a:r>
              <a:rPr kumimoji="1" lang="en-US" altLang="zh-CN" dirty="0" err="1">
                <a:latin typeface="+mj-lt"/>
                <a:cs typeface="Verdana"/>
              </a:rPr>
              <a:t>deallocated</a:t>
            </a:r>
            <a:r>
              <a:rPr kumimoji="1" lang="en-US" altLang="zh-CN" dirty="0">
                <a:latin typeface="+mj-lt"/>
                <a:cs typeface="Verdana"/>
              </a:rPr>
              <a:t> upon function return</a:t>
            </a:r>
          </a:p>
        </p:txBody>
      </p:sp>
      <p:sp>
        <p:nvSpPr>
          <p:cNvPr id="18" name="矩形 17"/>
          <p:cNvSpPr/>
          <p:nvPr/>
        </p:nvSpPr>
        <p:spPr>
          <a:xfrm>
            <a:off x="457200" y="2732057"/>
            <a:ext cx="49485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add(int a, int b)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0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main()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result = 0;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add(1, 2);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(“r=%d\n”, result);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FC56CE-EA83-4BD7-9CFC-9B33ABBF9351}"/>
              </a:ext>
            </a:extLst>
          </p:cNvPr>
          <p:cNvGrpSpPr/>
          <p:nvPr/>
        </p:nvGrpSpPr>
        <p:grpSpPr>
          <a:xfrm>
            <a:off x="5405718" y="5072565"/>
            <a:ext cx="2300177" cy="532931"/>
            <a:chOff x="5405718" y="5072565"/>
            <a:chExt cx="2300177" cy="532931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3C83C348-030B-4F3C-ACE8-928F148B5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718" y="5072565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D7A9CB-27E6-4293-A9E2-3CC098FFA64E}"/>
                </a:ext>
              </a:extLst>
            </p:cNvPr>
            <p:cNvSpPr txBox="1"/>
            <p:nvPr/>
          </p:nvSpPr>
          <p:spPr>
            <a:xfrm>
              <a:off x="5923484" y="5075847"/>
              <a:ext cx="1782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 output?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1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674" y="160337"/>
            <a:ext cx="84841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/>
              <a:t>Variable and its storage: global variable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356660" y="4694948"/>
            <a:ext cx="8229600" cy="192431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Global variable scope: 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Can be accessed from within any function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May be shadowed</a:t>
            </a:r>
          </a:p>
          <a:p>
            <a:r>
              <a:rPr kumimoji="1" lang="en-US" altLang="zh-CN" dirty="0">
                <a:latin typeface="+mj-lt"/>
                <a:cs typeface="Verdana"/>
              </a:rPr>
              <a:t>Global variable storage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Allocated upon program start, initialized to 0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Deallocated when entire program exits</a:t>
            </a:r>
          </a:p>
        </p:txBody>
      </p:sp>
      <p:sp>
        <p:nvSpPr>
          <p:cNvPr id="18" name="矩形 17"/>
          <p:cNvSpPr/>
          <p:nvPr/>
        </p:nvSpPr>
        <p:spPr>
          <a:xfrm>
            <a:off x="3717652" y="1295283"/>
            <a:ext cx="333567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int r = 0;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int sum(int a, int b)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{ 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   r = a + b;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   sum(1,2);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(“r=%d\n”, r);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64249-CDD1-4A06-88CC-5DA3122FB8A1}"/>
              </a:ext>
            </a:extLst>
          </p:cNvPr>
          <p:cNvSpPr txBox="1"/>
          <p:nvPr/>
        </p:nvSpPr>
        <p:spPr>
          <a:xfrm>
            <a:off x="264295" y="1331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3F27D-2D9B-4AF8-BB49-D1F0493C0E8B}"/>
              </a:ext>
            </a:extLst>
          </p:cNvPr>
          <p:cNvGrpSpPr/>
          <p:nvPr/>
        </p:nvGrpSpPr>
        <p:grpSpPr>
          <a:xfrm>
            <a:off x="374160" y="1331512"/>
            <a:ext cx="3944083" cy="729169"/>
            <a:chOff x="374160" y="1331512"/>
            <a:chExt cx="3944083" cy="729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35933B-6CE3-4223-B8FA-0EF50A059606}"/>
                </a:ext>
              </a:extLst>
            </p:cNvPr>
            <p:cNvCxnSpPr/>
            <p:nvPr/>
          </p:nvCxnSpPr>
          <p:spPr>
            <a:xfrm>
              <a:off x="3298840" y="1736922"/>
              <a:ext cx="1019403" cy="323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1F6B5C-C908-4A72-AB08-9A793DE512B7}"/>
                </a:ext>
              </a:extLst>
            </p:cNvPr>
            <p:cNvSpPr txBox="1"/>
            <p:nvPr/>
          </p:nvSpPr>
          <p:spPr>
            <a:xfrm>
              <a:off x="374160" y="1331512"/>
              <a:ext cx="31536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Global variables are defined </a:t>
              </a:r>
            </a:p>
            <a:p>
              <a:r>
                <a:rPr lang="en-US" sz="2000" dirty="0"/>
                <a:t>outside any function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11DD61-3CBF-40D5-84F5-BD273FD18FCA}"/>
              </a:ext>
            </a:extLst>
          </p:cNvPr>
          <p:cNvSpPr txBox="1"/>
          <p:nvPr/>
        </p:nvSpPr>
        <p:spPr>
          <a:xfrm>
            <a:off x="4228563" y="4039674"/>
            <a:ext cx="105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int r = 0;</a:t>
            </a:r>
          </a:p>
        </p:txBody>
      </p:sp>
    </p:spTree>
    <p:extLst>
      <p:ext uri="{BB962C8B-B14F-4D97-AF65-F5344CB8AC3E}">
        <p14:creationId xmlns:p14="http://schemas.microsoft.com/office/powerpoint/2010/main" val="5545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invocation: pass by value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415" y="1825506"/>
            <a:ext cx="4662096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void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swap(int x, int y)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x = 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5961729" y="5108197"/>
            <a:ext cx="2192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+mj-lt"/>
                <a:cs typeface="Verdana"/>
              </a:rPr>
              <a:t>Result  x: 1,  y: 2</a:t>
            </a:r>
            <a:endParaRPr lang="zh-CN" altLang="en-US" sz="2400" dirty="0">
              <a:latin typeface="+mj-lt"/>
              <a:cs typeface="Verdana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65153" y="1186805"/>
            <a:ext cx="5190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+mj-lt"/>
                <a:cs typeface="Verdana"/>
              </a:rPr>
              <a:t>C (and Java) passes arguments by value</a:t>
            </a:r>
            <a:endParaRPr lang="zh-CN" altLang="en-US" sz="2400" dirty="0">
              <a:latin typeface="+mj-lt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</p:cNvCxnSpPr>
          <p:nvPr/>
        </p:nvCxnSpPr>
        <p:spPr bwMode="auto">
          <a:xfrm flipH="1">
            <a:off x="2519221" y="1603917"/>
            <a:ext cx="2201" cy="331689"/>
          </a:xfrm>
          <a:prstGeom prst="curvedConnector4">
            <a:avLst>
              <a:gd name="adj1" fmla="val -10386188"/>
              <a:gd name="adj2" fmla="val 4917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2B8FE8EA-3C7B-44B2-A770-90C5CDE7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18" y="5072565"/>
            <a:ext cx="517766" cy="5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6B9334-4AFF-4D84-84F9-9F3BC85ACCE4}"/>
              </a:ext>
            </a:extLst>
          </p:cNvPr>
          <p:cNvSpPr/>
          <p:nvPr/>
        </p:nvSpPr>
        <p:spPr>
          <a:xfrm>
            <a:off x="7190313" y="4886122"/>
            <a:ext cx="274749" cy="9058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B7EE4-B3E1-4AB9-A0E1-ED1CF64FC287}"/>
              </a:ext>
            </a:extLst>
          </p:cNvPr>
          <p:cNvSpPr/>
          <p:nvPr/>
        </p:nvSpPr>
        <p:spPr>
          <a:xfrm>
            <a:off x="7879632" y="4901583"/>
            <a:ext cx="274749" cy="9058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4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invocation: pass by value</a:t>
            </a:r>
            <a:endParaRPr kumimoji="1" lang="zh-CN" altLang="en-US" dirty="0"/>
          </a:p>
        </p:txBody>
      </p:sp>
      <p:sp>
        <p:nvSpPr>
          <p:cNvPr id="10" name="矩形 5"/>
          <p:cNvSpPr/>
          <p:nvPr/>
        </p:nvSpPr>
        <p:spPr>
          <a:xfrm>
            <a:off x="6937457" y="314147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6937457" y="2788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4757" y="2814994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main.x</a:t>
            </a:r>
            <a:r>
              <a:rPr lang="en-US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0249" y="3144016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main.y</a:t>
            </a:r>
            <a:r>
              <a:rPr lang="en-US" dirty="0"/>
              <a:t>:</a:t>
            </a:r>
          </a:p>
        </p:txBody>
      </p:sp>
      <p:sp>
        <p:nvSpPr>
          <p:cNvPr id="12" name="矩形 7"/>
          <p:cNvSpPr/>
          <p:nvPr/>
        </p:nvSpPr>
        <p:spPr>
          <a:xfrm>
            <a:off x="6937457" y="383968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8"/>
          <p:cNvSpPr/>
          <p:nvPr/>
        </p:nvSpPr>
        <p:spPr>
          <a:xfrm>
            <a:off x="6937457" y="418900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7"/>
          <p:cNvSpPr/>
          <p:nvPr/>
        </p:nvSpPr>
        <p:spPr>
          <a:xfrm>
            <a:off x="6937457" y="45451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9A0ECC-7C58-4749-92B3-402A07A75C14}"/>
              </a:ext>
            </a:extLst>
          </p:cNvPr>
          <p:cNvGrpSpPr/>
          <p:nvPr/>
        </p:nvGrpSpPr>
        <p:grpSpPr>
          <a:xfrm>
            <a:off x="5944049" y="3872440"/>
            <a:ext cx="898580" cy="710148"/>
            <a:chOff x="5944049" y="3872440"/>
            <a:chExt cx="898580" cy="710148"/>
          </a:xfrm>
        </p:grpSpPr>
        <p:sp>
          <p:nvSpPr>
            <p:cNvPr id="17" name="TextBox 16"/>
            <p:cNvSpPr txBox="1"/>
            <p:nvPr/>
          </p:nvSpPr>
          <p:spPr>
            <a:xfrm>
              <a:off x="5954757" y="3872440"/>
              <a:ext cx="887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swap.x</a:t>
              </a:r>
              <a:r>
                <a:rPr lang="en-US" dirty="0"/>
                <a:t>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4049" y="4213256"/>
              <a:ext cx="884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swap.y</a:t>
              </a:r>
              <a:r>
                <a:rPr lang="en-US" dirty="0"/>
                <a:t>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624" y="4582588"/>
            <a:ext cx="117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swap.tmp</a:t>
            </a:r>
            <a:r>
              <a:rPr lang="en-US" dirty="0"/>
              <a:t>:</a:t>
            </a: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F34275D7-4423-487A-B2E0-D28C0CF4F4CB}"/>
              </a:ext>
            </a:extLst>
          </p:cNvPr>
          <p:cNvSpPr/>
          <p:nvPr/>
        </p:nvSpPr>
        <p:spPr>
          <a:xfrm>
            <a:off x="635415" y="1825506"/>
            <a:ext cx="4662096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void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swap(int x, int y)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x = 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CED2CB1E-17E2-4B59-85D0-E99BFE06879A}"/>
              </a:ext>
            </a:extLst>
          </p:cNvPr>
          <p:cNvSpPr/>
          <p:nvPr/>
        </p:nvSpPr>
        <p:spPr>
          <a:xfrm>
            <a:off x="6935391" y="349757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…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873" y="2118462"/>
            <a:ext cx="5143500" cy="1343025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9" y="2148530"/>
            <a:ext cx="1563668" cy="15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11894"/>
              </p:ext>
            </p:extLst>
          </p:nvPr>
        </p:nvGraphicFramePr>
        <p:xfrm>
          <a:off x="457200" y="1719072"/>
          <a:ext cx="8101585" cy="43342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0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8447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44620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Java</a:t>
                      </a:r>
                      <a:endParaRPr lang="zh-CN" altLang="en-US" sz="20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Python</a:t>
                      </a:r>
                      <a:endParaRPr lang="zh-CN" altLang="en-US" sz="20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2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1972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1995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/>
                        <a:t>2000 (2.0)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2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Procedure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Object oriented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/>
                        <a:t>Procedure &amp; object oriented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14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Compiled</a:t>
                      </a:r>
                      <a:r>
                        <a:rPr lang="en-US" altLang="zh-CN" sz="1800" baseline="0" dirty="0"/>
                        <a:t> to machine code, runs directly on hardware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Compiled</a:t>
                      </a:r>
                      <a:r>
                        <a:rPr lang="en-US" altLang="zh-CN" sz="1800" baseline="0" dirty="0"/>
                        <a:t> to </a:t>
                      </a:r>
                      <a:r>
                        <a:rPr lang="en-US" altLang="zh-CN" sz="1800" baseline="0" dirty="0" err="1"/>
                        <a:t>bytecode</a:t>
                      </a:r>
                      <a:r>
                        <a:rPr lang="en-US" altLang="zh-CN" sz="1800" baseline="0" dirty="0"/>
                        <a:t>, runs by another piece of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/>
                        <a:t>Scripting</a:t>
                      </a:r>
                      <a:r>
                        <a:rPr lang="en-US" altLang="zh-CN" sz="1800" baseline="0" dirty="0"/>
                        <a:t> language, interpreted by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0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static type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static type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dynamic type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52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Manual memory management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dirty="0"/>
                        <a:t>Automatic</a:t>
                      </a:r>
                      <a:r>
                        <a:rPr lang="en-US" altLang="zh-CN" sz="1800" baseline="0" dirty="0"/>
                        <a:t> memory management with GC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52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E60C3E7-CDC8-4BFC-875E-22E4F62F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880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B27-5F0D-4BB4-BDE3-9C100C29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0B8C-5C54-4775-B849-D8643412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510"/>
          </a:xfrm>
        </p:spPr>
        <p:txBody>
          <a:bodyPr/>
          <a:lstStyle/>
          <a:p>
            <a:r>
              <a:rPr lang="en-US" dirty="0"/>
              <a:t>Clear fraction fields of 10.0 --&gt; ??</a:t>
            </a:r>
          </a:p>
          <a:p>
            <a:r>
              <a:rPr lang="en-US" dirty="0"/>
              <a:t>Clear fraction field of 0.2 </a:t>
            </a:r>
            <a:r>
              <a:rPr lang="en-US" dirty="0">
                <a:sym typeface="Wingdings" panose="05000000000000000000" pitchFamily="2" charset="2"/>
              </a:rPr>
              <a:t> ??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A922F-45B7-4ED8-83A1-BB9E5CC3449A}"/>
              </a:ext>
            </a:extLst>
          </p:cNvPr>
          <p:cNvSpPr txBox="1"/>
          <p:nvPr/>
        </p:nvSpPr>
        <p:spPr>
          <a:xfrm>
            <a:off x="617231" y="3418295"/>
            <a:ext cx="828944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clear_exp_field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 =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*)&amp;f;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f as 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//TODO: add your code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*)&amp;r;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r as float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698A-5A38-4FEB-B0FE-FF94A3D31EFF}"/>
              </a:ext>
            </a:extLst>
          </p:cNvPr>
          <p:cNvSpPr txBox="1"/>
          <p:nvPr/>
        </p:nvSpPr>
        <p:spPr>
          <a:xfrm>
            <a:off x="2096278" y="4510901"/>
            <a:ext cx="382555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 = (fi &gt;&gt; 23) &lt;&lt;23;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FA185-0E76-4EA0-990B-08634995C0B2}"/>
              </a:ext>
            </a:extLst>
          </p:cNvPr>
          <p:cNvSpPr txBox="1"/>
          <p:nvPr/>
        </p:nvSpPr>
        <p:spPr>
          <a:xfrm>
            <a:off x="5280306" y="1600201"/>
            <a:ext cx="6415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8.0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A6B5-7F3A-4F1F-BAC4-A5A512158827}"/>
              </a:ext>
            </a:extLst>
          </p:cNvPr>
          <p:cNvSpPr txBox="1"/>
          <p:nvPr/>
        </p:nvSpPr>
        <p:spPr>
          <a:xfrm>
            <a:off x="4914821" y="2156357"/>
            <a:ext cx="10070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0.125</a:t>
            </a:r>
          </a:p>
        </p:txBody>
      </p:sp>
    </p:spTree>
    <p:extLst>
      <p:ext uri="{BB962C8B-B14F-4D97-AF65-F5344CB8AC3E}">
        <p14:creationId xmlns:p14="http://schemas.microsoft.com/office/powerpoint/2010/main" val="19961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1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set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4731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 software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159D-3B94-43E4-AFBF-410D9524F7A9}"/>
              </a:ext>
            </a:extLst>
          </p:cNvPr>
          <p:cNvSpPr/>
          <p:nvPr/>
        </p:nvSpPr>
        <p:spPr>
          <a:xfrm>
            <a:off x="1237368" y="3039042"/>
            <a:ext cx="5206975" cy="141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16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9733" y="2062311"/>
            <a:ext cx="3659955" cy="246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8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4105015" y="2057400"/>
            <a:ext cx="4889711" cy="300082"/>
            <a:chOff x="3386583" y="1600200"/>
            <a:chExt cx="6521056" cy="399608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259439" cy="39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800004"/>
              <a:ext cx="1261618" cy="2879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1795488" y="3679713"/>
            <a:ext cx="5858245" cy="526587"/>
            <a:chOff x="1676400" y="3733800"/>
            <a:chExt cx="6509845" cy="1573974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6"/>
              <a:ext cx="3309446" cy="896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350" dirty="0" err="1">
                  <a:latin typeface="Verdana"/>
                  <a:cs typeface="Verdana"/>
                </a:rPr>
                <a:t>stdio.h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A7E6F-BE59-4A20-A759-3DE954DE5D71}"/>
              </a:ext>
            </a:extLst>
          </p:cNvPr>
          <p:cNvGrpSpPr/>
          <p:nvPr/>
        </p:nvGrpSpPr>
        <p:grpSpPr>
          <a:xfrm>
            <a:off x="389424" y="4921974"/>
            <a:ext cx="3105008" cy="323165"/>
            <a:chOff x="519232" y="5419636"/>
            <a:chExt cx="4140010" cy="4308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04ABDA-3AC0-4995-A180-9FB5D7195017}"/>
                </a:ext>
              </a:extLst>
            </p:cNvPr>
            <p:cNvSpPr/>
            <p:nvPr/>
          </p:nvSpPr>
          <p:spPr>
            <a:xfrm>
              <a:off x="1857108" y="5419636"/>
              <a:ext cx="2802134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hello.c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 hello 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0035F-3815-4D53-B8C5-DA0D9C60EE15}"/>
                </a:ext>
              </a:extLst>
            </p:cNvPr>
            <p:cNvSpPr txBox="1"/>
            <p:nvPr/>
          </p:nvSpPr>
          <p:spPr>
            <a:xfrm>
              <a:off x="519232" y="5450413"/>
              <a:ext cx="1133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Compile: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758A6-042E-4F81-89FB-E59824055F07}"/>
              </a:ext>
            </a:extLst>
          </p:cNvPr>
          <p:cNvGrpSpPr/>
          <p:nvPr/>
        </p:nvGrpSpPr>
        <p:grpSpPr>
          <a:xfrm>
            <a:off x="389424" y="5233592"/>
            <a:ext cx="2145478" cy="364289"/>
            <a:chOff x="519231" y="5835134"/>
            <a:chExt cx="2860638" cy="485720"/>
          </a:xfrm>
        </p:grpSpPr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97255FF4-8702-4A47-B34B-F93291A46BB5}"/>
                </a:ext>
              </a:extLst>
            </p:cNvPr>
            <p:cNvSpPr/>
            <p:nvPr/>
          </p:nvSpPr>
          <p:spPr>
            <a:xfrm>
              <a:off x="1872510" y="5889967"/>
              <a:ext cx="1507359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./hello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1A732-4BC6-4CCA-9FBB-D12C50753C1D}"/>
                </a:ext>
              </a:extLst>
            </p:cNvPr>
            <p:cNvSpPr txBox="1"/>
            <p:nvPr/>
          </p:nvSpPr>
          <p:spPr>
            <a:xfrm>
              <a:off x="519231" y="5835134"/>
              <a:ext cx="668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Run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21093-D7C4-4C54-AC17-1E706F989FD0}"/>
              </a:ext>
            </a:extLst>
          </p:cNvPr>
          <p:cNvGrpSpPr/>
          <p:nvPr/>
        </p:nvGrpSpPr>
        <p:grpSpPr>
          <a:xfrm>
            <a:off x="2534903" y="4869202"/>
            <a:ext cx="5655115" cy="751190"/>
            <a:chOff x="3379871" y="5349268"/>
            <a:chExt cx="7540152" cy="1001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3E418-3808-465B-859A-535987F16544}"/>
                </a:ext>
              </a:extLst>
            </p:cNvPr>
            <p:cNvSpPr/>
            <p:nvPr/>
          </p:nvSpPr>
          <p:spPr>
            <a:xfrm>
              <a:off x="3379871" y="5349268"/>
              <a:ext cx="1476529" cy="60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组合 20">
              <a:extLst>
                <a:ext uri="{FF2B5EF4-FFF2-40B4-BE49-F238E27FC236}">
                  <a16:creationId xmlns:a16="http://schemas.microsoft.com/office/drawing/2014/main" id="{092ACA5A-94C9-45C4-9905-32D4749A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249" y="5970615"/>
              <a:ext cx="6384774" cy="380239"/>
              <a:chOff x="1676413" y="3733814"/>
              <a:chExt cx="10038264" cy="683068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FF60110E-4F6F-47F3-8852-9B4F6C6B8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902" y="3753407"/>
                <a:ext cx="8243775" cy="66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latin typeface="Verdana"/>
                    <a:cs typeface="Verdana"/>
                  </a:rPr>
                  <a:t>If </a:t>
                </a:r>
                <a:r>
                  <a:rPr lang="en-US" altLang="zh-CN" sz="1200" dirty="0">
                    <a:latin typeface="Consolas" panose="020B0609020204030204" pitchFamily="49" charset="0"/>
                    <a:cs typeface="Verdana"/>
                  </a:rPr>
                  <a:t>–o </a:t>
                </a:r>
                <a:r>
                  <a:rPr lang="en-US" altLang="zh-CN" sz="1200" dirty="0">
                    <a:latin typeface="Verdana"/>
                    <a:cs typeface="Verdana"/>
                  </a:rPr>
                  <a:t>is not given, output executable file is </a:t>
                </a:r>
                <a:r>
                  <a:rPr lang="en-US" altLang="zh-CN" sz="1200" dirty="0" err="1">
                    <a:latin typeface="Verdana"/>
                    <a:cs typeface="Verdana"/>
                  </a:rPr>
                  <a:t>a.out</a:t>
                </a:r>
                <a:endParaRPr lang="zh-CN" altLang="en-US" sz="1200" dirty="0">
                  <a:latin typeface="Verdana"/>
                  <a:cs typeface="Verdana"/>
                </a:endParaRPr>
              </a:p>
            </p:txBody>
          </p:sp>
          <p:cxnSp>
            <p:nvCxnSpPr>
              <p:cNvPr id="20" name="曲线连接符 16">
                <a:extLst>
                  <a:ext uri="{FF2B5EF4-FFF2-40B4-BE49-F238E27FC236}">
                    <a16:creationId xmlns:a16="http://schemas.microsoft.com/office/drawing/2014/main" id="{84E7A5E5-2DCC-40EC-B380-3BC6BD00F542}"/>
                  </a:ext>
                </a:extLst>
              </p:cNvPr>
              <p:cNvCxnSpPr>
                <a:cxnSpLocks noChangeShapeType="1"/>
                <a:stCxn id="19" idx="1"/>
              </p:cNvCxnSpPr>
              <p:nvPr/>
            </p:nvCxnSpPr>
            <p:spPr bwMode="auto">
              <a:xfrm rot="10800000">
                <a:off x="1676413" y="3733814"/>
                <a:ext cx="1794489" cy="35133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3971700" y="4442680"/>
            <a:ext cx="651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hello.c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7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4" y="410916"/>
            <a:ext cx="786663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1864411" y="319131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19"/>
            <a:ext cx="2552222" cy="2846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14014" y="4830104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6320942" y="4087989"/>
            <a:ext cx="2499402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6294718" y="5107104"/>
            <a:ext cx="707245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5317536" y="4111072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5317536" y="5107103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6320943" y="4489382"/>
            <a:ext cx="187262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6294718" y="5439828"/>
            <a:ext cx="841897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F3A0F-3458-4ED5-BFA0-F689DFE981A9}"/>
              </a:ext>
            </a:extLst>
          </p:cNvPr>
          <p:cNvGrpSpPr/>
          <p:nvPr/>
        </p:nvGrpSpPr>
        <p:grpSpPr>
          <a:xfrm>
            <a:off x="7061328" y="4355073"/>
            <a:ext cx="2172760" cy="1353919"/>
            <a:chOff x="9415104" y="4663763"/>
            <a:chExt cx="2897014" cy="18052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7945D2-1A84-4E3E-B8D5-4F8F6AA4D278}"/>
                </a:ext>
              </a:extLst>
            </p:cNvPr>
            <p:cNvCxnSpPr/>
            <p:nvPr/>
          </p:nvCxnSpPr>
          <p:spPr>
            <a:xfrm flipH="1" flipV="1">
              <a:off x="9415104" y="5192322"/>
              <a:ext cx="528422" cy="65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544B9-566F-4308-8DF5-9B3804276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2863" y="4663763"/>
              <a:ext cx="568777" cy="10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D84A56-BD68-4E01-A754-6B745B053A64}"/>
                </a:ext>
              </a:extLst>
            </p:cNvPr>
            <p:cNvSpPr txBox="1"/>
            <p:nvPr/>
          </p:nvSpPr>
          <p:spPr>
            <a:xfrm>
              <a:off x="9909067" y="5791880"/>
              <a:ext cx="2403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Sum.c</a:t>
              </a:r>
              <a:r>
                <a:rPr lang="en-US" sz="1350" dirty="0"/>
                <a:t> compiled twice. </a:t>
              </a:r>
            </a:p>
            <a:p>
              <a:r>
                <a:rPr lang="en-US" sz="1350" dirty="0"/>
                <a:t>Wasteful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6" y="366844"/>
            <a:ext cx="866484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20"/>
            <a:ext cx="2552222" cy="301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00439" y="5176451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EA132-0CE6-4D2C-AE25-AF735F57DBAA}"/>
              </a:ext>
            </a:extLst>
          </p:cNvPr>
          <p:cNvGrpSpPr/>
          <p:nvPr/>
        </p:nvGrpSpPr>
        <p:grpSpPr>
          <a:xfrm>
            <a:off x="99850" y="3766031"/>
            <a:ext cx="2382105" cy="671562"/>
            <a:chOff x="133134" y="3878371"/>
            <a:chExt cx="3176139" cy="895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A38CE-2D07-45F9-A203-A9B0AE201441}"/>
                </a:ext>
              </a:extLst>
            </p:cNvPr>
            <p:cNvSpPr txBox="1"/>
            <p:nvPr/>
          </p:nvSpPr>
          <p:spPr>
            <a:xfrm>
              <a:off x="2488108" y="4373677"/>
              <a:ext cx="8211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sum.h</a:t>
              </a:r>
              <a:endParaRPr lang="en-US" sz="135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F4DD433-1D69-4FE4-A9A2-BCDD403D8F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134" y="3878371"/>
              <a:ext cx="3019282" cy="514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sz="1425" dirty="0">
                  <a:latin typeface="Consolas"/>
                  <a:ea typeface="宋体" pitchFamily="2" charset="-122"/>
                  <a:cs typeface="Consolas"/>
                </a:rPr>
                <a:t>int sum(int x, int y);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1862494" y="3219475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C9056-B21D-44D1-9AA8-37943181B932}"/>
              </a:ext>
            </a:extLst>
          </p:cNvPr>
          <p:cNvGrpSpPr/>
          <p:nvPr/>
        </p:nvGrpSpPr>
        <p:grpSpPr>
          <a:xfrm>
            <a:off x="2468435" y="1783504"/>
            <a:ext cx="4815652" cy="1076340"/>
            <a:chOff x="5846323" y="4288717"/>
            <a:chExt cx="6420869" cy="1435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8F4CB3-621B-4A9A-BFC7-45A87A62FEFC}"/>
                </a:ext>
              </a:extLst>
            </p:cNvPr>
            <p:cNvSpPr/>
            <p:nvPr/>
          </p:nvSpPr>
          <p:spPr>
            <a:xfrm>
              <a:off x="5846323" y="5265852"/>
              <a:ext cx="2244643" cy="45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27F34-A8AE-4DC3-B9CC-49630CE39512}"/>
                </a:ext>
              </a:extLst>
            </p:cNvPr>
            <p:cNvCxnSpPr/>
            <p:nvPr/>
          </p:nvCxnSpPr>
          <p:spPr>
            <a:xfrm flipH="1">
              <a:off x="7903367" y="4568140"/>
              <a:ext cx="729069" cy="73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6FC53-8815-4F7B-95C9-BC215C31E616}"/>
                </a:ext>
              </a:extLst>
            </p:cNvPr>
            <p:cNvSpPr txBox="1"/>
            <p:nvPr/>
          </p:nvSpPr>
          <p:spPr>
            <a:xfrm>
              <a:off x="8632436" y="4288717"/>
              <a:ext cx="363475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/>
                  </a:solidFill>
                </a:rPr>
                <a:t>Equivalent to “importing” a package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2B7043-33FB-4A4D-BEFB-CC4A77394251}"/>
              </a:ext>
            </a:extLst>
          </p:cNvPr>
          <p:cNvSpPr txBox="1"/>
          <p:nvPr/>
        </p:nvSpPr>
        <p:spPr>
          <a:xfrm>
            <a:off x="2468435" y="2536672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160D-2156-4B18-9A05-57D510894677}"/>
              </a:ext>
            </a:extLst>
          </p:cNvPr>
          <p:cNvSpPr txBox="1"/>
          <p:nvPr/>
        </p:nvSpPr>
        <p:spPr>
          <a:xfrm>
            <a:off x="5152392" y="2321674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60" y="314866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Common compilation sequence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171276" y="1744766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967411" y="4262001"/>
            <a:ext cx="5829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 project uses the </a:t>
            </a:r>
            <a:r>
              <a:rPr 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1500" dirty="0"/>
              <a:t> tool to automate compiling with dependencies. 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140921" y="2579394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122149" y="3440133"/>
            <a:ext cx="859685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954665" y="1684309"/>
            <a:ext cx="2161136" cy="745287"/>
            <a:chOff x="2606220" y="1102745"/>
            <a:chExt cx="2881514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4082209" y="1102745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main.o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2606220" y="1358489"/>
              <a:ext cx="148587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/>
            <p:nvPr/>
          </p:nvCxnSpPr>
          <p:spPr>
            <a:xfrm>
              <a:off x="2619673" y="1694925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926755" y="2560947"/>
            <a:ext cx="2145690" cy="745287"/>
            <a:chOff x="2569006" y="2271596"/>
            <a:chExt cx="2860920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619673" y="2416765"/>
              <a:ext cx="135485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06" y="2789798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sum.o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899758" y="3484209"/>
            <a:ext cx="2113793" cy="745287"/>
            <a:chOff x="2533010" y="3502612"/>
            <a:chExt cx="2818391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533010" y="3607039"/>
              <a:ext cx="138328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/>
            <p:nvPr/>
          </p:nvCxnSpPr>
          <p:spPr>
            <a:xfrm>
              <a:off x="2533012" y="3906723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945876" y="3502612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CA35A-B7F3-4A41-A0BD-9E13CBCCDD39}"/>
              </a:ext>
            </a:extLst>
          </p:cNvPr>
          <p:cNvGrpSpPr/>
          <p:nvPr/>
        </p:nvGrpSpPr>
        <p:grpSpPr>
          <a:xfrm>
            <a:off x="3970267" y="1911418"/>
            <a:ext cx="3165579" cy="994818"/>
            <a:chOff x="5293690" y="1405557"/>
            <a:chExt cx="4220773" cy="1326424"/>
          </a:xfrm>
        </p:grpSpPr>
        <p:sp>
          <p:nvSpPr>
            <p:cNvPr id="19" name="Vertical Scroll 5"/>
            <p:cNvSpPr/>
            <p:nvPr/>
          </p:nvSpPr>
          <p:spPr>
            <a:xfrm>
              <a:off x="7808308" y="1429860"/>
              <a:ext cx="170615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a.out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2035" y="1838568"/>
              <a:ext cx="185136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226E90-ED45-49BD-82B5-ADE58E18A32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26" y="1405557"/>
              <a:ext cx="492997" cy="465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D02EE6-4BDA-4D83-90F9-836FC583F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690" y="2176188"/>
              <a:ext cx="624292" cy="55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DA0407-A7A4-4D76-84FA-89BAA26D2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218" y="1983858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041CE-BE47-43BF-893C-4CC2E75BB12C}"/>
              </a:ext>
            </a:extLst>
          </p:cNvPr>
          <p:cNvGrpSpPr/>
          <p:nvPr/>
        </p:nvGrpSpPr>
        <p:grpSpPr>
          <a:xfrm>
            <a:off x="3932934" y="2920188"/>
            <a:ext cx="3264080" cy="1135922"/>
            <a:chOff x="5243911" y="2750584"/>
            <a:chExt cx="4352106" cy="1514562"/>
          </a:xfrm>
        </p:grpSpPr>
        <p:sp>
          <p:nvSpPr>
            <p:cNvPr id="50" name="矩形 22">
              <a:extLst>
                <a:ext uri="{FF2B5EF4-FFF2-40B4-BE49-F238E27FC236}">
                  <a16:creationId xmlns:a16="http://schemas.microsoft.com/office/drawing/2014/main" id="{12CD9531-82CB-4B83-B5CD-B530BDE7B0A1}"/>
                </a:ext>
              </a:extLst>
            </p:cNvPr>
            <p:cNvSpPr/>
            <p:nvPr/>
          </p:nvSpPr>
          <p:spPr>
            <a:xfrm>
              <a:off x="5429926" y="3562865"/>
              <a:ext cx="244126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–o test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Vertical Scroll 5">
              <a:extLst>
                <a:ext uri="{FF2B5EF4-FFF2-40B4-BE49-F238E27FC236}">
                  <a16:creationId xmlns:a16="http://schemas.microsoft.com/office/drawing/2014/main" id="{A669C14E-2A59-400F-91DF-16257942AF97}"/>
                </a:ext>
              </a:extLst>
            </p:cNvPr>
            <p:cNvSpPr/>
            <p:nvPr/>
          </p:nvSpPr>
          <p:spPr>
            <a:xfrm>
              <a:off x="7886422" y="3164032"/>
              <a:ext cx="170959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test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35B54B-13CE-497E-8CCF-FF4D79F83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90" y="2750584"/>
              <a:ext cx="624292" cy="77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96A770-368A-4004-A8AF-099A4DC5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1" y="3894561"/>
              <a:ext cx="674071" cy="37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69116F-F707-441D-8FDB-472FA299B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923" y="3717244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2310107" y="4642852"/>
            <a:ext cx="2677813" cy="17114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main.o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4807492" y="1570628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B498C-51FD-4FE2-A314-F55E1D2B297E}"/>
              </a:ext>
            </a:extLst>
          </p:cNvPr>
          <p:cNvSpPr txBox="1"/>
          <p:nvPr/>
        </p:nvSpPr>
        <p:spPr>
          <a:xfrm>
            <a:off x="4289410" y="6354256"/>
            <a:ext cx="793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Makefile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4" grpId="0" animBg="1"/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80633</TotalTime>
  <Words>3289</Words>
  <Application>Microsoft Macintosh PowerPoint</Application>
  <PresentationFormat>On-screen Show (4:3)</PresentationFormat>
  <Paragraphs>733</Paragraphs>
  <Slides>52</Slides>
  <Notes>18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Chalkduster</vt:lpstr>
      <vt:lpstr>Consolas</vt:lpstr>
      <vt:lpstr>Verdana</vt:lpstr>
      <vt:lpstr>CloudVisor-Austin</vt:lpstr>
      <vt:lpstr>C - Basics, Bitwise Operator</vt:lpstr>
      <vt:lpstr>Lesson plan</vt:lpstr>
      <vt:lpstr>C is an old programming language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Common compilation sequence</vt:lpstr>
      <vt:lpstr>Basic C</vt:lpstr>
      <vt:lpstr>Primitive Types (64-bit machine)</vt:lpstr>
      <vt:lpstr>Implicit conversion</vt:lpstr>
      <vt:lpstr>Explicit conversion (casting)</vt:lpstr>
      <vt:lpstr>Lesson Plan</vt:lpstr>
      <vt:lpstr>Operators</vt:lpstr>
      <vt:lpstr>Bitwise AND: &amp;</vt:lpstr>
      <vt:lpstr>Example use of &amp;</vt:lpstr>
      <vt:lpstr>Bitwise OR: |</vt:lpstr>
      <vt:lpstr>Example use of |</vt:lpstr>
      <vt:lpstr>Bitwise NOT:  ~</vt:lpstr>
      <vt:lpstr>Bitwise XOR: ^</vt:lpstr>
      <vt:lpstr>Bitwise left-shift: &lt;&lt;</vt:lpstr>
      <vt:lpstr>Bitwise right-shift: &gt;&gt;</vt:lpstr>
      <vt:lpstr>Which shift is used in C ?</vt:lpstr>
      <vt:lpstr>Example use of shift</vt:lpstr>
      <vt:lpstr>Example use of shift</vt:lpstr>
      <vt:lpstr>C’s Control flow</vt:lpstr>
      <vt:lpstr>goto allows jump anywhere</vt:lpstr>
      <vt:lpstr>Avoid goto’s whenever possible</vt:lpstr>
      <vt:lpstr>Avoid goto’s whenever possible</vt:lpstr>
      <vt:lpstr>C is a procedural-language</vt:lpstr>
      <vt:lpstr>Variable and its storage: local variable</vt:lpstr>
      <vt:lpstr>Variable and its storage: local variable scope</vt:lpstr>
      <vt:lpstr>Variable and its storage: local variable scope</vt:lpstr>
      <vt:lpstr>Variable and its storage: local variable storage</vt:lpstr>
      <vt:lpstr>Variable and its storage: global variable</vt:lpstr>
      <vt:lpstr>Function invocation: pass by value</vt:lpstr>
      <vt:lpstr>Function invocation: pass by value</vt:lpstr>
      <vt:lpstr>Breakout time!</vt:lpstr>
      <vt:lpstr>Breakout exercises</vt:lpstr>
      <vt:lpstr>Example use of shift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6326</cp:revision>
  <cp:lastPrinted>2018-02-01T06:12:51Z</cp:lastPrinted>
  <dcterms:created xsi:type="dcterms:W3CDTF">2012-08-17T04:52:30Z</dcterms:created>
  <dcterms:modified xsi:type="dcterms:W3CDTF">2021-09-21T14:30:25Z</dcterms:modified>
</cp:coreProperties>
</file>