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6" r:id="rId2"/>
    <p:sldId id="1129" r:id="rId3"/>
    <p:sldId id="954" r:id="rId4"/>
    <p:sldId id="1153" r:id="rId5"/>
    <p:sldId id="1025" r:id="rId6"/>
    <p:sldId id="1115" r:id="rId7"/>
    <p:sldId id="1116" r:id="rId8"/>
    <p:sldId id="1118" r:id="rId9"/>
    <p:sldId id="1152" r:id="rId10"/>
    <p:sldId id="1154" r:id="rId11"/>
    <p:sldId id="1161" r:id="rId12"/>
    <p:sldId id="1119" r:id="rId13"/>
    <p:sldId id="1120" r:id="rId14"/>
    <p:sldId id="1123" r:id="rId15"/>
    <p:sldId id="1164" r:id="rId16"/>
    <p:sldId id="1131" r:id="rId17"/>
    <p:sldId id="1132" r:id="rId18"/>
    <p:sldId id="1133" r:id="rId19"/>
    <p:sldId id="1134" r:id="rId20"/>
    <p:sldId id="1135" r:id="rId21"/>
    <p:sldId id="1136" r:id="rId22"/>
    <p:sldId id="1138" r:id="rId23"/>
    <p:sldId id="966" r:id="rId24"/>
    <p:sldId id="1196" r:id="rId25"/>
    <p:sldId id="1197" r:id="rId26"/>
    <p:sldId id="1198" r:id="rId27"/>
    <p:sldId id="1199" r:id="rId28"/>
    <p:sldId id="1200" r:id="rId29"/>
    <p:sldId id="1155" r:id="rId30"/>
    <p:sldId id="1139" r:id="rId31"/>
    <p:sldId id="1140" r:id="rId32"/>
    <p:sldId id="1143" r:id="rId33"/>
    <p:sldId id="1157" r:id="rId34"/>
    <p:sldId id="120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FCD5B5"/>
    <a:srgbClr val="F2F2F2"/>
    <a:srgbClr val="3366FF"/>
    <a:srgbClr val="3F9335"/>
    <a:srgbClr val="125B32"/>
    <a:srgbClr val="21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3682" autoAdjust="0"/>
    <p:restoredTop sz="95440" autoAdjust="0"/>
  </p:normalViewPr>
  <p:slideViewPr>
    <p:cSldViewPr snapToGrid="0" snapToObjects="1">
      <p:cViewPr varScale="1">
        <p:scale>
          <a:sx n="84" d="100"/>
          <a:sy n="84" d="100"/>
        </p:scale>
        <p:origin x="200" y="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1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15FF3-9FA2-1C4A-AAEA-4750F890D655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4E59E-8276-2140-BA34-7EF057B92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6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80D89-5C43-EF4A-AA48-38E879565468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610F-FCBD-844B-B814-9F48A27EB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8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9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0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56610F-FCBD-844B-B814-9F48A27EB7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147F-079F-4846-994D-0DB4A1A045D4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1736-879B-FE48-95EC-EDE8A01D99DB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7160F-44E5-DA43-A440-B77513F80BF6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0671-2720-6742-BF3B-130F38BFD6C2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F912-C460-F747-A5A7-E580342BDBD8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1225-B413-9941-B6FE-722B9F1A3838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4F182-DE75-D141-B72A-8599E29248A5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A-8A1B-DA48-9B0B-0DEE102746F0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3C787-59C9-0445-8F38-642A8469076F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0209-807A-E542-A52E-D898C2D2B27F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7158-6770-8C48-8082-76913598A291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FEBD-E571-1443-AA22-BB9E67C15179}" type="datetime1">
              <a:rPr lang="zh-CN" altLang="en-US" smtClean="0"/>
              <a:t>2021/9/21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25D3-B44C-8840-A520-1CC9BA577C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b="1" i="0" kern="1200">
          <a:solidFill>
            <a:srgbClr val="3366FF"/>
          </a:solidFill>
          <a:latin typeface="Tahoma"/>
          <a:ea typeface="+mj-ea"/>
          <a:cs typeface="Tahom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07578"/>
            <a:ext cx="9144000" cy="1788655"/>
          </a:xfrm>
        </p:spPr>
        <p:txBody>
          <a:bodyPr>
            <a:noAutofit/>
          </a:bodyPr>
          <a:lstStyle/>
          <a:p>
            <a:r>
              <a:rPr 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C:</a:t>
            </a:r>
            <a:r>
              <a:rPr lang="zh-CN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zh-CN" altLang="en-US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 </a:t>
            </a:r>
            <a:r>
              <a:rPr lang="en-US" altLang="zh-CN" sz="4800" b="0" dirty="0">
                <a:solidFill>
                  <a:schemeClr val="tx1"/>
                </a:solidFill>
                <a:latin typeface="+mj-lt"/>
                <a:ea typeface="Verdana" pitchFamily="34" charset="0"/>
                <a:cs typeface="Consolas" pitchFamily="49" charset="0"/>
              </a:rPr>
              <a:t>Pointers and Arrays</a:t>
            </a:r>
            <a:endParaRPr lang="en-US" sz="4800" b="0" dirty="0">
              <a:solidFill>
                <a:schemeClr val="tx1"/>
              </a:solidFill>
              <a:latin typeface="+mj-lt"/>
              <a:ea typeface="Verdana" pitchFamily="34" charset="0"/>
              <a:cs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/>
              <a:t>Jinyang Li</a:t>
            </a:r>
          </a:p>
        </p:txBody>
      </p:sp>
    </p:spTree>
    <p:extLst>
      <p:ext uri="{BB962C8B-B14F-4D97-AF65-F5344CB8AC3E}">
        <p14:creationId xmlns:p14="http://schemas.microsoft.com/office/powerpoint/2010/main" val="375360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"/>
    </mc:Choice>
    <mc:Fallback xmlns="">
      <p:transition xmlns:p14="http://schemas.microsoft.com/office/powerpoint/2010/main" spd="slow" advTm="38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19873" y="955692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675709" y="1857406"/>
            <a:ext cx="2188286" cy="1043175"/>
          </a:xfrm>
          <a:prstGeom prst="wedgeRoundRectCallout">
            <a:avLst>
              <a:gd name="adj1" fmla="val -81909"/>
              <a:gd name="adj2" fmla="val 1350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Always initialize pointers!</a:t>
            </a:r>
          </a:p>
        </p:txBody>
      </p:sp>
      <p:sp>
        <p:nvSpPr>
          <p:cNvPr id="47" name="Rounded Rectangular Callout 46"/>
          <p:cNvSpPr/>
          <p:nvPr/>
        </p:nvSpPr>
        <p:spPr>
          <a:xfrm>
            <a:off x="5676340" y="3383328"/>
            <a:ext cx="3331072" cy="1043175"/>
          </a:xfrm>
          <a:prstGeom prst="wedgeRoundRectCallout">
            <a:avLst>
              <a:gd name="adj1" fmla="val -77402"/>
              <a:gd name="adj2" fmla="val -773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NULL pointer definitely results in “Segmentation fault”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CCA544-E050-4744-875C-18BBCDA98EFF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AFE338-77C2-42A5-8252-93DCC8A1155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303D61C7-9F84-4AC5-B41D-061E767BA3E6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238A05-4177-4166-AD51-7344C25E234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2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9930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</a:rPr>
              <a:t>0x0</a:t>
            </a: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930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D0D0D"/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rgbClr val="0D0D0D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6653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37014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186653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3198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NULL;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186653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31928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73309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1862127" y="967259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39930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pic>
        <p:nvPicPr>
          <p:cNvPr id="4" name="Picture 3" descr="Screen Shot 2018-09-24 at 1.3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35" y="4267210"/>
            <a:ext cx="6264266" cy="2098936"/>
          </a:xfrm>
          <a:prstGeom prst="rect">
            <a:avLst/>
          </a:prstGeom>
        </p:spPr>
      </p:pic>
      <p:sp>
        <p:nvSpPr>
          <p:cNvPr id="3" name="矩形 3">
            <a:extLst>
              <a:ext uri="{FF2B5EF4-FFF2-40B4-BE49-F238E27FC236}">
                <a16:creationId xmlns:a16="http://schemas.microsoft.com/office/drawing/2014/main" id="{AFD5B97B-F7C3-4A41-A270-4F59BC18434D}"/>
              </a:ext>
            </a:extLst>
          </p:cNvPr>
          <p:cNvSpPr/>
          <p:nvPr/>
        </p:nvSpPr>
        <p:spPr>
          <a:xfrm>
            <a:off x="637014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2072E-9B83-4874-BEB3-C466B1ABF5DF}"/>
              </a:ext>
            </a:extLst>
          </p:cNvPr>
          <p:cNvSpPr/>
          <p:nvPr/>
        </p:nvSpPr>
        <p:spPr>
          <a:xfrm>
            <a:off x="637014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5320B0F1-A1A8-40B0-A5EC-4AA15C414B24}"/>
              </a:ext>
            </a:extLst>
          </p:cNvPr>
          <p:cNvSpPr/>
          <p:nvPr/>
        </p:nvSpPr>
        <p:spPr>
          <a:xfrm>
            <a:off x="637014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4B5370AB-DAD0-4C77-B34F-F247F418F182}"/>
              </a:ext>
            </a:extLst>
          </p:cNvPr>
          <p:cNvSpPr/>
          <p:nvPr/>
        </p:nvSpPr>
        <p:spPr>
          <a:xfrm>
            <a:off x="634098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5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7825" y="26331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 has different types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9185" y="2464403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659185" y="597116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05908" y="597685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656269" y="4562193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205908" y="560183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05908" y="4199502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1751183" y="3513298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1792564" y="1367334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421276" y="350347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5" name="矩形 45"/>
          <p:cNvSpPr/>
          <p:nvPr/>
        </p:nvSpPr>
        <p:spPr>
          <a:xfrm>
            <a:off x="3386931" y="280442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386930" y="396513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3"/>
          <p:cNvSpPr/>
          <p:nvPr/>
        </p:nvSpPr>
        <p:spPr>
          <a:xfrm>
            <a:off x="659185" y="633385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36A00AF4-3248-47DD-B689-8DA9A02944D9}"/>
              </a:ext>
            </a:extLst>
          </p:cNvPr>
          <p:cNvSpPr/>
          <p:nvPr/>
        </p:nvSpPr>
        <p:spPr>
          <a:xfrm>
            <a:off x="659185" y="14230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9769BF46-059B-473C-B4EB-30CB92D7E865}"/>
              </a:ext>
            </a:extLst>
          </p:cNvPr>
          <p:cNvSpPr/>
          <p:nvPr/>
        </p:nvSpPr>
        <p:spPr>
          <a:xfrm>
            <a:off x="659185" y="177239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D615F702-A050-4017-9852-FB9AE849184C}"/>
              </a:ext>
            </a:extLst>
          </p:cNvPr>
          <p:cNvSpPr/>
          <p:nvPr/>
        </p:nvSpPr>
        <p:spPr>
          <a:xfrm>
            <a:off x="659185" y="21285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44">
            <a:extLst>
              <a:ext uri="{FF2B5EF4-FFF2-40B4-BE49-F238E27FC236}">
                <a16:creationId xmlns:a16="http://schemas.microsoft.com/office/drawing/2014/main" id="{39B5D8E8-B217-4A1C-A3BD-7B4D7CF5883D}"/>
              </a:ext>
            </a:extLst>
          </p:cNvPr>
          <p:cNvSpPr/>
          <p:nvPr/>
        </p:nvSpPr>
        <p:spPr>
          <a:xfrm>
            <a:off x="656269" y="10669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0AE460-3722-47C0-AD33-4CBBAE7CAED5}"/>
              </a:ext>
            </a:extLst>
          </p:cNvPr>
          <p:cNvGrpSpPr/>
          <p:nvPr/>
        </p:nvGrpSpPr>
        <p:grpSpPr>
          <a:xfrm>
            <a:off x="221447" y="387213"/>
            <a:ext cx="1523904" cy="2097789"/>
            <a:chOff x="221447" y="387213"/>
            <a:chExt cx="1523904" cy="2097789"/>
          </a:xfrm>
        </p:grpSpPr>
        <p:sp>
          <p:nvSpPr>
            <p:cNvPr id="64" name="矩形 46"/>
            <p:cNvSpPr/>
            <p:nvPr/>
          </p:nvSpPr>
          <p:spPr>
            <a:xfrm>
              <a:off x="221447" y="2064292"/>
              <a:ext cx="405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y: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653353" y="387213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3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D2029A-28B7-4BD6-A623-7B55D8E7A109}"/>
              </a:ext>
            </a:extLst>
          </p:cNvPr>
          <p:cNvSpPr txBox="1"/>
          <p:nvPr/>
        </p:nvSpPr>
        <p:spPr>
          <a:xfrm>
            <a:off x="884113" y="5061035"/>
            <a:ext cx="65114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127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AE0619-EA91-46A8-8431-55297FDD1F13}"/>
              </a:ext>
            </a:extLst>
          </p:cNvPr>
          <p:cNvGrpSpPr/>
          <p:nvPr/>
        </p:nvGrpSpPr>
        <p:grpSpPr>
          <a:xfrm>
            <a:off x="807257" y="1198826"/>
            <a:ext cx="1834234" cy="4647383"/>
            <a:chOff x="807257" y="1198826"/>
            <a:chExt cx="1834234" cy="4647383"/>
          </a:xfrm>
        </p:grpSpPr>
        <p:sp>
          <p:nvSpPr>
            <p:cNvPr id="24" name="Freeform 23"/>
            <p:cNvSpPr/>
            <p:nvPr/>
          </p:nvSpPr>
          <p:spPr>
            <a:xfrm>
              <a:off x="1794790" y="1409546"/>
              <a:ext cx="846701" cy="4436663"/>
            </a:xfrm>
            <a:custGeom>
              <a:avLst/>
              <a:gdLst>
                <a:gd name="connsiteX0" fmla="*/ 0 w 846701"/>
                <a:gd name="connsiteY0" fmla="*/ 14599 h 2408877"/>
                <a:gd name="connsiteX1" fmla="*/ 846701 w 846701"/>
                <a:gd name="connsiteY1" fmla="*/ 0 h 2408877"/>
                <a:gd name="connsiteX2" fmla="*/ 846701 w 846701"/>
                <a:gd name="connsiteY2" fmla="*/ 2394278 h 2408877"/>
                <a:gd name="connsiteX3" fmla="*/ 72992 w 846701"/>
                <a:gd name="connsiteY3" fmla="*/ 2408877 h 240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6701" h="2408877">
                  <a:moveTo>
                    <a:pt x="0" y="14599"/>
                  </a:moveTo>
                  <a:lnTo>
                    <a:pt x="846701" y="0"/>
                  </a:lnTo>
                  <a:lnTo>
                    <a:pt x="846701" y="2394278"/>
                  </a:lnTo>
                  <a:lnTo>
                    <a:pt x="72992" y="2408877"/>
                  </a:lnTo>
                </a:path>
              </a:pathLst>
            </a:custGeom>
            <a:ln>
              <a:solidFill>
                <a:schemeClr val="tx1"/>
              </a:solidFill>
              <a:headEnd type="none"/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024C7A-5AC4-4772-8612-077566458ADF}"/>
                </a:ext>
              </a:extLst>
            </p:cNvPr>
            <p:cNvSpPr txBox="1"/>
            <p:nvPr/>
          </p:nvSpPr>
          <p:spPr>
            <a:xfrm>
              <a:off x="807257" y="1198826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0x11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9492089-2F56-4498-871C-7E1B30CD4DD9}"/>
              </a:ext>
            </a:extLst>
          </p:cNvPr>
          <p:cNvSpPr txBox="1"/>
          <p:nvPr/>
        </p:nvSpPr>
        <p:spPr>
          <a:xfrm>
            <a:off x="5696756" y="3385220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sz="1800" dirty="0">
                <a:solidFill>
                  <a:srgbClr val="000000"/>
                </a:solidFill>
              </a:rPr>
              <a:t>har *y = &amp;b;</a:t>
            </a:r>
          </a:p>
        </p:txBody>
      </p:sp>
    </p:spTree>
    <p:extLst>
      <p:ext uri="{BB962C8B-B14F-4D97-AF65-F5344CB8AC3E}">
        <p14:creationId xmlns:p14="http://schemas.microsoft.com/office/powerpoint/2010/main" val="42583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3515" y="259023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21365" cy="4990720"/>
            <a:chOff x="2231055" y="1375426"/>
            <a:chExt cx="721365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18473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45" name="矩形 45"/>
          <p:cNvSpPr/>
          <p:nvPr/>
        </p:nvSpPr>
        <p:spPr>
          <a:xfrm>
            <a:off x="3306740" y="2664314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325237" y="3290557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7" name="Rounded Rectangular Callout 66"/>
          <p:cNvSpPr/>
          <p:nvPr/>
        </p:nvSpPr>
        <p:spPr>
          <a:xfrm>
            <a:off x="5980793" y="1238167"/>
            <a:ext cx="1985367" cy="887834"/>
          </a:xfrm>
          <a:prstGeom prst="wedgeRoundRectCallout">
            <a:avLst>
              <a:gd name="adj1" fmla="val -94191"/>
              <a:gd name="adj2" fmla="val 18997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char   **xx;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</a:rPr>
              <a:t>xx = &amp;x;</a:t>
            </a:r>
          </a:p>
        </p:txBody>
      </p:sp>
      <p:sp>
        <p:nvSpPr>
          <p:cNvPr id="68" name="Rounded Rectangular Callout 67"/>
          <p:cNvSpPr/>
          <p:nvPr/>
        </p:nvSpPr>
        <p:spPr>
          <a:xfrm>
            <a:off x="3359174" y="3914144"/>
            <a:ext cx="2332352" cy="887834"/>
          </a:xfrm>
          <a:prstGeom prst="wedgeRoundRectCallout">
            <a:avLst>
              <a:gd name="adj1" fmla="val -12978"/>
              <a:gd name="adj2" fmla="val -85909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char **xx is the same as char**  xx;</a:t>
            </a:r>
          </a:p>
        </p:txBody>
      </p:sp>
      <p:sp>
        <p:nvSpPr>
          <p:cNvPr id="71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86E7BF1-9069-44B6-B805-76047FE313F4}"/>
              </a:ext>
            </a:extLst>
          </p:cNvPr>
          <p:cNvSpPr/>
          <p:nvPr/>
        </p:nvSpPr>
        <p:spPr>
          <a:xfrm>
            <a:off x="1087538" y="21260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8" name="矩形 52">
            <a:extLst>
              <a:ext uri="{FF2B5EF4-FFF2-40B4-BE49-F238E27FC236}">
                <a16:creationId xmlns:a16="http://schemas.microsoft.com/office/drawing/2014/main" id="{E0287F1F-7960-4570-91A0-7B4EA9134350}"/>
              </a:ext>
            </a:extLst>
          </p:cNvPr>
          <p:cNvSpPr/>
          <p:nvPr/>
        </p:nvSpPr>
        <p:spPr>
          <a:xfrm>
            <a:off x="3294372" y="5077430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(“xx=%p *xx=%p **xx=%d\n”, xx, *xx, **xx);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2AEAA-4875-430F-B96F-03B4B12F98FC}"/>
              </a:ext>
            </a:extLst>
          </p:cNvPr>
          <p:cNvSpPr/>
          <p:nvPr/>
        </p:nvSpPr>
        <p:spPr>
          <a:xfrm>
            <a:off x="1104026" y="45856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C3EC647E-C309-47F6-A200-FA7075E496ED}"/>
              </a:ext>
            </a:extLst>
          </p:cNvPr>
          <p:cNvSpPr/>
          <p:nvPr/>
        </p:nvSpPr>
        <p:spPr>
          <a:xfrm>
            <a:off x="1104026" y="494836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A0F04111-73CA-4FE9-B2CB-77023898BE01}"/>
              </a:ext>
            </a:extLst>
          </p:cNvPr>
          <p:cNvSpPr/>
          <p:nvPr/>
        </p:nvSpPr>
        <p:spPr>
          <a:xfrm>
            <a:off x="1104051" y="530510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EA0227F1-CC18-478C-8654-E982B5EC1B5F}"/>
              </a:ext>
            </a:extLst>
          </p:cNvPr>
          <p:cNvSpPr/>
          <p:nvPr/>
        </p:nvSpPr>
        <p:spPr>
          <a:xfrm>
            <a:off x="1093293" y="566740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FDCD2-1827-4E73-AE3A-08730440F716}"/>
              </a:ext>
            </a:extLst>
          </p:cNvPr>
          <p:cNvSpPr txBox="1"/>
          <p:nvPr/>
        </p:nvSpPr>
        <p:spPr>
          <a:xfrm>
            <a:off x="6310649" y="3150863"/>
            <a:ext cx="16209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if I write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char *xx =&amp;x;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283BC130-2DEA-49A6-9699-59D69E1EAD76}"/>
              </a:ext>
            </a:extLst>
          </p:cNvPr>
          <p:cNvSpPr/>
          <p:nvPr/>
        </p:nvSpPr>
        <p:spPr>
          <a:xfrm>
            <a:off x="1087538" y="176660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52AB6D1B-707E-471A-8246-C55D91D8775F}"/>
              </a:ext>
            </a:extLst>
          </p:cNvPr>
          <p:cNvSpPr/>
          <p:nvPr/>
        </p:nvSpPr>
        <p:spPr>
          <a:xfrm>
            <a:off x="1082890" y="141140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6" name="矩形 3">
            <a:extLst>
              <a:ext uri="{FF2B5EF4-FFF2-40B4-BE49-F238E27FC236}">
                <a16:creationId xmlns:a16="http://schemas.microsoft.com/office/drawing/2014/main" id="{6B647E44-3359-4207-B32E-EE856DDE41B6}"/>
              </a:ext>
            </a:extLst>
          </p:cNvPr>
          <p:cNvSpPr/>
          <p:nvPr/>
        </p:nvSpPr>
        <p:spPr>
          <a:xfrm>
            <a:off x="1080674" y="1054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AD803A63-FB0E-4B08-9398-645C2F3CA779}"/>
              </a:ext>
            </a:extLst>
          </p:cNvPr>
          <p:cNvSpPr/>
          <p:nvPr/>
        </p:nvSpPr>
        <p:spPr>
          <a:xfrm>
            <a:off x="1078458" y="70874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73AD0144-8BC8-4BF9-BE4A-4949B558D130}"/>
              </a:ext>
            </a:extLst>
          </p:cNvPr>
          <p:cNvSpPr/>
          <p:nvPr/>
        </p:nvSpPr>
        <p:spPr>
          <a:xfrm>
            <a:off x="1076242" y="34696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926C8EEB-48F5-4B91-BF4F-6927A0A3EE89}"/>
              </a:ext>
            </a:extLst>
          </p:cNvPr>
          <p:cNvSpPr/>
          <p:nvPr/>
        </p:nvSpPr>
        <p:spPr>
          <a:xfrm>
            <a:off x="1070723" y="198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3F9CB3-F560-4F04-8A5E-0F961A1E4E5C}"/>
              </a:ext>
            </a:extLst>
          </p:cNvPr>
          <p:cNvGrpSpPr/>
          <p:nvPr/>
        </p:nvGrpSpPr>
        <p:grpSpPr>
          <a:xfrm>
            <a:off x="542815" y="40738"/>
            <a:ext cx="1625425" cy="2121757"/>
            <a:chOff x="542815" y="16749"/>
            <a:chExt cx="1625425" cy="2121757"/>
          </a:xfrm>
        </p:grpSpPr>
        <p:sp>
          <p:nvSpPr>
            <p:cNvPr id="64" name="矩形 46"/>
            <p:cNvSpPr/>
            <p:nvPr/>
          </p:nvSpPr>
          <p:spPr>
            <a:xfrm>
              <a:off x="542815" y="1738396"/>
              <a:ext cx="60625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xx: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48" name="矩形 8"/>
            <p:cNvSpPr/>
            <p:nvPr/>
          </p:nvSpPr>
          <p:spPr>
            <a:xfrm>
              <a:off x="1076242" y="16749"/>
              <a:ext cx="1091998" cy="2097789"/>
            </a:xfrm>
            <a:prstGeom prst="rect">
              <a:avLst/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000" dirty="0"/>
                <a:t>??</a:t>
              </a:r>
              <a:endParaRPr kumimoji="1" lang="zh-CN" altLang="en-US" sz="3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3D328-57FC-49CA-AD68-BF5B0D8C6DC7}"/>
              </a:ext>
            </a:extLst>
          </p:cNvPr>
          <p:cNvGrpSpPr/>
          <p:nvPr/>
        </p:nvGrpSpPr>
        <p:grpSpPr>
          <a:xfrm>
            <a:off x="1257930" y="830523"/>
            <a:ext cx="994460" cy="3605964"/>
            <a:chOff x="1257930" y="830523"/>
            <a:chExt cx="994460" cy="3605964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B33EC70-AD54-46D0-B23F-A671BE382254}"/>
                </a:ext>
              </a:extLst>
            </p:cNvPr>
            <p:cNvCxnSpPr>
              <a:cxnSpLocks/>
              <a:stCxn id="48" idx="3"/>
              <a:endCxn id="53" idx="1"/>
            </p:cNvCxnSpPr>
            <p:nvPr/>
          </p:nvCxnSpPr>
          <p:spPr>
            <a:xfrm>
              <a:off x="2168240" y="1089633"/>
              <a:ext cx="84150" cy="3346854"/>
            </a:xfrm>
            <a:prstGeom prst="bentConnector3">
              <a:avLst>
                <a:gd name="adj1" fmla="val 1111123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37996C-207D-4484-8345-E20427B4BF3E}"/>
                </a:ext>
              </a:extLst>
            </p:cNvPr>
            <p:cNvSpPr txBox="1"/>
            <p:nvPr/>
          </p:nvSpPr>
          <p:spPr>
            <a:xfrm>
              <a:off x="1257930" y="830523"/>
              <a:ext cx="7841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0x15</a:t>
              </a:r>
            </a:p>
          </p:txBody>
        </p:sp>
      </p:grpSp>
      <p:sp>
        <p:nvSpPr>
          <p:cNvPr id="30" name="矩形 31">
            <a:extLst>
              <a:ext uri="{FF2B5EF4-FFF2-40B4-BE49-F238E27FC236}">
                <a16:creationId xmlns:a16="http://schemas.microsoft.com/office/drawing/2014/main" id="{0B66D5AE-0F86-4F97-B5E4-014844B6E9A0}"/>
              </a:ext>
            </a:extLst>
          </p:cNvPr>
          <p:cNvSpPr/>
          <p:nvPr/>
        </p:nvSpPr>
        <p:spPr>
          <a:xfrm>
            <a:off x="2227467" y="1837480"/>
            <a:ext cx="6960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0x30</a:t>
            </a:r>
            <a:endParaRPr lang="zh-CN" altLang="en-US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6275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28" grpId="0"/>
      <p:bldP spid="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Double 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0x11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3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endParaRPr kumimoji="1" lang="zh-CN" altLang="en-US" sz="3000" dirty="0">
              <a:solidFill>
                <a:srgbClr val="0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15578" y="387413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y: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44" idx="1"/>
          </p:cNvCxnSpPr>
          <p:nvPr/>
        </p:nvCxnSpPr>
        <p:spPr>
          <a:xfrm>
            <a:off x="2189674" y="3521390"/>
            <a:ext cx="41381" cy="2341209"/>
          </a:xfrm>
          <a:prstGeom prst="bentConnector3">
            <a:avLst>
              <a:gd name="adj1" fmla="val 168913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148884" y="374706"/>
            <a:ext cx="823793" cy="5991440"/>
            <a:chOff x="2148884" y="374706"/>
            <a:chExt cx="823793" cy="599144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148884" y="3985559"/>
              <a:ext cx="6944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76653" y="4196951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3747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0x22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5" name="矩形 40"/>
          <p:cNvSpPr/>
          <p:nvPr/>
        </p:nvSpPr>
        <p:spPr>
          <a:xfrm>
            <a:off x="3309659" y="2681090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*y = &amp;b;</a:t>
            </a:r>
            <a:endParaRPr lang="zh-CN" altLang="en-US" sz="2400" dirty="0"/>
          </a:p>
        </p:txBody>
      </p:sp>
      <p:sp>
        <p:nvSpPr>
          <p:cNvPr id="48" name="矩形 8"/>
          <p:cNvSpPr/>
          <p:nvPr/>
        </p:nvSpPr>
        <p:spPr>
          <a:xfrm>
            <a:off x="1082890" y="374706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3000" dirty="0"/>
          </a:p>
        </p:txBody>
      </p:sp>
      <p:sp>
        <p:nvSpPr>
          <p:cNvPr id="51" name="矩形 46"/>
          <p:cNvSpPr/>
          <p:nvPr/>
        </p:nvSpPr>
        <p:spPr>
          <a:xfrm>
            <a:off x="1323260" y="-25404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3" name="矩形 46"/>
          <p:cNvSpPr/>
          <p:nvPr/>
        </p:nvSpPr>
        <p:spPr>
          <a:xfrm>
            <a:off x="2286613" y="24103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64" name="矩形 46"/>
          <p:cNvSpPr/>
          <p:nvPr/>
        </p:nvSpPr>
        <p:spPr>
          <a:xfrm>
            <a:off x="466917" y="1668173"/>
            <a:ext cx="606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Verdana"/>
                <a:ea typeface="宋体" pitchFamily="2" charset="-122"/>
                <a:cs typeface="Verdana"/>
              </a:rPr>
              <a:t>yy</a:t>
            </a:r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327995" y="1417638"/>
            <a:ext cx="751988" cy="2742239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accent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47" name="矩形 48"/>
          <p:cNvSpPr/>
          <p:nvPr/>
        </p:nvSpPr>
        <p:spPr>
          <a:xfrm>
            <a:off x="3473923" y="397960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*y =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127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65" name="矩形 52"/>
          <p:cNvSpPr/>
          <p:nvPr/>
        </p:nvSpPr>
        <p:spPr>
          <a:xfrm>
            <a:off x="3442139" y="4842128"/>
            <a:ext cx="35824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**xx = &amp;x;</a:t>
            </a:r>
            <a:endParaRPr lang="zh-CN" altLang="en-US" sz="2400" dirty="0"/>
          </a:p>
        </p:txBody>
      </p:sp>
      <p:sp>
        <p:nvSpPr>
          <p:cNvPr id="66" name="矩形 53"/>
          <p:cNvSpPr/>
          <p:nvPr/>
        </p:nvSpPr>
        <p:spPr>
          <a:xfrm>
            <a:off x="3452099" y="5231657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yy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= &amp;y;</a:t>
            </a:r>
            <a:endParaRPr lang="zh-CN" altLang="en-US" sz="2400" dirty="0"/>
          </a:p>
        </p:txBody>
      </p:sp>
      <p:sp>
        <p:nvSpPr>
          <p:cNvPr id="69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E99F4B3B-B1B1-41A2-8B8E-A714D18F5DD7}"/>
              </a:ext>
            </a:extLst>
          </p:cNvPr>
          <p:cNvSpPr/>
          <p:nvPr/>
        </p:nvSpPr>
        <p:spPr>
          <a:xfrm>
            <a:off x="1094760" y="4207453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4" name="矩形 16">
            <a:extLst>
              <a:ext uri="{FF2B5EF4-FFF2-40B4-BE49-F238E27FC236}">
                <a16:creationId xmlns:a16="http://schemas.microsoft.com/office/drawing/2014/main" id="{22217484-7182-455F-A1AD-46F0157CE3FB}"/>
              </a:ext>
            </a:extLst>
          </p:cNvPr>
          <p:cNvSpPr/>
          <p:nvPr/>
        </p:nvSpPr>
        <p:spPr>
          <a:xfrm>
            <a:off x="1097676" y="21018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…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73" name="矩形 49">
            <a:extLst>
              <a:ext uri="{FF2B5EF4-FFF2-40B4-BE49-F238E27FC236}">
                <a16:creationId xmlns:a16="http://schemas.microsoft.com/office/drawing/2014/main" id="{9C71DF5D-42C5-4272-BAC6-953D318041E0}"/>
              </a:ext>
            </a:extLst>
          </p:cNvPr>
          <p:cNvSpPr/>
          <p:nvPr/>
        </p:nvSpPr>
        <p:spPr>
          <a:xfrm>
            <a:off x="1204644" y="983363"/>
            <a:ext cx="102641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000" dirty="0">
              <a:solidFill>
                <a:srgbClr val="FF0000"/>
              </a:solidFill>
              <a:latin typeface="Verdana"/>
              <a:ea typeface="宋体" pitchFamily="2" charset="-122"/>
              <a:cs typeface="Verdana"/>
            </a:endParaRPr>
          </a:p>
          <a:p>
            <a:r>
              <a:rPr lang="en-US" altLang="zh-CN" sz="2000" dirty="0">
                <a:solidFill>
                  <a:schemeClr val="accent1"/>
                </a:solidFill>
                <a:latin typeface="Verdana"/>
                <a:ea typeface="宋体" pitchFamily="2" charset="-122"/>
                <a:cs typeface="Verdana"/>
              </a:rPr>
              <a:t>0x1b</a:t>
            </a:r>
            <a:endParaRPr lang="zh-CN" altLang="en-US" sz="2000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7" name="矩形 52">
            <a:extLst>
              <a:ext uri="{FF2B5EF4-FFF2-40B4-BE49-F238E27FC236}">
                <a16:creationId xmlns:a16="http://schemas.microsoft.com/office/drawing/2014/main" id="{E7C778AF-F100-4EC3-AFFE-771D40B7A10E}"/>
              </a:ext>
            </a:extLst>
          </p:cNvPr>
          <p:cNvSpPr/>
          <p:nvPr/>
        </p:nvSpPr>
        <p:spPr>
          <a:xfrm>
            <a:off x="3473923" y="5816636"/>
            <a:ext cx="57598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(“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=%p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=%d\n”, 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, **</a:t>
            </a:r>
            <a:r>
              <a:rPr lang="en-US" sz="2000" dirty="0" err="1">
                <a:solidFill>
                  <a:srgbClr val="000000"/>
                </a:solidFill>
              </a:rPr>
              <a:t>yy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02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confusions on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863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has two meanings!!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 of a pointer type name, e.g. char *, char **,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 deference operator. </a:t>
            </a:r>
          </a:p>
        </p:txBody>
      </p:sp>
      <p:sp>
        <p:nvSpPr>
          <p:cNvPr id="4" name="矩形 3"/>
          <p:cNvSpPr/>
          <p:nvPr/>
        </p:nvSpPr>
        <p:spPr>
          <a:xfrm>
            <a:off x="953220" y="3324149"/>
            <a:ext cx="2797407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= 1;</a:t>
            </a:r>
          </a:p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&amp;a;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p = 2;</a:t>
            </a:r>
          </a:p>
        </p:txBody>
      </p:sp>
      <p:sp>
        <p:nvSpPr>
          <p:cNvPr id="6" name="矩形 3"/>
          <p:cNvSpPr/>
          <p:nvPr/>
        </p:nvSpPr>
        <p:spPr>
          <a:xfrm>
            <a:off x="953220" y="4728577"/>
            <a:ext cx="2900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b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c;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931925" y="2901045"/>
            <a:ext cx="3930431" cy="1778564"/>
          </a:xfrm>
          <a:prstGeom prst="wedgeRoundRectCallout">
            <a:avLst>
              <a:gd name="adj1" fmla="val -96083"/>
              <a:gd name="adj2" fmla="val 7945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multiple pointer variables on one line</a:t>
            </a:r>
          </a:p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char*   b, c; </a:t>
            </a:r>
            <a:r>
              <a:rPr lang="en-US" sz="2400" dirty="0">
                <a:solidFill>
                  <a:srgbClr val="000000"/>
                </a:solidFill>
              </a:rPr>
              <a:t>does not work</a:t>
            </a:r>
          </a:p>
        </p:txBody>
      </p:sp>
      <p:sp>
        <p:nvSpPr>
          <p:cNvPr id="9" name="矩形 3"/>
          <p:cNvSpPr/>
          <p:nvPr/>
        </p:nvSpPr>
        <p:spPr>
          <a:xfrm>
            <a:off x="953220" y="5819234"/>
            <a:ext cx="41116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f=p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g=p;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16176" y="5079436"/>
            <a:ext cx="3927824" cy="1778564"/>
          </a:xfrm>
          <a:prstGeom prst="wedgeRoundRectCallout">
            <a:avLst>
              <a:gd name="adj1" fmla="val -79748"/>
              <a:gd name="adj2" fmla="val 8056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C’s syntax for declaring and initializing multiple pointer variables on one line</a:t>
            </a:r>
          </a:p>
        </p:txBody>
      </p:sp>
      <p:sp>
        <p:nvSpPr>
          <p:cNvPr id="12" name="矩形 3"/>
          <p:cNvSpPr/>
          <p:nvPr/>
        </p:nvSpPr>
        <p:spPr>
          <a:xfrm>
            <a:off x="953220" y="5159464"/>
            <a:ext cx="3730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d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,**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e;</a:t>
            </a:r>
          </a:p>
        </p:txBody>
      </p:sp>
      <p:sp>
        <p:nvSpPr>
          <p:cNvPr id="13" name="矩形 3"/>
          <p:cNvSpPr/>
          <p:nvPr/>
        </p:nvSpPr>
        <p:spPr>
          <a:xfrm>
            <a:off x="953220" y="6233244"/>
            <a:ext cx="4262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char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**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m=&amp;p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,</a:t>
            </a:r>
            <a:r>
              <a:rPr lang="en-US" altLang="zh-CN" sz="2400" dirty="0">
                <a:solidFill>
                  <a:srgbClr val="3366FF"/>
                </a:solidFill>
                <a:latin typeface="Consolas"/>
                <a:ea typeface="宋体" pitchFamily="2" charset="-122"/>
                <a:cs typeface="Consolas"/>
              </a:rPr>
              <a:t> **</a:t>
            </a:r>
            <a:r>
              <a:rPr lang="en-US" altLang="zh-CN" sz="24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n=&amp;p;</a:t>
            </a:r>
          </a:p>
        </p:txBody>
      </p:sp>
    </p:spTree>
    <p:extLst>
      <p:ext uri="{BB962C8B-B14F-4D97-AF65-F5344CB8AC3E}">
        <p14:creationId xmlns:p14="http://schemas.microsoft.com/office/powerpoint/2010/main" val="42575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071067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swap(int* x, int* y)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44076" y="2913747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322283" y="5593467"/>
            <a:ext cx="4249717" cy="83099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mic Sans MS" charset="0"/>
                <a:ea typeface="宋体" charset="0"/>
              </a:defRPr>
            </a:lvl1pPr>
            <a:lvl2pPr>
              <a:defRPr sz="2400">
                <a:solidFill>
                  <a:schemeClr val="tx1"/>
                </a:solidFill>
                <a:latin typeface="Comic Sans MS" charset="0"/>
                <a:ea typeface="宋体" charset="0"/>
              </a:defRPr>
            </a:lvl2pPr>
            <a:lvl3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3pPr>
            <a:lvl4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4pPr>
            <a:lvl5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5pPr>
            <a:lvl6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6pPr>
            <a:lvl7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7pPr>
            <a:lvl8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8pPr>
            <a:lvl9pPr>
              <a:defRPr sz="2000">
                <a:solidFill>
                  <a:schemeClr val="tx1"/>
                </a:solidFill>
                <a:latin typeface="Comic Sans MS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Size and value of x, y, </a:t>
            </a:r>
            <a:r>
              <a:rPr lang="en-US" altLang="zh-CN" sz="2400" dirty="0" err="1">
                <a:solidFill>
                  <a:srgbClr val="0000FF"/>
                </a:solidFill>
                <a:latin typeface="+mj-lt"/>
                <a:cs typeface="Verdana"/>
              </a:rPr>
              <a:t>tmp</a:t>
            </a:r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 </a:t>
            </a:r>
          </a:p>
          <a:p>
            <a:pPr eaLnBrk="1" hangingPunct="1"/>
            <a:r>
              <a:rPr lang="en-US" altLang="zh-CN" sz="2400" dirty="0">
                <a:solidFill>
                  <a:srgbClr val="0000FF"/>
                </a:solidFill>
                <a:latin typeface="+mj-lt"/>
                <a:cs typeface="Verdana"/>
              </a:rPr>
              <a:t>in swap upon function entrance?</a:t>
            </a:r>
            <a:endParaRPr lang="zh-CN" altLang="en-US" sz="2400" dirty="0">
              <a:solidFill>
                <a:srgbClr val="FF0000"/>
              </a:solidFill>
              <a:latin typeface="+mj-lt"/>
              <a:cs typeface="Verdana"/>
            </a:endParaRPr>
          </a:p>
        </p:txBody>
      </p:sp>
      <p:sp>
        <p:nvSpPr>
          <p:cNvPr id="13" name="矩形 8"/>
          <p:cNvSpPr/>
          <p:nvPr/>
        </p:nvSpPr>
        <p:spPr>
          <a:xfrm>
            <a:off x="6125272" y="1283941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035482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379143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163699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035482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450706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303566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666150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045052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012190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663219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484103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085910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952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68894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5857909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22" name="Right Arrow 21"/>
          <p:cNvSpPr/>
          <p:nvPr/>
        </p:nvSpPr>
        <p:spPr>
          <a:xfrm>
            <a:off x="244076" y="1624763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BDF79C7-96D0-482C-8B1E-97058B4D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117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132940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931995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931995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132940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722427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133902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prstClr val="black"/>
                </a:solidFill>
              </a:rPr>
              <a:t>??</a:t>
            </a:r>
            <a:endParaRPr kumimoji="1" lang="zh-CN" altLang="en-US" sz="3000" dirty="0"/>
          </a:p>
        </p:txBody>
      </p:sp>
      <p:sp>
        <p:nvSpPr>
          <p:cNvPr id="8" name="Freeform 7"/>
          <p:cNvSpPr/>
          <p:nvPr/>
        </p:nvSpPr>
        <p:spPr>
          <a:xfrm>
            <a:off x="7131404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86043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44076" y="178196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F12B698A-3F0D-442A-93F7-A2D8862E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9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/>
              <a:t>1</a:t>
            </a:r>
            <a:endParaRPr kumimoji="1" lang="zh-CN" altLang="en-US" sz="2800" dirty="0"/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0902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99E5900-0A33-4468-9F71-0D28C17C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F284F7-2C93-4252-970B-8555008FE05F}"/>
              </a:ext>
            </a:extLst>
          </p:cNvPr>
          <p:cNvSpPr txBox="1"/>
          <p:nvPr/>
        </p:nvSpPr>
        <p:spPr>
          <a:xfrm>
            <a:off x="6446087" y="6181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30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1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070167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latin typeface="Calibri"/>
                <a:cs typeface="Calibri"/>
              </a:rPr>
              <a:t>2</a:t>
            </a:r>
            <a:endParaRPr kumimoji="1" lang="zh-CN" altLang="en-US" sz="3000" dirty="0"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415891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12969D1A-6A9B-4873-994D-D5997B25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179E53-86A4-4B07-9137-2DF22C6B268F}"/>
              </a:ext>
            </a:extLst>
          </p:cNvPr>
          <p:cNvSpPr txBox="1"/>
          <p:nvPr/>
        </p:nvSpPr>
        <p:spPr>
          <a:xfrm>
            <a:off x="6446087" y="1592519"/>
            <a:ext cx="36740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99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+mj-lt"/>
              </a:rPr>
              <a:t>Pointers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Pointer is a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174743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866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x, int* y)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int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*x;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*x = *y;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*y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33866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070167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876890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38715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36805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255735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250583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876890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2" name="矩形 7"/>
          <p:cNvSpPr/>
          <p:nvPr/>
        </p:nvSpPr>
        <p:spPr>
          <a:xfrm>
            <a:off x="6077835" y="3202254"/>
            <a:ext cx="1091998" cy="14390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0xf4</a:t>
            </a:r>
            <a:endParaRPr kumimoji="1" lang="zh-CN" altLang="en-US" sz="3000" dirty="0"/>
          </a:p>
        </p:txBody>
      </p:sp>
      <p:sp>
        <p:nvSpPr>
          <p:cNvPr id="83" name="矩形 29"/>
          <p:cNvSpPr/>
          <p:nvPr/>
        </p:nvSpPr>
        <p:spPr>
          <a:xfrm>
            <a:off x="4876890" y="5169392"/>
            <a:ext cx="9982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swap.y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84" name="矩形 39"/>
          <p:cNvSpPr/>
          <p:nvPr/>
        </p:nvSpPr>
        <p:spPr>
          <a:xfrm>
            <a:off x="4876890" y="3820421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swap.x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85" name="矩形 8"/>
          <p:cNvSpPr/>
          <p:nvPr/>
        </p:nvSpPr>
        <p:spPr>
          <a:xfrm>
            <a:off x="6077835" y="4641305"/>
            <a:ext cx="1091998" cy="13592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0xf0</a:t>
            </a:r>
            <a:endParaRPr kumimoji="1" lang="zh-CN" altLang="en-US" sz="3000" dirty="0"/>
          </a:p>
        </p:txBody>
      </p:sp>
      <p:sp>
        <p:nvSpPr>
          <p:cNvPr id="92" name="矩形 29"/>
          <p:cNvSpPr/>
          <p:nvPr/>
        </p:nvSpPr>
        <p:spPr>
          <a:xfrm>
            <a:off x="4667322" y="6243112"/>
            <a:ext cx="12826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Verdana"/>
                <a:ea typeface="宋体" pitchFamily="2" charset="-122"/>
                <a:cs typeface="Verdana"/>
              </a:rPr>
              <a:t>swap.tmp</a:t>
            </a:r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: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06" name="矩形 3"/>
          <p:cNvSpPr/>
          <p:nvPr/>
        </p:nvSpPr>
        <p:spPr>
          <a:xfrm>
            <a:off x="6055381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070167" y="2919356"/>
            <a:ext cx="1091998" cy="282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8" name="矩形 3"/>
          <p:cNvSpPr/>
          <p:nvPr/>
        </p:nvSpPr>
        <p:spPr>
          <a:xfrm>
            <a:off x="6078797" y="6015111"/>
            <a:ext cx="1091998" cy="7784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en-US" altLang="zh-CN" sz="3000" dirty="0">
                <a:solidFill>
                  <a:schemeClr val="tx1"/>
                </a:solidFill>
              </a:rPr>
              <a:t>1</a:t>
            </a:r>
            <a:endParaRPr kumimoji="1" lang="zh-CN" altLang="en-US" sz="30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076299" y="2003292"/>
            <a:ext cx="1141946" cy="1969856"/>
          </a:xfrm>
          <a:custGeom>
            <a:avLst/>
            <a:gdLst>
              <a:gd name="connsiteX0" fmla="*/ 0 w 1141946"/>
              <a:gd name="connsiteY0" fmla="*/ 1948035 h 1969856"/>
              <a:gd name="connsiteX1" fmla="*/ 635053 w 1141946"/>
              <a:gd name="connsiteY1" fmla="*/ 1948035 h 1969856"/>
              <a:gd name="connsiteX2" fmla="*/ 1028181 w 1141946"/>
              <a:gd name="connsiteY2" fmla="*/ 1721261 h 1969856"/>
              <a:gd name="connsiteX3" fmla="*/ 1073541 w 1141946"/>
              <a:gd name="connsiteY3" fmla="*/ 209440 h 1969856"/>
              <a:gd name="connsiteX4" fmla="*/ 166324 w 1141946"/>
              <a:gd name="connsiteY4" fmla="*/ 12903 h 196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946" h="1969856">
                <a:moveTo>
                  <a:pt x="0" y="1948035"/>
                </a:moveTo>
                <a:cubicBezTo>
                  <a:pt x="231845" y="1966933"/>
                  <a:pt x="463690" y="1985831"/>
                  <a:pt x="635053" y="1948035"/>
                </a:cubicBezTo>
                <a:cubicBezTo>
                  <a:pt x="806417" y="1910239"/>
                  <a:pt x="955100" y="2011027"/>
                  <a:pt x="1028181" y="1721261"/>
                </a:cubicBezTo>
                <a:cubicBezTo>
                  <a:pt x="1101262" y="1431495"/>
                  <a:pt x="1217184" y="494166"/>
                  <a:pt x="1073541" y="209440"/>
                </a:cubicBezTo>
                <a:cubicBezTo>
                  <a:pt x="929898" y="-75286"/>
                  <a:pt x="166324" y="12903"/>
                  <a:pt x="166324" y="1290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7030938" y="2746292"/>
            <a:ext cx="1039459" cy="2604308"/>
          </a:xfrm>
          <a:custGeom>
            <a:avLst/>
            <a:gdLst>
              <a:gd name="connsiteX0" fmla="*/ 0 w 1039459"/>
              <a:gd name="connsiteY0" fmla="*/ 2595910 h 2604308"/>
              <a:gd name="connsiteX1" fmla="*/ 816496 w 1039459"/>
              <a:gd name="connsiteY1" fmla="*/ 2520319 h 2604308"/>
              <a:gd name="connsiteX2" fmla="*/ 967699 w 1039459"/>
              <a:gd name="connsiteY2" fmla="*/ 1991182 h 2604308"/>
              <a:gd name="connsiteX3" fmla="*/ 997940 w 1039459"/>
              <a:gd name="connsiteY3" fmla="*/ 252587 h 2604308"/>
              <a:gd name="connsiteX4" fmla="*/ 393128 w 1039459"/>
              <a:gd name="connsiteY4" fmla="*/ 10696 h 2604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459" h="2604308">
                <a:moveTo>
                  <a:pt x="0" y="2595910"/>
                </a:moveTo>
                <a:cubicBezTo>
                  <a:pt x="327606" y="2608508"/>
                  <a:pt x="655213" y="2621107"/>
                  <a:pt x="816496" y="2520319"/>
                </a:cubicBezTo>
                <a:cubicBezTo>
                  <a:pt x="977779" y="2419531"/>
                  <a:pt x="937458" y="2369137"/>
                  <a:pt x="967699" y="1991182"/>
                </a:cubicBezTo>
                <a:cubicBezTo>
                  <a:pt x="997940" y="1613227"/>
                  <a:pt x="1093702" y="582668"/>
                  <a:pt x="997940" y="252587"/>
                </a:cubicBezTo>
                <a:cubicBezTo>
                  <a:pt x="902178" y="-77494"/>
                  <a:pt x="393128" y="10696"/>
                  <a:pt x="393128" y="10696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188971" y="2647608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2BBF91E1-A398-4E65-88BF-0DBD869B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AE19B63D-F64C-4BC1-87B7-6368411C49C0}"/>
              </a:ext>
            </a:extLst>
          </p:cNvPr>
          <p:cNvSpPr/>
          <p:nvPr/>
        </p:nvSpPr>
        <p:spPr>
          <a:xfrm>
            <a:off x="6077835" y="2180002"/>
            <a:ext cx="1091998" cy="73935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90BB9A-DBAD-4118-97F9-858DA5C7BA84}"/>
              </a:ext>
            </a:extLst>
          </p:cNvPr>
          <p:cNvSpPr txBox="1"/>
          <p:nvPr/>
        </p:nvSpPr>
        <p:spPr>
          <a:xfrm>
            <a:off x="6449767" y="2310751"/>
            <a:ext cx="3481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66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90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8971" y="1228269"/>
            <a:ext cx="40757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swap(</a:t>
            </a:r>
            <a:r>
              <a:rPr lang="en-US" altLang="zh-CN" sz="2000" i="1" dirty="0">
                <a:latin typeface="Consolas"/>
                <a:ea typeface="宋体" pitchFamily="2" charset="-122"/>
                <a:cs typeface="Consolas"/>
              </a:rPr>
              <a:t>int* a, int* b)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   </a:t>
            </a:r>
            <a:r>
              <a:rPr lang="en-US" altLang="zh-CN" sz="2000" dirty="0" err="1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tmp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= *a;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*a =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	 *b = tmp;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88971" y="3088403"/>
            <a:ext cx="439160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 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main() 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{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x = 1;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int y = 2;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b="1" dirty="0">
                <a:latin typeface="Consolas"/>
                <a:ea typeface="宋体" pitchFamily="2" charset="-122"/>
                <a:cs typeface="Consolas"/>
              </a:rPr>
              <a:t>swap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(&amp;x, &amp;y);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</a:p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	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(“x:%d, y:%d”,</a:t>
            </a:r>
            <a:r>
              <a:rPr lang="en-US" altLang="zh-CN" sz="2000" dirty="0" err="1">
                <a:latin typeface="Consolas"/>
                <a:ea typeface="宋体" pitchFamily="2" charset="-122"/>
                <a:cs typeface="Consolas"/>
              </a:rPr>
              <a:t>x,y</a:t>
            </a:r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/>
                <a:ea typeface="宋体" pitchFamily="2" charset="-122"/>
                <a:cs typeface="Consolas"/>
              </a:rPr>
              <a:t>}</a:t>
            </a:r>
          </a:p>
        </p:txBody>
      </p:sp>
      <p:sp>
        <p:nvSpPr>
          <p:cNvPr id="13" name="矩形 8"/>
          <p:cNvSpPr/>
          <p:nvPr/>
        </p:nvSpPr>
        <p:spPr>
          <a:xfrm>
            <a:off x="6125272" y="1441143"/>
            <a:ext cx="1091998" cy="7393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</a:rPr>
              <a:t>2</a:t>
            </a:r>
            <a:endParaRPr kumimoji="1"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矩形 16"/>
          <p:cNvSpPr/>
          <p:nvPr/>
        </p:nvSpPr>
        <p:spPr>
          <a:xfrm>
            <a:off x="6125272" y="2192684"/>
            <a:ext cx="1091998" cy="6822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kumimoji="1" lang="zh-CN" altLang="en-US" sz="30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5" name="矩形 41"/>
          <p:cNvSpPr/>
          <p:nvPr/>
        </p:nvSpPr>
        <p:spPr>
          <a:xfrm>
            <a:off x="4931995" y="2536345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main.y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8" name="矩形 19"/>
          <p:cNvSpPr/>
          <p:nvPr/>
        </p:nvSpPr>
        <p:spPr>
          <a:xfrm>
            <a:off x="7293820" y="2320901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0xf0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19" name="矩形 22"/>
          <p:cNvSpPr/>
          <p:nvPr/>
        </p:nvSpPr>
        <p:spPr>
          <a:xfrm>
            <a:off x="7291910" y="2192684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0xf3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0" name="矩形 23"/>
          <p:cNvSpPr/>
          <p:nvPr/>
        </p:nvSpPr>
        <p:spPr>
          <a:xfrm>
            <a:off x="7310840" y="1607908"/>
            <a:ext cx="639117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...</a:t>
            </a:r>
          </a:p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0xf4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21" name="矩形 24"/>
          <p:cNvSpPr/>
          <p:nvPr/>
        </p:nvSpPr>
        <p:spPr>
          <a:xfrm>
            <a:off x="7305688" y="1460768"/>
            <a:ext cx="639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Verdana"/>
                <a:ea typeface="宋体" pitchFamily="2" charset="-122"/>
                <a:cs typeface="Verdana"/>
              </a:rPr>
              <a:t>0xf7</a:t>
            </a:r>
            <a:endParaRPr lang="zh-CN" altLang="en-US" sz="1600" dirty="0">
              <a:latin typeface="Verdana"/>
              <a:cs typeface="Verdana"/>
            </a:endParaRPr>
          </a:p>
        </p:txBody>
      </p:sp>
      <p:sp>
        <p:nvSpPr>
          <p:cNvPr id="34" name="矩形 37"/>
          <p:cNvSpPr/>
          <p:nvPr/>
        </p:nvSpPr>
        <p:spPr>
          <a:xfrm>
            <a:off x="4931995" y="1823352"/>
            <a:ext cx="107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Consolas"/>
                <a:ea typeface="宋体" pitchFamily="2" charset="-122"/>
                <a:cs typeface="Consolas"/>
              </a:rPr>
              <a:t>main.x</a:t>
            </a:r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:</a:t>
            </a:r>
            <a:endParaRPr lang="zh-CN" altLang="en-US" dirty="0"/>
          </a:p>
        </p:txBody>
      </p:sp>
      <p:sp>
        <p:nvSpPr>
          <p:cNvPr id="106" name="矩形 3"/>
          <p:cNvSpPr/>
          <p:nvPr/>
        </p:nvSpPr>
        <p:spPr>
          <a:xfrm>
            <a:off x="6110486" y="110966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7" name="矩形 3"/>
          <p:cNvSpPr/>
          <p:nvPr/>
        </p:nvSpPr>
        <p:spPr>
          <a:xfrm>
            <a:off x="6125272" y="28461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722427" y="2003292"/>
            <a:ext cx="3550923" cy="4790258"/>
            <a:chOff x="4667322" y="1408209"/>
            <a:chExt cx="3550923" cy="4790258"/>
          </a:xfrm>
        </p:grpSpPr>
        <p:sp>
          <p:nvSpPr>
            <p:cNvPr id="83" name="矩形 29"/>
            <p:cNvSpPr/>
            <p:nvPr/>
          </p:nvSpPr>
          <p:spPr>
            <a:xfrm>
              <a:off x="4876890" y="4574309"/>
              <a:ext cx="10021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swap.b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84" name="矩形 39"/>
            <p:cNvSpPr/>
            <p:nvPr/>
          </p:nvSpPr>
          <p:spPr>
            <a:xfrm>
              <a:off x="4876890" y="3225338"/>
              <a:ext cx="1073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err="1">
                  <a:latin typeface="Consolas"/>
                  <a:ea typeface="宋体" pitchFamily="2" charset="-122"/>
                  <a:cs typeface="Consolas"/>
                </a:rPr>
                <a:t>swap.a</a:t>
              </a:r>
              <a:r>
                <a:rPr lang="en-US" altLang="zh-CN" dirty="0">
                  <a:latin typeface="Consolas"/>
                  <a:ea typeface="宋体" pitchFamily="2" charset="-122"/>
                  <a:cs typeface="Consolas"/>
                </a:rPr>
                <a:t>:</a:t>
              </a:r>
              <a:endParaRPr lang="zh-CN" altLang="en-US" dirty="0"/>
            </a:p>
          </p:txBody>
        </p:sp>
        <p:sp>
          <p:nvSpPr>
            <p:cNvPr id="92" name="矩形 29"/>
            <p:cNvSpPr/>
            <p:nvPr/>
          </p:nvSpPr>
          <p:spPr>
            <a:xfrm>
              <a:off x="4667322" y="5648029"/>
              <a:ext cx="128262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err="1">
                  <a:latin typeface="Verdana"/>
                  <a:ea typeface="宋体" pitchFamily="2" charset="-122"/>
                  <a:cs typeface="Verdana"/>
                </a:rPr>
                <a:t>swap.tmp</a:t>
              </a:r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: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077835" y="1408209"/>
              <a:ext cx="2140410" cy="4790258"/>
              <a:chOff x="6077835" y="1408209"/>
              <a:chExt cx="2140410" cy="4790258"/>
            </a:xfrm>
          </p:grpSpPr>
          <p:sp>
            <p:nvSpPr>
              <p:cNvPr id="82" name="矩形 7"/>
              <p:cNvSpPr/>
              <p:nvPr/>
            </p:nvSpPr>
            <p:spPr>
              <a:xfrm>
                <a:off x="6077835" y="2607171"/>
                <a:ext cx="1091998" cy="143905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0xf4</a:t>
                </a:r>
                <a:endParaRPr kumimoji="1" lang="zh-CN" altLang="en-US" sz="3000" dirty="0"/>
              </a:p>
            </p:txBody>
          </p:sp>
          <p:sp>
            <p:nvSpPr>
              <p:cNvPr id="85" name="矩形 8"/>
              <p:cNvSpPr/>
              <p:nvPr/>
            </p:nvSpPr>
            <p:spPr>
              <a:xfrm>
                <a:off x="6077835" y="4046222"/>
                <a:ext cx="1091998" cy="135924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3000" dirty="0"/>
                  <a:t>0xf0</a:t>
                </a:r>
                <a:endParaRPr kumimoji="1" lang="zh-CN" altLang="en-US" sz="3000" dirty="0"/>
              </a:p>
            </p:txBody>
          </p:sp>
          <p:sp>
            <p:nvSpPr>
              <p:cNvPr id="108" name="矩形 3"/>
              <p:cNvSpPr/>
              <p:nvPr/>
            </p:nvSpPr>
            <p:spPr>
              <a:xfrm>
                <a:off x="6078797" y="5420028"/>
                <a:ext cx="1091998" cy="77843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50000"/>
                  </a:lnSpc>
                </a:pPr>
                <a:r>
                  <a:rPr kumimoji="1" lang="en-US" altLang="zh-CN" sz="3000" dirty="0">
                    <a:solidFill>
                      <a:schemeClr val="tx1"/>
                    </a:solidFill>
                  </a:rPr>
                  <a:t>1</a:t>
                </a:r>
                <a:endParaRPr kumimoji="1" lang="zh-CN" altLang="en-US" sz="3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7076299" y="1408209"/>
                <a:ext cx="1141946" cy="1969856"/>
              </a:xfrm>
              <a:custGeom>
                <a:avLst/>
                <a:gdLst>
                  <a:gd name="connsiteX0" fmla="*/ 0 w 1141946"/>
                  <a:gd name="connsiteY0" fmla="*/ 1948035 h 1969856"/>
                  <a:gd name="connsiteX1" fmla="*/ 635053 w 1141946"/>
                  <a:gd name="connsiteY1" fmla="*/ 1948035 h 1969856"/>
                  <a:gd name="connsiteX2" fmla="*/ 1028181 w 1141946"/>
                  <a:gd name="connsiteY2" fmla="*/ 1721261 h 1969856"/>
                  <a:gd name="connsiteX3" fmla="*/ 1073541 w 1141946"/>
                  <a:gd name="connsiteY3" fmla="*/ 209440 h 1969856"/>
                  <a:gd name="connsiteX4" fmla="*/ 166324 w 1141946"/>
                  <a:gd name="connsiteY4" fmla="*/ 12903 h 1969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946" h="1969856">
                    <a:moveTo>
                      <a:pt x="0" y="1948035"/>
                    </a:moveTo>
                    <a:cubicBezTo>
                      <a:pt x="231845" y="1966933"/>
                      <a:pt x="463690" y="1985831"/>
                      <a:pt x="635053" y="1948035"/>
                    </a:cubicBezTo>
                    <a:cubicBezTo>
                      <a:pt x="806417" y="1910239"/>
                      <a:pt x="955100" y="2011027"/>
                      <a:pt x="1028181" y="1721261"/>
                    </a:cubicBezTo>
                    <a:cubicBezTo>
                      <a:pt x="1101262" y="1431495"/>
                      <a:pt x="1217184" y="494166"/>
                      <a:pt x="1073541" y="209440"/>
                    </a:cubicBezTo>
                    <a:cubicBezTo>
                      <a:pt x="929898" y="-75286"/>
                      <a:pt x="166324" y="12903"/>
                      <a:pt x="166324" y="12903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030938" y="2151209"/>
                <a:ext cx="1039459" cy="2604308"/>
              </a:xfrm>
              <a:custGeom>
                <a:avLst/>
                <a:gdLst>
                  <a:gd name="connsiteX0" fmla="*/ 0 w 1039459"/>
                  <a:gd name="connsiteY0" fmla="*/ 2595910 h 2604308"/>
                  <a:gd name="connsiteX1" fmla="*/ 816496 w 1039459"/>
                  <a:gd name="connsiteY1" fmla="*/ 2520319 h 2604308"/>
                  <a:gd name="connsiteX2" fmla="*/ 967699 w 1039459"/>
                  <a:gd name="connsiteY2" fmla="*/ 1991182 h 2604308"/>
                  <a:gd name="connsiteX3" fmla="*/ 997940 w 1039459"/>
                  <a:gd name="connsiteY3" fmla="*/ 252587 h 2604308"/>
                  <a:gd name="connsiteX4" fmla="*/ 393128 w 1039459"/>
                  <a:gd name="connsiteY4" fmla="*/ 10696 h 2604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9459" h="2604308">
                    <a:moveTo>
                      <a:pt x="0" y="2595910"/>
                    </a:moveTo>
                    <a:cubicBezTo>
                      <a:pt x="327606" y="2608508"/>
                      <a:pt x="655213" y="2621107"/>
                      <a:pt x="816496" y="2520319"/>
                    </a:cubicBezTo>
                    <a:cubicBezTo>
                      <a:pt x="977779" y="2419531"/>
                      <a:pt x="937458" y="2369137"/>
                      <a:pt x="967699" y="1991182"/>
                    </a:cubicBezTo>
                    <a:cubicBezTo>
                      <a:pt x="997940" y="1613227"/>
                      <a:pt x="1093702" y="582668"/>
                      <a:pt x="997940" y="252587"/>
                    </a:cubicBezTo>
                    <a:cubicBezTo>
                      <a:pt x="902178" y="-77494"/>
                      <a:pt x="393128" y="10696"/>
                      <a:pt x="393128" y="10696"/>
                    </a:cubicBezTo>
                  </a:path>
                </a:pathLst>
              </a:custGeom>
              <a:ln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Right Arrow 26"/>
          <p:cNvSpPr/>
          <p:nvPr/>
        </p:nvSpPr>
        <p:spPr>
          <a:xfrm>
            <a:off x="244076" y="4641305"/>
            <a:ext cx="362476" cy="230693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标题 1">
            <a:extLst>
              <a:ext uri="{FF2B5EF4-FFF2-40B4-BE49-F238E27FC236}">
                <a16:creationId xmlns:a16="http://schemas.microsoft.com/office/drawing/2014/main" id="{AF71E701-CEC0-44FB-AE11-D0A8108F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14" y="9032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Pass pointers to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339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2171700" y="3771900"/>
            <a:ext cx="5197083" cy="13144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Array is a collection of contiguous objects with the same type</a:t>
            </a:r>
          </a:p>
        </p:txBody>
      </p:sp>
    </p:spTree>
    <p:extLst>
      <p:ext uri="{BB962C8B-B14F-4D97-AF65-F5344CB8AC3E}">
        <p14:creationId xmlns:p14="http://schemas.microsoft.com/office/powerpoint/2010/main" val="304246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936" y="324201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8C3EB5-AF10-E74E-A0DD-DCF93483C85E}"/>
              </a:ext>
            </a:extLst>
          </p:cNvPr>
          <p:cNvSpPr txBox="1"/>
          <p:nvPr/>
        </p:nvSpPr>
        <p:spPr>
          <a:xfrm>
            <a:off x="4351306" y="2411555"/>
            <a:ext cx="3082447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Access method-1: use index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B51185-D14E-F945-A3B7-180546153DD4}"/>
              </a:ext>
            </a:extLst>
          </p:cNvPr>
          <p:cNvSpPr txBox="1"/>
          <p:nvPr/>
        </p:nvSpPr>
        <p:spPr>
          <a:xfrm>
            <a:off x="4204499" y="195859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DC292B06-09C5-4607-B7DF-670426EF6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82697"/>
              </p:ext>
            </p:extLst>
          </p:nvPr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2" name="矩形 46">
            <a:extLst>
              <a:ext uri="{FF2B5EF4-FFF2-40B4-BE49-F238E27FC236}">
                <a16:creationId xmlns:a16="http://schemas.microsoft.com/office/drawing/2014/main" id="{B613BD33-BA31-4274-9A8C-1CF9ADDA64FF}"/>
              </a:ext>
            </a:extLst>
          </p:cNvPr>
          <p:cNvSpPr/>
          <p:nvPr/>
        </p:nvSpPr>
        <p:spPr>
          <a:xfrm>
            <a:off x="2445542" y="502812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3" name="矩形 46">
            <a:extLst>
              <a:ext uri="{FF2B5EF4-FFF2-40B4-BE49-F238E27FC236}">
                <a16:creationId xmlns:a16="http://schemas.microsoft.com/office/drawing/2014/main" id="{E44A6FFC-1CB4-43DE-8F32-E4DCE40EF78F}"/>
              </a:ext>
            </a:extLst>
          </p:cNvPr>
          <p:cNvSpPr/>
          <p:nvPr/>
        </p:nvSpPr>
        <p:spPr>
          <a:xfrm>
            <a:off x="2444939" y="458294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4" name="矩形 46">
            <a:extLst>
              <a:ext uri="{FF2B5EF4-FFF2-40B4-BE49-F238E27FC236}">
                <a16:creationId xmlns:a16="http://schemas.microsoft.com/office/drawing/2014/main" id="{8E59C647-1C2E-4EB2-9FA8-036850E1DC9A}"/>
              </a:ext>
            </a:extLst>
          </p:cNvPr>
          <p:cNvSpPr/>
          <p:nvPr/>
        </p:nvSpPr>
        <p:spPr>
          <a:xfrm>
            <a:off x="2453396" y="4157215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6" name="矩形 46">
            <a:extLst>
              <a:ext uri="{FF2B5EF4-FFF2-40B4-BE49-F238E27FC236}">
                <a16:creationId xmlns:a16="http://schemas.microsoft.com/office/drawing/2014/main" id="{877441E1-A0B4-4F6C-ABEE-17718B739BAB}"/>
              </a:ext>
            </a:extLst>
          </p:cNvPr>
          <p:cNvSpPr/>
          <p:nvPr/>
        </p:nvSpPr>
        <p:spPr>
          <a:xfrm>
            <a:off x="2430301" y="369679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sz="1200" dirty="0">
              <a:latin typeface="Verdana"/>
              <a:cs typeface="Verdana"/>
            </a:endParaRPr>
          </a:p>
        </p:txBody>
      </p:sp>
      <p:sp>
        <p:nvSpPr>
          <p:cNvPr id="38" name="矩形 46">
            <a:extLst>
              <a:ext uri="{FF2B5EF4-FFF2-40B4-BE49-F238E27FC236}">
                <a16:creationId xmlns:a16="http://schemas.microsoft.com/office/drawing/2014/main" id="{0DE84DC9-ED29-4A8C-B223-658B79554827}"/>
              </a:ext>
            </a:extLst>
          </p:cNvPr>
          <p:cNvSpPr/>
          <p:nvPr/>
        </p:nvSpPr>
        <p:spPr>
          <a:xfrm>
            <a:off x="2444938" y="326323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2" name="矩形 46">
            <a:extLst>
              <a:ext uri="{FF2B5EF4-FFF2-40B4-BE49-F238E27FC236}">
                <a16:creationId xmlns:a16="http://schemas.microsoft.com/office/drawing/2014/main" id="{4587E5A7-9EEC-4DC0-90D5-92183046D0DB}"/>
              </a:ext>
            </a:extLst>
          </p:cNvPr>
          <p:cNvSpPr/>
          <p:nvPr/>
        </p:nvSpPr>
        <p:spPr>
          <a:xfrm>
            <a:off x="2427624" y="28452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4" name="矩形 46">
            <a:extLst>
              <a:ext uri="{FF2B5EF4-FFF2-40B4-BE49-F238E27FC236}">
                <a16:creationId xmlns:a16="http://schemas.microsoft.com/office/drawing/2014/main" id="{51D209D4-73B0-49FC-B534-7489D791962F}"/>
              </a:ext>
            </a:extLst>
          </p:cNvPr>
          <p:cNvSpPr/>
          <p:nvPr/>
        </p:nvSpPr>
        <p:spPr>
          <a:xfrm>
            <a:off x="2426041" y="239967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6" name="矩形 46">
            <a:extLst>
              <a:ext uri="{FF2B5EF4-FFF2-40B4-BE49-F238E27FC236}">
                <a16:creationId xmlns:a16="http://schemas.microsoft.com/office/drawing/2014/main" id="{A54CCAE3-7B93-46A7-8D54-107A4FF94807}"/>
              </a:ext>
            </a:extLst>
          </p:cNvPr>
          <p:cNvSpPr/>
          <p:nvPr/>
        </p:nvSpPr>
        <p:spPr>
          <a:xfrm>
            <a:off x="2426041" y="1963075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0468D2-CDE6-4B73-B847-F9113EDF0436}"/>
              </a:ext>
            </a:extLst>
          </p:cNvPr>
          <p:cNvSpPr txBox="1"/>
          <p:nvPr/>
        </p:nvSpPr>
        <p:spPr>
          <a:xfrm>
            <a:off x="223450" y="3263207"/>
            <a:ext cx="481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C1254-165D-44C7-84CC-CE574D5E6FBE}"/>
              </a:ext>
            </a:extLst>
          </p:cNvPr>
          <p:cNvSpPr txBox="1"/>
          <p:nvPr/>
        </p:nvSpPr>
        <p:spPr>
          <a:xfrm>
            <a:off x="4333993" y="287490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a[3] = 0;</a:t>
            </a:r>
          </a:p>
        </p:txBody>
      </p:sp>
      <p:graphicFrame>
        <p:nvGraphicFramePr>
          <p:cNvPr id="61" name="Table 30">
            <a:extLst>
              <a:ext uri="{FF2B5EF4-FFF2-40B4-BE49-F238E27FC236}">
                <a16:creationId xmlns:a16="http://schemas.microsoft.com/office/drawing/2014/main" id="{DD5A0F98-E067-4622-A08B-0F28EC814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67984"/>
              </p:ext>
            </p:extLst>
          </p:nvPr>
        </p:nvGraphicFramePr>
        <p:xfrm>
          <a:off x="674979" y="1962786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438B4FA-1BDA-41DB-BBF0-DE16C14C95DD}"/>
              </a:ext>
            </a:extLst>
          </p:cNvPr>
          <p:cNvSpPr txBox="1"/>
          <p:nvPr/>
        </p:nvSpPr>
        <p:spPr>
          <a:xfrm>
            <a:off x="1697083" y="1958594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188CD5-35B2-469E-9FBB-50531813DB40}"/>
              </a:ext>
            </a:extLst>
          </p:cNvPr>
          <p:cNvGrpSpPr/>
          <p:nvPr/>
        </p:nvGrpSpPr>
        <p:grpSpPr>
          <a:xfrm>
            <a:off x="3716294" y="3694231"/>
            <a:ext cx="5088348" cy="707886"/>
            <a:chOff x="4955059" y="3782638"/>
            <a:chExt cx="6784464" cy="9438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5006886-C42A-4D49-B932-989462946BBB}"/>
                </a:ext>
              </a:extLst>
            </p:cNvPr>
            <p:cNvSpPr txBox="1"/>
            <p:nvPr/>
          </p:nvSpPr>
          <p:spPr>
            <a:xfrm>
              <a:off x="5428735" y="3782638"/>
              <a:ext cx="6310788" cy="943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There’s no meta-data (e.g. capacity, length) </a:t>
              </a:r>
            </a:p>
            <a:p>
              <a:r>
                <a:rPr lang="en-US" sz="2000" dirty="0"/>
                <a:t>associated/stored with the array</a:t>
              </a:r>
            </a:p>
          </p:txBody>
        </p:sp>
        <p:sp>
          <p:nvSpPr>
            <p:cNvPr id="68" name="&quot;Not Allowed&quot; Symbol 67">
              <a:extLst>
                <a:ext uri="{FF2B5EF4-FFF2-40B4-BE49-F238E27FC236}">
                  <a16:creationId xmlns:a16="http://schemas.microsoft.com/office/drawing/2014/main" id="{DBA5950D-4707-4E0D-9C5F-CE1AB24F2800}"/>
                </a:ext>
              </a:extLst>
            </p:cNvPr>
            <p:cNvSpPr/>
            <p:nvPr/>
          </p:nvSpPr>
          <p:spPr>
            <a:xfrm>
              <a:off x="4955059" y="3782638"/>
              <a:ext cx="473676" cy="46955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55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7" grpId="0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44" y="274580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172309" y="163711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172310" y="1327022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74340"/>
              </p:ext>
            </p:extLst>
          </p:nvPr>
        </p:nvGraphicFramePr>
        <p:xfrm>
          <a:off x="1034774" y="127087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171222" y="42966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185858" y="38666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179075" y="34104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171221" y="29805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217220" y="2557897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199906" y="211487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198323" y="1681803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196690" y="126813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-70620" y="2630995"/>
            <a:ext cx="568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269"/>
              </p:ext>
            </p:extLst>
          </p:nvPr>
        </p:nvGraphicFramePr>
        <p:xfrm>
          <a:off x="402745" y="1285724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523344" y="3965828"/>
            <a:ext cx="541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235977" y="2491693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*(p+3)=0;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222A5BC-A6E0-49A1-B34A-A95D5EFE7FB5}"/>
              </a:ext>
            </a:extLst>
          </p:cNvPr>
          <p:cNvGrpSpPr/>
          <p:nvPr/>
        </p:nvGrpSpPr>
        <p:grpSpPr>
          <a:xfrm>
            <a:off x="3080288" y="3534624"/>
            <a:ext cx="1490619" cy="716692"/>
            <a:chOff x="4452484" y="4423272"/>
            <a:chExt cx="1987490" cy="955589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CE1BF52-64AC-48FD-BA66-257EFBEBF391}"/>
                </a:ext>
              </a:extLst>
            </p:cNvPr>
            <p:cNvSpPr/>
            <p:nvPr/>
          </p:nvSpPr>
          <p:spPr>
            <a:xfrm rot="10800000">
              <a:off x="4452484" y="4423272"/>
              <a:ext cx="436398" cy="955589"/>
            </a:xfrm>
            <a:prstGeom prst="leftBrace">
              <a:avLst>
                <a:gd name="adj1" fmla="val 8248"/>
                <a:gd name="adj2" fmla="val 5043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C49D7E-4219-4E5F-BE62-A85BB2D28CC9}"/>
                </a:ext>
              </a:extLst>
            </p:cNvPr>
            <p:cNvSpPr txBox="1"/>
            <p:nvPr/>
          </p:nvSpPr>
          <p:spPr>
            <a:xfrm>
              <a:off x="4799269" y="4654845"/>
              <a:ext cx="1640705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 is 8 bytes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BBE622F-A1DA-4878-A1C2-A7027CC16A03}"/>
              </a:ext>
            </a:extLst>
          </p:cNvPr>
          <p:cNvSpPr txBox="1"/>
          <p:nvPr/>
        </p:nvSpPr>
        <p:spPr>
          <a:xfrm>
            <a:off x="4251217" y="2040513"/>
            <a:ext cx="4591513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Access Method-2: use pointer (arithmetic)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E01265-F5FE-463E-9DF8-F93D95CD9C2B}"/>
              </a:ext>
            </a:extLst>
          </p:cNvPr>
          <p:cNvGrpSpPr/>
          <p:nvPr/>
        </p:nvGrpSpPr>
        <p:grpSpPr>
          <a:xfrm>
            <a:off x="3049343" y="2656734"/>
            <a:ext cx="556445" cy="369332"/>
            <a:chOff x="4411362" y="3398088"/>
            <a:chExt cx="748905" cy="49335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33FEFF-CE50-4F75-AB4B-A446129356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594377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FEBCF1-F3A9-4BEA-9B6B-65AA70914685}"/>
                </a:ext>
              </a:extLst>
            </p:cNvPr>
            <p:cNvSpPr txBox="1"/>
            <p:nvPr/>
          </p:nvSpPr>
          <p:spPr>
            <a:xfrm>
              <a:off x="4853772" y="3398088"/>
              <a:ext cx="306495" cy="493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6D69EC3-9BBE-4AED-B943-B2891308F26D}"/>
              </a:ext>
            </a:extLst>
          </p:cNvPr>
          <p:cNvGrpSpPr/>
          <p:nvPr/>
        </p:nvGrpSpPr>
        <p:grpSpPr>
          <a:xfrm>
            <a:off x="3049345" y="2189037"/>
            <a:ext cx="1013832" cy="369332"/>
            <a:chOff x="4411365" y="2834405"/>
            <a:chExt cx="1364491" cy="493348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flipH="1" flipV="1">
              <a:off x="4411365" y="3030699"/>
              <a:ext cx="442408" cy="50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3" y="2834405"/>
              <a:ext cx="922083" cy="49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9A19BC-1DE6-40AB-B9FD-26105A3A3363}"/>
              </a:ext>
            </a:extLst>
          </p:cNvPr>
          <p:cNvGrpSpPr/>
          <p:nvPr/>
        </p:nvGrpSpPr>
        <p:grpSpPr>
          <a:xfrm>
            <a:off x="3038908" y="1751805"/>
            <a:ext cx="867646" cy="369332"/>
            <a:chOff x="4397318" y="2270722"/>
            <a:chExt cx="1167744" cy="493350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725333" cy="4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F06F115-31E5-49C0-9E69-F5313C47BC83}"/>
              </a:ext>
            </a:extLst>
          </p:cNvPr>
          <p:cNvGrpSpPr/>
          <p:nvPr/>
        </p:nvGrpSpPr>
        <p:grpSpPr>
          <a:xfrm>
            <a:off x="3038908" y="1277017"/>
            <a:ext cx="867646" cy="369332"/>
            <a:chOff x="4397318" y="1412579"/>
            <a:chExt cx="1167744" cy="49335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710649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412579"/>
              <a:ext cx="725333" cy="493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p+3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D3D3EB0-AAE3-4328-91F0-3E6802606BB0}"/>
              </a:ext>
            </a:extLst>
          </p:cNvPr>
          <p:cNvGrpSpPr/>
          <p:nvPr/>
        </p:nvGrpSpPr>
        <p:grpSpPr>
          <a:xfrm>
            <a:off x="4452422" y="2855951"/>
            <a:ext cx="4737298" cy="2217917"/>
            <a:chOff x="5977203" y="3030695"/>
            <a:chExt cx="6316397" cy="2957224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10D9445-4F03-4FF7-9D8D-3625E699AA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8834" y="3030695"/>
              <a:ext cx="267181" cy="386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B3F1E5-38D7-4290-BBDE-ECE1467D89E2}"/>
                </a:ext>
              </a:extLst>
            </p:cNvPr>
            <p:cNvSpPr txBox="1"/>
            <p:nvPr/>
          </p:nvSpPr>
          <p:spPr>
            <a:xfrm>
              <a:off x="5977203" y="3279484"/>
              <a:ext cx="6316397" cy="2708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after the one pointed to by </a:t>
              </a:r>
              <a:r>
                <a:rPr lang="en-US" dirty="0">
                  <a:latin typeface="Consolas" panose="020B0609020204030204" pitchFamily="49" charset="0"/>
                </a:rPr>
                <a:t>p</a:t>
              </a:r>
            </a:p>
            <a:p>
              <a:pPr marL="342900" lvl="1"/>
              <a:r>
                <a:rPr lang="en-US" dirty="0"/>
                <a:t>i.e. </a:t>
              </a:r>
              <a:r>
                <a:rPr lang="en-US" dirty="0" err="1">
                  <a:latin typeface="Consolas" panose="020B0609020204030204" pitchFamily="49" charset="0"/>
                </a:rPr>
                <a:t>p+i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is calculated as: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p’s value +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(*p) * i</a:t>
              </a:r>
            </a:p>
            <a:p>
              <a:pPr marL="342900" lvl="1"/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*(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p+i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is syntactically equivalent to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 p[</a:t>
              </a:r>
              <a:r>
                <a:rPr lang="en-US" dirty="0" err="1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Consolas" panose="020B0609020204030204" pitchFamily="49" charset="0"/>
                  <a:cs typeface="Consolas" panose="020B0609020204030204" pitchFamily="49" charset="0"/>
                </a:rPr>
                <a:t>]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dirty="0">
                  <a:latin typeface="Consolas" panose="020B0609020204030204" pitchFamily="49" charset="0"/>
                </a:rPr>
                <a:t>p–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/>
                <a:t>points to the </a:t>
              </a:r>
              <a:r>
                <a:rPr lang="en-US" dirty="0" err="1"/>
                <a:t>i-th</a:t>
              </a:r>
              <a:r>
                <a:rPr lang="en-US" dirty="0"/>
                <a:t> element before the one pointed to by p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A8B4885-65AF-4FDA-918F-49A7DD75E90C}"/>
              </a:ext>
            </a:extLst>
          </p:cNvPr>
          <p:cNvSpPr txBox="1"/>
          <p:nvPr/>
        </p:nvSpPr>
        <p:spPr>
          <a:xfrm>
            <a:off x="1231480" y="369676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945DBB-E51F-4A16-8348-5A0F11062327}"/>
              </a:ext>
            </a:extLst>
          </p:cNvPr>
          <p:cNvSpPr txBox="1"/>
          <p:nvPr/>
        </p:nvSpPr>
        <p:spPr>
          <a:xfrm>
            <a:off x="1451753" y="1273907"/>
            <a:ext cx="32573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E3AAC8E-B1EB-4974-9359-2C3147E5C275}"/>
              </a:ext>
            </a:extLst>
          </p:cNvPr>
          <p:cNvGrpSpPr/>
          <p:nvPr/>
        </p:nvGrpSpPr>
        <p:grpSpPr>
          <a:xfrm>
            <a:off x="213569" y="3000327"/>
            <a:ext cx="7758031" cy="3692049"/>
            <a:chOff x="284758" y="2857432"/>
            <a:chExt cx="10344042" cy="492273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6CD6F3-2CB3-42FE-9C57-1F35358F1056}"/>
                </a:ext>
              </a:extLst>
            </p:cNvPr>
            <p:cNvSpPr txBox="1"/>
            <p:nvPr/>
          </p:nvSpPr>
          <p:spPr>
            <a:xfrm>
              <a:off x="427117" y="6836316"/>
              <a:ext cx="10201683" cy="94384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(array name) is aliased to be the memory address of the first element.</a:t>
              </a:r>
            </a:p>
            <a:p>
              <a:r>
                <a:rPr lang="en-US" sz="2000" dirty="0"/>
                <a:t>a is effectively a constant,  not a variable, cannot be changed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80BFEF6-7A73-4E3A-A6F4-C5BE96B17B1B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H="1" flipV="1">
              <a:off x="284758" y="2857432"/>
              <a:ext cx="583555" cy="312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Speech Bubble: Rectangle with Corners Rounded 73">
            <a:extLst>
              <a:ext uri="{FF2B5EF4-FFF2-40B4-BE49-F238E27FC236}">
                <a16:creationId xmlns:a16="http://schemas.microsoft.com/office/drawing/2014/main" id="{7DA9A97D-DECA-4BFB-84B7-3928F8EDE603}"/>
              </a:ext>
            </a:extLst>
          </p:cNvPr>
          <p:cNvSpPr/>
          <p:nvPr/>
        </p:nvSpPr>
        <p:spPr>
          <a:xfrm>
            <a:off x="1451753" y="5029683"/>
            <a:ext cx="2817916" cy="892534"/>
          </a:xfrm>
          <a:prstGeom prst="wedgeRoundRectCallout">
            <a:avLst>
              <a:gd name="adj1" fmla="val 72833"/>
              <a:gd name="adj2" fmla="val -156011"/>
              <a:gd name="adj3" fmla="val 16667"/>
            </a:avLst>
          </a:prstGeom>
          <a:solidFill>
            <a:schemeClr val="accent1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Built-in function </a:t>
            </a:r>
            <a:r>
              <a:rPr lang="en-US" dirty="0" err="1">
                <a:solidFill>
                  <a:schemeClr val="tx1"/>
                </a:solidFill>
              </a:rPr>
              <a:t>sizeof</a:t>
            </a:r>
            <a:r>
              <a:rPr lang="en-US" dirty="0">
                <a:solidFill>
                  <a:schemeClr val="tx1"/>
                </a:solidFill>
              </a:rPr>
              <a:t> returns size (in bytes) of a given type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9632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 animBg="1"/>
      <p:bldP spid="75" grpId="0" animBg="1"/>
      <p:bldP spid="76" grpId="0" animBg="1"/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79" y="291281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461870" y="2780112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&amp;a[1];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461869" y="247002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a[4];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30302" y="496716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44938" y="453722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38155" y="408101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30301" y="365107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44938" y="322795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27624" y="278493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26041" y="235186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24408" y="193819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223209" y="3227956"/>
            <a:ext cx="3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32910"/>
              </p:ext>
            </p:extLst>
          </p:nvPr>
        </p:nvGraphicFramePr>
        <p:xfrm>
          <a:off x="688581" y="1938193"/>
          <a:ext cx="69030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030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910316" y="4597832"/>
            <a:ext cx="38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498939" y="314658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*(p+2)=0;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7E02A2-DD48-4A35-B0C1-89EA1724B751}"/>
              </a:ext>
            </a:extLst>
          </p:cNvPr>
          <p:cNvGrpSpPr/>
          <p:nvPr/>
        </p:nvGrpSpPr>
        <p:grpSpPr>
          <a:xfrm>
            <a:off x="3308522" y="2891616"/>
            <a:ext cx="561679" cy="369332"/>
            <a:chOff x="4411362" y="2834405"/>
            <a:chExt cx="748905" cy="49244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0E8D409-4865-4B56-BAD3-AC3A6B974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362" y="3030694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02EF67-A2F2-4D5E-B487-FBD3EFAA8A03}"/>
                </a:ext>
              </a:extLst>
            </p:cNvPr>
            <p:cNvSpPr txBox="1"/>
            <p:nvPr/>
          </p:nvSpPr>
          <p:spPr>
            <a:xfrm>
              <a:off x="4853772" y="2834405"/>
              <a:ext cx="306495" cy="492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3ECDE2-4EFB-42A9-A986-07614D15A518}"/>
              </a:ext>
            </a:extLst>
          </p:cNvPr>
          <p:cNvGrpSpPr/>
          <p:nvPr/>
        </p:nvGrpSpPr>
        <p:grpSpPr>
          <a:xfrm>
            <a:off x="3297987" y="2039020"/>
            <a:ext cx="870738" cy="783924"/>
            <a:chOff x="4397318" y="1717934"/>
            <a:chExt cx="1160985" cy="104523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749F78-0A7E-40AC-BF79-7E68D3A1280D}"/>
                </a:ext>
              </a:extLst>
            </p:cNvPr>
            <p:cNvCxnSpPr/>
            <p:nvPr/>
          </p:nvCxnSpPr>
          <p:spPr>
            <a:xfrm flipH="1">
              <a:off x="4397318" y="2467011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252828-B419-4C79-B31E-99DF198B7535}"/>
                </a:ext>
              </a:extLst>
            </p:cNvPr>
            <p:cNvSpPr txBox="1"/>
            <p:nvPr/>
          </p:nvSpPr>
          <p:spPr>
            <a:xfrm>
              <a:off x="4839729" y="2270722"/>
              <a:ext cx="71857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p+1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F1C02AC-B9E0-4D13-9CB5-033E1C25A5FF}"/>
                </a:ext>
              </a:extLst>
            </p:cNvPr>
            <p:cNvCxnSpPr/>
            <p:nvPr/>
          </p:nvCxnSpPr>
          <p:spPr>
            <a:xfrm flipH="1">
              <a:off x="4397318" y="1914223"/>
              <a:ext cx="428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BA4D28-7D56-494C-8101-B23C5E2E10A5}"/>
                </a:ext>
              </a:extLst>
            </p:cNvPr>
            <p:cNvSpPr txBox="1"/>
            <p:nvPr/>
          </p:nvSpPr>
          <p:spPr>
            <a:xfrm>
              <a:off x="4839729" y="1717934"/>
              <a:ext cx="718574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p+2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60" y="433684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0x114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7EF649F-49F8-435E-BB6E-4CC5774EC105}"/>
              </a:ext>
            </a:extLst>
          </p:cNvPr>
          <p:cNvSpPr/>
          <p:nvPr/>
        </p:nvSpPr>
        <p:spPr>
          <a:xfrm>
            <a:off x="4662316" y="4197299"/>
            <a:ext cx="3758615" cy="720346"/>
          </a:xfrm>
          <a:prstGeom prst="wedgeRoundRectCallout">
            <a:avLst>
              <a:gd name="adj1" fmla="val -37703"/>
              <a:gd name="adj2" fmla="val -13383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1DDD07-431C-4929-AA9E-3B8F1954C9A5}"/>
              </a:ext>
            </a:extLst>
          </p:cNvPr>
          <p:cNvSpPr txBox="1"/>
          <p:nvPr/>
        </p:nvSpPr>
        <p:spPr>
          <a:xfrm>
            <a:off x="1768963" y="1958594"/>
            <a:ext cx="290464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A5F0D122-9924-4624-91D9-B2BACCA0921A}"/>
              </a:ext>
            </a:extLst>
          </p:cNvPr>
          <p:cNvSpPr/>
          <p:nvPr/>
        </p:nvSpPr>
        <p:spPr>
          <a:xfrm>
            <a:off x="4907280" y="1320190"/>
            <a:ext cx="3641031" cy="684092"/>
          </a:xfrm>
          <a:prstGeom prst="wedgeRoundRectCallout">
            <a:avLst>
              <a:gd name="adj1" fmla="val -17719"/>
              <a:gd name="adj2" fmla="val 156697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&amp;a[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is syntactically equivalent to: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a+i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  <p:bldP spid="5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20" y="397556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141830" y="2200992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&amp;a[3];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141830" y="1829942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a[4] = {1, 2, 3, 4};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59872"/>
              </p:ext>
            </p:extLst>
          </p:nvPr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30302" y="49824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44938" y="45524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38155" y="40962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30301" y="36663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44938" y="324319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27624" y="28001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26041" y="236710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24408" y="195343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70026" y="3185927"/>
            <a:ext cx="54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80640"/>
              </p:ext>
            </p:extLst>
          </p:nvPr>
        </p:nvGraphicFramePr>
        <p:xfrm>
          <a:off x="614063" y="1890124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a[3]: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a[2]: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910559" y="4531757"/>
            <a:ext cx="419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197429" y="3070251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75042" y="4303009"/>
            <a:ext cx="82426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55160" y="34799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212669" y="258376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498183-DA18-42D8-B060-BC564A7D32DE}"/>
              </a:ext>
            </a:extLst>
          </p:cNvPr>
          <p:cNvSpPr txBox="1"/>
          <p:nvPr/>
        </p:nvSpPr>
        <p:spPr>
          <a:xfrm>
            <a:off x="1743144" y="2404950"/>
            <a:ext cx="31130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3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10" y="381592"/>
            <a:ext cx="7886700" cy="994172"/>
          </a:xfrm>
        </p:spPr>
        <p:txBody>
          <a:bodyPr/>
          <a:lstStyle/>
          <a:p>
            <a:r>
              <a:rPr lang="en-US" dirty="0"/>
              <a:t>Array access using pointer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911870" y="2871140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type??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 = &amp;a[0];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572000" y="241597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45542" y="501288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60178" y="458294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53395" y="412673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45541" y="369679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60178" y="327367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42864" y="283065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41281" y="239758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39648" y="198391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170212" y="3297272"/>
            <a:ext cx="38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19225"/>
              </p:ext>
            </p:extLst>
          </p:nvPr>
        </p:nvGraphicFramePr>
        <p:xfrm>
          <a:off x="567915" y="2002082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758324" y="4504515"/>
            <a:ext cx="44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526901" y="383641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*p=NULL;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60" y="4336843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91377" y="402471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629886" y="334186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p++;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0A009C61-272A-4892-A4EF-BFFD7A1A8498}"/>
              </a:ext>
            </a:extLst>
          </p:cNvPr>
          <p:cNvSpPr/>
          <p:nvPr/>
        </p:nvSpPr>
        <p:spPr>
          <a:xfrm>
            <a:off x="6918975" y="1858008"/>
            <a:ext cx="1736373" cy="691974"/>
          </a:xfrm>
          <a:prstGeom prst="wedgeRoundRectCallout">
            <a:avLst>
              <a:gd name="adj1" fmla="val -72923"/>
              <a:gd name="adj2" fmla="val 9970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Equivalent to: p =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361EC-33D5-4723-AE7E-3FEE3BD74399}"/>
              </a:ext>
            </a:extLst>
          </p:cNvPr>
          <p:cNvSpPr/>
          <p:nvPr/>
        </p:nvSpPr>
        <p:spPr>
          <a:xfrm>
            <a:off x="4379817" y="2934967"/>
            <a:ext cx="1462398" cy="290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char**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8B02C-9B42-4684-A1E1-C6711614E742}"/>
              </a:ext>
            </a:extLst>
          </p:cNvPr>
          <p:cNvSpPr txBox="1"/>
          <p:nvPr/>
        </p:nvSpPr>
        <p:spPr>
          <a:xfrm>
            <a:off x="1561651" y="4342932"/>
            <a:ext cx="8467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CF4BA0-BDDC-4669-9622-7CDF2F9FA04B}"/>
              </a:ext>
            </a:extLst>
          </p:cNvPr>
          <p:cNvSpPr txBox="1"/>
          <p:nvPr/>
        </p:nvSpPr>
        <p:spPr>
          <a:xfrm>
            <a:off x="1722069" y="2147854"/>
            <a:ext cx="332142" cy="4154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" grpId="0" animBg="1"/>
      <p:bldP spid="4" grpId="0"/>
      <p:bldP spid="5" grpId="0" animBg="1"/>
      <p:bldP spid="9" grpId="0" animBg="1"/>
      <p:bldP spid="34" grpId="0" animBg="1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E45D-3249-473B-90A2-DE66C56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74" y="367482"/>
            <a:ext cx="8704243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Out-of-bound access results in (potentially silent) memory 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AAEB0-FAF8-4A1E-9011-094DAB621CBC}"/>
              </a:ext>
            </a:extLst>
          </p:cNvPr>
          <p:cNvSpPr txBox="1"/>
          <p:nvPr/>
        </p:nvSpPr>
        <p:spPr>
          <a:xfrm>
            <a:off x="4461869" y="2383872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*p = a;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F1EB-6E72-4E87-88AC-90F5B04BC4C5}"/>
              </a:ext>
            </a:extLst>
          </p:cNvPr>
          <p:cNvSpPr txBox="1"/>
          <p:nvPr/>
        </p:nvSpPr>
        <p:spPr>
          <a:xfrm>
            <a:off x="4477109" y="1967102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a[2];</a:t>
            </a:r>
          </a:p>
        </p:txBody>
      </p:sp>
      <p:graphicFrame>
        <p:nvGraphicFramePr>
          <p:cNvPr id="20" name="Table 30">
            <a:extLst>
              <a:ext uri="{FF2B5EF4-FFF2-40B4-BE49-F238E27FC236}">
                <a16:creationId xmlns:a16="http://schemas.microsoft.com/office/drawing/2014/main" id="{0A942129-59CB-43A1-8EE5-E3CC433DEE0A}"/>
              </a:ext>
            </a:extLst>
          </p:cNvPr>
          <p:cNvGraphicFramePr>
            <a:graphicFrameLocks noGrp="1"/>
          </p:cNvGraphicFramePr>
          <p:nvPr/>
        </p:nvGraphicFramePr>
        <p:xfrm>
          <a:off x="1293854" y="1910951"/>
          <a:ext cx="1165721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721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21" name="矩形 46">
            <a:extLst>
              <a:ext uri="{FF2B5EF4-FFF2-40B4-BE49-F238E27FC236}">
                <a16:creationId xmlns:a16="http://schemas.microsoft.com/office/drawing/2014/main" id="{162C3EB0-C7A0-4A1A-A5DE-1B79C3AAB9E8}"/>
              </a:ext>
            </a:extLst>
          </p:cNvPr>
          <p:cNvSpPr/>
          <p:nvPr/>
        </p:nvSpPr>
        <p:spPr>
          <a:xfrm>
            <a:off x="2460782" y="4982404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2" name="矩形 46">
            <a:extLst>
              <a:ext uri="{FF2B5EF4-FFF2-40B4-BE49-F238E27FC236}">
                <a16:creationId xmlns:a16="http://schemas.microsoft.com/office/drawing/2014/main" id="{4C56DD99-EC33-491F-B68D-9DE687447C1B}"/>
              </a:ext>
            </a:extLst>
          </p:cNvPr>
          <p:cNvSpPr/>
          <p:nvPr/>
        </p:nvSpPr>
        <p:spPr>
          <a:xfrm>
            <a:off x="2475418" y="45524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3" name="矩形 46">
            <a:extLst>
              <a:ext uri="{FF2B5EF4-FFF2-40B4-BE49-F238E27FC236}">
                <a16:creationId xmlns:a16="http://schemas.microsoft.com/office/drawing/2014/main" id="{1F029F19-320E-4340-80C0-F150D41C9BC0}"/>
              </a:ext>
            </a:extLst>
          </p:cNvPr>
          <p:cNvSpPr/>
          <p:nvPr/>
        </p:nvSpPr>
        <p:spPr>
          <a:xfrm>
            <a:off x="2468635" y="409625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4" name="矩形 46">
            <a:extLst>
              <a:ext uri="{FF2B5EF4-FFF2-40B4-BE49-F238E27FC236}">
                <a16:creationId xmlns:a16="http://schemas.microsoft.com/office/drawing/2014/main" id="{019F376D-5848-404A-85AC-60988B67FA88}"/>
              </a:ext>
            </a:extLst>
          </p:cNvPr>
          <p:cNvSpPr/>
          <p:nvPr/>
        </p:nvSpPr>
        <p:spPr>
          <a:xfrm>
            <a:off x="2460781" y="3666319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…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5" name="矩形 46">
            <a:extLst>
              <a:ext uri="{FF2B5EF4-FFF2-40B4-BE49-F238E27FC236}">
                <a16:creationId xmlns:a16="http://schemas.microsoft.com/office/drawing/2014/main" id="{E178A857-DD1F-4503-95EE-2548B2216D3C}"/>
              </a:ext>
            </a:extLst>
          </p:cNvPr>
          <p:cNvSpPr/>
          <p:nvPr/>
        </p:nvSpPr>
        <p:spPr>
          <a:xfrm>
            <a:off x="2475418" y="324319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0x110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6" name="矩形 46">
            <a:extLst>
              <a:ext uri="{FF2B5EF4-FFF2-40B4-BE49-F238E27FC236}">
                <a16:creationId xmlns:a16="http://schemas.microsoft.com/office/drawing/2014/main" id="{47B0A901-2FE9-47D1-806A-99D78D88CADF}"/>
              </a:ext>
            </a:extLst>
          </p:cNvPr>
          <p:cNvSpPr/>
          <p:nvPr/>
        </p:nvSpPr>
        <p:spPr>
          <a:xfrm>
            <a:off x="2458104" y="28001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7" name="矩形 46">
            <a:extLst>
              <a:ext uri="{FF2B5EF4-FFF2-40B4-BE49-F238E27FC236}">
                <a16:creationId xmlns:a16="http://schemas.microsoft.com/office/drawing/2014/main" id="{898CF2E7-C860-4CFF-B843-81F076A710D7}"/>
              </a:ext>
            </a:extLst>
          </p:cNvPr>
          <p:cNvSpPr/>
          <p:nvPr/>
        </p:nvSpPr>
        <p:spPr>
          <a:xfrm>
            <a:off x="2456521" y="2367102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46">
            <a:extLst>
              <a:ext uri="{FF2B5EF4-FFF2-40B4-BE49-F238E27FC236}">
                <a16:creationId xmlns:a16="http://schemas.microsoft.com/office/drawing/2014/main" id="{E2F27840-7E5C-4328-A95D-C5491EEB60BC}"/>
              </a:ext>
            </a:extLst>
          </p:cNvPr>
          <p:cNvSpPr/>
          <p:nvPr/>
        </p:nvSpPr>
        <p:spPr>
          <a:xfrm>
            <a:off x="2454888" y="1953433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0x11c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99195-EAE6-40D1-BFE3-E736B9F63A1F}"/>
              </a:ext>
            </a:extLst>
          </p:cNvPr>
          <p:cNvSpPr txBox="1"/>
          <p:nvPr/>
        </p:nvSpPr>
        <p:spPr>
          <a:xfrm>
            <a:off x="78513" y="3331299"/>
            <a:ext cx="466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</a:t>
            </a:r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C2B6FB25-544A-4F69-997E-46C705DFE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87699"/>
              </p:ext>
            </p:extLst>
          </p:nvPr>
        </p:nvGraphicFramePr>
        <p:xfrm>
          <a:off x="565714" y="2040165"/>
          <a:ext cx="663083" cy="347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083">
                  <a:extLst>
                    <a:ext uri="{9D8B030D-6E8A-4147-A177-3AD203B41FA5}">
                      <a16:colId xmlns:a16="http://schemas.microsoft.com/office/drawing/2014/main" val="584657250"/>
                    </a:ext>
                  </a:extLst>
                </a:gridCol>
              </a:tblGrid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69979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36916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a[1]: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50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r>
                        <a:rPr lang="en-US" sz="2000" dirty="0"/>
                        <a:t>a[0]:</a:t>
                      </a:r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808264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1846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892342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205285"/>
                  </a:ext>
                </a:extLst>
              </a:tr>
              <a:tr h="434972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68580" marR="68580" marT="34290" marB="3429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2492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A53BF70-E4F1-46D6-8293-0FCFD085F824}"/>
              </a:ext>
            </a:extLst>
          </p:cNvPr>
          <p:cNvSpPr txBox="1"/>
          <p:nvPr/>
        </p:nvSpPr>
        <p:spPr>
          <a:xfrm>
            <a:off x="820211" y="4590668"/>
            <a:ext cx="473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C28F36-5790-4830-B2A2-E118F7B1CB9F}"/>
              </a:ext>
            </a:extLst>
          </p:cNvPr>
          <p:cNvSpPr txBox="1"/>
          <p:nvPr/>
        </p:nvSpPr>
        <p:spPr>
          <a:xfrm>
            <a:off x="4486989" y="323558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*p=0;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F153A-A1E6-4243-8319-C1AFFD161642}"/>
              </a:ext>
            </a:extLst>
          </p:cNvPr>
          <p:cNvSpPr txBox="1"/>
          <p:nvPr/>
        </p:nvSpPr>
        <p:spPr>
          <a:xfrm>
            <a:off x="1490559" y="4336843"/>
            <a:ext cx="824265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0x11c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677C7-6289-4C4E-A978-57961B9BECA0}"/>
              </a:ext>
            </a:extLst>
          </p:cNvPr>
          <p:cNvSpPr txBox="1"/>
          <p:nvPr/>
        </p:nvSpPr>
        <p:spPr>
          <a:xfrm>
            <a:off x="5755160" y="34799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D85D6-B18F-44E7-83EF-E5E8D068DC37}"/>
              </a:ext>
            </a:extLst>
          </p:cNvPr>
          <p:cNvSpPr txBox="1"/>
          <p:nvPr/>
        </p:nvSpPr>
        <p:spPr>
          <a:xfrm>
            <a:off x="4532709" y="278188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p += 3;</a:t>
            </a:r>
          </a:p>
        </p:txBody>
      </p:sp>
      <p:pic>
        <p:nvPicPr>
          <p:cNvPr id="2050" name="Picture 2" descr="What It's Like to Be a Programmer">
            <a:extLst>
              <a:ext uri="{FF2B5EF4-FFF2-40B4-BE49-F238E27FC236}">
                <a16:creationId xmlns:a16="http://schemas.microsoft.com/office/drawing/2014/main" id="{2A35F156-91EB-44AE-94DF-204C52E9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66" y="4128318"/>
            <a:ext cx="3077423" cy="17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9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Breakout 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78079"/>
            <a:ext cx="5528177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int a[</a:t>
            </a:r>
            <a:r>
              <a:rPr kumimoji="1" lang="en-US" altLang="zh-CN" sz="1800" dirty="0">
                <a:latin typeface="Consolas"/>
                <a:cs typeface="Consolas"/>
              </a:rPr>
              <a:t>3</a:t>
            </a:r>
            <a:r>
              <a:rPr kumimoji="1" lang="mr-IN" altLang="zh-CN" sz="1800" dirty="0">
                <a:latin typeface="Consolas"/>
                <a:cs typeface="Consolas"/>
              </a:rPr>
              <a:t>] = {1, 2, 3};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int *p = a;</a:t>
            </a:r>
            <a:endParaRPr kumimoji="1" lang="en-US" altLang="zh-CN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p++;</a:t>
            </a:r>
          </a:p>
          <a:p>
            <a:pPr marL="0" indent="0">
              <a:buNone/>
            </a:pPr>
            <a:r>
              <a:rPr kumimoji="1" lang="en-US" altLang="zh-CN" sz="1800" dirty="0">
                <a:latin typeface="Consolas"/>
                <a:cs typeface="Consolas"/>
              </a:rPr>
              <a:t>  p[1] = p[0];</a:t>
            </a:r>
            <a:endParaRPr kumimoji="1" lang="mr-IN" altLang="zh-CN" sz="9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  </a:t>
            </a:r>
            <a:r>
              <a:rPr kumimoji="1" lang="en-US" altLang="zh-CN" sz="1800" dirty="0">
                <a:latin typeface="Consolas"/>
                <a:cs typeface="Consolas"/>
              </a:rPr>
              <a:t>//what are the values of a[0] a[1] a[2]?</a:t>
            </a:r>
          </a:p>
          <a:p>
            <a:pPr marL="0" indent="0">
              <a:buNone/>
            </a:pPr>
            <a:r>
              <a:rPr kumimoji="1" lang="mr-IN" altLang="zh-CN" sz="1800" dirty="0">
                <a:latin typeface="Consolas"/>
                <a:cs typeface="Consolas"/>
              </a:rPr>
              <a:t>}</a:t>
            </a:r>
            <a:endParaRPr kumimoji="1" lang="zh-CN" altLang="en-US" sz="1800" dirty="0"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8200" y="3128917"/>
            <a:ext cx="173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366FF"/>
                </a:solidFill>
              </a:rPr>
              <a:t>Output: 1 2 2</a:t>
            </a:r>
          </a:p>
        </p:txBody>
      </p:sp>
    </p:spTree>
    <p:extLst>
      <p:ext uri="{BB962C8B-B14F-4D97-AF65-F5344CB8AC3E}">
        <p14:creationId xmlns:p14="http://schemas.microsoft.com/office/powerpoint/2010/main" val="18945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94760" y="492546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1092850" y="527965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5629747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158934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60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90AC37A-E48B-43AE-89BC-38731BFCD22E}"/>
              </a:ext>
            </a:extLst>
          </p:cNvPr>
          <p:cNvSpPr/>
          <p:nvPr/>
        </p:nvSpPr>
        <p:spPr>
          <a:xfrm>
            <a:off x="4078555" y="4748011"/>
            <a:ext cx="3623011" cy="1358543"/>
          </a:xfrm>
          <a:prstGeom prst="wedgeRoundRectCallout">
            <a:avLst>
              <a:gd name="adj1" fmla="val -84930"/>
              <a:gd name="adj2" fmla="val 53708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Addresses are 8-byte long on 64-bit machine; for the same of brevity, I omit leading 0s.</a:t>
            </a:r>
          </a:p>
        </p:txBody>
      </p:sp>
    </p:spTree>
    <p:extLst>
      <p:ext uri="{BB962C8B-B14F-4D97-AF65-F5344CB8AC3E}">
        <p14:creationId xmlns:p14="http://schemas.microsoft.com/office/powerpoint/2010/main" val="1668329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2440" y="1387158"/>
            <a:ext cx="8229600" cy="544036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void multiply2</a:t>
            </a:r>
            <a:r>
              <a:rPr kumimoji="1" lang="mr-IN" altLang="zh-CN" sz="2000" dirty="0">
                <a:latin typeface="Consolas"/>
                <a:cs typeface="Consolas"/>
              </a:rPr>
              <a:t>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*a</a:t>
            </a:r>
            <a:r>
              <a:rPr kumimoji="1" lang="mr-IN" altLang="zh-CN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  </a:t>
            </a:r>
            <a:r>
              <a:rPr kumimoji="1" lang="en-US" altLang="zh-CN" sz="2000" dirty="0">
                <a:latin typeface="Consolas"/>
                <a:cs typeface="Consolas"/>
              </a:rPr>
              <a:t> for (int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???;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	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 *= 2;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}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multiply2(a);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2;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 </a:t>
            </a:r>
            <a:r>
              <a:rPr kumimoji="1" lang="en-US" altLang="zh-CN" sz="2000" dirty="0" err="1">
                <a:latin typeface="Consolas"/>
                <a:cs typeface="Consolas"/>
              </a:rPr>
              <a:t>printf</a:t>
            </a:r>
            <a:r>
              <a:rPr kumimoji="1" lang="en-US" altLang="zh-CN" sz="2000" dirty="0">
                <a:latin typeface="Consolas"/>
                <a:cs typeface="Consolas"/>
              </a:rPr>
              <a:t>(“a[%d]=%d”,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, 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72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array to function via pointer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07706" y="1300319"/>
            <a:ext cx="7315214" cy="52830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// multiply every array element by 2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void multiply2</a:t>
            </a:r>
            <a:r>
              <a:rPr kumimoji="1" lang="mr-IN" altLang="zh-CN" sz="2000" dirty="0">
                <a:latin typeface="Consolas"/>
                <a:cs typeface="Consolas"/>
              </a:rPr>
              <a:t>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*a,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 n</a:t>
            </a:r>
            <a:r>
              <a:rPr kumimoji="1" lang="mr-IN" altLang="zh-CN" sz="20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  </a:t>
            </a:r>
            <a:r>
              <a:rPr kumimoji="1" lang="en-US" altLang="zh-CN" sz="2000" dirty="0">
                <a:latin typeface="Consolas"/>
                <a:cs typeface="Consolas"/>
              </a:rPr>
              <a:t>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n</a:t>
            </a:r>
            <a:r>
              <a:rPr kumimoji="1" lang="en-US" altLang="zh-CN" sz="2000" dirty="0">
                <a:latin typeface="Consolas"/>
                <a:cs typeface="Consolas"/>
              </a:rPr>
              <a:t>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	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 *= 2; // (*(</a:t>
            </a:r>
            <a:r>
              <a:rPr kumimoji="1" lang="en-US" altLang="zh-CN" sz="2000" dirty="0" err="1">
                <a:latin typeface="Consolas"/>
                <a:cs typeface="Consolas"/>
              </a:rPr>
              <a:t>a+i</a:t>
            </a:r>
            <a:r>
              <a:rPr kumimoji="1" lang="en-US" altLang="zh-CN" sz="2000" dirty="0">
                <a:latin typeface="Consolas"/>
                <a:cs typeface="Consolas"/>
              </a:rPr>
              <a:t>)) *= 2;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mr-IN" altLang="zh-CN" sz="2000" dirty="0">
                <a:latin typeface="Consolas"/>
                <a:cs typeface="Consolas"/>
              </a:rPr>
              <a:t>}</a:t>
            </a: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endParaRPr kumimoji="1" lang="en-US" altLang="zh-CN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main()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a[2] = {1, 2};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multiply2(a, </a:t>
            </a:r>
            <a:r>
              <a:rPr kumimoji="1" lang="en-US" altLang="zh-CN" sz="2000" dirty="0">
                <a:solidFill>
                  <a:srgbClr val="FF0000"/>
                </a:solidFill>
                <a:latin typeface="Consolas"/>
                <a:cs typeface="Consolas"/>
              </a:rPr>
              <a:t>2</a:t>
            </a:r>
            <a:r>
              <a:rPr kumimoji="1" lang="en-US" altLang="zh-CN" sz="2000" dirty="0">
                <a:latin typeface="Consolas"/>
                <a:cs typeface="Consolas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for (</a:t>
            </a:r>
            <a:r>
              <a:rPr kumimoji="1" lang="en-US" altLang="zh-CN" sz="2000" dirty="0" err="1">
                <a:latin typeface="Consolas"/>
                <a:cs typeface="Consolas"/>
              </a:rPr>
              <a:t>int</a:t>
            </a:r>
            <a:r>
              <a:rPr kumimoji="1" lang="en-US" altLang="zh-CN" sz="2000" dirty="0">
                <a:latin typeface="Consolas"/>
                <a:cs typeface="Consolas"/>
              </a:rPr>
              <a:t>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= 0;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 &lt; 2;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    </a:t>
            </a:r>
            <a:r>
              <a:rPr kumimoji="1" lang="en-US" altLang="zh-CN" sz="2000" dirty="0" err="1">
                <a:latin typeface="Consolas"/>
                <a:cs typeface="Consolas"/>
              </a:rPr>
              <a:t>printf</a:t>
            </a:r>
            <a:r>
              <a:rPr kumimoji="1" lang="en-US" altLang="zh-CN" sz="2000" dirty="0">
                <a:latin typeface="Consolas"/>
                <a:cs typeface="Consolas"/>
              </a:rPr>
              <a:t>(“a[%d]=%d”, 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, a[</a:t>
            </a:r>
            <a:r>
              <a:rPr kumimoji="1" lang="en-US" altLang="zh-CN" sz="2000" dirty="0" err="1">
                <a:latin typeface="Consolas"/>
                <a:cs typeface="Consolas"/>
              </a:rPr>
              <a:t>i</a:t>
            </a:r>
            <a:r>
              <a:rPr kumimoji="1" lang="en-US" altLang="zh-CN" sz="2000" dirty="0">
                <a:latin typeface="Consolas"/>
                <a:cs typeface="Consolas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onsolas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37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454" y="255185"/>
            <a:ext cx="7886700" cy="994172"/>
          </a:xfrm>
        </p:spPr>
        <p:txBody>
          <a:bodyPr/>
          <a:lstStyle/>
          <a:p>
            <a:r>
              <a:rPr kumimoji="1" lang="en-US" altLang="zh-CN" dirty="0"/>
              <a:t>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487695" y="1881503"/>
            <a:ext cx="39228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int a = 0x12345678;</a:t>
            </a:r>
          </a:p>
          <a:p>
            <a:endParaRPr kumimoji="1" lang="en-US" altLang="zh-CN" sz="7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char *cp = (char *)&amp;a;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4412" y="3204700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54412" y="2940328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7" name="矩形 6"/>
          <p:cNvSpPr/>
          <p:nvPr/>
        </p:nvSpPr>
        <p:spPr>
          <a:xfrm>
            <a:off x="954412" y="3469856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54412" y="4786957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4391" y="4757171"/>
            <a:ext cx="466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1805879" y="4823207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0x104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04447" y="4572505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0x105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06638" y="4299550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0x106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4780" y="4023568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0x107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22250" y="375493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0x108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0448" y="3502921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0x109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29351" y="323120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0x10a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9744" y="2971242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0x10b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52225" y="3730227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52225" y="3996610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50792" y="4262253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54412" y="4524823"/>
            <a:ext cx="818999" cy="26708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A37791A7-7CA0-4968-9713-DE3400C45489}"/>
              </a:ext>
            </a:extLst>
          </p:cNvPr>
          <p:cNvSpPr/>
          <p:nvPr/>
        </p:nvSpPr>
        <p:spPr>
          <a:xfrm>
            <a:off x="950792" y="2677250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26" name="矩形 16">
            <a:extLst>
              <a:ext uri="{FF2B5EF4-FFF2-40B4-BE49-F238E27FC236}">
                <a16:creationId xmlns:a16="http://schemas.microsoft.com/office/drawing/2014/main" id="{647DFB5F-37D7-4792-B760-2E276F78CDF2}"/>
              </a:ext>
            </a:extLst>
          </p:cNvPr>
          <p:cNvSpPr/>
          <p:nvPr/>
        </p:nvSpPr>
        <p:spPr>
          <a:xfrm>
            <a:off x="1826124" y="2708164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0x10c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28" name="矩形 5">
            <a:extLst>
              <a:ext uri="{FF2B5EF4-FFF2-40B4-BE49-F238E27FC236}">
                <a16:creationId xmlns:a16="http://schemas.microsoft.com/office/drawing/2014/main" id="{F89D727D-2B66-4CBF-BB02-106F1E44209B}"/>
              </a:ext>
            </a:extLst>
          </p:cNvPr>
          <p:cNvSpPr/>
          <p:nvPr/>
        </p:nvSpPr>
        <p:spPr>
          <a:xfrm>
            <a:off x="950792" y="2415625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0" name="矩形 16">
            <a:extLst>
              <a:ext uri="{FF2B5EF4-FFF2-40B4-BE49-F238E27FC236}">
                <a16:creationId xmlns:a16="http://schemas.microsoft.com/office/drawing/2014/main" id="{8062214E-0C61-4F6A-BC93-7DF811AA406E}"/>
              </a:ext>
            </a:extLst>
          </p:cNvPr>
          <p:cNvSpPr/>
          <p:nvPr/>
        </p:nvSpPr>
        <p:spPr>
          <a:xfrm>
            <a:off x="1826125" y="244653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0x10d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2" name="矩形 5">
            <a:extLst>
              <a:ext uri="{FF2B5EF4-FFF2-40B4-BE49-F238E27FC236}">
                <a16:creationId xmlns:a16="http://schemas.microsoft.com/office/drawing/2014/main" id="{66893248-8B2F-419B-9E95-829BA4F52875}"/>
              </a:ext>
            </a:extLst>
          </p:cNvPr>
          <p:cNvSpPr/>
          <p:nvPr/>
        </p:nvSpPr>
        <p:spPr>
          <a:xfrm>
            <a:off x="955162" y="2146504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36" name="矩形 16">
            <a:extLst>
              <a:ext uri="{FF2B5EF4-FFF2-40B4-BE49-F238E27FC236}">
                <a16:creationId xmlns:a16="http://schemas.microsoft.com/office/drawing/2014/main" id="{6390BE2D-EF86-4D1A-9F81-2377F17C3EBD}"/>
              </a:ext>
            </a:extLst>
          </p:cNvPr>
          <p:cNvSpPr/>
          <p:nvPr/>
        </p:nvSpPr>
        <p:spPr>
          <a:xfrm>
            <a:off x="1830494" y="2177417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0x10e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38" name="矩形 5">
            <a:extLst>
              <a:ext uri="{FF2B5EF4-FFF2-40B4-BE49-F238E27FC236}">
                <a16:creationId xmlns:a16="http://schemas.microsoft.com/office/drawing/2014/main" id="{A8888D49-6523-4908-8B45-4FD9150D8D7B}"/>
              </a:ext>
            </a:extLst>
          </p:cNvPr>
          <p:cNvSpPr/>
          <p:nvPr/>
        </p:nvSpPr>
        <p:spPr>
          <a:xfrm>
            <a:off x="950792" y="1874606"/>
            <a:ext cx="818999" cy="267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40" name="矩形 16">
            <a:extLst>
              <a:ext uri="{FF2B5EF4-FFF2-40B4-BE49-F238E27FC236}">
                <a16:creationId xmlns:a16="http://schemas.microsoft.com/office/drawing/2014/main" id="{3F00BC99-B7F2-4C72-9B0B-1E56F08CC8EA}"/>
              </a:ext>
            </a:extLst>
          </p:cNvPr>
          <p:cNvSpPr/>
          <p:nvPr/>
        </p:nvSpPr>
        <p:spPr>
          <a:xfrm>
            <a:off x="1826124" y="1905520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Verdana"/>
                <a:ea typeface="宋体" pitchFamily="2" charset="-122"/>
                <a:cs typeface="Verdana"/>
              </a:rPr>
              <a:t>0x10f</a:t>
            </a:r>
            <a:endParaRPr lang="zh-CN" altLang="en-US" dirty="0">
              <a:latin typeface="Verdana"/>
              <a:cs typeface="Verdan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47F7D1-421E-45C5-B6A6-1296207C1A9F}"/>
              </a:ext>
            </a:extLst>
          </p:cNvPr>
          <p:cNvSpPr txBox="1"/>
          <p:nvPr/>
        </p:nvSpPr>
        <p:spPr>
          <a:xfrm>
            <a:off x="1888009" y="5592197"/>
            <a:ext cx="5367981" cy="461665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Assume 64-bit small endian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5B8C75-FFC5-47FF-9083-A06178ADCEE0}"/>
              </a:ext>
            </a:extLst>
          </p:cNvPr>
          <p:cNvSpPr txBox="1"/>
          <p:nvPr/>
        </p:nvSpPr>
        <p:spPr>
          <a:xfrm>
            <a:off x="3509319" y="3429000"/>
            <a:ext cx="868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cp++;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EF45E-CCCA-4871-9684-8D818FDE9DA2}"/>
              </a:ext>
            </a:extLst>
          </p:cNvPr>
          <p:cNvSpPr txBox="1"/>
          <p:nvPr/>
        </p:nvSpPr>
        <p:spPr>
          <a:xfrm>
            <a:off x="3487695" y="297471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17A6E5-04BF-447D-BE6A-6FDD8CC11887}"/>
              </a:ext>
            </a:extLst>
          </p:cNvPr>
          <p:cNvSpPr txBox="1"/>
          <p:nvPr/>
        </p:nvSpPr>
        <p:spPr>
          <a:xfrm>
            <a:off x="3459893" y="3829711"/>
            <a:ext cx="209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// What is *cp?</a:t>
            </a:r>
          </a:p>
        </p:txBody>
      </p:sp>
    </p:spTree>
    <p:extLst>
      <p:ext uri="{BB962C8B-B14F-4D97-AF65-F5344CB8AC3E}">
        <p14:creationId xmlns:p14="http://schemas.microsoft.com/office/powerpoint/2010/main" val="131029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14" y="362454"/>
            <a:ext cx="8654572" cy="857250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Another example use of pointer casting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72351" y="1905506"/>
            <a:ext cx="817082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extract_float_bit_pattern</a:t>
            </a:r>
            <a:r>
              <a:rPr kumimoji="1" lang="en-US" altLang="zh-CN" sz="2400" dirty="0">
                <a:latin typeface="Consolas"/>
                <a:cs typeface="Consolas"/>
              </a:rPr>
              <a:t>(float f)</a:t>
            </a:r>
          </a:p>
          <a:p>
            <a:r>
              <a:rPr kumimoji="1" lang="en-US" altLang="zh-CN" sz="2400" dirty="0">
                <a:latin typeface="Consolas"/>
                <a:cs typeface="Consolas"/>
              </a:rPr>
              <a:t>{</a:t>
            </a: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endParaRPr kumimoji="1" lang="en-US" altLang="zh-CN" sz="2400" dirty="0">
              <a:latin typeface="Consolas"/>
              <a:cs typeface="Consolas"/>
            </a:endParaRPr>
          </a:p>
          <a:p>
            <a:r>
              <a:rPr kumimoji="1" lang="en-US" altLang="zh-CN" sz="2400" dirty="0">
                <a:latin typeface="Consolas"/>
                <a:cs typeface="Consolas"/>
              </a:rPr>
              <a:t>}</a:t>
            </a:r>
            <a:endParaRPr kumimoji="1" lang="zh-CN" altLang="en-US" sz="2400" dirty="0">
              <a:latin typeface="Consolas"/>
              <a:cs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F586F-F281-45DE-B77C-781A31AA64B2}"/>
              </a:ext>
            </a:extLst>
          </p:cNvPr>
          <p:cNvSpPr txBox="1"/>
          <p:nvPr/>
        </p:nvSpPr>
        <p:spPr>
          <a:xfrm>
            <a:off x="960532" y="2967335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 unsigned int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 = *(unsigned int *)&amp;f;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F430-289C-4952-BAF0-C6932D4101E0}"/>
              </a:ext>
            </a:extLst>
          </p:cNvPr>
          <p:cNvSpPr txBox="1"/>
          <p:nvPr/>
        </p:nvSpPr>
        <p:spPr>
          <a:xfrm>
            <a:off x="1099545" y="33877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onsolas"/>
                <a:cs typeface="Consolas"/>
              </a:rPr>
              <a:t>return </a:t>
            </a:r>
            <a:r>
              <a:rPr kumimoji="1" lang="en-US" altLang="zh-CN" sz="2400" dirty="0" err="1">
                <a:latin typeface="Consolas"/>
                <a:cs typeface="Consolas"/>
              </a:rPr>
              <a:t>i</a:t>
            </a:r>
            <a:r>
              <a:rPr kumimoji="1" lang="en-US" altLang="zh-CN" sz="2400" dirty="0">
                <a:latin typeface="Consolas"/>
                <a:cs typeface="Consolas"/>
              </a:rPr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3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9296-4075-483F-BEA2-6301A1BF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16F4-3EBB-44D3-8328-DF6F0B72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Pointers are memory addresses</a:t>
            </a:r>
          </a:p>
          <a:p>
            <a:pPr lvl="1"/>
            <a:r>
              <a:rPr lang="en-US" sz="2000" dirty="0"/>
              <a:t>p =&amp;x; (p has address of variable x)</a:t>
            </a:r>
          </a:p>
          <a:p>
            <a:pPr lvl="1"/>
            <a:r>
              <a:rPr lang="en-US" sz="2000" dirty="0"/>
              <a:t>*p  … (refers to the variable pointed to by p)</a:t>
            </a:r>
            <a:endParaRPr lang="en-US" dirty="0"/>
          </a:p>
          <a:p>
            <a:r>
              <a:rPr lang="en-US" dirty="0"/>
              <a:t>Arrays: </a:t>
            </a:r>
          </a:p>
          <a:p>
            <a:pPr lvl="1"/>
            <a:r>
              <a:rPr lang="en-US" dirty="0"/>
              <a:t>No array meta-data associated/stored. No bound checking</a:t>
            </a:r>
          </a:p>
          <a:p>
            <a:pPr lvl="1"/>
            <a:r>
              <a:rPr lang="en-US" dirty="0"/>
              <a:t>equivalence of pointer arithmetic and array access</a:t>
            </a:r>
          </a:p>
          <a:p>
            <a:pPr lvl="2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/>
              <a:t> 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&amp;p[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*(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dirty="0"/>
              <a:t>same as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p[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</a:p>
          <a:p>
            <a:pPr lvl="2"/>
            <a:r>
              <a:rPr lang="en-US" dirty="0"/>
              <a:t>Value of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p+i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is computed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p+sizeof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(*p)*I</a:t>
            </a:r>
          </a:p>
          <a:p>
            <a:r>
              <a:rPr lang="en-US" dirty="0"/>
              <a:t>Pass pointers to functions</a:t>
            </a:r>
          </a:p>
          <a:p>
            <a:r>
              <a:rPr lang="en-US" dirty="0"/>
              <a:t>Pointer casting</a:t>
            </a:r>
          </a:p>
        </p:txBody>
      </p:sp>
    </p:spTree>
    <p:extLst>
      <p:ext uri="{BB962C8B-B14F-4D97-AF65-F5344CB8AC3E}">
        <p14:creationId xmlns:p14="http://schemas.microsoft.com/office/powerpoint/2010/main" val="183406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0904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7676" y="246277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676" y="281166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316098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97676" y="3869584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97676" y="351708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endParaRPr kumimoji="1" lang="zh-CN" altLang="en-US" sz="3600" b="1" dirty="0"/>
          </a:p>
        </p:txBody>
      </p:sp>
      <p:sp>
        <p:nvSpPr>
          <p:cNvPr id="12" name="矩形 11"/>
          <p:cNvSpPr/>
          <p:nvPr/>
        </p:nvSpPr>
        <p:spPr>
          <a:xfrm>
            <a:off x="1097676" y="4223125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Verdana"/>
                <a:cs typeface="Verdana"/>
              </a:rPr>
              <a:t>1</a:t>
            </a:r>
            <a:endParaRPr kumimoji="1" lang="zh-CN" altLang="en-US" dirty="0">
              <a:latin typeface="Verdana"/>
              <a:cs typeface="Verdan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097676" y="4579232"/>
            <a:ext cx="1091998" cy="140662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/>
              <a:t>2</a:t>
            </a:r>
            <a:endParaRPr kumimoji="1"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163227" y="1338671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</a:p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int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 b = 2;</a:t>
            </a:r>
            <a:endParaRPr lang="zh-CN" altLang="en-US" sz="2400" dirty="0"/>
          </a:p>
        </p:txBody>
      </p:sp>
      <p:grpSp>
        <p:nvGrpSpPr>
          <p:cNvPr id="36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38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39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0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1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3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7"/>
            <p:cNvSpPr/>
            <p:nvPr/>
          </p:nvSpPr>
          <p:spPr>
            <a:xfrm>
              <a:off x="2264260" y="390491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0x16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8"/>
            <p:cNvSpPr/>
            <p:nvPr/>
          </p:nvSpPr>
          <p:spPr>
            <a:xfrm>
              <a:off x="2264785" y="355830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0x17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9"/>
            <p:cNvSpPr/>
            <p:nvPr/>
          </p:nvSpPr>
          <p:spPr>
            <a:xfrm>
              <a:off x="2262875" y="322403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0x18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30"/>
            <p:cNvSpPr/>
            <p:nvPr/>
          </p:nvSpPr>
          <p:spPr>
            <a:xfrm>
              <a:off x="2265797" y="2860095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0x19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1"/>
            <p:cNvSpPr/>
            <p:nvPr/>
          </p:nvSpPr>
          <p:spPr>
            <a:xfrm>
              <a:off x="2276653" y="2492119"/>
              <a:ext cx="69021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0x1a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1" name="矩形 47"/>
            <p:cNvSpPr/>
            <p:nvPr/>
          </p:nvSpPr>
          <p:spPr>
            <a:xfrm>
              <a:off x="2286613" y="1777120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6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35251" y="1362082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4133341" y="178911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168951" y="2206144"/>
            <a:ext cx="2668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*x;</a:t>
            </a:r>
          </a:p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36336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6306765" y="2109282"/>
            <a:ext cx="1985367" cy="887834"/>
          </a:xfrm>
          <a:prstGeom prst="wedgeRoundRectCallout">
            <a:avLst>
              <a:gd name="adj1" fmla="val -91822"/>
              <a:gd name="adj2" fmla="val 36346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&amp;</a:t>
            </a:r>
            <a:r>
              <a:rPr lang="en-US" sz="2000" dirty="0">
                <a:solidFill>
                  <a:srgbClr val="000000"/>
                </a:solidFill>
              </a:rPr>
              <a:t> gives address of variable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240533" y="595291"/>
            <a:ext cx="2740335" cy="1081817"/>
          </a:xfrm>
          <a:prstGeom prst="wedgeRoundRectCallout">
            <a:avLst>
              <a:gd name="adj1" fmla="val -75905"/>
              <a:gd name="adj2" fmla="val 117495"/>
              <a:gd name="adj3" fmla="val 16667"/>
            </a:avLst>
          </a:prstGeom>
          <a:solidFill>
            <a:srgbClr val="DCE6F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Same as: char*   x;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You pronounce </a:t>
            </a:r>
            <a:r>
              <a:rPr lang="en-US" dirty="0" err="1">
                <a:solidFill>
                  <a:srgbClr val="000000"/>
                </a:solidFill>
              </a:rPr>
              <a:t>typename</a:t>
            </a:r>
            <a:r>
              <a:rPr lang="en-US" dirty="0">
                <a:solidFill>
                  <a:srgbClr val="000000"/>
                </a:solidFill>
              </a:rPr>
              <a:t> from right to left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1035" y="5862599"/>
            <a:ext cx="1811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type mismatch!</a:t>
            </a:r>
          </a:p>
        </p:txBody>
      </p:sp>
      <p:sp>
        <p:nvSpPr>
          <p:cNvPr id="48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D75CA7-7894-462E-8D96-7793D323969E}"/>
              </a:ext>
            </a:extLst>
          </p:cNvPr>
          <p:cNvGrpSpPr/>
          <p:nvPr/>
        </p:nvGrpSpPr>
        <p:grpSpPr>
          <a:xfrm>
            <a:off x="2928481" y="2420272"/>
            <a:ext cx="2786315" cy="1844505"/>
            <a:chOff x="2928481" y="2420272"/>
            <a:chExt cx="2786315" cy="1844505"/>
          </a:xfrm>
        </p:grpSpPr>
        <p:sp>
          <p:nvSpPr>
            <p:cNvPr id="34" name="Rounded Rectangular Callout 33"/>
            <p:cNvSpPr/>
            <p:nvPr/>
          </p:nvSpPr>
          <p:spPr>
            <a:xfrm>
              <a:off x="2928481" y="3376943"/>
              <a:ext cx="2786315" cy="887834"/>
            </a:xfrm>
            <a:prstGeom prst="wedgeRoundRectCallout">
              <a:avLst>
                <a:gd name="adj1" fmla="val -8580"/>
                <a:gd name="adj2" fmla="val -122467"/>
                <a:gd name="adj3" fmla="val 16667"/>
              </a:avLst>
            </a:prstGeom>
            <a:solidFill>
              <a:srgbClr val="DCE6F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Can be combined as:</a:t>
              </a:r>
            </a:p>
            <a:p>
              <a:pPr algn="ctr"/>
              <a:r>
                <a:rPr lang="en-US" sz="2000" dirty="0">
                  <a:solidFill>
                    <a:srgbClr val="000000"/>
                  </a:solidFill>
                </a:rPr>
                <a:t>char   *x = &amp;a;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E96B933-C318-4AE7-B8BA-D94C93FCC130}"/>
                </a:ext>
              </a:extLst>
            </p:cNvPr>
            <p:cNvSpPr/>
            <p:nvPr/>
          </p:nvSpPr>
          <p:spPr>
            <a:xfrm>
              <a:off x="4084189" y="2420272"/>
              <a:ext cx="184666" cy="490919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AA4531-4171-4333-8283-D63650097A2B}"/>
              </a:ext>
            </a:extLst>
          </p:cNvPr>
          <p:cNvSpPr txBox="1"/>
          <p:nvPr/>
        </p:nvSpPr>
        <p:spPr>
          <a:xfrm>
            <a:off x="4497963" y="5299960"/>
            <a:ext cx="234089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what happens if I write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</a:rPr>
              <a:t>char x = &amp;a;</a:t>
            </a:r>
          </a:p>
        </p:txBody>
      </p:sp>
    </p:spTree>
    <p:extLst>
      <p:ext uri="{BB962C8B-B14F-4D97-AF65-F5344CB8AC3E}">
        <p14:creationId xmlns:p14="http://schemas.microsoft.com/office/powerpoint/2010/main" val="9597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" grpId="0" animBg="1"/>
      <p:bldP spid="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8986" y="137542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987076" y="1802463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022686" y="221948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13414" y="1048742"/>
            <a:ext cx="768021" cy="5317404"/>
            <a:chOff x="2213414" y="1048742"/>
            <a:chExt cx="768021" cy="5317404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0x1d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0" name="矩形 34"/>
            <p:cNvSpPr/>
            <p:nvPr/>
          </p:nvSpPr>
          <p:spPr>
            <a:xfrm>
              <a:off x="2213414" y="1048742"/>
              <a:ext cx="59503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0xff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689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0x1e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3" name="Rounded Rectangular Callout 2"/>
          <p:cNvSpPr/>
          <p:nvPr/>
        </p:nvSpPr>
        <p:spPr>
          <a:xfrm>
            <a:off x="3931778" y="4725294"/>
            <a:ext cx="2527552" cy="1098954"/>
          </a:xfrm>
          <a:prstGeom prst="wedgeRoundRectCallout">
            <a:avLst>
              <a:gd name="adj1" fmla="val -62279"/>
              <a:gd name="adj2" fmla="val -15842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Size of pointer on a 64-bit machine? 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3075786" y="2492119"/>
            <a:ext cx="442400" cy="19752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1984" y="5369301"/>
            <a:ext cx="937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8 bytes</a:t>
            </a: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10" name="矩形 38">
            <a:extLst>
              <a:ext uri="{FF2B5EF4-FFF2-40B4-BE49-F238E27FC236}">
                <a16:creationId xmlns:a16="http://schemas.microsoft.com/office/drawing/2014/main" id="{6B28F555-39F5-488D-AD52-4F2943D9B8F2}"/>
              </a:ext>
            </a:extLst>
          </p:cNvPr>
          <p:cNvSpPr/>
          <p:nvPr/>
        </p:nvSpPr>
        <p:spPr>
          <a:xfrm>
            <a:off x="4035300" y="2660455"/>
            <a:ext cx="4181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/>
                <a:ea typeface="宋体" pitchFamily="2" charset="-122"/>
                <a:cs typeface="Consolas"/>
              </a:rPr>
              <a:t>printf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(“x=%p\n”, x); </a:t>
            </a:r>
            <a:endParaRPr lang="zh-CN" altLang="en-US" sz="2400" dirty="0"/>
          </a:p>
        </p:txBody>
      </p:sp>
      <p:sp>
        <p:nvSpPr>
          <p:cNvPr id="11" name="Rounded Rectangular Callout 2">
            <a:extLst>
              <a:ext uri="{FF2B5EF4-FFF2-40B4-BE49-F238E27FC236}">
                <a16:creationId xmlns:a16="http://schemas.microsoft.com/office/drawing/2014/main" id="{D6A7A176-D7C2-47F0-A9D7-76690E6718E1}"/>
              </a:ext>
            </a:extLst>
          </p:cNvPr>
          <p:cNvSpPr/>
          <p:nvPr/>
        </p:nvSpPr>
        <p:spPr>
          <a:xfrm>
            <a:off x="5393982" y="3517990"/>
            <a:ext cx="3599764" cy="1207303"/>
          </a:xfrm>
          <a:prstGeom prst="wedgeRoundRectCallout">
            <a:avLst>
              <a:gd name="adj1" fmla="val -27460"/>
              <a:gd name="adj2" fmla="val -8967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You can print the value of a pointer variable with %p (leading zeros are not printed)</a:t>
            </a:r>
          </a:p>
          <a:p>
            <a:pPr algn="ctr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D45A3B-DA93-450E-A5A5-B4DAE178F1B1}"/>
              </a:ext>
            </a:extLst>
          </p:cNvPr>
          <p:cNvSpPr txBox="1"/>
          <p:nvPr/>
        </p:nvSpPr>
        <p:spPr>
          <a:xfrm>
            <a:off x="6792228" y="4316365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0x10</a:t>
            </a:r>
          </a:p>
        </p:txBody>
      </p:sp>
      <p:pic>
        <p:nvPicPr>
          <p:cNvPr id="12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4846E216-9B4F-4B6C-ADF2-D81D7D207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667" y="4725294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ng good Buzzer Alarm Push Button Lottery Trivia Quiz Game Red Light With  Sound - US$11.99-arrival notice">
            <a:extLst>
              <a:ext uri="{FF2B5EF4-FFF2-40B4-BE49-F238E27FC236}">
                <a16:creationId xmlns:a16="http://schemas.microsoft.com/office/drawing/2014/main" id="{25437059-1230-41E6-BBB8-5A3F16F2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6" y="3517990"/>
            <a:ext cx="525582" cy="5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98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11" grpId="0" animBg="1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523603"/>
            <a:ext cx="750380" cy="4842543"/>
            <a:chOff x="2231055" y="1523603"/>
            <a:chExt cx="750380" cy="4842543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523603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EC256D-3AF5-4C55-8C14-29954623D920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7C4F4-01B6-49F2-BE16-EBBF2C5C0C09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01BB1705-2BF8-44C6-8D68-6177327C411F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E373BEA9-7F80-4510-A17D-1332E178C936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29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16">
            <a:extLst>
              <a:ext uri="{FF2B5EF4-FFF2-40B4-BE49-F238E27FC236}">
                <a16:creationId xmlns:a16="http://schemas.microsoft.com/office/drawing/2014/main" id="{2F238F76-39EB-1F4A-8061-54E61690505C}"/>
              </a:ext>
            </a:extLst>
          </p:cNvPr>
          <p:cNvSpPr/>
          <p:nvPr/>
        </p:nvSpPr>
        <p:spPr>
          <a:xfrm>
            <a:off x="1107196" y="5974491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latin typeface="Verdana"/>
                <a:cs typeface="Verdana"/>
              </a:rPr>
              <a:t>1</a:t>
            </a:r>
            <a:endParaRPr kumimoji="1" lang="zh-CN" altLang="en-US" sz="2000" dirty="0">
              <a:latin typeface="Verdana"/>
              <a:cs typeface="Verdan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0x10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endParaRPr kumimoji="1" lang="zh-CN" altLang="en-US" sz="20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cxnSpLocks/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3;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217459" y="2860095"/>
            <a:ext cx="3738282" cy="1407115"/>
          </a:xfrm>
          <a:prstGeom prst="wedgeRoundRectCallout">
            <a:avLst>
              <a:gd name="adj1" fmla="val -61336"/>
              <a:gd name="adj2" fmla="val 1472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* operator dereferences a pointer, not to be confused with the * in (char *) which is part of </a:t>
            </a:r>
            <a:r>
              <a:rPr lang="en-US" sz="2000" dirty="0" err="1">
                <a:solidFill>
                  <a:srgbClr val="000000"/>
                </a:solidFill>
              </a:rPr>
              <a:t>typename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7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5" name="Rounded Rectangular Callout 64"/>
          <p:cNvSpPr/>
          <p:nvPr/>
        </p:nvSpPr>
        <p:spPr>
          <a:xfrm>
            <a:off x="4090251" y="4807794"/>
            <a:ext cx="3839225" cy="1046507"/>
          </a:xfrm>
          <a:prstGeom prst="wedgeRoundRectCallout">
            <a:avLst>
              <a:gd name="adj1" fmla="val -56451"/>
              <a:gd name="adj2" fmla="val -12496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Value of variable a after this statement?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5DF5FF-FF07-4690-8838-9BF3944ECD1E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72AC05-A275-4190-90FA-FC24C69926BD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7DA32564-58DB-48D4-8FF5-668013BB430D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44">
            <a:extLst>
              <a:ext uri="{FF2B5EF4-FFF2-40B4-BE49-F238E27FC236}">
                <a16:creationId xmlns:a16="http://schemas.microsoft.com/office/drawing/2014/main" id="{5334041F-4720-4398-8E6F-74EB5C3EC854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53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97676" y="2472495"/>
            <a:ext cx="1091998" cy="209778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3000" dirty="0"/>
              <a:t>??</a:t>
            </a:r>
            <a:endParaRPr kumimoji="1"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1097676" y="5979259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cs typeface="Verdana"/>
              </a:rPr>
              <a:t>1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65999" y="1447499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a = 1;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644399" y="598494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a: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094760" y="4570285"/>
            <a:ext cx="1091998" cy="14089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000" dirty="0">
                <a:latin typeface="Consolas"/>
                <a:ea typeface="宋体" pitchFamily="2" charset="-122"/>
                <a:cs typeface="Consolas"/>
              </a:rPr>
              <a:t>2</a:t>
            </a:r>
            <a:endParaRPr kumimoji="1" lang="zh-CN" altLang="en-US" sz="3000" dirty="0"/>
          </a:p>
        </p:txBody>
      </p:sp>
      <p:sp>
        <p:nvSpPr>
          <p:cNvPr id="37" name="矩形 36"/>
          <p:cNvSpPr/>
          <p:nvPr/>
        </p:nvSpPr>
        <p:spPr>
          <a:xfrm>
            <a:off x="3264089" y="1874536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int b = 2;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44399" y="5609926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b: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99699" y="2291561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char *x = &amp;a;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644399" y="4207594"/>
            <a:ext cx="438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onsolas"/>
                <a:ea typeface="宋体" pitchFamily="2" charset="-122"/>
                <a:cs typeface="Consolas"/>
              </a:rPr>
              <a:t>x:</a:t>
            </a:r>
            <a:endParaRPr lang="zh-CN" altLang="en-US" dirty="0"/>
          </a:p>
        </p:txBody>
      </p:sp>
      <p:cxnSp>
        <p:nvCxnSpPr>
          <p:cNvPr id="13" name="直线箭头连接符 12"/>
          <p:cNvCxnSpPr>
            <a:stCxn id="9" idx="3"/>
            <a:endCxn id="17" idx="3"/>
          </p:cNvCxnSpPr>
          <p:nvPr/>
        </p:nvCxnSpPr>
        <p:spPr>
          <a:xfrm>
            <a:off x="2189674" y="3521390"/>
            <a:ext cx="12700" cy="2635922"/>
          </a:xfrm>
          <a:prstGeom prst="bentConnector3">
            <a:avLst>
              <a:gd name="adj1" fmla="val 547830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1" name="组 50"/>
          <p:cNvGrpSpPr/>
          <p:nvPr/>
        </p:nvGrpSpPr>
        <p:grpSpPr>
          <a:xfrm>
            <a:off x="2231055" y="1375426"/>
            <a:ext cx="750380" cy="4990720"/>
            <a:chOff x="2231055" y="1375426"/>
            <a:chExt cx="750380" cy="4990720"/>
          </a:xfrm>
        </p:grpSpPr>
        <p:sp>
          <p:nvSpPr>
            <p:cNvPr id="43" name="矩形 19"/>
            <p:cNvSpPr/>
            <p:nvPr/>
          </p:nvSpPr>
          <p:spPr>
            <a:xfrm>
              <a:off x="2232965" y="602759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0x10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4" name="矩形 22"/>
            <p:cNvSpPr/>
            <p:nvPr/>
          </p:nvSpPr>
          <p:spPr>
            <a:xfrm>
              <a:off x="2231055" y="569332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0x11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6" name="矩形 23"/>
            <p:cNvSpPr/>
            <p:nvPr/>
          </p:nvSpPr>
          <p:spPr>
            <a:xfrm>
              <a:off x="2233977" y="5329382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0x12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49" name="矩形 24"/>
            <p:cNvSpPr/>
            <p:nvPr/>
          </p:nvSpPr>
          <p:spPr>
            <a:xfrm>
              <a:off x="2244833" y="4961406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0x13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0" name="矩形 25"/>
            <p:cNvSpPr/>
            <p:nvPr/>
          </p:nvSpPr>
          <p:spPr>
            <a:xfrm>
              <a:off x="2254793" y="4603228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0x14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3" name="矩形 26"/>
            <p:cNvSpPr/>
            <p:nvPr/>
          </p:nvSpPr>
          <p:spPr>
            <a:xfrm>
              <a:off x="2252390" y="4267210"/>
              <a:ext cx="6974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0x15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4" name="矩形 27"/>
            <p:cNvSpPr/>
            <p:nvPr/>
          </p:nvSpPr>
          <p:spPr>
            <a:xfrm>
              <a:off x="2264260" y="3904916"/>
              <a:ext cx="4085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5" name="矩形 28"/>
            <p:cNvSpPr/>
            <p:nvPr/>
          </p:nvSpPr>
          <p:spPr>
            <a:xfrm>
              <a:off x="2264785" y="355830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6" name="矩形 29"/>
            <p:cNvSpPr/>
            <p:nvPr/>
          </p:nvSpPr>
          <p:spPr>
            <a:xfrm>
              <a:off x="2262875" y="322403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7" name="矩形 30"/>
            <p:cNvSpPr/>
            <p:nvPr/>
          </p:nvSpPr>
          <p:spPr>
            <a:xfrm>
              <a:off x="2265797" y="2860095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8" name="矩形 31"/>
            <p:cNvSpPr/>
            <p:nvPr/>
          </p:nvSpPr>
          <p:spPr>
            <a:xfrm>
              <a:off x="2276653" y="2492119"/>
              <a:ext cx="6738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0x1c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59" name="矩形 32"/>
            <p:cNvSpPr/>
            <p:nvPr/>
          </p:nvSpPr>
          <p:spPr>
            <a:xfrm>
              <a:off x="2286613" y="2133941"/>
              <a:ext cx="6948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latin typeface="Verdana"/>
                  <a:ea typeface="宋体" pitchFamily="2" charset="-122"/>
                  <a:cs typeface="Verdana"/>
                </a:rPr>
                <a:t>0x1b</a:t>
              </a:r>
              <a:endParaRPr lang="zh-CN" altLang="en-US" sz="1600" dirty="0">
                <a:latin typeface="Verdana"/>
                <a:cs typeface="Verdana"/>
              </a:endParaRPr>
            </a:p>
          </p:txBody>
        </p:sp>
        <p:sp>
          <p:nvSpPr>
            <p:cNvPr id="61" name="矩形 46"/>
            <p:cNvSpPr/>
            <p:nvPr/>
          </p:nvSpPr>
          <p:spPr>
            <a:xfrm>
              <a:off x="2319874" y="1375426"/>
              <a:ext cx="46456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Verdana"/>
                  <a:ea typeface="宋体" pitchFamily="2" charset="-122"/>
                  <a:cs typeface="Verdana"/>
                </a:rPr>
                <a:t>...</a:t>
              </a:r>
              <a:endParaRPr lang="zh-CN" altLang="en-US" sz="2000" dirty="0">
                <a:latin typeface="Verdana"/>
                <a:cs typeface="Verdana"/>
              </a:endParaRPr>
            </a:p>
          </p:txBody>
        </p:sp>
        <p:sp>
          <p:nvSpPr>
            <p:cNvPr id="62" name="矩形 47"/>
            <p:cNvSpPr/>
            <p:nvPr/>
          </p:nvSpPr>
          <p:spPr>
            <a:xfrm>
              <a:off x="2286613" y="1777120"/>
              <a:ext cx="1846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600" dirty="0">
                <a:latin typeface="Verdana"/>
                <a:cs typeface="Verdana"/>
              </a:endParaRPr>
            </a:p>
          </p:txBody>
        </p:sp>
      </p:grpSp>
      <p:sp>
        <p:nvSpPr>
          <p:cNvPr id="63" name="矩形 46"/>
          <p:cNvSpPr/>
          <p:nvPr/>
        </p:nvSpPr>
        <p:spPr>
          <a:xfrm>
            <a:off x="2359753" y="870798"/>
            <a:ext cx="4645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Verdana"/>
                <a:ea typeface="宋体" pitchFamily="2" charset="-122"/>
                <a:cs typeface="Verdana"/>
              </a:rPr>
              <a:t>...</a:t>
            </a:r>
            <a:endParaRPr lang="zh-CN" altLang="en-US" sz="2000" dirty="0">
              <a:latin typeface="Verdana"/>
              <a:cs typeface="Verdana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233281" y="1417638"/>
            <a:ext cx="846701" cy="4436663"/>
          </a:xfrm>
          <a:custGeom>
            <a:avLst/>
            <a:gdLst>
              <a:gd name="connsiteX0" fmla="*/ 0 w 846701"/>
              <a:gd name="connsiteY0" fmla="*/ 14599 h 2408877"/>
              <a:gd name="connsiteX1" fmla="*/ 846701 w 846701"/>
              <a:gd name="connsiteY1" fmla="*/ 0 h 2408877"/>
              <a:gd name="connsiteX2" fmla="*/ 846701 w 846701"/>
              <a:gd name="connsiteY2" fmla="*/ 2394278 h 2408877"/>
              <a:gd name="connsiteX3" fmla="*/ 72992 w 846701"/>
              <a:gd name="connsiteY3" fmla="*/ 2408877 h 240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701" h="2408877">
                <a:moveTo>
                  <a:pt x="0" y="14599"/>
                </a:moveTo>
                <a:lnTo>
                  <a:pt x="846701" y="0"/>
                </a:lnTo>
                <a:lnTo>
                  <a:pt x="846701" y="2394278"/>
                </a:lnTo>
                <a:lnTo>
                  <a:pt x="72992" y="2408877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5"/>
          <p:cNvSpPr/>
          <p:nvPr/>
        </p:nvSpPr>
        <p:spPr>
          <a:xfrm>
            <a:off x="3463963" y="3553548"/>
            <a:ext cx="2668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*x = </a:t>
            </a:r>
            <a:r>
              <a:rPr lang="en-US" altLang="zh-CN" sz="2400" dirty="0">
                <a:solidFill>
                  <a:srgbClr val="FF0000"/>
                </a:solidFill>
                <a:latin typeface="Consolas"/>
                <a:ea typeface="宋体" pitchFamily="2" charset="-122"/>
                <a:cs typeface="Consolas"/>
              </a:rPr>
              <a:t>3</a:t>
            </a:r>
            <a:r>
              <a:rPr lang="en-US" altLang="zh-CN" sz="2400" dirty="0">
                <a:latin typeface="Consolas"/>
                <a:ea typeface="宋体" pitchFamily="2" charset="-122"/>
                <a:cs typeface="Consolas"/>
              </a:rPr>
              <a:t>;</a:t>
            </a:r>
            <a:endParaRPr lang="zh-CN" altLang="en-US" sz="2400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498514" y="2054084"/>
            <a:ext cx="2188286" cy="1043175"/>
          </a:xfrm>
          <a:prstGeom prst="wedgeRoundRectCallout">
            <a:avLst>
              <a:gd name="adj1" fmla="val -92030"/>
              <a:gd name="adj2" fmla="val -207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what if x is uninitialized?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666135" y="2577875"/>
            <a:ext cx="826910" cy="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ular Callout 46"/>
          <p:cNvSpPr/>
          <p:nvPr/>
        </p:nvSpPr>
        <p:spPr>
          <a:xfrm>
            <a:off x="5286317" y="3383328"/>
            <a:ext cx="3721095" cy="1342508"/>
          </a:xfrm>
          <a:prstGeom prst="wedgeRoundRectCallout">
            <a:avLst>
              <a:gd name="adj1" fmla="val -63116"/>
              <a:gd name="adj2" fmla="val -198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Dereferencing an arbitrary address value may result in “Segmentation fault” or a random memory write</a:t>
            </a:r>
          </a:p>
        </p:txBody>
      </p:sp>
      <p:sp>
        <p:nvSpPr>
          <p:cNvPr id="65" name="矩形 3"/>
          <p:cNvSpPr/>
          <p:nvPr/>
        </p:nvSpPr>
        <p:spPr>
          <a:xfrm>
            <a:off x="1097676" y="63419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C6088E-5EC3-4D5F-AE6F-82D936FCA195}"/>
              </a:ext>
            </a:extLst>
          </p:cNvPr>
          <p:cNvSpPr/>
          <p:nvPr/>
        </p:nvSpPr>
        <p:spPr>
          <a:xfrm>
            <a:off x="1097676" y="1404848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kumimoji="1" lang="mr-IN" altLang="zh-CN" sz="3600" b="1" dirty="0">
                <a:solidFill>
                  <a:prstClr val="black"/>
                </a:solidFill>
              </a:rPr>
              <a:t>…</a:t>
            </a:r>
            <a:endParaRPr kumimoji="1" lang="zh-CN" altLang="en-US" dirty="0"/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AC19788C-D720-4B86-A354-6C231D261E93}"/>
              </a:ext>
            </a:extLst>
          </p:cNvPr>
          <p:cNvSpPr/>
          <p:nvPr/>
        </p:nvSpPr>
        <p:spPr>
          <a:xfrm>
            <a:off x="1097676" y="1754170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50000"/>
              </a:lnSpc>
            </a:pPr>
            <a:endParaRPr kumimoji="1" lang="zh-CN" altLang="en-US" sz="3600" b="1" dirty="0">
              <a:solidFill>
                <a:prstClr val="black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8AB1EE-FB16-4521-B46A-754CFE9AFAE2}"/>
              </a:ext>
            </a:extLst>
          </p:cNvPr>
          <p:cNvSpPr/>
          <p:nvPr/>
        </p:nvSpPr>
        <p:spPr>
          <a:xfrm>
            <a:off x="1097676" y="2110276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44">
            <a:extLst>
              <a:ext uri="{FF2B5EF4-FFF2-40B4-BE49-F238E27FC236}">
                <a16:creationId xmlns:a16="http://schemas.microsoft.com/office/drawing/2014/main" id="{3AC114A4-5D05-4681-95BD-E6A070297C31}"/>
              </a:ext>
            </a:extLst>
          </p:cNvPr>
          <p:cNvSpPr/>
          <p:nvPr/>
        </p:nvSpPr>
        <p:spPr>
          <a:xfrm>
            <a:off x="1094760" y="1048742"/>
            <a:ext cx="1091998" cy="35610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338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CloudVisor-Aust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 w="28575">
          <a:solidFill>
            <a:schemeClr val="bg2">
              <a:lumMod val="2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CloudVisor-Austin.thmx</Template>
  <TotalTime>74917</TotalTime>
  <Words>2664</Words>
  <Application>Microsoft Macintosh PowerPoint</Application>
  <PresentationFormat>On-screen Show (4:3)</PresentationFormat>
  <Paragraphs>804</Paragraphs>
  <Slides>34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Tahoma</vt:lpstr>
      <vt:lpstr>Verdana</vt:lpstr>
      <vt:lpstr>CloudVisor-Austin</vt:lpstr>
      <vt:lpstr>C:  Pointers and Arrays</vt:lpstr>
      <vt:lpstr>Pointers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</vt:lpstr>
      <vt:lpstr>Pointer has different types</vt:lpstr>
      <vt:lpstr>Double Pointer</vt:lpstr>
      <vt:lpstr>Double Pointer</vt:lpstr>
      <vt:lpstr>Common confusions on *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Pass pointers to function</vt:lpstr>
      <vt:lpstr>Arrays</vt:lpstr>
      <vt:lpstr>Array</vt:lpstr>
      <vt:lpstr>Array access using pointer</vt:lpstr>
      <vt:lpstr>Array access using pointer</vt:lpstr>
      <vt:lpstr>Array access using pointer</vt:lpstr>
      <vt:lpstr>Array access using pointer</vt:lpstr>
      <vt:lpstr>Out-of-bound access results in (potentially silent) memory error</vt:lpstr>
      <vt:lpstr>Breakout exercise</vt:lpstr>
      <vt:lpstr>Pass array to function via pointer</vt:lpstr>
      <vt:lpstr>Pass array to function via pointer</vt:lpstr>
      <vt:lpstr>Pointer casting</vt:lpstr>
      <vt:lpstr>Another example use of pointer casting</vt:lpstr>
      <vt:lpstr>Summary</vt:lpstr>
    </vt:vector>
  </TitlesOfParts>
  <Company>fudan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VFlash</dc:title>
  <dc:creator>xiang song</dc:creator>
  <cp:lastModifiedBy>Jinyang Li</cp:lastModifiedBy>
  <cp:revision>7296</cp:revision>
  <cp:lastPrinted>2019-09-23T15:14:39Z</cp:lastPrinted>
  <dcterms:created xsi:type="dcterms:W3CDTF">2012-08-17T04:52:30Z</dcterms:created>
  <dcterms:modified xsi:type="dcterms:W3CDTF">2021-09-21T18:50:54Z</dcterms:modified>
</cp:coreProperties>
</file>