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8" r:id="rId2"/>
    <p:sldId id="259" r:id="rId3"/>
    <p:sldId id="260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6" r:id="rId19"/>
    <p:sldId id="275" r:id="rId20"/>
    <p:sldId id="278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285"/>
  </p:normalViewPr>
  <p:slideViewPr>
    <p:cSldViewPr snapToGrid="0" snapToObjects="1">
      <p:cViewPr varScale="1">
        <p:scale>
          <a:sx n="97" d="100"/>
          <a:sy n="97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F2ACF-8DDE-BC41-A4C4-8D6C6CE35661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63BFB-4CA8-5641-9B63-91299D50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27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15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29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14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9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67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5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35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3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98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22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21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70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forms.gle</a:t>
            </a:r>
            <a:r>
              <a:rPr lang="en-US" dirty="0" smtClean="0"/>
              <a:t>/</a:t>
            </a:r>
            <a:r>
              <a:rPr lang="en-US" dirty="0" err="1" smtClean="0"/>
              <a:t>esDkxPLGTttSAcKLA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5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6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8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4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83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4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F6A9-4EC1-B645-9D44-17EFAD34B4F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8A5-AAFB-0B4D-8E01-19E386A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F6A9-4EC1-B645-9D44-17EFAD34B4F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8A5-AAFB-0B4D-8E01-19E386A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6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F6A9-4EC1-B645-9D44-17EFAD34B4F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8A5-AAFB-0B4D-8E01-19E386A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F6A9-4EC1-B645-9D44-17EFAD34B4F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8A5-AAFB-0B4D-8E01-19E386A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1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F6A9-4EC1-B645-9D44-17EFAD34B4F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8A5-AAFB-0B4D-8E01-19E386A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F6A9-4EC1-B645-9D44-17EFAD34B4F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8A5-AAFB-0B4D-8E01-19E386A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1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F6A9-4EC1-B645-9D44-17EFAD34B4F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8A5-AAFB-0B4D-8E01-19E386A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F6A9-4EC1-B645-9D44-17EFAD34B4F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8A5-AAFB-0B4D-8E01-19E386A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4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F6A9-4EC1-B645-9D44-17EFAD34B4F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8A5-AAFB-0B4D-8E01-19E386A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2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F6A9-4EC1-B645-9D44-17EFAD34B4F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8A5-AAFB-0B4D-8E01-19E386A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1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F6A9-4EC1-B645-9D44-17EFAD34B4F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8A5-AAFB-0B4D-8E01-19E386A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7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F6A9-4EC1-B645-9D44-17EFAD34B4F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9B8A5-AAFB-0B4D-8E01-19E386A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9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CSO-Recitation </a:t>
            </a:r>
            <a:r>
              <a:rPr lang="en-US" dirty="0" smtClean="0"/>
              <a:t>0</a:t>
            </a:r>
            <a:r>
              <a:rPr lang="en-US" dirty="0"/>
              <a:t>9</a:t>
            </a:r>
            <a:br>
              <a:rPr lang="en-US" dirty="0"/>
            </a:br>
            <a:r>
              <a:rPr lang="en-US" dirty="0"/>
              <a:t> </a:t>
            </a:r>
            <a:r>
              <a:rPr lang="en-US" sz="4400" dirty="0"/>
              <a:t>CSCI-UA 0201-007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R09: </a:t>
            </a:r>
            <a:r>
              <a:rPr lang="en-US" altLang="zh-CN" dirty="0" smtClean="0"/>
              <a:t>Assessment 07 &amp; More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Q6 </a:t>
            </a:r>
            <a:r>
              <a:rPr lang="en-US" dirty="0"/>
              <a:t>Lab3 with </a:t>
            </a:r>
            <a:r>
              <a:rPr lang="en-US" dirty="0" err="1"/>
              <a:t>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b="1" dirty="0"/>
              <a:t>Q6.2 </a:t>
            </a:r>
            <a:r>
              <a:rPr lang="en-US" dirty="0"/>
              <a:t>ex1</a:t>
            </a:r>
          </a:p>
          <a:p>
            <a:pPr fontAlgn="base"/>
            <a:r>
              <a:rPr lang="en-US" dirty="0" smtClean="0"/>
              <a:t>During </a:t>
            </a:r>
            <a:r>
              <a:rPr lang="en-US" dirty="0" err="1"/>
              <a:t>tester_sol's</a:t>
            </a:r>
            <a:r>
              <a:rPr lang="en-US" dirty="0"/>
              <a:t> </a:t>
            </a:r>
            <a:r>
              <a:rPr lang="en-US" b="1" dirty="0"/>
              <a:t>first</a:t>
            </a:r>
            <a:r>
              <a:rPr lang="en-US" dirty="0"/>
              <a:t> invocation of function ex1, what is the value of register %</a:t>
            </a:r>
            <a:r>
              <a:rPr lang="en-US" dirty="0" err="1"/>
              <a:t>eax</a:t>
            </a:r>
            <a:r>
              <a:rPr lang="en-US" dirty="0"/>
              <a:t> prior to the function's return? (Write the value as a decimal number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>
                <a:solidFill>
                  <a:srgbClr val="C00000"/>
                </a:solidFill>
              </a:rPr>
              <a:t>1</a:t>
            </a:r>
          </a:p>
          <a:p>
            <a:pPr marL="0" indent="0" fontAlgn="base">
              <a:buNone/>
            </a:pPr>
            <a:r>
              <a:rPr lang="en-US" b="1" dirty="0"/>
              <a:t>Q6.3 </a:t>
            </a:r>
            <a:r>
              <a:rPr lang="en-US" dirty="0"/>
              <a:t>ex2</a:t>
            </a:r>
          </a:p>
          <a:p>
            <a:pPr fontAlgn="base"/>
            <a:r>
              <a:rPr lang="en-US" dirty="0" smtClean="0"/>
              <a:t>During </a:t>
            </a:r>
            <a:r>
              <a:rPr lang="en-US" dirty="0" err="1"/>
              <a:t>tester_sol's</a:t>
            </a:r>
            <a:r>
              <a:rPr lang="en-US" dirty="0"/>
              <a:t> </a:t>
            </a:r>
            <a:r>
              <a:rPr lang="en-US" b="1" dirty="0"/>
              <a:t>first</a:t>
            </a:r>
            <a:r>
              <a:rPr lang="en-US" dirty="0"/>
              <a:t> invocation of function ex2, what is the value of register %</a:t>
            </a:r>
            <a:r>
              <a:rPr lang="en-US" dirty="0" err="1"/>
              <a:t>rsi</a:t>
            </a:r>
            <a:r>
              <a:rPr lang="en-US" dirty="0"/>
              <a:t> prior to executing the first instruction of ex2? (%</a:t>
            </a:r>
            <a:r>
              <a:rPr lang="en-US" dirty="0" err="1"/>
              <a:t>rsi</a:t>
            </a:r>
            <a:r>
              <a:rPr lang="en-US" dirty="0"/>
              <a:t> contains the second function argument).</a:t>
            </a:r>
          </a:p>
          <a:p>
            <a:pPr fontAlgn="base"/>
            <a:r>
              <a:rPr lang="en-US" dirty="0"/>
              <a:t>(Please write the value as a decimal number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Q6 </a:t>
            </a:r>
            <a:r>
              <a:rPr lang="en-US" dirty="0"/>
              <a:t>Lab3 with </a:t>
            </a:r>
            <a:r>
              <a:rPr lang="en-US" dirty="0" err="1"/>
              <a:t>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/>
              <a:t>Q6.4 </a:t>
            </a:r>
            <a:r>
              <a:rPr lang="en-US" dirty="0"/>
              <a:t>ex2 (%</a:t>
            </a:r>
            <a:r>
              <a:rPr lang="en-US" dirty="0" err="1"/>
              <a:t>rdi</a:t>
            </a:r>
            <a:r>
              <a:rPr lang="en-US" dirty="0"/>
              <a:t>)</a:t>
            </a:r>
          </a:p>
          <a:p>
            <a:pPr fontAlgn="base"/>
            <a:r>
              <a:rPr lang="en-US" dirty="0" smtClean="0"/>
              <a:t>During </a:t>
            </a:r>
            <a:r>
              <a:rPr lang="en-US" dirty="0" err="1"/>
              <a:t>tester_sol's</a:t>
            </a:r>
            <a:r>
              <a:rPr lang="en-US" dirty="0"/>
              <a:t> first invocation of function ex2, what is the value of register %</a:t>
            </a:r>
            <a:r>
              <a:rPr lang="en-US" dirty="0" err="1"/>
              <a:t>rdi</a:t>
            </a:r>
            <a:r>
              <a:rPr lang="en-US" dirty="0"/>
              <a:t> prior to executing the first instruction of ex2? (%</a:t>
            </a:r>
            <a:r>
              <a:rPr lang="en-US" dirty="0" err="1"/>
              <a:t>rdi</a:t>
            </a:r>
            <a:r>
              <a:rPr lang="en-US" dirty="0"/>
              <a:t> contains the first function argument).</a:t>
            </a:r>
          </a:p>
          <a:p>
            <a:pPr fontAlgn="base"/>
            <a:r>
              <a:rPr lang="en-US" dirty="0"/>
              <a:t>Please write %</a:t>
            </a:r>
            <a:r>
              <a:rPr lang="en-US" dirty="0" err="1"/>
              <a:t>rdi's</a:t>
            </a:r>
            <a:r>
              <a:rPr lang="en-US" dirty="0"/>
              <a:t> value as a decimal number</a:t>
            </a:r>
            <a:r>
              <a:rPr lang="en-US" dirty="0" smtClean="0"/>
              <a:t>.</a:t>
            </a:r>
          </a:p>
          <a:p>
            <a:pPr lvl="1" fontAlgn="base"/>
            <a:r>
              <a:rPr lang="is-IS" dirty="0" smtClean="0"/>
              <a:t>140737488347056</a:t>
            </a:r>
          </a:p>
          <a:p>
            <a:pPr lvl="1" fontAlgn="base"/>
            <a:r>
              <a:rPr lang="is-IS" dirty="0" smtClean="0"/>
              <a:t>140737488347024</a:t>
            </a:r>
          </a:p>
          <a:p>
            <a:pPr marL="0" indent="0" fontAlgn="base">
              <a:buNone/>
            </a:pPr>
            <a:r>
              <a:rPr lang="en-US" b="1" dirty="0"/>
              <a:t>Q6.5 </a:t>
            </a:r>
            <a:r>
              <a:rPr lang="en-US" dirty="0"/>
              <a:t>ex2 (%</a:t>
            </a:r>
            <a:r>
              <a:rPr lang="en-US" dirty="0" err="1"/>
              <a:t>rdi</a:t>
            </a:r>
            <a:r>
              <a:rPr lang="en-US" dirty="0"/>
              <a:t>)</a:t>
            </a:r>
          </a:p>
          <a:p>
            <a:pPr fontAlgn="base"/>
            <a:r>
              <a:rPr lang="en-US" dirty="0" smtClean="0"/>
              <a:t>This </a:t>
            </a:r>
            <a:r>
              <a:rPr lang="en-US" dirty="0"/>
              <a:t>question is the same as Q6.4, except that please write %</a:t>
            </a:r>
            <a:r>
              <a:rPr lang="en-US" dirty="0" err="1"/>
              <a:t>rdi's</a:t>
            </a:r>
            <a:r>
              <a:rPr lang="en-US" dirty="0"/>
              <a:t> value as a hex number (your answer should include the prefix 0x)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Q6 </a:t>
            </a:r>
            <a:r>
              <a:rPr lang="en-US" dirty="0"/>
              <a:t>Lab3 with </a:t>
            </a:r>
            <a:r>
              <a:rPr lang="en-US" dirty="0" err="1"/>
              <a:t>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en-US" b="1" dirty="0"/>
              <a:t>Q6.6 </a:t>
            </a:r>
            <a:r>
              <a:rPr lang="en-US" dirty="0"/>
              <a:t>ex2 (%</a:t>
            </a:r>
            <a:r>
              <a:rPr lang="en-US" dirty="0" err="1"/>
              <a:t>rdi</a:t>
            </a:r>
            <a:r>
              <a:rPr lang="en-US" dirty="0"/>
              <a:t>)</a:t>
            </a:r>
          </a:p>
          <a:p>
            <a:pPr marL="0" indent="0" fontAlgn="base">
              <a:buNone/>
            </a:pPr>
            <a:r>
              <a:rPr lang="en-US" dirty="0" smtClean="0"/>
              <a:t>By </a:t>
            </a:r>
            <a:r>
              <a:rPr lang="en-US" dirty="0"/>
              <a:t>looking at your answers for Q6.4 and Q6.5, guess the most likely data type for the variable stored in %</a:t>
            </a:r>
            <a:r>
              <a:rPr lang="en-US" dirty="0" err="1"/>
              <a:t>rdi</a:t>
            </a:r>
            <a:r>
              <a:rPr lang="en-US" dirty="0"/>
              <a:t> (which is the first argument of function ex2)?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unsigned long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long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int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unsigned </a:t>
            </a:r>
            <a:r>
              <a:rPr lang="en-US" dirty="0" err="1"/>
              <a:t>int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some pointer type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none of the above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5167" y="5061284"/>
            <a:ext cx="3970421" cy="5013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5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Q6 </a:t>
            </a:r>
            <a:r>
              <a:rPr lang="en-US" dirty="0"/>
              <a:t>Lab3 with </a:t>
            </a:r>
            <a:r>
              <a:rPr lang="en-US" dirty="0" err="1"/>
              <a:t>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Q6.7 </a:t>
            </a:r>
            <a:r>
              <a:rPr lang="en-US" dirty="0"/>
              <a:t>ex2</a:t>
            </a:r>
          </a:p>
          <a:p>
            <a:pPr marL="0" indent="0" fontAlgn="base">
              <a:buNone/>
            </a:pPr>
            <a:r>
              <a:rPr lang="en-US" dirty="0" smtClean="0"/>
              <a:t>The </a:t>
            </a:r>
            <a:r>
              <a:rPr lang="en-US" dirty="0"/>
              <a:t>machine instructions for ex2 contain the following instruction</a:t>
            </a:r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dirty="0"/>
              <a:t>For which values of %</a:t>
            </a:r>
            <a:r>
              <a:rPr lang="en-US" dirty="0" err="1"/>
              <a:t>ecx</a:t>
            </a:r>
            <a:r>
              <a:rPr lang="en-US" dirty="0"/>
              <a:t> would the jump to instruction at address 0x55555555492a occur?</a:t>
            </a:r>
            <a:endParaRPr lang="en-US" dirty="0" smtClean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 smtClean="0"/>
              <a:t>zero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any positive value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any negative value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None of the above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31" y="2658979"/>
            <a:ext cx="5287328" cy="697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1" y="3784726"/>
            <a:ext cx="60518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accent1"/>
                </a:solidFill>
              </a:rPr>
              <a:t>testq</a:t>
            </a:r>
            <a:r>
              <a:rPr lang="en-US" altLang="zh-CN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err="1" smtClean="0">
                <a:solidFill>
                  <a:schemeClr val="accent1"/>
                </a:solidFill>
              </a:rPr>
              <a:t>src</a:t>
            </a:r>
            <a:r>
              <a:rPr lang="en-US" altLang="zh-CN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err="1" smtClean="0">
                <a:solidFill>
                  <a:schemeClr val="accent1"/>
                </a:solidFill>
              </a:rPr>
              <a:t>dst</a:t>
            </a:r>
            <a:r>
              <a:rPr lang="en-US" altLang="zh-CN" dirty="0" smtClean="0"/>
              <a:t>: like </a:t>
            </a:r>
            <a:r>
              <a:rPr lang="en-US" altLang="zh-CN" dirty="0" err="1" smtClean="0">
                <a:solidFill>
                  <a:schemeClr val="accent6"/>
                </a:solidFill>
              </a:rPr>
              <a:t>andq</a:t>
            </a:r>
            <a:r>
              <a:rPr lang="en-US" altLang="zh-CN" dirty="0" smtClean="0">
                <a:solidFill>
                  <a:schemeClr val="accent6"/>
                </a:solidFill>
              </a:rPr>
              <a:t> </a:t>
            </a:r>
            <a:r>
              <a:rPr lang="en-US" altLang="zh-CN" dirty="0" err="1" smtClean="0">
                <a:solidFill>
                  <a:schemeClr val="accent6"/>
                </a:solidFill>
              </a:rPr>
              <a:t>src</a:t>
            </a:r>
            <a:r>
              <a:rPr lang="en-US" altLang="zh-CN" dirty="0" smtClean="0">
                <a:solidFill>
                  <a:schemeClr val="accent6"/>
                </a:solidFill>
              </a:rPr>
              <a:t>, </a:t>
            </a:r>
            <a:r>
              <a:rPr lang="en-US" altLang="zh-CN" dirty="0" err="1" smtClean="0">
                <a:solidFill>
                  <a:schemeClr val="accent6"/>
                </a:solidFill>
              </a:rPr>
              <a:t>dst</a:t>
            </a:r>
            <a:r>
              <a:rPr lang="en-US" altLang="zh-CN" dirty="0" smtClean="0"/>
              <a:t> except 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 is unchanged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smtClean="0"/>
              <a:t>set ZF, SF appropriately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jle</a:t>
            </a:r>
            <a:r>
              <a:rPr lang="en-US" dirty="0"/>
              <a:t> </a:t>
            </a:r>
            <a:r>
              <a:rPr lang="en-US" dirty="0" smtClean="0"/>
              <a:t>label: less or </a:t>
            </a:r>
            <a:r>
              <a:rPr lang="en-US" dirty="0" err="1" smtClean="0"/>
              <a:t>euqal</a:t>
            </a:r>
            <a:r>
              <a:rPr lang="en-US" dirty="0" smtClean="0"/>
              <a:t> (signed)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(SF^OF) | ZF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when ZF?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val</a:t>
            </a:r>
            <a:r>
              <a:rPr lang="en-US" dirty="0" smtClean="0"/>
              <a:t>(%</a:t>
            </a:r>
            <a:r>
              <a:rPr lang="en-US" dirty="0" err="1" smtClean="0"/>
              <a:t>ecx</a:t>
            </a:r>
            <a:r>
              <a:rPr lang="en-US" dirty="0" smtClean="0"/>
              <a:t>)=0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when SF^OF 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OF -&gt; 0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so SF should be set (SF-&gt; 1). When?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 smtClean="0"/>
              <a:t>val</a:t>
            </a:r>
            <a:r>
              <a:rPr lang="en-US" dirty="0" smtClean="0"/>
              <a:t>(%</a:t>
            </a:r>
            <a:r>
              <a:rPr lang="en-US" dirty="0" err="1" smtClean="0"/>
              <a:t>ecx</a:t>
            </a:r>
            <a:r>
              <a:rPr lang="en-US" dirty="0" smtClean="0"/>
              <a:t>) is negative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0789" y="4014613"/>
            <a:ext cx="3970421" cy="5013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4931" y="4845130"/>
            <a:ext cx="3970421" cy="5013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calls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call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actually start executing the code of a function?</a:t>
            </a:r>
          </a:p>
          <a:p>
            <a:pPr lvl="1"/>
            <a:r>
              <a:rPr lang="en-US" dirty="0" smtClean="0"/>
              <a:t>Well</a:t>
            </a:r>
            <a:r>
              <a:rPr lang="en-US" dirty="0"/>
              <a:t>, we know about </a:t>
            </a:r>
            <a:r>
              <a:rPr lang="en-US" dirty="0" err="1">
                <a:solidFill>
                  <a:schemeClr val="accent1"/>
                </a:solidFill>
              </a:rPr>
              <a:t>jmp</a:t>
            </a:r>
            <a:r>
              <a:rPr lang="en-US" dirty="0"/>
              <a:t>, does that help us? Why not?</a:t>
            </a:r>
          </a:p>
          <a:p>
            <a:r>
              <a:rPr lang="en-US" dirty="0" smtClean="0"/>
              <a:t>Do </a:t>
            </a:r>
            <a:r>
              <a:rPr lang="en-US" dirty="0"/>
              <a:t>you need to do something before calling a function?</a:t>
            </a:r>
          </a:p>
          <a:p>
            <a:pPr lvl="1"/>
            <a:r>
              <a:rPr lang="en-US" dirty="0" smtClean="0"/>
              <a:t>What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026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call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FCB2FF"/>
                </a:solidFill>
              </a:rPr>
              <a:t>mystrlen</a:t>
            </a:r>
            <a:r>
              <a:rPr lang="en-US" sz="1800" dirty="0" smtClean="0">
                <a:solidFill>
                  <a:srgbClr val="FCB2FF"/>
                </a:solidFill>
              </a:rPr>
              <a:t>:</a:t>
            </a:r>
            <a:r>
              <a:rPr lang="en-US" sz="1800" dirty="0" smtClean="0"/>
              <a:t>                                                                 </a:t>
            </a:r>
            <a:r>
              <a:rPr lang="en-US" sz="1800" dirty="0" smtClean="0">
                <a:solidFill>
                  <a:srgbClr val="FCB2FF"/>
                </a:solidFill>
              </a:rPr>
              <a:t>main:</a:t>
            </a:r>
            <a:endParaRPr lang="en-US" sz="1800" dirty="0">
              <a:solidFill>
                <a:srgbClr val="FCB2FF"/>
              </a:solidFill>
            </a:endParaRPr>
          </a:p>
          <a:p>
            <a:pPr marL="0" indent="0">
              <a:buNone/>
            </a:pPr>
            <a:r>
              <a:rPr lang="en-US" sz="1800" dirty="0" err="1"/>
              <a:t>movl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$0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1"/>
                </a:solidFill>
              </a:rPr>
              <a:t>%</a:t>
            </a:r>
            <a:r>
              <a:rPr lang="en-US" sz="1800" dirty="0" err="1" smtClean="0">
                <a:solidFill>
                  <a:schemeClr val="accent1"/>
                </a:solidFill>
              </a:rPr>
              <a:t>eax</a:t>
            </a:r>
            <a:r>
              <a:rPr lang="en-US" sz="1800" dirty="0" smtClean="0"/>
              <a:t>                                                        </a:t>
            </a:r>
            <a:r>
              <a:rPr lang="en-US" sz="1800" dirty="0" err="1" smtClean="0"/>
              <a:t>jmp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FCB2FF"/>
                </a:solidFill>
              </a:rPr>
              <a:t>mystrlen</a:t>
            </a:r>
            <a:endParaRPr lang="en-US" sz="1800" dirty="0">
              <a:solidFill>
                <a:srgbClr val="FCB2FF"/>
              </a:solidFill>
            </a:endParaRPr>
          </a:p>
          <a:p>
            <a:pPr marL="0" indent="0">
              <a:buNone/>
            </a:pPr>
            <a:r>
              <a:rPr lang="en-US" sz="1800" dirty="0" err="1"/>
              <a:t>jmp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CB2FF"/>
                </a:solidFill>
              </a:rPr>
              <a:t>.condition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CB2FF"/>
                </a:solidFill>
              </a:rPr>
              <a:t>.loop:</a:t>
            </a:r>
          </a:p>
          <a:p>
            <a:pPr marL="0" indent="0">
              <a:buNone/>
            </a:pPr>
            <a:r>
              <a:rPr lang="en-US" sz="1800" dirty="0" err="1"/>
              <a:t>addl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$1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1"/>
                </a:solidFill>
              </a:rPr>
              <a:t>%</a:t>
            </a:r>
            <a:r>
              <a:rPr lang="en-US" sz="1800" dirty="0" err="1">
                <a:solidFill>
                  <a:schemeClr val="accent1"/>
                </a:solidFill>
              </a:rPr>
              <a:t>eax</a:t>
            </a: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CB2FF"/>
                </a:solidFill>
              </a:rPr>
              <a:t>.condition:</a:t>
            </a:r>
          </a:p>
          <a:p>
            <a:pPr marL="0" indent="0">
              <a:buNone/>
            </a:pPr>
            <a:r>
              <a:rPr lang="en-US" sz="1800" dirty="0" err="1"/>
              <a:t>movb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(%</a:t>
            </a:r>
            <a:r>
              <a:rPr lang="en-US" sz="1800" dirty="0" err="1">
                <a:solidFill>
                  <a:schemeClr val="accent1"/>
                </a:solidFill>
              </a:rPr>
              <a:t>rdi</a:t>
            </a:r>
            <a:r>
              <a:rPr lang="en-US" sz="1800" dirty="0">
                <a:solidFill>
                  <a:schemeClr val="accent1"/>
                </a:solidFill>
              </a:rPr>
              <a:t>,%</a:t>
            </a:r>
            <a:r>
              <a:rPr lang="en-US" sz="1800" dirty="0" err="1">
                <a:solidFill>
                  <a:schemeClr val="accent1"/>
                </a:solidFill>
              </a:rPr>
              <a:t>rax</a:t>
            </a:r>
            <a:r>
              <a:rPr lang="en-US" sz="1800" dirty="0">
                <a:solidFill>
                  <a:schemeClr val="accent1"/>
                </a:solidFill>
              </a:rPr>
              <a:t>), %</a:t>
            </a:r>
            <a:r>
              <a:rPr lang="en-US" sz="1800" dirty="0" err="1">
                <a:solidFill>
                  <a:schemeClr val="accent1"/>
                </a:solidFill>
              </a:rPr>
              <a:t>bl</a:t>
            </a: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err="1"/>
              <a:t>cmp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$0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1"/>
                </a:solidFill>
              </a:rPr>
              <a:t>%</a:t>
            </a:r>
            <a:r>
              <a:rPr lang="en-US" sz="1800" dirty="0" err="1">
                <a:solidFill>
                  <a:schemeClr val="accent1"/>
                </a:solidFill>
              </a:rPr>
              <a:t>bl</a:t>
            </a: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err="1"/>
              <a:t>jne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CB2FF"/>
                </a:solidFill>
              </a:rPr>
              <a:t>.</a:t>
            </a:r>
            <a:r>
              <a:rPr lang="en-US" sz="1800" dirty="0" smtClean="0">
                <a:solidFill>
                  <a:srgbClr val="FCB2FF"/>
                </a:solidFill>
              </a:rPr>
              <a:t>loop</a:t>
            </a:r>
            <a:endParaRPr lang="en-US" sz="1800" dirty="0">
              <a:solidFill>
                <a:srgbClr val="FCB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call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FCB2FF"/>
                </a:solidFill>
              </a:rPr>
              <a:t>mystrlen</a:t>
            </a:r>
            <a:r>
              <a:rPr lang="en-US" sz="1800" dirty="0" smtClean="0">
                <a:solidFill>
                  <a:srgbClr val="FCB2FF"/>
                </a:solidFill>
              </a:rPr>
              <a:t>:</a:t>
            </a:r>
            <a:r>
              <a:rPr lang="en-US" sz="1800" dirty="0" smtClean="0"/>
              <a:t>                                                                 </a:t>
            </a:r>
            <a:r>
              <a:rPr lang="en-US" sz="1800" dirty="0" smtClean="0">
                <a:solidFill>
                  <a:srgbClr val="FCB2FF"/>
                </a:solidFill>
              </a:rPr>
              <a:t>main:</a:t>
            </a:r>
            <a:endParaRPr lang="en-US" sz="1800" dirty="0">
              <a:solidFill>
                <a:srgbClr val="FCB2FF"/>
              </a:solidFill>
            </a:endParaRPr>
          </a:p>
          <a:p>
            <a:pPr marL="0" indent="0">
              <a:buNone/>
            </a:pPr>
            <a:r>
              <a:rPr lang="en-US" sz="1800" dirty="0" err="1"/>
              <a:t>movl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$0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1"/>
                </a:solidFill>
              </a:rPr>
              <a:t>%</a:t>
            </a:r>
            <a:r>
              <a:rPr lang="en-US" sz="1800" dirty="0" err="1" smtClean="0">
                <a:solidFill>
                  <a:schemeClr val="accent1"/>
                </a:solidFill>
              </a:rPr>
              <a:t>eax</a:t>
            </a:r>
            <a:r>
              <a:rPr lang="en-US" sz="1800" dirty="0" smtClean="0"/>
              <a:t>                                                        </a:t>
            </a:r>
            <a:r>
              <a:rPr lang="en-US" sz="1800" dirty="0" err="1" smtClean="0"/>
              <a:t>jmp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FCB2FF"/>
                </a:solidFill>
              </a:rPr>
              <a:t>mystrlen</a:t>
            </a:r>
            <a:endParaRPr lang="en-US" sz="1800" dirty="0">
              <a:solidFill>
                <a:srgbClr val="FCB2FF"/>
              </a:solidFill>
            </a:endParaRPr>
          </a:p>
          <a:p>
            <a:pPr marL="0" indent="0">
              <a:buNone/>
            </a:pPr>
            <a:r>
              <a:rPr lang="en-US" sz="1800" dirty="0" err="1"/>
              <a:t>jmp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CB2FF"/>
                </a:solidFill>
              </a:rPr>
              <a:t>.condition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CB2FF"/>
                </a:solidFill>
              </a:rPr>
              <a:t>.loop:</a:t>
            </a:r>
          </a:p>
          <a:p>
            <a:pPr marL="0" indent="0">
              <a:buNone/>
            </a:pPr>
            <a:r>
              <a:rPr lang="en-US" sz="1800" dirty="0" err="1"/>
              <a:t>addl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$1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1"/>
                </a:solidFill>
              </a:rPr>
              <a:t>%</a:t>
            </a:r>
            <a:r>
              <a:rPr lang="en-US" sz="1800" dirty="0" err="1">
                <a:solidFill>
                  <a:schemeClr val="accent1"/>
                </a:solidFill>
              </a:rPr>
              <a:t>eax</a:t>
            </a: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CB2FF"/>
                </a:solidFill>
              </a:rPr>
              <a:t>.condition:</a:t>
            </a:r>
          </a:p>
          <a:p>
            <a:pPr marL="0" indent="0">
              <a:buNone/>
            </a:pPr>
            <a:r>
              <a:rPr lang="en-US" sz="1800" dirty="0" err="1"/>
              <a:t>movb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(%</a:t>
            </a:r>
            <a:r>
              <a:rPr lang="en-US" sz="1800" dirty="0" err="1">
                <a:solidFill>
                  <a:schemeClr val="accent1"/>
                </a:solidFill>
              </a:rPr>
              <a:t>rdi</a:t>
            </a:r>
            <a:r>
              <a:rPr lang="en-US" sz="1800" dirty="0">
                <a:solidFill>
                  <a:schemeClr val="accent1"/>
                </a:solidFill>
              </a:rPr>
              <a:t>,%</a:t>
            </a:r>
            <a:r>
              <a:rPr lang="en-US" sz="1800" dirty="0" err="1">
                <a:solidFill>
                  <a:schemeClr val="accent1"/>
                </a:solidFill>
              </a:rPr>
              <a:t>rax</a:t>
            </a:r>
            <a:r>
              <a:rPr lang="en-US" sz="1800" dirty="0">
                <a:solidFill>
                  <a:schemeClr val="accent1"/>
                </a:solidFill>
              </a:rPr>
              <a:t>), %</a:t>
            </a:r>
            <a:r>
              <a:rPr lang="en-US" sz="1800" dirty="0" err="1">
                <a:solidFill>
                  <a:schemeClr val="accent1"/>
                </a:solidFill>
              </a:rPr>
              <a:t>bl</a:t>
            </a: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err="1"/>
              <a:t>cmp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$0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1"/>
                </a:solidFill>
              </a:rPr>
              <a:t>%</a:t>
            </a:r>
            <a:r>
              <a:rPr lang="en-US" sz="1800" dirty="0" err="1">
                <a:solidFill>
                  <a:schemeClr val="accent1"/>
                </a:solidFill>
              </a:rPr>
              <a:t>bl</a:t>
            </a: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err="1"/>
              <a:t>jne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CB2FF"/>
                </a:solidFill>
              </a:rPr>
              <a:t>.</a:t>
            </a:r>
            <a:r>
              <a:rPr lang="en-US" sz="1800" dirty="0" smtClean="0">
                <a:solidFill>
                  <a:srgbClr val="FCB2FF"/>
                </a:solidFill>
              </a:rPr>
              <a:t>loop</a:t>
            </a:r>
            <a:endParaRPr lang="en-US" sz="1800" dirty="0">
              <a:solidFill>
                <a:srgbClr val="FCB2FF"/>
              </a:solidFill>
            </a:endParaRPr>
          </a:p>
        </p:txBody>
      </p:sp>
      <p:sp>
        <p:nvSpPr>
          <p:cNvPr id="4" name="&quot;No&quot; Symbol 3"/>
          <p:cNvSpPr/>
          <p:nvPr/>
        </p:nvSpPr>
        <p:spPr>
          <a:xfrm>
            <a:off x="1163053" y="1600199"/>
            <a:ext cx="4932947" cy="4027989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2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call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FCB2FF"/>
                </a:solidFill>
              </a:rPr>
              <a:t>mystrlen</a:t>
            </a:r>
            <a:r>
              <a:rPr lang="en-US" sz="1800" dirty="0" smtClean="0">
                <a:solidFill>
                  <a:srgbClr val="FCB2FF"/>
                </a:solidFill>
              </a:rPr>
              <a:t>:</a:t>
            </a:r>
            <a:r>
              <a:rPr lang="en-US" sz="1800" dirty="0" smtClean="0"/>
              <a:t>                                                                 </a:t>
            </a:r>
            <a:r>
              <a:rPr lang="en-US" sz="1800" dirty="0" smtClean="0">
                <a:solidFill>
                  <a:srgbClr val="FCB2FF"/>
                </a:solidFill>
              </a:rPr>
              <a:t>main:</a:t>
            </a:r>
            <a:endParaRPr lang="en-US" sz="1800" dirty="0">
              <a:solidFill>
                <a:srgbClr val="FCB2FF"/>
              </a:solidFill>
            </a:endParaRPr>
          </a:p>
          <a:p>
            <a:pPr marL="0" indent="0">
              <a:buNone/>
            </a:pPr>
            <a:r>
              <a:rPr lang="en-US" sz="1800" dirty="0" err="1"/>
              <a:t>movl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$0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1"/>
                </a:solidFill>
              </a:rPr>
              <a:t>%</a:t>
            </a:r>
            <a:r>
              <a:rPr lang="en-US" sz="1800" dirty="0" err="1" smtClean="0">
                <a:solidFill>
                  <a:schemeClr val="accent1"/>
                </a:solidFill>
              </a:rPr>
              <a:t>eax</a:t>
            </a:r>
            <a:r>
              <a:rPr lang="en-US" sz="1800" dirty="0" smtClean="0"/>
              <a:t>                                                        //Where are the arguments?</a:t>
            </a:r>
            <a:endParaRPr lang="en-US" sz="1800" dirty="0" smtClean="0">
              <a:solidFill>
                <a:srgbClr val="FCB2FF"/>
              </a:solidFill>
            </a:endParaRPr>
          </a:p>
          <a:p>
            <a:pPr marL="0" indent="0">
              <a:buNone/>
            </a:pPr>
            <a:r>
              <a:rPr lang="en-US" sz="1800" dirty="0" err="1" smtClean="0"/>
              <a:t>jmp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CB2FF"/>
                </a:solidFill>
              </a:rPr>
              <a:t>.condition                                                        </a:t>
            </a:r>
            <a:r>
              <a:rPr lang="en-US" sz="1800" dirty="0" err="1"/>
              <a:t>jmp</a:t>
            </a:r>
            <a:r>
              <a:rPr lang="en-US" sz="1800" dirty="0"/>
              <a:t> </a:t>
            </a:r>
            <a:r>
              <a:rPr lang="en-US" sz="1800" dirty="0" err="1" smtClean="0">
                <a:solidFill>
                  <a:srgbClr val="FCB2FF"/>
                </a:solidFill>
              </a:rPr>
              <a:t>mystrlen</a:t>
            </a:r>
            <a:endParaRPr lang="en-US" sz="1800" dirty="0" smtClean="0">
              <a:solidFill>
                <a:srgbClr val="FCB2FF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CB2FF"/>
                </a:solidFill>
              </a:rPr>
              <a:t>.</a:t>
            </a:r>
            <a:r>
              <a:rPr lang="en-US" sz="1800" dirty="0">
                <a:solidFill>
                  <a:srgbClr val="FCB2FF"/>
                </a:solidFill>
              </a:rPr>
              <a:t>loop:</a:t>
            </a:r>
          </a:p>
          <a:p>
            <a:pPr marL="0" indent="0">
              <a:buNone/>
            </a:pPr>
            <a:r>
              <a:rPr lang="en-US" sz="1800" dirty="0" err="1"/>
              <a:t>addl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$1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1"/>
                </a:solidFill>
              </a:rPr>
              <a:t>%</a:t>
            </a:r>
            <a:r>
              <a:rPr lang="en-US" sz="1800" dirty="0" err="1">
                <a:solidFill>
                  <a:schemeClr val="accent1"/>
                </a:solidFill>
              </a:rPr>
              <a:t>eax</a:t>
            </a: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CB2FF"/>
                </a:solidFill>
              </a:rPr>
              <a:t>.condition:</a:t>
            </a:r>
          </a:p>
          <a:p>
            <a:pPr marL="0" indent="0">
              <a:buNone/>
            </a:pPr>
            <a:r>
              <a:rPr lang="en-US" sz="1800" dirty="0" err="1"/>
              <a:t>movb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(%</a:t>
            </a:r>
            <a:r>
              <a:rPr lang="en-US" sz="1800" dirty="0" err="1">
                <a:solidFill>
                  <a:schemeClr val="accent1"/>
                </a:solidFill>
              </a:rPr>
              <a:t>rdi</a:t>
            </a:r>
            <a:r>
              <a:rPr lang="en-US" sz="1800" dirty="0">
                <a:solidFill>
                  <a:schemeClr val="accent1"/>
                </a:solidFill>
              </a:rPr>
              <a:t>,%</a:t>
            </a:r>
            <a:r>
              <a:rPr lang="en-US" sz="1800" dirty="0" err="1">
                <a:solidFill>
                  <a:schemeClr val="accent1"/>
                </a:solidFill>
              </a:rPr>
              <a:t>rax</a:t>
            </a:r>
            <a:r>
              <a:rPr lang="en-US" sz="1800" dirty="0">
                <a:solidFill>
                  <a:schemeClr val="accent1"/>
                </a:solidFill>
              </a:rPr>
              <a:t>), %</a:t>
            </a:r>
            <a:r>
              <a:rPr lang="en-US" sz="1800" dirty="0" err="1">
                <a:solidFill>
                  <a:schemeClr val="accent1"/>
                </a:solidFill>
              </a:rPr>
              <a:t>bl</a:t>
            </a: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err="1"/>
              <a:t>cmp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$0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1"/>
                </a:solidFill>
              </a:rPr>
              <a:t>%</a:t>
            </a:r>
            <a:r>
              <a:rPr lang="en-US" sz="1800" dirty="0" err="1">
                <a:solidFill>
                  <a:schemeClr val="accent1"/>
                </a:solidFill>
              </a:rPr>
              <a:t>bl</a:t>
            </a: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err="1"/>
              <a:t>jne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CB2FF"/>
                </a:solidFill>
              </a:rPr>
              <a:t>.</a:t>
            </a:r>
            <a:r>
              <a:rPr lang="en-US" sz="1800" dirty="0" smtClean="0">
                <a:solidFill>
                  <a:srgbClr val="FCB2FF"/>
                </a:solidFill>
              </a:rPr>
              <a:t>loop</a:t>
            </a:r>
          </a:p>
          <a:p>
            <a:pPr marL="0" indent="0">
              <a:buNone/>
            </a:pPr>
            <a:r>
              <a:rPr lang="en-US" sz="1800" dirty="0" smtClean="0"/>
              <a:t>// How do we get back?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49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where we came 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calls another (a caller) knows what it is calling</a:t>
            </a:r>
          </a:p>
          <a:p>
            <a:r>
              <a:rPr lang="en-US" dirty="0" smtClean="0"/>
              <a:t>A </a:t>
            </a:r>
            <a:r>
              <a:rPr lang="en-US" dirty="0"/>
              <a:t>function that is called (a </a:t>
            </a:r>
            <a:r>
              <a:rPr lang="en-US" dirty="0" err="1"/>
              <a:t>callee</a:t>
            </a:r>
            <a:r>
              <a:rPr lang="en-US" dirty="0"/>
              <a:t>) does not know who its caller is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it needs to know where to </a:t>
            </a:r>
            <a:r>
              <a:rPr lang="en-US" dirty="0" smtClean="0"/>
              <a:t>restore </a:t>
            </a:r>
            <a:r>
              <a:rPr lang="en-US" dirty="0"/>
              <a:t>execution when it is </a:t>
            </a:r>
            <a:r>
              <a:rPr lang="en-US" dirty="0" smtClean="0"/>
              <a:t>done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the responsibility of the caller to tell the </a:t>
            </a:r>
            <a:r>
              <a:rPr lang="en-US" dirty="0" err="1"/>
              <a:t>callee</a:t>
            </a:r>
            <a:r>
              <a:rPr lang="en-US" dirty="0"/>
              <a:t> where to </a:t>
            </a:r>
            <a:r>
              <a:rPr lang="en-US" dirty="0" smtClean="0"/>
              <a:t>restore execution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want to </a:t>
            </a:r>
            <a:r>
              <a:rPr lang="en-US" dirty="0" smtClean="0"/>
              <a:t>restore </a:t>
            </a:r>
            <a:r>
              <a:rPr lang="en-US" dirty="0"/>
              <a:t>execution on the instruction after we called the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store this return address on the </a:t>
            </a:r>
            <a:r>
              <a:rPr lang="en-US" dirty="0" smtClean="0"/>
              <a:t>stack</a:t>
            </a:r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callq</a:t>
            </a:r>
            <a:r>
              <a:rPr lang="en-US" dirty="0" smtClean="0"/>
              <a:t> </a:t>
            </a:r>
            <a:r>
              <a:rPr lang="en-US" dirty="0"/>
              <a:t>handles this for us</a:t>
            </a:r>
          </a:p>
        </p:txBody>
      </p:sp>
    </p:spTree>
    <p:extLst>
      <p:ext uri="{BB962C8B-B14F-4D97-AF65-F5344CB8AC3E}">
        <p14:creationId xmlns:p14="http://schemas.microsoft.com/office/powerpoint/2010/main" val="25787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Assessment </a:t>
            </a:r>
            <a:r>
              <a:rPr lang="en-US" dirty="0" smtClean="0"/>
              <a:t>07</a:t>
            </a:r>
          </a:p>
          <a:p>
            <a:r>
              <a:rPr lang="en-US" dirty="0" smtClean="0"/>
              <a:t>More Assembly</a:t>
            </a:r>
          </a:p>
          <a:p>
            <a:pPr lvl="1"/>
            <a:r>
              <a:rPr lang="en-US" dirty="0" smtClean="0"/>
              <a:t>Procedure calls &amp; data segment</a:t>
            </a:r>
          </a:p>
          <a:p>
            <a:r>
              <a:rPr lang="en-US" dirty="0" smtClean="0"/>
              <a:t>Breakout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first six arguments are stored in this order:</a:t>
            </a:r>
          </a:p>
          <a:p>
            <a:pPr lvl="1"/>
            <a:r>
              <a:rPr lang="mr-IN" dirty="0" smtClean="0">
                <a:solidFill>
                  <a:schemeClr val="accent1"/>
                </a:solidFill>
              </a:rPr>
              <a:t>%</a:t>
            </a:r>
            <a:r>
              <a:rPr lang="mr-IN" dirty="0" err="1" smtClean="0">
                <a:solidFill>
                  <a:schemeClr val="accent1"/>
                </a:solidFill>
              </a:rPr>
              <a:t>rdi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mr-IN" dirty="0" smtClean="0">
                <a:solidFill>
                  <a:schemeClr val="accent1"/>
                </a:solidFill>
              </a:rPr>
              <a:t>%</a:t>
            </a:r>
            <a:r>
              <a:rPr lang="mr-IN" dirty="0" err="1" smtClean="0">
                <a:solidFill>
                  <a:schemeClr val="accent1"/>
                </a:solidFill>
              </a:rPr>
              <a:t>rsi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mr-IN" dirty="0" smtClean="0">
                <a:solidFill>
                  <a:schemeClr val="accent1"/>
                </a:solidFill>
              </a:rPr>
              <a:t>%</a:t>
            </a:r>
            <a:r>
              <a:rPr lang="mr-IN" dirty="0" err="1" smtClean="0">
                <a:solidFill>
                  <a:schemeClr val="accent1"/>
                </a:solidFill>
              </a:rPr>
              <a:t>rdx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mr-IN" dirty="0" smtClean="0">
                <a:solidFill>
                  <a:schemeClr val="accent1"/>
                </a:solidFill>
              </a:rPr>
              <a:t>%</a:t>
            </a:r>
            <a:r>
              <a:rPr lang="mr-IN" dirty="0" err="1" smtClean="0">
                <a:solidFill>
                  <a:schemeClr val="accent1"/>
                </a:solidFill>
              </a:rPr>
              <a:t>rcx</a:t>
            </a:r>
            <a:r>
              <a:rPr lang="mr-IN" dirty="0">
                <a:solidFill>
                  <a:schemeClr val="accent1"/>
                </a:solidFill>
              </a:rPr>
              <a:t>, %r8, %</a:t>
            </a:r>
            <a:r>
              <a:rPr lang="mr-IN" dirty="0" smtClean="0">
                <a:solidFill>
                  <a:schemeClr val="accent1"/>
                </a:solidFill>
              </a:rPr>
              <a:t>r9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So when calling a function, you must set those registers to the correct value </a:t>
            </a:r>
            <a:r>
              <a:rPr lang="en-US" dirty="0" smtClean="0"/>
              <a:t>for that </a:t>
            </a:r>
            <a:r>
              <a:rPr lang="en-US" dirty="0"/>
              <a:t>argument</a:t>
            </a:r>
            <a:endParaRPr lang="mr-IN" dirty="0">
              <a:solidFill>
                <a:schemeClr val="accent1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/>
              <a:t>return value is stored in </a:t>
            </a:r>
            <a:r>
              <a:rPr lang="en-US" dirty="0">
                <a:solidFill>
                  <a:schemeClr val="accent2"/>
                </a:solidFill>
              </a:rPr>
              <a:t>%</a:t>
            </a:r>
            <a:r>
              <a:rPr lang="en-US" dirty="0" err="1">
                <a:solidFill>
                  <a:schemeClr val="accent2"/>
                </a:solidFill>
              </a:rPr>
              <a:t>rax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Functions may feel free to use the argument registers and the return value register, as well as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%r10</a:t>
            </a:r>
            <a:r>
              <a:rPr lang="en-US" dirty="0"/>
              <a:t>, and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%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r11</a:t>
            </a:r>
          </a:p>
          <a:p>
            <a:r>
              <a:rPr lang="en-US" dirty="0" smtClean="0"/>
              <a:t>If </a:t>
            </a:r>
            <a:r>
              <a:rPr lang="en-US" dirty="0"/>
              <a:t>the caller was using the argument registers for something, it must </a:t>
            </a:r>
            <a:r>
              <a:rPr lang="en-US" dirty="0" smtClean="0"/>
              <a:t>save them </a:t>
            </a:r>
            <a:r>
              <a:rPr lang="en-US" dirty="0"/>
              <a:t>first, as the </a:t>
            </a:r>
            <a:r>
              <a:rPr lang="en-US" dirty="0" err="1"/>
              <a:t>callee</a:t>
            </a:r>
            <a:r>
              <a:rPr lang="en-US" dirty="0"/>
              <a:t> may use those registers for any </a:t>
            </a:r>
            <a:r>
              <a:rPr lang="en-US" dirty="0" smtClean="0"/>
              <a:t>purpose</a:t>
            </a:r>
          </a:p>
          <a:p>
            <a:pPr lvl="1"/>
            <a:r>
              <a:rPr lang="en-US" dirty="0"/>
              <a:t>It can save them to the </a:t>
            </a:r>
            <a:r>
              <a:rPr lang="en-US" dirty="0" smtClean="0"/>
              <a:t>stack</a:t>
            </a:r>
          </a:p>
          <a:p>
            <a:pPr lvl="1"/>
            <a:r>
              <a:rPr lang="en-US" dirty="0"/>
              <a:t>This is also true of the registers %r10, %r11, and %</a:t>
            </a:r>
            <a:r>
              <a:rPr lang="en-US" dirty="0" err="1"/>
              <a:t>rax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callee</a:t>
            </a:r>
            <a:r>
              <a:rPr lang="en-US" dirty="0"/>
              <a:t> must save certain registers if it plans on using them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are </a:t>
            </a:r>
            <a:r>
              <a:rPr lang="en-US" dirty="0">
                <a:solidFill>
                  <a:schemeClr val="accent6"/>
                </a:solidFill>
              </a:rPr>
              <a:t>%</a:t>
            </a:r>
            <a:r>
              <a:rPr lang="en-US" dirty="0" err="1">
                <a:solidFill>
                  <a:schemeClr val="accent6"/>
                </a:solidFill>
              </a:rPr>
              <a:t>rbx</a:t>
            </a:r>
            <a:r>
              <a:rPr lang="en-US" dirty="0">
                <a:solidFill>
                  <a:schemeClr val="accent6"/>
                </a:solidFill>
              </a:rPr>
              <a:t>, %r12, %13, %r14, %</a:t>
            </a:r>
            <a:r>
              <a:rPr lang="en-US" dirty="0" err="1">
                <a:solidFill>
                  <a:schemeClr val="accent6"/>
                </a:solidFill>
              </a:rPr>
              <a:t>rbp</a:t>
            </a:r>
            <a:r>
              <a:rPr lang="en-US" dirty="0"/>
              <a:t>, and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endParaRPr lang="en-US" dirty="0">
              <a:solidFill>
                <a:srgbClr val="FCB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40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registers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754" y="1825625"/>
            <a:ext cx="7506491" cy="4351338"/>
          </a:xfrm>
        </p:spPr>
      </p:pic>
    </p:spTree>
    <p:extLst>
      <p:ext uri="{BB962C8B-B14F-4D97-AF65-F5344CB8AC3E}">
        <p14:creationId xmlns:p14="http://schemas.microsoft.com/office/powerpoint/2010/main" val="4639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register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r>
              <a:rPr lang="en-US" dirty="0">
                <a:solidFill>
                  <a:srgbClr val="FCB2FF"/>
                </a:solidFill>
              </a:rPr>
              <a:t> </a:t>
            </a:r>
            <a:r>
              <a:rPr lang="en-US" dirty="0"/>
              <a:t>points to the top of the </a:t>
            </a:r>
            <a:r>
              <a:rPr lang="en-US" dirty="0" smtClean="0"/>
              <a:t>stack</a:t>
            </a:r>
          </a:p>
          <a:p>
            <a:r>
              <a:rPr lang="en-US" dirty="0" smtClean="0"/>
              <a:t>The </a:t>
            </a:r>
            <a:r>
              <a:rPr lang="en-US" dirty="0"/>
              <a:t>stack grows </a:t>
            </a:r>
            <a:r>
              <a:rPr lang="en-US" dirty="0" smtClean="0"/>
              <a:t>downwards</a:t>
            </a:r>
          </a:p>
          <a:p>
            <a:r>
              <a:rPr lang="en-US" dirty="0" smtClean="0"/>
              <a:t>We </a:t>
            </a:r>
            <a:r>
              <a:rPr lang="en-US" dirty="0"/>
              <a:t>use it to store return addresses as well as registers whose values we </a:t>
            </a:r>
            <a:r>
              <a:rPr lang="en-US" dirty="0" smtClean="0"/>
              <a:t>don’t want </a:t>
            </a:r>
            <a:r>
              <a:rPr lang="en-US" dirty="0"/>
              <a:t>to </a:t>
            </a:r>
            <a:r>
              <a:rPr lang="en-US" dirty="0" smtClean="0"/>
              <a:t>lose</a:t>
            </a:r>
          </a:p>
          <a:p>
            <a:r>
              <a:rPr lang="en-US" dirty="0" smtClean="0"/>
              <a:t>We use it to store the </a:t>
            </a:r>
            <a:r>
              <a:rPr lang="en-US" dirty="0"/>
              <a:t>7th, 8th, 9th etc. function </a:t>
            </a:r>
            <a:r>
              <a:rPr lang="en-US" dirty="0" smtClean="0"/>
              <a:t>arguments</a:t>
            </a:r>
          </a:p>
          <a:p>
            <a:r>
              <a:rPr lang="en-US" dirty="0" smtClean="0"/>
              <a:t>We </a:t>
            </a:r>
            <a:r>
              <a:rPr lang="en-US" dirty="0"/>
              <a:t>also use it to store local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You </a:t>
            </a:r>
            <a:r>
              <a:rPr lang="en-US" dirty="0"/>
              <a:t>can use </a:t>
            </a:r>
            <a:r>
              <a:rPr lang="en-US" dirty="0" err="1">
                <a:solidFill>
                  <a:schemeClr val="accent1"/>
                </a:solidFill>
              </a:rPr>
              <a:t>pushq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1"/>
                </a:solidFill>
              </a:rPr>
              <a:t>popq</a:t>
            </a:r>
            <a:r>
              <a:rPr lang="en-US" dirty="0"/>
              <a:t> to add and remove things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134673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pushq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Takes </a:t>
            </a:r>
            <a:r>
              <a:rPr lang="en-US" dirty="0"/>
              <a:t>one operand</a:t>
            </a:r>
          </a:p>
          <a:p>
            <a:r>
              <a:rPr lang="en-US" u="sng" dirty="0" smtClean="0"/>
              <a:t>DECREASES</a:t>
            </a:r>
            <a:r>
              <a:rPr lang="en-US" dirty="0" smtClean="0"/>
              <a:t>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r>
              <a:rPr lang="en-US" dirty="0">
                <a:solidFill>
                  <a:srgbClr val="FCB2FF"/>
                </a:solidFill>
              </a:rPr>
              <a:t> </a:t>
            </a:r>
            <a:r>
              <a:rPr lang="en-US" dirty="0"/>
              <a:t>by 8</a:t>
            </a:r>
          </a:p>
          <a:p>
            <a:r>
              <a:rPr lang="en-US" u="sng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stores the operand at the memory location given by the new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endParaRPr lang="en-US" dirty="0">
              <a:solidFill>
                <a:srgbClr val="FCB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popq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dst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Takes </a:t>
            </a:r>
            <a:r>
              <a:rPr lang="en-US" dirty="0"/>
              <a:t>one operand</a:t>
            </a:r>
          </a:p>
          <a:p>
            <a:r>
              <a:rPr lang="en-US" dirty="0" smtClean="0"/>
              <a:t>Takes </a:t>
            </a:r>
            <a:r>
              <a:rPr lang="en-US" dirty="0"/>
              <a:t>the value in memory located at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r>
              <a:rPr lang="en-US" dirty="0">
                <a:solidFill>
                  <a:srgbClr val="FCB2FF"/>
                </a:solidFill>
              </a:rPr>
              <a:t> </a:t>
            </a:r>
            <a:r>
              <a:rPr lang="en-US" dirty="0"/>
              <a:t>and stores it in the operand</a:t>
            </a:r>
          </a:p>
          <a:p>
            <a:r>
              <a:rPr lang="en-US" u="sng" dirty="0" smtClean="0"/>
              <a:t>THEN </a:t>
            </a:r>
            <a:r>
              <a:rPr lang="en-US" u="sng" dirty="0"/>
              <a:t>INCREASES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r>
              <a:rPr lang="en-US" dirty="0">
                <a:solidFill>
                  <a:srgbClr val="FCB2FF"/>
                </a:solidFill>
              </a:rPr>
              <a:t> </a:t>
            </a:r>
            <a:r>
              <a:rPr lang="en-US" dirty="0"/>
              <a:t>by 8</a:t>
            </a:r>
            <a:endParaRPr lang="en-US" dirty="0">
              <a:solidFill>
                <a:srgbClr val="FCB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1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callq</a:t>
            </a:r>
            <a:r>
              <a:rPr lang="en-US" dirty="0" smtClean="0">
                <a:solidFill>
                  <a:schemeClr val="accent1"/>
                </a:solidFill>
              </a:rPr>
              <a:t> label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Takes </a:t>
            </a:r>
            <a:r>
              <a:rPr lang="en-US" dirty="0"/>
              <a:t>one operand</a:t>
            </a:r>
          </a:p>
          <a:p>
            <a:r>
              <a:rPr lang="en-US" u="sng" dirty="0" smtClean="0"/>
              <a:t>DECREASES</a:t>
            </a:r>
            <a:r>
              <a:rPr lang="en-US" dirty="0" smtClean="0"/>
              <a:t>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r>
              <a:rPr lang="en-US" dirty="0">
                <a:solidFill>
                  <a:srgbClr val="FCB2FF"/>
                </a:solidFill>
              </a:rPr>
              <a:t> </a:t>
            </a:r>
            <a:r>
              <a:rPr lang="en-US" dirty="0"/>
              <a:t>by </a:t>
            </a:r>
            <a:r>
              <a:rPr lang="en-US" dirty="0" smtClean="0"/>
              <a:t>8</a:t>
            </a:r>
          </a:p>
          <a:p>
            <a:r>
              <a:rPr lang="en-US" u="sng" dirty="0" smtClean="0"/>
              <a:t>THEN</a:t>
            </a:r>
            <a:r>
              <a:rPr lang="en-US" dirty="0" smtClean="0"/>
              <a:t> stores </a:t>
            </a:r>
            <a:r>
              <a:rPr lang="en-US" dirty="0"/>
              <a:t>the </a:t>
            </a:r>
            <a:r>
              <a:rPr lang="en-US" dirty="0" smtClean="0"/>
              <a:t>return address </a:t>
            </a:r>
            <a:r>
              <a:rPr lang="en-US" dirty="0"/>
              <a:t>at the memory location given by the new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 smtClean="0">
                <a:solidFill>
                  <a:srgbClr val="FCB2FF"/>
                </a:solidFill>
              </a:rPr>
              <a:t>rsp</a:t>
            </a:r>
            <a:endParaRPr lang="en-US" dirty="0"/>
          </a:p>
          <a:p>
            <a:r>
              <a:rPr lang="en-US" u="sng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jumps to the operand</a:t>
            </a:r>
            <a:endParaRPr lang="en-US" dirty="0">
              <a:solidFill>
                <a:srgbClr val="FCB2FF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673768" y="3019926"/>
            <a:ext cx="252664" cy="854242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188977"/>
            <a:ext cx="1010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Push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return address on stack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6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retq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Takes </a:t>
            </a:r>
            <a:r>
              <a:rPr lang="en-US" dirty="0"/>
              <a:t>no operands</a:t>
            </a:r>
          </a:p>
          <a:p>
            <a:r>
              <a:rPr lang="en-US" dirty="0" smtClean="0"/>
              <a:t>Jumps </a:t>
            </a:r>
            <a:r>
              <a:rPr lang="en-US" dirty="0"/>
              <a:t>to the location given by the value in memory located at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endParaRPr lang="en-US" dirty="0">
              <a:solidFill>
                <a:srgbClr val="FCB2FF"/>
              </a:solidFill>
            </a:endParaRPr>
          </a:p>
          <a:p>
            <a:r>
              <a:rPr lang="en-US" u="sng" dirty="0" smtClean="0"/>
              <a:t>THEN </a:t>
            </a:r>
            <a:r>
              <a:rPr lang="en-US" u="sng" dirty="0"/>
              <a:t>INCREASES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r>
              <a:rPr lang="en-US" dirty="0">
                <a:solidFill>
                  <a:srgbClr val="FCB2FF"/>
                </a:solidFill>
              </a:rPr>
              <a:t> </a:t>
            </a:r>
            <a:r>
              <a:rPr lang="en-US" dirty="0"/>
              <a:t>by 8</a:t>
            </a:r>
            <a:endParaRPr lang="en-US" dirty="0">
              <a:solidFill>
                <a:srgbClr val="FCB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07768" cy="4351338"/>
          </a:xfrm>
        </p:spPr>
        <p:txBody>
          <a:bodyPr/>
          <a:lstStyle/>
          <a:p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Stack</a:t>
            </a:r>
          </a:p>
          <a:p>
            <a:pPr lvl="2"/>
            <a:r>
              <a:rPr lang="en-US" dirty="0"/>
              <a:t>C’s primitive data type and </a:t>
            </a:r>
            <a:r>
              <a:rPr lang="en-US" dirty="0" smtClean="0"/>
              <a:t>pointer </a:t>
            </a:r>
            <a:r>
              <a:rPr lang="mr-IN" dirty="0" smtClean="0"/>
              <a:t>–</a:t>
            </a:r>
            <a:r>
              <a:rPr lang="en-US" dirty="0" smtClean="0"/>
              <a:t> registers whenever possible</a:t>
            </a:r>
          </a:p>
          <a:p>
            <a:pPr lvl="2"/>
            <a:r>
              <a:rPr lang="en-US" dirty="0" smtClean="0"/>
              <a:t>Array,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Global variables</a:t>
            </a:r>
          </a:p>
          <a:p>
            <a:pPr lvl="1"/>
            <a:r>
              <a:rPr lang="en-US" dirty="0" smtClean="0"/>
              <a:t>global variable / static global variable</a:t>
            </a:r>
          </a:p>
          <a:p>
            <a:r>
              <a:rPr lang="en-US" dirty="0" smtClean="0"/>
              <a:t>Dynamic allocated variables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malloc</a:t>
            </a:r>
            <a:endParaRPr lang="en-US" dirty="0" smtClean="0"/>
          </a:p>
          <a:p>
            <a:pPr lvl="1"/>
            <a:r>
              <a:rPr lang="en-US" dirty="0" smtClean="0"/>
              <a:t>Heap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1263"/>
              </p:ext>
            </p:extLst>
          </p:nvPr>
        </p:nvGraphicFramePr>
        <p:xfrm>
          <a:off x="8192170" y="876076"/>
          <a:ext cx="1469189" cy="5024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189"/>
              </a:tblGrid>
              <a:tr h="1725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5921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26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rgbClr val="FCB2FF"/>
                    </a:solidFill>
                  </a:tcPr>
                </a:tc>
              </a:tr>
              <a:tr h="8626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Statically-allocated data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8626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 segment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9781674" y="876076"/>
            <a:ext cx="300789" cy="16024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9781674" y="3248526"/>
            <a:ext cx="300789" cy="842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9781674" y="4186990"/>
            <a:ext cx="300789" cy="8181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9781674" y="5089358"/>
            <a:ext cx="300789" cy="8108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37944" y="1354124"/>
            <a:ext cx="97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variable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68426" y="3215534"/>
            <a:ext cx="138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</a:t>
            </a:r>
            <a:r>
              <a:rPr lang="en-US" smtClean="0"/>
              <a:t>ynamically allocated variable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82463" y="4342445"/>
            <a:ext cx="11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Global Variable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25982" y="5160592"/>
            <a:ext cx="1472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executable instructions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3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Array/</a:t>
            </a:r>
            <a:r>
              <a:rPr lang="en-US" dirty="0" err="1" smtClean="0"/>
              <a:t>Struct</a:t>
            </a:r>
            <a:r>
              <a:rPr lang="en-US" dirty="0" smtClean="0"/>
              <a:t> accessing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Accessing </a:t>
            </a:r>
            <a:r>
              <a:rPr lang="en-US" dirty="0" smtClean="0"/>
              <a:t>Example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getnum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arr</a:t>
            </a:r>
            <a:r>
              <a:rPr lang="en-US" dirty="0"/>
              <a:t>, long </a:t>
            </a:r>
            <a:r>
              <a:rPr lang="en-US" dirty="0" err="1"/>
              <a:t>i</a:t>
            </a:r>
            <a:r>
              <a:rPr lang="en-US" dirty="0" smtClean="0"/>
              <a:t>) { return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];}</a:t>
            </a:r>
            <a:endParaRPr lang="en-US" dirty="0"/>
          </a:p>
          <a:p>
            <a:pPr lvl="1"/>
            <a:r>
              <a:rPr lang="en-US" dirty="0" smtClean="0"/>
              <a:t>Suppose </a:t>
            </a:r>
            <a:r>
              <a:rPr lang="en-US" dirty="0"/>
              <a:t>%</a:t>
            </a:r>
            <a:r>
              <a:rPr lang="en-US" dirty="0" err="1"/>
              <a:t>rdi</a:t>
            </a:r>
            <a:r>
              <a:rPr lang="en-US" dirty="0"/>
              <a:t> contains </a:t>
            </a:r>
            <a:r>
              <a:rPr lang="en-US" dirty="0" err="1" smtClean="0"/>
              <a:t>arr</a:t>
            </a:r>
            <a:r>
              <a:rPr lang="en-US" dirty="0" smtClean="0"/>
              <a:t>; </a:t>
            </a:r>
            <a:r>
              <a:rPr lang="en-US" dirty="0"/>
              <a:t>%</a:t>
            </a:r>
            <a:r>
              <a:rPr lang="en-US" dirty="0" err="1"/>
              <a:t>rsi</a:t>
            </a:r>
            <a:r>
              <a:rPr lang="en-US" dirty="0"/>
              <a:t> contains </a:t>
            </a:r>
            <a:r>
              <a:rPr lang="en-US" dirty="0" err="1"/>
              <a:t>i</a:t>
            </a:r>
            <a:r>
              <a:rPr lang="en-US" dirty="0" smtClean="0"/>
              <a:t>; </a:t>
            </a:r>
            <a:r>
              <a:rPr lang="en-US" dirty="0"/>
              <a:t>%</a:t>
            </a:r>
            <a:r>
              <a:rPr lang="en-US" dirty="0" err="1"/>
              <a:t>eax</a:t>
            </a:r>
            <a:r>
              <a:rPr lang="en-US" dirty="0"/>
              <a:t> is to contain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 smtClean="0"/>
              <a:t>]</a:t>
            </a:r>
          </a:p>
          <a:p>
            <a:pPr lvl="1"/>
            <a:r>
              <a:rPr lang="mr-IN" dirty="0" err="1"/>
              <a:t>movl</a:t>
            </a:r>
            <a:r>
              <a:rPr lang="mr-IN" dirty="0"/>
              <a:t> (%</a:t>
            </a:r>
            <a:r>
              <a:rPr lang="mr-IN" dirty="0" err="1"/>
              <a:t>rdi</a:t>
            </a:r>
            <a:r>
              <a:rPr lang="mr-IN" dirty="0"/>
              <a:t>, %</a:t>
            </a:r>
            <a:r>
              <a:rPr lang="mr-IN" dirty="0" err="1"/>
              <a:t>rsi</a:t>
            </a:r>
            <a:r>
              <a:rPr lang="mr-IN" dirty="0"/>
              <a:t>, 4), %</a:t>
            </a:r>
            <a:r>
              <a:rPr lang="mr-IN" dirty="0" err="1" smtClean="0"/>
              <a:t>eax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char* </a:t>
            </a:r>
            <a:r>
              <a:rPr lang="en-US" dirty="0" err="1"/>
              <a:t>getpointer</a:t>
            </a:r>
            <a:r>
              <a:rPr lang="en-US" dirty="0"/>
              <a:t>(char **</a:t>
            </a:r>
            <a:r>
              <a:rPr lang="en-US" dirty="0" err="1"/>
              <a:t>arr</a:t>
            </a:r>
            <a:r>
              <a:rPr lang="en-US" dirty="0"/>
              <a:t>, long </a:t>
            </a:r>
            <a:r>
              <a:rPr lang="en-US" dirty="0" err="1"/>
              <a:t>i</a:t>
            </a:r>
            <a:r>
              <a:rPr lang="en-US" dirty="0" smtClean="0"/>
              <a:t>) { return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];}</a:t>
            </a:r>
          </a:p>
          <a:p>
            <a:pPr lvl="1"/>
            <a:r>
              <a:rPr lang="en-US" dirty="0"/>
              <a:t>Suppose %</a:t>
            </a:r>
            <a:r>
              <a:rPr lang="en-US" dirty="0" err="1"/>
              <a:t>rdi</a:t>
            </a:r>
            <a:r>
              <a:rPr lang="en-US" dirty="0"/>
              <a:t> contains </a:t>
            </a:r>
            <a:r>
              <a:rPr lang="en-US" dirty="0" err="1" smtClean="0"/>
              <a:t>arr</a:t>
            </a:r>
            <a:r>
              <a:rPr lang="en-US" dirty="0" smtClean="0"/>
              <a:t>; </a:t>
            </a:r>
            <a:r>
              <a:rPr lang="en-US" dirty="0"/>
              <a:t>%</a:t>
            </a:r>
            <a:r>
              <a:rPr lang="en-US" dirty="0" err="1"/>
              <a:t>rsi</a:t>
            </a:r>
            <a:r>
              <a:rPr lang="en-US" dirty="0"/>
              <a:t> contains </a:t>
            </a:r>
            <a:r>
              <a:rPr lang="en-US" dirty="0" smtClean="0"/>
              <a:t>I; </a:t>
            </a:r>
            <a:r>
              <a:rPr lang="en-US" dirty="0"/>
              <a:t>%</a:t>
            </a:r>
            <a:r>
              <a:rPr lang="en-US" dirty="0" err="1"/>
              <a:t>rax</a:t>
            </a:r>
            <a:r>
              <a:rPr lang="en-US" dirty="0"/>
              <a:t> is to contain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 smtClean="0"/>
              <a:t>]</a:t>
            </a:r>
          </a:p>
          <a:p>
            <a:pPr lvl="1"/>
            <a:r>
              <a:rPr lang="mr-IN" dirty="0" err="1" smtClean="0"/>
              <a:t>movq</a:t>
            </a:r>
            <a:r>
              <a:rPr lang="en-US" dirty="0" smtClean="0"/>
              <a:t> </a:t>
            </a:r>
            <a:r>
              <a:rPr lang="mr-IN" dirty="0" smtClean="0"/>
              <a:t>(%</a:t>
            </a:r>
            <a:r>
              <a:rPr lang="mr-IN" dirty="0" err="1"/>
              <a:t>rdi</a:t>
            </a:r>
            <a:r>
              <a:rPr lang="mr-IN" dirty="0"/>
              <a:t>, %</a:t>
            </a:r>
            <a:r>
              <a:rPr lang="mr-IN" dirty="0" err="1"/>
              <a:t>rsi</a:t>
            </a:r>
            <a:r>
              <a:rPr lang="mr-IN" dirty="0"/>
              <a:t>, 8), %</a:t>
            </a:r>
            <a:r>
              <a:rPr lang="mr-IN" dirty="0" err="1"/>
              <a:t>rax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Array/</a:t>
            </a:r>
            <a:r>
              <a:rPr lang="en-US" dirty="0" err="1" smtClean="0"/>
              <a:t>Struct</a:t>
            </a:r>
            <a:r>
              <a:rPr lang="en-US" dirty="0" smtClean="0"/>
              <a:t> accessing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63389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node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long id;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*name;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</a:p>
          <a:p>
            <a:pPr marL="0" indent="0">
              <a:buNone/>
            </a:pPr>
            <a:r>
              <a:rPr lang="en-US" dirty="0" smtClean="0"/>
              <a:t>}node;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init_node</a:t>
            </a:r>
            <a:r>
              <a:rPr lang="en-US" dirty="0" smtClean="0"/>
              <a:t>(node*n, long id, char *name){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n-&gt;id=id;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n-&gt;name=name;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n-&gt;next=NULL;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40365"/>
              </p:ext>
            </p:extLst>
          </p:nvPr>
        </p:nvGraphicFramePr>
        <p:xfrm>
          <a:off x="6400799" y="1910790"/>
          <a:ext cx="4126833" cy="627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611"/>
                <a:gridCol w="1375611"/>
                <a:gridCol w="1375611"/>
              </a:tblGrid>
              <a:tr h="627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id</a:t>
                      </a:r>
                      <a:endParaRPr lang="en-US" sz="2400" dirty="0"/>
                    </a:p>
                  </a:txBody>
                  <a:tcPr>
                    <a:solidFill>
                      <a:srgbClr val="FCB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next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32358" y="262382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0                         8                       16                     24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89758" y="4278020"/>
            <a:ext cx="3573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movq</a:t>
            </a:r>
            <a:r>
              <a:rPr lang="en-US" sz="2400" dirty="0" smtClean="0"/>
              <a:t> %</a:t>
            </a:r>
            <a:r>
              <a:rPr lang="en-US" sz="2400" dirty="0" err="1" smtClean="0"/>
              <a:t>rsi</a:t>
            </a:r>
            <a:r>
              <a:rPr lang="en-US" sz="2400" dirty="0" smtClean="0"/>
              <a:t>, (%</a:t>
            </a:r>
            <a:r>
              <a:rPr lang="en-US" sz="2400" dirty="0" err="1" smtClean="0"/>
              <a:t>rdi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movq</a:t>
            </a:r>
            <a:r>
              <a:rPr lang="en-US" sz="2400" dirty="0" smtClean="0"/>
              <a:t> %</a:t>
            </a:r>
            <a:r>
              <a:rPr lang="en-US" sz="2400" dirty="0" err="1" smtClean="0"/>
              <a:t>rdx</a:t>
            </a:r>
            <a:r>
              <a:rPr lang="en-US" sz="2400" dirty="0" smtClean="0"/>
              <a:t>, 8(%</a:t>
            </a:r>
            <a:r>
              <a:rPr lang="en-US" sz="2400" dirty="0" err="1" smtClean="0"/>
              <a:t>rdi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movq</a:t>
            </a:r>
            <a:r>
              <a:rPr lang="en-US" sz="2400" dirty="0" smtClean="0"/>
              <a:t> $0, 16(%</a:t>
            </a:r>
            <a:r>
              <a:rPr lang="en-US" sz="2400" dirty="0" err="1" smtClean="0"/>
              <a:t>rdi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6894095" y="4703726"/>
            <a:ext cx="842210" cy="348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Assessment </a:t>
            </a:r>
            <a:r>
              <a:rPr lang="en-US" altLang="zh-CN" dirty="0" smtClean="0"/>
              <a:t>07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Q1 </a:t>
            </a:r>
            <a:r>
              <a:rPr lang="cs-CZ" dirty="0"/>
              <a:t>%</a:t>
            </a:r>
            <a:r>
              <a:rPr lang="cs-CZ" dirty="0" err="1" smtClean="0"/>
              <a:t>eax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Suppose register %</a:t>
            </a:r>
            <a:r>
              <a:rPr lang="en-US" dirty="0" err="1"/>
              <a:t>eax</a:t>
            </a:r>
            <a:r>
              <a:rPr lang="en-US" dirty="0"/>
              <a:t> corresponds to the C variable x of some integer type. If the value of %</a:t>
            </a:r>
            <a:r>
              <a:rPr lang="en-US" dirty="0" err="1"/>
              <a:t>eax</a:t>
            </a:r>
            <a:r>
              <a:rPr lang="en-US" dirty="0"/>
              <a:t> is 0xffffffff, what potentially could be the type and value of x?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type: </a:t>
            </a:r>
            <a:r>
              <a:rPr lang="en-US" dirty="0" err="1"/>
              <a:t>int</a:t>
            </a:r>
            <a:r>
              <a:rPr lang="en-US" dirty="0"/>
              <a:t>, value: -1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type: </a:t>
            </a:r>
            <a:r>
              <a:rPr lang="en-US" dirty="0" err="1"/>
              <a:t>int</a:t>
            </a:r>
            <a:r>
              <a:rPr lang="en-US" dirty="0"/>
              <a:t>, value: -2^{31</a:t>
            </a:r>
            <a:r>
              <a:rPr lang="en-US" dirty="0" smtClean="0"/>
              <a:t>}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smtClean="0"/>
              <a:t>type</a:t>
            </a:r>
            <a:r>
              <a:rPr lang="en-US" dirty="0"/>
              <a:t>: long, value: -1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type: long, value: -2^{63</a:t>
            </a:r>
            <a:r>
              <a:rPr lang="en-US" dirty="0" smtClean="0"/>
              <a:t>}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smtClean="0"/>
              <a:t>type</a:t>
            </a:r>
            <a:r>
              <a:rPr lang="en-US" dirty="0"/>
              <a:t>: unsigned </a:t>
            </a:r>
            <a:r>
              <a:rPr lang="en-US" dirty="0" err="1"/>
              <a:t>int</a:t>
            </a:r>
            <a:r>
              <a:rPr lang="en-US" dirty="0"/>
              <a:t>, value: 2^{32</a:t>
            </a:r>
            <a:r>
              <a:rPr lang="en-US" dirty="0" smtClean="0"/>
              <a:t>}-1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type: unsigned </a:t>
            </a:r>
            <a:r>
              <a:rPr lang="en-US" dirty="0" err="1"/>
              <a:t>int</a:t>
            </a:r>
            <a:r>
              <a:rPr lang="en-US" dirty="0"/>
              <a:t>, value 2^{</a:t>
            </a:r>
            <a:r>
              <a:rPr lang="en-US" dirty="0" smtClean="0"/>
              <a:t>32}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type: unsigned long, value 2^{32}-</a:t>
            </a:r>
            <a:r>
              <a:rPr lang="en-US" dirty="0" smtClean="0"/>
              <a:t>1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type: unsigned long, value 2^{</a:t>
            </a:r>
            <a:r>
              <a:rPr lang="en-US" dirty="0" smtClean="0"/>
              <a:t>32}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9074" y="2755232"/>
            <a:ext cx="3886200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9074" y="4375484"/>
            <a:ext cx="3886200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Q2 </a:t>
            </a:r>
            <a:r>
              <a:rPr lang="en-US" dirty="0" err="1" smtClean="0"/>
              <a:t>movq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Suppose register %</a:t>
            </a:r>
            <a:r>
              <a:rPr lang="en-US" dirty="0" err="1"/>
              <a:t>rdi</a:t>
            </a:r>
            <a:r>
              <a:rPr lang="en-US" dirty="0"/>
              <a:t> and %</a:t>
            </a:r>
            <a:r>
              <a:rPr lang="en-US" dirty="0" err="1"/>
              <a:t>rsi</a:t>
            </a:r>
            <a:r>
              <a:rPr lang="en-US" dirty="0"/>
              <a:t> corresponds to C variable x and y, respectively. Given machine instruction </a:t>
            </a:r>
            <a:r>
              <a:rPr lang="en-US" dirty="0" err="1">
                <a:solidFill>
                  <a:schemeClr val="accent1"/>
                </a:solidFill>
              </a:rPr>
              <a:t>movq</a:t>
            </a:r>
            <a:r>
              <a:rPr lang="en-US" dirty="0">
                <a:solidFill>
                  <a:schemeClr val="accent1"/>
                </a:solidFill>
              </a:rPr>
              <a:t> (%</a:t>
            </a:r>
            <a:r>
              <a:rPr lang="en-US" dirty="0" err="1">
                <a:solidFill>
                  <a:schemeClr val="accent1"/>
                </a:solidFill>
              </a:rPr>
              <a:t>rdi</a:t>
            </a:r>
            <a:r>
              <a:rPr lang="en-US" dirty="0">
                <a:solidFill>
                  <a:schemeClr val="accent1"/>
                </a:solidFill>
              </a:rPr>
              <a:t>, %</a:t>
            </a:r>
            <a:r>
              <a:rPr lang="en-US" dirty="0" err="1">
                <a:solidFill>
                  <a:schemeClr val="accent1"/>
                </a:solidFill>
              </a:rPr>
              <a:t>rsi</a:t>
            </a:r>
            <a:r>
              <a:rPr lang="en-US" dirty="0">
                <a:solidFill>
                  <a:schemeClr val="accent1"/>
                </a:solidFill>
              </a:rPr>
              <a:t>, 8), %</a:t>
            </a:r>
            <a:r>
              <a:rPr lang="en-US" dirty="0" err="1">
                <a:solidFill>
                  <a:schemeClr val="accent1"/>
                </a:solidFill>
              </a:rPr>
              <a:t>rax</a:t>
            </a:r>
            <a:r>
              <a:rPr lang="en-US" dirty="0"/>
              <a:t>, what can you infer to be the most likely type of x and y, respectively?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long and long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long * and long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long * and long 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int</a:t>
            </a:r>
            <a:r>
              <a:rPr lang="en-US" dirty="0"/>
              <a:t> * and long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int</a:t>
            </a:r>
            <a:r>
              <a:rPr lang="en-US" dirty="0"/>
              <a:t> and </a:t>
            </a:r>
            <a:r>
              <a:rPr lang="en-US" dirty="0" err="1"/>
              <a:t>int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int</a:t>
            </a:r>
            <a:r>
              <a:rPr lang="en-US" dirty="0"/>
              <a:t> * and </a:t>
            </a:r>
            <a:r>
              <a:rPr lang="en-US" dirty="0" err="1"/>
              <a:t>int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int</a:t>
            </a:r>
            <a:r>
              <a:rPr lang="en-US" dirty="0"/>
              <a:t> * and </a:t>
            </a:r>
            <a:r>
              <a:rPr lang="en-US" dirty="0" err="1"/>
              <a:t>int</a:t>
            </a:r>
            <a:r>
              <a:rPr lang="en-US" dirty="0"/>
              <a:t> *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1105" y="3340768"/>
            <a:ext cx="3886200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77000" y="3124131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chemeClr val="accent1"/>
                </a:solidFill>
              </a:rPr>
              <a:t>movq</a:t>
            </a:r>
            <a:r>
              <a:rPr lang="en-US" dirty="0" smtClean="0">
                <a:solidFill>
                  <a:schemeClr val="accent1"/>
                </a:solidFill>
              </a:rPr>
              <a:t> (%</a:t>
            </a:r>
            <a:r>
              <a:rPr lang="en-US" dirty="0" err="1" smtClean="0">
                <a:solidFill>
                  <a:schemeClr val="accent1"/>
                </a:solidFill>
              </a:rPr>
              <a:t>rdi</a:t>
            </a:r>
            <a:r>
              <a:rPr lang="en-US" dirty="0" smtClean="0">
                <a:solidFill>
                  <a:schemeClr val="accent1"/>
                </a:solidFill>
              </a:rPr>
              <a:t>, %</a:t>
            </a:r>
            <a:r>
              <a:rPr lang="en-US" dirty="0" err="1" smtClean="0">
                <a:solidFill>
                  <a:schemeClr val="accent1"/>
                </a:solidFill>
              </a:rPr>
              <a:t>rsi</a:t>
            </a:r>
            <a:r>
              <a:rPr lang="en-US" dirty="0" smtClean="0">
                <a:solidFill>
                  <a:schemeClr val="accent1"/>
                </a:solidFill>
              </a:rPr>
              <a:t>, 8), %</a:t>
            </a:r>
            <a:r>
              <a:rPr lang="en-US" dirty="0" err="1" smtClean="0">
                <a:solidFill>
                  <a:schemeClr val="accent1"/>
                </a:solidFill>
              </a:rPr>
              <a:t>rax</a:t>
            </a: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(%</a:t>
            </a:r>
            <a:r>
              <a:rPr lang="en-US" dirty="0" err="1" smtClean="0">
                <a:solidFill>
                  <a:schemeClr val="accent1"/>
                </a:solidFill>
              </a:rPr>
              <a:t>rdi</a:t>
            </a:r>
            <a:r>
              <a:rPr lang="en-US" dirty="0" smtClean="0">
                <a:solidFill>
                  <a:schemeClr val="accent1"/>
                </a:solidFill>
              </a:rPr>
              <a:t>, %</a:t>
            </a:r>
            <a:r>
              <a:rPr lang="en-US" dirty="0" err="1" smtClean="0">
                <a:solidFill>
                  <a:schemeClr val="accent1"/>
                </a:solidFill>
              </a:rPr>
              <a:t>rsi</a:t>
            </a:r>
            <a:r>
              <a:rPr lang="en-US" dirty="0" smtClean="0">
                <a:solidFill>
                  <a:schemeClr val="accent1"/>
                </a:solidFill>
              </a:rPr>
              <a:t>, 8)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*(x+8y)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x+8y is a pointer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y is an integer type, since %</a:t>
            </a:r>
            <a:r>
              <a:rPr lang="en-US" dirty="0" err="1" smtClean="0">
                <a:solidFill>
                  <a:schemeClr val="accent1"/>
                </a:solidFill>
              </a:rPr>
              <a:t>rsi</a:t>
            </a:r>
            <a:r>
              <a:rPr lang="en-US" dirty="0" smtClean="0">
                <a:solidFill>
                  <a:schemeClr val="accent1"/>
                </a:solidFill>
              </a:rPr>
              <a:t>, y should be long type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x is also 8 bytes, here, more likely to be long * type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9052" y="4232858"/>
            <a:ext cx="264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movl</a:t>
            </a:r>
            <a:r>
              <a:rPr lang="en-US" dirty="0" smtClean="0">
                <a:solidFill>
                  <a:schemeClr val="accent1"/>
                </a:solidFill>
              </a:rPr>
              <a:t> (%</a:t>
            </a:r>
            <a:r>
              <a:rPr lang="en-US" dirty="0" err="1" smtClean="0">
                <a:solidFill>
                  <a:schemeClr val="accent1"/>
                </a:solidFill>
              </a:rPr>
              <a:t>rdi</a:t>
            </a:r>
            <a:r>
              <a:rPr lang="en-US" dirty="0" smtClean="0">
                <a:solidFill>
                  <a:schemeClr val="accent1"/>
                </a:solidFill>
              </a:rPr>
              <a:t>, %</a:t>
            </a:r>
            <a:r>
              <a:rPr lang="en-US" dirty="0" err="1" smtClean="0">
                <a:solidFill>
                  <a:schemeClr val="accent1"/>
                </a:solidFill>
              </a:rPr>
              <a:t>rsi</a:t>
            </a:r>
            <a:r>
              <a:rPr lang="en-US" dirty="0" smtClean="0">
                <a:solidFill>
                  <a:schemeClr val="accent1"/>
                </a:solidFill>
              </a:rPr>
              <a:t>, 4), %</a:t>
            </a:r>
            <a:r>
              <a:rPr lang="en-US" dirty="0" err="1" smtClean="0">
                <a:solidFill>
                  <a:schemeClr val="accent1"/>
                </a:solidFill>
              </a:rPr>
              <a:t>rax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bldLvl="2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Q3 </a:t>
            </a:r>
            <a:r>
              <a:rPr lang="en-US" dirty="0"/>
              <a:t>Deference </a:t>
            </a:r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Suppose %</a:t>
            </a:r>
            <a:r>
              <a:rPr lang="en-US" dirty="0" err="1"/>
              <a:t>rsi</a:t>
            </a:r>
            <a:r>
              <a:rPr lang="en-US" dirty="0"/>
              <a:t> corresponds to C variable y of some pointer type. Which of the following instructions dereference the pointer y?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leaq</a:t>
            </a:r>
            <a:r>
              <a:rPr lang="en-US" dirty="0"/>
              <a:t> (%</a:t>
            </a:r>
            <a:r>
              <a:rPr lang="en-US" dirty="0" err="1"/>
              <a:t>rsi</a:t>
            </a:r>
            <a:r>
              <a:rPr lang="en-US" dirty="0"/>
              <a:t>), %</a:t>
            </a:r>
            <a:r>
              <a:rPr lang="en-US" dirty="0" err="1"/>
              <a:t>rax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movq</a:t>
            </a:r>
            <a:r>
              <a:rPr lang="en-US" dirty="0"/>
              <a:t> (%</a:t>
            </a:r>
            <a:r>
              <a:rPr lang="en-US" dirty="0" err="1"/>
              <a:t>rsi</a:t>
            </a:r>
            <a:r>
              <a:rPr lang="en-US" dirty="0"/>
              <a:t>), %</a:t>
            </a:r>
            <a:r>
              <a:rPr lang="en-US" dirty="0" err="1"/>
              <a:t>rax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rsi</a:t>
            </a:r>
            <a:r>
              <a:rPr lang="en-US" dirty="0"/>
              <a:t>, %</a:t>
            </a:r>
            <a:r>
              <a:rPr lang="en-US" dirty="0" err="1"/>
              <a:t>rax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subq</a:t>
            </a:r>
            <a:r>
              <a:rPr lang="en-US" dirty="0"/>
              <a:t> %</a:t>
            </a:r>
            <a:r>
              <a:rPr lang="en-US" dirty="0" err="1"/>
              <a:t>rax</a:t>
            </a:r>
            <a:r>
              <a:rPr lang="en-US" dirty="0"/>
              <a:t>, (%</a:t>
            </a:r>
            <a:r>
              <a:rPr lang="en-US" dirty="0" err="1"/>
              <a:t>rsi</a:t>
            </a:r>
            <a:r>
              <a:rPr lang="en-US" dirty="0"/>
              <a:t>)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subq</a:t>
            </a:r>
            <a:r>
              <a:rPr lang="en-US" dirty="0"/>
              <a:t> %</a:t>
            </a:r>
            <a:r>
              <a:rPr lang="en-US" dirty="0" err="1"/>
              <a:t>rax</a:t>
            </a:r>
            <a:r>
              <a:rPr lang="en-US" dirty="0"/>
              <a:t>, %</a:t>
            </a:r>
            <a:r>
              <a:rPr lang="en-US" dirty="0" err="1"/>
              <a:t>rsi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none of the above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1104" y="3224463"/>
            <a:ext cx="3970421" cy="5013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1104" y="4291263"/>
            <a:ext cx="3970421" cy="5013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6874" y="2947737"/>
            <a:ext cx="5414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chemeClr val="accent1"/>
                </a:solidFill>
              </a:rPr>
              <a:t>derefence</a:t>
            </a:r>
            <a:r>
              <a:rPr lang="en-US" dirty="0" smtClean="0">
                <a:solidFill>
                  <a:schemeClr val="accent1"/>
                </a:solidFill>
              </a:rPr>
              <a:t> the pointer y stored in register %</a:t>
            </a:r>
            <a:r>
              <a:rPr lang="en-US" dirty="0" err="1" smtClean="0">
                <a:solidFill>
                  <a:schemeClr val="accent1"/>
                </a:solidFill>
              </a:rPr>
              <a:t>rsi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(%</a:t>
            </a:r>
            <a:r>
              <a:rPr lang="en-US" dirty="0" err="1" smtClean="0">
                <a:solidFill>
                  <a:schemeClr val="accent1"/>
                </a:solidFill>
              </a:rPr>
              <a:t>rsi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lea: no memory access!</a:t>
            </a:r>
          </a:p>
        </p:txBody>
      </p:sp>
    </p:spTree>
    <p:extLst>
      <p:ext uri="{BB962C8B-B14F-4D97-AF65-F5344CB8AC3E}">
        <p14:creationId xmlns:p14="http://schemas.microsoft.com/office/powerpoint/2010/main" val="128354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Q4 </a:t>
            </a:r>
            <a:r>
              <a:rPr lang="en-US" dirty="0"/>
              <a:t>Basic machine </a:t>
            </a:r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Which of the following statements are true?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Accessing data stored in memory is as fast as accessing data stored in CPU registers.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Accessing data stored in memory is much slower than accessing data in CPU registers.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 C program is compiled into x86 instructions which are directly executed by the CPU.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 Java program is compiled into x86 instructions which are directly executed by the CPU.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One can use %rip as an operand for the </a:t>
            </a:r>
            <a:r>
              <a:rPr lang="en-US" dirty="0" err="1"/>
              <a:t>mov</a:t>
            </a:r>
            <a:r>
              <a:rPr lang="en-US" dirty="0"/>
              <a:t> instruction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9072" y="3100136"/>
            <a:ext cx="4343402" cy="6296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9072" y="3955757"/>
            <a:ext cx="4343402" cy="6296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474" y="6039853"/>
            <a:ext cx="65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only 16 general purpose registers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2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Q5 </a:t>
            </a:r>
            <a:r>
              <a:rPr lang="en-US" dirty="0" err="1"/>
              <a:t>mov</a:t>
            </a:r>
            <a:r>
              <a:rPr lang="en-US" dirty="0"/>
              <a:t> vs. </a:t>
            </a:r>
            <a:r>
              <a:rPr lang="en-US" dirty="0" smtClean="0"/>
              <a:t>lea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5186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dirty="0"/>
              <a:t>Let a be an array of </a:t>
            </a:r>
            <a:r>
              <a:rPr lang="en-US" dirty="0" err="1"/>
              <a:t>int</a:t>
            </a:r>
            <a:r>
              <a:rPr lang="en-US" dirty="0"/>
              <a:t> elements. Suppose %</a:t>
            </a:r>
            <a:r>
              <a:rPr lang="en-US" dirty="0" err="1"/>
              <a:t>rdi</a:t>
            </a:r>
            <a:r>
              <a:rPr lang="en-US" dirty="0"/>
              <a:t> stores the address of a[0], and %</a:t>
            </a:r>
            <a:r>
              <a:rPr lang="en-US" dirty="0" err="1"/>
              <a:t>rsi</a:t>
            </a:r>
            <a:r>
              <a:rPr lang="en-US" dirty="0"/>
              <a:t> stores index </a:t>
            </a:r>
            <a:r>
              <a:rPr lang="en-US" dirty="0" err="1"/>
              <a:t>i</a:t>
            </a:r>
            <a:r>
              <a:rPr lang="en-US" dirty="0"/>
              <a:t> of type long. Which of the following instruction or sequence of instructions result in %</a:t>
            </a:r>
            <a:r>
              <a:rPr lang="en-US" dirty="0" err="1"/>
              <a:t>eax</a:t>
            </a:r>
            <a:r>
              <a:rPr lang="en-US" dirty="0"/>
              <a:t> storing a[</a:t>
            </a:r>
            <a:r>
              <a:rPr lang="en-US" dirty="0" err="1"/>
              <a:t>i</a:t>
            </a:r>
            <a:r>
              <a:rPr lang="en-US" dirty="0"/>
              <a:t>]?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leal</a:t>
            </a:r>
            <a:r>
              <a:rPr lang="en-US" dirty="0"/>
              <a:t> (%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rsi</a:t>
            </a:r>
            <a:r>
              <a:rPr lang="en-US" dirty="0"/>
              <a:t>, 4), %</a:t>
            </a:r>
            <a:r>
              <a:rPr lang="en-US" dirty="0" err="1"/>
              <a:t>eax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movl</a:t>
            </a:r>
            <a:r>
              <a:rPr lang="en-US" dirty="0"/>
              <a:t> (%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rsi</a:t>
            </a:r>
            <a:r>
              <a:rPr lang="en-US" dirty="0"/>
              <a:t>, 4), %</a:t>
            </a:r>
            <a:r>
              <a:rPr lang="en-US" dirty="0" err="1"/>
              <a:t>eax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movl</a:t>
            </a:r>
            <a:r>
              <a:rPr lang="en-US" dirty="0"/>
              <a:t> (%</a:t>
            </a:r>
            <a:r>
              <a:rPr lang="en-US" dirty="0" err="1"/>
              <a:t>rsi</a:t>
            </a:r>
            <a:r>
              <a:rPr lang="en-US" dirty="0"/>
              <a:t>, %</a:t>
            </a:r>
            <a:r>
              <a:rPr lang="en-US" dirty="0" err="1"/>
              <a:t>rdi</a:t>
            </a:r>
            <a:r>
              <a:rPr lang="en-US" dirty="0"/>
              <a:t>, 4), %</a:t>
            </a:r>
            <a:r>
              <a:rPr lang="en-US" dirty="0" err="1"/>
              <a:t>eax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leal</a:t>
            </a:r>
            <a:r>
              <a:rPr lang="en-US" dirty="0"/>
              <a:t> (%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rsi</a:t>
            </a:r>
            <a:r>
              <a:rPr lang="en-US" dirty="0"/>
              <a:t>, 8), %</a:t>
            </a:r>
            <a:r>
              <a:rPr lang="en-US" dirty="0" err="1"/>
              <a:t>eax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movl</a:t>
            </a:r>
            <a:r>
              <a:rPr lang="en-US" dirty="0"/>
              <a:t> (%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rsi</a:t>
            </a:r>
            <a:r>
              <a:rPr lang="en-US" dirty="0"/>
              <a:t>, 8), %</a:t>
            </a:r>
            <a:r>
              <a:rPr lang="en-US" dirty="0" err="1"/>
              <a:t>eax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movl</a:t>
            </a:r>
            <a:r>
              <a:rPr lang="en-US" dirty="0"/>
              <a:t> (%</a:t>
            </a:r>
            <a:r>
              <a:rPr lang="en-US" dirty="0" err="1"/>
              <a:t>rsi</a:t>
            </a:r>
            <a:r>
              <a:rPr lang="en-US" dirty="0"/>
              <a:t>, %</a:t>
            </a:r>
            <a:r>
              <a:rPr lang="en-US" dirty="0" err="1"/>
              <a:t>rdi</a:t>
            </a:r>
            <a:r>
              <a:rPr lang="en-US" dirty="0"/>
              <a:t>, 8), %</a:t>
            </a:r>
            <a:r>
              <a:rPr lang="en-US" dirty="0" err="1"/>
              <a:t>eax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 smtClean="0"/>
              <a:t>salq</a:t>
            </a:r>
            <a:r>
              <a:rPr lang="en-US" dirty="0" smtClean="0"/>
              <a:t> </a:t>
            </a:r>
            <a:r>
              <a:rPr lang="en-US" dirty="0"/>
              <a:t>$2, %</a:t>
            </a:r>
            <a:r>
              <a:rPr lang="en-US" dirty="0" err="1"/>
              <a:t>rsi</a:t>
            </a:r>
            <a:r>
              <a:rPr lang="en-US" dirty="0"/>
              <a:t> </a:t>
            </a:r>
          </a:p>
          <a:p>
            <a:pPr marL="457200" lvl="1" indent="0" fontAlgn="base">
              <a:buNone/>
            </a:pPr>
            <a:r>
              <a:rPr lang="en-US" dirty="0" smtClean="0"/>
              <a:t> </a:t>
            </a:r>
            <a:r>
              <a:rPr lang="en-US" dirty="0" err="1" smtClean="0"/>
              <a:t>addq</a:t>
            </a:r>
            <a:r>
              <a:rPr lang="en-US" dirty="0" smtClean="0"/>
              <a:t> </a:t>
            </a:r>
            <a:r>
              <a:rPr lang="en-US" dirty="0"/>
              <a:t>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rsi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 fontAlgn="base">
              <a:buNone/>
            </a:pPr>
            <a:r>
              <a:rPr lang="en-US" dirty="0"/>
              <a:t> </a:t>
            </a:r>
            <a:r>
              <a:rPr lang="en-US" dirty="0" err="1" smtClean="0"/>
              <a:t>movl</a:t>
            </a:r>
            <a:r>
              <a:rPr lang="en-US" dirty="0" smtClean="0"/>
              <a:t> </a:t>
            </a:r>
            <a:r>
              <a:rPr lang="en-US" dirty="0"/>
              <a:t>(%</a:t>
            </a:r>
            <a:r>
              <a:rPr lang="en-US" dirty="0" err="1"/>
              <a:t>rsi</a:t>
            </a:r>
            <a:r>
              <a:rPr lang="en-US" dirty="0"/>
              <a:t>), %</a:t>
            </a:r>
            <a:r>
              <a:rPr lang="en-US" dirty="0" err="1"/>
              <a:t>eax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salq</a:t>
            </a:r>
            <a:r>
              <a:rPr lang="en-US" dirty="0"/>
              <a:t> $2, %</a:t>
            </a:r>
            <a:r>
              <a:rPr lang="en-US" dirty="0" err="1"/>
              <a:t>rsi</a:t>
            </a:r>
            <a:r>
              <a:rPr lang="en-US" dirty="0"/>
              <a:t>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</a:t>
            </a:r>
            <a:r>
              <a:rPr lang="en-US" dirty="0"/>
              <a:t>(%</a:t>
            </a:r>
            <a:r>
              <a:rPr lang="en-US" dirty="0" err="1"/>
              <a:t>rsi</a:t>
            </a:r>
            <a:r>
              <a:rPr lang="en-US" dirty="0"/>
              <a:t>, %</a:t>
            </a:r>
            <a:r>
              <a:rPr lang="en-US" dirty="0" err="1"/>
              <a:t>rdi</a:t>
            </a:r>
            <a:r>
              <a:rPr lang="en-US" dirty="0"/>
              <a:t>), %</a:t>
            </a:r>
            <a:r>
              <a:rPr lang="en-US" dirty="0" err="1"/>
              <a:t>eax</a:t>
            </a:r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7040" y="3005262"/>
            <a:ext cx="4343402" cy="3154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71411" y="2839453"/>
            <a:ext cx="53901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is an array of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 == *(</a:t>
            </a:r>
            <a:r>
              <a:rPr lang="en-US" dirty="0" err="1" smtClean="0"/>
              <a:t>a+i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(%</a:t>
            </a:r>
            <a:r>
              <a:rPr lang="en-US" dirty="0" err="1" smtClean="0"/>
              <a:t>rdi</a:t>
            </a:r>
            <a:r>
              <a:rPr lang="en-US" dirty="0" smtClean="0"/>
              <a:t>, %</a:t>
            </a:r>
            <a:r>
              <a:rPr lang="en-US" dirty="0" err="1" smtClean="0"/>
              <a:t>rsi</a:t>
            </a:r>
            <a:r>
              <a:rPr lang="en-US" dirty="0" smtClean="0"/>
              <a:t>, 4)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salq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dest</a:t>
            </a:r>
            <a:r>
              <a:rPr lang="en-US" dirty="0" smtClean="0"/>
              <a:t>  =&gt; </a:t>
            </a:r>
            <a:r>
              <a:rPr lang="en-US" dirty="0" err="1" smtClean="0"/>
              <a:t>dest</a:t>
            </a:r>
            <a:r>
              <a:rPr lang="en-US" dirty="0" smtClean="0"/>
              <a:t>=</a:t>
            </a:r>
            <a:r>
              <a:rPr lang="en-US" dirty="0" err="1" smtClean="0"/>
              <a:t>dest</a:t>
            </a:r>
            <a:r>
              <a:rPr lang="en-US" dirty="0" smtClean="0"/>
              <a:t> &lt;&lt; 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arithmetic left shift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salq</a:t>
            </a:r>
            <a:r>
              <a:rPr lang="en-US" dirty="0" smtClean="0"/>
              <a:t> $2, %</a:t>
            </a:r>
            <a:r>
              <a:rPr lang="en-US" dirty="0" err="1" smtClean="0"/>
              <a:t>rsi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== 4 * %</a:t>
            </a:r>
            <a:r>
              <a:rPr lang="en-US" dirty="0" err="1" smtClean="0"/>
              <a:t>rsi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now, %</a:t>
            </a:r>
            <a:r>
              <a:rPr lang="en-US" dirty="0" err="1" smtClean="0"/>
              <a:t>rsi</a:t>
            </a:r>
            <a:r>
              <a:rPr lang="en-US" dirty="0" smtClean="0"/>
              <a:t> -&gt; 4i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then, %</a:t>
            </a:r>
            <a:r>
              <a:rPr lang="en-US" dirty="0" err="1" smtClean="0"/>
              <a:t>rsi</a:t>
            </a:r>
            <a:r>
              <a:rPr lang="en-US" dirty="0" smtClean="0"/>
              <a:t>=%</a:t>
            </a:r>
            <a:r>
              <a:rPr lang="en-US" dirty="0" err="1" smtClean="0"/>
              <a:t>rsi</a:t>
            </a:r>
            <a:r>
              <a:rPr lang="en-US" dirty="0" smtClean="0"/>
              <a:t>+%</a:t>
            </a:r>
            <a:r>
              <a:rPr lang="en-US" dirty="0" err="1" smtClean="0"/>
              <a:t>rdi</a:t>
            </a:r>
            <a:r>
              <a:rPr lang="en-US" dirty="0" smtClean="0"/>
              <a:t>=4i+&amp;a[0]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then, </a:t>
            </a:r>
            <a:r>
              <a:rPr lang="en-US" dirty="0" err="1" smtClean="0"/>
              <a:t>derefence</a:t>
            </a:r>
            <a:r>
              <a:rPr lang="en-US" dirty="0" smtClean="0"/>
              <a:t> it to get the value of 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296777" y="4830052"/>
            <a:ext cx="4343402" cy="3435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777" y="5780546"/>
            <a:ext cx="4343402" cy="3435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2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Q6 </a:t>
            </a:r>
            <a:r>
              <a:rPr lang="en-US" dirty="0"/>
              <a:t>Lab3 with </a:t>
            </a:r>
            <a:r>
              <a:rPr lang="en-US" dirty="0" err="1" smtClean="0"/>
              <a:t>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the next series of questions, you need to use </a:t>
            </a:r>
            <a:r>
              <a:rPr lang="en-US" dirty="0" err="1"/>
              <a:t>gdb</a:t>
            </a:r>
            <a:r>
              <a:rPr lang="en-US" dirty="0"/>
              <a:t> to run Lab3's </a:t>
            </a:r>
            <a:r>
              <a:rPr lang="en-US" dirty="0" err="1"/>
              <a:t>tester_sol</a:t>
            </a:r>
            <a:r>
              <a:rPr lang="en-US" dirty="0"/>
              <a:t> which is the executable tester linked with </a:t>
            </a:r>
            <a:r>
              <a:rPr lang="en-US" dirty="0" err="1"/>
              <a:t>ex_sol</a:t>
            </a:r>
            <a:r>
              <a:rPr lang="en-US" dirty="0"/>
              <a:t>{1-5}.o. </a:t>
            </a:r>
            <a:endParaRPr lang="en-US" dirty="0" smtClean="0"/>
          </a:p>
          <a:p>
            <a:pPr marL="0" indent="0" fontAlgn="base">
              <a:buNone/>
            </a:pPr>
            <a:r>
              <a:rPr lang="en-US" b="1" dirty="0"/>
              <a:t>Q6.1 </a:t>
            </a:r>
            <a:r>
              <a:rPr lang="en-US" dirty="0"/>
              <a:t>ex1</a:t>
            </a:r>
          </a:p>
          <a:p>
            <a:pPr marL="0" indent="0" fontAlgn="base">
              <a:buNone/>
            </a:pPr>
            <a:r>
              <a:rPr lang="en-US" dirty="0" smtClean="0"/>
              <a:t>Stop </a:t>
            </a:r>
            <a:r>
              <a:rPr lang="en-US" dirty="0"/>
              <a:t>execution in the </a:t>
            </a:r>
            <a:r>
              <a:rPr lang="en-US" b="1" dirty="0"/>
              <a:t>first</a:t>
            </a:r>
            <a:r>
              <a:rPr lang="en-US" dirty="0"/>
              <a:t> invocation of function ex1 (use breakpoints). </a:t>
            </a:r>
          </a:p>
          <a:p>
            <a:pPr fontAlgn="base"/>
            <a:r>
              <a:rPr lang="en-US" dirty="0"/>
              <a:t>Examine ex1's machine instructions. What is the value of register %</a:t>
            </a:r>
            <a:r>
              <a:rPr lang="en-US" dirty="0" err="1"/>
              <a:t>rsi</a:t>
            </a:r>
            <a:r>
              <a:rPr lang="en-US" dirty="0"/>
              <a:t> prior to executing the first instruction of ex1? (%</a:t>
            </a:r>
            <a:r>
              <a:rPr lang="en-US" dirty="0" err="1"/>
              <a:t>rsi</a:t>
            </a:r>
            <a:r>
              <a:rPr lang="en-US" dirty="0"/>
              <a:t> contains the second function argument).</a:t>
            </a:r>
          </a:p>
          <a:p>
            <a:pPr fontAlgn="base"/>
            <a:r>
              <a:rPr lang="en-US" dirty="0"/>
              <a:t>(Please write the value as a decimal number)</a:t>
            </a:r>
          </a:p>
          <a:p>
            <a:pPr fontAlgn="base"/>
            <a:r>
              <a:rPr lang="en-US" dirty="0" smtClean="0">
                <a:solidFill>
                  <a:srgbClr val="C00000"/>
                </a:solidFill>
              </a:rPr>
              <a:t>100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3293</TotalTime>
  <Words>1534</Words>
  <Application>Microsoft Macintosh PowerPoint</Application>
  <PresentationFormat>Widescreen</PresentationFormat>
  <Paragraphs>289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Calibri Light</vt:lpstr>
      <vt:lpstr>Mangal</vt:lpstr>
      <vt:lpstr>宋体</vt:lpstr>
      <vt:lpstr>Arial</vt:lpstr>
      <vt:lpstr>Office Theme</vt:lpstr>
      <vt:lpstr>CSO-Recitation 09  CSCI-UA 0201-007</vt:lpstr>
      <vt:lpstr>Today’s Topics</vt:lpstr>
      <vt:lpstr>Assessment 07</vt:lpstr>
      <vt:lpstr>Q1 %eax</vt:lpstr>
      <vt:lpstr>Q2 movq</vt:lpstr>
      <vt:lpstr>Q3 Deference pointers</vt:lpstr>
      <vt:lpstr>Q4 Basic machine execution</vt:lpstr>
      <vt:lpstr>Q5 mov vs. lea</vt:lpstr>
      <vt:lpstr>Q6 Lab3 with gdb</vt:lpstr>
      <vt:lpstr>Q6 Lab3 with gdb</vt:lpstr>
      <vt:lpstr>Q6 Lab3 with gdb</vt:lpstr>
      <vt:lpstr>Q6 Lab3 with gdb</vt:lpstr>
      <vt:lpstr>Q6 Lab3 with gdb</vt:lpstr>
      <vt:lpstr>Procedure calls</vt:lpstr>
      <vt:lpstr>How do you call functions?</vt:lpstr>
      <vt:lpstr>How do you call functions?</vt:lpstr>
      <vt:lpstr>How do you call functions?</vt:lpstr>
      <vt:lpstr>How do you call functions?</vt:lpstr>
      <vt:lpstr>Remember where we came from</vt:lpstr>
      <vt:lpstr>Set up registers</vt:lpstr>
      <vt:lpstr>Set up registers</vt:lpstr>
      <vt:lpstr>The stack</vt:lpstr>
      <vt:lpstr>The Stack</vt:lpstr>
      <vt:lpstr>The Stack</vt:lpstr>
      <vt:lpstr>The Stack</vt:lpstr>
      <vt:lpstr>The Stack</vt:lpstr>
      <vt:lpstr>Data segment</vt:lpstr>
      <vt:lpstr>Example of Array/Struct accessing</vt:lpstr>
      <vt:lpstr>Example of Array/Struct accessing</vt:lpstr>
      <vt:lpstr>Exercise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CSO-Recitation 09  CSCI-UA 0201-007</dc:title>
  <dc:creator>Anqi Zhang</dc:creator>
  <cp:lastModifiedBy>Anqi Zhang</cp:lastModifiedBy>
  <cp:revision>125</cp:revision>
  <cp:lastPrinted>2020-10-29T02:23:50Z</cp:lastPrinted>
  <dcterms:created xsi:type="dcterms:W3CDTF">2020-10-26T19:29:19Z</dcterms:created>
  <dcterms:modified xsi:type="dcterms:W3CDTF">2020-10-29T02:23:55Z</dcterms:modified>
</cp:coreProperties>
</file>