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017" r:id="rId9"/>
    <p:sldId id="263" r:id="rId10"/>
    <p:sldId id="940" r:id="rId11"/>
    <p:sldId id="1009" r:id="rId12"/>
    <p:sldId id="1010" r:id="rId13"/>
    <p:sldId id="1014" r:id="rId14"/>
    <p:sldId id="1012" r:id="rId15"/>
    <p:sldId id="1015" r:id="rId16"/>
    <p:sldId id="918" r:id="rId17"/>
    <p:sldId id="943" r:id="rId18"/>
    <p:sldId id="947" r:id="rId19"/>
    <p:sldId id="948" r:id="rId20"/>
    <p:sldId id="949" r:id="rId21"/>
    <p:sldId id="946" r:id="rId22"/>
    <p:sldId id="950" r:id="rId23"/>
    <p:sldId id="944" r:id="rId24"/>
    <p:sldId id="1013" r:id="rId25"/>
    <p:sldId id="264" r:id="rId26"/>
    <p:sldId id="1016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55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7ED7-E648-D845-BCC7-CA8FA0BFD4A5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3BC8-8F13-404D-9B64-6F3B23D0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234B80E-FC5F-6344-B106-8AC34A0738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CC8AF96-1A10-3243-89C9-5FA430EA4B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41217-307D-274D-B729-4380E1DFCC6D}" type="datetime3">
              <a:rPr lang="en-AU" altLang="en-US" smtClean="0">
                <a:latin typeface="Times New Roman" panose="02020603050405020304" pitchFamily="18" charset="0"/>
              </a:rPr>
              <a:pPr/>
              <a:t>12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8A26EFFA-D262-C346-9D51-48F75003B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439C6946-1A28-C145-9113-43664F1A7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59D233-40C1-E04A-8D61-11A6364B3E1F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1E45FA5C-8566-5449-B955-F0D12ED45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0770CE4C-13AC-8349-B196-7C33A523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4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113E-99F7-B34A-8E1E-6E5C327C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 anchor="b"/>
          <a:lstStyle>
            <a:lvl1pPr algn="ctr">
              <a:defRPr sz="60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429D2-265D-A541-B1BC-0E7C876B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35F3-7617-1A4F-A0CD-8ECECDC8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542F-BCBF-5D47-98C7-D4F8420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46DA-7A5E-9A4A-9C0E-D2595E5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EA4E-FDA7-974B-8C4B-6FFDE186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E57C-FCC1-7847-A625-9A749792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1857-DA10-C943-B256-BC421DEA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4F4B-88F6-A841-B9E4-B5A01D7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0C0C-FA31-6145-B1BD-B4840C83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F8DE0-E7A0-8640-AE85-6A8A98BA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A392-78E0-DA4C-B23A-762C8CDE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DF9D-C345-4149-A07D-8F2E39B6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D345-14B3-0F47-9574-41FABCA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DC67-7274-AA41-BCAC-D7511FF2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3D9-77CE-0F43-9268-2D26329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E59C-75B7-2A41-924D-AFA095CC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ADC0-EA8F-4441-BF29-C6419C70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8BA9-1FCE-5448-9945-2D06F77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61B-2634-4341-A15C-CE31BDF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FCAC-B8B3-964D-B0C6-5F6BBCF5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0261-6688-E244-9CC8-B6E9B094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DA8A-077A-B649-AE45-777CAFC9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27DB-DF14-4B4C-9C13-03C826D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6441-B8EB-874A-BD79-C650B10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93B-B631-0E41-8CAD-D4826B6A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3949-FF31-BC42-B7A5-975F5A72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AB84-82E5-6F43-AB13-931DB376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9FA1-4041-834F-83AD-4F9E60FF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67C0-C648-804A-9ADD-E0DC508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CD16-1935-D547-AE4C-FAA05B0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9D29-87C4-9347-89F0-397D7974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287-55D8-C94B-8A51-6D28E053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5A4C-1778-B14B-A53F-968D886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96FF-B2BB-8C45-A9E4-9242A447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44E5-1043-B64E-8E1C-A0E6B5C8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01931-99A8-BB47-80F8-D0DE6FBC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293D-FAEE-3645-870C-3002CCA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1C93-CA74-1B49-934D-A7E93EC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79A1-344E-4F42-BA23-C0C8BD44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62F95-5E8B-0E48-828A-C26BD21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30B8-9CB3-DE4A-9591-2ADF1267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FE3D-8BDE-0549-9106-792F1AC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05CC4-2EA2-3D4F-8C3E-0F7E18C2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A42DE-D19D-B541-8A89-D2C66D8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84AB-8196-3E44-A47A-87E0C7EC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9A4-2373-2C4E-BBD6-7D83A079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C3BA-534F-264E-9BF3-0360CB35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69A3-6ABC-F54F-B131-EAF0A414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98C-5013-C349-BEB5-5A2FF2F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73A9-2293-0C49-A507-27784C8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3725F-8ED0-644D-A3CC-AA9A72F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53C-39E5-9E40-A6C5-F9F31EC2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CF19B-ADC1-3642-9179-9E79733F8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E21A-B45F-7443-AF48-B3F66E01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1BAC-A8FE-3B49-B0D0-71A96701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3E4F-A154-D44D-BEE5-0550831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0346-0F21-944B-8828-3C11764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575E8-5BC3-5448-96B8-40303AA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43C2-343F-5B40-8B44-0E72CBBA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97B1-3847-BA44-8DE2-7C797755F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A00A-DABB-4F4D-8353-7FDE7AD73BFB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78E-75B6-9946-AA3D-670C5168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E90B-C356-C044-9E30-D68F168E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4E67-8D92-2743-AD87-8BC8D52E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2617-D722-514F-9A96-586E16FEE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  <a:p>
            <a:endParaRPr lang="en-US" dirty="0"/>
          </a:p>
          <a:p>
            <a:r>
              <a:rPr lang="en-US" sz="3000" dirty="0"/>
              <a:t>Some slides are from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112470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Multi-level page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how to reduce # of page table entries required?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Solution</a:t>
            </a:r>
          </a:p>
          <a:p>
            <a:r>
              <a:rPr kumimoji="1" lang="en-US" altLang="zh-CN" dirty="0"/>
              <a:t>Multi-level page table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 tree of “page tables”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9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793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</p:txBody>
      </p:sp>
    </p:spTree>
    <p:extLst>
      <p:ext uri="{BB962C8B-B14F-4D97-AF65-F5344CB8AC3E}">
        <p14:creationId xmlns:p14="http://schemas.microsoft.com/office/powerpoint/2010/main" val="33420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1-level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5368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30BF8-FF59-AF4F-AEE0-DAF5F9DC304A}"/>
              </a:ext>
            </a:extLst>
          </p:cNvPr>
          <p:cNvSpPr txBox="1"/>
          <p:nvPr/>
        </p:nvSpPr>
        <p:spPr>
          <a:xfrm>
            <a:off x="4148227" y="32774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CE077-C304-EA45-8043-52CF02F7F632}"/>
              </a:ext>
            </a:extLst>
          </p:cNvPr>
          <p:cNvSpPr txBox="1"/>
          <p:nvPr/>
        </p:nvSpPr>
        <p:spPr>
          <a:xfrm>
            <a:off x="3351898" y="327745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16914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2-level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3732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flipH="1">
            <a:off x="5365750" y="3638405"/>
            <a:ext cx="262743" cy="1461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9870" y="413407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L0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1200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89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6767045" y="3392399"/>
            <a:ext cx="1159581" cy="40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251665" y="5587814"/>
            <a:ext cx="1674986" cy="1105820"/>
          </a:xfrm>
          <a:prstGeom prst="wedgeRoundRectCallout">
            <a:avLst>
              <a:gd name="adj1" fmla="val 73938"/>
              <a:gd name="adj2" fmla="val -899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0101</a:t>
            </a:r>
          </a:p>
          <a:p>
            <a:r>
              <a:rPr lang="en-US" dirty="0">
                <a:solidFill>
                  <a:schemeClr val="tx1"/>
                </a:solidFill>
              </a:rPr>
              <a:t>is PPN of L1</a:t>
            </a:r>
          </a:p>
          <a:p>
            <a:r>
              <a:rPr lang="en-US" dirty="0">
                <a:solidFill>
                  <a:schemeClr val="tx1"/>
                </a:solidFill>
              </a:rPr>
              <a:t>page table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10725" y="3250594"/>
            <a:ext cx="10948" cy="36074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990276" y="3457373"/>
            <a:ext cx="187085" cy="1353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7361" y="378813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L1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14AFAF8-E357-F14E-B9EF-4230D18E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2595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9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79" y="-1105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1981200" y="1052759"/>
            <a:ext cx="8229600" cy="11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1-level page table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A33383-5B10-D64A-AB6F-671251F3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78059"/>
              </p:ext>
            </p:extLst>
          </p:nvPr>
        </p:nvGraphicFramePr>
        <p:xfrm>
          <a:off x="2742529" y="4101706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57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85606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2-level page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67045" y="3616508"/>
            <a:ext cx="1136819" cy="1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0805" y="1861282"/>
            <a:ext cx="10948" cy="499671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29639" y="1968924"/>
            <a:ext cx="50446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63624" y="196892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6676422" y="2428361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742873" y="2400050"/>
            <a:ext cx="229926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98719" y="2696959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L0 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52" y="2718856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26348" y="1968924"/>
            <a:ext cx="531243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7212852" y="2417412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760706" y="2718856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L1 table</a:t>
            </a:r>
          </a:p>
        </p:txBody>
      </p:sp>
      <p:sp>
        <p:nvSpPr>
          <p:cNvPr id="6" name="Freeform 5"/>
          <p:cNvSpPr/>
          <p:nvPr/>
        </p:nvSpPr>
        <p:spPr>
          <a:xfrm>
            <a:off x="4971152" y="3328597"/>
            <a:ext cx="1621597" cy="1622113"/>
          </a:xfrm>
          <a:custGeom>
            <a:avLst/>
            <a:gdLst>
              <a:gd name="connsiteX0" fmla="*/ 1621597 w 1621597"/>
              <a:gd name="connsiteY0" fmla="*/ 32659 h 1622113"/>
              <a:gd name="connsiteX1" fmla="*/ 351673 w 1621597"/>
              <a:gd name="connsiteY1" fmla="*/ 32659 h 1622113"/>
              <a:gd name="connsiteX2" fmla="*/ 67035 w 1621597"/>
              <a:gd name="connsiteY2" fmla="*/ 372069 h 1622113"/>
              <a:gd name="connsiteX3" fmla="*/ 56088 w 1621597"/>
              <a:gd name="connsiteY3" fmla="*/ 1445043 h 1622113"/>
              <a:gd name="connsiteX4" fmla="*/ 701997 w 1621597"/>
              <a:gd name="connsiteY4" fmla="*/ 1620222 h 162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597" h="1622113">
                <a:moveTo>
                  <a:pt x="1621597" y="32659"/>
                </a:moveTo>
                <a:cubicBezTo>
                  <a:pt x="1116182" y="4375"/>
                  <a:pt x="610767" y="-23909"/>
                  <a:pt x="351673" y="32659"/>
                </a:cubicBezTo>
                <a:cubicBezTo>
                  <a:pt x="92579" y="89227"/>
                  <a:pt x="116299" y="136672"/>
                  <a:pt x="67035" y="372069"/>
                </a:cubicBezTo>
                <a:cubicBezTo>
                  <a:pt x="17771" y="607466"/>
                  <a:pt x="-49739" y="1237018"/>
                  <a:pt x="56088" y="1445043"/>
                </a:cubicBezTo>
                <a:cubicBezTo>
                  <a:pt x="161915" y="1653068"/>
                  <a:pt x="701997" y="1620222"/>
                  <a:pt x="701997" y="1620222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10725" y="3409291"/>
            <a:ext cx="663750" cy="3082837"/>
          </a:xfrm>
          <a:custGeom>
            <a:avLst/>
            <a:gdLst>
              <a:gd name="connsiteX0" fmla="*/ 50684 w 663750"/>
              <a:gd name="connsiteY0" fmla="*/ 0 h 3411299"/>
              <a:gd name="connsiteX1" fmla="*/ 61631 w 663750"/>
              <a:gd name="connsiteY1" fmla="*/ 2934255 h 3411299"/>
              <a:gd name="connsiteX2" fmla="*/ 663750 w 663750"/>
              <a:gd name="connsiteY2" fmla="*/ 3405050 h 34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50" h="3411299">
                <a:moveTo>
                  <a:pt x="50684" y="0"/>
                </a:moveTo>
                <a:cubicBezTo>
                  <a:pt x="5068" y="1183373"/>
                  <a:pt x="-40547" y="2366747"/>
                  <a:pt x="61631" y="2934255"/>
                </a:cubicBezTo>
                <a:cubicBezTo>
                  <a:pt x="163809" y="3501763"/>
                  <a:pt x="663750" y="3405050"/>
                  <a:pt x="663750" y="3405050"/>
                </a:cubicBezTo>
              </a:path>
            </a:pathLst>
          </a:custGeom>
          <a:ln w="952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FF05C12-EA3F-054B-BFE8-20CDBEC24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80876"/>
              </p:ext>
            </p:extLst>
          </p:nvPr>
        </p:nvGraphicFramePr>
        <p:xfrm>
          <a:off x="2743329" y="403806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559D68B-8E15-124B-9C17-44C9827B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0235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CE463AC-2027-724D-8672-F44F2CE0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558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B6EAC15-12F0-6C4D-97F5-7605E2BF2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2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X86_64 and RISC-V use 4-level page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953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8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20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1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4950836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5391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5359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4961971" y="3947769"/>
            <a:ext cx="397566" cy="7430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6514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6513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6233764" y="3182686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6244901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6525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6212558" y="5181730"/>
            <a:ext cx="312933" cy="104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7867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7356238" y="3175001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7878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7367374" y="3673616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7889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cxnSpLocks/>
            <a:stCxn id="85" idx="3"/>
          </p:cNvCxnSpPr>
          <p:nvPr/>
        </p:nvCxnSpPr>
        <p:spPr bwMode="auto">
          <a:xfrm flipV="1">
            <a:off x="7378510" y="5156910"/>
            <a:ext cx="488972" cy="28256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20087" y="42179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70673" y="54443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35722" y="58863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930575" y="59324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Page Offset 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L3 Offset 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96" name="矩形 95"/>
          <p:cNvSpPr/>
          <p:nvPr/>
        </p:nvSpPr>
        <p:spPr>
          <a:xfrm>
            <a:off x="2470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3443721" y="3453886"/>
            <a:ext cx="665230" cy="29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39"/>
          <p:cNvCxnSpPr>
            <a:endCxn id="27" idx="1"/>
          </p:cNvCxnSpPr>
          <p:nvPr/>
        </p:nvCxnSpPr>
        <p:spPr bwMode="auto">
          <a:xfrm rot="16200000" flipH="1">
            <a:off x="3097456" y="2925135"/>
            <a:ext cx="1596633" cy="44863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>
            <a:endCxn id="57" idx="1"/>
          </p:cNvCxnSpPr>
          <p:nvPr/>
        </p:nvCxnSpPr>
        <p:spPr bwMode="auto">
          <a:xfrm rot="16200000" flipH="1">
            <a:off x="3802580" y="3613637"/>
            <a:ext cx="2826548" cy="309637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>
            <a:cxnSpLocks/>
          </p:cNvCxnSpPr>
          <p:nvPr/>
        </p:nvCxnSpPr>
        <p:spPr bwMode="auto">
          <a:xfrm rot="16200000" flipH="1">
            <a:off x="4861451" y="3811970"/>
            <a:ext cx="3098164" cy="189565"/>
          </a:xfrm>
          <a:prstGeom prst="bentConnector2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endCxn id="107" idx="1"/>
          </p:cNvCxnSpPr>
          <p:nvPr/>
        </p:nvCxnSpPr>
        <p:spPr bwMode="auto">
          <a:xfrm rot="16200000" flipH="1">
            <a:off x="6114618" y="3739619"/>
            <a:ext cx="3200447" cy="349827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330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53075-6C6C-9F43-B892-C34CD9D260C2}"/>
              </a:ext>
            </a:extLst>
          </p:cNvPr>
          <p:cNvGrpSpPr/>
          <p:nvPr/>
        </p:nvGrpSpPr>
        <p:grpSpPr>
          <a:xfrm>
            <a:off x="6917996" y="2381114"/>
            <a:ext cx="4311802" cy="1370766"/>
            <a:chOff x="6917996" y="2381114"/>
            <a:chExt cx="4311802" cy="13707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DB2743-BCBF-A843-B2BC-6E2DEDCD822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996" y="2381114"/>
              <a:ext cx="114978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7DD90161-133E-B445-9065-05A1E9F75822}"/>
                </a:ext>
              </a:extLst>
            </p:cNvPr>
            <p:cNvSpPr/>
            <p:nvPr/>
          </p:nvSpPr>
          <p:spPr>
            <a:xfrm>
              <a:off x="9865693" y="2754812"/>
              <a:ext cx="1364105" cy="997068"/>
            </a:xfrm>
            <a:prstGeom prst="wedgeRoundRectCallout">
              <a:avLst>
                <a:gd name="adj1" fmla="val -203491"/>
                <a:gd name="adj2" fmla="val -786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9-bit index per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5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77" y="0"/>
            <a:ext cx="956622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</p:spTree>
    <p:extLst>
      <p:ext uri="{BB962C8B-B14F-4D97-AF65-F5344CB8AC3E}">
        <p14:creationId xmlns:p14="http://schemas.microsoft.com/office/powerpoint/2010/main" val="243717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DE90334B-4842-574C-B1F3-5456DFEDE76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017C974-5736-9F4F-87C1-43DA03F7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4" y="-6875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Example translation using a 4-level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331" y="0"/>
            <a:ext cx="919146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2" name="矩形 7">
            <a:extLst>
              <a:ext uri="{FF2B5EF4-FFF2-40B4-BE49-F238E27FC236}">
                <a16:creationId xmlns:a16="http://schemas.microsoft.com/office/drawing/2014/main" id="{BF5D6081-09BB-0740-BE78-D86B076608B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26519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5D5-B3BA-F04A-A0F3-AA1562B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5C8E-2CD5-2046-8347-DF5A1AC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design</a:t>
            </a:r>
          </a:p>
          <a:p>
            <a:pPr lvl="1"/>
            <a:r>
              <a:rPr lang="en-US" dirty="0"/>
              <a:t>Single cycle</a:t>
            </a:r>
          </a:p>
          <a:p>
            <a:pPr lvl="1"/>
            <a:r>
              <a:rPr lang="en-US" dirty="0"/>
              <a:t>5 stage pipeline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Why it works: principles of locality</a:t>
            </a:r>
          </a:p>
          <a:p>
            <a:pPr lvl="1"/>
            <a:r>
              <a:rPr lang="en-US" dirty="0"/>
              <a:t>Direct map vs. fully associative vs. n-way associative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CB938F-7E01-3646-A885-20FF9B580CD3}"/>
              </a:ext>
            </a:extLst>
          </p:cNvPr>
          <p:cNvGrpSpPr/>
          <p:nvPr/>
        </p:nvGrpSpPr>
        <p:grpSpPr>
          <a:xfrm>
            <a:off x="4737100" y="2895600"/>
            <a:ext cx="1358900" cy="1066800"/>
            <a:chOff x="2794000" y="3822700"/>
            <a:chExt cx="1358900" cy="1066800"/>
          </a:xfrm>
        </p:grpSpPr>
        <p:sp>
          <p:nvSpPr>
            <p:cNvPr id="4" name="Extract 3">
              <a:extLst>
                <a:ext uri="{FF2B5EF4-FFF2-40B4-BE49-F238E27FC236}">
                  <a16:creationId xmlns:a16="http://schemas.microsoft.com/office/drawing/2014/main" id="{A5F7D59C-632D-2443-BF0E-497D57188B5E}"/>
                </a:ext>
              </a:extLst>
            </p:cNvPr>
            <p:cNvSpPr/>
            <p:nvPr/>
          </p:nvSpPr>
          <p:spPr>
            <a:xfrm>
              <a:off x="2794000" y="3822700"/>
              <a:ext cx="1358900" cy="1066800"/>
            </a:xfrm>
            <a:prstGeom prst="flowChartExtra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225AB3-67D6-DD4B-AE65-68A19A0BA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4165600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62890B-B7EE-C443-93F5-F6265684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450" y="4406900"/>
              <a:ext cx="7207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E6EE0-3CFC-A745-8246-5C2548CF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00" y="4648200"/>
              <a:ext cx="10191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A3ECC-4736-E648-B797-B1F177D8095C}"/>
              </a:ext>
            </a:extLst>
          </p:cNvPr>
          <p:cNvSpPr/>
          <p:nvPr/>
        </p:nvSpPr>
        <p:spPr>
          <a:xfrm>
            <a:off x="5395912" y="2011363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</a:t>
            </a:r>
          </a:p>
          <a:p>
            <a:pPr algn="ctr"/>
            <a:r>
              <a:rPr lang="en-US" dirty="0"/>
              <a:t>small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DB00179-1A4B-3742-910C-F33F29B69BCD}"/>
              </a:ext>
            </a:extLst>
          </p:cNvPr>
          <p:cNvSpPr/>
          <p:nvPr/>
        </p:nvSpPr>
        <p:spPr>
          <a:xfrm>
            <a:off x="6083300" y="2933701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  <a:p>
            <a:pPr algn="ctr"/>
            <a:r>
              <a:rPr lang="en-US" dirty="0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16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98" y="0"/>
            <a:ext cx="944630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>
            <a:endCxn id="141" idx="1"/>
          </p:cNvCxnSpPr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A9F5EF88-86D8-ED4A-8988-FE75A81AD7F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70505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25" y="0"/>
            <a:ext cx="9791075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49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7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62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9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76" name="Straight Arrow Connector 39"/>
          <p:cNvCxnSpPr>
            <a:stCxn id="65" idx="3"/>
            <a:endCxn id="70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0AF6682C-EC65-7549-8E07-CE00BE5B4D67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82256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607" y="0"/>
            <a:ext cx="961119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95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2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8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9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1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12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5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8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0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3" name="Straight Arrow Connector 39"/>
          <p:cNvCxnSpPr>
            <a:stCxn id="108" idx="3"/>
            <a:endCxn id="114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7">
            <a:extLst>
              <a:ext uri="{FF2B5EF4-FFF2-40B4-BE49-F238E27FC236}">
                <a16:creationId xmlns:a16="http://schemas.microsoft.com/office/drawing/2014/main" id="{5094F887-1363-8C44-9106-DB58DD5398F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338829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38" y="0"/>
            <a:ext cx="950626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BA960A95-C185-4C44-B0AC-3356EAC4BA2D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84689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548" y="0"/>
            <a:ext cx="1031323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/>
          <p:nvPr/>
        </p:nvCxnSpPr>
        <p:spPr bwMode="auto">
          <a:xfrm rot="16200000" flipH="1">
            <a:off x="7389694" y="2460864"/>
            <a:ext cx="1639417" cy="1419958"/>
          </a:xfrm>
          <a:prstGeom prst="bentConnector3">
            <a:avLst>
              <a:gd name="adj1" fmla="val 98593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39"/>
          <p:cNvCxnSpPr/>
          <p:nvPr/>
        </p:nvCxnSpPr>
        <p:spPr bwMode="auto">
          <a:xfrm rot="16200000" flipH="1">
            <a:off x="8314290" y="4545311"/>
            <a:ext cx="1544273" cy="334089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201"/>
          <p:cNvSpPr/>
          <p:nvPr/>
        </p:nvSpPr>
        <p:spPr>
          <a:xfrm>
            <a:off x="1859408" y="6041869"/>
            <a:ext cx="3478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Physical Address: </a:t>
            </a:r>
            <a:r>
              <a:rPr lang="fi-FI" altLang="zh-CN" sz="2000" dirty="0">
                <a:latin typeface="Arial"/>
                <a:cs typeface="Arial"/>
              </a:rPr>
              <a:t>0x5799fa8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8" name="矩形 7">
            <a:extLst>
              <a:ext uri="{FF2B5EF4-FFF2-40B4-BE49-F238E27FC236}">
                <a16:creationId xmlns:a16="http://schemas.microsoft.com/office/drawing/2014/main" id="{71806485-5F98-F847-BF2A-2688D9923570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5180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656D-8931-3947-BA33-4C1DEDAC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translation using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3190-9675-A24C-BA2D-E319D844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1" y="1810635"/>
            <a:ext cx="11752289" cy="4351338"/>
          </a:xfrm>
        </p:spPr>
        <p:txBody>
          <a:bodyPr/>
          <a:lstStyle/>
          <a:p>
            <a:r>
              <a:rPr lang="en-US" dirty="0"/>
              <a:t>Address translation is costly</a:t>
            </a:r>
          </a:p>
          <a:p>
            <a:pPr lvl="1"/>
            <a:r>
              <a:rPr lang="en-US" dirty="0"/>
              <a:t>How many memory accesses per actual data access? (4-level page table)</a:t>
            </a:r>
          </a:p>
          <a:p>
            <a:pPr lvl="1"/>
            <a:r>
              <a:rPr lang="en-US" dirty="0"/>
              <a:t>4 (page table access) + 1 (data access)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virtual</a:t>
            </a:r>
            <a:r>
              <a:rPr lang="en-US" dirty="0" err="1">
                <a:sym typeface="Wingdings" pitchFamily="2" charset="2"/>
              </a:rPr>
              <a:t>physical</a:t>
            </a:r>
            <a:r>
              <a:rPr lang="en-US" dirty="0">
                <a:sym typeface="Wingdings" pitchFamily="2" charset="2"/>
              </a:rPr>
              <a:t> page mappings in a fast small cache</a:t>
            </a:r>
          </a:p>
          <a:p>
            <a:pPr lvl="1"/>
            <a:r>
              <a:rPr lang="en-US" dirty="0">
                <a:sym typeface="Wingdings" pitchFamily="2" charset="2"/>
              </a:rPr>
              <a:t>This cache is called Translation Lookaside Buffer (TLB)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CA9B-972C-1D49-8C43-CE856C75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" y="376139"/>
            <a:ext cx="10515600" cy="1325563"/>
          </a:xfrm>
        </p:spPr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graphicFrame>
        <p:nvGraphicFramePr>
          <p:cNvPr id="4" name="表格 134">
            <a:extLst>
              <a:ext uri="{FF2B5EF4-FFF2-40B4-BE49-F238E27FC236}">
                <a16:creationId xmlns:a16="http://schemas.microsoft.com/office/drawing/2014/main" id="{EE7FD43C-CBA0-F046-B926-EFB03041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86673"/>
              </p:ext>
            </p:extLst>
          </p:nvPr>
        </p:nvGraphicFramePr>
        <p:xfrm>
          <a:off x="3394767" y="2472333"/>
          <a:ext cx="3917935" cy="1538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002">
                  <a:extLst>
                    <a:ext uri="{9D8B030D-6E8A-4147-A177-3AD203B41FA5}">
                      <a16:colId xmlns:a16="http://schemas.microsoft.com/office/drawing/2014/main" val="10105775"/>
                    </a:ext>
                  </a:extLst>
                </a:gridCol>
                <a:gridCol w="163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Valid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 (VPN)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(PPN)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1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18A143-605B-4243-9F70-3924B1A47871}"/>
              </a:ext>
            </a:extLst>
          </p:cNvPr>
          <p:cNvSpPr/>
          <p:nvPr/>
        </p:nvSpPr>
        <p:spPr>
          <a:xfrm>
            <a:off x="5526374" y="1514324"/>
            <a:ext cx="236844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page number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ED391-5B8D-9547-B3DA-34E3771B7AD7}"/>
              </a:ext>
            </a:extLst>
          </p:cNvPr>
          <p:cNvSpPr/>
          <p:nvPr/>
        </p:nvSpPr>
        <p:spPr>
          <a:xfrm>
            <a:off x="7939790" y="1514324"/>
            <a:ext cx="128665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E0C6DC-8D79-2043-8B11-D219C7C5F589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>
            <a:off x="4376411" y="907435"/>
            <a:ext cx="1352543" cy="3315830"/>
          </a:xfrm>
          <a:prstGeom prst="bentConnector4">
            <a:avLst>
              <a:gd name="adj1" fmla="val 21561"/>
              <a:gd name="adj2" fmla="val 124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C60EC-8000-BC40-9F96-A86DF005DF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816406" y="3241622"/>
            <a:ext cx="0" cy="9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92D7E0-AF60-1E4E-8D87-EECF47406744}"/>
              </a:ext>
            </a:extLst>
          </p:cNvPr>
          <p:cNvCxnSpPr>
            <a:cxnSpLocks/>
          </p:cNvCxnSpPr>
          <p:nvPr/>
        </p:nvCxnSpPr>
        <p:spPr>
          <a:xfrm>
            <a:off x="2623279" y="3241622"/>
            <a:ext cx="1829083" cy="1092245"/>
          </a:xfrm>
          <a:prstGeom prst="bentConnector3">
            <a:avLst>
              <a:gd name="adj1" fmla="val -2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1D5ECC-392F-304D-B5D3-DFF40C994130}"/>
              </a:ext>
            </a:extLst>
          </p:cNvPr>
          <p:cNvSpPr/>
          <p:nvPr/>
        </p:nvSpPr>
        <p:spPr>
          <a:xfrm>
            <a:off x="4537458" y="4182204"/>
            <a:ext cx="557896" cy="37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</a:t>
            </a:r>
            <a:endParaRPr lang="en-US" dirty="0"/>
          </a:p>
        </p:txBody>
      </p:sp>
      <p:sp>
        <p:nvSpPr>
          <p:cNvPr id="23" name="Delay 22">
            <a:extLst>
              <a:ext uri="{FF2B5EF4-FFF2-40B4-BE49-F238E27FC236}">
                <a16:creationId xmlns:a16="http://schemas.microsoft.com/office/drawing/2014/main" id="{49A3CD49-75E6-AE43-AF16-422992704318}"/>
              </a:ext>
            </a:extLst>
          </p:cNvPr>
          <p:cNvSpPr/>
          <p:nvPr/>
        </p:nvSpPr>
        <p:spPr>
          <a:xfrm rot="5400000">
            <a:off x="4009869" y="4967240"/>
            <a:ext cx="464695" cy="46469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332F14B-B75D-7747-88D9-DFEAE26C5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9971" y="3912573"/>
            <a:ext cx="1725616" cy="383716"/>
          </a:xfrm>
          <a:prstGeom prst="bentConnector3">
            <a:avLst>
              <a:gd name="adj1" fmla="val 8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40AC448-96DA-1744-8137-35C2303A8B41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>
            <a:off x="4221322" y="4569402"/>
            <a:ext cx="462080" cy="33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37EA25-F900-2E48-9A95-B997B8D91726}"/>
              </a:ext>
            </a:extLst>
          </p:cNvPr>
          <p:cNvCxnSpPr>
            <a:stCxn id="23" idx="3"/>
          </p:cNvCxnSpPr>
          <p:nvPr/>
        </p:nvCxnSpPr>
        <p:spPr>
          <a:xfrm flipH="1">
            <a:off x="4242216" y="5431936"/>
            <a:ext cx="1" cy="45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411615-3B0B-AE44-9BA3-CC97FCBDAD58}"/>
              </a:ext>
            </a:extLst>
          </p:cNvPr>
          <p:cNvSpPr txBox="1"/>
          <p:nvPr/>
        </p:nvSpPr>
        <p:spPr>
          <a:xfrm>
            <a:off x="4285563" y="54614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TLB Hit!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B317-DE13-954C-B4A7-68CE940F727C}"/>
              </a:ext>
            </a:extLst>
          </p:cNvPr>
          <p:cNvSpPr txBox="1"/>
          <p:nvPr/>
        </p:nvSpPr>
        <p:spPr>
          <a:xfrm>
            <a:off x="584683" y="6011149"/>
            <a:ext cx="1102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TLB miss, translate using 4-level page table, populate TLB with resulting VPN-&gt;PPN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EB7F190E-E323-F147-BD44-79D403F6B55E}"/>
              </a:ext>
            </a:extLst>
          </p:cNvPr>
          <p:cNvSpPr/>
          <p:nvPr/>
        </p:nvSpPr>
        <p:spPr>
          <a:xfrm>
            <a:off x="8911651" y="2918665"/>
            <a:ext cx="2540827" cy="2048573"/>
          </a:xfrm>
          <a:prstGeom prst="wedgeRoundRectCallout">
            <a:avLst>
              <a:gd name="adj1" fmla="val -109344"/>
              <a:gd name="adj2" fmla="val -6496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 cache can be direct mapped or set associative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Like data cache, there can &gt;1 level of TLB cache</a:t>
            </a:r>
          </a:p>
        </p:txBody>
      </p:sp>
    </p:spTree>
    <p:extLst>
      <p:ext uri="{BB962C8B-B14F-4D97-AF65-F5344CB8AC3E}">
        <p14:creationId xmlns:p14="http://schemas.microsoft.com/office/powerpoint/2010/main" val="1378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5">
            <a:extLst>
              <a:ext uri="{FF2B5EF4-FFF2-40B4-BE49-F238E27FC236}">
                <a16:creationId xmlns:a16="http://schemas.microsoft.com/office/drawing/2014/main" id="{86091838-A3CB-B443-B1A5-CC14F66F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en-AU" altLang="en-US" dirty="0"/>
          </a:p>
        </p:txBody>
      </p:sp>
      <p:sp>
        <p:nvSpPr>
          <p:cNvPr id="207876" name="Rectangle 6">
            <a:extLst>
              <a:ext uri="{FF2B5EF4-FFF2-40B4-BE49-F238E27FC236}">
                <a16:creationId xmlns:a16="http://schemas.microsoft.com/office/drawing/2014/main" id="{64EEF501-7B2D-B445-8514-50D549D3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Virtual memory allows multiple processes to share memory safely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Address translation uses multi-level page table</a:t>
            </a:r>
          </a:p>
          <a:p>
            <a:pPr lvl="1"/>
            <a:r>
              <a:rPr lang="en-US" altLang="en-US" sz="2000" dirty="0"/>
              <a:t>Speed up translation using TLB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L1 cache </a:t>
            </a:r>
            <a:r>
              <a:rPr lang="en-US" altLang="en-US" sz="2400" dirty="0">
                <a:sym typeface="Symbol" pitchFamily="2" charset="2"/>
              </a:rPr>
              <a:t> L2 cache  …  DRAM memory 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itchFamily="2" charset="2"/>
              </a:rPr>
              <a:t>Memory system design is critical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959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F573-6994-5B44-88D2-C929132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24DB-1DFE-664C-891B-FFF738D1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 Address translation</a:t>
            </a:r>
          </a:p>
          <a:p>
            <a:pPr lvl="1"/>
            <a:r>
              <a:rPr lang="en-US" dirty="0"/>
              <a:t>Make it fast</a:t>
            </a:r>
          </a:p>
        </p:txBody>
      </p:sp>
    </p:spTree>
    <p:extLst>
      <p:ext uri="{BB962C8B-B14F-4D97-AF65-F5344CB8AC3E}">
        <p14:creationId xmlns:p14="http://schemas.microsoft.com/office/powerpoint/2010/main" val="11667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A7B-16EC-2344-9F3A-55958F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6EE5-8C8B-414B-AC53-5B2691B7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90688"/>
            <a:ext cx="111887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Goal #1: Use main memory as a “cache” for disk storage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Goal #2: Let multiple processes share main memory safely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process gets a private virtual address space, isolated from others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Solution: CPU and OS translate virtual addresses to physical addresses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7ED9-D12A-CE49-84A1-4838490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206562"/>
            <a:ext cx="10515600" cy="1325563"/>
          </a:xfrm>
        </p:spPr>
        <p:txBody>
          <a:bodyPr/>
          <a:lstStyle/>
          <a:p>
            <a:r>
              <a:rPr lang="en-US" dirty="0"/>
              <a:t>Sharing memory safely using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7CE36-FBFD-C847-B305-C2BBE8F588D3}"/>
              </a:ext>
            </a:extLst>
          </p:cNvPr>
          <p:cNvSpPr/>
          <p:nvPr/>
        </p:nvSpPr>
        <p:spPr>
          <a:xfrm>
            <a:off x="1666201" y="18201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8FD37-0966-354F-98D6-B2957F45EBA5}"/>
              </a:ext>
            </a:extLst>
          </p:cNvPr>
          <p:cNvSpPr/>
          <p:nvPr/>
        </p:nvSpPr>
        <p:spPr>
          <a:xfrm>
            <a:off x="1666201" y="22900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16518-9926-1C4F-A81F-2F525E29DA1D}"/>
              </a:ext>
            </a:extLst>
          </p:cNvPr>
          <p:cNvSpPr/>
          <p:nvPr/>
        </p:nvSpPr>
        <p:spPr>
          <a:xfrm>
            <a:off x="1666201" y="27599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57954-8202-8B41-9183-6B0AA63A63D7}"/>
              </a:ext>
            </a:extLst>
          </p:cNvPr>
          <p:cNvSpPr/>
          <p:nvPr/>
        </p:nvSpPr>
        <p:spPr>
          <a:xfrm>
            <a:off x="1666201" y="3226811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98935-E717-9943-86EA-86290F4162F8}"/>
              </a:ext>
            </a:extLst>
          </p:cNvPr>
          <p:cNvSpPr/>
          <p:nvPr/>
        </p:nvSpPr>
        <p:spPr>
          <a:xfrm>
            <a:off x="1666201" y="44871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62E77-33E7-3748-9B53-7597F38D0136}"/>
              </a:ext>
            </a:extLst>
          </p:cNvPr>
          <p:cNvSpPr/>
          <p:nvPr/>
        </p:nvSpPr>
        <p:spPr>
          <a:xfrm>
            <a:off x="1666201" y="49570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0AD3C-5CCD-D146-AA86-31563188F463}"/>
              </a:ext>
            </a:extLst>
          </p:cNvPr>
          <p:cNvSpPr/>
          <p:nvPr/>
        </p:nvSpPr>
        <p:spPr>
          <a:xfrm>
            <a:off x="1666201" y="54269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CDAD1-4F89-CF4C-9E19-798FD71D6461}"/>
              </a:ext>
            </a:extLst>
          </p:cNvPr>
          <p:cNvSpPr/>
          <p:nvPr/>
        </p:nvSpPr>
        <p:spPr>
          <a:xfrm>
            <a:off x="1666201" y="5878046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ADB49-6E9A-4647-A1CD-E6697904E432}"/>
              </a:ext>
            </a:extLst>
          </p:cNvPr>
          <p:cNvSpPr txBox="1"/>
          <p:nvPr/>
        </p:nvSpPr>
        <p:spPr>
          <a:xfrm>
            <a:off x="797052" y="61863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10598-4EB1-134D-8191-E8AB5192FD7E}"/>
              </a:ext>
            </a:extLst>
          </p:cNvPr>
          <p:cNvSpPr txBox="1"/>
          <p:nvPr/>
        </p:nvSpPr>
        <p:spPr>
          <a:xfrm>
            <a:off x="797051" y="4373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33F-5AB4-7F42-8BEC-AE6463B460B9}"/>
              </a:ext>
            </a:extLst>
          </p:cNvPr>
          <p:cNvSpPr txBox="1"/>
          <p:nvPr/>
        </p:nvSpPr>
        <p:spPr>
          <a:xfrm>
            <a:off x="696312" y="34982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33054-ED66-5E46-94E8-F91C8F21CF5D}"/>
              </a:ext>
            </a:extLst>
          </p:cNvPr>
          <p:cNvSpPr txBox="1"/>
          <p:nvPr/>
        </p:nvSpPr>
        <p:spPr>
          <a:xfrm>
            <a:off x="696311" y="16852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61EB8-24D3-CE42-A8FF-48919ADBB0CB}"/>
              </a:ext>
            </a:extLst>
          </p:cNvPr>
          <p:cNvSpPr/>
          <p:nvPr/>
        </p:nvSpPr>
        <p:spPr>
          <a:xfrm>
            <a:off x="4650701" y="2900699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D275E-E086-3C47-9805-496B98C55139}"/>
              </a:ext>
            </a:extLst>
          </p:cNvPr>
          <p:cNvSpPr/>
          <p:nvPr/>
        </p:nvSpPr>
        <p:spPr>
          <a:xfrm>
            <a:off x="4650701" y="3370599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11D49-E163-C547-849A-77C2DA92B7F0}"/>
              </a:ext>
            </a:extLst>
          </p:cNvPr>
          <p:cNvSpPr/>
          <p:nvPr/>
        </p:nvSpPr>
        <p:spPr>
          <a:xfrm>
            <a:off x="4650701" y="4290031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8BD48B-5DA4-5041-8202-C86AB14C2090}"/>
              </a:ext>
            </a:extLst>
          </p:cNvPr>
          <p:cNvSpPr/>
          <p:nvPr/>
        </p:nvSpPr>
        <p:spPr>
          <a:xfrm>
            <a:off x="4659171" y="3837230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119D5-CEDF-214B-BEC2-BA59B47CA2E9}"/>
              </a:ext>
            </a:extLst>
          </p:cNvPr>
          <p:cNvSpPr txBox="1"/>
          <p:nvPr/>
        </p:nvSpPr>
        <p:spPr>
          <a:xfrm>
            <a:off x="5848435" y="45686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C2807-0C59-224C-B3F1-82CE1DB7D944}"/>
              </a:ext>
            </a:extLst>
          </p:cNvPr>
          <p:cNvSpPr txBox="1"/>
          <p:nvPr/>
        </p:nvSpPr>
        <p:spPr>
          <a:xfrm>
            <a:off x="5768301" y="25942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E36A7-D83D-F34A-92D0-166692553F58}"/>
              </a:ext>
            </a:extLst>
          </p:cNvPr>
          <p:cNvSpPr txBox="1"/>
          <p:nvPr/>
        </p:nvSpPr>
        <p:spPr>
          <a:xfrm>
            <a:off x="1264385" y="1342895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P1’s address space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79BA5-39FF-854E-994D-79ECC0CE5D77}"/>
              </a:ext>
            </a:extLst>
          </p:cNvPr>
          <p:cNvSpPr txBox="1"/>
          <p:nvPr/>
        </p:nvSpPr>
        <p:spPr>
          <a:xfrm>
            <a:off x="1369719" y="6488668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P2’s address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AE7AD-C6FA-AA43-A5DB-510BEB3D385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2783801" y="2036077"/>
            <a:ext cx="1866900" cy="155042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118C9-A2FB-A841-A107-FB7201D3591D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783801" y="3442711"/>
            <a:ext cx="1866900" cy="10632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30AD8-9577-8445-94C5-6830085706A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783801" y="3116599"/>
            <a:ext cx="1866900" cy="15864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60A06D-5EAC-7143-B1B7-87A078ABF12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783801" y="4053130"/>
            <a:ext cx="1875370" cy="20408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1B0EC1-4B5B-D14F-AB1A-24792290B584}"/>
              </a:ext>
            </a:extLst>
          </p:cNvPr>
          <p:cNvSpPr txBox="1"/>
          <p:nvPr/>
        </p:nvSpPr>
        <p:spPr>
          <a:xfrm>
            <a:off x="4465735" y="5078234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E3A95C-7B50-A641-8134-C88B8C97F8CA}"/>
              </a:ext>
            </a:extLst>
          </p:cNvPr>
          <p:cNvGrpSpPr/>
          <p:nvPr/>
        </p:nvGrpSpPr>
        <p:grpSpPr>
          <a:xfrm>
            <a:off x="7830390" y="2251977"/>
            <a:ext cx="3864693" cy="2482216"/>
            <a:chOff x="7830390" y="2251977"/>
            <a:chExt cx="3864693" cy="24822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62723-7C66-0A45-BFCF-139C81BEBB86}"/>
                </a:ext>
              </a:extLst>
            </p:cNvPr>
            <p:cNvSpPr/>
            <p:nvPr/>
          </p:nvSpPr>
          <p:spPr>
            <a:xfrm>
              <a:off x="7830391" y="2621308"/>
              <a:ext cx="2306838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Virtual page number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AA155B-D7A4-524A-B17A-B49DA47FC6D8}"/>
                </a:ext>
              </a:extLst>
            </p:cNvPr>
            <p:cNvSpPr/>
            <p:nvPr/>
          </p:nvSpPr>
          <p:spPr>
            <a:xfrm>
              <a:off x="7830390" y="4323099"/>
              <a:ext cx="2306839" cy="4005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page number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23B210-876A-0547-9DCA-364A2922F650}"/>
                </a:ext>
              </a:extLst>
            </p:cNvPr>
            <p:cNvSpPr txBox="1"/>
            <p:nvPr/>
          </p:nvSpPr>
          <p:spPr>
            <a:xfrm>
              <a:off x="11393397" y="22900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67D49C-3F73-514F-93C5-4469279BE526}"/>
                </a:ext>
              </a:extLst>
            </p:cNvPr>
            <p:cNvSpPr txBox="1"/>
            <p:nvPr/>
          </p:nvSpPr>
          <p:spPr>
            <a:xfrm>
              <a:off x="7830390" y="22519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862C1E-2D55-3F4B-9C57-64CC17DC9A35}"/>
                </a:ext>
              </a:extLst>
            </p:cNvPr>
            <p:cNvSpPr/>
            <p:nvPr/>
          </p:nvSpPr>
          <p:spPr>
            <a:xfrm>
              <a:off x="10137229" y="2621307"/>
              <a:ext cx="1418895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9C883A-D112-BD48-859B-ADCE264B4215}"/>
                </a:ext>
              </a:extLst>
            </p:cNvPr>
            <p:cNvSpPr/>
            <p:nvPr/>
          </p:nvSpPr>
          <p:spPr>
            <a:xfrm>
              <a:off x="10137229" y="4323098"/>
              <a:ext cx="1541989" cy="4110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4B0F8A-E472-D44E-8EB2-89CC55C9AA59}"/>
                </a:ext>
              </a:extLst>
            </p:cNvPr>
            <p:cNvCxnSpPr/>
            <p:nvPr/>
          </p:nvCxnSpPr>
          <p:spPr>
            <a:xfrm>
              <a:off x="10815146" y="2994278"/>
              <a:ext cx="0" cy="1296603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8A8E3-FEE1-5C42-9A24-82AA9AEDA95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63" y="3026495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8F46A8-7084-B848-B655-87B67A0C2CA8}"/>
                </a:ext>
              </a:extLst>
            </p:cNvPr>
            <p:cNvSpPr/>
            <p:nvPr/>
          </p:nvSpPr>
          <p:spPr>
            <a:xfrm>
              <a:off x="8279965" y="3417008"/>
              <a:ext cx="1244596" cy="55819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translation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A18FED-ABCB-8745-B1F3-2EC292F9F9A4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69" y="3921549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80269-D7BA-BB44-82D9-362E4EE185BE}"/>
              </a:ext>
            </a:extLst>
          </p:cNvPr>
          <p:cNvGrpSpPr/>
          <p:nvPr/>
        </p:nvGrpSpPr>
        <p:grpSpPr>
          <a:xfrm>
            <a:off x="7254740" y="2179996"/>
            <a:ext cx="4539641" cy="4027220"/>
            <a:chOff x="7254740" y="2179996"/>
            <a:chExt cx="4539641" cy="402722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491A02-1C8E-9847-A262-B002CC442D1E}"/>
                </a:ext>
              </a:extLst>
            </p:cNvPr>
            <p:cNvGrpSpPr/>
            <p:nvPr/>
          </p:nvGrpSpPr>
          <p:grpSpPr>
            <a:xfrm>
              <a:off x="10076311" y="2179996"/>
              <a:ext cx="327334" cy="2158307"/>
              <a:chOff x="10076311" y="2179996"/>
              <a:chExt cx="327334" cy="21583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E4A0D5-1C8F-3F4E-AEAD-9E45F95945EF}"/>
                  </a:ext>
                </a:extLst>
              </p:cNvPr>
              <p:cNvSpPr txBox="1"/>
              <p:nvPr/>
            </p:nvSpPr>
            <p:spPr>
              <a:xfrm>
                <a:off x="10076311" y="2179996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14AA71-5C88-3D48-943A-4E106DBC6D99}"/>
                  </a:ext>
                </a:extLst>
              </p:cNvPr>
              <p:cNvSpPr txBox="1"/>
              <p:nvPr/>
            </p:nvSpPr>
            <p:spPr>
              <a:xfrm>
                <a:off x="10076311" y="3876638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CCE251-F05F-B445-BA8B-7CBEDDDF1D7F}"/>
                </a:ext>
              </a:extLst>
            </p:cNvPr>
            <p:cNvSpPr txBox="1"/>
            <p:nvPr/>
          </p:nvSpPr>
          <p:spPr>
            <a:xfrm>
              <a:off x="7254740" y="5253109"/>
              <a:ext cx="45396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Suppose page size is 4KB, </a:t>
              </a:r>
            </a:p>
            <a:p>
              <a:r>
                <a:rPr lang="en-US" sz="2800" dirty="0"/>
                <a:t>how many bits in page offset?</a:t>
              </a:r>
              <a:endParaRPr lang="en-US" sz="20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70F652E-5218-1042-AE2E-4C6F4486CCD0}"/>
              </a:ext>
            </a:extLst>
          </p:cNvPr>
          <p:cNvSpPr txBox="1"/>
          <p:nvPr/>
        </p:nvSpPr>
        <p:spPr>
          <a:xfrm>
            <a:off x="7254740" y="6309846"/>
            <a:ext cx="258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12</a:t>
            </a:r>
            <a:r>
              <a:rPr lang="en-US" sz="2400" dirty="0"/>
              <a:t>= 4KB, so 12 bits</a:t>
            </a:r>
          </a:p>
        </p:txBody>
      </p:sp>
    </p:spTree>
    <p:extLst>
      <p:ext uri="{BB962C8B-B14F-4D97-AF65-F5344CB8AC3E}">
        <p14:creationId xmlns:p14="http://schemas.microsoft.com/office/powerpoint/2010/main" val="4406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F769-F24A-C04B-BCB5-EC9AF703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Virtual to Physical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BF46-5894-2644-B0D0-CCBA84F0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“Fully associative”</a:t>
            </a:r>
          </a:p>
          <a:p>
            <a:pPr lvl="1"/>
            <a:r>
              <a:rPr lang="en-US" dirty="0"/>
              <a:t>A virtual page can map to any physical page</a:t>
            </a:r>
          </a:p>
          <a:p>
            <a:r>
              <a:rPr lang="en-US" dirty="0"/>
              <a:t>Use an index called “page table” to store the mapping</a:t>
            </a:r>
          </a:p>
          <a:p>
            <a:pPr lvl="1"/>
            <a:r>
              <a:rPr lang="en-US" dirty="0"/>
              <a:t>No need to check all physical pages for a match</a:t>
            </a:r>
          </a:p>
          <a:p>
            <a:r>
              <a:rPr lang="en-US" dirty="0"/>
              <a:t>OS populates the page table for each process</a:t>
            </a:r>
          </a:p>
          <a:p>
            <a:pPr lvl="1"/>
            <a:r>
              <a:rPr lang="en-US" dirty="0"/>
              <a:t>Page table is stored in the main memory</a:t>
            </a:r>
          </a:p>
          <a:p>
            <a:r>
              <a:rPr lang="en-US" dirty="0"/>
              <a:t>CPU (MMU) performs translation using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2394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using the page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410739"/>
            <a:ext cx="0" cy="1671041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stCxn id="18" idx="2"/>
            <a:endCxn id="52" idx="1"/>
          </p:cNvCxnSpPr>
          <p:nvPr/>
        </p:nvCxnSpPr>
        <p:spPr>
          <a:xfrm rot="5400000">
            <a:off x="2475832" y="2722383"/>
            <a:ext cx="2107061" cy="1309963"/>
          </a:xfrm>
          <a:prstGeom prst="bentConnector4">
            <a:avLst>
              <a:gd name="adj1" fmla="val 19310"/>
              <a:gd name="adj2" fmla="val 1343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42CFFE-61BB-D64E-A80D-D3BB5DA84282}"/>
              </a:ext>
            </a:extLst>
          </p:cNvPr>
          <p:cNvGrpSpPr/>
          <p:nvPr/>
        </p:nvGrpSpPr>
        <p:grpSpPr>
          <a:xfrm>
            <a:off x="5439103" y="2727385"/>
            <a:ext cx="2759237" cy="663562"/>
            <a:chOff x="5439103" y="2727385"/>
            <a:chExt cx="2759237" cy="6635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76019-C866-D449-BBB4-DA74AA41685C}"/>
                </a:ext>
              </a:extLst>
            </p:cNvPr>
            <p:cNvSpPr txBox="1"/>
            <p:nvPr/>
          </p:nvSpPr>
          <p:spPr>
            <a:xfrm>
              <a:off x="7131259" y="3021615"/>
              <a:ext cx="106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writable?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F8CFB1E-E29D-C34B-9DE4-21BFFA98E7C9}"/>
                </a:ext>
              </a:extLst>
            </p:cNvPr>
            <p:cNvSpPr/>
            <p:nvPr/>
          </p:nvSpPr>
          <p:spPr>
            <a:xfrm>
              <a:off x="5439103" y="2727385"/>
              <a:ext cx="1608083" cy="473015"/>
            </a:xfrm>
            <a:custGeom>
              <a:avLst/>
              <a:gdLst>
                <a:gd name="connsiteX0" fmla="*/ 1608083 w 1608083"/>
                <a:gd name="connsiteY0" fmla="*/ 286062 h 286062"/>
                <a:gd name="connsiteX1" fmla="*/ 945931 w 1608083"/>
                <a:gd name="connsiteY1" fmla="*/ 2283 h 286062"/>
                <a:gd name="connsiteX2" fmla="*/ 0 w 1608083"/>
                <a:gd name="connsiteY2" fmla="*/ 175703 h 2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8083" h="286062">
                  <a:moveTo>
                    <a:pt x="1608083" y="286062"/>
                  </a:moveTo>
                  <a:cubicBezTo>
                    <a:pt x="1411014" y="153369"/>
                    <a:pt x="1213945" y="20676"/>
                    <a:pt x="945931" y="2283"/>
                  </a:cubicBezTo>
                  <a:cubicBezTo>
                    <a:pt x="677917" y="-16110"/>
                    <a:pt x="338958" y="79796"/>
                    <a:pt x="0" y="17570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263B86-4BC8-BE40-B490-F5ABEB71FE07}"/>
              </a:ext>
            </a:extLst>
          </p:cNvPr>
          <p:cNvGrpSpPr/>
          <p:nvPr/>
        </p:nvGrpSpPr>
        <p:grpSpPr>
          <a:xfrm>
            <a:off x="5186855" y="2242265"/>
            <a:ext cx="3349979" cy="705887"/>
            <a:chOff x="5186855" y="2242265"/>
            <a:chExt cx="3349979" cy="7058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47F76A-E61E-9A44-ABC9-A8CC0DA4D3A1}"/>
                </a:ext>
              </a:extLst>
            </p:cNvPr>
            <p:cNvSpPr txBox="1"/>
            <p:nvPr/>
          </p:nvSpPr>
          <p:spPr>
            <a:xfrm>
              <a:off x="7130943" y="2242265"/>
              <a:ext cx="1405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accessible by </a:t>
              </a:r>
            </a:p>
            <a:p>
              <a:r>
                <a:rPr lang="en-US" dirty="0"/>
                <a:t>OS only?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97DA3FD-88B5-DD4B-8EDC-BF56D9A7EB71}"/>
                </a:ext>
              </a:extLst>
            </p:cNvPr>
            <p:cNvSpPr/>
            <p:nvPr/>
          </p:nvSpPr>
          <p:spPr>
            <a:xfrm>
              <a:off x="5186855" y="2486390"/>
              <a:ext cx="1970690" cy="461762"/>
            </a:xfrm>
            <a:custGeom>
              <a:avLst/>
              <a:gdLst>
                <a:gd name="connsiteX0" fmla="*/ 1970690 w 1970690"/>
                <a:gd name="connsiteY0" fmla="*/ 114920 h 461762"/>
                <a:gd name="connsiteX1" fmla="*/ 772511 w 1970690"/>
                <a:gd name="connsiteY1" fmla="*/ 20327 h 461762"/>
                <a:gd name="connsiteX2" fmla="*/ 0 w 1970690"/>
                <a:gd name="connsiteY2" fmla="*/ 461762 h 4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690" h="461762">
                  <a:moveTo>
                    <a:pt x="1970690" y="114920"/>
                  </a:moveTo>
                  <a:cubicBezTo>
                    <a:pt x="1535824" y="38720"/>
                    <a:pt x="1100959" y="-37480"/>
                    <a:pt x="772511" y="20327"/>
                  </a:cubicBezTo>
                  <a:cubicBezTo>
                    <a:pt x="444063" y="78134"/>
                    <a:pt x="222031" y="269948"/>
                    <a:pt x="0" y="461762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A899F-84B8-8440-BB86-C299C766C6CF}"/>
              </a:ext>
            </a:extLst>
          </p:cNvPr>
          <p:cNvGrpSpPr/>
          <p:nvPr/>
        </p:nvGrpSpPr>
        <p:grpSpPr>
          <a:xfrm>
            <a:off x="5959366" y="3182052"/>
            <a:ext cx="1962210" cy="711246"/>
            <a:chOff x="5959366" y="3182052"/>
            <a:chExt cx="1962210" cy="7112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9BE44-D1D1-5548-8757-3036D4277134}"/>
                </a:ext>
              </a:extLst>
            </p:cNvPr>
            <p:cNvSpPr txBox="1"/>
            <p:nvPr/>
          </p:nvSpPr>
          <p:spPr>
            <a:xfrm>
              <a:off x="7190478" y="3523966"/>
              <a:ext cx="731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valid?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6C80D55-9137-8D42-8EC8-9E89180F94DB}"/>
                </a:ext>
              </a:extLst>
            </p:cNvPr>
            <p:cNvSpPr/>
            <p:nvPr/>
          </p:nvSpPr>
          <p:spPr>
            <a:xfrm>
              <a:off x="5959366" y="3182052"/>
              <a:ext cx="1150882" cy="554376"/>
            </a:xfrm>
            <a:custGeom>
              <a:avLst/>
              <a:gdLst>
                <a:gd name="connsiteX0" fmla="*/ 1150882 w 1150882"/>
                <a:gd name="connsiteY0" fmla="*/ 554376 h 554376"/>
                <a:gd name="connsiteX1" fmla="*/ 567558 w 1150882"/>
                <a:gd name="connsiteY1" fmla="*/ 65645 h 554376"/>
                <a:gd name="connsiteX2" fmla="*/ 0 w 1150882"/>
                <a:gd name="connsiteY2" fmla="*/ 18348 h 55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882" h="554376">
                  <a:moveTo>
                    <a:pt x="1150882" y="554376"/>
                  </a:moveTo>
                  <a:cubicBezTo>
                    <a:pt x="955127" y="354679"/>
                    <a:pt x="759372" y="154983"/>
                    <a:pt x="567558" y="65645"/>
                  </a:cubicBezTo>
                  <a:cubicBezTo>
                    <a:pt x="375744" y="-23693"/>
                    <a:pt x="187872" y="-2673"/>
                    <a:pt x="0" y="1834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3371" y="4423894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process has its own page table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C30B40-9E07-E840-97F0-D09DB3A263BA}"/>
              </a:ext>
            </a:extLst>
          </p:cNvPr>
          <p:cNvSpPr txBox="1"/>
          <p:nvPr/>
        </p:nvSpPr>
        <p:spPr>
          <a:xfrm>
            <a:off x="6843371" y="4926245"/>
            <a:ext cx="5364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special register, “page table register”</a:t>
            </a:r>
          </a:p>
          <a:p>
            <a:r>
              <a:rPr lang="en-US" sz="2400" dirty="0"/>
              <a:t>stores the base (physical) address of </a:t>
            </a:r>
          </a:p>
          <a:p>
            <a:r>
              <a:rPr lang="en-US" sz="2400" dirty="0"/>
              <a:t>the running process’ page table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9903" y="2357083"/>
            <a:ext cx="1319900" cy="843318"/>
          </a:xfrm>
          <a:prstGeom prst="wedgeRoundRectCallout">
            <a:avLst>
              <a:gd name="adj1" fmla="val 40685"/>
              <a:gd name="adj2" fmla="val 9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</p:txBody>
      </p:sp>
    </p:spTree>
    <p:extLst>
      <p:ext uri="{BB962C8B-B14F-4D97-AF65-F5344CB8AC3E}">
        <p14:creationId xmlns:p14="http://schemas.microsoft.com/office/powerpoint/2010/main" val="4116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7193DA7-B772-C640-BFCC-2CE98CC6BAEF}"/>
              </a:ext>
            </a:extLst>
          </p:cNvPr>
          <p:cNvSpPr/>
          <p:nvPr/>
        </p:nvSpPr>
        <p:spPr>
          <a:xfrm>
            <a:off x="6871578" y="4099723"/>
            <a:ext cx="5142138" cy="2382624"/>
          </a:xfrm>
          <a:prstGeom prst="wedgeRectCallout">
            <a:avLst>
              <a:gd name="adj1" fmla="val -68642"/>
              <a:gd name="adj2" fmla="val -514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9BE44-D1D1-5548-8757-3036D4277134}"/>
              </a:ext>
            </a:extLst>
          </p:cNvPr>
          <p:cNvSpPr txBox="1"/>
          <p:nvPr/>
        </p:nvSpPr>
        <p:spPr>
          <a:xfrm>
            <a:off x="7190478" y="3523966"/>
            <a:ext cx="73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76019-C866-D449-BBB4-DA74AA41685C}"/>
              </a:ext>
            </a:extLst>
          </p:cNvPr>
          <p:cNvSpPr txBox="1"/>
          <p:nvPr/>
        </p:nvSpPr>
        <p:spPr>
          <a:xfrm>
            <a:off x="7131259" y="3021615"/>
            <a:ext cx="10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writable?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7F76A-E61E-9A44-ABC9-A8CC0DA4D3A1}"/>
              </a:ext>
            </a:extLst>
          </p:cNvPr>
          <p:cNvSpPr txBox="1"/>
          <p:nvPr/>
        </p:nvSpPr>
        <p:spPr>
          <a:xfrm>
            <a:off x="7130943" y="2242265"/>
            <a:ext cx="140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accessible by </a:t>
            </a:r>
          </a:p>
          <a:p>
            <a:r>
              <a:rPr lang="en-US" dirty="0"/>
              <a:t>OS only?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099723"/>
            <a:ext cx="0" cy="1982057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5400000">
            <a:off x="2673766" y="2529607"/>
            <a:ext cx="1716351" cy="1304805"/>
          </a:xfrm>
          <a:prstGeom prst="bentConnector4">
            <a:avLst>
              <a:gd name="adj1" fmla="val 22640"/>
              <a:gd name="adj2" fmla="val 134753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6F8CFB1E-E29D-C34B-9DE4-21BFFA98E7C9}"/>
              </a:ext>
            </a:extLst>
          </p:cNvPr>
          <p:cNvSpPr/>
          <p:nvPr/>
        </p:nvSpPr>
        <p:spPr>
          <a:xfrm>
            <a:off x="5439103" y="2727385"/>
            <a:ext cx="1608083" cy="473015"/>
          </a:xfrm>
          <a:custGeom>
            <a:avLst/>
            <a:gdLst>
              <a:gd name="connsiteX0" fmla="*/ 1608083 w 1608083"/>
              <a:gd name="connsiteY0" fmla="*/ 286062 h 286062"/>
              <a:gd name="connsiteX1" fmla="*/ 945931 w 1608083"/>
              <a:gd name="connsiteY1" fmla="*/ 2283 h 286062"/>
              <a:gd name="connsiteX2" fmla="*/ 0 w 1608083"/>
              <a:gd name="connsiteY2" fmla="*/ 175703 h 28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286062">
                <a:moveTo>
                  <a:pt x="1608083" y="286062"/>
                </a:moveTo>
                <a:cubicBezTo>
                  <a:pt x="1411014" y="153369"/>
                  <a:pt x="1213945" y="20676"/>
                  <a:pt x="945931" y="2283"/>
                </a:cubicBezTo>
                <a:cubicBezTo>
                  <a:pt x="677917" y="-16110"/>
                  <a:pt x="338958" y="79796"/>
                  <a:pt x="0" y="175703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097DA3FD-88B5-DD4B-8EDC-BF56D9A7EB71}"/>
              </a:ext>
            </a:extLst>
          </p:cNvPr>
          <p:cNvSpPr/>
          <p:nvPr/>
        </p:nvSpPr>
        <p:spPr>
          <a:xfrm>
            <a:off x="5186855" y="2486390"/>
            <a:ext cx="1970690" cy="461762"/>
          </a:xfrm>
          <a:custGeom>
            <a:avLst/>
            <a:gdLst>
              <a:gd name="connsiteX0" fmla="*/ 1970690 w 1970690"/>
              <a:gd name="connsiteY0" fmla="*/ 114920 h 461762"/>
              <a:gd name="connsiteX1" fmla="*/ 772511 w 1970690"/>
              <a:gd name="connsiteY1" fmla="*/ 20327 h 461762"/>
              <a:gd name="connsiteX2" fmla="*/ 0 w 1970690"/>
              <a:gd name="connsiteY2" fmla="*/ 461762 h 46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690" h="461762">
                <a:moveTo>
                  <a:pt x="1970690" y="114920"/>
                </a:moveTo>
                <a:cubicBezTo>
                  <a:pt x="1535824" y="38720"/>
                  <a:pt x="1100959" y="-37480"/>
                  <a:pt x="772511" y="20327"/>
                </a:cubicBezTo>
                <a:cubicBezTo>
                  <a:pt x="444063" y="78134"/>
                  <a:pt x="222031" y="269948"/>
                  <a:pt x="0" y="461762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6C80D55-9137-8D42-8EC8-9E89180F94DB}"/>
              </a:ext>
            </a:extLst>
          </p:cNvPr>
          <p:cNvSpPr/>
          <p:nvPr/>
        </p:nvSpPr>
        <p:spPr>
          <a:xfrm>
            <a:off x="5959366" y="3182052"/>
            <a:ext cx="1150882" cy="554376"/>
          </a:xfrm>
          <a:custGeom>
            <a:avLst/>
            <a:gdLst>
              <a:gd name="connsiteX0" fmla="*/ 1150882 w 1150882"/>
              <a:gd name="connsiteY0" fmla="*/ 554376 h 554376"/>
              <a:gd name="connsiteX1" fmla="*/ 567558 w 1150882"/>
              <a:gd name="connsiteY1" fmla="*/ 65645 h 554376"/>
              <a:gd name="connsiteX2" fmla="*/ 0 w 1150882"/>
              <a:gd name="connsiteY2" fmla="*/ 18348 h 5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882" h="554376">
                <a:moveTo>
                  <a:pt x="1150882" y="554376"/>
                </a:moveTo>
                <a:cubicBezTo>
                  <a:pt x="955127" y="354679"/>
                  <a:pt x="759372" y="154983"/>
                  <a:pt x="567558" y="65645"/>
                </a:cubicBezTo>
                <a:cubicBezTo>
                  <a:pt x="375744" y="-23693"/>
                  <a:pt x="187872" y="-2673"/>
                  <a:pt x="0" y="1834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8529" y="4136276"/>
            <a:ext cx="5126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fault occurs when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“v” is invalid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“w” is invalid for a write access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“s” is invalid for a non-OS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OS handles page fault by either</a:t>
            </a:r>
          </a:p>
          <a:p>
            <a:pPr lvl="1"/>
            <a:r>
              <a:rPr lang="en-US" sz="2400" dirty="0"/>
              <a:t>fix page table or terminate process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9903" y="2357083"/>
            <a:ext cx="1319900" cy="843318"/>
          </a:xfrm>
          <a:prstGeom prst="wedgeRoundRectCallout">
            <a:avLst>
              <a:gd name="adj1" fmla="val 40685"/>
              <a:gd name="adj2" fmla="val 9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</p:txBody>
      </p:sp>
    </p:spTree>
    <p:extLst>
      <p:ext uri="{BB962C8B-B14F-4D97-AF65-F5344CB8AC3E}">
        <p14:creationId xmlns:p14="http://schemas.microsoft.com/office/powerpoint/2010/main" val="193862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2E66-8E1F-1149-B384-A90AC92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page table is impractical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7948-3015-854A-B1F0-5BAEFA7A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How large is the page table for 48-bit virtual address space?</a:t>
            </a:r>
          </a:p>
          <a:p>
            <a:pPr lvl="1"/>
            <a:r>
              <a:rPr lang="en-US" dirty="0"/>
              <a:t>Page size 4KB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B267-D877-0142-8780-BB3712B11BBA}"/>
              </a:ext>
            </a:extLst>
          </p:cNvPr>
          <p:cNvSpPr txBox="1"/>
          <p:nvPr/>
        </p:nvSpPr>
        <p:spPr>
          <a:xfrm>
            <a:off x="1166648" y="3286125"/>
            <a:ext cx="279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48</a:t>
            </a:r>
            <a:r>
              <a:rPr lang="en-US" sz="2800" dirty="0"/>
              <a:t>/2</a:t>
            </a:r>
            <a:r>
              <a:rPr lang="en-US" sz="2800" baseline="30000" dirty="0"/>
              <a:t>12</a:t>
            </a:r>
            <a:r>
              <a:rPr lang="en-US" sz="2800" dirty="0"/>
              <a:t>= 2</a:t>
            </a:r>
            <a:r>
              <a:rPr lang="en-US" sz="2800" baseline="30000" dirty="0"/>
              <a:t>36</a:t>
            </a:r>
            <a:r>
              <a:rPr lang="en-US" sz="2800" dirty="0"/>
              <a:t>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1E10-DED9-6840-8BD9-84BFFA677F8E}"/>
              </a:ext>
            </a:extLst>
          </p:cNvPr>
          <p:cNvSpPr txBox="1"/>
          <p:nvPr/>
        </p:nvSpPr>
        <p:spPr>
          <a:xfrm>
            <a:off x="1102751" y="3944282"/>
            <a:ext cx="996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Page Table size = 2</a:t>
            </a:r>
            <a:r>
              <a:rPr lang="en-US" sz="2800" baseline="30000" dirty="0"/>
              <a:t>36 </a:t>
            </a:r>
            <a:r>
              <a:rPr lang="en-US" sz="2800" dirty="0"/>
              <a:t>pages * 8 byte-PTE/page = 2</a:t>
            </a:r>
            <a:r>
              <a:rPr lang="en-US" sz="2800" baseline="30000" dirty="0"/>
              <a:t>39 </a:t>
            </a:r>
            <a:r>
              <a:rPr lang="en-US" sz="2800" dirty="0"/>
              <a:t>bytes = 0.5TB!!!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7008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1756</Words>
  <Application>Microsoft Macintosh PowerPoint</Application>
  <PresentationFormat>Widescreen</PresentationFormat>
  <Paragraphs>805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Virtual memory</vt:lpstr>
      <vt:lpstr>What we’ve learnt last time</vt:lpstr>
      <vt:lpstr>Today’s lesson plan</vt:lpstr>
      <vt:lpstr>Virtual Memory: goals</vt:lpstr>
      <vt:lpstr>Sharing memory safely using VM</vt:lpstr>
      <vt:lpstr>Mapping from Virtual to Physical pages</vt:lpstr>
      <vt:lpstr>Translation using the page table</vt:lpstr>
      <vt:lpstr>Page Fault</vt:lpstr>
      <vt:lpstr>One level page table is impractical</vt:lpstr>
      <vt:lpstr>Multi-level page tables</vt:lpstr>
      <vt:lpstr>2-level Paging Example</vt:lpstr>
      <vt:lpstr>2-level Paging Example</vt:lpstr>
      <vt:lpstr>2-level Paging Example</vt:lpstr>
      <vt:lpstr>2-level Paging Example</vt:lpstr>
      <vt:lpstr>2-level Paging Example</vt:lpstr>
      <vt:lpstr>X86_64 and RISC-V use 4-level page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Fast translation using a TLB</vt:lpstr>
      <vt:lpstr>Address translation with TLB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86</cp:revision>
  <cp:lastPrinted>2019-12-11T19:54:29Z</cp:lastPrinted>
  <dcterms:created xsi:type="dcterms:W3CDTF">2019-12-10T18:45:03Z</dcterms:created>
  <dcterms:modified xsi:type="dcterms:W3CDTF">2022-12-13T04:41:59Z</dcterms:modified>
</cp:coreProperties>
</file>