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3"/>
  </p:notesMasterIdLst>
  <p:handoutMasterIdLst>
    <p:handoutMasterId r:id="rId64"/>
  </p:handoutMasterIdLst>
  <p:sldIdLst>
    <p:sldId id="256" r:id="rId5"/>
    <p:sldId id="1046" r:id="rId6"/>
    <p:sldId id="905" r:id="rId7"/>
    <p:sldId id="872" r:id="rId8"/>
    <p:sldId id="977" r:id="rId9"/>
    <p:sldId id="913" r:id="rId10"/>
    <p:sldId id="915" r:id="rId11"/>
    <p:sldId id="1033" r:id="rId12"/>
    <p:sldId id="1035" r:id="rId13"/>
    <p:sldId id="917" r:id="rId14"/>
    <p:sldId id="1056" r:id="rId15"/>
    <p:sldId id="920" r:id="rId16"/>
    <p:sldId id="1034" r:id="rId17"/>
    <p:sldId id="1028" r:id="rId18"/>
    <p:sldId id="921" r:id="rId19"/>
    <p:sldId id="1029" r:id="rId20"/>
    <p:sldId id="925" r:id="rId21"/>
    <p:sldId id="926" r:id="rId22"/>
    <p:sldId id="964" r:id="rId23"/>
    <p:sldId id="965" r:id="rId24"/>
    <p:sldId id="929" r:id="rId25"/>
    <p:sldId id="930" r:id="rId26"/>
    <p:sldId id="966" r:id="rId27"/>
    <p:sldId id="1047" r:id="rId28"/>
    <p:sldId id="1048" r:id="rId29"/>
    <p:sldId id="942" r:id="rId30"/>
    <p:sldId id="943" r:id="rId31"/>
    <p:sldId id="944" r:id="rId32"/>
    <p:sldId id="945" r:id="rId33"/>
    <p:sldId id="946" r:id="rId34"/>
    <p:sldId id="947" r:id="rId35"/>
    <p:sldId id="983" r:id="rId36"/>
    <p:sldId id="953" r:id="rId37"/>
    <p:sldId id="954" r:id="rId38"/>
    <p:sldId id="961" r:id="rId39"/>
    <p:sldId id="1049" r:id="rId40"/>
    <p:sldId id="957" r:id="rId41"/>
    <p:sldId id="958" r:id="rId42"/>
    <p:sldId id="959" r:id="rId43"/>
    <p:sldId id="1057" r:id="rId44"/>
    <p:sldId id="1053" r:id="rId45"/>
    <p:sldId id="1052" r:id="rId46"/>
    <p:sldId id="1054" r:id="rId47"/>
    <p:sldId id="889" r:id="rId48"/>
    <p:sldId id="1007" r:id="rId49"/>
    <p:sldId id="1050" r:id="rId50"/>
    <p:sldId id="1051" r:id="rId51"/>
    <p:sldId id="962" r:id="rId52"/>
    <p:sldId id="1055" r:id="rId53"/>
    <p:sldId id="269" r:id="rId54"/>
    <p:sldId id="273" r:id="rId55"/>
    <p:sldId id="272" r:id="rId56"/>
    <p:sldId id="274" r:id="rId57"/>
    <p:sldId id="275" r:id="rId58"/>
    <p:sldId id="277" r:id="rId59"/>
    <p:sldId id="276" r:id="rId60"/>
    <p:sldId id="283" r:id="rId61"/>
    <p:sldId id="28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67513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6" autoAdjust="0"/>
    <p:restoredTop sz="88240" autoAdjust="0"/>
  </p:normalViewPr>
  <p:slideViewPr>
    <p:cSldViewPr snapToGrid="0" snapToObjects="1">
      <p:cViewPr varScale="1">
        <p:scale>
          <a:sx n="94" d="100"/>
          <a:sy n="94" d="100"/>
        </p:scale>
        <p:origin x="1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2021/9/7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3027" cy="1143000"/>
          </a:xfrm>
        </p:spPr>
        <p:txBody>
          <a:bodyPr/>
          <a:lstStyle/>
          <a:p>
            <a:r>
              <a:rPr kumimoji="1" lang="en-US" altLang="zh-CN" dirty="0"/>
              <a:t>Making the representation fixed width</a:t>
            </a:r>
            <a:br>
              <a:rPr kumimoji="1" lang="en-US" altLang="zh-CN" dirty="0"/>
            </a:br>
            <a:r>
              <a:rPr kumimoji="1" lang="en-US" altLang="zh-CN" dirty="0"/>
              <a:t>Strawman: 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5293" y="2954558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7309" y="3825776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sign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72922" y="1221260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229603" y="2159611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53805" y="3243740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4F28E-42CC-47D3-A22A-89AAB02554AA}"/>
              </a:ext>
            </a:extLst>
          </p:cNvPr>
          <p:cNvGrpSpPr/>
          <p:nvPr/>
        </p:nvGrpSpPr>
        <p:grpSpPr>
          <a:xfrm>
            <a:off x="2433632" y="3406481"/>
            <a:ext cx="3374751" cy="788626"/>
            <a:chOff x="3838289" y="3393739"/>
            <a:chExt cx="3230459" cy="563923"/>
          </a:xfrm>
        </p:grpSpPr>
        <p:cxnSp>
          <p:nvCxnSpPr>
            <p:cNvPr id="9" name="Straight Arrow Connector 6"/>
            <p:cNvCxnSpPr>
              <a:cxnSpLocks/>
              <a:stCxn id="10" idx="0"/>
            </p:cNvCxnSpPr>
            <p:nvPr/>
          </p:nvCxnSpPr>
          <p:spPr>
            <a:xfrm flipH="1" flipV="1">
              <a:off x="5453518" y="3393739"/>
              <a:ext cx="1" cy="29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38289" y="3693564"/>
              <a:ext cx="3230459" cy="264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Verdana"/>
                  <a:cs typeface="Verdana"/>
                </a:rPr>
                <a:t>Fixed position </a:t>
              </a:r>
              <a:r>
                <a:rPr lang="en-US" altLang="zh-CN" i="1" dirty="0">
                  <a:latin typeface="Verdana"/>
                  <a:cs typeface="Verdana"/>
                </a:rPr>
                <a:t>e.g. middle</a:t>
              </a:r>
              <a:endParaRPr lang="zh-CN" altLang="en-US" i="1" dirty="0">
                <a:latin typeface="Verdana"/>
                <a:cs typeface="Verdana"/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 rot="5400000" flipV="1">
            <a:off x="5608216" y="976699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303574" y="2150957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AF4CD232-8E68-7D4E-BB2B-0D48274F7750}"/>
              </a:ext>
            </a:extLst>
          </p:cNvPr>
          <p:cNvCxnSpPr>
            <a:cxnSpLocks/>
          </p:cNvCxnSpPr>
          <p:nvPr/>
        </p:nvCxnSpPr>
        <p:spPr>
          <a:xfrm flipV="1">
            <a:off x="1052535" y="3338240"/>
            <a:ext cx="0" cy="419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Fixed point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4225" y="2582288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94225" y="2935375"/>
            <a:ext cx="5389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latin typeface="Verdana"/>
                <a:cs typeface="Verdana"/>
              </a:rPr>
              <a:t>sign</a:t>
            </a:r>
            <a:endParaRPr lang="zh-CN" altLang="en-US" sz="1350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811855" y="1079494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468536" y="2017846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92737" y="2871471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5845135" y="834367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540493" y="2008625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9983" y="3370250"/>
            <a:ext cx="3320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Verdana"/>
              </a:rPr>
              <a:t>Example: ( 10.011 )</a:t>
            </a:r>
            <a:r>
              <a:rPr lang="en-US" altLang="zh-CN" sz="2800" baseline="-25000" dirty="0">
                <a:cs typeface="Verdana"/>
              </a:rPr>
              <a:t>2</a:t>
            </a:r>
            <a:endParaRPr lang="zh-CN" altLang="en-US" sz="28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26214"/>
              </p:ext>
            </p:extLst>
          </p:nvPr>
        </p:nvGraphicFramePr>
        <p:xfrm>
          <a:off x="1052543" y="4082087"/>
          <a:ext cx="6475666" cy="342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5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18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18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909720" y="2493945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2627350" y="991151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2284031" y="1929502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4108232" y="2783128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5660631" y="746024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5355989" y="1920282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5DAC-CB77-4CFA-A149-3A5AEF5B6A6E}"/>
              </a:ext>
            </a:extLst>
          </p:cNvPr>
          <p:cNvSpPr txBox="1"/>
          <p:nvPr/>
        </p:nvSpPr>
        <p:spPr>
          <a:xfrm>
            <a:off x="897270" y="3087772"/>
            <a:ext cx="1458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Range?</a:t>
            </a:r>
          </a:p>
          <a:p>
            <a:r>
              <a:rPr lang="en-US" sz="2400" dirty="0"/>
              <a:t>Precision?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A387B-867B-4232-A54B-E9069143E88D}"/>
              </a:ext>
            </a:extLst>
          </p:cNvPr>
          <p:cNvGrpSpPr/>
          <p:nvPr/>
        </p:nvGrpSpPr>
        <p:grpSpPr>
          <a:xfrm>
            <a:off x="909720" y="4831058"/>
            <a:ext cx="5985077" cy="567903"/>
            <a:chOff x="706698" y="4860173"/>
            <a:chExt cx="7980102" cy="757204"/>
          </a:xfrm>
        </p:grpSpPr>
        <p:cxnSp>
          <p:nvCxnSpPr>
            <p:cNvPr id="22" name="直线连接符 4">
              <a:extLst>
                <a:ext uri="{FF2B5EF4-FFF2-40B4-BE49-F238E27FC236}">
                  <a16:creationId xmlns:a16="http://schemas.microsoft.com/office/drawing/2014/main" id="{EEF478B0-4228-4313-B228-A5386DF351FD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12">
              <a:extLst>
                <a:ext uri="{FF2B5EF4-FFF2-40B4-BE49-F238E27FC236}">
                  <a16:creationId xmlns:a16="http://schemas.microsoft.com/office/drawing/2014/main" id="{2E4CD893-C331-4E9F-A805-2B837DF4EDF0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29" name="对象 10">
                <a:extLst>
                  <a:ext uri="{FF2B5EF4-FFF2-40B4-BE49-F238E27FC236}">
                    <a16:creationId xmlns:a16="http://schemas.microsoft.com/office/drawing/2014/main" id="{934C78C7-72D5-486F-8388-8EE79414D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3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29" name="对象 10">
                            <a:extLst>
                              <a:ext uri="{FF2B5EF4-FFF2-40B4-BE49-F238E27FC236}">
                                <a16:creationId xmlns:a16="http://schemas.microsoft.com/office/drawing/2014/main" id="{934C78C7-72D5-486F-8388-8EE79414D13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11">
                <a:extLst>
                  <a:ext uri="{FF2B5EF4-FFF2-40B4-BE49-F238E27FC236}">
                    <a16:creationId xmlns:a16="http://schemas.microsoft.com/office/drawing/2014/main" id="{45132900-A3DE-49B5-8A3A-091333C3A68F}"/>
                  </a:ext>
                </a:extLst>
              </p:cNvPr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24" name="组 16">
              <a:extLst>
                <a:ext uri="{FF2B5EF4-FFF2-40B4-BE49-F238E27FC236}">
                  <a16:creationId xmlns:a16="http://schemas.microsoft.com/office/drawing/2014/main" id="{C7367194-86D1-46BF-99B0-A4D19ECF7D63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27" name="对象 14">
                <a:extLst>
                  <a:ext uri="{FF2B5EF4-FFF2-40B4-BE49-F238E27FC236}">
                    <a16:creationId xmlns:a16="http://schemas.microsoft.com/office/drawing/2014/main" id="{68A1E156-3B35-4793-98A5-BD82DCAEE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27" name="对象 14">
                            <a:extLst>
                              <a:ext uri="{FF2B5EF4-FFF2-40B4-BE49-F238E27FC236}">
                                <a16:creationId xmlns:a16="http://schemas.microsoft.com/office/drawing/2014/main" id="{68A1E156-3B35-4793-98A5-BD82DCAEE1D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15">
                <a:extLst>
                  <a:ext uri="{FF2B5EF4-FFF2-40B4-BE49-F238E27FC236}">
                    <a16:creationId xmlns:a16="http://schemas.microsoft.com/office/drawing/2014/main" id="{658683F7-721B-4D47-A73B-38A4A185D388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587F9-05E5-4AD7-AFA9-425D81BBF5E0}"/>
                </a:ext>
              </a:extLst>
            </p:cNvPr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26" name="直线连接符 22">
              <a:extLst>
                <a:ext uri="{FF2B5EF4-FFF2-40B4-BE49-F238E27FC236}">
                  <a16:creationId xmlns:a16="http://schemas.microsoft.com/office/drawing/2014/main" id="{0790FDC4-2345-48FA-A803-B8F2484F6149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298" y="3522993"/>
            <a:ext cx="7382653" cy="2222714"/>
          </a:xfrm>
        </p:spPr>
        <p:txBody>
          <a:bodyPr/>
          <a:lstStyle/>
          <a:p>
            <a:pPr marL="342900" lvl="1" indent="-342900"/>
            <a:r>
              <a:rPr kumimoji="1" lang="en-US" altLang="zh-CN" sz="2800" dirty="0">
                <a:cs typeface="Verdana"/>
              </a:rPr>
              <a:t>Limited range and precision: e.g., 32 bits</a:t>
            </a:r>
          </a:p>
          <a:p>
            <a:pPr marL="685800" lvl="2" indent="-342900"/>
            <a:r>
              <a:rPr lang="en-US" altLang="zh-CN" sz="2400" dirty="0"/>
              <a:t>Range: [-2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-16</a:t>
            </a:r>
            <a:r>
              <a:rPr lang="en-US" altLang="zh-CN" sz="2400" dirty="0"/>
              <a:t>,2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-16</a:t>
            </a:r>
            <a:r>
              <a:rPr lang="en-US" altLang="zh-CN" sz="2400" dirty="0"/>
              <a:t> ]</a:t>
            </a:r>
            <a:endParaRPr lang="en-US" altLang="zh-CN" sz="2400" baseline="30000" dirty="0"/>
          </a:p>
          <a:p>
            <a:pPr marL="685800" lvl="2" indent="-342900"/>
            <a:r>
              <a:rPr kumimoji="1" lang="en-US" altLang="zh-CN" sz="2400" dirty="0"/>
              <a:t>Highest precision: 2</a:t>
            </a:r>
            <a:r>
              <a:rPr lang="en-US" altLang="zh-CN" sz="2400" baseline="30000" dirty="0"/>
              <a:t>-16</a:t>
            </a:r>
            <a:endParaRPr kumimoji="1" lang="en-US" altLang="zh-CN" sz="2400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3429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909720" y="2493945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2627350" y="991151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2284031" y="1929502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4108232" y="2783128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5660631" y="746024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5355989" y="1920282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98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98" y="2057401"/>
            <a:ext cx="7634305" cy="2172278"/>
          </a:xfrm>
        </p:spPr>
        <p:txBody>
          <a:bodyPr>
            <a:normAutofit/>
          </a:bodyPr>
          <a:lstStyle/>
          <a:p>
            <a:r>
              <a:rPr lang="en-US" dirty="0"/>
              <a:t>Limitation of fixed point: </a:t>
            </a:r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3023" y="4502383"/>
            <a:ext cx="5985077" cy="567903"/>
            <a:chOff x="706698" y="4860173"/>
            <a:chExt cx="7980102" cy="757204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7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8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999986" y="4498883"/>
            <a:ext cx="1084556" cy="131463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32552" y="4521816"/>
            <a:ext cx="1829054" cy="124288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078994" y="4515673"/>
            <a:ext cx="2967698" cy="135237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04577" y="4515673"/>
            <a:ext cx="5004119" cy="157136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9616" y="3116557"/>
            <a:ext cx="60074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</a:t>
            </a:r>
            <a:r>
              <a:rPr lang="en-US" altLang="zh-CN" sz="2100" baseline="-25000" dirty="0">
                <a:latin typeface="Consolas"/>
                <a:cs typeface="Consolas"/>
              </a:rPr>
              <a:t>10</a:t>
            </a:r>
            <a:r>
              <a:rPr lang="en-US" altLang="zh-CN" sz="2100" dirty="0">
                <a:latin typeface="Consolas"/>
                <a:cs typeface="Consolas"/>
              </a:rPr>
              <a:t> = </a:t>
            </a:r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10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1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365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197" y="2519886"/>
            <a:ext cx="6007488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365.25 = 3.6525 * 10</a:t>
            </a:r>
            <a:r>
              <a:rPr lang="en-US" altLang="zh-CN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825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0.0123 = 1.23 * 10</a:t>
            </a:r>
            <a:r>
              <a:rPr lang="en-US" altLang="zh-CN" baseline="30000" dirty="0">
                <a:latin typeface="Consolas"/>
                <a:cs typeface="Consolas"/>
              </a:rPr>
              <a:t>-2</a:t>
            </a:r>
            <a:endParaRPr lang="zh-CN" altLang="en-US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257" y="3773690"/>
            <a:ext cx="477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cs typeface="Arial"/>
              </a:rPr>
              <a:t>Decimal point </a:t>
            </a:r>
            <a:r>
              <a:rPr kumimoji="1" lang="en-US" altLang="zh-CN" b="1" dirty="0">
                <a:cs typeface="Arial"/>
              </a:rPr>
              <a:t>floats</a:t>
            </a:r>
            <a:r>
              <a:rPr kumimoji="1" lang="en-US" altLang="zh-CN" dirty="0">
                <a:cs typeface="Arial"/>
              </a:rPr>
              <a:t> to the position immediately </a:t>
            </a:r>
          </a:p>
          <a:p>
            <a:r>
              <a:rPr kumimoji="1" lang="en-US" altLang="zh-CN" dirty="0">
                <a:cs typeface="Arial"/>
              </a:rPr>
              <a:t>after the first nonzero digit.</a:t>
            </a:r>
            <a:endParaRPr lang="zh-CN" altLang="en-US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3311482"/>
            <a:ext cx="322720" cy="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322716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128898"/>
            <a:ext cx="6007488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(5.5)</a:t>
            </a:r>
            <a:r>
              <a:rPr lang="en-US" altLang="zh-CN" sz="2000" baseline="-25000" dirty="0">
                <a:latin typeface="Consolas"/>
                <a:cs typeface="Consolas"/>
              </a:rPr>
              <a:t>10</a:t>
            </a:r>
            <a:r>
              <a:rPr lang="en-US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Arial"/>
                <a:cs typeface="Arial"/>
              </a:rPr>
              <a:t>(101.1)</a:t>
            </a:r>
            <a:r>
              <a:rPr lang="en-US" altLang="zh-CN" sz="2000" baseline="-25000" dirty="0">
                <a:latin typeface="Arial"/>
                <a:cs typeface="Arial"/>
              </a:rPr>
              <a:t>2 </a:t>
            </a:r>
            <a:r>
              <a:rPr lang="en-US" altLang="zh-CN" sz="2000" dirty="0">
                <a:latin typeface="Arial"/>
                <a:cs typeface="Arial"/>
              </a:rPr>
              <a:t> = (1.011)</a:t>
            </a:r>
            <a:r>
              <a:rPr lang="en-US" altLang="zh-CN" sz="2000" baseline="-25000" dirty="0">
                <a:latin typeface="Arial"/>
                <a:cs typeface="Arial"/>
              </a:rPr>
              <a:t>2 </a:t>
            </a:r>
            <a:r>
              <a:rPr lang="en-US" altLang="zh-CN" sz="2000" dirty="0">
                <a:latin typeface="Arial"/>
                <a:cs typeface="Arial"/>
              </a:rPr>
              <a:t>* 2</a:t>
            </a:r>
            <a:r>
              <a:rPr lang="en-US" altLang="zh-CN" sz="2000" baseline="30000" dirty="0">
                <a:latin typeface="Arial"/>
                <a:cs typeface="Arial"/>
              </a:rPr>
              <a:t>2</a:t>
            </a:r>
            <a:endParaRPr lang="en-US" altLang="zh-CN" sz="2000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520767" y="2705775"/>
            <a:ext cx="163030" cy="557794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5890913" y="2616417"/>
            <a:ext cx="2823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45393" y="32009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?    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binary exponential notation</a:t>
            </a:r>
          </a:p>
          <a:p>
            <a:r>
              <a:rPr lang="en-US" dirty="0"/>
              <a:t>Strawman 32-bit FP</a:t>
            </a:r>
          </a:p>
          <a:p>
            <a:r>
              <a:rPr lang="en-US" dirty="0"/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0857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4596" y="2329380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 ?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1" y="293008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" y="2012066"/>
            <a:ext cx="952965" cy="9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383892" y="3962302"/>
            <a:ext cx="6457660" cy="348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10" y="435558"/>
            <a:ext cx="8993874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Strawman FP: normalized representation in 32-bit</a:t>
            </a:r>
            <a:endParaRPr kumimoji="1"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348409" y="367889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2739237" y="2799574"/>
            <a:ext cx="2775013" cy="1246472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383892" y="3961600"/>
            <a:ext cx="227912" cy="346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1550098" y="3684232"/>
            <a:ext cx="2117436" cy="625112"/>
            <a:chOff x="2066797" y="3769308"/>
            <a:chExt cx="2823248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7" y="3769308"/>
              <a:ext cx="5331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312284" y="3795767"/>
              <a:ext cx="57776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exp (E)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7636712" y="367889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3439623" y="3714169"/>
            <a:ext cx="4401929" cy="598193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7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997650" y="4313548"/>
            <a:ext cx="12314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latin typeface="Consolas"/>
                <a:cs typeface="Consolas"/>
              </a:rPr>
              <a:t>(b</a:t>
            </a:r>
            <a:r>
              <a:rPr lang="en-US" altLang="zh-CN" sz="1350" baseline="-25000" dirty="0">
                <a:latin typeface="Consolas"/>
                <a:cs typeface="Consolas"/>
              </a:rPr>
              <a:t>1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2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3</a:t>
            </a:r>
            <a:r>
              <a:rPr lang="mr-IN" altLang="zh-CN" sz="1350" dirty="0">
                <a:latin typeface="Consolas"/>
                <a:cs typeface="Consolas"/>
              </a:rPr>
              <a:t>…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23</a:t>
            </a:r>
            <a:r>
              <a:rPr lang="en-US" altLang="zh-CN" sz="1350" dirty="0">
                <a:latin typeface="Consolas"/>
                <a:cs typeface="Consolas"/>
              </a:rPr>
              <a:t>)</a:t>
            </a:r>
            <a:r>
              <a:rPr lang="en-US" altLang="zh-CN" sz="1350" baseline="-25000" dirty="0">
                <a:latin typeface="Consolas"/>
                <a:cs typeface="Consolas"/>
              </a:rPr>
              <a:t>2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Strawman 32-bit FP: Example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6570" y="4689593"/>
          <a:ext cx="6475666" cy="3241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129092" y="439254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56999" y="439324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3014897" y="439833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216587" y="439903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417396" y="439254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084689" y="3567493"/>
            <a:ext cx="600748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cs typeface="Consolas"/>
              </a:rPr>
              <a:t>Example: (5.5)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(101.1)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2</a:t>
            </a:r>
            <a:endParaRPr lang="en-US" altLang="zh-CN" sz="2100" baseline="30000" dirty="0"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2025" y="5044760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 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 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Strawman 32-bit FP 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21"/>
              </p:ext>
            </p:extLst>
          </p:nvPr>
        </p:nvGraphicFramePr>
        <p:xfrm>
          <a:off x="349270" y="263888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0000 0100 0000 0000 0000 000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66" y="224281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29842" y="224375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40373" y="225053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109293" y="225147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09717" y="226862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49270" y="166830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Example: (65)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</a:t>
            </a:r>
            <a:r>
              <a:rPr lang="en-US" altLang="zh-CN" sz="2400" dirty="0">
                <a:latin typeface="+mj-lt"/>
                <a:cs typeface="Arial"/>
              </a:rPr>
              <a:t>(1000001)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 = (1.000001)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* 2</a:t>
            </a:r>
            <a:r>
              <a:rPr lang="en-US" altLang="zh-CN" sz="2400" baseline="30000" dirty="0">
                <a:latin typeface="+mj-lt"/>
                <a:cs typeface="Arial"/>
              </a:rPr>
              <a:t>6</a:t>
            </a:r>
            <a:endParaRPr lang="en-US" altLang="zh-CN" sz="2400" baseline="30000" dirty="0">
              <a:latin typeface="+mj-lt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966" y="4317383"/>
            <a:ext cx="992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Another example: (10.25)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(1010.01)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 = (1.01001)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* 2</a:t>
            </a:r>
            <a:r>
              <a:rPr lang="en-US" altLang="zh-CN" sz="2400" baseline="30000" dirty="0">
                <a:latin typeface="+mj-lt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94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29378" y="47823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33254" y="47832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43785" y="47900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12705" y="47909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813782" y="478231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F320D-8106-42BB-BFEE-70DC36F2F499}"/>
              </a:ext>
            </a:extLst>
          </p:cNvPr>
          <p:cNvCxnSpPr>
            <a:cxnSpLocks/>
          </p:cNvCxnSpPr>
          <p:nvPr/>
        </p:nvCxnSpPr>
        <p:spPr>
          <a:xfrm>
            <a:off x="1583544" y="5463385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191D9-B530-48C3-9742-131BC50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099" y="71865"/>
            <a:ext cx="9351596" cy="1143000"/>
          </a:xfrm>
        </p:spPr>
        <p:txBody>
          <a:bodyPr/>
          <a:lstStyle/>
          <a:p>
            <a:r>
              <a:rPr lang="en-US" dirty="0"/>
              <a:t>Strawman FP on a number line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75B963-BAAB-41A7-BCB0-85E5E4C8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2397"/>
              </p:ext>
            </p:extLst>
          </p:nvPr>
        </p:nvGraphicFramePr>
        <p:xfrm>
          <a:off x="1056650" y="1394797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4E65ABC1-51F8-4D27-9F45-C64CF633F552}"/>
              </a:ext>
            </a:extLst>
          </p:cNvPr>
          <p:cNvSpPr txBox="1"/>
          <p:nvPr/>
        </p:nvSpPr>
        <p:spPr>
          <a:xfrm>
            <a:off x="920675" y="10562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EA6229-A1F4-43E2-8A7C-5FA7051945EA}"/>
              </a:ext>
            </a:extLst>
          </p:cNvPr>
          <p:cNvSpPr txBox="1"/>
          <p:nvPr/>
        </p:nvSpPr>
        <p:spPr>
          <a:xfrm>
            <a:off x="1501847" y="10755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C9959BE-4F22-49C1-B065-94C10B016673}"/>
              </a:ext>
            </a:extLst>
          </p:cNvPr>
          <p:cNvSpPr txBox="1"/>
          <p:nvPr/>
        </p:nvSpPr>
        <p:spPr>
          <a:xfrm>
            <a:off x="3785149" y="109813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F2EF2346-258E-457B-B047-0FB1C1A287FC}"/>
              </a:ext>
            </a:extLst>
          </p:cNvPr>
          <p:cNvSpPr txBox="1"/>
          <p:nvPr/>
        </p:nvSpPr>
        <p:spPr>
          <a:xfrm>
            <a:off x="4075371" y="10907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603115E-FF58-47C7-9FE0-A5071677B1B1}"/>
              </a:ext>
            </a:extLst>
          </p:cNvPr>
          <p:cNvSpPr txBox="1"/>
          <p:nvPr/>
        </p:nvSpPr>
        <p:spPr>
          <a:xfrm>
            <a:off x="6133050" y="1075553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05B4D-C7AE-4F36-83F0-AB7013713AED}"/>
              </a:ext>
            </a:extLst>
          </p:cNvPr>
          <p:cNvSpPr txBox="1"/>
          <p:nvPr/>
        </p:nvSpPr>
        <p:spPr>
          <a:xfrm>
            <a:off x="578517" y="24839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4809B-7E39-42EE-BF57-C7D0BC65F1A8}"/>
              </a:ext>
            </a:extLst>
          </p:cNvPr>
          <p:cNvSpPr txBox="1"/>
          <p:nvPr/>
        </p:nvSpPr>
        <p:spPr>
          <a:xfrm>
            <a:off x="563987" y="27109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892-7E38-4CFD-B8BD-07B57716AA51}"/>
              </a:ext>
            </a:extLst>
          </p:cNvPr>
          <p:cNvSpPr txBox="1"/>
          <p:nvPr/>
        </p:nvSpPr>
        <p:spPr>
          <a:xfrm>
            <a:off x="578517" y="2236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7AD636-325D-4F00-A7EA-74551FB5F730}"/>
              </a:ext>
            </a:extLst>
          </p:cNvPr>
          <p:cNvGrpSpPr/>
          <p:nvPr/>
        </p:nvGrpSpPr>
        <p:grpSpPr>
          <a:xfrm>
            <a:off x="1946199" y="2114394"/>
            <a:ext cx="2401016" cy="3444525"/>
            <a:chOff x="1946199" y="2114394"/>
            <a:chExt cx="2401016" cy="34445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B2CB31-7315-46B5-BED6-4614FA06E921}"/>
                </a:ext>
              </a:extLst>
            </p:cNvPr>
            <p:cNvCxnSpPr/>
            <p:nvPr/>
          </p:nvCxnSpPr>
          <p:spPr>
            <a:xfrm>
              <a:off x="4347215" y="534737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7E3B2-7148-4DF2-A4F0-B6DF9C4B2E36}"/>
                </a:ext>
              </a:extLst>
            </p:cNvPr>
            <p:cNvGrpSpPr/>
            <p:nvPr/>
          </p:nvGrpSpPr>
          <p:grpSpPr>
            <a:xfrm>
              <a:off x="1946199" y="2114394"/>
              <a:ext cx="2401016" cy="3155208"/>
              <a:chOff x="1946199" y="2114394"/>
              <a:chExt cx="2401016" cy="3155208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A70980A2-DB00-4C20-BE17-CCF104C3A1A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946199" y="2421064"/>
                <a:ext cx="2401016" cy="28485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3BDFED-3E99-4BD5-97AD-1734B8790871}"/>
                  </a:ext>
                </a:extLst>
              </p:cNvPr>
              <p:cNvSpPr txBox="1"/>
              <p:nvPr/>
            </p:nvSpPr>
            <p:spPr>
              <a:xfrm>
                <a:off x="2441290" y="21143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3581F-27F9-4420-9EDA-253DCFEF102D}"/>
              </a:ext>
            </a:extLst>
          </p:cNvPr>
          <p:cNvGrpSpPr/>
          <p:nvPr/>
        </p:nvGrpSpPr>
        <p:grpSpPr>
          <a:xfrm>
            <a:off x="1969285" y="2634806"/>
            <a:ext cx="2920891" cy="2949132"/>
            <a:chOff x="1969285" y="2634806"/>
            <a:chExt cx="2920891" cy="2949132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002059E-94CB-4CC8-BDD9-5C1B7465AC4E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2917029"/>
              <a:ext cx="2920891" cy="2345400"/>
            </a:xfrm>
            <a:prstGeom prst="bentConnector3">
              <a:avLst>
                <a:gd name="adj1" fmla="val 995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D8CEE-BF3D-4E68-BC92-3F381B28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85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EC2C98-7756-471B-BF8C-9163DCB3F104}"/>
                </a:ext>
              </a:extLst>
            </p:cNvPr>
            <p:cNvSpPr txBox="1"/>
            <p:nvPr/>
          </p:nvSpPr>
          <p:spPr>
            <a:xfrm>
              <a:off x="2295052" y="2634806"/>
              <a:ext cx="970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1+2*2</a:t>
              </a:r>
              <a:r>
                <a:rPr lang="en-US" baseline="30000" dirty="0"/>
                <a:t>-23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2E87F4-EA57-41D6-94F7-BF9A3EF56E8A}"/>
              </a:ext>
            </a:extLst>
          </p:cNvPr>
          <p:cNvCxnSpPr>
            <a:cxnSpLocks/>
          </p:cNvCxnSpPr>
          <p:nvPr/>
        </p:nvCxnSpPr>
        <p:spPr>
          <a:xfrm>
            <a:off x="4915468" y="5463383"/>
            <a:ext cx="62430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7FA4C5-2559-4A34-8476-D1EC4A5D74A6}"/>
              </a:ext>
            </a:extLst>
          </p:cNvPr>
          <p:cNvSpPr txBox="1"/>
          <p:nvPr/>
        </p:nvSpPr>
        <p:spPr>
          <a:xfrm>
            <a:off x="572746" y="31729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1BE29-26BA-413A-B8B0-C5256E20D4AD}"/>
              </a:ext>
            </a:extLst>
          </p:cNvPr>
          <p:cNvGrpSpPr/>
          <p:nvPr/>
        </p:nvGrpSpPr>
        <p:grpSpPr>
          <a:xfrm>
            <a:off x="1940428" y="3080739"/>
            <a:ext cx="3599348" cy="2503199"/>
            <a:chOff x="1940428" y="3080739"/>
            <a:chExt cx="3599348" cy="250319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AF13A9-2835-49F5-8298-831A37EA4B26}"/>
                </a:ext>
              </a:extLst>
            </p:cNvPr>
            <p:cNvCxnSpPr/>
            <p:nvPr/>
          </p:nvCxnSpPr>
          <p:spPr>
            <a:xfrm>
              <a:off x="5539776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BB6E028-7B03-49B1-91EB-7CDD3714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940428" y="3387409"/>
              <a:ext cx="3599348" cy="1889430"/>
            </a:xfrm>
            <a:prstGeom prst="bentConnector3">
              <a:avLst>
                <a:gd name="adj1" fmla="val 996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13CE9-74C3-4424-86D5-33EA147D469C}"/>
                </a:ext>
              </a:extLst>
            </p:cNvPr>
            <p:cNvSpPr txBox="1"/>
            <p:nvPr/>
          </p:nvSpPr>
          <p:spPr>
            <a:xfrm>
              <a:off x="2306725" y="308073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-23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455ACF-6F10-4F6C-B470-A751F0E5708F}"/>
              </a:ext>
            </a:extLst>
          </p:cNvPr>
          <p:cNvSpPr txBox="1"/>
          <p:nvPr/>
        </p:nvSpPr>
        <p:spPr>
          <a:xfrm>
            <a:off x="563987" y="3424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C39F18-C911-4A4F-8534-7A10793C9E3E}"/>
              </a:ext>
            </a:extLst>
          </p:cNvPr>
          <p:cNvGrpSpPr/>
          <p:nvPr/>
        </p:nvGrpSpPr>
        <p:grpSpPr>
          <a:xfrm>
            <a:off x="1969285" y="3330761"/>
            <a:ext cx="3913303" cy="2256587"/>
            <a:chOff x="1969285" y="3330761"/>
            <a:chExt cx="3913303" cy="2256587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14AD7B2-CA70-4CBC-B277-00D27EBFE329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3655581"/>
              <a:ext cx="3913303" cy="1587554"/>
            </a:xfrm>
            <a:prstGeom prst="bentConnector3">
              <a:avLst>
                <a:gd name="adj1" fmla="val 995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90189C-473A-457A-9A1D-158E05C079C9}"/>
                </a:ext>
              </a:extLst>
            </p:cNvPr>
            <p:cNvSpPr txBox="1"/>
            <p:nvPr/>
          </p:nvSpPr>
          <p:spPr>
            <a:xfrm>
              <a:off x="2476307" y="3330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A07671-C198-4639-A966-D73E800561F7}"/>
                </a:ext>
              </a:extLst>
            </p:cNvPr>
            <p:cNvCxnSpPr/>
            <p:nvPr/>
          </p:nvCxnSpPr>
          <p:spPr>
            <a:xfrm>
              <a:off x="5882588" y="5375808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8C9C3CC-38B3-4301-8969-270B821B558A}"/>
              </a:ext>
            </a:extLst>
          </p:cNvPr>
          <p:cNvSpPr txBox="1"/>
          <p:nvPr/>
        </p:nvSpPr>
        <p:spPr>
          <a:xfrm>
            <a:off x="563987" y="3739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2D564-452C-4F6A-A1E2-DA75685DDF4C}"/>
              </a:ext>
            </a:extLst>
          </p:cNvPr>
          <p:cNvGrpSpPr/>
          <p:nvPr/>
        </p:nvGrpSpPr>
        <p:grpSpPr>
          <a:xfrm>
            <a:off x="1957742" y="2391558"/>
            <a:ext cx="2688502" cy="3162812"/>
            <a:chOff x="1957742" y="2391558"/>
            <a:chExt cx="2688502" cy="3162812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21085D2-69BD-4B49-AEE3-2207BCE87627}"/>
                </a:ext>
              </a:extLst>
            </p:cNvPr>
            <p:cNvCxnSpPr>
              <a:cxnSpLocks/>
            </p:cNvCxnSpPr>
            <p:nvPr/>
          </p:nvCxnSpPr>
          <p:spPr>
            <a:xfrm>
              <a:off x="1957742" y="2668586"/>
              <a:ext cx="2688502" cy="2576439"/>
            </a:xfrm>
            <a:prstGeom prst="bentConnector3">
              <a:avLst>
                <a:gd name="adj1" fmla="val 99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DF2910-CE99-42B1-B6DB-23ECB751C1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01" y="5342830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5CC42B-DA13-4A43-BD99-7D8D9B894CA6}"/>
                </a:ext>
              </a:extLst>
            </p:cNvPr>
            <p:cNvSpPr txBox="1"/>
            <p:nvPr/>
          </p:nvSpPr>
          <p:spPr>
            <a:xfrm>
              <a:off x="2306725" y="23915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</a:t>
              </a:r>
              <a:r>
                <a:rPr lang="en-US" baseline="30000" dirty="0"/>
                <a:t>-23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6BD7D5-D7D8-4147-A3BF-3A484085855E}"/>
              </a:ext>
            </a:extLst>
          </p:cNvPr>
          <p:cNvGrpSpPr/>
          <p:nvPr/>
        </p:nvGrpSpPr>
        <p:grpSpPr>
          <a:xfrm>
            <a:off x="1977683" y="3642060"/>
            <a:ext cx="4500857" cy="1941874"/>
            <a:chOff x="1977683" y="3642060"/>
            <a:chExt cx="4500857" cy="19418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278671-D4EA-45CA-A421-25299D208D45}"/>
                </a:ext>
              </a:extLst>
            </p:cNvPr>
            <p:cNvSpPr txBox="1"/>
            <p:nvPr/>
          </p:nvSpPr>
          <p:spPr>
            <a:xfrm>
              <a:off x="2306725" y="3642060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2+2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503EA52-3F35-4AC2-A95B-C7E98E0B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83" y="3942936"/>
              <a:ext cx="4500857" cy="1326390"/>
            </a:xfrm>
            <a:prstGeom prst="bentConnector3">
              <a:avLst>
                <a:gd name="adj1" fmla="val 99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6FE63B-D914-427E-BF40-14C31947618A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40" y="5372394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ECD0CE6-FC23-49B1-B189-B423FC20C7A4}"/>
              </a:ext>
            </a:extLst>
          </p:cNvPr>
          <p:cNvSpPr txBox="1"/>
          <p:nvPr/>
        </p:nvSpPr>
        <p:spPr>
          <a:xfrm>
            <a:off x="3034649" y="269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553CA-2791-4E0B-9E5F-8A5EB9C901F2}"/>
              </a:ext>
            </a:extLst>
          </p:cNvPr>
          <p:cNvSpPr txBox="1"/>
          <p:nvPr/>
        </p:nvSpPr>
        <p:spPr>
          <a:xfrm>
            <a:off x="1129304" y="2907959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819EC-6B08-4456-9953-3112DABE2FED}"/>
              </a:ext>
            </a:extLst>
          </p:cNvPr>
          <p:cNvSpPr txBox="1"/>
          <p:nvPr/>
        </p:nvSpPr>
        <p:spPr>
          <a:xfrm>
            <a:off x="555228" y="40101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69F442-CB2D-44CA-A880-1BF75FF8732F}"/>
              </a:ext>
            </a:extLst>
          </p:cNvPr>
          <p:cNvGrpSpPr/>
          <p:nvPr/>
        </p:nvGrpSpPr>
        <p:grpSpPr>
          <a:xfrm>
            <a:off x="1975443" y="3910621"/>
            <a:ext cx="5094500" cy="1665355"/>
            <a:chOff x="1975443" y="3910621"/>
            <a:chExt cx="5094500" cy="1665355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22CCEE6-7300-4F91-9B42-7D89FE157AED}"/>
                </a:ext>
              </a:extLst>
            </p:cNvPr>
            <p:cNvCxnSpPr>
              <a:cxnSpLocks/>
            </p:cNvCxnSpPr>
            <p:nvPr/>
          </p:nvCxnSpPr>
          <p:spPr>
            <a:xfrm>
              <a:off x="1975443" y="4199707"/>
              <a:ext cx="5094500" cy="1083140"/>
            </a:xfrm>
            <a:prstGeom prst="bentConnector3">
              <a:avLst>
                <a:gd name="adj1" fmla="val 998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10B8CC-A183-496E-9346-7C4106469751}"/>
                </a:ext>
              </a:extLst>
            </p:cNvPr>
            <p:cNvSpPr txBox="1"/>
            <p:nvPr/>
          </p:nvSpPr>
          <p:spPr>
            <a:xfrm>
              <a:off x="2295052" y="391062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2+2*2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13F1C1-5318-4A2A-9953-C6E0F6B2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70" y="5350794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CB13D4-C5B0-4B20-A357-F0E3E6E44BF8}"/>
              </a:ext>
            </a:extLst>
          </p:cNvPr>
          <p:cNvCxnSpPr>
            <a:cxnSpLocks/>
          </p:cNvCxnSpPr>
          <p:nvPr/>
        </p:nvCxnSpPr>
        <p:spPr>
          <a:xfrm>
            <a:off x="7174715" y="5463383"/>
            <a:ext cx="1020766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B6D7082-E84B-4579-8399-8CD26DF91FB7}"/>
              </a:ext>
            </a:extLst>
          </p:cNvPr>
          <p:cNvSpPr txBox="1"/>
          <p:nvPr/>
        </p:nvSpPr>
        <p:spPr>
          <a:xfrm>
            <a:off x="563763" y="48217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F6B5D2-372E-49DF-8AD5-14B2E7A30F17}"/>
              </a:ext>
            </a:extLst>
          </p:cNvPr>
          <p:cNvSpPr txBox="1"/>
          <p:nvPr/>
        </p:nvSpPr>
        <p:spPr>
          <a:xfrm>
            <a:off x="571252" y="46212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DEF1E-842B-44F4-8755-49AA50C8813B}"/>
              </a:ext>
            </a:extLst>
          </p:cNvPr>
          <p:cNvGrpSpPr/>
          <p:nvPr/>
        </p:nvGrpSpPr>
        <p:grpSpPr>
          <a:xfrm>
            <a:off x="2000987" y="4801037"/>
            <a:ext cx="7034438" cy="760154"/>
            <a:chOff x="2000987" y="4801037"/>
            <a:chExt cx="7034438" cy="760154"/>
          </a:xfrm>
        </p:grpSpPr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1B93266E-5F71-4DC4-AFB9-60D6EB8E8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5083508"/>
              <a:ext cx="6987415" cy="221747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DB020CE-A72A-4E45-826F-87371B9BF9D1}"/>
                </a:ext>
              </a:extLst>
            </p:cNvPr>
            <p:cNvSpPr txBox="1"/>
            <p:nvPr/>
          </p:nvSpPr>
          <p:spPr>
            <a:xfrm>
              <a:off x="2219767" y="480103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232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D10F16-783E-46FE-822A-F408B6194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4052" y="5336009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455074-DBA8-472D-83FB-1366DBA56E43}"/>
              </a:ext>
            </a:extLst>
          </p:cNvPr>
          <p:cNvGrpSpPr/>
          <p:nvPr/>
        </p:nvGrpSpPr>
        <p:grpSpPr>
          <a:xfrm>
            <a:off x="2000987" y="4509016"/>
            <a:ext cx="6091881" cy="1069542"/>
            <a:chOff x="2000987" y="4509016"/>
            <a:chExt cx="6091881" cy="1069542"/>
          </a:xfrm>
        </p:grpSpPr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545041F9-1C5E-49F7-999C-AA396860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4826555"/>
              <a:ext cx="6071664" cy="505259"/>
            </a:xfrm>
            <a:prstGeom prst="bentConnector3">
              <a:avLst>
                <a:gd name="adj1" fmla="val 1000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9C10F09-3DAF-4776-BE0E-C21C0BF7BFA3}"/>
                </a:ext>
              </a:extLst>
            </p:cNvPr>
            <p:cNvCxnSpPr>
              <a:cxnSpLocks/>
            </p:cNvCxnSpPr>
            <p:nvPr/>
          </p:nvCxnSpPr>
          <p:spPr>
            <a:xfrm>
              <a:off x="8081495" y="5353376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859E7BB-A66D-4454-8847-70B5BBFE09C2}"/>
                </a:ext>
              </a:extLst>
            </p:cNvPr>
            <p:cNvSpPr txBox="1"/>
            <p:nvPr/>
          </p:nvSpPr>
          <p:spPr>
            <a:xfrm>
              <a:off x="2255669" y="450901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-2)*2</a:t>
              </a:r>
              <a:r>
                <a:rPr lang="en-US" baseline="30000" dirty="0"/>
                <a:t>232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C7270-3F86-4E54-B63E-E88D1BDBCAE8}"/>
              </a:ext>
            </a:extLst>
          </p:cNvPr>
          <p:cNvSpPr txBox="1"/>
          <p:nvPr/>
        </p:nvSpPr>
        <p:spPr>
          <a:xfrm>
            <a:off x="1071814" y="4287421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429E36-5AC5-4869-AB77-603BFFA6A135}"/>
              </a:ext>
            </a:extLst>
          </p:cNvPr>
          <p:cNvGrpSpPr/>
          <p:nvPr/>
        </p:nvGrpSpPr>
        <p:grpSpPr>
          <a:xfrm>
            <a:off x="4267089" y="5755619"/>
            <a:ext cx="505267" cy="702652"/>
            <a:chOff x="4267089" y="5755619"/>
            <a:chExt cx="505267" cy="702652"/>
          </a:xfrm>
        </p:grpSpPr>
        <p:sp>
          <p:nvSpPr>
            <p:cNvPr id="186" name="Right Brace 185">
              <a:extLst>
                <a:ext uri="{FF2B5EF4-FFF2-40B4-BE49-F238E27FC236}">
                  <a16:creationId xmlns:a16="http://schemas.microsoft.com/office/drawing/2014/main" id="{7AE23617-4B69-41E2-ADDB-86483E3F733B}"/>
                </a:ext>
              </a:extLst>
            </p:cNvPr>
            <p:cNvSpPr/>
            <p:nvPr/>
          </p:nvSpPr>
          <p:spPr>
            <a:xfrm rot="5400000">
              <a:off x="4348476" y="5750653"/>
              <a:ext cx="267316" cy="2772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A02B244-6016-4215-B5B4-F1BB2E6E32F7}"/>
                </a:ext>
              </a:extLst>
            </p:cNvPr>
            <p:cNvSpPr txBox="1"/>
            <p:nvPr/>
          </p:nvSpPr>
          <p:spPr>
            <a:xfrm>
              <a:off x="4267089" y="608893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-23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3F834B-232C-43F9-B779-9E7DACBE230F}"/>
              </a:ext>
            </a:extLst>
          </p:cNvPr>
          <p:cNvGrpSpPr/>
          <p:nvPr/>
        </p:nvGrpSpPr>
        <p:grpSpPr>
          <a:xfrm>
            <a:off x="5889586" y="5755614"/>
            <a:ext cx="565287" cy="737051"/>
            <a:chOff x="5889586" y="5755614"/>
            <a:chExt cx="565287" cy="737051"/>
          </a:xfrm>
        </p:grpSpPr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A9ADEBFF-8F2C-4919-AB13-6371297DD6A6}"/>
                </a:ext>
              </a:extLst>
            </p:cNvPr>
            <p:cNvSpPr/>
            <p:nvPr/>
          </p:nvSpPr>
          <p:spPr>
            <a:xfrm rot="5400000">
              <a:off x="6015378" y="5690552"/>
              <a:ext cx="367719" cy="497843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B9E980-18FC-4D17-A985-09E3DE601755}"/>
                </a:ext>
              </a:extLst>
            </p:cNvPr>
            <p:cNvSpPr txBox="1"/>
            <p:nvPr/>
          </p:nvSpPr>
          <p:spPr>
            <a:xfrm>
              <a:off x="5889586" y="6123333"/>
              <a:ext cx="56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-22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8719AB-1959-449A-BD03-6FC537D8187E}"/>
              </a:ext>
            </a:extLst>
          </p:cNvPr>
          <p:cNvGrpSpPr/>
          <p:nvPr/>
        </p:nvGrpSpPr>
        <p:grpSpPr>
          <a:xfrm>
            <a:off x="8092868" y="5705934"/>
            <a:ext cx="895534" cy="779908"/>
            <a:chOff x="8092868" y="5705934"/>
            <a:chExt cx="895534" cy="779908"/>
          </a:xfrm>
        </p:grpSpPr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E9F1910C-B2BE-4132-9FBD-C69A4FAC6274}"/>
                </a:ext>
              </a:extLst>
            </p:cNvPr>
            <p:cNvSpPr/>
            <p:nvPr/>
          </p:nvSpPr>
          <p:spPr>
            <a:xfrm rot="5400000">
              <a:off x="8335347" y="5463455"/>
              <a:ext cx="410575" cy="895534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735E6B2-8F9F-4CDD-91AA-4F3074680DE1}"/>
                </a:ext>
              </a:extLst>
            </p:cNvPr>
            <p:cNvSpPr txBox="1"/>
            <p:nvPr/>
          </p:nvSpPr>
          <p:spPr>
            <a:xfrm>
              <a:off x="8195481" y="611651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232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9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" grpId="0"/>
      <p:bldP spid="63" grpId="0"/>
      <p:bldP spid="71" grpId="0"/>
      <p:bldP spid="93" grpId="0"/>
      <p:bldP spid="100" grpId="0"/>
      <p:bldP spid="102" grpId="0"/>
      <p:bldP spid="143" grpId="0"/>
      <p:bldP spid="151" grpId="0"/>
      <p:bldP spid="1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07B-FF94-4046-B793-5CD8CFA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15" y="14331"/>
            <a:ext cx="8229600" cy="1143000"/>
          </a:xfrm>
        </p:spPr>
        <p:txBody>
          <a:bodyPr/>
          <a:lstStyle/>
          <a:p>
            <a:r>
              <a:rPr lang="en-US" dirty="0"/>
              <a:t>Strawman 32-bit FP: pros and cons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28E8-FD0A-4F97-9D55-10E5C048CBF6}"/>
              </a:ext>
            </a:extLst>
          </p:cNvPr>
          <p:cNvCxnSpPr>
            <a:cxnSpLocks/>
          </p:cNvCxnSpPr>
          <p:nvPr/>
        </p:nvCxnSpPr>
        <p:spPr>
          <a:xfrm>
            <a:off x="833773" y="2378991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E2044-3764-49DD-9B93-077C3669A02E}"/>
              </a:ext>
            </a:extLst>
          </p:cNvPr>
          <p:cNvCxnSpPr/>
          <p:nvPr/>
        </p:nvCxnSpPr>
        <p:spPr>
          <a:xfrm>
            <a:off x="3597444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491D4-3C1A-477F-A240-137AB5557C47}"/>
              </a:ext>
            </a:extLst>
          </p:cNvPr>
          <p:cNvCxnSpPr/>
          <p:nvPr/>
        </p:nvCxnSpPr>
        <p:spPr>
          <a:xfrm>
            <a:off x="4357170" y="227322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116F-C61D-40C3-B073-369EA24C295D}"/>
              </a:ext>
            </a:extLst>
          </p:cNvPr>
          <p:cNvCxnSpPr/>
          <p:nvPr/>
        </p:nvCxnSpPr>
        <p:spPr>
          <a:xfrm>
            <a:off x="5496758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9424F-AFD2-43E6-9045-BCDE7D1E6B2E}"/>
              </a:ext>
            </a:extLst>
          </p:cNvPr>
          <p:cNvCxnSpPr/>
          <p:nvPr/>
        </p:nvCxnSpPr>
        <p:spPr>
          <a:xfrm>
            <a:off x="7100370" y="22627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A90B8-0BED-4A83-AA93-0CB865EFB9BC}"/>
              </a:ext>
            </a:extLst>
          </p:cNvPr>
          <p:cNvSpPr txBox="1"/>
          <p:nvPr/>
        </p:nvSpPr>
        <p:spPr>
          <a:xfrm>
            <a:off x="3446601" y="189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7E797-20C5-400E-8D6D-C8C4C402F2FB}"/>
              </a:ext>
            </a:extLst>
          </p:cNvPr>
          <p:cNvSpPr txBox="1"/>
          <p:nvPr/>
        </p:nvSpPr>
        <p:spPr>
          <a:xfrm>
            <a:off x="4206327" y="189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9128-6B07-41DA-8CCB-2AA6B7DEAD22}"/>
              </a:ext>
            </a:extLst>
          </p:cNvPr>
          <p:cNvSpPr txBox="1"/>
          <p:nvPr/>
        </p:nvSpPr>
        <p:spPr>
          <a:xfrm>
            <a:off x="5345915" y="1903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47BFC-BB7B-4DD7-8051-52B3694F00E1}"/>
              </a:ext>
            </a:extLst>
          </p:cNvPr>
          <p:cNvSpPr txBox="1"/>
          <p:nvPr/>
        </p:nvSpPr>
        <p:spPr>
          <a:xfrm>
            <a:off x="6943543" y="191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8E36E-2AED-4C58-99F5-341B0E4E5451}"/>
              </a:ext>
            </a:extLst>
          </p:cNvPr>
          <p:cNvSpPr txBox="1"/>
          <p:nvPr/>
        </p:nvSpPr>
        <p:spPr>
          <a:xfrm>
            <a:off x="428985" y="101055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1F4B3-908B-4224-A98F-A47316C3D9A4}"/>
              </a:ext>
            </a:extLst>
          </p:cNvPr>
          <p:cNvCxnSpPr>
            <a:cxnSpLocks/>
            <a:stCxn id="29" idx="2"/>
            <a:endCxn id="72" idx="0"/>
          </p:cNvCxnSpPr>
          <p:nvPr/>
        </p:nvCxnSpPr>
        <p:spPr>
          <a:xfrm>
            <a:off x="1171336" y="1379891"/>
            <a:ext cx="234509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01F5-610A-458D-BE2A-FAB9574E6830}"/>
              </a:ext>
            </a:extLst>
          </p:cNvPr>
          <p:cNvSpPr txBox="1"/>
          <p:nvPr/>
        </p:nvSpPr>
        <p:spPr>
          <a:xfrm>
            <a:off x="3824172" y="132628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A51DD-7FAA-4E78-B979-EC09EC03190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57170" y="1653452"/>
            <a:ext cx="23118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2B4002-3238-44BA-B078-3DBB84810F48}"/>
              </a:ext>
            </a:extLst>
          </p:cNvPr>
          <p:cNvSpPr txBox="1"/>
          <p:nvPr/>
        </p:nvSpPr>
        <p:spPr>
          <a:xfrm>
            <a:off x="5164105" y="13285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EC42A4-E410-497B-B60C-92DB46FD80DF}"/>
              </a:ext>
            </a:extLst>
          </p:cNvPr>
          <p:cNvCxnSpPr>
            <a:cxnSpLocks/>
          </p:cNvCxnSpPr>
          <p:nvPr/>
        </p:nvCxnSpPr>
        <p:spPr>
          <a:xfrm flipH="1">
            <a:off x="5586078" y="1606101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A55EA1-4ECA-4ADE-9390-523E1D09A21B}"/>
              </a:ext>
            </a:extLst>
          </p:cNvPr>
          <p:cNvSpPr txBox="1"/>
          <p:nvPr/>
        </p:nvSpPr>
        <p:spPr>
          <a:xfrm>
            <a:off x="6617625" y="1326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586D7B-6911-40C8-9558-D4D987381B0E}"/>
              </a:ext>
            </a:extLst>
          </p:cNvPr>
          <p:cNvCxnSpPr>
            <a:cxnSpLocks/>
          </p:cNvCxnSpPr>
          <p:nvPr/>
        </p:nvCxnSpPr>
        <p:spPr>
          <a:xfrm flipH="1">
            <a:off x="7076854" y="1620036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1EB29-4CB3-43EC-AA9C-12F5DCAB2B15}"/>
              </a:ext>
            </a:extLst>
          </p:cNvPr>
          <p:cNvCxnSpPr/>
          <p:nvPr/>
        </p:nvCxnSpPr>
        <p:spPr>
          <a:xfrm>
            <a:off x="3748287" y="228220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7A6D2-7CB3-41B2-BB23-D676942D4647}"/>
              </a:ext>
            </a:extLst>
          </p:cNvPr>
          <p:cNvCxnSpPr/>
          <p:nvPr/>
        </p:nvCxnSpPr>
        <p:spPr>
          <a:xfrm>
            <a:off x="3850347" y="227673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D715C-73D7-436F-9369-E4E7C8B3E0FA}"/>
              </a:ext>
            </a:extLst>
          </p:cNvPr>
          <p:cNvCxnSpPr/>
          <p:nvPr/>
        </p:nvCxnSpPr>
        <p:spPr>
          <a:xfrm>
            <a:off x="4002747" y="2272462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B80D2AB0-C9B1-42D7-8BF3-91B642EE2C72}"/>
              </a:ext>
            </a:extLst>
          </p:cNvPr>
          <p:cNvSpPr/>
          <p:nvPr/>
        </p:nvSpPr>
        <p:spPr>
          <a:xfrm rot="5400000" flipH="1">
            <a:off x="3702344" y="2388801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73D1ACF-3C69-4968-B301-DEDEEB44BCE8}"/>
              </a:ext>
            </a:extLst>
          </p:cNvPr>
          <p:cNvSpPr/>
          <p:nvPr/>
        </p:nvSpPr>
        <p:spPr>
          <a:xfrm rot="5400000" flipH="1">
            <a:off x="4703690" y="2237176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019E576-27EB-4365-8957-9EC381AFB58F}"/>
              </a:ext>
            </a:extLst>
          </p:cNvPr>
          <p:cNvSpPr/>
          <p:nvPr/>
        </p:nvSpPr>
        <p:spPr>
          <a:xfrm rot="5400000" flipH="1">
            <a:off x="6038129" y="2000717"/>
            <a:ext cx="532209" cy="1530611"/>
          </a:xfrm>
          <a:prstGeom prst="leftBrace">
            <a:avLst>
              <a:gd name="adj1" fmla="val 41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3F4A71-E60C-455F-A6BD-00E78FD36263}"/>
              </a:ext>
            </a:extLst>
          </p:cNvPr>
          <p:cNvSpPr txBox="1"/>
          <p:nvPr/>
        </p:nvSpPr>
        <p:spPr>
          <a:xfrm>
            <a:off x="3328842" y="3224443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1C4B6C-21D2-493C-83F0-7B29672C1F2A}"/>
              </a:ext>
            </a:extLst>
          </p:cNvPr>
          <p:cNvCxnSpPr/>
          <p:nvPr/>
        </p:nvCxnSpPr>
        <p:spPr>
          <a:xfrm flipH="1" flipV="1">
            <a:off x="4107976" y="3165850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17BFB3-B7FF-4E0E-8781-8DEA93B88BB2}"/>
              </a:ext>
            </a:extLst>
          </p:cNvPr>
          <p:cNvCxnSpPr>
            <a:cxnSpLocks/>
          </p:cNvCxnSpPr>
          <p:nvPr/>
        </p:nvCxnSpPr>
        <p:spPr>
          <a:xfrm flipH="1" flipV="1">
            <a:off x="4941534" y="3038013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4FA7BA-3E52-48E2-BFFB-6054588A568D}"/>
              </a:ext>
            </a:extLst>
          </p:cNvPr>
          <p:cNvCxnSpPr>
            <a:cxnSpLocks/>
          </p:cNvCxnSpPr>
          <p:nvPr/>
        </p:nvCxnSpPr>
        <p:spPr>
          <a:xfrm flipV="1">
            <a:off x="5647601" y="3107848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4E0CFC7-E0CB-4B05-8689-F3B391D1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3" y="3720775"/>
            <a:ext cx="8229600" cy="287864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good </a:t>
            </a:r>
            <a:r>
              <a:rPr kumimoji="1" lang="zh-CN" altLang="en-US" dirty="0"/>
              <a:t>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range [1, 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], [-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-(2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 ,-1]</a:t>
            </a:r>
            <a:endParaRPr lang="en-US" baseline="30000" dirty="0"/>
          </a:p>
          <a:p>
            <a:pPr lvl="1"/>
            <a:r>
              <a:rPr kumimoji="1" lang="en-US" altLang="zh-CN" dirty="0"/>
              <a:t>Allows easy comparison: compare FPs by bit patterns</a:t>
            </a:r>
          </a:p>
          <a:p>
            <a:r>
              <a:rPr kumimoji="1" lang="en-US" altLang="zh-CN" dirty="0"/>
              <a:t>The bad </a:t>
            </a:r>
            <a:r>
              <a:rPr kumimoji="1" lang="zh-CN" altLang="en-US" dirty="0"/>
              <a:t>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0! </a:t>
            </a:r>
          </a:p>
          <a:p>
            <a:pPr lvl="1"/>
            <a:r>
              <a:rPr kumimoji="1" lang="en-US" altLang="zh-CN" dirty="0"/>
              <a:t>No [-1, 1] </a:t>
            </a:r>
          </a:p>
          <a:p>
            <a:pPr lvl="1"/>
            <a:r>
              <a:rPr kumimoji="1" lang="en-US" altLang="zh-CN" dirty="0"/>
              <a:t>Max precision (</a:t>
            </a:r>
            <a:r>
              <a:rPr lang="en-US" dirty="0"/>
              <a:t>2</a:t>
            </a:r>
            <a:r>
              <a:rPr lang="en-US" baseline="30000" dirty="0"/>
              <a:t>-23 </a:t>
            </a:r>
            <a:r>
              <a:rPr kumimoji="1" lang="en-US" altLang="zh-CN" dirty="0"/>
              <a:t>) not high enough</a:t>
            </a:r>
          </a:p>
          <a:p>
            <a:pPr lvl="1"/>
            <a:r>
              <a:rPr kumimoji="1" lang="en-US" altLang="zh-CN" dirty="0"/>
              <a:t>No representation of special cases: ∞</a:t>
            </a:r>
          </a:p>
          <a:p>
            <a:pPr lvl="1"/>
            <a:endParaRPr kumimoji="1"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523C2A-74D6-469C-93AA-9D634D693FF8}"/>
              </a:ext>
            </a:extLst>
          </p:cNvPr>
          <p:cNvSpPr txBox="1"/>
          <p:nvPr/>
        </p:nvSpPr>
        <p:spPr>
          <a:xfrm>
            <a:off x="1913687" y="1953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E2084D-6D5A-4B8B-902D-81DF6D7D98FB}"/>
              </a:ext>
            </a:extLst>
          </p:cNvPr>
          <p:cNvCxnSpPr/>
          <p:nvPr/>
        </p:nvCxnSpPr>
        <p:spPr>
          <a:xfrm>
            <a:off x="2064530" y="2309270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4F5DED-6B6F-4021-8560-6905E0F76953}"/>
              </a:ext>
            </a:extLst>
          </p:cNvPr>
          <p:cNvCxnSpPr/>
          <p:nvPr/>
        </p:nvCxnSpPr>
        <p:spPr>
          <a:xfrm>
            <a:off x="1370579" y="2309613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D2ABC7-BA4A-43BB-A96D-A4D170576530}"/>
              </a:ext>
            </a:extLst>
          </p:cNvPr>
          <p:cNvSpPr txBox="1"/>
          <p:nvPr/>
        </p:nvSpPr>
        <p:spPr>
          <a:xfrm>
            <a:off x="1219736" y="19301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A572F0-1877-4851-88BD-20363B58A901}"/>
              </a:ext>
            </a:extLst>
          </p:cNvPr>
          <p:cNvSpPr txBox="1"/>
          <p:nvPr/>
        </p:nvSpPr>
        <p:spPr>
          <a:xfrm>
            <a:off x="2621132" y="148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A13765-F26C-4AE9-8183-DB101CA675D0}"/>
              </a:ext>
            </a:extLst>
          </p:cNvPr>
          <p:cNvCxnSpPr>
            <a:stCxn id="73" idx="2"/>
          </p:cNvCxnSpPr>
          <p:nvPr/>
        </p:nvCxnSpPr>
        <p:spPr>
          <a:xfrm>
            <a:off x="3363483" y="1850302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690BBE-C69D-4DFA-A882-08C2C3E3874C}"/>
              </a:ext>
            </a:extLst>
          </p:cNvPr>
          <p:cNvSpPr txBox="1"/>
          <p:nvPr/>
        </p:nvSpPr>
        <p:spPr>
          <a:xfrm>
            <a:off x="1323736" y="131861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F34F91-EDED-4B2A-8616-4A68A137D6B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13687" y="1614686"/>
            <a:ext cx="186109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B53DD5-75FC-42A7-A575-B5BB6BC96C33}"/>
              </a:ext>
            </a:extLst>
          </p:cNvPr>
          <p:cNvSpPr/>
          <p:nvPr/>
        </p:nvSpPr>
        <p:spPr>
          <a:xfrm rot="5400000" flipH="1">
            <a:off x="1487841" y="2469686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6D827-76FD-4860-BB2B-1DF83DA46D98}"/>
              </a:ext>
            </a:extLst>
          </p:cNvPr>
          <p:cNvCxnSpPr>
            <a:cxnSpLocks/>
          </p:cNvCxnSpPr>
          <p:nvPr/>
        </p:nvCxnSpPr>
        <p:spPr>
          <a:xfrm flipH="1" flipV="1">
            <a:off x="8314989" y="2547897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C9557-44C0-4D89-B504-149E5F642BA9}"/>
              </a:ext>
            </a:extLst>
          </p:cNvPr>
          <p:cNvSpPr txBox="1"/>
          <p:nvPr/>
        </p:nvSpPr>
        <p:spPr>
          <a:xfrm>
            <a:off x="7235399" y="2755281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036316-2EF6-4146-8DC9-AB5FAFE38306}"/>
              </a:ext>
            </a:extLst>
          </p:cNvPr>
          <p:cNvSpPr txBox="1"/>
          <p:nvPr/>
        </p:nvSpPr>
        <p:spPr>
          <a:xfrm>
            <a:off x="7423023" y="29985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887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E67-D911-4AA9-B730-29B5562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FP implementations in 60s/70s</a:t>
            </a:r>
          </a:p>
          <a:p>
            <a:pPr lvl="1"/>
            <a:r>
              <a:rPr lang="en-US" dirty="0"/>
              <a:t>Code was not portable across processors</a:t>
            </a:r>
          </a:p>
          <a:p>
            <a:r>
              <a:rPr lang="en-US" dirty="0"/>
              <a:t>IEEE formed a committee (IEEE.754) to standardize FP format and specification.</a:t>
            </a:r>
          </a:p>
          <a:p>
            <a:pPr lvl="1"/>
            <a:r>
              <a:rPr lang="en-US" dirty="0"/>
              <a:t>IEEE FP standard published in 1985</a:t>
            </a:r>
          </a:p>
          <a:p>
            <a:pPr lvl="1"/>
            <a:r>
              <a:rPr lang="en-US" dirty="0"/>
              <a:t>Led by William Kahan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42" y="4606120"/>
            <a:ext cx="1580843" cy="14364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6558" y="4664997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8B2-E322-4A0B-B0D0-5DC2254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class only covers basic FP materials</a:t>
            </a:r>
          </a:p>
          <a:p>
            <a:r>
              <a:rPr lang="en-US" dirty="0"/>
              <a:t>A deep understanding of FP is crucial for numerical/scientific computing </a:t>
            </a:r>
          </a:p>
          <a:p>
            <a:pPr lvl="1"/>
            <a:r>
              <a:rPr lang="en-US" dirty="0"/>
              <a:t>More FP is covered in undergrad/grad classes on numerical methods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3245172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58" y="3054312"/>
            <a:ext cx="4133372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lvl="1"/>
            <a:r>
              <a:rPr kumimoji="1" lang="en-US" altLang="zh-CN" dirty="0"/>
              <a:t>Address the limitation of our FP strawman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5" y="333779"/>
            <a:ext cx="875503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IEEE FP: Carve out subsets of bit-patterns from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700" y="1741613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06534"/>
              </p:ext>
            </p:extLst>
          </p:nvPr>
        </p:nvGraphicFramePr>
        <p:xfrm>
          <a:off x="254890" y="278479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31586" y="23887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5462" y="23896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45993" y="239644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14913" y="23973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15990" y="238872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795496" y="3360656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2116" y="4234941"/>
            <a:ext cx="827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For normalization representation, 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exp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046" y="5284634"/>
            <a:ext cx="1875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458" y="5284634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1820863" y="3182821"/>
            <a:ext cx="5457227" cy="34326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8169" y="596580"/>
            <a:ext cx="8302613" cy="8572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Previously…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32315" y="3105587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25301" y="310832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344830" y="3116909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165573" y="310832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999985" y="3119650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084541" y="3115503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4899940" y="311106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30082" y="364621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grpSp>
        <p:nvGrpSpPr>
          <p:cNvPr id="42" name="组 41"/>
          <p:cNvGrpSpPr/>
          <p:nvPr/>
        </p:nvGrpSpPr>
        <p:grpSpPr>
          <a:xfrm>
            <a:off x="1592637" y="3232788"/>
            <a:ext cx="430711" cy="369332"/>
            <a:chOff x="599515" y="3167381"/>
            <a:chExt cx="574281" cy="492442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name="公式" r:id="rId4" imgW="152400" imgH="127000" progId="Equation.3">
                    <p:embed/>
                  </p:oleObj>
                </mc:Choice>
                <mc:Fallback>
                  <p:oleObj name="公式" r:id="rId4" imgW="152400" imgH="127000" progId="Equation.3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340264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-</a:t>
              </a:r>
              <a:endParaRPr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7375175" y="3186525"/>
            <a:ext cx="456453" cy="369332"/>
            <a:chOff x="7971013" y="3100761"/>
            <a:chExt cx="608604" cy="492442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公式" r:id="rId6" imgW="152400" imgH="127000" progId="Equation.3">
                    <p:embed/>
                  </p:oleObj>
                </mc:Choice>
                <mc:Fallback>
                  <p:oleObj name="公式" r:id="rId6" imgW="152400" imgH="127000" progId="Equation.3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400109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+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596293" y="3260055"/>
            <a:ext cx="2920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1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99875" y="3264530"/>
            <a:ext cx="240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2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708537" y="3278952"/>
            <a:ext cx="4979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-3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50162" y="3264530"/>
            <a:ext cx="4356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-2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179861" y="3263524"/>
            <a:ext cx="3563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-1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040747" y="3278952"/>
            <a:ext cx="2080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3</a:t>
            </a:r>
            <a:endParaRPr lang="zh-CN" altLang="en-US" sz="15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60813" y="3162263"/>
            <a:ext cx="3526620" cy="530019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1500" dirty="0">
                  <a:latin typeface="Arial"/>
                  <a:cs typeface="Arial"/>
                </a:rPr>
                <a:t>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09134" y="2693618"/>
            <a:ext cx="2761136" cy="898133"/>
            <a:chOff x="4354844" y="2448488"/>
            <a:chExt cx="3681515" cy="1197510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894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0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1500" dirty="0">
                  <a:latin typeface="Arial"/>
                  <a:cs typeface="Arial"/>
                </a:rPr>
                <a:t>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C20EC4-6086-4A02-8F51-A64BC4F20D3B}"/>
              </a:ext>
            </a:extLst>
          </p:cNvPr>
          <p:cNvSpPr txBox="1"/>
          <p:nvPr/>
        </p:nvSpPr>
        <p:spPr>
          <a:xfrm>
            <a:off x="4920311" y="2335579"/>
            <a:ext cx="1819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Unsigned n-bit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BFE8-86C4-4CD2-B59A-956EA7E2721D}"/>
              </a:ext>
            </a:extLst>
          </p:cNvPr>
          <p:cNvSpPr txBox="1"/>
          <p:nvPr/>
        </p:nvSpPr>
        <p:spPr>
          <a:xfrm>
            <a:off x="3767569" y="3742360"/>
            <a:ext cx="1630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Signed n-bit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E365-FDE0-4AD4-B896-D06816C21246}"/>
              </a:ext>
            </a:extLst>
          </p:cNvPr>
          <p:cNvSpPr txBox="1"/>
          <p:nvPr/>
        </p:nvSpPr>
        <p:spPr>
          <a:xfrm>
            <a:off x="2430082" y="4544690"/>
            <a:ext cx="35355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about real numbers?</a:t>
            </a:r>
          </a:p>
        </p:txBody>
      </p: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80" y="274638"/>
            <a:ext cx="8924174" cy="1143000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cs typeface="Arial"/>
              </a:rPr>
              <a:t>IEEE FP: Represent negative exponents using b</a:t>
            </a:r>
            <a:r>
              <a:rPr kumimoji="1" lang="en-US" altLang="zh-CN" sz="3200" dirty="0"/>
              <a:t>ias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366"/>
              </p:ext>
            </p:extLst>
          </p:nvPr>
        </p:nvGraphicFramePr>
        <p:xfrm>
          <a:off x="342534" y="561877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22270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2236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2304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23135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222702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194629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4" y="2082639"/>
            <a:ext cx="4469535" cy="842159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represent FPs in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218529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3935345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556B2E9-01DF-4188-B2F7-C644B7F87FD3}"/>
              </a:ext>
            </a:extLst>
          </p:cNvPr>
          <p:cNvSpPr/>
          <p:nvPr/>
        </p:nvSpPr>
        <p:spPr>
          <a:xfrm>
            <a:off x="4532905" y="3935344"/>
            <a:ext cx="3987990" cy="1448965"/>
          </a:xfrm>
          <a:prstGeom prst="wedgeRoundRectCallout">
            <a:avLst>
              <a:gd name="adj1" fmla="val -84662"/>
              <a:gd name="adj2" fmla="val -19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 Using bias instead of 2’s complement allows simple comparison of FPs using their bit-patterns</a:t>
            </a:r>
          </a:p>
        </p:txBody>
      </p: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1" grpId="0" animBg="1"/>
      <p:bldP spid="13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9565"/>
              </p:ext>
            </p:extLst>
          </p:nvPr>
        </p:nvGraphicFramePr>
        <p:xfrm>
          <a:off x="335244" y="226443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1940" y="186836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15816" y="186930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26347" y="187608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95267" y="187702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96344" y="18683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75850" y="2840291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6F5BAB-EED7-41AA-BF7A-8F7874960349}"/>
              </a:ext>
            </a:extLst>
          </p:cNvPr>
          <p:cNvSpPr/>
          <p:nvPr/>
        </p:nvSpPr>
        <p:spPr>
          <a:xfrm>
            <a:off x="445145" y="6165017"/>
            <a:ext cx="2702993" cy="557366"/>
          </a:xfrm>
          <a:prstGeom prst="wedgeRoundRectCallout">
            <a:avLst>
              <a:gd name="adj1" fmla="val 30895"/>
              <a:gd name="adj2" fmla="val -2607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gap [-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, 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FP denormalized representation: represent values close and equal to 0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650133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03469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55749" y="2369912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919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26002" y="577640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5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Denormalized FP example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0921"/>
              </p:ext>
            </p:extLst>
          </p:nvPr>
        </p:nvGraphicFramePr>
        <p:xfrm>
          <a:off x="197276" y="4267301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013" y="2329089"/>
            <a:ext cx="692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What’s the IEEE FP format of 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?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6399EC-E8EF-491F-BF30-38960D13F100}"/>
              </a:ext>
            </a:extLst>
          </p:cNvPr>
          <p:cNvGrpSpPr/>
          <p:nvPr/>
        </p:nvGrpSpPr>
        <p:grpSpPr>
          <a:xfrm>
            <a:off x="4979420" y="1311921"/>
            <a:ext cx="3341620" cy="1343815"/>
            <a:chOff x="4979420" y="1311921"/>
            <a:chExt cx="3341620" cy="13438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6FFEA8-E5E2-4994-A208-61FFE69FA0C7}"/>
                </a:ext>
              </a:extLst>
            </p:cNvPr>
            <p:cNvSpPr/>
            <p:nvPr/>
          </p:nvSpPr>
          <p:spPr>
            <a:xfrm>
              <a:off x="6148316" y="2358425"/>
              <a:ext cx="627797" cy="29731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AAA3E0-9D0A-4B90-BCA0-7CE9C4FD0A73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64" y="1849400"/>
              <a:ext cx="314785" cy="40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5B30-9946-4BDF-B03D-E8131BD5A6DE}"/>
                </a:ext>
              </a:extLst>
            </p:cNvPr>
            <p:cNvSpPr txBox="1"/>
            <p:nvPr/>
          </p:nvSpPr>
          <p:spPr>
            <a:xfrm>
              <a:off x="4979420" y="1311921"/>
              <a:ext cx="3341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Smaller than the smallest E (-126)</a:t>
              </a:r>
            </a:p>
            <a:p>
              <a:r>
                <a:rPr lang="en-US" dirty="0"/>
                <a:t>of normalized encoding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BF0ECE-295C-4542-AA1D-46C83D070FF8}"/>
              </a:ext>
            </a:extLst>
          </p:cNvPr>
          <p:cNvSpPr txBox="1"/>
          <p:nvPr/>
        </p:nvSpPr>
        <p:spPr>
          <a:xfrm>
            <a:off x="157013" y="3370038"/>
            <a:ext cx="4592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= (0.1)</a:t>
            </a:r>
            <a:r>
              <a:rPr kumimoji="1" lang="en-US" altLang="zh-CN" sz="2800" baseline="-25000" dirty="0">
                <a:latin typeface="Arial"/>
                <a:cs typeface="Arial"/>
              </a:rPr>
              <a:t> 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55" name="表格 4">
            <a:extLst>
              <a:ext uri="{FF2B5EF4-FFF2-40B4-BE49-F238E27FC236}">
                <a16:creationId xmlns:a16="http://schemas.microsoft.com/office/drawing/2014/main" id="{A53E30E5-4E60-49E1-9D41-7FA61CDE6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03490"/>
              </p:ext>
            </p:extLst>
          </p:nvPr>
        </p:nvGraphicFramePr>
        <p:xfrm>
          <a:off x="457200" y="129350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13">
            <a:extLst>
              <a:ext uri="{FF2B5EF4-FFF2-40B4-BE49-F238E27FC236}">
                <a16:creationId xmlns:a16="http://schemas.microsoft.com/office/drawing/2014/main" id="{0AF35CD7-8F8E-4EC9-A6DE-94628687ED6A}"/>
              </a:ext>
            </a:extLst>
          </p:cNvPr>
          <p:cNvSpPr/>
          <p:nvPr/>
        </p:nvSpPr>
        <p:spPr>
          <a:xfrm>
            <a:off x="5047060" y="1701275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97" name="表格 11">
            <a:extLst>
              <a:ext uri="{FF2B5EF4-FFF2-40B4-BE49-F238E27FC236}">
                <a16:creationId xmlns:a16="http://schemas.microsoft.com/office/drawing/2014/main" id="{A2F5CDD2-6BD3-4AE6-A242-D906FE59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3689"/>
              </p:ext>
            </p:extLst>
          </p:nvPr>
        </p:nvGraphicFramePr>
        <p:xfrm>
          <a:off x="431590" y="205576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20">
            <a:extLst>
              <a:ext uri="{FF2B5EF4-FFF2-40B4-BE49-F238E27FC236}">
                <a16:creationId xmlns:a16="http://schemas.microsoft.com/office/drawing/2014/main" id="{1A4C1B76-5E28-4829-9B98-1B88B7F2D6DA}"/>
              </a:ext>
            </a:extLst>
          </p:cNvPr>
          <p:cNvSpPr/>
          <p:nvPr/>
        </p:nvSpPr>
        <p:spPr>
          <a:xfrm>
            <a:off x="5063209" y="2481274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009C03-804B-4807-8D5C-C473D64D4EA5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FA5D99A-1F45-4FC9-BCAA-A38DFDC8C83F}"/>
              </a:ext>
            </a:extLst>
          </p:cNvPr>
          <p:cNvGrpSpPr/>
          <p:nvPr/>
        </p:nvGrpSpPr>
        <p:grpSpPr>
          <a:xfrm>
            <a:off x="2403912" y="3145029"/>
            <a:ext cx="1492437" cy="1824929"/>
            <a:chOff x="2403912" y="3145029"/>
            <a:chExt cx="1492437" cy="18249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AFEEF1-7FEF-455C-A880-A0D864948DC2}"/>
                </a:ext>
              </a:extLst>
            </p:cNvPr>
            <p:cNvSpPr txBox="1"/>
            <p:nvPr/>
          </p:nvSpPr>
          <p:spPr>
            <a:xfrm>
              <a:off x="2490593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8773273-2AFA-434F-A358-1E1F329B2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57F5A-20B4-4788-94ED-2ADB76704346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6AAB3-FBE1-4EC8-BDFB-7071A75BF747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B706E-1E23-4790-85AD-E65F7F8041FB}"/>
              </a:ext>
            </a:extLst>
          </p:cNvPr>
          <p:cNvGrpSpPr/>
          <p:nvPr/>
        </p:nvGrpSpPr>
        <p:grpSpPr>
          <a:xfrm>
            <a:off x="1824468" y="5114443"/>
            <a:ext cx="6659452" cy="1485915"/>
            <a:chOff x="1824468" y="5114443"/>
            <a:chExt cx="6659452" cy="1485915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FFFC6CC-7E6D-4A8E-8141-CC77F006EBB4}"/>
                </a:ext>
              </a:extLst>
            </p:cNvPr>
            <p:cNvSpPr/>
            <p:nvPr/>
          </p:nvSpPr>
          <p:spPr>
            <a:xfrm rot="5400000" flipH="1">
              <a:off x="2822047" y="5022133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929A4247-32B8-423B-82BF-E98AC3BE1AC0}"/>
                </a:ext>
              </a:extLst>
            </p:cNvPr>
            <p:cNvSpPr/>
            <p:nvPr/>
          </p:nvSpPr>
          <p:spPr>
            <a:xfrm rot="5400000" flipH="1">
              <a:off x="2065186" y="5017620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417C7B-50DF-47B5-A11A-6BAEA7C0C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843" y="5835716"/>
              <a:ext cx="218440" cy="312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E974CA2-2433-419C-BE64-E8BA25E6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282" y="5777429"/>
              <a:ext cx="265076" cy="3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CA2416-294F-4A3F-983B-FA80E35A664A}"/>
                </a:ext>
              </a:extLst>
            </p:cNvPr>
            <p:cNvSpPr txBox="1"/>
            <p:nvPr/>
          </p:nvSpPr>
          <p:spPr>
            <a:xfrm>
              <a:off x="1824468" y="6231026"/>
              <a:ext cx="665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denormalized numbers in each of the two intervals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67037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-149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-1078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 real numbers: the decimal way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48005"/>
              </p:ext>
            </p:extLst>
          </p:nvPr>
        </p:nvGraphicFramePr>
        <p:xfrm>
          <a:off x="1181675" y="1622354"/>
          <a:ext cx="6515662" cy="20173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3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35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Real Number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Decimal Representation</a:t>
                      </a:r>
                      <a:endParaRPr lang="zh-CN" altLang="en-US" sz="2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11</a:t>
                      </a:r>
                      <a:r>
                        <a:rPr lang="en-US" altLang="zh-CN" sz="2400" b="0" baseline="0" dirty="0"/>
                        <a:t> / 2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(5.5)</a:t>
                      </a:r>
                      <a:r>
                        <a:rPr lang="en-US" altLang="zh-CN" sz="2400" baseline="-25000" dirty="0"/>
                        <a:t>10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1 / 3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(0.3333333...)</a:t>
                      </a:r>
                      <a:r>
                        <a:rPr lang="en-US" altLang="zh-CN" sz="2400" baseline="-25000" dirty="0"/>
                        <a:t>10</a:t>
                      </a:r>
                      <a:endParaRPr lang="en-US" altLang="zh-CN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√2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(1.4128</a:t>
                      </a:r>
                      <a:r>
                        <a:rPr lang="mr-IN" altLang="zh-CN" sz="2400" baseline="0" dirty="0"/>
                        <a:t>…</a:t>
                      </a:r>
                      <a:r>
                        <a:rPr lang="en-US" altLang="zh-CN" sz="2400" baseline="0" dirty="0"/>
                        <a:t>)</a:t>
                      </a:r>
                      <a:r>
                        <a:rPr lang="en-US" altLang="zh-CN" sz="2400" baseline="-25000" dirty="0"/>
                        <a:t>10</a:t>
                      </a:r>
                      <a:endParaRPr lang="en-US" altLang="zh-CN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259C584-21EA-EF48-9E21-71CD31DCD67B}"/>
              </a:ext>
            </a:extLst>
          </p:cNvPr>
          <p:cNvGrpSpPr/>
          <p:nvPr/>
        </p:nvGrpSpPr>
        <p:grpSpPr>
          <a:xfrm>
            <a:off x="1900557" y="3639753"/>
            <a:ext cx="5796780" cy="1279733"/>
            <a:chOff x="2050929" y="3522993"/>
            <a:chExt cx="7729040" cy="17063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1E1613-1482-7A48-8E7D-F89D01BB7DD5}"/>
                </a:ext>
              </a:extLst>
            </p:cNvPr>
            <p:cNvSpPr/>
            <p:nvPr/>
          </p:nvSpPr>
          <p:spPr>
            <a:xfrm>
              <a:off x="2050929" y="4736861"/>
              <a:ext cx="772904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(1.4128...)</a:t>
              </a:r>
              <a:r>
                <a:rPr lang="en-US" altLang="zh-CN" baseline="-25000" dirty="0">
                  <a:latin typeface="Arial"/>
                  <a:cs typeface="Arial"/>
                </a:rPr>
                <a:t>10</a:t>
              </a:r>
              <a:r>
                <a:rPr lang="en-US" altLang="zh-CN" dirty="0">
                  <a:latin typeface="Arial"/>
                  <a:cs typeface="Arial"/>
                </a:rPr>
                <a:t> = 1 * 10</a:t>
              </a:r>
              <a:r>
                <a:rPr lang="en-US" altLang="zh-CN" baseline="30000" dirty="0">
                  <a:latin typeface="Arial"/>
                  <a:cs typeface="Arial"/>
                </a:rPr>
                <a:t>0</a:t>
              </a:r>
              <a:r>
                <a:rPr lang="en-US" altLang="zh-CN" dirty="0">
                  <a:latin typeface="Arial"/>
                  <a:cs typeface="Arial"/>
                </a:rPr>
                <a:t> + 4 * 10</a:t>
              </a:r>
              <a:r>
                <a:rPr lang="en-US" altLang="zh-CN" baseline="30000" dirty="0">
                  <a:latin typeface="Arial"/>
                  <a:cs typeface="Arial"/>
                </a:rPr>
                <a:t>-1</a:t>
              </a:r>
              <a:r>
                <a:rPr lang="en-US" altLang="zh-CN" dirty="0">
                  <a:latin typeface="Arial"/>
                  <a:cs typeface="Arial"/>
                </a:rPr>
                <a:t> + 1 * 10</a:t>
              </a:r>
              <a:r>
                <a:rPr lang="en-US" altLang="zh-CN" baseline="30000" dirty="0">
                  <a:latin typeface="Arial"/>
                  <a:cs typeface="Arial"/>
                </a:rPr>
                <a:t>-2</a:t>
              </a:r>
              <a:r>
                <a:rPr lang="en-US" altLang="zh-CN" dirty="0">
                  <a:latin typeface="Arial"/>
                  <a:cs typeface="Arial"/>
                </a:rPr>
                <a:t> + 2 * 10</a:t>
              </a:r>
              <a:r>
                <a:rPr lang="en-US" altLang="zh-CN" baseline="30000" dirty="0">
                  <a:latin typeface="Arial"/>
                  <a:cs typeface="Arial"/>
                </a:rPr>
                <a:t>-3 </a:t>
              </a:r>
              <a:r>
                <a:rPr lang="en-US" altLang="zh-CN" dirty="0">
                  <a:latin typeface="Arial"/>
                  <a:cs typeface="Arial"/>
                </a:rPr>
                <a:t>+ ...</a:t>
              </a:r>
              <a:endParaRPr lang="zh-CN" altLang="en-US" baseline="30000" dirty="0">
                <a:latin typeface="Arial"/>
                <a:cs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53202A-0AB8-214C-9BA6-C407AD6DE732}"/>
                </a:ext>
              </a:extLst>
            </p:cNvPr>
            <p:cNvCxnSpPr/>
            <p:nvPr/>
          </p:nvCxnSpPr>
          <p:spPr>
            <a:xfrm flipV="1">
              <a:off x="4859781" y="3522993"/>
              <a:ext cx="417746" cy="107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490-D915-EB42-A01F-F5668C1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AE59-89AC-874D-A3A2-524807E8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9838"/>
            <a:ext cx="8229600" cy="4525963"/>
          </a:xfrm>
        </p:spPr>
        <p:txBody>
          <a:bodyPr/>
          <a:lstStyle/>
          <a:p>
            <a:r>
              <a:rPr lang="en-US" dirty="0"/>
              <a:t>Normalized binary representation of real numbers</a:t>
            </a:r>
          </a:p>
          <a:p>
            <a:r>
              <a:rPr lang="en-US" dirty="0"/>
              <a:t>IEEE FP</a:t>
            </a:r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029F1F-7A13-D747-A51A-3B1C1585C5A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BDBB6C-536B-7A48-880D-17B57C95D67D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0D5B0-5943-0E4B-959D-9619528B3C2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AA6693-83DC-8F40-B43F-37E8511D7C7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1B6B56-5AA6-FB4A-92E4-F060C799C02A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43C03-EECE-504E-BB48-7A3BFBE4B374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2619C-0CB1-F548-9209-F166F0D448CF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347EA-053E-8A41-BCE9-561B396CAA36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C526D-F17B-7748-8F45-8660973FC879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7C8-D802-2D43-A7F7-8E433A5CEBA2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ED247-44DC-DF44-AF50-D9D843FBFF5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F76ECC-7D9A-7B43-8927-DFADD25E7118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58EA9-3FAC-2144-91EB-51C3D538B76E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0F4E2-5BDC-944A-ACDD-A422A5BB9905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BD392-6DBC-004E-9A11-E7AD8807296D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B60D19-8264-A042-BDB8-094CA6AB7ACF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2DEC39BE-A0DD-EA49-AF63-DCB47364178C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AE338D5-2E41-6240-A1FE-2D294E8522FE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EF3C-C223-F74D-BD05-0DE6A18F8CF0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5AE42-A1EB-FB40-9CA7-B5D6CA7ABFD1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0B3756-7353-7E45-9A5C-E32EBFC35C14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FADD5B-DD43-EE49-9194-8FF1E9FDC302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42859-A443-7646-BE4A-5FD7234CF66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4D690C-2EAD-0B4C-8DA7-923AE233BE16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25C4E-DDC8-B34B-BDC2-C7BBBD426278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923D50-A7B9-5749-9A94-8DCAA28270BE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83D99-2C6E-2346-A007-DF933B9DBC45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C7D99E-842C-D448-932B-9E3494E1AE2E}"/>
              </a:ext>
            </a:extLst>
          </p:cNvPr>
          <p:cNvCxnSpPr>
            <a:stCxn id="30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37F709-55D0-A440-8993-CDF216EB9F0B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AA599D-324A-6241-A0AF-EB4327283F3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5A77C2C1-477E-814E-AF60-78C6E62D0685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C06D09-C83C-104E-9525-8A7E825B24FD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665D48-B410-4445-84C9-8BE60F6C4DDA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6C8F75-2F62-EC4C-988B-7105D1151564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62887F1-66E1-D741-990C-1373580B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9766"/>
              </p:ext>
            </p:extLst>
          </p:nvPr>
        </p:nvGraphicFramePr>
        <p:xfrm>
          <a:off x="2124913" y="1866479"/>
          <a:ext cx="690984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7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13">
            <a:extLst>
              <a:ext uri="{FF2B5EF4-FFF2-40B4-BE49-F238E27FC236}">
                <a16:creationId xmlns:a16="http://schemas.microsoft.com/office/drawing/2014/main" id="{B28F5FF4-F88A-BA41-921C-45FBD177EAAE}"/>
              </a:ext>
            </a:extLst>
          </p:cNvPr>
          <p:cNvSpPr/>
          <p:nvPr/>
        </p:nvSpPr>
        <p:spPr>
          <a:xfrm>
            <a:off x="3030597" y="2396711"/>
            <a:ext cx="3490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exp!=0 &amp;&amp; exp!=255, (1.F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)*2</a:t>
            </a:r>
            <a:r>
              <a:rPr lang="en-US" altLang="zh-CN" sz="1600" baseline="30000" dirty="0">
                <a:latin typeface="Arial"/>
                <a:cs typeface="Arial"/>
              </a:rPr>
              <a:t>exp-127</a:t>
            </a:r>
          </a:p>
        </p:txBody>
      </p:sp>
      <p:sp>
        <p:nvSpPr>
          <p:cNvPr id="41" name="矩形 20">
            <a:extLst>
              <a:ext uri="{FF2B5EF4-FFF2-40B4-BE49-F238E27FC236}">
                <a16:creationId xmlns:a16="http://schemas.microsoft.com/office/drawing/2014/main" id="{D6EC807E-D770-2D48-A9F5-908040EC8B71}"/>
              </a:ext>
            </a:extLst>
          </p:cNvPr>
          <p:cNvSpPr/>
          <p:nvPr/>
        </p:nvSpPr>
        <p:spPr>
          <a:xfrm>
            <a:off x="5708700" y="365512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65053A-E463-E34B-923F-BA7B4023B88E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6D3C58-1754-A84C-9872-1737CEB34128}"/>
              </a:ext>
            </a:extLst>
          </p:cNvPr>
          <p:cNvGrpSpPr/>
          <p:nvPr/>
        </p:nvGrpSpPr>
        <p:grpSpPr>
          <a:xfrm>
            <a:off x="2403912" y="3145029"/>
            <a:ext cx="1492437" cy="1824929"/>
            <a:chOff x="2403912" y="3145029"/>
            <a:chExt cx="1492437" cy="18249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6B61AF-572C-A448-B6A8-F56EF1DBB5F0}"/>
                </a:ext>
              </a:extLst>
            </p:cNvPr>
            <p:cNvSpPr txBox="1"/>
            <p:nvPr/>
          </p:nvSpPr>
          <p:spPr>
            <a:xfrm>
              <a:off x="2490593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C8795F-F507-6947-A109-24ACC0A23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BAE502-2481-D848-A05F-BD2F6D19C831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FF2F2D-D633-024B-89AC-BF449C880BEA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B7BB68-54F1-6A4E-9BFD-0D171111D4B4}"/>
              </a:ext>
            </a:extLst>
          </p:cNvPr>
          <p:cNvGrpSpPr/>
          <p:nvPr/>
        </p:nvGrpSpPr>
        <p:grpSpPr>
          <a:xfrm>
            <a:off x="1824468" y="5114443"/>
            <a:ext cx="6659452" cy="1485915"/>
            <a:chOff x="1824468" y="5114443"/>
            <a:chExt cx="6659452" cy="1485915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7CE8F750-9F93-1A49-803F-880155FCF126}"/>
                </a:ext>
              </a:extLst>
            </p:cNvPr>
            <p:cNvSpPr/>
            <p:nvPr/>
          </p:nvSpPr>
          <p:spPr>
            <a:xfrm rot="5400000" flipH="1">
              <a:off x="2822047" y="5022133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64ACADF6-495B-F841-8196-B71C0A042B1E}"/>
                </a:ext>
              </a:extLst>
            </p:cNvPr>
            <p:cNvSpPr/>
            <p:nvPr/>
          </p:nvSpPr>
          <p:spPr>
            <a:xfrm rot="5400000" flipH="1">
              <a:off x="2065186" y="5017620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74FE35-49A8-1548-BF18-8B17F7348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843" y="5835716"/>
              <a:ext cx="218440" cy="312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DA7CD6-F2DF-C543-A45E-140A879F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282" y="5777429"/>
              <a:ext cx="265076" cy="3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F1FC6D-F549-BB40-8029-B7B19F61FE64}"/>
                </a:ext>
              </a:extLst>
            </p:cNvPr>
            <p:cNvSpPr txBox="1"/>
            <p:nvPr/>
          </p:nvSpPr>
          <p:spPr>
            <a:xfrm>
              <a:off x="1824468" y="6231026"/>
              <a:ext cx="665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denormalized numbers in each of the two intervals</a:t>
              </a:r>
            </a:p>
          </p:txBody>
        </p:sp>
      </p:grpSp>
      <p:sp>
        <p:nvSpPr>
          <p:cNvPr id="54" name="矩形 13">
            <a:extLst>
              <a:ext uri="{FF2B5EF4-FFF2-40B4-BE49-F238E27FC236}">
                <a16:creationId xmlns:a16="http://schemas.microsoft.com/office/drawing/2014/main" id="{853F050E-7DDF-364B-89EB-8ABDB19915BE}"/>
              </a:ext>
            </a:extLst>
          </p:cNvPr>
          <p:cNvSpPr/>
          <p:nvPr/>
        </p:nvSpPr>
        <p:spPr>
          <a:xfrm>
            <a:off x="3058749" y="2723882"/>
            <a:ext cx="2095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exp==0, (0.F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)*2</a:t>
            </a:r>
            <a:r>
              <a:rPr lang="en-US" altLang="zh-CN" sz="1600" baseline="30000" dirty="0">
                <a:latin typeface="Arial"/>
                <a:cs typeface="Arial"/>
              </a:rPr>
              <a:t>-126</a:t>
            </a:r>
          </a:p>
        </p:txBody>
      </p:sp>
    </p:spTree>
    <p:extLst>
      <p:ext uri="{BB962C8B-B14F-4D97-AF65-F5344CB8AC3E}">
        <p14:creationId xmlns:p14="http://schemas.microsoft.com/office/powerpoint/2010/main" val="8314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1186" y="2763839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87387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46383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29685" y="246717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719907" y="245635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77586" y="244459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827510" y="1353466"/>
            <a:ext cx="386808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758676" y="1434571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68551" y="3231911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59486" y="427504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/>
        </p:nvGraphicFramePr>
        <p:xfrm>
          <a:off x="643696" y="378141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29897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88893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72195" y="34847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62417" y="347392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720096" y="346217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70834" y="2611862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400331" y="3667935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9F7D2-5369-4EA9-9634-5A85D904F7EA}"/>
              </a:ext>
            </a:extLst>
          </p:cNvPr>
          <p:cNvSpPr txBox="1"/>
          <p:nvPr/>
        </p:nvSpPr>
        <p:spPr>
          <a:xfrm>
            <a:off x="678713" y="5423429"/>
            <a:ext cx="416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Smallest positive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distinct numbers?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85EF-B01D-4F9C-9F2B-FC8C86EDC459}"/>
              </a:ext>
            </a:extLst>
          </p:cNvPr>
          <p:cNvSpPr txBox="1"/>
          <p:nvPr/>
        </p:nvSpPr>
        <p:spPr>
          <a:xfrm>
            <a:off x="6400331" y="4613601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values encoding</a:t>
            </a:r>
          </a:p>
          <a:p>
            <a:r>
              <a:rPr lang="en-US" dirty="0"/>
              <a:t>exp = 111 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6A7BE8F-32E4-4013-B9E1-2CE7BB6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8180"/>
              </p:ext>
            </p:extLst>
          </p:nvPr>
        </p:nvGraphicFramePr>
        <p:xfrm>
          <a:off x="678713" y="467504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ED1427E4-9749-4A1A-AFE2-9F9D6A0EABD9}"/>
              </a:ext>
            </a:extLst>
          </p:cNvPr>
          <p:cNvSpPr txBox="1"/>
          <p:nvPr/>
        </p:nvSpPr>
        <p:spPr>
          <a:xfrm>
            <a:off x="764914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297C4BD2-0ED6-4C53-B6A2-9B39B11CEF10}"/>
              </a:ext>
            </a:extLst>
          </p:cNvPr>
          <p:cNvSpPr txBox="1"/>
          <p:nvPr/>
        </p:nvSpPr>
        <p:spPr>
          <a:xfrm>
            <a:off x="1123910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80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70820"/>
              </p:ext>
            </p:extLst>
          </p:nvPr>
        </p:nvGraphicFramePr>
        <p:xfrm>
          <a:off x="678713" y="2507838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64914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23910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07212" y="221117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697434" y="220035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55113" y="21885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741015" y="1215966"/>
            <a:ext cx="2426878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864679" y="1279307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46078" y="2975910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37013" y="4019046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3640"/>
              </p:ext>
            </p:extLst>
          </p:nvPr>
        </p:nvGraphicFramePr>
        <p:xfrm>
          <a:off x="621223" y="352541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07424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66420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49722" y="322874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39944" y="321792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697623" y="320617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48361" y="2355861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377858" y="3411934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aka E=1-3=-2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EFECE-6A23-40C4-888F-77D11C1F7DDB}"/>
              </a:ext>
            </a:extLst>
          </p:cNvPr>
          <p:cNvCxnSpPr/>
          <p:nvPr/>
        </p:nvCxnSpPr>
        <p:spPr>
          <a:xfrm>
            <a:off x="320722" y="5800299"/>
            <a:ext cx="848372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91CA1-B272-4275-B3A4-8E523C70BF45}"/>
              </a:ext>
            </a:extLst>
          </p:cNvPr>
          <p:cNvCxnSpPr/>
          <p:nvPr/>
        </p:nvCxnSpPr>
        <p:spPr>
          <a:xfrm>
            <a:off x="4476466" y="5656997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9BD15-6DB4-4FFA-B6C7-5BD4AE357B1F}"/>
              </a:ext>
            </a:extLst>
          </p:cNvPr>
          <p:cNvSpPr txBox="1"/>
          <p:nvPr/>
        </p:nvSpPr>
        <p:spPr>
          <a:xfrm>
            <a:off x="4325623" y="6074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77975-4BFE-4A5D-A73A-1591E19507DE}"/>
              </a:ext>
            </a:extLst>
          </p:cNvPr>
          <p:cNvCxnSpPr/>
          <p:nvPr/>
        </p:nvCxnSpPr>
        <p:spPr>
          <a:xfrm>
            <a:off x="4761550" y="5650173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4F494A-086D-4BFD-A1A4-1D75DDD0F014}"/>
              </a:ext>
            </a:extLst>
          </p:cNvPr>
          <p:cNvCxnSpPr/>
          <p:nvPr/>
        </p:nvCxnSpPr>
        <p:spPr>
          <a:xfrm>
            <a:off x="8312243" y="5650172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988B8-A083-4A67-97BE-6B1F382BC895}"/>
              </a:ext>
            </a:extLst>
          </p:cNvPr>
          <p:cNvCxnSpPr/>
          <p:nvPr/>
        </p:nvCxnSpPr>
        <p:spPr>
          <a:xfrm>
            <a:off x="719280" y="5650171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72FBD0-94F4-462F-B3B9-34E9ADEE6C6F}"/>
              </a:ext>
            </a:extLst>
          </p:cNvPr>
          <p:cNvSpPr txBox="1"/>
          <p:nvPr/>
        </p:nvSpPr>
        <p:spPr>
          <a:xfrm>
            <a:off x="4325623" y="49829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(00000001)</a:t>
            </a:r>
            <a:r>
              <a:rPr lang="en-US" baseline="-25000" dirty="0"/>
              <a:t>FP8</a:t>
            </a:r>
            <a:r>
              <a:rPr lang="en-US" dirty="0"/>
              <a:t>= 2</a:t>
            </a:r>
            <a:r>
              <a:rPr lang="en-US" baseline="30000" dirty="0"/>
              <a:t>-6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704598-C53F-4535-89A1-81BCF292334B}"/>
              </a:ext>
            </a:extLst>
          </p:cNvPr>
          <p:cNvCxnSpPr>
            <a:stCxn id="21" idx="2"/>
          </p:cNvCxnSpPr>
          <p:nvPr/>
        </p:nvCxnSpPr>
        <p:spPr>
          <a:xfrm flipH="1">
            <a:off x="4761559" y="5352303"/>
            <a:ext cx="546064" cy="18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E95AD-A994-47DF-B5AF-16490518CD5F}"/>
              </a:ext>
            </a:extLst>
          </p:cNvPr>
          <p:cNvSpPr txBox="1"/>
          <p:nvPr/>
        </p:nvSpPr>
        <p:spPr>
          <a:xfrm>
            <a:off x="6840452" y="496292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(01101111)</a:t>
            </a:r>
            <a:r>
              <a:rPr lang="en-US" baseline="-25000" dirty="0"/>
              <a:t>FP8</a:t>
            </a:r>
            <a:r>
              <a:rPr lang="en-US" dirty="0"/>
              <a:t>= 15.5</a:t>
            </a:r>
            <a:endParaRPr lang="en-US" baseline="30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23C07-442B-484A-A1E0-E22BF522234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74550" y="5332256"/>
            <a:ext cx="293635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421A6E-7105-47BA-AAD4-B1F108343815}"/>
              </a:ext>
            </a:extLst>
          </p:cNvPr>
          <p:cNvSpPr txBox="1"/>
          <p:nvPr/>
        </p:nvSpPr>
        <p:spPr>
          <a:xfrm>
            <a:off x="81000" y="6298144"/>
            <a:ext cx="90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- 2</a:t>
            </a:r>
            <a:r>
              <a:rPr lang="en-US" baseline="30000" dirty="0"/>
              <a:t>5 </a:t>
            </a:r>
            <a:r>
              <a:rPr lang="en-US" dirty="0"/>
              <a:t>-1 distinct numbers: there are 2</a:t>
            </a:r>
            <a:r>
              <a:rPr lang="en-US" baseline="30000" dirty="0"/>
              <a:t>8</a:t>
            </a:r>
            <a:r>
              <a:rPr lang="en-US" dirty="0"/>
              <a:t> total bit-patterns, 2</a:t>
            </a:r>
            <a:r>
              <a:rPr lang="en-US" baseline="30000" dirty="0"/>
              <a:t>5 </a:t>
            </a:r>
            <a:r>
              <a:rPr lang="en-US" dirty="0"/>
              <a:t>special values, 0 has 2 bit-patterns.</a:t>
            </a:r>
          </a:p>
        </p:txBody>
      </p:sp>
    </p:spTree>
    <p:extLst>
      <p:ext uri="{BB962C8B-B14F-4D97-AF65-F5344CB8AC3E}">
        <p14:creationId xmlns:p14="http://schemas.microsoft.com/office/powerpoint/2010/main" val="434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Normalized binary exponential notation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Strawman 32-bit FP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01915"/>
              </p:ext>
            </p:extLst>
          </p:nvPr>
        </p:nvGraphicFramePr>
        <p:xfrm>
          <a:off x="272902" y="1641346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2" y="1641346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30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54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0" y="1862290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429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099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8683B-F916-427D-8305-7D6FBABF91C1}"/>
              </a:ext>
            </a:extLst>
          </p:cNvPr>
          <p:cNvCxnSpPr/>
          <p:nvPr/>
        </p:nvCxnSpPr>
        <p:spPr>
          <a:xfrm flipH="1" flipV="1">
            <a:off x="1446663" y="1931158"/>
            <a:ext cx="279779" cy="9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DCE196-B7D5-4070-BFC0-9FB0353770E6}"/>
              </a:ext>
            </a:extLst>
          </p:cNvPr>
          <p:cNvSpPr txBox="1"/>
          <p:nvPr/>
        </p:nvSpPr>
        <p:spPr>
          <a:xfrm>
            <a:off x="933630" y="2849193"/>
            <a:ext cx="366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that are represented precisely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ADA021-611C-4EC0-824A-49BCB58E5427}"/>
              </a:ext>
            </a:extLst>
          </p:cNvPr>
          <p:cNvCxnSpPr>
            <a:cxnSpLocks/>
          </p:cNvCxnSpPr>
          <p:nvPr/>
        </p:nvCxnSpPr>
        <p:spPr>
          <a:xfrm flipH="1" flipV="1">
            <a:off x="1030434" y="1962294"/>
            <a:ext cx="556118" cy="8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F1BD7-3209-460C-9530-0CDC5ABF6B13}"/>
              </a:ext>
            </a:extLst>
          </p:cNvPr>
          <p:cNvCxnSpPr>
            <a:cxnSpLocks/>
          </p:cNvCxnSpPr>
          <p:nvPr/>
        </p:nvCxnSpPr>
        <p:spPr>
          <a:xfrm flipV="1">
            <a:off x="1797117" y="1956538"/>
            <a:ext cx="106171" cy="7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81FF3-615D-4922-96BC-58A747444EF2}"/>
              </a:ext>
            </a:extLst>
          </p:cNvPr>
          <p:cNvCxnSpPr>
            <a:cxnSpLocks/>
          </p:cNvCxnSpPr>
          <p:nvPr/>
        </p:nvCxnSpPr>
        <p:spPr>
          <a:xfrm flipV="1">
            <a:off x="1850202" y="1966938"/>
            <a:ext cx="547256" cy="8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714451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Rounding: </a:t>
            </a:r>
            <a:r>
              <a:rPr kumimoji="1" lang="en-US" altLang="zh-CN" sz="2400" dirty="0">
                <a:latin typeface="+mj-lt"/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latin typeface="+mj-lt"/>
                <a:cs typeface="Verdana"/>
              </a:rPr>
              <a:t>x’</a:t>
            </a:r>
            <a:r>
              <a:rPr kumimoji="1" lang="en-US" altLang="zh-CN" sz="2400" dirty="0">
                <a:latin typeface="+mj-lt"/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230722" y="4561562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latin typeface="+mj-lt"/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Round-to-nearest (Round-to-even in text book)</a:t>
            </a:r>
            <a:endParaRPr kumimoji="1" lang="zh-CN" altLang="en-US" sz="2400" dirty="0">
              <a:latin typeface="+mj-lt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74023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959590" y="2756850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178513" y="3243586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159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513" y="3632807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676279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 </a:t>
            </a:r>
            <a:r>
              <a:rPr kumimoji="1" lang="en-US" altLang="zh-CN" sz="2400" dirty="0">
                <a:latin typeface="+mj-lt"/>
                <a:cs typeface="Verdana"/>
              </a:rPr>
              <a:t>if x &lt; 0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6401201" y="268902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4676279" y="4493168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1774209" y="2710731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76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6590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989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2339057" y="1763209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1085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2240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2352924" y="1372868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772519" y="4607441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 has separate registers for floating point and integers.</a:t>
            </a:r>
          </a:p>
          <a:p>
            <a:pPr marL="0" indent="0">
              <a:buNone/>
            </a:pPr>
            <a:r>
              <a:rPr kumimoji="1" lang="en-US" altLang="zh-CN" dirty="0"/>
              <a:t>CPU uses different instructions for floating points and integer operations.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1A78-D5CA-4B42-8F23-C8D9984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AB3D-D535-498C-B3F4-4509B21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representation is based on normalized binary exponential notation</a:t>
            </a:r>
          </a:p>
          <a:p>
            <a:r>
              <a:rPr lang="en-US" dirty="0"/>
              <a:t>IEEE FP format</a:t>
            </a:r>
          </a:p>
          <a:p>
            <a:pPr lvl="1"/>
            <a:r>
              <a:rPr lang="en-US" dirty="0"/>
              <a:t>Normalized, denormalized, special values</a:t>
            </a:r>
          </a:p>
          <a:p>
            <a:r>
              <a:rPr lang="en-US" dirty="0"/>
              <a:t>Precision gets higher as </a:t>
            </a:r>
            <a:r>
              <a:rPr lang="en-US"/>
              <a:t>numbers approach 0</a:t>
            </a:r>
            <a:endParaRPr lang="en-US" dirty="0"/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32233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8197" y="2140587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8DE2-EBE6-43C3-9DAB-F0A6B346443C}"/>
              </a:ext>
            </a:extLst>
          </p:cNvPr>
          <p:cNvSpPr txBox="1"/>
          <p:nvPr/>
        </p:nvSpPr>
        <p:spPr>
          <a:xfrm>
            <a:off x="4727516" y="2742026"/>
            <a:ext cx="205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CDFDA-C507-4E44-AF92-250DE8B1607F}"/>
              </a:ext>
            </a:extLst>
          </p:cNvPr>
          <p:cNvSpPr txBox="1"/>
          <p:nvPr/>
        </p:nvSpPr>
        <p:spPr>
          <a:xfrm>
            <a:off x="2640922" y="2140587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4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+ 1 + 1/2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8E9E1-BCDF-574A-8C15-9B8D07C9F62E}"/>
              </a:ext>
            </a:extLst>
          </p:cNvPr>
          <p:cNvSpPr txBox="1"/>
          <p:nvPr/>
        </p:nvSpPr>
        <p:spPr>
          <a:xfrm>
            <a:off x="4727516" y="214058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9343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9154818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4594304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6719" y="2250821"/>
            <a:ext cx="61614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9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	  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1784575" y="2445498"/>
            <a:ext cx="4043019" cy="3661790"/>
            <a:chOff x="2138706" y="1410251"/>
            <a:chExt cx="3625608" cy="3270618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2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3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27" name="对象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78351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r>
                <a:rPr lang="en-US" altLang="zh-CN" sz="2000" baseline="30000" dirty="0">
                  <a:latin typeface="Arial"/>
                  <a:cs typeface="Arial"/>
                </a:rPr>
                <a:t>p</a:t>
              </a:r>
              <a:endParaRPr lang="zh-CN" altLang="en-US" sz="1350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1" y="1829606"/>
              <a:ext cx="514915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r>
                <a:rPr lang="en-US" altLang="zh-CN" sz="2000" baseline="30000" dirty="0">
                  <a:latin typeface="Arial"/>
                  <a:cs typeface="Arial"/>
                </a:rPr>
                <a:t>p-1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293539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293539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484727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1/2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1"/>
              <a:ext cx="484727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1/4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1"/>
              <a:ext cx="569540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1/2</a:t>
              </a:r>
              <a:r>
                <a:rPr lang="en-US" altLang="zh-CN" sz="2000" baseline="30000" dirty="0">
                  <a:latin typeface="Arial"/>
                  <a:cs typeface="Arial"/>
                </a:rPr>
                <a:t>q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26200" y="4195755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4000" b="1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44117"/>
              </p:ext>
            </p:extLst>
          </p:nvPr>
        </p:nvGraphicFramePr>
        <p:xfrm>
          <a:off x="5835139" y="3725600"/>
          <a:ext cx="2308688" cy="156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2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5139" y="3725600"/>
                        <a:ext cx="2308688" cy="1566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1643506" y="3243436"/>
            <a:ext cx="4149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What’s the decimal value of (10.01)</a:t>
            </a:r>
            <a:r>
              <a:rPr lang="en-US" sz="21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6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1643506" y="3243436"/>
            <a:ext cx="4149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What’s the decimal value of (10.01)</a:t>
            </a:r>
            <a:r>
              <a:rPr lang="en-US" sz="21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C315-52A7-475C-A3D5-9E2AF28C8969}"/>
              </a:ext>
            </a:extLst>
          </p:cNvPr>
          <p:cNvSpPr txBox="1"/>
          <p:nvPr/>
        </p:nvSpPr>
        <p:spPr>
          <a:xfrm>
            <a:off x="1643505" y="3659376"/>
            <a:ext cx="16140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Answer: 2.25</a:t>
            </a:r>
            <a:endParaRPr lang="en-US" sz="2100" baseline="-25000" dirty="0"/>
          </a:p>
        </p:txBody>
      </p:sp>
    </p:spTree>
    <p:extLst>
      <p:ext uri="{BB962C8B-B14F-4D97-AF65-F5344CB8AC3E}">
        <p14:creationId xmlns:p14="http://schemas.microsoft.com/office/powerpoint/2010/main" val="6828578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F85E5-0CE7-4734-A422-69AA9C2B3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E15339-EED0-434D-A40A-9991FB4373C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4d6482f-e53c-4fa7-ac87-951f9f66bd4c"/>
  </ds:schemaRefs>
</ds:datastoreItem>
</file>

<file path=customXml/itemProps3.xml><?xml version="1.0" encoding="utf-8"?>
<ds:datastoreItem xmlns:ds="http://schemas.openxmlformats.org/officeDocument/2006/customXml" ds:itemID="{2900832E-ADAA-4B11-A338-CC149C7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59866</TotalTime>
  <Words>2866</Words>
  <Application>Microsoft Macintosh PowerPoint</Application>
  <PresentationFormat>On-screen Show (4:3)</PresentationFormat>
  <Paragraphs>757</Paragraphs>
  <Slides>58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Symbol</vt:lpstr>
      <vt:lpstr>Tahoma</vt:lpstr>
      <vt:lpstr>Verdana</vt:lpstr>
      <vt:lpstr>Wingdings</vt:lpstr>
      <vt:lpstr>CloudVisor-Austin</vt:lpstr>
      <vt:lpstr>公式</vt:lpstr>
      <vt:lpstr>Worksheet</vt:lpstr>
      <vt:lpstr>工作表</vt:lpstr>
      <vt:lpstr>Floating point</vt:lpstr>
      <vt:lpstr>Floating Point (FP) lesson plan</vt:lpstr>
      <vt:lpstr>Previously…</vt:lpstr>
      <vt:lpstr>Represent real numbers: the decimal way</vt:lpstr>
      <vt:lpstr>Binary Representation</vt:lpstr>
      <vt:lpstr>Binary Representation</vt:lpstr>
      <vt:lpstr>Binary Representation</vt:lpstr>
      <vt:lpstr>Binary representation</vt:lpstr>
      <vt:lpstr>Binary representation</vt:lpstr>
      <vt:lpstr>Making the representation fixed width Strawman: fixed point</vt:lpstr>
      <vt:lpstr>Fixed point representation</vt:lpstr>
      <vt:lpstr>Problems of Fixed Point</vt:lpstr>
      <vt:lpstr>Problems of Fixed Point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Strawman FP: normalized representation in 32-bit</vt:lpstr>
      <vt:lpstr>Strawman 32-bit FP: Example</vt:lpstr>
      <vt:lpstr>More Strawman 32-bit FP Examples</vt:lpstr>
      <vt:lpstr>Strawman FP on a number line</vt:lpstr>
      <vt:lpstr>Strawman 32-bit FP: pros and cons</vt:lpstr>
      <vt:lpstr>IEEE Floating Point Standard</vt:lpstr>
      <vt:lpstr>IEEE Floating Point Standard</vt:lpstr>
      <vt:lpstr>Goals of IEEE Standard</vt:lpstr>
      <vt:lpstr>IEEE FP: Carve out subsets of bit-patterns from normalized  representation</vt:lpstr>
      <vt:lpstr>IEEE FP: Represent negative exponents using bias</vt:lpstr>
      <vt:lpstr>IEEE FP normalized representation</vt:lpstr>
      <vt:lpstr>PowerPoint Presentation</vt:lpstr>
      <vt:lpstr>IEEE FP denormalized representation: represent values close and equal to 0</vt:lpstr>
      <vt:lpstr>Zeros</vt:lpstr>
      <vt:lpstr>Denormalized FP example</vt:lpstr>
      <vt:lpstr>IEEE FP normalized + denormalized</vt:lpstr>
      <vt:lpstr>IEEE FP: special values</vt:lpstr>
      <vt:lpstr>IEEE FP: single vs. double precision</vt:lpstr>
      <vt:lpstr>single/ double precision</vt:lpstr>
      <vt:lpstr>FP summary</vt:lpstr>
      <vt:lpstr>A toy 8-bit FP in the spirit of IEEE FP</vt:lpstr>
      <vt:lpstr>A toy 8-bit FP in the spirit of IEEE FP</vt:lpstr>
      <vt:lpstr>Floating Point (FP) lesson plan</vt:lpstr>
      <vt:lpstr>FP: Rounding</vt:lpstr>
      <vt:lpstr>Round down vs. round up</vt:lpstr>
      <vt:lpstr>Round towards zero</vt:lpstr>
      <vt:lpstr>Round to nearest; ties to even </vt:lpstr>
      <vt:lpstr>How does CPU know if it is floating point or integers ?</vt:lpstr>
      <vt:lpstr>FP summary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6642</cp:revision>
  <cp:lastPrinted>2019-09-16T16:00:42Z</cp:lastPrinted>
  <dcterms:created xsi:type="dcterms:W3CDTF">2012-08-17T04:52:30Z</dcterms:created>
  <dcterms:modified xsi:type="dcterms:W3CDTF">2021-09-09T04:11:07Z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