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6"/>
  </p:notesMasterIdLst>
  <p:handoutMasterIdLst>
    <p:handoutMasterId r:id="rId37"/>
  </p:handoutMasterIdLst>
  <p:sldIdLst>
    <p:sldId id="256" r:id="rId2"/>
    <p:sldId id="1185" r:id="rId3"/>
    <p:sldId id="1128" r:id="rId4"/>
    <p:sldId id="978" r:id="rId5"/>
    <p:sldId id="980" r:id="rId6"/>
    <p:sldId id="948" r:id="rId7"/>
    <p:sldId id="949" r:id="rId8"/>
    <p:sldId id="951" r:id="rId9"/>
    <p:sldId id="952" r:id="rId10"/>
    <p:sldId id="953" r:id="rId11"/>
    <p:sldId id="1130" r:id="rId12"/>
    <p:sldId id="1129" r:id="rId13"/>
    <p:sldId id="954" r:id="rId14"/>
    <p:sldId id="1153" r:id="rId15"/>
    <p:sldId id="1186" r:id="rId16"/>
    <p:sldId id="1025" r:id="rId17"/>
    <p:sldId id="1116" r:id="rId18"/>
    <p:sldId id="1118" r:id="rId19"/>
    <p:sldId id="1162" r:id="rId20"/>
    <p:sldId id="1152" r:id="rId21"/>
    <p:sldId id="1154" r:id="rId22"/>
    <p:sldId id="1161" r:id="rId23"/>
    <p:sldId id="1119" r:id="rId24"/>
    <p:sldId id="1120" r:id="rId25"/>
    <p:sldId id="1123" r:id="rId26"/>
    <p:sldId id="1164" r:id="rId27"/>
    <p:sldId id="959" r:id="rId28"/>
    <p:sldId id="962" r:id="rId29"/>
    <p:sldId id="1131" r:id="rId30"/>
    <p:sldId id="1132" r:id="rId31"/>
    <p:sldId id="1133" r:id="rId32"/>
    <p:sldId id="1134" r:id="rId33"/>
    <p:sldId id="1135" r:id="rId34"/>
    <p:sldId id="113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6080" autoAdjust="0"/>
    <p:restoredTop sz="96527" autoAdjust="0"/>
  </p:normalViewPr>
  <p:slideViewPr>
    <p:cSldViewPr snapToGrid="0" snapToObjects="1">
      <p:cViewPr varScale="1">
        <p:scale>
          <a:sx n="95" d="100"/>
          <a:sy n="9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C</a:t>
            </a:r>
            <a:r>
              <a:rPr lang="zh-CN" altLang="zh-CN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- Functions,</a:t>
            </a:r>
            <a:r>
              <a:rPr lang="zh-CN" alt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Pointers, Arrays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Jinyang Li</a:t>
            </a:r>
          </a:p>
          <a:p>
            <a:endParaRPr lang="en-US" dirty="0"/>
          </a:p>
          <a:p>
            <a:r>
              <a:rPr lang="en-US" dirty="0" smtClean="0"/>
              <a:t>Some are based on slides of </a:t>
            </a:r>
            <a:r>
              <a:rPr lang="en-US" dirty="0" smtClean="0"/>
              <a:t>Tiger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 invocation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01571" y="1782028"/>
            <a:ext cx="38424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200" i="1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x, </a:t>
            </a:r>
            <a:r>
              <a:rPr lang="en-US" altLang="zh-CN" sz="2200" i="1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i="1" dirty="0">
                <a:latin typeface="Consolas"/>
                <a:ea typeface="宋体" pitchFamily="2" charset="-122"/>
                <a:cs typeface="Consolas"/>
              </a:rPr>
              <a:t>y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) </a:t>
            </a:r>
            <a:endParaRPr lang="en-US" altLang="zh-CN" sz="22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int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x;</a:t>
            </a:r>
            <a:endParaRPr lang="en-US" altLang="zh-CN" sz="22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x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=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y;</a:t>
            </a:r>
            <a:endParaRPr lang="en-US" altLang="zh-CN" sz="22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y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= tmp;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7431" y="1782028"/>
            <a:ext cx="6193493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swap(x, y);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2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(“x: %d, y: %d”, x, y);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362244" y="4932110"/>
            <a:ext cx="384732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00FF"/>
                </a:solidFill>
                <a:latin typeface="Verdana"/>
                <a:cs typeface="Verdana"/>
              </a:rPr>
              <a:t>Result  x: </a:t>
            </a:r>
            <a:r>
              <a:rPr lang="en-US" altLang="zh-CN" sz="3200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sz="3200" dirty="0" smtClean="0">
                <a:solidFill>
                  <a:srgbClr val="0000FF"/>
                </a:solidFill>
                <a:latin typeface="Verdana"/>
                <a:cs typeface="Verdana"/>
              </a:rPr>
              <a:t>,  y: </a:t>
            </a:r>
            <a:r>
              <a:rPr lang="en-US" altLang="zh-CN" sz="3200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endParaRPr lang="zh-CN" altLang="en-US" sz="32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261130" y="1186804"/>
            <a:ext cx="7183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rgbClr val="FF0000"/>
                </a:solidFill>
                <a:latin typeface="Verdana"/>
                <a:cs typeface="Verdana"/>
              </a:rPr>
              <a:t>C 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/>
                <a:cs typeface="Verdana"/>
              </a:rPr>
              <a:t>(and Java) passes arguments 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/>
                <a:cs typeface="Verdana"/>
              </a:rPr>
              <a:t>by value</a:t>
            </a:r>
            <a:endParaRPr lang="zh-CN" altLang="en-US" sz="2400" b="1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cxnSp>
        <p:nvCxnSpPr>
          <p:cNvPr id="9" name="曲线连接符 16"/>
          <p:cNvCxnSpPr>
            <a:cxnSpLocks noChangeShapeType="1"/>
            <a:stCxn id="8" idx="3"/>
          </p:cNvCxnSpPr>
          <p:nvPr/>
        </p:nvCxnSpPr>
        <p:spPr bwMode="auto">
          <a:xfrm flipH="1">
            <a:off x="7442206" y="1417637"/>
            <a:ext cx="2201" cy="331689"/>
          </a:xfrm>
          <a:prstGeom prst="curvedConnector4">
            <a:avLst>
              <a:gd name="adj1" fmla="val -10386188"/>
              <a:gd name="adj2" fmla="val 8479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矩形 5"/>
          <p:cNvSpPr/>
          <p:nvPr/>
        </p:nvSpPr>
        <p:spPr>
          <a:xfrm>
            <a:off x="5784925" y="493211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2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矩形 6"/>
          <p:cNvSpPr/>
          <p:nvPr/>
        </p:nvSpPr>
        <p:spPr>
          <a:xfrm>
            <a:off x="5784925" y="457961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2336" y="5167408"/>
            <a:ext cx="4371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...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4802225" y="4605633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97717" y="4934655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main.y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610092" y="5630320"/>
            <a:ext cx="2266831" cy="1112239"/>
            <a:chOff x="4610092" y="5630320"/>
            <a:chExt cx="2266831" cy="1112239"/>
          </a:xfrm>
        </p:grpSpPr>
        <p:sp>
          <p:nvSpPr>
            <p:cNvPr id="12" name="矩形 7"/>
            <p:cNvSpPr/>
            <p:nvPr/>
          </p:nvSpPr>
          <p:spPr>
            <a:xfrm>
              <a:off x="5784925" y="5630320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13" name="矩形 8"/>
            <p:cNvSpPr/>
            <p:nvPr/>
          </p:nvSpPr>
          <p:spPr>
            <a:xfrm>
              <a:off x="5784925" y="5979642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15" name="矩形 7"/>
            <p:cNvSpPr/>
            <p:nvPr/>
          </p:nvSpPr>
          <p:spPr>
            <a:xfrm>
              <a:off x="5784925" y="6335748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02225" y="5663079"/>
              <a:ext cx="891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swap.x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91517" y="6003895"/>
              <a:ext cx="891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swap.x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10092" y="6373227"/>
              <a:ext cx="1174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swap.tmp</a:t>
              </a:r>
              <a:r>
                <a:rPr lang="en-US" dirty="0" smtClean="0"/>
                <a:t>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608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 invocation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01571" y="1782028"/>
            <a:ext cx="38424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200" i="1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x, </a:t>
            </a:r>
            <a:r>
              <a:rPr lang="en-US" altLang="zh-CN" sz="2200" i="1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y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) </a:t>
            </a:r>
            <a:endParaRPr lang="en-US" altLang="zh-CN" sz="22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int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x;</a:t>
            </a:r>
            <a:endParaRPr lang="en-US" altLang="zh-CN" sz="22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=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y;</a:t>
            </a:r>
            <a:endParaRPr lang="en-US" altLang="zh-CN" sz="22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y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= tmp;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7431" y="1782028"/>
            <a:ext cx="6193493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swap(x, y);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2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(“x: %d, y: %d”, x, y);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362244" y="4932110"/>
            <a:ext cx="384732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00FF"/>
                </a:solidFill>
                <a:latin typeface="Verdana"/>
                <a:cs typeface="Verdana"/>
              </a:rPr>
              <a:t>Result  x: </a:t>
            </a:r>
            <a:r>
              <a:rPr lang="en-US" altLang="zh-CN" sz="3200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sz="3200" dirty="0" smtClean="0">
                <a:solidFill>
                  <a:srgbClr val="0000FF"/>
                </a:solidFill>
                <a:latin typeface="Verdana"/>
                <a:cs typeface="Verdana"/>
              </a:rPr>
              <a:t>,  y: </a:t>
            </a:r>
            <a:r>
              <a:rPr lang="en-US" altLang="zh-CN" sz="3200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endParaRPr lang="zh-CN" altLang="en-US" sz="32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261130" y="1186804"/>
            <a:ext cx="58852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rgbClr val="FF0000"/>
                </a:solidFill>
                <a:latin typeface="Verdana"/>
                <a:cs typeface="Verdana"/>
              </a:rPr>
              <a:t>C passes the arguments by value</a:t>
            </a:r>
            <a:endParaRPr lang="zh-CN" altLang="en-US" sz="2400" b="1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cxnSp>
        <p:nvCxnSpPr>
          <p:cNvPr id="9" name="曲线连接符 16"/>
          <p:cNvCxnSpPr>
            <a:cxnSpLocks noChangeShapeType="1"/>
            <a:stCxn id="8" idx="3"/>
          </p:cNvCxnSpPr>
          <p:nvPr/>
        </p:nvCxnSpPr>
        <p:spPr bwMode="auto">
          <a:xfrm>
            <a:off x="6146425" y="1417637"/>
            <a:ext cx="1295779" cy="331689"/>
          </a:xfrm>
          <a:prstGeom prst="curvedConnector3">
            <a:avLst>
              <a:gd name="adj1" fmla="val 10221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矩形 5"/>
          <p:cNvSpPr/>
          <p:nvPr/>
        </p:nvSpPr>
        <p:spPr>
          <a:xfrm>
            <a:off x="5784925" y="493211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2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矩形 6"/>
          <p:cNvSpPr/>
          <p:nvPr/>
        </p:nvSpPr>
        <p:spPr>
          <a:xfrm>
            <a:off x="5784925" y="457961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2336" y="5167408"/>
            <a:ext cx="4371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...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4802225" y="4605633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97717" y="4934655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main.y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610092" y="5630320"/>
            <a:ext cx="2266831" cy="1112239"/>
            <a:chOff x="4610092" y="5630320"/>
            <a:chExt cx="2266831" cy="1112239"/>
          </a:xfrm>
        </p:grpSpPr>
        <p:sp>
          <p:nvSpPr>
            <p:cNvPr id="12" name="矩形 7"/>
            <p:cNvSpPr/>
            <p:nvPr/>
          </p:nvSpPr>
          <p:spPr>
            <a:xfrm>
              <a:off x="5784925" y="5630320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3" name="矩形 8"/>
            <p:cNvSpPr/>
            <p:nvPr/>
          </p:nvSpPr>
          <p:spPr>
            <a:xfrm>
              <a:off x="5784925" y="5979642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7"/>
            <p:cNvSpPr/>
            <p:nvPr/>
          </p:nvSpPr>
          <p:spPr>
            <a:xfrm>
              <a:off x="5784925" y="6335748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02225" y="5663079"/>
              <a:ext cx="891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swap.x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91517" y="6003895"/>
              <a:ext cx="896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swap.y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10092" y="6373227"/>
              <a:ext cx="1174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swap.tmp</a:t>
              </a:r>
              <a:r>
                <a:rPr lang="en-US" dirty="0" smtClean="0"/>
                <a:t>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35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ointer is a memory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4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7676" y="246277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97676" y="281166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7676" y="316098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97676" y="386958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97676" y="351708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1097676" y="422312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1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94760" y="457028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94760" y="492546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092850" y="527965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97676" y="562974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grpSp>
        <p:nvGrpSpPr>
          <p:cNvPr id="36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38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9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0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1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3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7"/>
            <p:cNvSpPr/>
            <p:nvPr/>
          </p:nvSpPr>
          <p:spPr>
            <a:xfrm>
              <a:off x="2264260" y="390491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0x16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8"/>
            <p:cNvSpPr/>
            <p:nvPr/>
          </p:nvSpPr>
          <p:spPr>
            <a:xfrm>
              <a:off x="2264785" y="355830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0x17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9"/>
            <p:cNvSpPr/>
            <p:nvPr/>
          </p:nvSpPr>
          <p:spPr>
            <a:xfrm>
              <a:off x="2262875" y="322403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0x18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30"/>
            <p:cNvSpPr/>
            <p:nvPr/>
          </p:nvSpPr>
          <p:spPr>
            <a:xfrm>
              <a:off x="2265797" y="286009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0x19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1"/>
            <p:cNvSpPr/>
            <p:nvPr/>
          </p:nvSpPr>
          <p:spPr>
            <a:xfrm>
              <a:off x="2276653" y="2492119"/>
              <a:ext cx="6902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0x1a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1" name="矩形 47"/>
            <p:cNvSpPr/>
            <p:nvPr/>
          </p:nvSpPr>
          <p:spPr>
            <a:xfrm>
              <a:off x="2286613" y="1777120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32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7676" y="246277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97676" y="281166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7676" y="316098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97676" y="386958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97676" y="351708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1097676" y="422312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1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97676" y="4579232"/>
            <a:ext cx="1091998" cy="1406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265999" y="1447499"/>
            <a:ext cx="26687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sz="2400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 b = 2;</a:t>
            </a:r>
            <a:endParaRPr lang="zh-CN" altLang="en-US" sz="2400" dirty="0"/>
          </a:p>
        </p:txBody>
      </p:sp>
      <p:grpSp>
        <p:nvGrpSpPr>
          <p:cNvPr id="36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38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9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0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1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3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7"/>
            <p:cNvSpPr/>
            <p:nvPr/>
          </p:nvSpPr>
          <p:spPr>
            <a:xfrm>
              <a:off x="2264260" y="390491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0x16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8"/>
            <p:cNvSpPr/>
            <p:nvPr/>
          </p:nvSpPr>
          <p:spPr>
            <a:xfrm>
              <a:off x="2264785" y="355830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0x17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9"/>
            <p:cNvSpPr/>
            <p:nvPr/>
          </p:nvSpPr>
          <p:spPr>
            <a:xfrm>
              <a:off x="2262875" y="322403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0x18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30"/>
            <p:cNvSpPr/>
            <p:nvPr/>
          </p:nvSpPr>
          <p:spPr>
            <a:xfrm>
              <a:off x="2265797" y="286009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0x19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1"/>
            <p:cNvSpPr/>
            <p:nvPr/>
          </p:nvSpPr>
          <p:spPr>
            <a:xfrm>
              <a:off x="2276653" y="2492119"/>
              <a:ext cx="6902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0x1a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1" name="矩形 47"/>
            <p:cNvSpPr/>
            <p:nvPr/>
          </p:nvSpPr>
          <p:spPr>
            <a:xfrm>
              <a:off x="2286613" y="1777120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69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97676" y="1760954"/>
            <a:ext cx="1091998" cy="28182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1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97676" y="4579232"/>
            <a:ext cx="1091998" cy="1406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265999" y="1447499"/>
            <a:ext cx="266877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sz="2400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 b = 2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*x;</a:t>
            </a:r>
            <a:endParaRPr lang="zh-CN" altLang="en-US" sz="2400" dirty="0"/>
          </a:p>
        </p:txBody>
      </p:sp>
      <p:grpSp>
        <p:nvGrpSpPr>
          <p:cNvPr id="36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38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9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0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1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3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7"/>
            <p:cNvSpPr/>
            <p:nvPr/>
          </p:nvSpPr>
          <p:spPr>
            <a:xfrm>
              <a:off x="2264260" y="390491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0x16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8"/>
            <p:cNvSpPr/>
            <p:nvPr/>
          </p:nvSpPr>
          <p:spPr>
            <a:xfrm>
              <a:off x="2264785" y="355830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0x17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9"/>
            <p:cNvSpPr/>
            <p:nvPr/>
          </p:nvSpPr>
          <p:spPr>
            <a:xfrm>
              <a:off x="2262875" y="322403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0x18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30"/>
            <p:cNvSpPr/>
            <p:nvPr/>
          </p:nvSpPr>
          <p:spPr>
            <a:xfrm>
              <a:off x="2265797" y="286009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0x19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1"/>
            <p:cNvSpPr/>
            <p:nvPr/>
          </p:nvSpPr>
          <p:spPr>
            <a:xfrm>
              <a:off x="2276653" y="2492119"/>
              <a:ext cx="6902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0x1a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1" name="矩形 47"/>
            <p:cNvSpPr/>
            <p:nvPr/>
          </p:nvSpPr>
          <p:spPr>
            <a:xfrm>
              <a:off x="2286613" y="1777120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5" name="矩形 37"/>
          <p:cNvSpPr/>
          <p:nvPr/>
        </p:nvSpPr>
        <p:spPr>
          <a:xfrm>
            <a:off x="644399" y="4209899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237777" y="2243667"/>
            <a:ext cx="1136668" cy="40416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ular Callout 50"/>
          <p:cNvSpPr/>
          <p:nvPr/>
        </p:nvSpPr>
        <p:spPr>
          <a:xfrm>
            <a:off x="5354306" y="2674755"/>
            <a:ext cx="3154694" cy="1346912"/>
          </a:xfrm>
          <a:prstGeom prst="wedgeRoundRectCallout">
            <a:avLst>
              <a:gd name="adj1" fmla="val -92703"/>
              <a:gd name="adj2" fmla="val -41234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char * is a (pointer) type. 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char  * is the same as char*</a:t>
            </a: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854586" y="1947333"/>
            <a:ext cx="3324596" cy="4031925"/>
            <a:chOff x="2854586" y="1947333"/>
            <a:chExt cx="3324596" cy="4031925"/>
          </a:xfrm>
        </p:grpSpPr>
        <p:sp>
          <p:nvSpPr>
            <p:cNvPr id="52" name="Rounded Rectangular Callout 51"/>
            <p:cNvSpPr/>
            <p:nvPr/>
          </p:nvSpPr>
          <p:spPr>
            <a:xfrm>
              <a:off x="3651630" y="4880304"/>
              <a:ext cx="2527552" cy="1098954"/>
            </a:xfrm>
            <a:prstGeom prst="wedgeRoundRectCallout">
              <a:avLst>
                <a:gd name="adj1" fmla="val -61282"/>
                <a:gd name="adj2" fmla="val -171266"/>
                <a:gd name="adj3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Size of pointer on a 64-bit machine? </a:t>
              </a:r>
            </a:p>
            <a:p>
              <a:pPr algn="ctr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3" name="Right Brace 52"/>
            <p:cNvSpPr/>
            <p:nvPr/>
          </p:nvSpPr>
          <p:spPr>
            <a:xfrm>
              <a:off x="2854586" y="1947333"/>
              <a:ext cx="442400" cy="251177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416980" y="5609926"/>
            <a:ext cx="9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8 bytes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51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1" grpId="0" animBg="1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1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x;</a:t>
            </a:r>
          </a:p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36336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0x1d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689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0x1e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2" name="Rounded Rectangular Callout 11"/>
          <p:cNvSpPr/>
          <p:nvPr/>
        </p:nvSpPr>
        <p:spPr>
          <a:xfrm>
            <a:off x="5229217" y="1671757"/>
            <a:ext cx="1985367" cy="887834"/>
          </a:xfrm>
          <a:prstGeom prst="wedgeRoundRectCallout">
            <a:avLst>
              <a:gd name="adj1" fmla="val -83943"/>
              <a:gd name="adj2" fmla="val 91281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&amp;</a:t>
            </a:r>
            <a:r>
              <a:rPr lang="en-US" sz="2000" dirty="0" smtClean="0">
                <a:solidFill>
                  <a:srgbClr val="000000"/>
                </a:solidFill>
              </a:rPr>
              <a:t> gives address of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variable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5580084" y="2947359"/>
            <a:ext cx="2674916" cy="887834"/>
          </a:xfrm>
          <a:prstGeom prst="wedgeRoundRectCallout">
            <a:avLst>
              <a:gd name="adj1" fmla="val -92703"/>
              <a:gd name="adj2" fmla="val -41234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char *x; x = &amp;a can be shorted as:</a:t>
            </a:r>
            <a:endParaRPr lang="en-US" sz="2000" dirty="0" smtClean="0">
              <a:solidFill>
                <a:srgbClr val="000000"/>
              </a:solidFill>
            </a:endParaRP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char   *</a:t>
            </a:r>
            <a:r>
              <a:rPr lang="en-US" sz="2000" dirty="0" smtClean="0">
                <a:solidFill>
                  <a:srgbClr val="000000"/>
                </a:solidFill>
              </a:rPr>
              <a:t>x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= </a:t>
            </a:r>
            <a:r>
              <a:rPr lang="en-US" sz="2000" dirty="0" smtClean="0">
                <a:solidFill>
                  <a:srgbClr val="000000"/>
                </a:solidFill>
              </a:rPr>
              <a:t>&amp;a;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4800599" y="5427617"/>
            <a:ext cx="2955928" cy="1208518"/>
          </a:xfrm>
          <a:prstGeom prst="wedgeRoundRectCallout">
            <a:avLst>
              <a:gd name="adj1" fmla="val -83314"/>
              <a:gd name="adj2" fmla="val -268183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what happens if I write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char x = &amp;a;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or</a:t>
            </a:r>
          </a:p>
          <a:p>
            <a:pPr algn="ctr"/>
            <a:r>
              <a:rPr 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*x = &amp;a;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48107" y="6161246"/>
            <a:ext cx="1811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type mismatch!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8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76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 animBg="1"/>
      <p:bldP spid="47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1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9555" y="4730573"/>
            <a:ext cx="5408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to make y a pointer that points to b?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229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endParaRPr kumimoji="1"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132737" y="3224035"/>
            <a:ext cx="2188286" cy="1043175"/>
          </a:xfrm>
          <a:prstGeom prst="wedgeRoundRectCallout">
            <a:avLst>
              <a:gd name="adj1" fmla="val -92030"/>
              <a:gd name="adj2" fmla="val -207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* operator dereferences a pointer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65" name="Rounded Rectangular Callout 64"/>
          <p:cNvSpPr/>
          <p:nvPr/>
        </p:nvSpPr>
        <p:spPr>
          <a:xfrm>
            <a:off x="4090251" y="4807794"/>
            <a:ext cx="3839225" cy="1046507"/>
          </a:xfrm>
          <a:prstGeom prst="wedgeRoundRectCallout">
            <a:avLst>
              <a:gd name="adj1" fmla="val -56451"/>
              <a:gd name="adj2" fmla="val -12496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V</a:t>
            </a:r>
            <a:r>
              <a:rPr lang="en-US" sz="2400" dirty="0" smtClean="0">
                <a:solidFill>
                  <a:srgbClr val="000000"/>
                </a:solidFill>
              </a:rPr>
              <a:t>alue of variable a after this statement?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3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endParaRPr kumimoji="1"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436214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// value of variable a?</a:t>
            </a:r>
          </a:p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//</a:t>
            </a:r>
            <a:r>
              <a:rPr lang="en-US" altLang="zh-CN" sz="24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(“a=%d\n”, a);</a:t>
            </a:r>
            <a:endParaRPr lang="en-US" altLang="zh-CN" sz="2400" dirty="0" smtClean="0"/>
          </a:p>
        </p:txBody>
      </p: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05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r>
              <a:rPr lang="en-US" dirty="0" smtClean="0"/>
              <a:t>Pointers</a:t>
            </a:r>
            <a:endParaRPr lang="en-US" dirty="0" smtClean="0"/>
          </a:p>
          <a:p>
            <a:r>
              <a:rPr lang="en-US" dirty="0" smtClean="0"/>
              <a:t>Array and its relationship to </a:t>
            </a:r>
            <a:r>
              <a:rPr lang="en-US" dirty="0" smtClean="0"/>
              <a:t>pointer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56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??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1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498514" y="2054084"/>
            <a:ext cx="2188286" cy="1043175"/>
          </a:xfrm>
          <a:prstGeom prst="wedgeRoundRectCallout">
            <a:avLst>
              <a:gd name="adj1" fmla="val -92030"/>
              <a:gd name="adj2" fmla="val -207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what if x is uninitialized?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666135" y="2577875"/>
            <a:ext cx="826910" cy="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ular Callout 46"/>
          <p:cNvSpPr/>
          <p:nvPr/>
        </p:nvSpPr>
        <p:spPr>
          <a:xfrm>
            <a:off x="5286317" y="3383328"/>
            <a:ext cx="3721095" cy="1342508"/>
          </a:xfrm>
          <a:prstGeom prst="wedgeRoundRectCallout">
            <a:avLst>
              <a:gd name="adj1" fmla="val -63116"/>
              <a:gd name="adj2" fmla="val -198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Dereferencing an arbitrary address value may result in “Segmentation fault” or a random memory write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5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38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>
                <a:solidFill>
                  <a:srgbClr val="FF0000"/>
                </a:solidFill>
              </a:rPr>
              <a:t>0x0</a:t>
            </a: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0D0D0D"/>
                </a:solidFill>
                <a:latin typeface="Verdana"/>
                <a:cs typeface="Verdana"/>
              </a:rPr>
              <a:t>1</a:t>
            </a:r>
            <a:endParaRPr kumimoji="1" lang="zh-CN" altLang="en-US" sz="2000" dirty="0">
              <a:solidFill>
                <a:srgbClr val="0D0D0D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3198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NULL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675709" y="1857406"/>
            <a:ext cx="2188286" cy="1043175"/>
          </a:xfrm>
          <a:prstGeom prst="wedgeRoundRectCallout">
            <a:avLst>
              <a:gd name="adj1" fmla="val -81909"/>
              <a:gd name="adj2" fmla="val 1350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Always initialize pointers!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5676340" y="3383328"/>
            <a:ext cx="3331072" cy="1043175"/>
          </a:xfrm>
          <a:prstGeom prst="wedgeRoundRectCallout">
            <a:avLst>
              <a:gd name="adj1" fmla="val -77402"/>
              <a:gd name="adj2" fmla="val -77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Dereferencing NULL pointer definitely results in “Segmentation fault”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5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12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9930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>
                <a:solidFill>
                  <a:srgbClr val="FF0000"/>
                </a:solidFill>
              </a:rPr>
              <a:t>0x0</a:t>
            </a: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9930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0D0D0D"/>
                </a:solidFill>
                <a:latin typeface="Verdana"/>
                <a:cs typeface="Verdana"/>
              </a:rPr>
              <a:t>1</a:t>
            </a:r>
            <a:endParaRPr kumimoji="1" lang="zh-CN" altLang="en-US" sz="2000" dirty="0">
              <a:solidFill>
                <a:srgbClr val="0D0D0D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186653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37014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186653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3198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NULL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186653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1731928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1755668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625144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865514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1828867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172226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775535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65" name="矩形 3"/>
          <p:cNvSpPr/>
          <p:nvPr/>
        </p:nvSpPr>
        <p:spPr>
          <a:xfrm>
            <a:off x="639930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pic>
        <p:nvPicPr>
          <p:cNvPr id="4" name="Picture 3" descr="Screen Shot 2018-09-24 at 1.3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35" y="4267210"/>
            <a:ext cx="6264266" cy="209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3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7" name="矩形 48"/>
          <p:cNvSpPr/>
          <p:nvPr/>
        </p:nvSpPr>
        <p:spPr>
          <a:xfrm>
            <a:off x="3473923" y="3979603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*y = </a:t>
            </a:r>
            <a:r>
              <a:rPr lang="en-US" altLang="zh-CN" sz="2400" dirty="0" smtClean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65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34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3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endParaRPr kumimoji="1" lang="zh-CN" altLang="en-US" sz="3000" dirty="0">
              <a:solidFill>
                <a:srgbClr val="0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7" name="矩形 48"/>
          <p:cNvSpPr/>
          <p:nvPr/>
        </p:nvSpPr>
        <p:spPr>
          <a:xfrm>
            <a:off x="3473923" y="3979603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*y =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65" name="矩形 52"/>
          <p:cNvSpPr/>
          <p:nvPr/>
        </p:nvSpPr>
        <p:spPr>
          <a:xfrm>
            <a:off x="3442139" y="4842128"/>
            <a:ext cx="3582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**xx = &amp;x;</a:t>
            </a:r>
            <a:endParaRPr lang="zh-CN" altLang="en-US" sz="2400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6031922" y="2787569"/>
            <a:ext cx="1985367" cy="887834"/>
          </a:xfrm>
          <a:prstGeom prst="wedgeRoundRectCallout">
            <a:avLst>
              <a:gd name="adj1" fmla="val -94191"/>
              <a:gd name="adj2" fmla="val 189979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equivalent to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char   **xx;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xx = &amp;x;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8" name="Rounded Rectangular Callout 67"/>
          <p:cNvSpPr/>
          <p:nvPr/>
        </p:nvSpPr>
        <p:spPr>
          <a:xfrm>
            <a:off x="6489676" y="3896859"/>
            <a:ext cx="1985367" cy="887834"/>
          </a:xfrm>
          <a:prstGeom prst="wedgeRoundRectCallout">
            <a:avLst>
              <a:gd name="adj1" fmla="val -71878"/>
              <a:gd name="adj2" fmla="val 66887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equivalent to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char**  x x;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xx = &amp;x;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9" name="Rounded Rectangular Callout 68"/>
          <p:cNvSpPr/>
          <p:nvPr/>
        </p:nvSpPr>
        <p:spPr>
          <a:xfrm>
            <a:off x="6489676" y="4885465"/>
            <a:ext cx="2654324" cy="887834"/>
          </a:xfrm>
          <a:prstGeom prst="wedgeRoundRectCallout">
            <a:avLst>
              <a:gd name="adj1" fmla="val -65184"/>
              <a:gd name="adj2" fmla="val -27927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what happens if I write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char*   xx;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xx = &amp;x;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0" name="Rounded Rectangular Callout 69"/>
          <p:cNvSpPr/>
          <p:nvPr/>
        </p:nvSpPr>
        <p:spPr>
          <a:xfrm>
            <a:off x="3835352" y="5891448"/>
            <a:ext cx="3189254" cy="887834"/>
          </a:xfrm>
          <a:prstGeom prst="wedgeRoundRectCallout">
            <a:avLst>
              <a:gd name="adj1" fmla="val -11222"/>
              <a:gd name="adj2" fmla="val -112761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value of xx?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</a:rPr>
              <a:t>(“xx=%p”, xx);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5743" y="6327506"/>
            <a:ext cx="103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xx=0x15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1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75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3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a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endParaRPr kumimoji="1" lang="zh-CN" altLang="en-US" sz="3000" dirty="0">
              <a:solidFill>
                <a:srgbClr val="0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374706"/>
            <a:ext cx="768021" cy="5991440"/>
            <a:chOff x="2213414" y="374706"/>
            <a:chExt cx="768021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0x11</a:t>
            </a:r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629972" y="2064293"/>
            <a:ext cx="45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ea typeface="宋体" pitchFamily="2" charset="-122"/>
                <a:cs typeface="Verdana"/>
              </a:rPr>
              <a:t>y: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47" name="矩形 48"/>
          <p:cNvSpPr/>
          <p:nvPr/>
        </p:nvSpPr>
        <p:spPr>
          <a:xfrm>
            <a:off x="3473923" y="3979603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*y =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65" name="矩形 52"/>
          <p:cNvSpPr/>
          <p:nvPr/>
        </p:nvSpPr>
        <p:spPr>
          <a:xfrm>
            <a:off x="3442139" y="4842128"/>
            <a:ext cx="3582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**xx = &amp;x;</a:t>
            </a:r>
            <a:endParaRPr lang="zh-CN" altLang="en-US" sz="2400" dirty="0"/>
          </a:p>
        </p:txBody>
      </p:sp>
      <p:sp>
        <p:nvSpPr>
          <p:cNvPr id="66" name="矩形 53"/>
          <p:cNvSpPr/>
          <p:nvPr/>
        </p:nvSpPr>
        <p:spPr>
          <a:xfrm>
            <a:off x="3452099" y="5231657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 **</a:t>
            </a:r>
            <a:r>
              <a:rPr lang="en-US" altLang="zh-CN" sz="2400" dirty="0" err="1" smtClean="0">
                <a:latin typeface="Consolas"/>
                <a:ea typeface="宋体" pitchFamily="2" charset="-122"/>
                <a:cs typeface="Consolas"/>
              </a:rPr>
              <a:t>yy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 = &amp;y;</a:t>
            </a:r>
            <a:endParaRPr lang="zh-CN" altLang="en-US" sz="2400" dirty="0"/>
          </a:p>
        </p:txBody>
      </p:sp>
      <p:sp>
        <p:nvSpPr>
          <p:cNvPr id="68" name="Rounded Rectangular Callout 67"/>
          <p:cNvSpPr/>
          <p:nvPr/>
        </p:nvSpPr>
        <p:spPr>
          <a:xfrm>
            <a:off x="5643614" y="5760516"/>
            <a:ext cx="3171837" cy="887834"/>
          </a:xfrm>
          <a:prstGeom prst="wedgeRoundRectCallout">
            <a:avLst>
              <a:gd name="adj1" fmla="val -92703"/>
              <a:gd name="adj2" fmla="val -46225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value of </a:t>
            </a:r>
            <a:r>
              <a:rPr lang="en-US" sz="2000" dirty="0" err="1" smtClean="0">
                <a:solidFill>
                  <a:srgbClr val="000000"/>
                </a:solidFill>
              </a:rPr>
              <a:t>yy</a:t>
            </a:r>
            <a:r>
              <a:rPr lang="en-US" sz="2000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</a:rPr>
              <a:t>(“</a:t>
            </a:r>
            <a:r>
              <a:rPr lang="en-US" sz="2000" dirty="0" err="1" smtClean="0">
                <a:solidFill>
                  <a:srgbClr val="000000"/>
                </a:solidFill>
              </a:rPr>
              <a:t>yy</a:t>
            </a:r>
            <a:r>
              <a:rPr lang="en-US" sz="2000" dirty="0" smtClean="0">
                <a:solidFill>
                  <a:srgbClr val="000000"/>
                </a:solidFill>
              </a:rPr>
              <a:t>=%p”, </a:t>
            </a:r>
            <a:r>
              <a:rPr lang="en-US" sz="2000" dirty="0" err="1" smtClean="0">
                <a:solidFill>
                  <a:srgbClr val="000000"/>
                </a:solidFill>
              </a:rPr>
              <a:t>yy</a:t>
            </a:r>
            <a:r>
              <a:rPr lang="en-US" sz="2000" dirty="0" smtClean="0">
                <a:solidFill>
                  <a:srgbClr val="000000"/>
                </a:solidFill>
              </a:rPr>
              <a:t>);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7" name="矩形 49"/>
          <p:cNvSpPr/>
          <p:nvPr/>
        </p:nvSpPr>
        <p:spPr>
          <a:xfrm>
            <a:off x="7844733" y="6027592"/>
            <a:ext cx="14284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00" dirty="0">
              <a:solidFill>
                <a:srgbClr val="FF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000" dirty="0" err="1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yy</a:t>
            </a:r>
            <a:r>
              <a:rPr lang="en-US" altLang="zh-CN" sz="20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=</a:t>
            </a:r>
            <a:r>
              <a:rPr lang="en-US" altLang="zh-CN" sz="20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0x1b</a:t>
            </a:r>
            <a:endParaRPr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69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5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confusions on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863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 has two meanings!!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part of a pointer type name, e.g. char *, char **,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*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the deference operator.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3220" y="3324149"/>
            <a:ext cx="279740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char 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= 1;</a:t>
            </a:r>
          </a:p>
          <a:p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2;</a:t>
            </a:r>
          </a:p>
        </p:txBody>
      </p:sp>
      <p:sp>
        <p:nvSpPr>
          <p:cNvPr id="6" name="矩形 3"/>
          <p:cNvSpPr/>
          <p:nvPr/>
        </p:nvSpPr>
        <p:spPr>
          <a:xfrm>
            <a:off x="953220" y="4728577"/>
            <a:ext cx="2900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b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, *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c;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931925" y="2901045"/>
            <a:ext cx="3930431" cy="1778564"/>
          </a:xfrm>
          <a:prstGeom prst="wedgeRoundRectCallout">
            <a:avLst>
              <a:gd name="adj1" fmla="val -96083"/>
              <a:gd name="adj2" fmla="val 7945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C’s syntax for declaring multiple pointer variables on one line</a:t>
            </a:r>
          </a:p>
          <a:p>
            <a:pPr algn="ctr"/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char*   b, c; </a:t>
            </a:r>
            <a:r>
              <a:rPr lang="en-US" sz="2400" dirty="0" smtClean="0">
                <a:solidFill>
                  <a:srgbClr val="000000"/>
                </a:solidFill>
              </a:rPr>
              <a:t>does not work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矩形 3"/>
          <p:cNvSpPr/>
          <p:nvPr/>
        </p:nvSpPr>
        <p:spPr>
          <a:xfrm>
            <a:off x="953220" y="5819234"/>
            <a:ext cx="4111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f=p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,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 *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g=p;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216176" y="5079436"/>
            <a:ext cx="3927824" cy="1778564"/>
          </a:xfrm>
          <a:prstGeom prst="wedgeRoundRectCallout">
            <a:avLst>
              <a:gd name="adj1" fmla="val -79748"/>
              <a:gd name="adj2" fmla="val 805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C’s syntax for declaring and initializing multiple pointer variables on one line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2" name="矩形 3"/>
          <p:cNvSpPr/>
          <p:nvPr/>
        </p:nvSpPr>
        <p:spPr>
          <a:xfrm>
            <a:off x="953220" y="5159464"/>
            <a:ext cx="3730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**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d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,**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e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;</a:t>
            </a:r>
          </a:p>
        </p:txBody>
      </p:sp>
      <p:sp>
        <p:nvSpPr>
          <p:cNvPr id="13" name="矩形 3"/>
          <p:cNvSpPr/>
          <p:nvPr/>
        </p:nvSpPr>
        <p:spPr>
          <a:xfrm>
            <a:off x="953220" y="6233244"/>
            <a:ext cx="4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**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m=&amp;p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,</a:t>
            </a:r>
            <a:r>
              <a:rPr lang="en-US" altLang="zh-CN" sz="24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 **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n=&amp;p;</a:t>
            </a:r>
          </a:p>
        </p:txBody>
      </p:sp>
    </p:spTree>
    <p:extLst>
      <p:ext uri="{BB962C8B-B14F-4D97-AF65-F5344CB8AC3E}">
        <p14:creationId xmlns:p14="http://schemas.microsoft.com/office/powerpoint/2010/main" val="425758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 animBg="1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Pass pointers to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800" i="1" dirty="0" smtClean="0">
                <a:latin typeface="Consolas"/>
                <a:ea typeface="宋体" pitchFamily="2" charset="-122"/>
                <a:cs typeface="Consolas"/>
              </a:rPr>
              <a:t>int a, int b</a:t>
            </a:r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) </a:t>
            </a:r>
          </a:p>
          <a:p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int </a:t>
            </a:r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a;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a = b;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b = tmp;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cxnSp>
        <p:nvCxnSpPr>
          <p:cNvPr id="5" name="曲线连接符 16"/>
          <p:cNvCxnSpPr>
            <a:cxnSpLocks noChangeShapeType="1"/>
          </p:cNvCxnSpPr>
          <p:nvPr/>
        </p:nvCxnSpPr>
        <p:spPr bwMode="auto">
          <a:xfrm rot="10800000" flipV="1">
            <a:off x="4308644" y="1638083"/>
            <a:ext cx="1578650" cy="462939"/>
          </a:xfrm>
          <a:prstGeom prst="curvedConnector3">
            <a:avLst>
              <a:gd name="adj1" fmla="val 10188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5899164" y="1403907"/>
            <a:ext cx="21567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Pass the copies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4874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Pass pointers to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800" i="1" dirty="0" smtClean="0">
                <a:latin typeface="Consolas"/>
                <a:ea typeface="宋体" pitchFamily="2" charset="-122"/>
                <a:cs typeface="Consolas"/>
              </a:rPr>
              <a:t>int *a, int *b</a:t>
            </a:r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) </a:t>
            </a:r>
          </a:p>
          <a:p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int </a:t>
            </a:r>
            <a:r>
              <a:rPr lang="en-US" altLang="zh-CN" sz="28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*a = *b;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*b = tmp;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cxnSp>
        <p:nvCxnSpPr>
          <p:cNvPr id="5" name="曲线连接符 16"/>
          <p:cNvCxnSpPr>
            <a:cxnSpLocks noChangeShapeType="1"/>
          </p:cNvCxnSpPr>
          <p:nvPr/>
        </p:nvCxnSpPr>
        <p:spPr bwMode="auto">
          <a:xfrm rot="10800000" flipV="1">
            <a:off x="4308644" y="1638083"/>
            <a:ext cx="1578650" cy="462939"/>
          </a:xfrm>
          <a:prstGeom prst="curvedConnector3">
            <a:avLst>
              <a:gd name="adj1" fmla="val 10188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5899164" y="1403907"/>
            <a:ext cx="23959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Pass the pointers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9986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633186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 smtClean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*b = tmp;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88971" y="2475866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 smtClean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370209" y="5047865"/>
            <a:ext cx="3839362" cy="1200328"/>
          </a:xfrm>
          <a:prstGeom prst="rect">
            <a:avLst/>
          </a:prstGeom>
          <a:solidFill>
            <a:srgbClr val="DCE6F2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Verdana"/>
                <a:cs typeface="Verdana"/>
              </a:rPr>
              <a:t>S</a:t>
            </a:r>
            <a:r>
              <a:rPr lang="en-US" altLang="zh-CN" sz="2400" dirty="0" smtClean="0">
                <a:solidFill>
                  <a:srgbClr val="0000FF"/>
                </a:solidFill>
                <a:latin typeface="Verdana"/>
                <a:cs typeface="Verdana"/>
              </a:rPr>
              <a:t>ize and value of</a:t>
            </a:r>
          </a:p>
          <a:p>
            <a:pPr eaLnBrk="1" hangingPunct="1"/>
            <a:r>
              <a:rPr lang="en-US" altLang="zh-CN" sz="2400" dirty="0" smtClean="0">
                <a:solidFill>
                  <a:srgbClr val="0000FF"/>
                </a:solidFill>
                <a:latin typeface="Verdana"/>
                <a:cs typeface="Verdana"/>
              </a:rPr>
              <a:t>a, b, </a:t>
            </a:r>
            <a:r>
              <a:rPr lang="en-US" altLang="zh-CN" sz="2400" dirty="0" err="1" smtClean="0">
                <a:solidFill>
                  <a:srgbClr val="0000FF"/>
                </a:solidFill>
                <a:latin typeface="Verdana"/>
                <a:cs typeface="Verdana"/>
              </a:rPr>
              <a:t>tmp</a:t>
            </a:r>
            <a:r>
              <a:rPr lang="en-US" altLang="zh-CN" sz="240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Verdana"/>
                <a:cs typeface="Verdana"/>
              </a:rPr>
              <a:t>upon function</a:t>
            </a:r>
          </a:p>
          <a:p>
            <a:pPr eaLnBrk="1" hangingPunct="1"/>
            <a:r>
              <a:rPr lang="en-US" altLang="zh-CN" sz="2400" dirty="0" smtClean="0">
                <a:solidFill>
                  <a:srgbClr val="0000FF"/>
                </a:solidFill>
                <a:latin typeface="Verdana"/>
                <a:cs typeface="Verdana"/>
              </a:rPr>
              <a:t>entrance?</a:t>
            </a:r>
            <a:endParaRPr lang="zh-CN" altLang="en-US" sz="24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3" name="矩形 8"/>
          <p:cNvSpPr/>
          <p:nvPr/>
        </p:nvSpPr>
        <p:spPr>
          <a:xfrm>
            <a:off x="6070167" y="846060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6070167" y="1597601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194126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172581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1597601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012825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865685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228269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2607171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??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4574309"/>
            <a:ext cx="1002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swap.b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225338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swap.a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046222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??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5648029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51458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25106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5420028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 smtClean="0">
                <a:solidFill>
                  <a:prstClr val="black"/>
                </a:solidFill>
              </a:rPr>
              <a:t>??</a:t>
            </a:r>
            <a:endParaRPr kumimoji="1" lang="zh-CN" altLang="en-US" sz="3000" dirty="0"/>
          </a:p>
        </p:txBody>
      </p:sp>
      <p:sp>
        <p:nvSpPr>
          <p:cNvPr id="22" name="Right Arrow 21"/>
          <p:cNvSpPr/>
          <p:nvPr/>
        </p:nvSpPr>
        <p:spPr>
          <a:xfrm>
            <a:off x="188971" y="1186882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1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3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633186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 smtClean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*b = tmp;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2493320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 smtClean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846060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6070167" y="1597601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194126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172581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1597601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012825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865685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228269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2607171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4574309"/>
            <a:ext cx="1002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swap.b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225338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swap.a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046222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5648029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51458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25106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5420028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 smtClean="0">
                <a:solidFill>
                  <a:prstClr val="black"/>
                </a:solidFill>
              </a:rPr>
              <a:t>??</a:t>
            </a:r>
            <a:endParaRPr kumimoji="1" lang="zh-CN" altLang="en-US" sz="3000" dirty="0"/>
          </a:p>
        </p:txBody>
      </p:sp>
      <p:sp>
        <p:nvSpPr>
          <p:cNvPr id="8" name="Freeform 7"/>
          <p:cNvSpPr/>
          <p:nvPr/>
        </p:nvSpPr>
        <p:spPr>
          <a:xfrm>
            <a:off x="7076299" y="1408209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030938" y="2151209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88971" y="1186882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1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633186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 smtClean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*b = tmp;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2493320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 smtClean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846060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6070167" y="1597601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194126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172581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1597601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012825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865685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228269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2607171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4574309"/>
            <a:ext cx="1002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swap.b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225338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swap.a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046222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5648029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51458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25106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5420028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 smtClean="0">
                <a:solidFill>
                  <a:srgbClr val="FF0000"/>
                </a:solidFill>
              </a:rPr>
              <a:t>1</a:t>
            </a: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076299" y="1408209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7030938" y="2151209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88971" y="1495125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0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633186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 smtClean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*b = tmp;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2493320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 smtClean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846060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rgbClr val="FF0000"/>
                </a:solidFill>
              </a:rPr>
              <a:t>2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矩形 16"/>
          <p:cNvSpPr/>
          <p:nvPr/>
        </p:nvSpPr>
        <p:spPr>
          <a:xfrm>
            <a:off x="6070167" y="1597601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194126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172581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1597601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012825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865685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228269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2607171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4574309"/>
            <a:ext cx="1002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swap.b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225338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swap.a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046222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5648029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51458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25106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5420028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 smtClean="0">
                <a:solidFill>
                  <a:schemeClr val="tx1"/>
                </a:solidFill>
              </a:rPr>
              <a:t>1</a:t>
            </a:r>
            <a:endParaRPr kumimoji="1"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076299" y="1408209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7030938" y="2151209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88971" y="1820808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36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633186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 smtClean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*b = tmp;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2493320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 smtClean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846060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6"/>
          <p:cNvSpPr/>
          <p:nvPr/>
        </p:nvSpPr>
        <p:spPr>
          <a:xfrm>
            <a:off x="6070167" y="1597601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kumimoji="1" lang="zh-CN" altLang="en-US" sz="3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194126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172581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1597601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012825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865685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228269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2607171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4574309"/>
            <a:ext cx="1002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swap.b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225338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swap.a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046222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5648029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51458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25106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5420028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 smtClean="0">
                <a:solidFill>
                  <a:schemeClr val="tx1"/>
                </a:solidFill>
              </a:rPr>
              <a:t>1</a:t>
            </a:r>
            <a:endParaRPr kumimoji="1"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076299" y="1408209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7030938" y="2151209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88971" y="2052525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2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633186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 smtClean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*b = tmp;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2493320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 smtClean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 smtClean="0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846060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6"/>
          <p:cNvSpPr/>
          <p:nvPr/>
        </p:nvSpPr>
        <p:spPr>
          <a:xfrm>
            <a:off x="6070167" y="1597601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kumimoji="1" lang="zh-CN" altLang="en-US" sz="3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194126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172581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1597601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012825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865685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228269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06" name="矩形 3"/>
          <p:cNvSpPr/>
          <p:nvPr/>
        </p:nvSpPr>
        <p:spPr>
          <a:xfrm>
            <a:off x="6055381" y="51458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25106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667322" y="1408209"/>
            <a:ext cx="3550923" cy="4790258"/>
            <a:chOff x="4667322" y="1408209"/>
            <a:chExt cx="3550923" cy="4790258"/>
          </a:xfrm>
        </p:grpSpPr>
        <p:sp>
          <p:nvSpPr>
            <p:cNvPr id="83" name="矩形 29"/>
            <p:cNvSpPr/>
            <p:nvPr/>
          </p:nvSpPr>
          <p:spPr>
            <a:xfrm>
              <a:off x="4876890" y="4574309"/>
              <a:ext cx="10021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 smtClean="0">
                  <a:latin typeface="Verdana"/>
                  <a:ea typeface="宋体" pitchFamily="2" charset="-122"/>
                  <a:cs typeface="Verdana"/>
                </a:rPr>
                <a:t>swap.b</a:t>
              </a:r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: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84" name="矩形 39"/>
            <p:cNvSpPr/>
            <p:nvPr/>
          </p:nvSpPr>
          <p:spPr>
            <a:xfrm>
              <a:off x="4876890" y="3225338"/>
              <a:ext cx="1073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latin typeface="Consolas"/>
                  <a:ea typeface="宋体" pitchFamily="2" charset="-122"/>
                  <a:cs typeface="Consolas"/>
                </a:rPr>
                <a:t>swap.a</a:t>
              </a:r>
              <a:r>
                <a:rPr lang="en-US" altLang="zh-CN" dirty="0" smtClean="0">
                  <a:latin typeface="Consolas"/>
                  <a:ea typeface="宋体" pitchFamily="2" charset="-122"/>
                  <a:cs typeface="Consolas"/>
                </a:rPr>
                <a:t>:</a:t>
              </a:r>
              <a:endParaRPr lang="zh-CN" altLang="en-US" dirty="0"/>
            </a:p>
          </p:txBody>
        </p:sp>
        <p:sp>
          <p:nvSpPr>
            <p:cNvPr id="92" name="矩形 29"/>
            <p:cNvSpPr/>
            <p:nvPr/>
          </p:nvSpPr>
          <p:spPr>
            <a:xfrm>
              <a:off x="4667322" y="5648029"/>
              <a:ext cx="12826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 smtClean="0">
                  <a:latin typeface="Verdana"/>
                  <a:ea typeface="宋体" pitchFamily="2" charset="-122"/>
                  <a:cs typeface="Verdana"/>
                </a:rPr>
                <a:t>swap.tmp</a:t>
              </a:r>
              <a:r>
                <a:rPr lang="en-US" altLang="zh-CN" sz="1600" dirty="0" smtClean="0">
                  <a:latin typeface="Verdana"/>
                  <a:ea typeface="宋体" pitchFamily="2" charset="-122"/>
                  <a:cs typeface="Verdana"/>
                </a:rPr>
                <a:t>: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077835" y="1408209"/>
              <a:ext cx="2140410" cy="4790258"/>
              <a:chOff x="6077835" y="1408209"/>
              <a:chExt cx="2140410" cy="4790258"/>
            </a:xfrm>
          </p:grpSpPr>
          <p:sp>
            <p:nvSpPr>
              <p:cNvPr id="82" name="矩形 7"/>
              <p:cNvSpPr/>
              <p:nvPr/>
            </p:nvSpPr>
            <p:spPr>
              <a:xfrm>
                <a:off x="6077835" y="2607171"/>
                <a:ext cx="1091998" cy="143905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000" dirty="0" smtClean="0"/>
                  <a:t>0xf4</a:t>
                </a:r>
                <a:endParaRPr kumimoji="1" lang="zh-CN" altLang="en-US" sz="3000" dirty="0"/>
              </a:p>
            </p:txBody>
          </p:sp>
          <p:sp>
            <p:nvSpPr>
              <p:cNvPr id="85" name="矩形 8"/>
              <p:cNvSpPr/>
              <p:nvPr/>
            </p:nvSpPr>
            <p:spPr>
              <a:xfrm>
                <a:off x="6077835" y="4046222"/>
                <a:ext cx="1091998" cy="13592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000" dirty="0" smtClean="0"/>
                  <a:t>0xf0</a:t>
                </a:r>
                <a:endParaRPr kumimoji="1" lang="zh-CN" altLang="en-US" sz="3000" dirty="0"/>
              </a:p>
            </p:txBody>
          </p:sp>
          <p:sp>
            <p:nvSpPr>
              <p:cNvPr id="108" name="矩形 3"/>
              <p:cNvSpPr/>
              <p:nvPr/>
            </p:nvSpPr>
            <p:spPr>
              <a:xfrm>
                <a:off x="6078797" y="5420028"/>
                <a:ext cx="1091998" cy="77843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kumimoji="1" lang="en-US" altLang="zh-CN" sz="3000" dirty="0" smtClean="0">
                    <a:solidFill>
                      <a:schemeClr val="tx1"/>
                    </a:solidFill>
                  </a:rPr>
                  <a:t>1</a:t>
                </a:r>
                <a:endParaRPr kumimoji="1" lang="zh-CN" alt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7076299" y="1408209"/>
                <a:ext cx="1141946" cy="1969856"/>
              </a:xfrm>
              <a:custGeom>
                <a:avLst/>
                <a:gdLst>
                  <a:gd name="connsiteX0" fmla="*/ 0 w 1141946"/>
                  <a:gd name="connsiteY0" fmla="*/ 1948035 h 1969856"/>
                  <a:gd name="connsiteX1" fmla="*/ 635053 w 1141946"/>
                  <a:gd name="connsiteY1" fmla="*/ 1948035 h 1969856"/>
                  <a:gd name="connsiteX2" fmla="*/ 1028181 w 1141946"/>
                  <a:gd name="connsiteY2" fmla="*/ 1721261 h 1969856"/>
                  <a:gd name="connsiteX3" fmla="*/ 1073541 w 1141946"/>
                  <a:gd name="connsiteY3" fmla="*/ 209440 h 1969856"/>
                  <a:gd name="connsiteX4" fmla="*/ 166324 w 1141946"/>
                  <a:gd name="connsiteY4" fmla="*/ 12903 h 196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946" h="1969856">
                    <a:moveTo>
                      <a:pt x="0" y="1948035"/>
                    </a:moveTo>
                    <a:cubicBezTo>
                      <a:pt x="231845" y="1966933"/>
                      <a:pt x="463690" y="1985831"/>
                      <a:pt x="635053" y="1948035"/>
                    </a:cubicBezTo>
                    <a:cubicBezTo>
                      <a:pt x="806417" y="1910239"/>
                      <a:pt x="955100" y="2011027"/>
                      <a:pt x="1028181" y="1721261"/>
                    </a:cubicBezTo>
                    <a:cubicBezTo>
                      <a:pt x="1101262" y="1431495"/>
                      <a:pt x="1217184" y="494166"/>
                      <a:pt x="1073541" y="209440"/>
                    </a:cubicBezTo>
                    <a:cubicBezTo>
                      <a:pt x="929898" y="-75286"/>
                      <a:pt x="166324" y="12903"/>
                      <a:pt x="166324" y="12903"/>
                    </a:cubicBezTo>
                  </a:path>
                </a:pathLst>
              </a:cu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030938" y="2151209"/>
                <a:ext cx="1039459" cy="2604308"/>
              </a:xfrm>
              <a:custGeom>
                <a:avLst/>
                <a:gdLst>
                  <a:gd name="connsiteX0" fmla="*/ 0 w 1039459"/>
                  <a:gd name="connsiteY0" fmla="*/ 2595910 h 2604308"/>
                  <a:gd name="connsiteX1" fmla="*/ 816496 w 1039459"/>
                  <a:gd name="connsiteY1" fmla="*/ 2520319 h 2604308"/>
                  <a:gd name="connsiteX2" fmla="*/ 967699 w 1039459"/>
                  <a:gd name="connsiteY2" fmla="*/ 1991182 h 2604308"/>
                  <a:gd name="connsiteX3" fmla="*/ 997940 w 1039459"/>
                  <a:gd name="connsiteY3" fmla="*/ 252587 h 2604308"/>
                  <a:gd name="connsiteX4" fmla="*/ 393128 w 1039459"/>
                  <a:gd name="connsiteY4" fmla="*/ 10696 h 2604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9459" h="2604308">
                    <a:moveTo>
                      <a:pt x="0" y="2595910"/>
                    </a:moveTo>
                    <a:cubicBezTo>
                      <a:pt x="327606" y="2608508"/>
                      <a:pt x="655213" y="2621107"/>
                      <a:pt x="816496" y="2520319"/>
                    </a:cubicBezTo>
                    <a:cubicBezTo>
                      <a:pt x="977779" y="2419531"/>
                      <a:pt x="937458" y="2369137"/>
                      <a:pt x="967699" y="1991182"/>
                    </a:cubicBezTo>
                    <a:cubicBezTo>
                      <a:pt x="997940" y="1613227"/>
                      <a:pt x="1093702" y="582668"/>
                      <a:pt x="997940" y="252587"/>
                    </a:cubicBezTo>
                    <a:cubicBezTo>
                      <a:pt x="902178" y="-77494"/>
                      <a:pt x="393128" y="10696"/>
                      <a:pt x="393128" y="10696"/>
                    </a:cubicBezTo>
                  </a:path>
                </a:pathLst>
              </a:cu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Right Arrow 26"/>
          <p:cNvSpPr/>
          <p:nvPr/>
        </p:nvSpPr>
        <p:spPr>
          <a:xfrm>
            <a:off x="188971" y="4046222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9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C program consists of functions </a:t>
            </a:r>
            <a:br>
              <a:rPr kumimoji="1" lang="en-US" altLang="zh-CN" dirty="0" smtClean="0">
                <a:latin typeface="Arial"/>
                <a:cs typeface="Arial"/>
              </a:rPr>
            </a:br>
            <a:r>
              <a:rPr kumimoji="1" lang="en-US" altLang="zh-CN" dirty="0" smtClean="0">
                <a:latin typeface="Arial"/>
                <a:cs typeface="Arial"/>
              </a:rPr>
              <a:t>(aka subroutines, procedures)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4000" dirty="0" smtClean="0"/>
              <a:t>Why breaking code into functions?</a:t>
            </a:r>
          </a:p>
          <a:p>
            <a:pPr marL="971550" lvl="1" indent="-571500"/>
            <a:r>
              <a:rPr kumimoji="1" lang="en-US" altLang="zh-CN" sz="3200" dirty="0" smtClean="0"/>
              <a:t>Readability</a:t>
            </a:r>
          </a:p>
          <a:p>
            <a:pPr marL="971550" lvl="1" indent="-571500"/>
            <a:r>
              <a:rPr kumimoji="1" lang="en-US" altLang="zh-CN" sz="3200" dirty="0" smtClean="0"/>
              <a:t>Reusability</a:t>
            </a:r>
            <a:endParaRPr kumimoji="1" lang="en-US" altLang="zh-CN" sz="3200" dirty="0"/>
          </a:p>
          <a:p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1988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Advice from Linus </a:t>
            </a:r>
            <a:endParaRPr kumimoji="1"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515" y="2102705"/>
            <a:ext cx="8515852" cy="4525963"/>
          </a:xfrm>
        </p:spPr>
        <p:txBody>
          <a:bodyPr/>
          <a:lstStyle/>
          <a:p>
            <a:r>
              <a:rPr lang="en-US" dirty="0" smtClean="0"/>
              <a:t>Functions should be short and sweet, and do just one thing.</a:t>
            </a:r>
          </a:p>
          <a:p>
            <a:r>
              <a:rPr lang="en-US" dirty="0"/>
              <a:t>The maximum length of a function is </a:t>
            </a:r>
            <a:r>
              <a:rPr lang="en-US" u="sng" dirty="0"/>
              <a:t>inversely proportional</a:t>
            </a:r>
            <a:r>
              <a:rPr lang="en-US" dirty="0"/>
              <a:t> to the complexity </a:t>
            </a:r>
            <a:r>
              <a:rPr lang="en-US" dirty="0" smtClean="0"/>
              <a:t>of </a:t>
            </a:r>
            <a:r>
              <a:rPr lang="en-US" dirty="0"/>
              <a:t>that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complex tasks, break it up into pieces and use helper functions with descriptive names.</a:t>
            </a:r>
          </a:p>
          <a:p>
            <a:r>
              <a:rPr lang="en-US" dirty="0" smtClean="0"/>
              <a:t>How to measure complexity?</a:t>
            </a:r>
          </a:p>
          <a:p>
            <a:pPr lvl="1"/>
            <a:r>
              <a:rPr lang="en-US" dirty="0" smtClean="0"/>
              <a:t>Indentation level</a:t>
            </a:r>
          </a:p>
          <a:p>
            <a:pPr lvl="1"/>
            <a:r>
              <a:rPr lang="en-US" dirty="0" smtClean="0"/>
              <a:t># of local variables in a function should not exceed 5-10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6290" y="6374640"/>
            <a:ext cx="3608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Google: Linux kernel coding style</a:t>
            </a:r>
            <a:endParaRPr lang="en-US" sz="2000" dirty="0"/>
          </a:p>
        </p:txBody>
      </p:sp>
      <p:pic>
        <p:nvPicPr>
          <p:cNvPr id="7" name="Picture 6" descr="10240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30" y="0"/>
            <a:ext cx="2223029" cy="222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5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Local Variables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altLang="zh-CN" sz="2400" dirty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39046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Scope (confining the usage of the variable)</a:t>
            </a:r>
            <a:endParaRPr kumimoji="1" lang="en-US" altLang="zh-CN" dirty="0" smtClean="0">
              <a:latin typeface="Verdana"/>
              <a:cs typeface="Verdana"/>
            </a:endParaRP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within the function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local variables of the same name in different functions are </a:t>
            </a:r>
            <a:r>
              <a:rPr kumimoji="1" lang="en-US" altLang="zh-CN" dirty="0" smtClean="0">
                <a:latin typeface="Verdana"/>
                <a:cs typeface="Verdana"/>
              </a:rPr>
              <a:t>unrelated</a:t>
            </a:r>
            <a:endParaRPr kumimoji="1" lang="en-US" altLang="zh-CN" dirty="0" smtClean="0">
              <a:latin typeface="Verdana"/>
              <a:cs typeface="Verdana"/>
            </a:endParaRPr>
          </a:p>
          <a:p>
            <a:pPr lvl="1"/>
            <a:endParaRPr kumimoji="1" lang="en-US" altLang="zh-CN" dirty="0" smtClean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7200" y="3950756"/>
            <a:ext cx="359888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add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int a, int b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int </a:t>
            </a:r>
            <a:r>
              <a:rPr lang="en-US" altLang="zh-CN" sz="2200" dirty="0" smtClean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r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a + b;</a:t>
            </a:r>
          </a:p>
          <a:p>
            <a:r>
              <a:rPr lang="en-US" altLang="zh-CN" sz="2200" dirty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return r;</a:t>
            </a:r>
            <a:endParaRPr lang="en-US" altLang="zh-CN" sz="22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3575034" y="4452678"/>
            <a:ext cx="194381" cy="101072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35781" y="4773373"/>
            <a:ext cx="328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r’s scope is in function </a:t>
            </a:r>
            <a:r>
              <a:rPr kumimoji="1" lang="en-US" altLang="zh-CN" i="1" dirty="0" smtClean="0">
                <a:latin typeface="Consolas"/>
                <a:cs typeface="Consolas"/>
              </a:rPr>
              <a:t>add</a:t>
            </a:r>
            <a:r>
              <a:rPr kumimoji="1" lang="en-US" altLang="zh-CN" dirty="0" smtClean="0">
                <a:latin typeface="Verdana"/>
                <a:cs typeface="Verdana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61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9778" y="-107072"/>
            <a:ext cx="9333778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Local Variables / function arguments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altLang="zh-CN" sz="2400" dirty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051147"/>
            <a:ext cx="8229600" cy="165818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Function arguments are basically local variables</a:t>
            </a:r>
            <a:endParaRPr kumimoji="1" lang="en-US" altLang="zh-CN" dirty="0" smtClean="0">
              <a:latin typeface="Verdana"/>
              <a:cs typeface="Verdana"/>
            </a:endParaRPr>
          </a:p>
          <a:p>
            <a:r>
              <a:rPr kumimoji="1" lang="en-US" altLang="zh-CN" dirty="0" smtClean="0">
                <a:latin typeface="Verdana"/>
                <a:cs typeface="Verdana"/>
              </a:rPr>
              <a:t>Local variables’ storage policy:</a:t>
            </a:r>
            <a:endParaRPr kumimoji="1" lang="en-US" altLang="zh-CN" dirty="0" smtClean="0">
              <a:latin typeface="Verdana"/>
              <a:cs typeface="Verdana"/>
            </a:endParaRP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allocated upon function invocation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de-allocated </a:t>
            </a:r>
            <a:r>
              <a:rPr kumimoji="1" lang="en-US" altLang="zh-CN" dirty="0" smtClean="0">
                <a:latin typeface="Verdana"/>
                <a:cs typeface="Verdana"/>
              </a:rPr>
              <a:t>upon function return</a:t>
            </a:r>
          </a:p>
        </p:txBody>
      </p:sp>
      <p:sp>
        <p:nvSpPr>
          <p:cNvPr id="18" name="矩形 17"/>
          <p:cNvSpPr/>
          <p:nvPr/>
        </p:nvSpPr>
        <p:spPr>
          <a:xfrm>
            <a:off x="824089" y="2709333"/>
            <a:ext cx="57940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add(</a:t>
            </a:r>
            <a:r>
              <a:rPr lang="en-US" altLang="zh-CN" sz="2000" i="1" dirty="0" smtClean="0">
                <a:latin typeface="Consolas"/>
                <a:ea typeface="宋体" pitchFamily="2" charset="-122"/>
                <a:cs typeface="Consolas"/>
              </a:rPr>
              <a:t>int a, int b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) </a:t>
            </a: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int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r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a + b;</a:t>
            </a:r>
          </a:p>
          <a:p>
            <a:r>
              <a:rPr lang="en-US" altLang="zh-CN" sz="2000" dirty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return r;</a:t>
            </a:r>
            <a:endParaRPr lang="en-US" altLang="zh-CN" sz="20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main()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{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r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add(1, 2);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(“r=%d\n”, r);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return 0;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12333" y="5159669"/>
            <a:ext cx="3922753" cy="400110"/>
            <a:chOff x="1312333" y="5159669"/>
            <a:chExt cx="3922753" cy="400110"/>
          </a:xfrm>
        </p:grpSpPr>
        <p:sp>
          <p:nvSpPr>
            <p:cNvPr id="3" name="TextBox 2"/>
            <p:cNvSpPr txBox="1"/>
            <p:nvPr/>
          </p:nvSpPr>
          <p:spPr>
            <a:xfrm>
              <a:off x="3076222" y="5159669"/>
              <a:ext cx="21588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nsolas"/>
                  <a:cs typeface="Consolas"/>
                </a:rPr>
                <a:t>r = add(1, 2);</a:t>
              </a:r>
              <a:endParaRPr lang="en-US" sz="2000" dirty="0">
                <a:latin typeface="Consolas"/>
                <a:cs typeface="Consolas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1312333" y="5404556"/>
              <a:ext cx="1763889" cy="141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06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Global Variables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altLang="zh-CN" sz="2400" dirty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Scope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C</a:t>
            </a:r>
            <a:r>
              <a:rPr kumimoji="1" lang="en-US" altLang="zh-CN" dirty="0" smtClean="0">
                <a:latin typeface="Verdana"/>
                <a:cs typeface="Verdana"/>
              </a:rPr>
              <a:t>an be accessed by all functions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Storage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Allocated upon program </a:t>
            </a:r>
            <a:r>
              <a:rPr kumimoji="1" lang="en-US" altLang="zh-CN" dirty="0" smtClean="0">
                <a:latin typeface="Verdana"/>
                <a:cs typeface="Verdana"/>
              </a:rPr>
              <a:t>startup, </a:t>
            </a:r>
            <a:r>
              <a:rPr kumimoji="1" lang="en-US" altLang="zh-CN" dirty="0" err="1" smtClean="0">
                <a:latin typeface="Verdana"/>
                <a:cs typeface="Verdana"/>
              </a:rPr>
              <a:t>deallocated</a:t>
            </a:r>
            <a:r>
              <a:rPr kumimoji="1" lang="en-US" altLang="zh-CN" dirty="0" smtClean="0">
                <a:latin typeface="Verdana"/>
                <a:cs typeface="Verdana"/>
              </a:rPr>
              <a:t> when entire program exits</a:t>
            </a:r>
          </a:p>
        </p:txBody>
      </p:sp>
      <p:sp>
        <p:nvSpPr>
          <p:cNvPr id="18" name="矩形 17"/>
          <p:cNvSpPr/>
          <p:nvPr/>
        </p:nvSpPr>
        <p:spPr>
          <a:xfrm>
            <a:off x="304800" y="4505528"/>
            <a:ext cx="359888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add(</a:t>
            </a:r>
            <a:r>
              <a:rPr lang="en-US" altLang="zh-CN" sz="2200" i="1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 a, </a:t>
            </a:r>
            <a:r>
              <a:rPr lang="en-US" altLang="zh-CN" sz="2200" i="1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 b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 smtClean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    r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a + b;</a:t>
            </a:r>
          </a:p>
          <a:p>
            <a:r>
              <a:rPr lang="en-US" altLang="zh-CN" sz="2200" dirty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return r;</a:t>
            </a:r>
            <a:endParaRPr lang="en-US" altLang="zh-CN" sz="22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4261882" y="4504069"/>
            <a:ext cx="454007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</a:t>
            </a:r>
            <a:r>
              <a:rPr lang="en-US" altLang="zh-CN" sz="2200" i="1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subtract(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int a, int b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2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r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a </a:t>
            </a:r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-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b;</a:t>
            </a:r>
          </a:p>
          <a:p>
            <a:r>
              <a:rPr lang="en-US" altLang="zh-CN" sz="2200" dirty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return r;</a:t>
            </a:r>
            <a:endParaRPr lang="en-US" altLang="zh-CN" sz="22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202612" y="4074641"/>
            <a:ext cx="1890937" cy="430887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int </a:t>
            </a:r>
            <a:r>
              <a:rPr lang="en-US" altLang="zh-CN" sz="22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r</a:t>
            </a:r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0;</a:t>
            </a:r>
            <a:endParaRPr lang="zh-CN" altLang="en-US" sz="22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210832" y="5987608"/>
            <a:ext cx="2451198" cy="731837"/>
          </a:xfrm>
          <a:prstGeom prst="wedgeRoundRectCallout">
            <a:avLst>
              <a:gd name="adj1" fmla="val -50760"/>
              <a:gd name="adj2" fmla="val -10835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modifies global variable 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645444" y="5987608"/>
            <a:ext cx="3498556" cy="731837"/>
          </a:xfrm>
          <a:prstGeom prst="wedgeRoundRectCallout">
            <a:avLst>
              <a:gd name="adj1" fmla="val -50760"/>
              <a:gd name="adj2" fmla="val -10835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local variable r shadows global variable r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56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 invocation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01571" y="1782028"/>
            <a:ext cx="38424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200" i="1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x, </a:t>
            </a:r>
            <a:r>
              <a:rPr lang="en-US" altLang="zh-CN" sz="2200" i="1" dirty="0" err="1" smtClean="0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i="1" dirty="0" smtClean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i="1" dirty="0">
                <a:latin typeface="Consolas"/>
                <a:ea typeface="宋体" pitchFamily="2" charset="-122"/>
                <a:cs typeface="Consolas"/>
              </a:rPr>
              <a:t>y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) </a:t>
            </a:r>
            <a:endParaRPr lang="en-US" altLang="zh-CN" sz="22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int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x;</a:t>
            </a:r>
            <a:endParaRPr lang="en-US" altLang="zh-CN" sz="22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x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= </a:t>
            </a:r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y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;</a:t>
            </a:r>
            <a:endParaRPr lang="en-US" altLang="zh-CN" sz="22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y 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= tmp;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7431" y="1782028"/>
            <a:ext cx="6193493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i="1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int x = 1;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int y = 2;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b="1" dirty="0" smtClean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(x, y);</a:t>
            </a: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endParaRPr lang="en-US" altLang="zh-CN" sz="22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2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200" dirty="0" err="1" smtClean="0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200" dirty="0" smtClean="0">
                <a:latin typeface="Consolas"/>
                <a:ea typeface="宋体" pitchFamily="2" charset="-122"/>
                <a:cs typeface="Consolas"/>
              </a:rPr>
              <a:t>(“x: %d, y: %d”, x, y);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362244" y="4932110"/>
            <a:ext cx="3773188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00FF"/>
                </a:solidFill>
                <a:latin typeface="Verdana"/>
                <a:cs typeface="Verdana"/>
              </a:rPr>
              <a:t>Result  x: </a:t>
            </a:r>
            <a:r>
              <a:rPr lang="en-US" altLang="zh-CN" sz="3200" dirty="0" smtClean="0">
                <a:solidFill>
                  <a:srgbClr val="FF0000"/>
                </a:solidFill>
                <a:latin typeface="Verdana"/>
                <a:cs typeface="Verdana"/>
              </a:rPr>
              <a:t>?</a:t>
            </a:r>
            <a:r>
              <a:rPr lang="en-US" altLang="zh-CN" sz="3200" dirty="0" smtClean="0">
                <a:solidFill>
                  <a:srgbClr val="0000FF"/>
                </a:solidFill>
                <a:latin typeface="Verdana"/>
                <a:cs typeface="Verdana"/>
              </a:rPr>
              <a:t>,  y: </a:t>
            </a:r>
            <a:r>
              <a:rPr lang="en-US" altLang="zh-CN" sz="3200" dirty="0">
                <a:solidFill>
                  <a:srgbClr val="FF0000"/>
                </a:solidFill>
                <a:latin typeface="Verdana"/>
                <a:cs typeface="Verdana"/>
              </a:rPr>
              <a:t>?</a:t>
            </a:r>
            <a:endParaRPr lang="zh-CN" altLang="en-US" sz="32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261130" y="1186804"/>
            <a:ext cx="7183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rgbClr val="FF0000"/>
                </a:solidFill>
                <a:latin typeface="Verdana"/>
                <a:cs typeface="Verdana"/>
              </a:rPr>
              <a:t>C (and Java) passes arguments by value</a:t>
            </a:r>
            <a:endParaRPr lang="zh-CN" altLang="en-US" sz="2400" b="1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cxnSp>
        <p:nvCxnSpPr>
          <p:cNvPr id="8" name="曲线连接符 16"/>
          <p:cNvCxnSpPr>
            <a:cxnSpLocks noChangeShapeType="1"/>
          </p:cNvCxnSpPr>
          <p:nvPr/>
        </p:nvCxnSpPr>
        <p:spPr bwMode="auto">
          <a:xfrm flipH="1">
            <a:off x="7383142" y="1506245"/>
            <a:ext cx="2201" cy="331689"/>
          </a:xfrm>
          <a:prstGeom prst="curvedConnector4">
            <a:avLst>
              <a:gd name="adj1" fmla="val -10386188"/>
              <a:gd name="adj2" fmla="val 4917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1777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77472</TotalTime>
  <Words>2006</Words>
  <Application>Microsoft Macintosh PowerPoint</Application>
  <PresentationFormat>On-screen Show (4:3)</PresentationFormat>
  <Paragraphs>763</Paragraphs>
  <Slides>34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CloudVisor-Austin</vt:lpstr>
      <vt:lpstr>C - Functions, Pointers, Arrays</vt:lpstr>
      <vt:lpstr>Today’s lecture</vt:lpstr>
      <vt:lpstr>Functions</vt:lpstr>
      <vt:lpstr>C program consists of functions  (aka subroutines, procedures)</vt:lpstr>
      <vt:lpstr>Advice from Linus </vt:lpstr>
      <vt:lpstr>Local Variables</vt:lpstr>
      <vt:lpstr>Local Variables / function arguments</vt:lpstr>
      <vt:lpstr>Global Variables</vt:lpstr>
      <vt:lpstr>Function invocation</vt:lpstr>
      <vt:lpstr>Function invocation</vt:lpstr>
      <vt:lpstr>Function invocation</vt:lpstr>
      <vt:lpstr>Pointers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Common confusions on *</vt:lpstr>
      <vt:lpstr>Pass pointers to function</vt:lpstr>
      <vt:lpstr>Pass pointers to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7239</cp:revision>
  <cp:lastPrinted>2019-02-20T04:34:38Z</cp:lastPrinted>
  <dcterms:created xsi:type="dcterms:W3CDTF">2012-08-17T04:52:30Z</dcterms:created>
  <dcterms:modified xsi:type="dcterms:W3CDTF">2019-02-20T17:06:47Z</dcterms:modified>
</cp:coreProperties>
</file>