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3"/>
  </p:notesMasterIdLst>
  <p:sldIdLst>
    <p:sldId id="295" r:id="rId2"/>
    <p:sldId id="305" r:id="rId3"/>
    <p:sldId id="306" r:id="rId4"/>
    <p:sldId id="307" r:id="rId5"/>
    <p:sldId id="339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40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57" r:id="rId67"/>
    <p:sldId id="258" r:id="rId68"/>
    <p:sldId id="259" r:id="rId69"/>
    <p:sldId id="262" r:id="rId70"/>
    <p:sldId id="263" r:id="rId71"/>
    <p:sldId id="266" r:id="rId72"/>
    <p:sldId id="264" r:id="rId73"/>
    <p:sldId id="296" r:id="rId74"/>
    <p:sldId id="297" r:id="rId75"/>
    <p:sldId id="298" r:id="rId76"/>
    <p:sldId id="299" r:id="rId77"/>
    <p:sldId id="304" r:id="rId78"/>
    <p:sldId id="300" r:id="rId79"/>
    <p:sldId id="301" r:id="rId80"/>
    <p:sldId id="302" r:id="rId81"/>
    <p:sldId id="303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E6D30-F667-6B40-A3A3-6FED85F0F94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10FE-166C-2042-87EE-6C1AD62F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3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7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8A3A-B3F1-C640-8709-1356562CC12B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&amp; Pointers</a:t>
            </a:r>
            <a:br>
              <a:rPr lang="en-US" dirty="0" smtClean="0"/>
            </a:br>
            <a:r>
              <a:rPr lang="en-US" dirty="0" smtClean="0"/>
              <a:t>Characters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Jinyang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36431" y="5079410"/>
            <a:ext cx="1091998" cy="3647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36431" y="5463698"/>
            <a:ext cx="1091998" cy="3550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832664"/>
            <a:ext cx="1091998" cy="3592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22626" y="47074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96333" y="54907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96333" y="5121445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34708" y="4266920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59188" y="5436278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9188" y="5063588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4131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9" name="矩形 40"/>
          <p:cNvSpPr/>
          <p:nvPr/>
        </p:nvSpPr>
        <p:spPr>
          <a:xfrm>
            <a:off x="1322626" y="3091904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45086" y="4339115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509591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 of pointer arithmetic:</a:t>
            </a:r>
          </a:p>
          <a:p>
            <a:r>
              <a:rPr lang="en-US" sz="2400" dirty="0" err="1" smtClean="0"/>
              <a:t>p+i</a:t>
            </a:r>
            <a:r>
              <a:rPr lang="en-US" sz="2400" dirty="0" smtClean="0"/>
              <a:t> has address of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object after p, i.e.</a:t>
            </a:r>
          </a:p>
          <a:p>
            <a:r>
              <a:rPr lang="en-US" sz="2400" dirty="0" err="1" smtClean="0"/>
              <a:t>p+i’s</a:t>
            </a:r>
            <a:r>
              <a:rPr lang="en-US" sz="2400" dirty="0" smtClean="0"/>
              <a:t> value is p’s value plus 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(object) </a:t>
            </a:r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*(p+2));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p+2);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66122" y="34831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1527220" y="4318710"/>
            <a:ext cx="2168596" cy="1236092"/>
          </a:xfrm>
          <a:prstGeom prst="bentConnector4">
            <a:avLst>
              <a:gd name="adj1" fmla="val -95"/>
              <a:gd name="adj2" fmla="val 118494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6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 and pointer</a:t>
            </a:r>
            <a:endParaRPr kumimoji="1" lang="zh-CN" altLang="en-US" dirty="0"/>
          </a:p>
        </p:txBody>
      </p:sp>
      <p:sp>
        <p:nvSpPr>
          <p:cNvPr id="33" name="矩形 3"/>
          <p:cNvSpPr/>
          <p:nvPr/>
        </p:nvSpPr>
        <p:spPr>
          <a:xfrm>
            <a:off x="1459754" y="1813467"/>
            <a:ext cx="64642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a[10];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*p;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&amp;a[0]; //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a is alias for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&amp;a[0];</a:t>
            </a:r>
          </a:p>
          <a:p>
            <a:endParaRPr lang="en-US" altLang="zh-CN" sz="2000" dirty="0" smtClean="0">
              <a:solidFill>
                <a:srgbClr val="3366FF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for 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= 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&lt; 10;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++) {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  *(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 = 0; //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] is alias for *(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</a:t>
            </a:r>
          </a:p>
          <a:p>
            <a:endParaRPr lang="en-US" altLang="zh-CN" sz="2000" dirty="0" smtClean="0"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  <a:sym typeface="Wingdings"/>
              </a:rPr>
              <a:t>}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461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 and pointer</a:t>
            </a:r>
            <a:endParaRPr kumimoji="1" lang="zh-CN" altLang="en-US" dirty="0"/>
          </a:p>
        </p:txBody>
      </p:sp>
      <p:sp>
        <p:nvSpPr>
          <p:cNvPr id="33" name="矩形 3"/>
          <p:cNvSpPr/>
          <p:nvPr/>
        </p:nvSpPr>
        <p:spPr>
          <a:xfrm>
            <a:off x="1459754" y="1813467"/>
            <a:ext cx="64642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a[10];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*p;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&amp;a[0]; //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a is alias for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&amp;a[0];</a:t>
            </a:r>
          </a:p>
          <a:p>
            <a:endParaRPr lang="en-US" altLang="zh-CN" sz="2000" dirty="0" smtClean="0">
              <a:solidFill>
                <a:srgbClr val="3366FF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for 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= 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&lt; 10;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++) {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   *(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 = 0; //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] is alias for *(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p+i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  <a:sym typeface="Wingdings"/>
              </a:rPr>
              <a:t>)</a:t>
            </a:r>
          </a:p>
          <a:p>
            <a:endParaRPr lang="en-US" altLang="zh-CN" sz="2000" dirty="0" smtClean="0">
              <a:latin typeface="Consolas"/>
              <a:ea typeface="宋体" pitchFamily="2" charset="-122"/>
              <a:cs typeface="Consolas"/>
              <a:sym typeface="Wingdings"/>
            </a:endParaRPr>
          </a:p>
          <a:p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  <a:sym typeface="Wingdings"/>
              </a:rPr>
              <a:t>}</a:t>
            </a:r>
            <a:endParaRPr lang="en-US" altLang="zh-CN" sz="2000" dirty="0" smtClean="0"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36" name="矩形 3"/>
          <p:cNvSpPr/>
          <p:nvPr/>
        </p:nvSpPr>
        <p:spPr>
          <a:xfrm>
            <a:off x="1459754" y="2766363"/>
            <a:ext cx="16187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p = a;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37" name="矩形 3"/>
          <p:cNvSpPr/>
          <p:nvPr/>
        </p:nvSpPr>
        <p:spPr>
          <a:xfrm>
            <a:off x="1905072" y="3987711"/>
            <a:ext cx="1753219" cy="4001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p[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ea typeface="宋体" pitchFamily="2" charset="-122"/>
                <a:cs typeface="Consolas"/>
              </a:rPr>
              <a:t>] = 0;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871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O</a:t>
            </a:r>
            <a:r>
              <a:rPr kumimoji="1" lang="en-US" altLang="zh-CN" dirty="0" smtClean="0"/>
              <a:t>ut of bound access?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*(p+3));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p+3);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7455" y="3857119"/>
            <a:ext cx="2217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??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can be any value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or segmentation fault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3"/>
          <p:cNvSpPr/>
          <p:nvPr/>
        </p:nvSpPr>
        <p:spPr>
          <a:xfrm>
            <a:off x="3682882" y="5667746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a[3]); //output? </a:t>
            </a:r>
          </a:p>
        </p:txBody>
      </p:sp>
      <p:sp>
        <p:nvSpPr>
          <p:cNvPr id="28" name="矩形 3"/>
          <p:cNvSpPr/>
          <p:nvPr/>
        </p:nvSpPr>
        <p:spPr>
          <a:xfrm>
            <a:off x="3682882" y="5176167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&amp;a[3]); //output?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84720" y="5201600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47455" y="5832664"/>
            <a:ext cx="2217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??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can be any value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or segmentation fault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  <p:bldP spid="27" grpId="0"/>
      <p:bldP spid="28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60" y="1600200"/>
            <a:ext cx="938922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#include &lt;stdio.h&gt;</a:t>
            </a:r>
          </a:p>
          <a:p>
            <a:pPr marL="0" indent="0">
              <a:buNone/>
            </a:pPr>
            <a:endParaRPr kumimoji="1" lang="mr-IN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int </a:t>
            </a:r>
            <a:r>
              <a:rPr kumimoji="1" lang="mr-IN" altLang="zh-CN" sz="2400" dirty="0">
                <a:latin typeface="Consolas"/>
                <a:cs typeface="Consolas"/>
              </a:rPr>
              <a:t>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</a:t>
            </a:r>
            <a:r>
              <a:rPr kumimoji="1" lang="mr-IN" altLang="zh-CN" sz="2400" dirty="0" smtClean="0">
                <a:latin typeface="Consolas"/>
                <a:cs typeface="Consolas"/>
              </a:rPr>
              <a:t>[</a:t>
            </a:r>
            <a:r>
              <a:rPr kumimoji="1" lang="en-US" altLang="zh-CN" sz="2400" dirty="0" smtClean="0">
                <a:latin typeface="Consolas"/>
                <a:cs typeface="Consolas"/>
              </a:rPr>
              <a:t>3</a:t>
            </a:r>
            <a:r>
              <a:rPr kumimoji="1" lang="mr-IN" altLang="zh-CN" sz="2400" dirty="0" smtClean="0">
                <a:latin typeface="Consolas"/>
                <a:cs typeface="Consolas"/>
              </a:rPr>
              <a:t>] = {100, 200, 300};</a:t>
            </a: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int *p = a;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*p = 400;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=0;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&lt;3;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(“%d ”,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(“\n”);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611" y="6111395"/>
            <a:ext cx="12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Output?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971" y="6111395"/>
            <a:ext cx="172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400 200 300</a:t>
            </a:r>
            <a:endParaRPr 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059007" y="3456517"/>
            <a:ext cx="1642187" cy="812253"/>
          </a:xfrm>
          <a:prstGeom prst="wedgeRoundRectCallout">
            <a:avLst>
              <a:gd name="adj1" fmla="val -215510"/>
              <a:gd name="adj2" fmla="val -1829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same as: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p[0] = 400;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354959" y="1417638"/>
            <a:ext cx="1642187" cy="1091919"/>
          </a:xfrm>
          <a:prstGeom prst="wedgeRoundRectCallout">
            <a:avLst>
              <a:gd name="adj1" fmla="val -165073"/>
              <a:gd name="adj2" fmla="val 14216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same as: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*p;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p = a;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86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4857" y="3485304"/>
            <a:ext cx="2229704" cy="753180"/>
          </a:xfrm>
          <a:prstGeom prst="rect">
            <a:avLst/>
          </a:prstGeom>
          <a:solidFill>
            <a:srgbClr val="B9CD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Another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60" y="1600200"/>
            <a:ext cx="938922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#include &lt;stdio.h&gt;</a:t>
            </a:r>
          </a:p>
          <a:p>
            <a:pPr marL="0" indent="0">
              <a:buNone/>
            </a:pPr>
            <a:endParaRPr kumimoji="1" lang="mr-IN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int </a:t>
            </a:r>
            <a:r>
              <a:rPr kumimoji="1" lang="mr-IN" altLang="zh-CN" sz="2400" dirty="0">
                <a:latin typeface="Consolas"/>
                <a:cs typeface="Consolas"/>
              </a:rPr>
              <a:t>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</a:t>
            </a:r>
            <a:r>
              <a:rPr kumimoji="1" lang="mr-IN" altLang="zh-CN" sz="2400" dirty="0" smtClean="0">
                <a:latin typeface="Consolas"/>
                <a:cs typeface="Consolas"/>
              </a:rPr>
              <a:t>[</a:t>
            </a:r>
            <a:r>
              <a:rPr kumimoji="1" lang="en-US" altLang="zh-CN" sz="2400" dirty="0" smtClean="0">
                <a:latin typeface="Consolas"/>
                <a:cs typeface="Consolas"/>
              </a:rPr>
              <a:t>3</a:t>
            </a:r>
            <a:r>
              <a:rPr kumimoji="1" lang="mr-IN" altLang="zh-CN" sz="2400" dirty="0" smtClean="0">
                <a:latin typeface="Consolas"/>
                <a:cs typeface="Consolas"/>
              </a:rPr>
              <a:t>] = {100, 200, 300};</a:t>
            </a:r>
          </a:p>
          <a:p>
            <a:pPr marL="0" indent="0"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int *p = a;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p++;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*p = 400;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=0;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&lt;3;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(“%d ”,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(“\n”);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611" y="6111395"/>
            <a:ext cx="12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Output?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4971" y="6111395"/>
            <a:ext cx="172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00 </a:t>
            </a:r>
            <a:r>
              <a:rPr lang="en-US" sz="2400" dirty="0"/>
              <a:t>4</a:t>
            </a:r>
            <a:r>
              <a:rPr lang="en-US" sz="2400" dirty="0" smtClean="0"/>
              <a:t>00 300</a:t>
            </a:r>
            <a:endParaRPr lang="en-US" sz="2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325314" y="3219476"/>
            <a:ext cx="2020069" cy="812253"/>
          </a:xfrm>
          <a:prstGeom prst="wedgeRoundRectCallout">
            <a:avLst>
              <a:gd name="adj1" fmla="val -90978"/>
              <a:gd name="adj2" fmla="val 30971"/>
              <a:gd name="adj3" fmla="val 16667"/>
            </a:avLst>
          </a:prstGeom>
          <a:solidFill>
            <a:srgbClr val="8EB4E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equivalent to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*(++p) = 400;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 array to function via pointer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2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multiply2</a:t>
            </a:r>
            <a:r>
              <a:rPr kumimoji="1" lang="mr-IN" altLang="zh-CN" sz="2400" dirty="0" smtClean="0">
                <a:latin typeface="Consolas"/>
                <a:cs typeface="Consolas"/>
              </a:rPr>
              <a:t>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*a</a:t>
            </a:r>
            <a:r>
              <a:rPr kumimoji="1" lang="mr-IN" altLang="zh-CN" sz="2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endParaRPr kumimoji="1" lang="mr-IN" altLang="zh-CN" sz="12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???;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</a:t>
            </a:r>
            <a:r>
              <a:rPr kumimoji="1" lang="en-US" altLang="zh-CN" sz="2400" dirty="0" smtClean="0">
                <a:latin typeface="Consolas"/>
                <a:cs typeface="Consolas"/>
              </a:rPr>
              <a:t>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 *= 2;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a[2] = {1, 2};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multiply2(a);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4662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 array to function via pointer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2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multiply2</a:t>
            </a:r>
            <a:r>
              <a:rPr kumimoji="1" lang="mr-IN" altLang="zh-CN" sz="2400" dirty="0" smtClean="0">
                <a:latin typeface="Consolas"/>
                <a:cs typeface="Consolas"/>
              </a:rPr>
              <a:t>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*a,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kumimoji="1" lang="mr-IN" altLang="zh-CN" sz="2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endParaRPr kumimoji="1" lang="mr-IN" altLang="zh-CN" sz="12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smtClean="0">
                <a:latin typeface="Consolas"/>
                <a:cs typeface="Consolas"/>
              </a:rPr>
              <a:t>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kumimoji="1" lang="en-US" altLang="zh-CN" sz="2400" dirty="0" smtClean="0">
                <a:latin typeface="Consolas"/>
                <a:cs typeface="Consolas"/>
              </a:rPr>
              <a:t>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</a:t>
            </a:r>
            <a:r>
              <a:rPr kumimoji="1" lang="en-US" altLang="zh-CN" sz="2400" dirty="0" smtClean="0">
                <a:latin typeface="Consolas"/>
                <a:cs typeface="Consolas"/>
              </a:rPr>
              <a:t>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 *= 2; // (*(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a+i</a:t>
            </a:r>
            <a:r>
              <a:rPr kumimoji="1" lang="en-US" altLang="zh-CN" sz="2400" dirty="0" smtClean="0">
                <a:latin typeface="Consolas"/>
                <a:cs typeface="Consolas"/>
              </a:rPr>
              <a:t>)) *= 2;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kumimoji="1" lang="mr-IN" altLang="zh-CN" sz="2400" dirty="0" smtClean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a[2] = {1, 2};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multiply2(a,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kumimoji="1" lang="en-US" altLang="zh-CN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for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0;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++) {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, a[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]);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510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</a:p>
          <a:p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(“%x\n”, *c);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7755" y="3650497"/>
            <a:ext cx="7220535" cy="523220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Output?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(when running on Intel laptop) 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903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023" y="373337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023" y="338087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612023" y="408691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023" y="584304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746" y="584873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747312" y="589138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5402" y="555711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8324" y="51931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9180" y="482519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69140" y="446701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6737" y="413100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8607" y="376870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9132" y="342209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107" y="4434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9107" y="478925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197" y="514344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2023" y="5493537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5568" y="5861513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2575183" y="6060659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339525" y="3329542"/>
            <a:ext cx="4383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Intel laptop is small endian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*c is 0x78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525" y="4407031"/>
            <a:ext cx="422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c+1? p+1?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7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68" y="274638"/>
            <a:ext cx="879723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we’ve learnt and 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Bitwise operations</a:t>
            </a:r>
          </a:p>
          <a:p>
            <a:r>
              <a:rPr lang="en-US" dirty="0"/>
              <a:t>P</a:t>
            </a:r>
            <a:r>
              <a:rPr lang="en-US" dirty="0" smtClean="0"/>
              <a:t>ointers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ointers are addresses</a:t>
            </a:r>
          </a:p>
          <a:p>
            <a:pPr lvl="1"/>
            <a:r>
              <a:rPr lang="en-US" dirty="0" smtClean="0"/>
              <a:t>With pointers arguments, a </a:t>
            </a:r>
            <a:r>
              <a:rPr lang="en-US" dirty="0" err="1" smtClean="0"/>
              <a:t>callee</a:t>
            </a:r>
            <a:r>
              <a:rPr lang="en-US" dirty="0" smtClean="0"/>
              <a:t> can modify local variables in the caller.</a:t>
            </a:r>
          </a:p>
          <a:p>
            <a:r>
              <a:rPr lang="en-US" dirty="0" smtClean="0"/>
              <a:t>Today’s lesson:</a:t>
            </a:r>
          </a:p>
          <a:p>
            <a:pPr lvl="1"/>
            <a:r>
              <a:rPr lang="en-US" dirty="0" smtClean="0"/>
              <a:t>Array and its relationship with pointer</a:t>
            </a:r>
          </a:p>
          <a:p>
            <a:pPr lvl="1"/>
            <a:r>
              <a:rPr lang="en-US" dirty="0" smtClean="0"/>
              <a:t>Pointer casting</a:t>
            </a:r>
          </a:p>
          <a:p>
            <a:pPr lvl="1"/>
            <a:r>
              <a:rPr lang="en-US" dirty="0" smtClean="0"/>
              <a:t>Characters &amp;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0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47" y="37097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49347" y="335721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549347" y="406325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9347" y="581938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6070" y="5825069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684636" y="586771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2726" y="553344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5648" y="516950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6504" y="4801531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6464" y="4443353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4061" y="4107335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5931" y="3745041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6456" y="3398430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46431" y="441041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546431" y="476558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4521" y="511977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49347" y="5469872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2892" y="5837848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3512507" y="6036994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3533360" y="5690846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55053" y="5475002"/>
            <a:ext cx="64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+1</a:t>
            </a:r>
            <a:endParaRPr lang="zh-CN" altLang="en-US" dirty="0"/>
          </a:p>
        </p:txBody>
      </p:sp>
      <p:cxnSp>
        <p:nvCxnSpPr>
          <p:cNvPr id="26" name="直线箭头连接符 23"/>
          <p:cNvCxnSpPr/>
          <p:nvPr/>
        </p:nvCxnSpPr>
        <p:spPr>
          <a:xfrm flipH="1" flipV="1">
            <a:off x="3548587" y="4661733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"/>
          <p:cNvSpPr/>
          <p:nvPr/>
        </p:nvSpPr>
        <p:spPr>
          <a:xfrm>
            <a:off x="4170280" y="4445889"/>
            <a:ext cx="664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48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023" y="373337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2023" y="338087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612023" y="408691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023" y="584304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746" y="584873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747312" y="589138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5402" y="555711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8324" y="51931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59180" y="482519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69140" y="446701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6737" y="413100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8607" y="376870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9132" y="342209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107" y="4434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9107" y="478925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197" y="514344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2023" y="5493537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5568" y="5861513"/>
            <a:ext cx="74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p, 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2575183" y="6060659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8768" y="5055487"/>
            <a:ext cx="5684218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assert(</a:t>
            </a:r>
            <a:r>
              <a:rPr lang="en-US" sz="2000" dirty="0" err="1" smtClean="0">
                <a:latin typeface="Consolas"/>
                <a:cs typeface="Consolas"/>
              </a:rPr>
              <a:t>p+i</a:t>
            </a:r>
            <a:r>
              <a:rPr lang="en-US" sz="2000" dirty="0" smtClean="0">
                <a:latin typeface="Consolas"/>
                <a:cs typeface="Consolas"/>
              </a:rPr>
              <a:t> == (char *)p +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 err="1" smtClean="0">
                <a:latin typeface="Consolas"/>
                <a:cs typeface="Consolas"/>
              </a:rPr>
              <a:t>sizeof</a:t>
            </a:r>
            <a:r>
              <a:rPr lang="en-US" sz="2000" dirty="0" smtClean="0">
                <a:latin typeface="Consolas"/>
                <a:cs typeface="Consolas"/>
              </a:rPr>
              <a:t>(*p))</a:t>
            </a: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775040" y="5557112"/>
            <a:ext cx="4095993" cy="1124051"/>
            <a:chOff x="4775040" y="5557112"/>
            <a:chExt cx="4095993" cy="112405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7295065" y="5557112"/>
              <a:ext cx="433677" cy="5044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775040" y="6034832"/>
              <a:ext cx="4095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sizeof</a:t>
              </a:r>
              <a:r>
                <a:rPr lang="en-US" dirty="0" smtClean="0"/>
                <a:t>(*p), or </a:t>
              </a:r>
              <a:r>
                <a:rPr lang="en-US" dirty="0" err="1" smtClean="0"/>
                <a:t>sizeof</a:t>
              </a:r>
              <a:r>
                <a:rPr lang="en-US" dirty="0" smtClean="0"/>
                <a:t>(</a:t>
              </a:r>
              <a:r>
                <a:rPr lang="en-US" dirty="0" err="1" smtClean="0"/>
                <a:t>int</a:t>
              </a:r>
              <a:r>
                <a:rPr lang="en-US" dirty="0" smtClean="0"/>
                <a:t>) is a C built-in that</a:t>
              </a:r>
            </a:p>
            <a:p>
              <a:r>
                <a:rPr lang="en-US" dirty="0" smtClean="0"/>
                <a:t>returns size of object/expression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18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3569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int *p = &amp;a;</a:t>
            </a:r>
          </a:p>
          <a:p>
            <a:endParaRPr kumimoji="1" lang="en-US" altLang="zh-CN" sz="600" dirty="0" smtClean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char *c = (char *)p;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4450" y="373337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4450" y="338087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774450" y="408691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4450" y="5843049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0x78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173" y="584873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</a:t>
            </a:r>
            <a:r>
              <a:rPr lang="en-US" altLang="zh-CN" sz="2000" dirty="0" smtClean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909739" y="589138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7829" y="555711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10751" y="51931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1607" y="482519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31567" y="446701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29164" y="413100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41034" y="376870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41559" y="342209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1534" y="4434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71534" y="478925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0x12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9624" y="5143444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0x34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4450" y="5493537"/>
            <a:ext cx="1091998" cy="356106"/>
          </a:xfrm>
          <a:prstGeom prst="rect">
            <a:avLst/>
          </a:prstGeom>
          <a:pattFill prst="ltUpDiag">
            <a:fgClr>
              <a:schemeClr val="accent1"/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0x56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87995" y="5861513"/>
            <a:ext cx="657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lang="en-US" altLang="zh-CN" sz="2000" dirty="0" smtClean="0">
                <a:solidFill>
                  <a:srgbClr val="000000"/>
                </a:solidFill>
                <a:latin typeface="Verdana"/>
                <a:cs typeface="Verdana"/>
              </a:rPr>
              <a:t> c</a:t>
            </a:r>
            <a:endParaRPr lang="zh-CN" altLang="en-US" sz="2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23" name="直线箭头连接符 22"/>
          <p:cNvCxnSpPr>
            <a:stCxn id="22" idx="1"/>
            <a:endCxn id="10" idx="3"/>
          </p:cNvCxnSpPr>
          <p:nvPr/>
        </p:nvCxnSpPr>
        <p:spPr>
          <a:xfrm flipH="1" flipV="1">
            <a:off x="2737610" y="6060659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2758463" y="5714511"/>
            <a:ext cx="550385" cy="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80156" y="5498667"/>
            <a:ext cx="64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Verdana"/>
                <a:cs typeface="Verdana"/>
              </a:rPr>
              <a:t>+1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94841" y="3136820"/>
            <a:ext cx="5091959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for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4;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print(“%x “, c[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60603" y="5830672"/>
            <a:ext cx="4573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What about big endian?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27" name="矩形 25"/>
          <p:cNvSpPr/>
          <p:nvPr/>
        </p:nvSpPr>
        <p:spPr>
          <a:xfrm>
            <a:off x="3741450" y="4573243"/>
            <a:ext cx="521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Output: 0x78 0x56 0x34 0x12</a:t>
            </a:r>
            <a:endParaRPr lang="zh-CN" alt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3338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69022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Another example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57688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Consolas"/>
                <a:cs typeface="Consolas"/>
              </a:rPr>
              <a:t>bool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is_normalized_float</a:t>
            </a:r>
            <a:r>
              <a:rPr kumimoji="1" lang="en-US" altLang="zh-CN" sz="2400" dirty="0" smtClean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703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142" y="274638"/>
            <a:ext cx="8454658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Another example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7200" y="1446548"/>
            <a:ext cx="66149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>
                <a:latin typeface="Consolas"/>
                <a:cs typeface="Consolas"/>
              </a:rPr>
              <a:t>bool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is_normalized_float</a:t>
            </a:r>
            <a:r>
              <a:rPr kumimoji="1" lang="en-US" altLang="zh-CN" sz="2400" dirty="0" smtClean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smtClean="0">
                <a:latin typeface="Consolas"/>
                <a:cs typeface="Consolas"/>
              </a:rPr>
              <a:t> = *(unsigned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*)&amp;f;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unsigned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dirty="0" smtClean="0">
                <a:latin typeface="Consolas"/>
                <a:cs typeface="Consolas"/>
              </a:rPr>
              <a:t> = (i&amp;0x7fffffff)&gt;&gt;23;</a:t>
            </a:r>
          </a:p>
          <a:p>
            <a:r>
              <a:rPr kumimoji="1" lang="en-US" altLang="zh-CN" sz="2400" dirty="0" smtClean="0">
                <a:latin typeface="Consolas"/>
                <a:cs typeface="Consolas"/>
              </a:rPr>
              <a:t>    return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dirty="0" smtClean="0">
                <a:latin typeface="Consolas"/>
                <a:cs typeface="Consolas"/>
              </a:rPr>
              <a:t> != 0 &amp;&amp;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exp</a:t>
            </a:r>
            <a:r>
              <a:rPr kumimoji="1" lang="en-US" altLang="zh-CN" sz="2400" smtClean="0">
                <a:latin typeface="Consolas"/>
                <a:cs typeface="Consolas"/>
              </a:rPr>
              <a:t> != 127)</a:t>
            </a:r>
            <a:r>
              <a:rPr kumimoji="1" lang="en-US" altLang="zh-CN" sz="2400" dirty="0" smtClean="0">
                <a:latin typeface="Consolas"/>
                <a:cs typeface="Consolas"/>
              </a:rPr>
              <a:t>;</a:t>
            </a:r>
          </a:p>
          <a:p>
            <a:endParaRPr kumimoji="1" lang="en-US" altLang="zh-CN" sz="2400" dirty="0" smtClean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926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750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sizeof(</a:t>
            </a:r>
            <a:r>
              <a:rPr kumimoji="1" lang="en-US" altLang="zh-CN" sz="3200" dirty="0">
                <a:latin typeface="Consolas"/>
                <a:cs typeface="Consolas"/>
              </a:rPr>
              <a:t>type</a:t>
            </a:r>
            <a:r>
              <a:rPr kumimoji="1" lang="en-US" altLang="zh-CN" sz="3200" dirty="0"/>
              <a:t>)</a:t>
            </a:r>
          </a:p>
          <a:p>
            <a:pPr lvl="1"/>
            <a:r>
              <a:rPr kumimoji="1" lang="en-US" altLang="zh-CN" sz="2800" dirty="0"/>
              <a:t>Returns size in bytes of the object representation of </a:t>
            </a:r>
            <a:r>
              <a:rPr kumimoji="1" lang="en-US" altLang="zh-CN" sz="2800" dirty="0" smtClean="0"/>
              <a:t>type</a:t>
            </a:r>
          </a:p>
          <a:p>
            <a:pPr lvl="1"/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3200" dirty="0"/>
              <a:t>s</a:t>
            </a:r>
            <a:r>
              <a:rPr kumimoji="1" lang="en-US" altLang="zh-CN" sz="3200" dirty="0" smtClean="0"/>
              <a:t>izeof(expression)</a:t>
            </a:r>
          </a:p>
          <a:p>
            <a:pPr lvl="1"/>
            <a:r>
              <a:rPr kumimoji="1" lang="en-US" altLang="zh-CN" sz="2800" dirty="0"/>
              <a:t>Returns size in bytes of </a:t>
            </a:r>
            <a:r>
              <a:rPr kumimoji="1" lang="en-US" altLang="zh-CN" sz="2800" dirty="0" smtClean="0"/>
              <a:t>the </a:t>
            </a:r>
            <a:r>
              <a:rPr kumimoji="1" lang="en-US" altLang="zh-CN" sz="2800" dirty="0"/>
              <a:t>type that would be returned by expression, if evaluated.</a:t>
            </a:r>
          </a:p>
          <a:p>
            <a:endParaRPr kumimoji="1" lang="en-US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783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242575"/>
              </p:ext>
            </p:extLst>
          </p:nvPr>
        </p:nvGraphicFramePr>
        <p:xfrm>
          <a:off x="457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/>
                <a:gridCol w="4187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493773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148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770496"/>
              </p:ext>
            </p:extLst>
          </p:nvPr>
        </p:nvGraphicFramePr>
        <p:xfrm>
          <a:off x="457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/>
                <a:gridCol w="4187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493773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142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688156"/>
              </p:ext>
            </p:extLst>
          </p:nvPr>
        </p:nvGraphicFramePr>
        <p:xfrm>
          <a:off x="457200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/>
                <a:gridCol w="2425697"/>
                <a:gridCol w="2791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*p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=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5532719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048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</a:t>
            </a:r>
            <a:r>
              <a:rPr kumimoji="1" lang="en-US" altLang="zh-CN" sz="4800" dirty="0" smtClean="0">
                <a:latin typeface="Arial"/>
                <a:cs typeface="Arial"/>
              </a:rPr>
              <a:t>unction </a:t>
            </a:r>
            <a:r>
              <a:rPr kumimoji="1" lang="en-US" altLang="zh-CN" sz="4800" i="1" dirty="0" smtClean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172762"/>
              </p:ext>
            </p:extLst>
          </p:nvPr>
        </p:nvGraphicFramePr>
        <p:xfrm>
          <a:off x="457200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/>
                <a:gridCol w="2425697"/>
                <a:gridCol w="2791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 smtClean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 smtClean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10 * 4 = 40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 *p = </a:t>
                      </a: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22735" y="5630236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341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</a:t>
            </a:r>
            <a:r>
              <a:rPr lang="en-US" dirty="0" smtClean="0"/>
              <a:t>: a </a:t>
            </a:r>
            <a:r>
              <a:rPr lang="en-US" dirty="0"/>
              <a:t>collection of </a:t>
            </a:r>
            <a:r>
              <a:rPr lang="en-US" u="sng" dirty="0"/>
              <a:t>contiguous</a:t>
            </a:r>
            <a:r>
              <a:rPr lang="en-US" dirty="0"/>
              <a:t> objects with the same type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5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Undefined behavior 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903" y="2171389"/>
            <a:ext cx="82098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In computer programming, undefined behavior (UB) is the result of executing computer code whose behavior is not prescribed by the language </a:t>
            </a:r>
            <a:r>
              <a:rPr lang="en-US" altLang="zh-CN" sz="2800" dirty="0" smtClean="0">
                <a:latin typeface="Arial"/>
                <a:cs typeface="Arial"/>
              </a:rPr>
              <a:t>specification.</a:t>
            </a:r>
            <a:endParaRPr lang="zh-CN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8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694"/>
            <a:ext cx="8229600" cy="529466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Use an uninitialized variable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a;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b = a + 1;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out of bound array access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*p = a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*(p+3) = 3;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Divide by zero</a:t>
            </a:r>
          </a:p>
          <a:p>
            <a:pPr marL="0" indent="0">
              <a:buNone/>
            </a:pPr>
            <a:r>
              <a:rPr kumimoji="1" lang="en-US" altLang="zh-CN" sz="24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400" dirty="0" smtClean="0">
                <a:latin typeface="Consolas"/>
                <a:cs typeface="Consolas"/>
              </a:rPr>
              <a:t> a = 1 / 0;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integer overflow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2400" dirty="0" smtClean="0">
                <a:latin typeface="Consolas"/>
                <a:cs typeface="Consolas"/>
              </a:rPr>
              <a:t> a = 0x7fffffff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nt</a:t>
            </a:r>
            <a:r>
              <a:rPr kumimoji="1" lang="en-US" altLang="zh-CN" sz="2400" dirty="0" smtClean="0">
                <a:latin typeface="Consolas"/>
                <a:cs typeface="Consolas"/>
              </a:rPr>
              <a:t> b = a + 1 </a:t>
            </a:r>
          </a:p>
        </p:txBody>
      </p:sp>
    </p:spTree>
    <p:extLst>
      <p:ext uri="{BB962C8B-B14F-4D97-AF65-F5344CB8AC3E}">
        <p14:creationId xmlns:p14="http://schemas.microsoft.com/office/powerpoint/2010/main" val="26984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Why does C have undefined behavior?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Simplify compiler’s implementation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Enable better performance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</a:t>
            </a:r>
            <a:r>
              <a:rPr kumimoji="1" lang="en-US" altLang="zh-CN" dirty="0" smtClean="0"/>
              <a:t>se uninitialized variables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Avoid memory write</a:t>
            </a:r>
          </a:p>
          <a:p>
            <a:r>
              <a:rPr kumimoji="1" lang="en-US" altLang="zh-CN" dirty="0" smtClean="0"/>
              <a:t>Out-of-bound array access</a:t>
            </a:r>
          </a:p>
          <a:p>
            <a:pPr lvl="1"/>
            <a:r>
              <a:rPr kumimoji="1" lang="en-US" altLang="zh-CN" dirty="0" smtClean="0"/>
              <a:t>Avoid runtime bound checking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Divided by </a:t>
            </a:r>
            <a:r>
              <a:rPr kumimoji="1" lang="en-US" altLang="zh-CN" dirty="0" smtClean="0"/>
              <a:t>zero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integer </a:t>
            </a:r>
            <a:r>
              <a:rPr kumimoji="1" lang="en-US" altLang="zh-CN" dirty="0"/>
              <a:t>overflow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5452" y="4060831"/>
            <a:ext cx="6553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6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5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At instruction set level, different architectures handle them in different ways: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Divided </a:t>
            </a:r>
            <a:r>
              <a:rPr kumimoji="1" lang="en-US" altLang="zh-CN" dirty="0"/>
              <a:t>by </a:t>
            </a:r>
            <a:r>
              <a:rPr kumimoji="1" lang="en-US" altLang="zh-CN" dirty="0" smtClean="0"/>
              <a:t>zero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X86 raises an exception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 smtClean="0"/>
              <a:t>MIPS and PowerPC silently ignore it.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integer overflow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X86 </a:t>
            </a:r>
            <a:r>
              <a:rPr kumimoji="1" lang="en-US" altLang="zh-CN" dirty="0" smtClean="0"/>
              <a:t>wraps around (with flags set)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r>
              <a:rPr kumimoji="1" lang="en-US" altLang="zh-CN" dirty="0"/>
              <a:t>MIPS </a:t>
            </a:r>
            <a:r>
              <a:rPr kumimoji="1" lang="en-US" altLang="zh-CN" dirty="0" smtClean="0"/>
              <a:t>raises an exception. </a:t>
            </a:r>
            <a:endParaRPr kumimoji="1" lang="en-US" altLang="zh-CN" dirty="0"/>
          </a:p>
          <a:p>
            <a:pPr>
              <a:buFont typeface="Symbol" charset="2"/>
              <a:buChar char="-"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2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Assumption: Unlike Java, C compilers trust the programmer not to submit code that has undefined behavior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The compiler optimizes this code under this assumption</a:t>
            </a:r>
          </a:p>
          <a:p>
            <a:pPr marL="0" indent="0">
              <a:buNone/>
            </a:pPr>
            <a:r>
              <a:rPr kumimoji="1" lang="en-US" altLang="zh-CN" dirty="0" smtClean="0">
                <a:sym typeface="Wingdings"/>
              </a:rPr>
              <a:t> Compiler may remove the code or rewrite the code in a way that programmer did not anticipate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23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61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#include &lt;</a:t>
            </a:r>
            <a:r>
              <a:rPr lang="en-US" altLang="zh-CN" sz="1800" dirty="0" err="1" smtClean="0">
                <a:latin typeface="Consolas"/>
                <a:cs typeface="Consolas"/>
              </a:rPr>
              <a:t>stdio.h</a:t>
            </a:r>
            <a:r>
              <a:rPr lang="en-US" altLang="zh-CN" sz="18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void foo(</a:t>
            </a: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if(a+100 &lt; a) {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(”overflowed\n");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}</a:t>
            </a:r>
          </a:p>
          <a:p>
            <a:endParaRPr lang="mr-IN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(”normal is boring\n");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 smtClean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61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#include &lt;</a:t>
            </a:r>
            <a:r>
              <a:rPr lang="en-US" altLang="zh-CN" sz="1800" dirty="0" err="1" smtClean="0">
                <a:latin typeface="Consolas"/>
                <a:cs typeface="Consolas"/>
              </a:rPr>
              <a:t>stdio.h</a:t>
            </a:r>
            <a:r>
              <a:rPr lang="en-US" altLang="zh-CN" sz="18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void foo(</a:t>
            </a: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</a:t>
            </a:r>
            <a:r>
              <a:rPr lang="mr-IN" altLang="zh-CN" sz="1800" strike="sngStrike" dirty="0" smtClean="0">
                <a:latin typeface="Consolas"/>
                <a:cs typeface="Consolas"/>
              </a:rPr>
              <a:t>if(a+100 &lt; a) {</a:t>
            </a:r>
          </a:p>
          <a:p>
            <a:pPr marL="0" indent="0">
              <a:buNone/>
            </a:pPr>
            <a:r>
              <a:rPr lang="en-US" altLang="zh-CN" sz="1800" strike="sngStrike" dirty="0" smtClean="0">
                <a:latin typeface="Consolas"/>
                <a:cs typeface="Consolas"/>
              </a:rPr>
              <a:t>    </a:t>
            </a:r>
            <a:r>
              <a:rPr lang="en-US" altLang="zh-CN" sz="1800" strike="sngStrike" dirty="0" err="1" smtClean="0">
                <a:latin typeface="Consolas"/>
                <a:cs typeface="Consolas"/>
              </a:rPr>
              <a:t>printf</a:t>
            </a:r>
            <a:r>
              <a:rPr lang="en-US" altLang="zh-CN" sz="1800" strike="sngStrike" dirty="0" smtClean="0">
                <a:latin typeface="Consolas"/>
                <a:cs typeface="Consolas"/>
              </a:rPr>
              <a:t>(“overflowed\n");</a:t>
            </a:r>
          </a:p>
          <a:p>
            <a:pPr marL="0" indent="0">
              <a:buNone/>
            </a:pPr>
            <a:r>
              <a:rPr lang="mr-IN" altLang="zh-CN" sz="1800" strike="sngStrike" dirty="0" smtClean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strike="sngStrike" dirty="0" smtClean="0">
                <a:latin typeface="Consolas"/>
                <a:cs typeface="Consolas"/>
              </a:rPr>
              <a:t>  }</a:t>
            </a:r>
          </a:p>
          <a:p>
            <a:endParaRPr lang="mr-IN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</a:t>
            </a:r>
            <a:r>
              <a:rPr lang="en-US" altLang="zh-CN" sz="1800" dirty="0" err="1" smtClean="0">
                <a:latin typeface="Consolas"/>
                <a:cs typeface="Consolas"/>
              </a:rPr>
              <a:t>printf</a:t>
            </a:r>
            <a:r>
              <a:rPr lang="en-US" altLang="zh-CN" sz="1800" dirty="0" smtClean="0">
                <a:latin typeface="Consolas"/>
                <a:cs typeface="Consolas"/>
              </a:rPr>
              <a:t>(“normal is boring\n");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Consolas"/>
                <a:cs typeface="Consolas"/>
              </a:rPr>
              <a:t>int</a:t>
            </a:r>
            <a:r>
              <a:rPr lang="en-US" altLang="zh-CN" sz="1800" dirty="0" smtClean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 smtClean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 smtClean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1653" y="2158895"/>
            <a:ext cx="4004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err="1" smtClean="0">
                <a:solidFill>
                  <a:srgbClr val="FF0000"/>
                </a:solidFill>
                <a:latin typeface="Arial"/>
                <a:cs typeface="Arial"/>
              </a:rPr>
              <a:t>gcc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Arial"/>
                <a:cs typeface="Arial"/>
              </a:rPr>
              <a:t> removes the check with O3</a:t>
            </a:r>
            <a:endParaRPr lang="zh-CN" alt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3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text characters?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1600200"/>
            <a:ext cx="8509949" cy="4958403"/>
          </a:xfrm>
        </p:spPr>
        <p:txBody>
          <a:bodyPr/>
          <a:lstStyle/>
          <a:p>
            <a:r>
              <a:rPr lang="en-US" dirty="0" smtClean="0"/>
              <a:t>How to associate bit patterns to integers?</a:t>
            </a:r>
          </a:p>
          <a:p>
            <a:pPr lvl="1"/>
            <a:r>
              <a:rPr lang="en-US" dirty="0" smtClean="0"/>
              <a:t>base 2</a:t>
            </a:r>
          </a:p>
          <a:p>
            <a:pPr lvl="1"/>
            <a:r>
              <a:rPr lang="en-US" dirty="0" smtClean="0"/>
              <a:t>2’s complement</a:t>
            </a:r>
          </a:p>
          <a:p>
            <a:r>
              <a:rPr lang="en-US" dirty="0" smtClean="0"/>
              <a:t>How to associate bit patterns to floats? </a:t>
            </a:r>
          </a:p>
          <a:p>
            <a:pPr lvl="1"/>
            <a:r>
              <a:rPr lang="en-US" dirty="0" smtClean="0"/>
              <a:t>IEEE floating point representation (based on normalized scientific notation)</a:t>
            </a:r>
          </a:p>
          <a:p>
            <a:r>
              <a:rPr lang="en-US" dirty="0" smtClean="0"/>
              <a:t>How to associate bit patterns to characters?</a:t>
            </a:r>
          </a:p>
          <a:p>
            <a:pPr lvl="1"/>
            <a:r>
              <a:rPr lang="en-US" dirty="0" smtClean="0"/>
              <a:t>by convention</a:t>
            </a:r>
          </a:p>
          <a:p>
            <a:pPr lvl="1"/>
            <a:r>
              <a:rPr lang="en-US" dirty="0" smtClean="0"/>
              <a:t>ASCII, UTF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1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50593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3"/>
          <p:cNvSpPr/>
          <p:nvPr/>
        </p:nvSpPr>
        <p:spPr>
          <a:xfrm>
            <a:off x="4027463" y="1557901"/>
            <a:ext cx="2419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a[3];</a:t>
            </a:r>
          </a:p>
        </p:txBody>
      </p:sp>
      <p:sp>
        <p:nvSpPr>
          <p:cNvPr id="47" name="矩形 39"/>
          <p:cNvSpPr/>
          <p:nvPr/>
        </p:nvSpPr>
        <p:spPr>
          <a:xfrm>
            <a:off x="1856425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61"/>
          <p:cNvSpPr/>
          <p:nvPr/>
        </p:nvSpPr>
        <p:spPr>
          <a:xfrm>
            <a:off x="1853509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40"/>
          <p:cNvSpPr/>
          <p:nvPr/>
        </p:nvSpPr>
        <p:spPr>
          <a:xfrm>
            <a:off x="1835215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57760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77368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48423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77368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2483" y="5828078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59609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40726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54531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67809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6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ASCII: American Standard Code for Information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26" y="1608976"/>
            <a:ext cx="8686800" cy="23454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Developed in 60s, based on the English alphabet</a:t>
            </a:r>
          </a:p>
          <a:p>
            <a:r>
              <a:rPr lang="en-US" dirty="0" smtClean="0"/>
              <a:t>use one byte (</a:t>
            </a:r>
            <a:r>
              <a:rPr lang="en-US" dirty="0" smtClean="0">
                <a:solidFill>
                  <a:srgbClr val="0000FF"/>
                </a:solidFill>
              </a:rPr>
              <a:t>with MSB=0</a:t>
            </a:r>
            <a:r>
              <a:rPr lang="en-US" dirty="0" smtClean="0"/>
              <a:t>) to represent each character</a:t>
            </a:r>
          </a:p>
          <a:p>
            <a:r>
              <a:rPr lang="en-US" dirty="0" smtClean="0"/>
              <a:t>How many unique characters can be represented?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7020" y="4253801"/>
            <a:ext cx="808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</a:rPr>
              <a:t>128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75px-ASCII-Table-wide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8" b="-5958"/>
          <a:stretch>
            <a:fillRect/>
          </a:stretch>
        </p:blipFill>
        <p:spPr>
          <a:xfrm>
            <a:off x="1" y="0"/>
            <a:ext cx="9144000" cy="7442728"/>
          </a:xfrm>
        </p:spPr>
      </p:pic>
    </p:spTree>
    <p:extLst>
      <p:ext uri="{BB962C8B-B14F-4D97-AF65-F5344CB8AC3E}">
        <p14:creationId xmlns:p14="http://schemas.microsoft.com/office/powerpoint/2010/main" val="175301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1: </a:t>
            </a:r>
            <a:r>
              <a:rPr lang="en-US" dirty="0" err="1" smtClean="0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char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char c = ‘A’;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(c);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...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887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1: </a:t>
            </a:r>
            <a:r>
              <a:rPr lang="en-US" dirty="0" err="1" smtClean="0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char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// test if c is an uppercase letter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 if (c &lt; ‘A’ || c &gt; ‘Z’)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return c;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55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1: </a:t>
            </a:r>
            <a:r>
              <a:rPr lang="en-US" dirty="0" err="1" smtClean="0"/>
              <a:t>tolower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724768" y="1698590"/>
            <a:ext cx="79620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lowercase character for c if c is an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uppercase letter. Otherwise, it returns c.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char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// test if c is an uppercase letter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 if (c &lt; ‘A’ || c &gt; ‘Z’)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return c;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	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return c + (‘a’ – ‘A’);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0769" y="5754853"/>
            <a:ext cx="369975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C’s standard library includes</a:t>
            </a:r>
          </a:p>
          <a:p>
            <a:r>
              <a:rPr lang="en-US" sz="2400" dirty="0" err="1" smtClean="0"/>
              <a:t>tolower</a:t>
            </a:r>
            <a:r>
              <a:rPr lang="en-US" sz="2400" dirty="0" smtClean="0"/>
              <a:t>, </a:t>
            </a:r>
            <a:r>
              <a:rPr lang="en-US" sz="2400" dirty="0" err="1" smtClean="0"/>
              <a:t>toupper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179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2: </a:t>
            </a:r>
            <a:r>
              <a:rPr lang="en-US" dirty="0" err="1" smtClean="0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d =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cs typeface="Consolas"/>
              </a:rPr>
              <a:t>(“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7478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2: </a:t>
            </a:r>
            <a:r>
              <a:rPr lang="en-US" dirty="0" err="1" smtClean="0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// test if c is a valid character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if (c &lt; ‘0’ || c &gt; ‘9’)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 return -1;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}</a:t>
            </a:r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d =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cs typeface="Consolas"/>
              </a:rPr>
              <a:t>(“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051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exercise 2: </a:t>
            </a:r>
            <a:r>
              <a:rPr lang="en-US" dirty="0" err="1" smtClean="0"/>
              <a:t>toDigit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9006" y="1492652"/>
            <a:ext cx="91158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toDigit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returns the corresponding integer for c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if c is a valid digit character,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e.g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‘1’, ‘2’,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Otherwise, it returns -1.</a:t>
            </a: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(char c)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// test if c is a valid character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if (c &lt; ‘0’ || c &gt; ‘9’)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    return -1;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 }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return c – ‘0’;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d = </a:t>
            </a:r>
            <a:r>
              <a:rPr lang="en-US" altLang="zh-CN" sz="2400" dirty="0" err="1" smtClean="0">
                <a:latin typeface="Consolas"/>
                <a:cs typeface="Consolas"/>
              </a:rPr>
              <a:t>toDigit</a:t>
            </a:r>
            <a:r>
              <a:rPr lang="en-US" altLang="zh-CN" sz="2400" dirty="0" smtClean="0">
                <a:latin typeface="Consolas"/>
                <a:cs typeface="Consolas"/>
              </a:rPr>
              <a:t>(‘8’);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latin typeface="Consolas"/>
                <a:cs typeface="Consolas"/>
              </a:rPr>
              <a:t>(“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is %d, multiply-by-2 %d\n”, d, 2*d);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450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Modern Standard: </a:t>
            </a:r>
            <a:r>
              <a:rPr lang="en-US" dirty="0" err="1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73" y="1208663"/>
            <a:ext cx="8815419" cy="3061552"/>
          </a:xfrm>
        </p:spPr>
        <p:txBody>
          <a:bodyPr>
            <a:normAutofit/>
          </a:bodyPr>
          <a:lstStyle/>
          <a:p>
            <a:r>
              <a:rPr lang="en-US" dirty="0" smtClean="0"/>
              <a:t>ASCII can only represent 128 characters</a:t>
            </a:r>
          </a:p>
          <a:p>
            <a:pPr lvl="1"/>
            <a:r>
              <a:rPr lang="en-US" dirty="0" smtClean="0"/>
              <a:t>How about Chinese, Korean, all of the worlds languages? Symbols? </a:t>
            </a:r>
            <a:r>
              <a:rPr lang="en-US" dirty="0" err="1" smtClean="0"/>
              <a:t>Emojis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Unicode standard represents &gt;135,000 characters</a:t>
            </a:r>
            <a:endParaRPr lang="en-US" dirty="0"/>
          </a:p>
        </p:txBody>
      </p:sp>
      <p:pic>
        <p:nvPicPr>
          <p:cNvPr id="4" name="Picture 3" descr="Screen Shot 2018-02-08 at 1.49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52" y="3420650"/>
            <a:ext cx="6134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8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UTF-8 is one encoding form for Unicode</a:t>
            </a:r>
          </a:p>
          <a:p>
            <a:pPr lvl="1"/>
            <a:r>
              <a:rPr lang="en-US" dirty="0" smtClean="0"/>
              <a:t>use 1, 2, or 4 byte to represent a character</a:t>
            </a:r>
          </a:p>
          <a:p>
            <a:pPr lvl="1"/>
            <a:r>
              <a:rPr lang="en-US" dirty="0" smtClean="0"/>
              <a:t>Unicode for ASCII characters have the same ASCII value </a:t>
            </a:r>
            <a:r>
              <a:rPr lang="en-US" dirty="0" smtClean="0">
                <a:sym typeface="Wingdings"/>
              </a:rPr>
              <a:t> UTF-8 one byte code is the same as ASCII</a:t>
            </a:r>
            <a:endParaRPr lang="en-US" dirty="0" smtClean="0"/>
          </a:p>
          <a:p>
            <a:r>
              <a:rPr lang="en-US" dirty="0" smtClean="0"/>
              <a:t>C has no primitive support for Unicode</a:t>
            </a:r>
          </a:p>
        </p:txBody>
      </p:sp>
    </p:spTree>
    <p:extLst>
      <p:ext uri="{BB962C8B-B14F-4D97-AF65-F5344CB8AC3E}">
        <p14:creationId xmlns:p14="http://schemas.microsoft.com/office/powerpoint/2010/main" val="299453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65971" y="2873410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871803" y="4017080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868887" y="5135494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850593" y="25173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73138" y="619628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92746" y="584074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3801" y="4781063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92746" y="365716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67861" y="5832431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74987" y="58370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104" y="478041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69909" y="361697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83187" y="2550014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402746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182874" y="5826021"/>
            <a:ext cx="1794633" cy="924985"/>
          </a:xfrm>
          <a:prstGeom prst="wedgeRoundRectCallout">
            <a:avLst>
              <a:gd name="adj1" fmla="val -87200"/>
              <a:gd name="adj2" fmla="val -5568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Assuming</a:t>
            </a:r>
            <a:r>
              <a:rPr lang="en-US" dirty="0" smtClean="0">
                <a:solidFill>
                  <a:schemeClr val="tx1"/>
                </a:solidFill>
              </a:rPr>
              <a:t> little Endian machine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6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78700"/>
            <a:ext cx="8686800" cy="2541791"/>
          </a:xfrm>
        </p:spPr>
        <p:txBody>
          <a:bodyPr>
            <a:normAutofit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820491"/>
            <a:ext cx="79620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tolower_string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turns every character in character array s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into lower case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*s,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	  for 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}  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315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77473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 string stores a NULL character to mark the end (by convention)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4166464"/>
            <a:ext cx="7962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101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46"/>
            <a:ext cx="8229600" cy="1143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11946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pPr lvl="1"/>
            <a:r>
              <a:rPr lang="en-US" dirty="0" smtClean="0"/>
              <a:t>C string stores a NULL character to mark the end (by convention)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968073"/>
            <a:ext cx="7962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while 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650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28581" y="2324270"/>
            <a:ext cx="5163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*h;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1628086"/>
            <a:ext cx="4041040" cy="1667291"/>
            <a:chOff x="0" y="1628086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964642" y="2089751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0" y="1628086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53098" y="4119721"/>
            <a:ext cx="1752337" cy="1972891"/>
            <a:chOff x="5053098" y="4119721"/>
            <a:chExt cx="1752337" cy="1972891"/>
          </a:xfrm>
        </p:grpSpPr>
        <p:sp>
          <p:nvSpPr>
            <p:cNvPr id="10" name="矩形 3"/>
            <p:cNvSpPr/>
            <p:nvPr/>
          </p:nvSpPr>
          <p:spPr>
            <a:xfrm>
              <a:off x="5713437" y="4486649"/>
              <a:ext cx="1091998" cy="12323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r>
                <a:rPr kumimoji="1" lang="mr-IN" altLang="zh-CN" sz="3600" b="1" dirty="0">
                  <a:solidFill>
                    <a:prstClr val="black"/>
                  </a:solidFill>
                </a:rPr>
                <a:t>…</a:t>
              </a:r>
              <a:endParaRPr kumimoji="1" lang="zh-CN" altLang="en-US" dirty="0"/>
            </a:p>
          </p:txBody>
        </p:sp>
        <p:sp>
          <p:nvSpPr>
            <p:cNvPr id="21" name="矩形 44"/>
            <p:cNvSpPr/>
            <p:nvPr/>
          </p:nvSpPr>
          <p:spPr>
            <a:xfrm>
              <a:off x="5713437" y="4126286"/>
              <a:ext cx="1091998" cy="3669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矩形 37"/>
            <p:cNvSpPr/>
            <p:nvPr/>
          </p:nvSpPr>
          <p:spPr>
            <a:xfrm>
              <a:off x="5053098" y="5723280"/>
              <a:ext cx="438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h:</a:t>
              </a:r>
              <a:endParaRPr lang="zh-CN" altLang="en-US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5713437" y="571895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5531193" y="4119721"/>
              <a:ext cx="231116" cy="195533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31858" y="3480620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969182" y="6228509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5053098" y="1801050"/>
            <a:ext cx="4065151" cy="1679570"/>
            <a:chOff x="5053098" y="1801050"/>
            <a:chExt cx="4065151" cy="1679570"/>
          </a:xfrm>
        </p:grpSpPr>
        <p:grpSp>
          <p:nvGrpSpPr>
            <p:cNvPr id="38" name="Group 37"/>
            <p:cNvGrpSpPr/>
            <p:nvPr/>
          </p:nvGrpSpPr>
          <p:grpSpPr>
            <a:xfrm>
              <a:off x="5053098" y="2433900"/>
              <a:ext cx="4065151" cy="1046720"/>
              <a:chOff x="5004279" y="5384483"/>
              <a:chExt cx="4065151" cy="1046720"/>
            </a:xfrm>
          </p:grpSpPr>
          <p:sp>
            <p:nvSpPr>
              <p:cNvPr id="12" name="矩形 5"/>
              <p:cNvSpPr/>
              <p:nvPr/>
            </p:nvSpPr>
            <p:spPr>
              <a:xfrm>
                <a:off x="5676802" y="5384484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0x00</a:t>
                </a:r>
                <a:endParaRPr kumimoji="1" lang="zh-CN" altLang="en-US" dirty="0"/>
              </a:p>
            </p:txBody>
          </p:sp>
          <p:sp>
            <p:nvSpPr>
              <p:cNvPr id="16" name="矩形 9"/>
              <p:cNvSpPr/>
              <p:nvPr/>
            </p:nvSpPr>
            <p:spPr>
              <a:xfrm>
                <a:off x="5676802" y="5694460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’</a:t>
                </a:r>
                <a:endParaRPr kumimoji="1" lang="zh-CN" altLang="en-US" dirty="0"/>
              </a:p>
            </p:txBody>
          </p:sp>
          <p:sp>
            <p:nvSpPr>
              <p:cNvPr id="18" name="矩形 11"/>
              <p:cNvSpPr/>
              <p:nvPr/>
            </p:nvSpPr>
            <p:spPr>
              <a:xfrm>
                <a:off x="5676802" y="6048001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‘h’</a:t>
                </a:r>
                <a:endParaRPr kumimoji="1" lang="zh-CN" altLang="en-US" dirty="0"/>
              </a:p>
            </p:txBody>
          </p:sp>
          <p:sp>
            <p:nvSpPr>
              <p:cNvPr id="23" name="矩形 37"/>
              <p:cNvSpPr/>
              <p:nvPr/>
            </p:nvSpPr>
            <p:spPr>
              <a:xfrm>
                <a:off x="5004279" y="6034775"/>
                <a:ext cx="438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nsolas"/>
                    <a:ea typeface="宋体" pitchFamily="2" charset="-122"/>
                    <a:cs typeface="Consolas"/>
                  </a:rPr>
                  <a:t>s</a:t>
                </a:r>
                <a:r>
                  <a:rPr lang="en-US" altLang="zh-CN" dirty="0" smtClean="0">
                    <a:latin typeface="Consolas"/>
                    <a:ea typeface="宋体" pitchFamily="2" charset="-122"/>
                    <a:cs typeface="Consolas"/>
                  </a:rPr>
                  <a:t>:</a:t>
                </a:r>
                <a:endParaRPr lang="zh-CN" altLang="en-US" dirty="0"/>
              </a:p>
            </p:txBody>
          </p:sp>
          <p:sp>
            <p:nvSpPr>
              <p:cNvPr id="26" name="Left Bracket 25"/>
              <p:cNvSpPr/>
              <p:nvPr/>
            </p:nvSpPr>
            <p:spPr>
              <a:xfrm>
                <a:off x="5482374" y="5384483"/>
                <a:ext cx="191512" cy="1019623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68800" y="6061871"/>
                <a:ext cx="2300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0xdeadbefef12345678</a:t>
                </a:r>
                <a:endParaRPr lang="en-US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91765" y="1801050"/>
              <a:ext cx="456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13437" y="4137107"/>
            <a:ext cx="1101266" cy="1955505"/>
            <a:chOff x="5713437" y="4137107"/>
            <a:chExt cx="1101266" cy="1955505"/>
          </a:xfrm>
        </p:grpSpPr>
        <p:sp>
          <p:nvSpPr>
            <p:cNvPr id="41" name="矩形 5"/>
            <p:cNvSpPr/>
            <p:nvPr/>
          </p:nvSpPr>
          <p:spPr>
            <a:xfrm>
              <a:off x="5713437" y="5736506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0x78</a:t>
              </a:r>
              <a:endParaRPr kumimoji="1" lang="zh-CN" altLang="en-US" dirty="0"/>
            </a:p>
          </p:txBody>
        </p:sp>
        <p:sp>
          <p:nvSpPr>
            <p:cNvPr id="42" name="矩形 5"/>
            <p:cNvSpPr/>
            <p:nvPr/>
          </p:nvSpPr>
          <p:spPr>
            <a:xfrm>
              <a:off x="5722705" y="4137107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0xde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75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939519" y="1809870"/>
            <a:ext cx="55216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527349" y="1186805"/>
            <a:ext cx="4041040" cy="1667291"/>
            <a:chOff x="1527349" y="1186805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491991" y="1648470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27349" y="1186805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9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966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3943" y="3333308"/>
            <a:ext cx="42900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106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9316" y="4629602"/>
            <a:ext cx="3957484" cy="830997"/>
          </a:xfrm>
          <a:prstGeom prst="rect">
            <a:avLst/>
          </a:prstGeom>
          <a:solidFill>
            <a:srgbClr val="F2DCDB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 in out-of-bound write!</a:t>
            </a:r>
          </a:p>
          <a:p>
            <a:r>
              <a:rPr lang="en-US" sz="2400" dirty="0" smtClean="0"/>
              <a:t>Buffer overflow!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41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753325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 &amp;&amp;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n)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(h, s, 2);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3943" y="3333308"/>
            <a:ext cx="44517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strncpy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56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865971" y="2873410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871803" y="4017080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868887" y="5135494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850593" y="25173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873138" y="619628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92746" y="584074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3801" y="4781063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992746" y="3657161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67861" y="5832431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74987" y="58370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104" y="478041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69909" y="3616970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83187" y="2550014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402746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182874" y="5826021"/>
            <a:ext cx="1794633" cy="924985"/>
          </a:xfrm>
          <a:prstGeom prst="wedgeRoundRectCallout">
            <a:avLst>
              <a:gd name="adj1" fmla="val -87200"/>
              <a:gd name="adj2" fmla="val -5568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Assuming Little Endian machine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2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57609" y="895372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3933871" y="3016529"/>
            <a:ext cx="2023738" cy="523220"/>
            <a:chOff x="2779059" y="2340393"/>
            <a:chExt cx="2023738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4178933" y="2340393"/>
              <a:ext cx="623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OK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2779059" y="2584824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785738" y="3444499"/>
            <a:ext cx="6117306" cy="523220"/>
            <a:chOff x="2785738" y="2741845"/>
            <a:chExt cx="6117306" cy="523220"/>
          </a:xfrm>
        </p:grpSpPr>
        <p:sp>
          <p:nvSpPr>
            <p:cNvPr id="69" name="TextBox 68"/>
            <p:cNvSpPr txBox="1"/>
            <p:nvPr/>
          </p:nvSpPr>
          <p:spPr>
            <a:xfrm>
              <a:off x="4185612" y="2741845"/>
              <a:ext cx="4717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Segmentation fault (bus error)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2785738" y="3003455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39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15704" y="1268788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40" name="矩形 3"/>
          <p:cNvSpPr/>
          <p:nvPr/>
        </p:nvSpPr>
        <p:spPr>
          <a:xfrm>
            <a:off x="5750761" y="3578764"/>
            <a:ext cx="1091998" cy="12323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1" name="矩形 44"/>
          <p:cNvSpPr/>
          <p:nvPr/>
        </p:nvSpPr>
        <p:spPr>
          <a:xfrm>
            <a:off x="5750761" y="3218401"/>
            <a:ext cx="1091998" cy="366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42" name="矩形 37"/>
          <p:cNvSpPr/>
          <p:nvPr/>
        </p:nvSpPr>
        <p:spPr>
          <a:xfrm>
            <a:off x="5090422" y="481539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s2:</a:t>
            </a:r>
            <a:endParaRPr lang="zh-CN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78849" y="1787625"/>
            <a:ext cx="4065151" cy="1046720"/>
            <a:chOff x="5004279" y="5384483"/>
            <a:chExt cx="4065151" cy="1046720"/>
          </a:xfrm>
        </p:grpSpPr>
        <p:sp>
          <p:nvSpPr>
            <p:cNvPr id="44" name="矩形 5"/>
            <p:cNvSpPr/>
            <p:nvPr/>
          </p:nvSpPr>
          <p:spPr>
            <a:xfrm>
              <a:off x="5676802" y="538448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0x00</a:t>
              </a:r>
              <a:endParaRPr kumimoji="1" lang="zh-CN" altLang="en-US" dirty="0"/>
            </a:p>
          </p:txBody>
        </p:sp>
        <p:sp>
          <p:nvSpPr>
            <p:cNvPr id="46" name="矩形 9"/>
            <p:cNvSpPr/>
            <p:nvPr/>
          </p:nvSpPr>
          <p:spPr>
            <a:xfrm>
              <a:off x="5676802" y="569446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</a:t>
              </a:r>
              <a:r>
                <a:rPr kumimoji="1" lang="en-US" altLang="zh-CN" dirty="0" err="1" smtClean="0"/>
                <a:t>i</a:t>
              </a:r>
              <a:r>
                <a:rPr kumimoji="1" lang="en-US" altLang="zh-CN" dirty="0" smtClean="0"/>
                <a:t>’</a:t>
              </a:r>
              <a:endParaRPr kumimoji="1" lang="zh-CN" altLang="en-US" dirty="0"/>
            </a:p>
          </p:txBody>
        </p:sp>
        <p:sp>
          <p:nvSpPr>
            <p:cNvPr id="47" name="矩形 11"/>
            <p:cNvSpPr/>
            <p:nvPr/>
          </p:nvSpPr>
          <p:spPr>
            <a:xfrm>
              <a:off x="5676802" y="6048001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‘h’</a:t>
              </a:r>
              <a:endParaRPr kumimoji="1" lang="zh-CN" altLang="en-US" dirty="0"/>
            </a:p>
          </p:txBody>
        </p:sp>
        <p:sp>
          <p:nvSpPr>
            <p:cNvPr id="48" name="矩形 37"/>
            <p:cNvSpPr/>
            <p:nvPr/>
          </p:nvSpPr>
          <p:spPr>
            <a:xfrm>
              <a:off x="5004279" y="6034775"/>
              <a:ext cx="565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s1:</a:t>
              </a:r>
              <a:endParaRPr lang="zh-CN" altLang="en-US" dirty="0"/>
            </a:p>
          </p:txBody>
        </p:sp>
        <p:sp>
          <p:nvSpPr>
            <p:cNvPr id="49" name="Left Bracket 48"/>
            <p:cNvSpPr/>
            <p:nvPr/>
          </p:nvSpPr>
          <p:spPr>
            <a:xfrm>
              <a:off x="5569682" y="5384483"/>
              <a:ext cx="104203" cy="101962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8800" y="6061871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0xdeadbefef12345678</a:t>
              </a:r>
              <a:endParaRPr lang="en-US" dirty="0"/>
            </a:p>
          </p:txBody>
        </p:sp>
      </p:grpSp>
      <p:sp>
        <p:nvSpPr>
          <p:cNvPr id="51" name="矩形 5"/>
          <p:cNvSpPr/>
          <p:nvPr/>
        </p:nvSpPr>
        <p:spPr>
          <a:xfrm>
            <a:off x="5750761" y="481106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0x21</a:t>
            </a:r>
            <a:endParaRPr kumimoji="1" lang="zh-CN" altLang="en-US" dirty="0"/>
          </a:p>
        </p:txBody>
      </p:sp>
      <p:sp>
        <p:nvSpPr>
          <p:cNvPr id="52" name="Left Bracket 51"/>
          <p:cNvSpPr/>
          <p:nvPr/>
        </p:nvSpPr>
        <p:spPr>
          <a:xfrm>
            <a:off x="5568517" y="3211836"/>
            <a:ext cx="231116" cy="195533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969182" y="257273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9182" y="490556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6" name="矩形 5"/>
          <p:cNvSpPr/>
          <p:nvPr/>
        </p:nvSpPr>
        <p:spPr>
          <a:xfrm>
            <a:off x="5767479" y="53949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58" name="矩形 9"/>
          <p:cNvSpPr/>
          <p:nvPr/>
        </p:nvSpPr>
        <p:spPr>
          <a:xfrm>
            <a:off x="5767479" y="5704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59" name="矩形 11"/>
          <p:cNvSpPr/>
          <p:nvPr/>
        </p:nvSpPr>
        <p:spPr>
          <a:xfrm>
            <a:off x="5767479" y="605849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‘y’</a:t>
            </a:r>
            <a:endParaRPr kumimoji="1"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9477" y="6360068"/>
            <a:ext cx="227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0x0000000087654321</a:t>
            </a:r>
            <a:endParaRPr lang="en-US" dirty="0"/>
          </a:p>
        </p:txBody>
      </p:sp>
      <p:sp>
        <p:nvSpPr>
          <p:cNvPr id="62" name="矩形 11"/>
          <p:cNvSpPr/>
          <p:nvPr/>
        </p:nvSpPr>
        <p:spPr>
          <a:xfrm>
            <a:off x="5761893" y="638894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‘b’</a:t>
            </a:r>
            <a:endParaRPr kumimoji="1"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9633" y="5428784"/>
            <a:ext cx="1098285" cy="1300615"/>
          </a:xfrm>
          <a:prstGeom prst="rect">
            <a:avLst/>
          </a:prstGeom>
          <a:solidFill>
            <a:schemeClr val="accent1">
              <a:lumMod val="40000"/>
              <a:lumOff val="60000"/>
              <a:alpha val="38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Left Brace 63"/>
          <p:cNvSpPr/>
          <p:nvPr/>
        </p:nvSpPr>
        <p:spPr>
          <a:xfrm>
            <a:off x="5090422" y="5539523"/>
            <a:ext cx="478095" cy="1024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95875" y="5876391"/>
            <a:ext cx="108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read-only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6693647" y="4140366"/>
            <a:ext cx="1109148" cy="2493516"/>
          </a:xfrm>
          <a:custGeom>
            <a:avLst/>
            <a:gdLst>
              <a:gd name="connsiteX0" fmla="*/ 0 w 1109148"/>
              <a:gd name="connsiteY0" fmla="*/ 28222 h 2493516"/>
              <a:gd name="connsiteX1" fmla="*/ 1030941 w 1109148"/>
              <a:gd name="connsiteY1" fmla="*/ 282222 h 2493516"/>
              <a:gd name="connsiteX2" fmla="*/ 956235 w 1109148"/>
              <a:gd name="connsiteY2" fmla="*/ 2060222 h 2493516"/>
              <a:gd name="connsiteX3" fmla="*/ 313765 w 1109148"/>
              <a:gd name="connsiteY3" fmla="*/ 2493516 h 249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48" h="2493516">
                <a:moveTo>
                  <a:pt x="0" y="28222"/>
                </a:moveTo>
                <a:cubicBezTo>
                  <a:pt x="435784" y="-14112"/>
                  <a:pt x="871569" y="-56445"/>
                  <a:pt x="1030941" y="282222"/>
                </a:cubicBezTo>
                <a:cubicBezTo>
                  <a:pt x="1190314" y="620889"/>
                  <a:pt x="1075764" y="1691673"/>
                  <a:pt x="956235" y="2060222"/>
                </a:cubicBezTo>
                <a:cubicBezTo>
                  <a:pt x="836706" y="2428771"/>
                  <a:pt x="313765" y="2493516"/>
                  <a:pt x="313765" y="2493516"/>
                </a:cubicBezTo>
              </a:path>
            </a:pathLst>
          </a:custGeom>
          <a:ln>
            <a:headEnd type="oval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331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*s= “123”;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(“integer is %d\n”,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(s));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670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 {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result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while (s[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&gt;= '0' &amp;&amp; s[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&lt;= '9') {</a:t>
            </a:r>
          </a:p>
          <a:p>
            <a:r>
              <a:rPr lang="en-US" sz="2400" dirty="0" smtClean="0"/>
              <a:t>			result = result * 10 + (s[</a:t>
            </a:r>
            <a:r>
              <a:rPr lang="en-US" sz="2400" dirty="0" err="1" smtClean="0"/>
              <a:t>i</a:t>
            </a:r>
            <a:r>
              <a:rPr lang="en-US" sz="2400" dirty="0" smtClean="0"/>
              <a:t>] -'0');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}</a:t>
            </a:r>
          </a:p>
          <a:p>
            <a:r>
              <a:rPr lang="en-US" sz="2400" dirty="0" smtClean="0"/>
              <a:t>	return result;</a:t>
            </a:r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13523"/>
              </p:ext>
            </p:extLst>
          </p:nvPr>
        </p:nvGraphicFramePr>
        <p:xfrm>
          <a:off x="2032000" y="553168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‘3’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‘\0’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339808" y="5992095"/>
            <a:ext cx="1639091" cy="721785"/>
            <a:chOff x="1936206" y="5902528"/>
            <a:chExt cx="1639091" cy="72178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36206" y="6254981"/>
              <a:ext cx="1639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1*10+2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88606" y="6021897"/>
            <a:ext cx="1058177" cy="754816"/>
            <a:chOff x="1936206" y="5869497"/>
            <a:chExt cx="1058177" cy="75481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315882" y="5869497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36206" y="6254981"/>
              <a:ext cx="105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78899" y="6046488"/>
            <a:ext cx="1756085" cy="612999"/>
            <a:chOff x="1587252" y="5902528"/>
            <a:chExt cx="1756085" cy="612999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87252" y="6146195"/>
              <a:ext cx="1756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12*10+3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4984" y="6046488"/>
            <a:ext cx="1011966" cy="721785"/>
            <a:chOff x="1936206" y="5902528"/>
            <a:chExt cx="1011966" cy="721785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36206" y="6254981"/>
              <a:ext cx="101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99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98982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* names[3] =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alice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“bob”,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clark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}; 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" name="Left Brace 8"/>
          <p:cNvSpPr/>
          <p:nvPr/>
        </p:nvSpPr>
        <p:spPr>
          <a:xfrm>
            <a:off x="5209065" y="1417638"/>
            <a:ext cx="541696" cy="27779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3893" y="25241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3*8 bytes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82048" y="1417638"/>
            <a:ext cx="2260711" cy="2794014"/>
            <a:chOff x="4582048" y="1417638"/>
            <a:chExt cx="2260711" cy="2794014"/>
          </a:xfrm>
        </p:grpSpPr>
        <p:grpSp>
          <p:nvGrpSpPr>
            <p:cNvPr id="21" name="Group 20"/>
            <p:cNvGrpSpPr/>
            <p:nvPr/>
          </p:nvGrpSpPr>
          <p:grpSpPr>
            <a:xfrm>
              <a:off x="5750761" y="1417638"/>
              <a:ext cx="1091998" cy="2777939"/>
              <a:chOff x="5750761" y="1417638"/>
              <a:chExt cx="1091998" cy="2777939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5750761" y="3247152"/>
                <a:ext cx="1091998" cy="9484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750761" y="1417638"/>
                <a:ext cx="1091998" cy="86501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5750761" y="2282652"/>
                <a:ext cx="1091998" cy="9645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82048" y="3842320"/>
              <a:ext cx="867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names: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1916" y="1748565"/>
            <a:ext cx="1762443" cy="4797687"/>
            <a:chOff x="5991916" y="1748565"/>
            <a:chExt cx="1762443" cy="4797687"/>
          </a:xfrm>
        </p:grpSpPr>
        <p:sp>
          <p:nvSpPr>
            <p:cNvPr id="13" name="TextBox 12"/>
            <p:cNvSpPr txBox="1"/>
            <p:nvPr/>
          </p:nvSpPr>
          <p:spPr>
            <a:xfrm>
              <a:off x="5991916" y="4999327"/>
              <a:ext cx="1037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clark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6612" y="5521962"/>
              <a:ext cx="927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“bob”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6612" y="6084587"/>
              <a:ext cx="1014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alice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70171" y="1748565"/>
              <a:ext cx="1484188" cy="3524037"/>
            </a:xfrm>
            <a:custGeom>
              <a:avLst/>
              <a:gdLst>
                <a:gd name="connsiteX0" fmla="*/ 0 w 1484188"/>
                <a:gd name="connsiteY0" fmla="*/ 67911 h 3524037"/>
                <a:gd name="connsiteX1" fmla="*/ 1270112 w 1484188"/>
                <a:gd name="connsiteY1" fmla="*/ 357261 h 3524037"/>
                <a:gd name="connsiteX2" fmla="*/ 1414808 w 1484188"/>
                <a:gd name="connsiteY2" fmla="*/ 2832812 h 3524037"/>
                <a:gd name="connsiteX3" fmla="*/ 546631 w 1484188"/>
                <a:gd name="connsiteY3" fmla="*/ 3524037 h 352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188" h="3524037">
                  <a:moveTo>
                    <a:pt x="0" y="67911"/>
                  </a:moveTo>
                  <a:cubicBezTo>
                    <a:pt x="517155" y="-17823"/>
                    <a:pt x="1034311" y="-103556"/>
                    <a:pt x="1270112" y="357261"/>
                  </a:cubicBezTo>
                  <a:cubicBezTo>
                    <a:pt x="1505913" y="818078"/>
                    <a:pt x="1535388" y="2305016"/>
                    <a:pt x="1414808" y="2832812"/>
                  </a:cubicBezTo>
                  <a:cubicBezTo>
                    <a:pt x="1294228" y="3360608"/>
                    <a:pt x="546631" y="3524037"/>
                    <a:pt x="546631" y="3524037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189785" y="2607566"/>
              <a:ext cx="1193589" cy="3261358"/>
            </a:xfrm>
            <a:custGeom>
              <a:avLst/>
              <a:gdLst>
                <a:gd name="connsiteX0" fmla="*/ 0 w 1193589"/>
                <a:gd name="connsiteY0" fmla="*/ 157335 h 3261358"/>
                <a:gd name="connsiteX1" fmla="*/ 964641 w 1193589"/>
                <a:gd name="connsiteY1" fmla="*/ 285935 h 3261358"/>
                <a:gd name="connsiteX2" fmla="*/ 1173647 w 1193589"/>
                <a:gd name="connsiteY2" fmla="*/ 2777561 h 3261358"/>
                <a:gd name="connsiteX3" fmla="*/ 610939 w 1193589"/>
                <a:gd name="connsiteY3" fmla="*/ 3259812 h 326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3589" h="3261358">
                  <a:moveTo>
                    <a:pt x="0" y="157335"/>
                  </a:moveTo>
                  <a:cubicBezTo>
                    <a:pt x="384516" y="3283"/>
                    <a:pt x="769033" y="-150769"/>
                    <a:pt x="964641" y="285935"/>
                  </a:cubicBezTo>
                  <a:cubicBezTo>
                    <a:pt x="1160249" y="722639"/>
                    <a:pt x="1232597" y="2281915"/>
                    <a:pt x="1173647" y="2777561"/>
                  </a:cubicBezTo>
                  <a:cubicBezTo>
                    <a:pt x="1114697" y="3273207"/>
                    <a:pt x="862818" y="3266509"/>
                    <a:pt x="610939" y="3259812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89785" y="3576697"/>
              <a:ext cx="1216788" cy="2883123"/>
            </a:xfrm>
            <a:custGeom>
              <a:avLst/>
              <a:gdLst>
                <a:gd name="connsiteX0" fmla="*/ 0 w 1216788"/>
                <a:gd name="connsiteY0" fmla="*/ 168780 h 2883123"/>
                <a:gd name="connsiteX1" fmla="*/ 964641 w 1216788"/>
                <a:gd name="connsiteY1" fmla="*/ 249155 h 2883123"/>
                <a:gd name="connsiteX2" fmla="*/ 1205802 w 1216788"/>
                <a:gd name="connsiteY2" fmla="*/ 2547881 h 2883123"/>
                <a:gd name="connsiteX3" fmla="*/ 707404 w 1216788"/>
                <a:gd name="connsiteY3" fmla="*/ 2869381 h 288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8" h="2883123">
                  <a:moveTo>
                    <a:pt x="0" y="168780"/>
                  </a:moveTo>
                  <a:cubicBezTo>
                    <a:pt x="381837" y="10709"/>
                    <a:pt x="763674" y="-147362"/>
                    <a:pt x="964641" y="249155"/>
                  </a:cubicBezTo>
                  <a:cubicBezTo>
                    <a:pt x="1165608" y="645672"/>
                    <a:pt x="1248675" y="2111177"/>
                    <a:pt x="1205802" y="2547881"/>
                  </a:cubicBezTo>
                  <a:cubicBezTo>
                    <a:pt x="1162929" y="2984585"/>
                    <a:pt x="707404" y="2869381"/>
                    <a:pt x="707404" y="2869381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矩形 3"/>
          <p:cNvSpPr/>
          <p:nvPr/>
        </p:nvSpPr>
        <p:spPr>
          <a:xfrm>
            <a:off x="150140" y="3782164"/>
            <a:ext cx="598982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char **</a:t>
            </a:r>
            <a:r>
              <a:rPr lang="en-US" altLang="zh-CN" sz="2400" dirty="0" err="1" smtClean="0"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names;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(“name is %s”,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[1]);</a:t>
            </a: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664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most commonly used array of pointers: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latin typeface="Consolas"/>
                <a:cs typeface="Consolas"/>
              </a:rPr>
              <a:t>, char **</a:t>
            </a:r>
            <a:r>
              <a:rPr lang="en-US" altLang="zh-CN" sz="2400" dirty="0" err="1" smtClean="0"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for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(“%s\n”,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99962" y="4037046"/>
            <a:ext cx="8321040" cy="830997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$ ./</a:t>
            </a:r>
            <a:r>
              <a:rPr lang="en-US" altLang="zh-CN" sz="2400" dirty="0" err="1" smtClean="0"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latin typeface="Consolas"/>
                <a:cs typeface="Consolas"/>
              </a:rPr>
              <a:t> 1 2 3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./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1 2 3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6353" y="4868043"/>
            <a:ext cx="4844145" cy="991584"/>
            <a:chOff x="926353" y="4868043"/>
            <a:chExt cx="4844145" cy="991584"/>
          </a:xfrm>
        </p:grpSpPr>
        <p:sp>
          <p:nvSpPr>
            <p:cNvPr id="6" name="TextBox 5"/>
            <p:cNvSpPr txBox="1"/>
            <p:nvPr/>
          </p:nvSpPr>
          <p:spPr>
            <a:xfrm>
              <a:off x="926353" y="5397962"/>
              <a:ext cx="4844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argv</a:t>
              </a:r>
              <a:r>
                <a:rPr lang="en-US" sz="2400" dirty="0" smtClean="0"/>
                <a:t>[0] is the name of the executable</a:t>
              </a:r>
              <a:endParaRPr lang="en-US" sz="2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090706" y="4868043"/>
              <a:ext cx="388470" cy="5299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61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stores fields of different types contiguously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1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Array: a block of n consecutive elements of the same type.</a:t>
            </a:r>
          </a:p>
          <a:p>
            <a:pPr marL="0" indent="0">
              <a:buNone/>
            </a:pPr>
            <a:endParaRPr kumimoji="1" lang="en-US" altLang="zh-CN" dirty="0" smtClean="0">
              <a:latin typeface="Verdana"/>
              <a:cs typeface="Verdana"/>
            </a:endParaRPr>
          </a:p>
          <a:p>
            <a:r>
              <a:rPr kumimoji="1" lang="en-US" altLang="zh-CN" dirty="0" err="1" smtClean="0">
                <a:latin typeface="Verdana"/>
                <a:cs typeface="Verdana"/>
              </a:rPr>
              <a:t>Struct</a:t>
            </a:r>
            <a:r>
              <a:rPr kumimoji="1" lang="en-US" altLang="zh-CN" dirty="0" smtClean="0">
                <a:latin typeface="Verdana"/>
                <a:cs typeface="Verdana"/>
              </a:rPr>
              <a:t>: a collection of elements of </a:t>
            </a:r>
            <a:r>
              <a:rPr kumimoji="1" lang="en-US" altLang="zh-CN" dirty="0" err="1" smtClean="0">
                <a:latin typeface="Verdana"/>
                <a:cs typeface="Verdana"/>
              </a:rPr>
              <a:t>diffferent</a:t>
            </a:r>
            <a:r>
              <a:rPr kumimoji="1" lang="en-US" altLang="zh-CN" dirty="0" smtClean="0">
                <a:latin typeface="Verdana"/>
                <a:cs typeface="Verdana"/>
              </a:rPr>
              <a:t> types.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8500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char 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5647" y="4255836"/>
            <a:ext cx="7419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Fields of 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are allocated next to each other, </a:t>
            </a:r>
          </a:p>
          <a:p>
            <a:r>
              <a:rPr lang="en-US" sz="2800" dirty="0" smtClean="0"/>
              <a:t>but there may be gaps (padding) between them.</a:t>
            </a:r>
          </a:p>
        </p:txBody>
      </p:sp>
    </p:spTree>
    <p:extLst>
      <p:ext uri="{BB962C8B-B14F-4D97-AF65-F5344CB8AC3E}">
        <p14:creationId xmlns:p14="http://schemas.microsoft.com/office/powerpoint/2010/main" val="78633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 smtClean="0">
              <a:latin typeface="Verdana"/>
              <a:ea typeface="宋体" pitchFamily="2" charset="-122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  <a:stCxn id="9" idx="1"/>
          </p:cNvCxnSpPr>
          <p:nvPr/>
        </p:nvCxnSpPr>
        <p:spPr bwMode="auto">
          <a:xfrm rot="10800000">
            <a:off x="4157922" y="4460778"/>
            <a:ext cx="659066" cy="6433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816988" y="4171167"/>
            <a:ext cx="290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define variable t with</a:t>
            </a: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ype “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 student”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0130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446807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452639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449723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445234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453974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573582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44637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73582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5823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736940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750745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564023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54728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82882" y="2013323"/>
            <a:ext cx="4904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697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891940" y="897373"/>
            <a:ext cx="2453645" cy="1668036"/>
            <a:chOff x="891940" y="897373"/>
            <a:chExt cx="2453645" cy="1668036"/>
          </a:xfrm>
        </p:grpSpPr>
        <p:sp>
          <p:nvSpPr>
            <p:cNvPr id="58" name="TextBox 57"/>
            <p:cNvSpPr txBox="1"/>
            <p:nvPr/>
          </p:nvSpPr>
          <p:spPr>
            <a:xfrm>
              <a:off x="891940" y="2145551"/>
              <a:ext cx="3880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  <a:r>
                <a:rPr lang="en-US" sz="2000" dirty="0" smtClean="0"/>
                <a:t>:</a:t>
              </a:r>
              <a:endParaRPr lang="en-US" sz="2000" dirty="0"/>
            </a:p>
          </p:txBody>
        </p:sp>
        <p:sp>
          <p:nvSpPr>
            <p:cNvPr id="19" name="矩形 40"/>
            <p:cNvSpPr/>
            <p:nvPr/>
          </p:nvSpPr>
          <p:spPr>
            <a:xfrm>
              <a:off x="1446807" y="897373"/>
              <a:ext cx="1091998" cy="161557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endParaRPr kumimoji="1" lang="zh-CN" altLang="en-US" sz="3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2968" y="2196077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0x200</a:t>
              </a:r>
              <a:endParaRPr lang="en-US" dirty="0"/>
            </a:p>
          </p:txBody>
        </p:sp>
      </p:grpSp>
      <p:cxnSp>
        <p:nvCxnSpPr>
          <p:cNvPr id="5" name="Elbow Connector 4"/>
          <p:cNvCxnSpPr>
            <a:endCxn id="55" idx="3"/>
          </p:cNvCxnSpPr>
          <p:nvPr/>
        </p:nvCxnSpPr>
        <p:spPr>
          <a:xfrm rot="16200000" flipH="1">
            <a:off x="619821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3"/>
          <p:cNvSpPr/>
          <p:nvPr/>
        </p:nvSpPr>
        <p:spPr>
          <a:xfrm>
            <a:off x="3682882" y="3412562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*p);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0983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p); //output?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6397" y="2924149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7756" y="34279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6" name="矩形 3"/>
          <p:cNvSpPr/>
          <p:nvPr/>
        </p:nvSpPr>
        <p:spPr>
          <a:xfrm>
            <a:off x="3682882" y="2457659"/>
            <a:ext cx="4904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//equivalent to p = a;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835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0" grpId="0"/>
      <p:bldP spid="9" grpId="0"/>
      <p:bldP spid="33" grpId="0"/>
      <p:bldP spid="2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1024;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”;</a:t>
            </a:r>
          </a:p>
        </p:txBody>
      </p:sp>
      <p:cxnSp>
        <p:nvCxnSpPr>
          <p:cNvPr id="10" name="曲线连接符 16"/>
          <p:cNvCxnSpPr>
            <a:cxnSpLocks noChangeShapeType="1"/>
            <a:stCxn id="11" idx="1"/>
          </p:cNvCxnSpPr>
          <p:nvPr/>
        </p:nvCxnSpPr>
        <p:spPr bwMode="auto">
          <a:xfrm rot="10800000" flipV="1">
            <a:off x="3659819" y="5089810"/>
            <a:ext cx="659066" cy="8955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4318885" y="4889755"/>
            <a:ext cx="40457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Access the fields of this 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72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Typedef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 struct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02030"/>
            <a:ext cx="3243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trike="sngStrike" dirty="0" smtClean="0">
                <a:latin typeface="Verdana"/>
                <a:ea typeface="宋体" pitchFamily="2" charset="-122"/>
                <a:cs typeface="Verdana"/>
              </a:rPr>
              <a:t>struct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student t;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340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to </a:t>
            </a:r>
            <a:r>
              <a:rPr kumimoji="1" lang="en-US" altLang="zh-CN" dirty="0" err="1" smtClean="0"/>
              <a:t>struct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206" y="1417638"/>
            <a:ext cx="6176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 struct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4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100206" y="3098943"/>
            <a:ext cx="7219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t = {1023,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”};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*p = &amp;t;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-&gt;id =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1023; </a:t>
            </a:r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p-&gt;name = “bob”;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(“%d %s\n”,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\n”);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5736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Mallocs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337691" cy="1752600"/>
          </a:xfrm>
        </p:spPr>
        <p:txBody>
          <a:bodyPr/>
          <a:lstStyle/>
          <a:p>
            <a:r>
              <a:rPr lang="en-US" dirty="0" smtClean="0"/>
              <a:t>Allocates a chunk of memory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8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591" y="30638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Recall memory allocation for </a:t>
            </a:r>
            <a:br>
              <a:rPr kumimoji="1" lang="en-US" altLang="zh-CN" dirty="0" smtClean="0"/>
            </a:br>
            <a:r>
              <a:rPr kumimoji="1" lang="en-US" altLang="zh-CN" dirty="0" smtClean="0"/>
              <a:t>global and local 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592" y="1753844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lang="en-US" altLang="zh-CN" sz="2800" dirty="0" smtClean="0">
                <a:latin typeface="Arial"/>
                <a:cs typeface="Arial"/>
              </a:rPr>
              <a:t> variables are allocated space before program execution</a:t>
            </a:r>
            <a:r>
              <a:rPr lang="en-US" altLang="zh-CN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lang="en-US" altLang="zh-CN" sz="2800" dirty="0">
                <a:latin typeface="Arial"/>
                <a:cs typeface="Arial"/>
              </a:rPr>
              <a:t> variables are allocated </a:t>
            </a:r>
            <a:r>
              <a:rPr lang="en-US" altLang="zh-CN" sz="2800" dirty="0" smtClean="0">
                <a:latin typeface="Arial"/>
                <a:cs typeface="Arial"/>
              </a:rPr>
              <a:t>when entering a function and de-allocated upon its exit.</a:t>
            </a:r>
            <a:endParaRPr lang="en-US" altLang="zh-C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78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Allocate space dynamically and flexibly: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buFont typeface="Symbol" charset="2"/>
              <a:buChar char="-"/>
            </a:pPr>
            <a:r>
              <a:rPr lang="en-US" altLang="zh-CN" dirty="0" err="1"/>
              <a:t>malloc</a:t>
            </a:r>
            <a:r>
              <a:rPr lang="en-US" altLang="zh-CN" dirty="0"/>
              <a:t>: allocate storage of a </a:t>
            </a:r>
            <a:r>
              <a:rPr lang="en-US" altLang="zh-CN" dirty="0" smtClean="0"/>
              <a:t>given size</a:t>
            </a:r>
          </a:p>
          <a:p>
            <a:pPr>
              <a:buFont typeface="Symbol" charset="2"/>
              <a:buChar char="-"/>
            </a:pPr>
            <a:r>
              <a:rPr lang="en-US" altLang="zh-CN" dirty="0"/>
              <a:t>free: de-allocate previously </a:t>
            </a:r>
            <a:r>
              <a:rPr lang="en-US" altLang="zh-CN" dirty="0" err="1" smtClean="0"/>
              <a:t>malloc-ed</a:t>
            </a:r>
            <a:r>
              <a:rPr lang="en-US" altLang="zh-CN" dirty="0" smtClean="0"/>
              <a:t> storage</a:t>
            </a:r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2876" y="3416475"/>
            <a:ext cx="5672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dirty="0" smtClean="0">
                <a:latin typeface="Consolas"/>
                <a:cs typeface="Consolas"/>
              </a:rPr>
              <a:t>*</a:t>
            </a:r>
            <a:r>
              <a:rPr lang="en-US" altLang="zh-CN" sz="2400" b="1" dirty="0" err="1" smtClean="0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size_t</a:t>
            </a:r>
            <a:r>
              <a:rPr lang="en-US" altLang="zh-CN" sz="2400" dirty="0">
                <a:latin typeface="Consolas"/>
                <a:cs typeface="Consolas"/>
              </a:rPr>
              <a:t> size);</a:t>
            </a:r>
            <a:endParaRPr lang="zh-CN" altLang="en-US" sz="24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885561" y="3878140"/>
            <a:ext cx="943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任意形状 6"/>
          <p:cNvSpPr/>
          <p:nvPr/>
        </p:nvSpPr>
        <p:spPr>
          <a:xfrm>
            <a:off x="1270080" y="3949646"/>
            <a:ext cx="617563" cy="444010"/>
          </a:xfrm>
          <a:custGeom>
            <a:avLst/>
            <a:gdLst>
              <a:gd name="connsiteX0" fmla="*/ 0 w 687475"/>
              <a:gd name="connsiteY0" fmla="*/ 0 h 677027"/>
              <a:gd name="connsiteX1" fmla="*/ 361215 w 687475"/>
              <a:gd name="connsiteY1" fmla="*/ 582544 h 677027"/>
              <a:gd name="connsiteX2" fmla="*/ 687475 w 687475"/>
              <a:gd name="connsiteY2" fmla="*/ 675751 h 67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475" h="677027">
                <a:moveTo>
                  <a:pt x="0" y="0"/>
                </a:moveTo>
                <a:cubicBezTo>
                  <a:pt x="123318" y="234959"/>
                  <a:pt x="246636" y="469919"/>
                  <a:pt x="361215" y="582544"/>
                </a:cubicBezTo>
                <a:cubicBezTo>
                  <a:pt x="475794" y="695169"/>
                  <a:pt x="687475" y="675751"/>
                  <a:pt x="687475" y="6757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6347" y="4191989"/>
            <a:ext cx="5276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/>
                <a:cs typeface="Arial"/>
              </a:rPr>
              <a:t>A void pointer is a pointer that has no associated data type with it. A void pointer can hold address of any type and can be </a:t>
            </a:r>
            <a:r>
              <a:rPr lang="en-US" altLang="zh-CN" i="1" dirty="0" smtClean="0">
                <a:latin typeface="Arial"/>
                <a:cs typeface="Arial"/>
              </a:rPr>
              <a:t>casted </a:t>
            </a:r>
            <a:r>
              <a:rPr lang="en-US" altLang="zh-CN" i="1" dirty="0">
                <a:latin typeface="Arial"/>
                <a:cs typeface="Arial"/>
              </a:rPr>
              <a:t>to any type.</a:t>
            </a:r>
            <a:endParaRPr lang="zh-CN" altLang="en-US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485" y="5602943"/>
            <a:ext cx="3738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b="1" dirty="0">
                <a:latin typeface="Consolas"/>
                <a:cs typeface="Consolas"/>
              </a:rPr>
              <a:t>free(void</a:t>
            </a:r>
            <a:r>
              <a:rPr lang="en-US" altLang="zh-CN" sz="2400" dirty="0">
                <a:latin typeface="Consolas"/>
                <a:cs typeface="Consolas"/>
              </a:rPr>
              <a:t> *</a:t>
            </a:r>
            <a:r>
              <a:rPr lang="en-US" altLang="zh-CN" sz="2400" dirty="0" err="1">
                <a:latin typeface="Consolas"/>
                <a:cs typeface="Consolas"/>
              </a:rPr>
              <a:t>ptr</a:t>
            </a:r>
            <a:r>
              <a:rPr lang="en-US" altLang="zh-CN" sz="2400" b="1" dirty="0">
                <a:latin typeface="Consolas"/>
                <a:cs typeface="Consolas"/>
              </a:rPr>
              <a:t>);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02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2065566"/>
            <a:ext cx="792125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#include &lt;</a:t>
            </a:r>
            <a:r>
              <a:rPr lang="en-US" altLang="zh-CN" sz="2400" dirty="0" err="1">
                <a:latin typeface="Consolas"/>
                <a:cs typeface="Consolas"/>
              </a:rPr>
              <a:t>stdlib.h</a:t>
            </a:r>
            <a:r>
              <a:rPr lang="en-US" altLang="zh-CN" sz="24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nt *</a:t>
            </a:r>
            <a:r>
              <a:rPr lang="en-US" altLang="zh-CN" sz="2400" dirty="0" err="1" smtClean="0">
                <a:latin typeface="Consolas"/>
                <a:cs typeface="Consolas"/>
              </a:rPr>
              <a:t>newArray</a:t>
            </a:r>
            <a:r>
              <a:rPr lang="en-US" altLang="zh-CN" sz="2400" dirty="0" smtClean="0">
                <a:latin typeface="Consolas"/>
                <a:cs typeface="Consolas"/>
              </a:rPr>
              <a:t>(</a:t>
            </a:r>
            <a:r>
              <a:rPr lang="en-US" altLang="zh-CN" sz="2400" dirty="0">
                <a:latin typeface="Consolas"/>
                <a:cs typeface="Consolas"/>
              </a:rPr>
              <a:t>int </a:t>
            </a:r>
            <a:r>
              <a:rPr lang="en-US" altLang="zh-CN" sz="2400" dirty="0" smtClean="0">
                <a:latin typeface="Consolas"/>
                <a:cs typeface="Consolas"/>
              </a:rPr>
              <a:t>n) </a:t>
            </a:r>
            <a:r>
              <a:rPr lang="en-US" altLang="zh-CN" sz="24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int *p;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p </a:t>
            </a:r>
            <a:r>
              <a:rPr lang="en-US" altLang="zh-CN" sz="2400" dirty="0">
                <a:latin typeface="Consolas"/>
                <a:cs typeface="Consolas"/>
              </a:rPr>
              <a:t>= </a:t>
            </a:r>
            <a:r>
              <a:rPr lang="en-US" altLang="zh-CN" sz="2400" dirty="0" smtClean="0">
                <a:latin typeface="Consolas"/>
                <a:cs typeface="Consolas"/>
              </a:rPr>
              <a:t>(int*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dirty="0" err="1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sizeof</a:t>
            </a:r>
            <a:r>
              <a:rPr lang="en-US" altLang="zh-CN" sz="2400" dirty="0" smtClean="0">
                <a:latin typeface="Consolas"/>
                <a:cs typeface="Consolas"/>
              </a:rPr>
              <a:t>(int) * n)</a:t>
            </a:r>
            <a:r>
              <a:rPr lang="en-US" altLang="zh-CN" sz="24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return </a:t>
            </a:r>
            <a:r>
              <a:rPr lang="en-US" altLang="zh-CN" sz="2400" dirty="0" smtClean="0">
                <a:latin typeface="Consolas"/>
                <a:cs typeface="Consolas"/>
              </a:rPr>
              <a:t>p;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9176" y="1727805"/>
            <a:ext cx="8222019" cy="916783"/>
            <a:chOff x="209176" y="1727805"/>
            <a:chExt cx="8222019" cy="916783"/>
          </a:xfrm>
        </p:grpSpPr>
        <p:sp>
          <p:nvSpPr>
            <p:cNvPr id="3" name="Oval 2"/>
            <p:cNvSpPr/>
            <p:nvPr/>
          </p:nvSpPr>
          <p:spPr>
            <a:xfrm>
              <a:off x="209176" y="2065566"/>
              <a:ext cx="3899648" cy="579022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810000" y="1912471"/>
              <a:ext cx="567765" cy="268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82353" y="1727805"/>
              <a:ext cx="3948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Malloc</a:t>
              </a:r>
              <a:r>
                <a:rPr lang="en-US" sz="2000" dirty="0" smtClean="0">
                  <a:solidFill>
                    <a:srgbClr val="FF0000"/>
                  </a:solidFill>
                </a:rPr>
                <a:t> is implemented as a C library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83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onceptual view of a C program’s memory at runtime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memory regions for global, local, and </a:t>
            </a:r>
            <a:r>
              <a:rPr lang="en-US" dirty="0" err="1" smtClean="0"/>
              <a:t>malloc</a:t>
            </a:r>
            <a:r>
              <a:rPr lang="en-US" dirty="0" smtClean="0"/>
              <a:t>-ed.</a:t>
            </a:r>
          </a:p>
        </p:txBody>
      </p:sp>
      <p:sp>
        <p:nvSpPr>
          <p:cNvPr id="9" name="矩形 5"/>
          <p:cNvSpPr/>
          <p:nvPr/>
        </p:nvSpPr>
        <p:spPr>
          <a:xfrm>
            <a:off x="3553116" y="617070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5"/>
          <p:cNvSpPr/>
          <p:nvPr/>
        </p:nvSpPr>
        <p:spPr>
          <a:xfrm>
            <a:off x="3553116" y="580719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17" name="矩形 5"/>
          <p:cNvSpPr/>
          <p:nvPr/>
        </p:nvSpPr>
        <p:spPr>
          <a:xfrm>
            <a:off x="3553116" y="544368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5"/>
          <p:cNvSpPr/>
          <p:nvPr/>
        </p:nvSpPr>
        <p:spPr>
          <a:xfrm>
            <a:off x="3553116" y="508017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5"/>
          <p:cNvSpPr/>
          <p:nvPr/>
        </p:nvSpPr>
        <p:spPr>
          <a:xfrm>
            <a:off x="3553116" y="471666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23" name="矩形 5"/>
          <p:cNvSpPr/>
          <p:nvPr/>
        </p:nvSpPr>
        <p:spPr>
          <a:xfrm>
            <a:off x="3553116" y="435315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5"/>
          <p:cNvSpPr/>
          <p:nvPr/>
        </p:nvSpPr>
        <p:spPr>
          <a:xfrm>
            <a:off x="3553116" y="398964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5"/>
          <p:cNvSpPr/>
          <p:nvPr/>
        </p:nvSpPr>
        <p:spPr>
          <a:xfrm>
            <a:off x="3553116" y="362613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5"/>
          <p:cNvSpPr/>
          <p:nvPr/>
        </p:nvSpPr>
        <p:spPr>
          <a:xfrm>
            <a:off x="3553116" y="325049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Left Brace 28"/>
          <p:cNvSpPr/>
          <p:nvPr/>
        </p:nvSpPr>
        <p:spPr>
          <a:xfrm>
            <a:off x="3077882" y="559773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3047999" y="45072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>
            <a:off x="2991223" y="341667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0376" y="5788670"/>
            <a:ext cx="178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data</a:t>
            </a:r>
          </a:p>
          <a:p>
            <a:r>
              <a:rPr lang="en-US" dirty="0" smtClean="0"/>
              <a:t>(global variables)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0376" y="4716662"/>
            <a:ext cx="197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  <a:p>
            <a:r>
              <a:rPr lang="en-US" dirty="0" smtClean="0"/>
              <a:t>(for </a:t>
            </a:r>
            <a:r>
              <a:rPr lang="en-US" dirty="0" err="1" smtClean="0"/>
              <a:t>malloced</a:t>
            </a:r>
            <a:r>
              <a:rPr lang="en-US" dirty="0" smtClean="0"/>
              <a:t> data)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13435" y="3614003"/>
            <a:ext cx="197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(for local variables)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90353" y="4716662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refine this simple view</a:t>
            </a:r>
          </a:p>
          <a:p>
            <a:r>
              <a:rPr lang="en-US" sz="2400" dirty="0" smtClean="0"/>
              <a:t> in later lectures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16941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2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inked list in C: insertion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2756" y="1254612"/>
            <a:ext cx="7396911" cy="597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insert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val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into linked list to the head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of the linked list and return the new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head of the list.</a:t>
            </a:r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node*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</a:t>
            </a:r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2000" dirty="0" smtClean="0">
                <a:latin typeface="Consolas"/>
                <a:cs typeface="Consolas"/>
              </a:rPr>
              <a:t> for 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3;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head = insert(head,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5097" y="5767575"/>
            <a:ext cx="3198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this linked list implementation </a:t>
            </a:r>
          </a:p>
          <a:p>
            <a:r>
              <a:rPr lang="en-US" dirty="0" smtClean="0"/>
              <a:t>is different from Lab1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2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grpSp>
        <p:nvGrpSpPr>
          <p:cNvPr id="5" name="组 8"/>
          <p:cNvGrpSpPr/>
          <p:nvPr/>
        </p:nvGrpSpPr>
        <p:grpSpPr>
          <a:xfrm>
            <a:off x="2011020" y="1657483"/>
            <a:ext cx="815648" cy="646331"/>
            <a:chOff x="838953" y="1808946"/>
            <a:chExt cx="815648" cy="646331"/>
          </a:xfrm>
        </p:grpSpPr>
        <p:sp>
          <p:nvSpPr>
            <p:cNvPr id="31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3" name="矩形 7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6" name="组 9"/>
          <p:cNvGrpSpPr/>
          <p:nvPr/>
        </p:nvGrpSpPr>
        <p:grpSpPr>
          <a:xfrm>
            <a:off x="3285895" y="1669135"/>
            <a:ext cx="815648" cy="646331"/>
            <a:chOff x="838953" y="1808946"/>
            <a:chExt cx="815648" cy="646331"/>
          </a:xfrm>
        </p:grpSpPr>
        <p:sp>
          <p:nvSpPr>
            <p:cNvPr id="28" name="圆角矩形 10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11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0" name="矩形 12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10" name="组 25"/>
          <p:cNvGrpSpPr/>
          <p:nvPr/>
        </p:nvGrpSpPr>
        <p:grpSpPr>
          <a:xfrm>
            <a:off x="5888930" y="1669135"/>
            <a:ext cx="815648" cy="646331"/>
            <a:chOff x="838953" y="1808946"/>
            <a:chExt cx="815648" cy="646331"/>
          </a:xfrm>
        </p:grpSpPr>
        <p:sp>
          <p:nvSpPr>
            <p:cNvPr id="16" name="圆角矩形 26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27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18" name="矩形 28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cxnSp>
        <p:nvCxnSpPr>
          <p:cNvPr id="12" name="直线箭头连接符 39"/>
          <p:cNvCxnSpPr/>
          <p:nvPr/>
        </p:nvCxnSpPr>
        <p:spPr>
          <a:xfrm>
            <a:off x="2678360" y="2129050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40"/>
          <p:cNvCxnSpPr/>
          <p:nvPr/>
        </p:nvCxnSpPr>
        <p:spPr>
          <a:xfrm>
            <a:off x="3914406" y="2140701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42"/>
          <p:cNvCxnSpPr/>
          <p:nvPr/>
        </p:nvCxnSpPr>
        <p:spPr>
          <a:xfrm>
            <a:off x="5281395" y="2152356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5944" y="1842149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7" name="直线箭头连接符 46"/>
          <p:cNvCxnSpPr/>
          <p:nvPr/>
        </p:nvCxnSpPr>
        <p:spPr>
          <a:xfrm flipV="1">
            <a:off x="2011020" y="2457635"/>
            <a:ext cx="0" cy="373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49"/>
          <p:cNvSpPr/>
          <p:nvPr/>
        </p:nvSpPr>
        <p:spPr>
          <a:xfrm>
            <a:off x="1637655" y="2821641"/>
            <a:ext cx="72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/>
                <a:cs typeface="Arial"/>
              </a:rPr>
              <a:t>head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72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cxnSp>
        <p:nvCxnSpPr>
          <p:cNvPr id="5" name="Elbow Connector 4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/>
          <p:nvPr/>
        </p:nvSpPr>
        <p:spPr>
          <a:xfrm>
            <a:off x="3668533" y="2945816"/>
            <a:ext cx="4725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p + 1; //equivalent to p++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509591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 of pointer arithmetic:</a:t>
            </a:r>
          </a:p>
          <a:p>
            <a:r>
              <a:rPr lang="en-US" sz="2400" dirty="0" err="1" smtClean="0"/>
              <a:t>p+i</a:t>
            </a:r>
            <a:r>
              <a:rPr lang="en-US" sz="2400" dirty="0" smtClean="0"/>
              <a:t> has address of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object after p, i.e.</a:t>
            </a:r>
          </a:p>
          <a:p>
            <a:r>
              <a:rPr lang="en-US" sz="2400" dirty="0" err="1" smtClean="0"/>
              <a:t>p+i’s</a:t>
            </a:r>
            <a:r>
              <a:rPr lang="en-US" sz="2400" dirty="0" smtClean="0"/>
              <a:t> value is p’s value plus 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(object) </a:t>
            </a:r>
          </a:p>
        </p:txBody>
      </p:sp>
      <p:cxnSp>
        <p:nvCxnSpPr>
          <p:cNvPr id="26" name="Elbow Connector 25"/>
          <p:cNvCxnSpPr>
            <a:endCxn id="56" idx="3"/>
          </p:cNvCxnSpPr>
          <p:nvPr/>
        </p:nvCxnSpPr>
        <p:spPr>
          <a:xfrm rot="16200000" flipH="1">
            <a:off x="1038553" y="2799310"/>
            <a:ext cx="3166630" cy="1157502"/>
          </a:xfrm>
          <a:prstGeom prst="bentConnector4">
            <a:avLst>
              <a:gd name="adj1" fmla="val 435"/>
              <a:gd name="adj2" fmla="val 119749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3"/>
          <p:cNvSpPr/>
          <p:nvPr/>
        </p:nvSpPr>
        <p:spPr>
          <a:xfrm>
            <a:off x="3682882" y="4146369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*p);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3654790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06397" y="3657956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7756" y="41617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6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  <p:bldP spid="29" grpId="0"/>
      <p:bldP spid="30" grpId="0"/>
      <p:bldP spid="31" grpId="0"/>
      <p:bldP spid="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grpSp>
        <p:nvGrpSpPr>
          <p:cNvPr id="5" name="组 8"/>
          <p:cNvGrpSpPr/>
          <p:nvPr/>
        </p:nvGrpSpPr>
        <p:grpSpPr>
          <a:xfrm>
            <a:off x="2011020" y="1657483"/>
            <a:ext cx="815648" cy="646331"/>
            <a:chOff x="838953" y="1808946"/>
            <a:chExt cx="815648" cy="646331"/>
          </a:xfrm>
        </p:grpSpPr>
        <p:sp>
          <p:nvSpPr>
            <p:cNvPr id="31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3" name="矩形 7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6" name="组 9"/>
          <p:cNvGrpSpPr/>
          <p:nvPr/>
        </p:nvGrpSpPr>
        <p:grpSpPr>
          <a:xfrm>
            <a:off x="3285895" y="1669135"/>
            <a:ext cx="815648" cy="646331"/>
            <a:chOff x="838953" y="1808946"/>
            <a:chExt cx="815648" cy="646331"/>
          </a:xfrm>
        </p:grpSpPr>
        <p:sp>
          <p:nvSpPr>
            <p:cNvPr id="28" name="圆角矩形 10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11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0" name="矩形 12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10" name="组 25"/>
          <p:cNvGrpSpPr/>
          <p:nvPr/>
        </p:nvGrpSpPr>
        <p:grpSpPr>
          <a:xfrm>
            <a:off x="5888930" y="1669135"/>
            <a:ext cx="815648" cy="646331"/>
            <a:chOff x="838953" y="1808946"/>
            <a:chExt cx="815648" cy="646331"/>
          </a:xfrm>
        </p:grpSpPr>
        <p:sp>
          <p:nvSpPr>
            <p:cNvPr id="16" name="圆角矩形 26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27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18" name="矩形 28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cxnSp>
        <p:nvCxnSpPr>
          <p:cNvPr id="12" name="直线箭头连接符 39"/>
          <p:cNvCxnSpPr/>
          <p:nvPr/>
        </p:nvCxnSpPr>
        <p:spPr>
          <a:xfrm>
            <a:off x="2678360" y="2129050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40"/>
          <p:cNvCxnSpPr/>
          <p:nvPr/>
        </p:nvCxnSpPr>
        <p:spPr>
          <a:xfrm>
            <a:off x="3914406" y="2140701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42"/>
          <p:cNvCxnSpPr/>
          <p:nvPr/>
        </p:nvCxnSpPr>
        <p:spPr>
          <a:xfrm>
            <a:off x="5281395" y="2152356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5944" y="1842149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7" name="直线箭头连接符 46"/>
          <p:cNvCxnSpPr/>
          <p:nvPr/>
        </p:nvCxnSpPr>
        <p:spPr>
          <a:xfrm flipV="1">
            <a:off x="2011020" y="2457635"/>
            <a:ext cx="0" cy="373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49"/>
          <p:cNvSpPr/>
          <p:nvPr/>
        </p:nvSpPr>
        <p:spPr>
          <a:xfrm>
            <a:off x="1637655" y="2821641"/>
            <a:ext cx="72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/>
                <a:cs typeface="Arial"/>
              </a:rPr>
              <a:t>head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1" name="组 8"/>
          <p:cNvGrpSpPr/>
          <p:nvPr/>
        </p:nvGrpSpPr>
        <p:grpSpPr>
          <a:xfrm>
            <a:off x="2268290" y="4464720"/>
            <a:ext cx="815648" cy="326225"/>
            <a:chOff x="838953" y="2120460"/>
            <a:chExt cx="815648" cy="326225"/>
          </a:xfrm>
        </p:grpSpPr>
        <p:sp>
          <p:nvSpPr>
            <p:cNvPr id="22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73223" y="3727703"/>
            <a:ext cx="435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 *n = (node 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(node));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97479" y="4184766"/>
            <a:ext cx="3237194" cy="613759"/>
            <a:chOff x="2297479" y="4184766"/>
            <a:chExt cx="3237194" cy="613759"/>
          </a:xfrm>
        </p:grpSpPr>
        <p:sp>
          <p:nvSpPr>
            <p:cNvPr id="36" name="TextBox 35"/>
            <p:cNvSpPr txBox="1"/>
            <p:nvPr/>
          </p:nvSpPr>
          <p:spPr>
            <a:xfrm>
              <a:off x="4101543" y="4184766"/>
              <a:ext cx="1433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;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97479" y="4429193"/>
              <a:ext cx="4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val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962" y="2418914"/>
            <a:ext cx="3786930" cy="2595055"/>
            <a:chOff x="2131962" y="2418914"/>
            <a:chExt cx="3786930" cy="2595055"/>
          </a:xfrm>
        </p:grpSpPr>
        <p:sp>
          <p:nvSpPr>
            <p:cNvPr id="39" name="TextBox 38"/>
            <p:cNvSpPr txBox="1"/>
            <p:nvPr/>
          </p:nvSpPr>
          <p:spPr>
            <a:xfrm>
              <a:off x="4101543" y="4613859"/>
              <a:ext cx="1817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n-&gt;next = head;</a:t>
              </a:r>
              <a:endParaRPr lang="en-US" sz="20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131962" y="2418914"/>
              <a:ext cx="1016703" cy="2207260"/>
            </a:xfrm>
            <a:custGeom>
              <a:avLst/>
              <a:gdLst>
                <a:gd name="connsiteX0" fmla="*/ 786255 w 1016703"/>
                <a:gd name="connsiteY0" fmla="*/ 2207260 h 2207260"/>
                <a:gd name="connsiteX1" fmla="*/ 967699 w 1016703"/>
                <a:gd name="connsiteY1" fmla="*/ 1330403 h 2207260"/>
                <a:gd name="connsiteX2" fmla="*/ 0 w 1016703"/>
                <a:gd name="connsiteY2" fmla="*/ 0 h 220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703" h="2207260">
                  <a:moveTo>
                    <a:pt x="786255" y="2207260"/>
                  </a:moveTo>
                  <a:cubicBezTo>
                    <a:pt x="942498" y="1952769"/>
                    <a:pt x="1098741" y="1698279"/>
                    <a:pt x="967699" y="1330403"/>
                  </a:cubicBezTo>
                  <a:cubicBezTo>
                    <a:pt x="836657" y="962527"/>
                    <a:pt x="0" y="0"/>
                    <a:pt x="0" y="0"/>
                  </a:cubicBezTo>
                </a:path>
              </a:pathLst>
            </a:custGeom>
            <a:ln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7165" y="4464720"/>
            <a:ext cx="3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2894" y="3030604"/>
            <a:ext cx="34284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*insert(node *head,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14724" y="3081372"/>
            <a:ext cx="1633342" cy="646331"/>
          </a:xfrm>
          <a:prstGeom prst="rect">
            <a:avLst/>
          </a:prstGeom>
          <a:solidFill>
            <a:srgbClr val="B9CDE5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node </a:t>
            </a:r>
            <a:r>
              <a:rPr lang="en-US" dirty="0" err="1" smtClean="0"/>
              <a:t>nn</a:t>
            </a:r>
            <a:r>
              <a:rPr lang="en-US" dirty="0" smtClean="0"/>
              <a:t>;</a:t>
            </a:r>
          </a:p>
          <a:p>
            <a:r>
              <a:rPr lang="en-US" dirty="0" smtClean="0"/>
              <a:t>node *n = &amp;</a:t>
            </a:r>
            <a:r>
              <a:rPr lang="en-US" dirty="0" err="1" smtClean="0"/>
              <a:t>nn</a:t>
            </a:r>
            <a:r>
              <a:rPr lang="en-US" dirty="0" smtClean="0"/>
              <a:t>;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530930" y="3489189"/>
            <a:ext cx="580457" cy="97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Multiply 25"/>
          <p:cNvSpPr/>
          <p:nvPr/>
        </p:nvSpPr>
        <p:spPr>
          <a:xfrm>
            <a:off x="8099612" y="2564908"/>
            <a:ext cx="941787" cy="947071"/>
          </a:xfrm>
          <a:prstGeom prst="mathMultiply">
            <a:avLst/>
          </a:prstGeom>
          <a:solidFill>
            <a:srgbClr val="FF0066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2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grpSp>
        <p:nvGrpSpPr>
          <p:cNvPr id="5" name="组 8"/>
          <p:cNvGrpSpPr/>
          <p:nvPr/>
        </p:nvGrpSpPr>
        <p:grpSpPr>
          <a:xfrm>
            <a:off x="2011020" y="1657483"/>
            <a:ext cx="815648" cy="646331"/>
            <a:chOff x="838953" y="1808946"/>
            <a:chExt cx="815648" cy="646331"/>
          </a:xfrm>
        </p:grpSpPr>
        <p:sp>
          <p:nvSpPr>
            <p:cNvPr id="31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3" name="矩形 7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6" name="组 9"/>
          <p:cNvGrpSpPr/>
          <p:nvPr/>
        </p:nvGrpSpPr>
        <p:grpSpPr>
          <a:xfrm>
            <a:off x="3285895" y="1669135"/>
            <a:ext cx="815648" cy="646331"/>
            <a:chOff x="838953" y="1808946"/>
            <a:chExt cx="815648" cy="646331"/>
          </a:xfrm>
        </p:grpSpPr>
        <p:sp>
          <p:nvSpPr>
            <p:cNvPr id="28" name="圆角矩形 10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圆角矩形 11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30" name="矩形 12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grpSp>
        <p:nvGrpSpPr>
          <p:cNvPr id="10" name="组 25"/>
          <p:cNvGrpSpPr/>
          <p:nvPr/>
        </p:nvGrpSpPr>
        <p:grpSpPr>
          <a:xfrm>
            <a:off x="5888930" y="1669135"/>
            <a:ext cx="815648" cy="646331"/>
            <a:chOff x="838953" y="1808946"/>
            <a:chExt cx="815648" cy="646331"/>
          </a:xfrm>
        </p:grpSpPr>
        <p:sp>
          <p:nvSpPr>
            <p:cNvPr id="16" name="圆角矩形 26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27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  <p:sp>
          <p:nvSpPr>
            <p:cNvPr id="18" name="矩形 28"/>
            <p:cNvSpPr/>
            <p:nvPr/>
          </p:nvSpPr>
          <p:spPr>
            <a:xfrm flipH="1">
              <a:off x="1351647" y="1808946"/>
              <a:ext cx="27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/>
                <a:t>.</a:t>
              </a:r>
              <a:endParaRPr lang="zh-CN" altLang="en-US" sz="3600" b="1" dirty="0"/>
            </a:p>
          </p:txBody>
        </p:sp>
      </p:grpSp>
      <p:cxnSp>
        <p:nvCxnSpPr>
          <p:cNvPr id="12" name="直线箭头连接符 39"/>
          <p:cNvCxnSpPr/>
          <p:nvPr/>
        </p:nvCxnSpPr>
        <p:spPr>
          <a:xfrm>
            <a:off x="2678360" y="2129050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40"/>
          <p:cNvCxnSpPr/>
          <p:nvPr/>
        </p:nvCxnSpPr>
        <p:spPr>
          <a:xfrm>
            <a:off x="3914406" y="2140701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42"/>
          <p:cNvCxnSpPr/>
          <p:nvPr/>
        </p:nvCxnSpPr>
        <p:spPr>
          <a:xfrm>
            <a:off x="5281395" y="2152356"/>
            <a:ext cx="607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5944" y="1842149"/>
            <a:ext cx="41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7" name="直线箭头连接符 46"/>
          <p:cNvCxnSpPr/>
          <p:nvPr/>
        </p:nvCxnSpPr>
        <p:spPr>
          <a:xfrm flipV="1">
            <a:off x="2011020" y="2457635"/>
            <a:ext cx="0" cy="373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49"/>
          <p:cNvSpPr/>
          <p:nvPr/>
        </p:nvSpPr>
        <p:spPr>
          <a:xfrm>
            <a:off x="1637655" y="2821641"/>
            <a:ext cx="72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"/>
                <a:cs typeface="Arial"/>
              </a:rPr>
              <a:t>head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1" name="组 8"/>
          <p:cNvGrpSpPr/>
          <p:nvPr/>
        </p:nvGrpSpPr>
        <p:grpSpPr>
          <a:xfrm>
            <a:off x="2268290" y="4464720"/>
            <a:ext cx="815648" cy="326225"/>
            <a:chOff x="838953" y="2120460"/>
            <a:chExt cx="815648" cy="326225"/>
          </a:xfrm>
        </p:grpSpPr>
        <p:sp>
          <p:nvSpPr>
            <p:cNvPr id="22" name="圆角矩形 2"/>
            <p:cNvSpPr/>
            <p:nvPr/>
          </p:nvSpPr>
          <p:spPr>
            <a:xfrm>
              <a:off x="838953" y="2120460"/>
              <a:ext cx="512693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圆角矩形 5"/>
            <p:cNvSpPr/>
            <p:nvPr/>
          </p:nvSpPr>
          <p:spPr>
            <a:xfrm>
              <a:off x="1351646" y="2120460"/>
              <a:ext cx="302955" cy="326225"/>
            </a:xfrm>
            <a:prstGeom prst="roundRect">
              <a:avLst>
                <a:gd name="adj" fmla="val 5757"/>
              </a:avLst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zh-CN" altLang="en-US" sz="36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73223" y="3727703"/>
            <a:ext cx="435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node *n = (node 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(node));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97479" y="4184766"/>
            <a:ext cx="3237194" cy="613759"/>
            <a:chOff x="2297479" y="4184766"/>
            <a:chExt cx="3237194" cy="613759"/>
          </a:xfrm>
        </p:grpSpPr>
        <p:sp>
          <p:nvSpPr>
            <p:cNvPr id="36" name="TextBox 35"/>
            <p:cNvSpPr txBox="1"/>
            <p:nvPr/>
          </p:nvSpPr>
          <p:spPr>
            <a:xfrm>
              <a:off x="4101543" y="4184766"/>
              <a:ext cx="14331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val</a:t>
              </a:r>
              <a:r>
                <a:rPr lang="en-US" sz="2000" dirty="0" smtClean="0"/>
                <a:t>;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97479" y="4429193"/>
              <a:ext cx="45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val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962" y="2418914"/>
            <a:ext cx="3786930" cy="2595055"/>
            <a:chOff x="2131962" y="2418914"/>
            <a:chExt cx="3786930" cy="2595055"/>
          </a:xfrm>
        </p:grpSpPr>
        <p:sp>
          <p:nvSpPr>
            <p:cNvPr id="39" name="TextBox 38"/>
            <p:cNvSpPr txBox="1"/>
            <p:nvPr/>
          </p:nvSpPr>
          <p:spPr>
            <a:xfrm>
              <a:off x="4101543" y="4613859"/>
              <a:ext cx="1817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n-&gt;next = head;</a:t>
              </a:r>
              <a:endParaRPr lang="en-US" sz="20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131962" y="2418914"/>
              <a:ext cx="1016703" cy="2207260"/>
            </a:xfrm>
            <a:custGeom>
              <a:avLst/>
              <a:gdLst>
                <a:gd name="connsiteX0" fmla="*/ 786255 w 1016703"/>
                <a:gd name="connsiteY0" fmla="*/ 2207260 h 2207260"/>
                <a:gd name="connsiteX1" fmla="*/ 967699 w 1016703"/>
                <a:gd name="connsiteY1" fmla="*/ 1330403 h 2207260"/>
                <a:gd name="connsiteX2" fmla="*/ 0 w 1016703"/>
                <a:gd name="connsiteY2" fmla="*/ 0 h 220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703" h="2207260">
                  <a:moveTo>
                    <a:pt x="786255" y="2207260"/>
                  </a:moveTo>
                  <a:cubicBezTo>
                    <a:pt x="942498" y="1952769"/>
                    <a:pt x="1098741" y="1698279"/>
                    <a:pt x="967699" y="1330403"/>
                  </a:cubicBezTo>
                  <a:cubicBezTo>
                    <a:pt x="836657" y="962527"/>
                    <a:pt x="0" y="0"/>
                    <a:pt x="0" y="0"/>
                  </a:cubicBezTo>
                </a:path>
              </a:pathLst>
            </a:custGeom>
            <a:ln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0" name="直线箭头连接符 46"/>
          <p:cNvCxnSpPr/>
          <p:nvPr/>
        </p:nvCxnSpPr>
        <p:spPr>
          <a:xfrm flipV="1">
            <a:off x="2329517" y="5013969"/>
            <a:ext cx="0" cy="37376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9"/>
          <p:cNvSpPr/>
          <p:nvPr/>
        </p:nvSpPr>
        <p:spPr>
          <a:xfrm>
            <a:off x="1956152" y="5377975"/>
            <a:ext cx="12364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Arial"/>
                <a:cs typeface="Arial"/>
              </a:rPr>
              <a:t>new head</a:t>
            </a:r>
            <a:endParaRPr lang="zh-CN" alt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01543" y="5177920"/>
            <a:ext cx="11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return n;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827165" y="4464720"/>
            <a:ext cx="3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82894" y="3030604"/>
            <a:ext cx="34284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*insert(node *head,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31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ointer arithmetic</a:t>
            </a:r>
            <a:endParaRPr kumimoji="1" lang="zh-CN" altLang="en-US" dirty="0"/>
          </a:p>
        </p:txBody>
      </p:sp>
      <p:sp>
        <p:nvSpPr>
          <p:cNvPr id="32" name="矩形 61"/>
          <p:cNvSpPr/>
          <p:nvPr/>
        </p:nvSpPr>
        <p:spPr>
          <a:xfrm>
            <a:off x="1350172" y="2869057"/>
            <a:ext cx="1091998" cy="1148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0x3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47" name="矩形 39"/>
          <p:cNvSpPr/>
          <p:nvPr/>
        </p:nvSpPr>
        <p:spPr>
          <a:xfrm>
            <a:off x="1356004" y="4012727"/>
            <a:ext cx="1091998" cy="1118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0x2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0" name="矩形 61"/>
          <p:cNvSpPr/>
          <p:nvPr/>
        </p:nvSpPr>
        <p:spPr>
          <a:xfrm>
            <a:off x="1353088" y="5131141"/>
            <a:ext cx="1091998" cy="10607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0x0</a:t>
            </a:r>
          </a:p>
          <a:p>
            <a:pPr algn="ctr"/>
            <a:r>
              <a:rPr kumimoji="1" lang="en-US" altLang="zh-CN" dirty="0" smtClean="0">
                <a:solidFill>
                  <a:srgbClr val="3366FF"/>
                </a:solidFill>
              </a:rPr>
              <a:t>0x1</a:t>
            </a:r>
            <a:endParaRPr kumimoji="1" lang="zh-CN" altLang="en-US" dirty="0">
              <a:solidFill>
                <a:srgbClr val="3366FF"/>
              </a:solidFill>
            </a:endParaRPr>
          </a:p>
        </p:txBody>
      </p:sp>
      <p:sp>
        <p:nvSpPr>
          <p:cNvPr id="53" name="矩形 40"/>
          <p:cNvSpPr/>
          <p:nvPr/>
        </p:nvSpPr>
        <p:spPr>
          <a:xfrm>
            <a:off x="1348599" y="2512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4" name="矩形 40"/>
          <p:cNvSpPr/>
          <p:nvPr/>
        </p:nvSpPr>
        <p:spPr>
          <a:xfrm>
            <a:off x="1357339" y="619192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600" b="1" dirty="0" smtClean="0"/>
              <a:t>...</a:t>
            </a:r>
            <a:endParaRPr kumimoji="1" lang="zh-CN" alt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76947" y="583638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48002" y="4776710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76947" y="3652808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5305" y="2145551"/>
            <a:ext cx="38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9188" y="5832664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a[0]: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305" y="477605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a[1]: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4110" y="3612617"/>
            <a:ext cx="66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a[2]: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7388" y="2545661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0x10c</a:t>
            </a:r>
            <a:endParaRPr lang="en-US" dirty="0"/>
          </a:p>
        </p:txBody>
      </p:sp>
      <p:sp>
        <p:nvSpPr>
          <p:cNvPr id="17" name="矩形 3"/>
          <p:cNvSpPr/>
          <p:nvPr/>
        </p:nvSpPr>
        <p:spPr>
          <a:xfrm>
            <a:off x="3668533" y="1557901"/>
            <a:ext cx="319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a[3] = {1, 2, 3};</a:t>
            </a:r>
          </a:p>
        </p:txBody>
      </p:sp>
      <p:sp>
        <p:nvSpPr>
          <p:cNvPr id="18" name="矩形 3"/>
          <p:cNvSpPr/>
          <p:nvPr/>
        </p:nvSpPr>
        <p:spPr>
          <a:xfrm>
            <a:off x="3668533" y="2117194"/>
            <a:ext cx="3192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*p;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&amp;a[0];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 pitchFamily="2" charset="-122"/>
              <a:cs typeface="Consolas"/>
            </a:endParaRPr>
          </a:p>
        </p:txBody>
      </p:sp>
      <p:sp>
        <p:nvSpPr>
          <p:cNvPr id="19" name="矩形 40"/>
          <p:cNvSpPr/>
          <p:nvPr/>
        </p:nvSpPr>
        <p:spPr>
          <a:xfrm>
            <a:off x="1350172" y="897373"/>
            <a:ext cx="1091998" cy="16155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2062" y="5832664"/>
            <a:ext cx="37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a: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96333" y="2196077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1706" y="4961376"/>
            <a:ext cx="5509591" cy="1200328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Rule of pointer arithmetic:</a:t>
            </a:r>
          </a:p>
          <a:p>
            <a:r>
              <a:rPr lang="en-US" sz="2400" dirty="0" err="1" smtClean="0"/>
              <a:t>p+i</a:t>
            </a:r>
            <a:r>
              <a:rPr lang="en-US" sz="2400" dirty="0" smtClean="0"/>
              <a:t> has address of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object after p, i.e.</a:t>
            </a:r>
          </a:p>
          <a:p>
            <a:r>
              <a:rPr lang="en-US" sz="2400" dirty="0" err="1" smtClean="0"/>
              <a:t>p+i’s</a:t>
            </a:r>
            <a:r>
              <a:rPr lang="en-US" sz="2400" dirty="0" smtClean="0"/>
              <a:t> value is p’s value plus </a:t>
            </a:r>
            <a:r>
              <a:rPr lang="en-US" sz="2400" dirty="0" err="1" smtClean="0"/>
              <a:t>i</a:t>
            </a:r>
            <a:r>
              <a:rPr lang="en-US" sz="2400" dirty="0" smtClean="0"/>
              <a:t>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(object) </a:t>
            </a:r>
          </a:p>
        </p:txBody>
      </p:sp>
      <p:sp>
        <p:nvSpPr>
          <p:cNvPr id="29" name="矩形 3"/>
          <p:cNvSpPr/>
          <p:nvPr/>
        </p:nvSpPr>
        <p:spPr>
          <a:xfrm>
            <a:off x="3682882" y="3414665"/>
            <a:ext cx="5282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(“%d\n”, *(p+2)); //output? </a:t>
            </a:r>
          </a:p>
        </p:txBody>
      </p:sp>
      <p:sp>
        <p:nvSpPr>
          <p:cNvPr id="30" name="矩形 3"/>
          <p:cNvSpPr/>
          <p:nvPr/>
        </p:nvSpPr>
        <p:spPr>
          <a:xfrm>
            <a:off x="3682882" y="2923086"/>
            <a:ext cx="475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(“%p\n”, p+2); //output?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4763" y="2979324"/>
            <a:ext cx="75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0x108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66122" y="34831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34" name="Elbow Connector 33"/>
          <p:cNvCxnSpPr>
            <a:endCxn id="55" idx="3"/>
          </p:cNvCxnSpPr>
          <p:nvPr/>
        </p:nvCxnSpPr>
        <p:spPr>
          <a:xfrm rot="16200000" flipH="1">
            <a:off x="523186" y="3314676"/>
            <a:ext cx="4226308" cy="1186448"/>
          </a:xfrm>
          <a:prstGeom prst="bentConnector4">
            <a:avLst>
              <a:gd name="adj1" fmla="val -204"/>
              <a:gd name="adj2" fmla="val 119268"/>
            </a:avLst>
          </a:prstGeom>
          <a:ln>
            <a:headEnd type="oval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7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8119</TotalTime>
  <Words>4931</Words>
  <Application>Microsoft Macintosh PowerPoint</Application>
  <PresentationFormat>On-screen Show (4:3)</PresentationFormat>
  <Paragraphs>1116</Paragraphs>
  <Slides>81</Slides>
  <Notes>3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Arrays &amp; Pointers Characters &amp; strings</vt:lpstr>
      <vt:lpstr>What we’ve learnt and today’s plan</vt:lpstr>
      <vt:lpstr>Array: a collection of contiguous objects with the same type </vt:lpstr>
      <vt:lpstr>Array</vt:lpstr>
      <vt:lpstr>Array</vt:lpstr>
      <vt:lpstr>Array</vt:lpstr>
      <vt:lpstr>Array</vt:lpstr>
      <vt:lpstr>Pointer arithmetic</vt:lpstr>
      <vt:lpstr>Pointer arithmetic</vt:lpstr>
      <vt:lpstr>Pointer arithmetic</vt:lpstr>
      <vt:lpstr>Array and pointer</vt:lpstr>
      <vt:lpstr>Array and pointer</vt:lpstr>
      <vt:lpstr>Out of bound access?</vt:lpstr>
      <vt:lpstr>Example</vt:lpstr>
      <vt:lpstr>Another Example</vt:lpstr>
      <vt:lpstr>Pass array to function via pointer</vt:lpstr>
      <vt:lpstr>Pass array to function via pointer</vt:lpstr>
      <vt:lpstr>Pointer casting</vt:lpstr>
      <vt:lpstr>Pointer casting</vt:lpstr>
      <vt:lpstr>Pointer casting</vt:lpstr>
      <vt:lpstr>Pointer casting</vt:lpstr>
      <vt:lpstr>Pointer casting</vt:lpstr>
      <vt:lpstr>Another example of pointer casting</vt:lpstr>
      <vt:lpstr>Another example of pointer casting</vt:lpstr>
      <vt:lpstr>function sizeof</vt:lpstr>
      <vt:lpstr>function sizeof</vt:lpstr>
      <vt:lpstr>function sizeof</vt:lpstr>
      <vt:lpstr>function sizeof</vt:lpstr>
      <vt:lpstr>function sizeof</vt:lpstr>
      <vt:lpstr>Undefined behavior </vt:lpstr>
      <vt:lpstr>Classic undefined behaviors</vt:lpstr>
      <vt:lpstr>Why does C have undefined behavior?</vt:lpstr>
      <vt:lpstr>Classic undefined behaviors</vt:lpstr>
      <vt:lpstr>Classic undefined behaviors</vt:lpstr>
      <vt:lpstr>Classic undefined behaviors</vt:lpstr>
      <vt:lpstr>Classic undefined behaviors</vt:lpstr>
      <vt:lpstr>Classic undefined behaviors</vt:lpstr>
      <vt:lpstr>Characters</vt:lpstr>
      <vt:lpstr>How to represent text characters?</vt:lpstr>
      <vt:lpstr>ASCII: American Standard Code for Information Exchange</vt:lpstr>
      <vt:lpstr>PowerPoint Presentation</vt:lpstr>
      <vt:lpstr>C exercise 1: tolower</vt:lpstr>
      <vt:lpstr>C exercise 1: tolower</vt:lpstr>
      <vt:lpstr>C exercise 1: tolower</vt:lpstr>
      <vt:lpstr>C exercise 2: toDigit</vt:lpstr>
      <vt:lpstr>C exercise 2: toDigit</vt:lpstr>
      <vt:lpstr>C exercise 2: toDigit</vt:lpstr>
      <vt:lpstr>The Modern Standard: UniCode</vt:lpstr>
      <vt:lpstr>UTF-8</vt:lpstr>
      <vt:lpstr>C Strings</vt:lpstr>
      <vt:lpstr>Strings</vt:lpstr>
      <vt:lpstr>Strings</vt:lpstr>
      <vt:lpstr>Strings</vt:lpstr>
      <vt:lpstr>Copying string?</vt:lpstr>
      <vt:lpstr>Copying string?</vt:lpstr>
      <vt:lpstr>Copying string</vt:lpstr>
      <vt:lpstr>Copying string</vt:lpstr>
      <vt:lpstr>Copying string</vt:lpstr>
      <vt:lpstr>Copying string</vt:lpstr>
      <vt:lpstr>A different way of initializing string</vt:lpstr>
      <vt:lpstr>A different way of initializing string</vt:lpstr>
      <vt:lpstr>The Atoi function</vt:lpstr>
      <vt:lpstr>The Atoi function</vt:lpstr>
      <vt:lpstr>Array of pointers</vt:lpstr>
      <vt:lpstr>The most commonly used array of pointers: argv</vt:lpstr>
      <vt:lpstr>Structs</vt:lpstr>
      <vt:lpstr>Structure</vt:lpstr>
      <vt:lpstr>Structure</vt:lpstr>
      <vt:lpstr>Structure</vt:lpstr>
      <vt:lpstr>Structure</vt:lpstr>
      <vt:lpstr>Typedef</vt:lpstr>
      <vt:lpstr>Pointer to struct</vt:lpstr>
      <vt:lpstr>Mallocs</vt:lpstr>
      <vt:lpstr>Recall memory allocation for  global and local variables</vt:lpstr>
      <vt:lpstr>Malloc</vt:lpstr>
      <vt:lpstr>Malloc</vt:lpstr>
      <vt:lpstr>Conceptual view of a C program’s memory at runtime</vt:lpstr>
      <vt:lpstr>Linked list in C: insertion</vt:lpstr>
      <vt:lpstr>Inserting into a linked list</vt:lpstr>
      <vt:lpstr>Inserting into a linked list</vt:lpstr>
      <vt:lpstr>Inserting into a linked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73</cp:revision>
  <cp:lastPrinted>2018-09-26T18:30:40Z</cp:lastPrinted>
  <dcterms:created xsi:type="dcterms:W3CDTF">2018-09-26T03:34:32Z</dcterms:created>
  <dcterms:modified xsi:type="dcterms:W3CDTF">2019-02-20T17:06:34Z</dcterms:modified>
</cp:coreProperties>
</file>