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1017" r:id="rId9"/>
    <p:sldId id="263" r:id="rId10"/>
    <p:sldId id="940" r:id="rId11"/>
    <p:sldId id="1009" r:id="rId12"/>
    <p:sldId id="1010" r:id="rId13"/>
    <p:sldId id="1014" r:id="rId14"/>
    <p:sldId id="1012" r:id="rId15"/>
    <p:sldId id="1015" r:id="rId16"/>
    <p:sldId id="918" r:id="rId17"/>
    <p:sldId id="943" r:id="rId18"/>
    <p:sldId id="947" r:id="rId19"/>
    <p:sldId id="948" r:id="rId20"/>
    <p:sldId id="949" r:id="rId21"/>
    <p:sldId id="946" r:id="rId22"/>
    <p:sldId id="950" r:id="rId23"/>
    <p:sldId id="944" r:id="rId24"/>
    <p:sldId id="1013" r:id="rId25"/>
    <p:sldId id="264" r:id="rId26"/>
    <p:sldId id="1016" r:id="rId27"/>
    <p:sldId id="33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/>
    <p:restoredTop sz="94655"/>
  </p:normalViewPr>
  <p:slideViewPr>
    <p:cSldViewPr snapToGrid="0" snapToObjects="1">
      <p:cViewPr varScale="1">
        <p:scale>
          <a:sx n="86" d="100"/>
          <a:sy n="86" d="100"/>
        </p:scale>
        <p:origin x="24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F7ED7-E648-D845-BCC7-CA8FA0BFD4A5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3BC8-8F13-404D-9B64-6F3B23D0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C234B80E-FC5F-6344-B106-8AC34A0738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ACC8AF96-1A10-3243-89C9-5FA430EA4B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841217-307D-274D-B729-4380E1DFCC6D}" type="datetime3">
              <a:rPr lang="en-AU" altLang="en-US" smtClean="0">
                <a:latin typeface="Times New Roman" panose="02020603050405020304" pitchFamily="18" charset="0"/>
              </a:rPr>
              <a:pPr/>
              <a:t>10 December, 2019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8900" name="Rectangle 6">
            <a:extLst>
              <a:ext uri="{FF2B5EF4-FFF2-40B4-BE49-F238E27FC236}">
                <a16:creationId xmlns:a16="http://schemas.microsoft.com/office/drawing/2014/main" id="{8A26EFFA-D262-C346-9D51-48F75003BD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8901" name="Rectangle 7">
            <a:extLst>
              <a:ext uri="{FF2B5EF4-FFF2-40B4-BE49-F238E27FC236}">
                <a16:creationId xmlns:a16="http://schemas.microsoft.com/office/drawing/2014/main" id="{439C6946-1A28-C145-9113-43664F1A72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59D233-40C1-E04A-8D61-11A6364B3E1F}" type="slidenum">
              <a:rPr lang="en-AU" altLang="en-US" smtClean="0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8902" name="Rectangle 2">
            <a:extLst>
              <a:ext uri="{FF2B5EF4-FFF2-40B4-BE49-F238E27FC236}">
                <a16:creationId xmlns:a16="http://schemas.microsoft.com/office/drawing/2014/main" id="{1E45FA5C-8566-5449-B955-F0D12ED458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3" name="Rectangle 3">
            <a:extLst>
              <a:ext uri="{FF2B5EF4-FFF2-40B4-BE49-F238E27FC236}">
                <a16:creationId xmlns:a16="http://schemas.microsoft.com/office/drawing/2014/main" id="{0770CE4C-13AC-8349-B196-7C33A523C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4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113E-99F7-B34A-8E1E-6E5C327C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99600" cy="2387600"/>
          </a:xfrm>
        </p:spPr>
        <p:txBody>
          <a:bodyPr anchor="b"/>
          <a:lstStyle>
            <a:lvl1pPr algn="ctr">
              <a:defRPr sz="600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429D2-265D-A541-B1BC-0E7C876B9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F35F3-7617-1A4F-A0CD-8ECECDC8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A542F-BCBF-5D47-98C7-D4F84207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646DA-7A5E-9A4A-9C0E-D2595E55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EA4E-FDA7-974B-8C4B-6FFDE186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8E57C-FCC1-7847-A625-9A7497928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1857-DA10-C943-B256-BC421DEA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4F4B-88F6-A841-B9E4-B5A01D75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90C0C-FA31-6145-B1BD-B4840C83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2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F8DE0-E7A0-8640-AE85-6A8A98BAD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CA392-78E0-DA4C-B23A-762C8CDEA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DF9D-C345-4149-A07D-8F2E39B6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D345-14B3-0F47-9574-41FABCAE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DC67-7274-AA41-BCAC-D7511FF2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4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03D9-77CE-0F43-9268-2D263290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E59C-75B7-2A41-924D-AFA095CC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ADC0-EA8F-4441-BF29-C6419C70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08BA9-1FCE-5448-9945-2D06F778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C61B-2634-4341-A15C-CE31BDFE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FCAC-B8B3-964D-B0C6-5F6BBCF5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20261-6688-E244-9CC8-B6E9B094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DA8A-077A-B649-AE45-777CAFC9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427DB-DF14-4B4C-9C13-03C826D8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86441-B8EB-874A-BD79-C650B10C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1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293B-B631-0E41-8CAD-D4826B6A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3949-FF31-BC42-B7A5-975F5A720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FAB84-82E5-6F43-AB13-931DB3760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79FA1-4041-834F-83AD-4F9E60FF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767C0-C648-804A-9ADD-E0DC5086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ACD16-1935-D547-AE4C-FAA05B0D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8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9D29-87C4-9347-89F0-397D7974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2E287-55D8-C94B-8A51-6D28E0539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45A4C-1778-B14B-A53F-968D8863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B96FF-B2BB-8C45-A9E4-9242A447C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944E5-1043-B64E-8E1C-A0E6B5C80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01931-99A8-BB47-80F8-D0DE6FBC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1293D-FAEE-3645-870C-3002CCA8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81C93-CA74-1B49-934D-A7E93ECE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9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79A1-344E-4F42-BA23-C0C8BD44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62F95-5E8B-0E48-828A-C26BD21C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C30B8-9CB3-DE4A-9591-2ADF1267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5FE3D-8BDE-0549-9106-792F1ACD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05CC4-2EA2-3D4F-8C3E-0F7E18C2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A42DE-D19D-B541-8A89-D2C66D87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F84AB-8196-3E44-A47A-87E0C7EC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49A4-2373-2C4E-BBD6-7D83A079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C3BA-534F-264E-9BF3-0360CB35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769A3-6ABC-F54F-B131-EAF0A414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9498C-5013-C349-BEB5-5A2FF2F8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373A9-2293-0C49-A507-27784C82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3725F-8ED0-644D-A3CC-AA9A72F6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553C-39E5-9E40-A6C5-F9F31EC2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CF19B-ADC1-3642-9179-9E79733F8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E21A-B45F-7443-AF48-B3F66E01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11BAC-A8FE-3B49-B0D0-71A96701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A00A-DABB-4F4D-8353-7FDE7AD73BFB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03E4F-A154-D44D-BEE5-05508316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0346-0F21-944B-8828-3C117643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575E8-5BC3-5448-96B8-40303AAB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E43C2-343F-5B40-8B44-0E72CBBA7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97B1-3847-BA44-8DE2-7C797755F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3A00A-DABB-4F4D-8353-7FDE7AD73BFB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D78E-75B6-9946-AA3D-670C5168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E90B-C356-C044-9E30-D68F168E1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5F6E0-331F-6C4F-BF16-600C8EE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9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4E67-8D92-2743-AD87-8BC8D52EA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62617-D722-514F-9A96-586E16FEE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Jinyang</a:t>
            </a:r>
            <a:r>
              <a:rPr lang="en-US" dirty="0"/>
              <a:t> Li</a:t>
            </a:r>
          </a:p>
          <a:p>
            <a:endParaRPr lang="en-US" dirty="0"/>
          </a:p>
          <a:p>
            <a:r>
              <a:rPr lang="en-US" sz="3000" dirty="0"/>
              <a:t>Some slides are from Patterson and Hennessy</a:t>
            </a:r>
          </a:p>
        </p:txBody>
      </p:sp>
    </p:spTree>
    <p:extLst>
      <p:ext uri="{BB962C8B-B14F-4D97-AF65-F5344CB8AC3E}">
        <p14:creationId xmlns:p14="http://schemas.microsoft.com/office/powerpoint/2010/main" val="112470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Multi-level page 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Problem</a:t>
            </a:r>
          </a:p>
          <a:p>
            <a:r>
              <a:rPr kumimoji="1" lang="en-US" altLang="zh-CN" dirty="0"/>
              <a:t>how to reduce # of page table entries required?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Solution</a:t>
            </a:r>
          </a:p>
          <a:p>
            <a:r>
              <a:rPr kumimoji="1" lang="en-US" altLang="zh-CN" dirty="0"/>
              <a:t>Multi-level page table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/>
              <a:t>A tree of “page tables”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79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2-level Paging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27931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6-bit virtual and physical address, 4-byte page</a:t>
            </a:r>
          </a:p>
        </p:txBody>
      </p:sp>
    </p:spTree>
    <p:extLst>
      <p:ext uri="{BB962C8B-B14F-4D97-AF65-F5344CB8AC3E}">
        <p14:creationId xmlns:p14="http://schemas.microsoft.com/office/powerpoint/2010/main" val="334203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2-level Paging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11041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6-bit virtual and physical address, 4-byte page</a:t>
            </a:r>
          </a:p>
          <a:p>
            <a:r>
              <a:rPr kumimoji="1" lang="en-US" altLang="zh-CN" dirty="0"/>
              <a:t>1-level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3778" y="2788929"/>
            <a:ext cx="713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Suppose a process has only two 2 mapped virtual pages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53689"/>
              </p:ext>
            </p:extLst>
          </p:nvPr>
        </p:nvGraphicFramePr>
        <p:xfrm>
          <a:off x="3133293" y="3616508"/>
          <a:ext cx="1303796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2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55">
                  <a:extLst>
                    <a:ext uri="{9D8B030D-6E8A-4147-A177-3AD203B41FA5}">
                      <a16:colId xmlns:a16="http://schemas.microsoft.com/office/drawing/2014/main" val="359425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ight Brace 16"/>
          <p:cNvSpPr/>
          <p:nvPr/>
        </p:nvSpPr>
        <p:spPr>
          <a:xfrm flipH="1">
            <a:off x="2739182" y="3700654"/>
            <a:ext cx="262743" cy="17700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06032" y="4412318"/>
            <a:ext cx="86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4</a:t>
            </a:r>
            <a:r>
              <a:rPr lang="en-US" dirty="0"/>
              <a:t> PTEs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42191" y="5738576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1-level Page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30BF8-FF59-AF4F-AEE0-DAF5F9DC304A}"/>
              </a:ext>
            </a:extLst>
          </p:cNvPr>
          <p:cNvSpPr txBox="1"/>
          <p:nvPr/>
        </p:nvSpPr>
        <p:spPr>
          <a:xfrm>
            <a:off x="4148227" y="32774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CE077-C304-EA45-8043-52CF02F7F632}"/>
              </a:ext>
            </a:extLst>
          </p:cNvPr>
          <p:cNvSpPr txBox="1"/>
          <p:nvPr/>
        </p:nvSpPr>
        <p:spPr>
          <a:xfrm>
            <a:off x="3351898" y="327745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PPN</a:t>
            </a:r>
          </a:p>
        </p:txBody>
      </p:sp>
    </p:spTree>
    <p:extLst>
      <p:ext uri="{BB962C8B-B14F-4D97-AF65-F5344CB8AC3E}">
        <p14:creationId xmlns:p14="http://schemas.microsoft.com/office/powerpoint/2010/main" val="169146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2-level Paging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11041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6-bit virtual and physical address, 4-byte page</a:t>
            </a:r>
          </a:p>
          <a:p>
            <a:r>
              <a:rPr kumimoji="1" lang="en-US" altLang="zh-CN" dirty="0"/>
              <a:t>2-level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3778" y="2788929"/>
            <a:ext cx="713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Suppose a process has only two 2 mapped virtual pages</a:t>
            </a:r>
          </a:p>
        </p:txBody>
      </p:sp>
      <p:sp>
        <p:nvSpPr>
          <p:cNvPr id="17" name="Right Brace 16"/>
          <p:cNvSpPr/>
          <p:nvPr/>
        </p:nvSpPr>
        <p:spPr>
          <a:xfrm flipH="1">
            <a:off x="2739182" y="3700654"/>
            <a:ext cx="262743" cy="17700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06032" y="4412318"/>
            <a:ext cx="86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4</a:t>
            </a:r>
            <a:r>
              <a:rPr lang="en-US" dirty="0"/>
              <a:t> PTEs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42191" y="5738576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1-level Page Table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43732"/>
              </p:ext>
            </p:extLst>
          </p:nvPr>
        </p:nvGraphicFramePr>
        <p:xfrm>
          <a:off x="5737967" y="3616508"/>
          <a:ext cx="1039159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7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560">
                  <a:extLst>
                    <a:ext uri="{9D8B030D-6E8A-4147-A177-3AD203B41FA5}">
                      <a16:colId xmlns:a16="http://schemas.microsoft.com/office/drawing/2014/main" val="1766601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ight Brace 21"/>
          <p:cNvSpPr/>
          <p:nvPr/>
        </p:nvSpPr>
        <p:spPr>
          <a:xfrm flipH="1">
            <a:off x="5365750" y="3638405"/>
            <a:ext cx="262743" cy="14614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19870" y="4134079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L0 </a:t>
            </a:r>
          </a:p>
          <a:p>
            <a:r>
              <a:rPr lang="en-US" dirty="0"/>
              <a:t>PTEs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61200"/>
              </p:ext>
            </p:extLst>
          </p:nvPr>
        </p:nvGraphicFramePr>
        <p:xfrm>
          <a:off x="7937574" y="3392398"/>
          <a:ext cx="1020346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1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5108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89952"/>
              </p:ext>
            </p:extLst>
          </p:nvPr>
        </p:nvGraphicFramePr>
        <p:xfrm>
          <a:off x="7926626" y="5099868"/>
          <a:ext cx="1029078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2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0383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6767045" y="3392399"/>
            <a:ext cx="1159581" cy="406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67045" y="4983812"/>
            <a:ext cx="1159581" cy="20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ular Callout 31"/>
          <p:cNvSpPr/>
          <p:nvPr/>
        </p:nvSpPr>
        <p:spPr>
          <a:xfrm>
            <a:off x="5251665" y="5587814"/>
            <a:ext cx="1674986" cy="1105820"/>
          </a:xfrm>
          <a:prstGeom prst="wedgeRoundRectCallout">
            <a:avLst>
              <a:gd name="adj1" fmla="val 73938"/>
              <a:gd name="adj2" fmla="val -8997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0101</a:t>
            </a:r>
          </a:p>
          <a:p>
            <a:r>
              <a:rPr lang="en-US" dirty="0">
                <a:solidFill>
                  <a:schemeClr val="tx1"/>
                </a:solidFill>
              </a:rPr>
              <a:t>is PPN of L1</a:t>
            </a:r>
          </a:p>
          <a:p>
            <a:r>
              <a:rPr lang="en-US" dirty="0">
                <a:solidFill>
                  <a:schemeClr val="tx1"/>
                </a:solidFill>
              </a:rPr>
              <a:t>page table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610725" y="3250594"/>
            <a:ext cx="10948" cy="3607407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8990276" y="3457373"/>
            <a:ext cx="187085" cy="135341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77361" y="3788133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L1 </a:t>
            </a:r>
          </a:p>
          <a:p>
            <a:r>
              <a:rPr lang="en-US" dirty="0"/>
              <a:t>PTEs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14AFAF8-E357-F14E-B9EF-4230D18E1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25959"/>
              </p:ext>
            </p:extLst>
          </p:nvPr>
        </p:nvGraphicFramePr>
        <p:xfrm>
          <a:off x="3133293" y="3616508"/>
          <a:ext cx="1303796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2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55">
                  <a:extLst>
                    <a:ext uri="{9D8B030D-6E8A-4147-A177-3AD203B41FA5}">
                      <a16:colId xmlns:a16="http://schemas.microsoft.com/office/drawing/2014/main" val="359425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9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279" y="-11059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2-level Paging Example</a:t>
            </a:r>
            <a:endParaRPr kumimoji="1"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68990" y="6178780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1-level Page Table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25542" y="2101134"/>
            <a:ext cx="1008046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1 1 1 1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33588" y="2101134"/>
            <a:ext cx="525487" cy="492692"/>
          </a:xfrm>
          <a:prstGeom prst="rect">
            <a:avLst/>
          </a:prstGeom>
          <a:solidFill>
            <a:srgbClr val="B9CDE5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ight Brace 26"/>
          <p:cNvSpPr/>
          <p:nvPr/>
        </p:nvSpPr>
        <p:spPr>
          <a:xfrm rot="5400000">
            <a:off x="2532090" y="2440561"/>
            <a:ext cx="355785" cy="9688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3338961" y="2682781"/>
            <a:ext cx="355785" cy="4844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25542" y="309746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</a:t>
            </a:r>
          </a:p>
          <a:p>
            <a:r>
              <a:rPr lang="en-US" dirty="0"/>
              <a:t>Page #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0705" y="3069233"/>
            <a:ext cx="72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</a:t>
            </a:r>
          </a:p>
          <a:p>
            <a:r>
              <a:rPr lang="en-US" dirty="0"/>
              <a:t>offset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25224" y="3048149"/>
            <a:ext cx="11691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Index to</a:t>
            </a:r>
          </a:p>
          <a:p>
            <a:r>
              <a:rPr lang="en-US" dirty="0"/>
              <a:t>page table</a:t>
            </a:r>
          </a:p>
        </p:txBody>
      </p:sp>
      <p:sp>
        <p:nvSpPr>
          <p:cNvPr id="4" name="Freeform 3"/>
          <p:cNvSpPr/>
          <p:nvPr/>
        </p:nvSpPr>
        <p:spPr>
          <a:xfrm>
            <a:off x="2250779" y="3722563"/>
            <a:ext cx="466513" cy="2014564"/>
          </a:xfrm>
          <a:custGeom>
            <a:avLst/>
            <a:gdLst>
              <a:gd name="connsiteX0" fmla="*/ 357036 w 466513"/>
              <a:gd name="connsiteY0" fmla="*/ 0 h 2091205"/>
              <a:gd name="connsiteX1" fmla="*/ 116189 w 466513"/>
              <a:gd name="connsiteY1" fmla="*/ 952538 h 2091205"/>
              <a:gd name="connsiteX2" fmla="*/ 17660 w 466513"/>
              <a:gd name="connsiteY2" fmla="*/ 1828435 h 2091205"/>
              <a:gd name="connsiteX3" fmla="*/ 466513 w 466513"/>
              <a:gd name="connsiteY3" fmla="*/ 2091205 h 209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13" h="2091205">
                <a:moveTo>
                  <a:pt x="357036" y="0"/>
                </a:moveTo>
                <a:cubicBezTo>
                  <a:pt x="264894" y="323899"/>
                  <a:pt x="172752" y="647799"/>
                  <a:pt x="116189" y="952538"/>
                </a:cubicBezTo>
                <a:cubicBezTo>
                  <a:pt x="59626" y="1257277"/>
                  <a:pt x="-40727" y="1638657"/>
                  <a:pt x="17660" y="1828435"/>
                </a:cubicBezTo>
                <a:cubicBezTo>
                  <a:pt x="76047" y="2018213"/>
                  <a:pt x="271280" y="2054709"/>
                  <a:pt x="466513" y="2091205"/>
                </a:cubicBezTo>
              </a:path>
            </a:pathLst>
          </a:custGeom>
          <a:ln w="9525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内容占位符 2"/>
          <p:cNvSpPr txBox="1">
            <a:spLocks/>
          </p:cNvSpPr>
          <p:nvPr/>
        </p:nvSpPr>
        <p:spPr>
          <a:xfrm>
            <a:off x="1981200" y="1052759"/>
            <a:ext cx="8229600" cy="110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how to perform address translation? </a:t>
            </a:r>
          </a:p>
          <a:p>
            <a:pPr lvl="1"/>
            <a:r>
              <a:rPr kumimoji="1" lang="en-US" altLang="zh-CN" dirty="0"/>
              <a:t>1-level page table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2A33383-5B10-D64A-AB6F-671251F3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78059"/>
              </p:ext>
            </p:extLst>
          </p:nvPr>
        </p:nvGraphicFramePr>
        <p:xfrm>
          <a:off x="2742529" y="4101706"/>
          <a:ext cx="1303796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2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55">
                  <a:extLst>
                    <a:ext uri="{9D8B030D-6E8A-4147-A177-3AD203B41FA5}">
                      <a16:colId xmlns:a16="http://schemas.microsoft.com/office/drawing/2014/main" val="359425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9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57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2-level Paging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85606"/>
            <a:ext cx="8229600" cy="11041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how to perform address translation? </a:t>
            </a:r>
          </a:p>
          <a:p>
            <a:pPr lvl="1"/>
            <a:r>
              <a:rPr kumimoji="1" lang="en-US" altLang="zh-CN" dirty="0"/>
              <a:t>2-level page table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68990" y="6178780"/>
            <a:ext cx="188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1-level Page Table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767045" y="3616508"/>
            <a:ext cx="1136819" cy="182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67045" y="4983812"/>
            <a:ext cx="1159581" cy="20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90805" y="1861282"/>
            <a:ext cx="10948" cy="4996719"/>
          </a:xfrm>
          <a:prstGeom prst="line">
            <a:avLst/>
          </a:prstGeom>
          <a:ln w="952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25542" y="2101134"/>
            <a:ext cx="1008046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1 1 1 1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33588" y="2101134"/>
            <a:ext cx="525487" cy="492692"/>
          </a:xfrm>
          <a:prstGeom prst="rect">
            <a:avLst/>
          </a:prstGeom>
          <a:solidFill>
            <a:srgbClr val="B9CDE5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ight Brace 26"/>
          <p:cNvSpPr/>
          <p:nvPr/>
        </p:nvSpPr>
        <p:spPr>
          <a:xfrm rot="5400000">
            <a:off x="2532090" y="2440561"/>
            <a:ext cx="355785" cy="9688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3338961" y="2682781"/>
            <a:ext cx="355785" cy="4844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25542" y="309746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</a:t>
            </a:r>
          </a:p>
          <a:p>
            <a:r>
              <a:rPr lang="en-US" dirty="0"/>
              <a:t>Page #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0705" y="3069233"/>
            <a:ext cx="72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</a:t>
            </a:r>
          </a:p>
          <a:p>
            <a:r>
              <a:rPr lang="en-US" dirty="0"/>
              <a:t>offset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25224" y="3048149"/>
            <a:ext cx="11691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Index to</a:t>
            </a:r>
          </a:p>
          <a:p>
            <a:r>
              <a:rPr lang="en-US" dirty="0"/>
              <a:t>page table</a:t>
            </a:r>
          </a:p>
        </p:txBody>
      </p:sp>
      <p:sp>
        <p:nvSpPr>
          <p:cNvPr id="4" name="Freeform 3"/>
          <p:cNvSpPr/>
          <p:nvPr/>
        </p:nvSpPr>
        <p:spPr>
          <a:xfrm>
            <a:off x="2250779" y="3722563"/>
            <a:ext cx="466513" cy="2014564"/>
          </a:xfrm>
          <a:custGeom>
            <a:avLst/>
            <a:gdLst>
              <a:gd name="connsiteX0" fmla="*/ 357036 w 466513"/>
              <a:gd name="connsiteY0" fmla="*/ 0 h 2091205"/>
              <a:gd name="connsiteX1" fmla="*/ 116189 w 466513"/>
              <a:gd name="connsiteY1" fmla="*/ 952538 h 2091205"/>
              <a:gd name="connsiteX2" fmla="*/ 17660 w 466513"/>
              <a:gd name="connsiteY2" fmla="*/ 1828435 h 2091205"/>
              <a:gd name="connsiteX3" fmla="*/ 466513 w 466513"/>
              <a:gd name="connsiteY3" fmla="*/ 2091205 h 209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13" h="2091205">
                <a:moveTo>
                  <a:pt x="357036" y="0"/>
                </a:moveTo>
                <a:cubicBezTo>
                  <a:pt x="264894" y="323899"/>
                  <a:pt x="172752" y="647799"/>
                  <a:pt x="116189" y="952538"/>
                </a:cubicBezTo>
                <a:cubicBezTo>
                  <a:pt x="59626" y="1257277"/>
                  <a:pt x="-40727" y="1638657"/>
                  <a:pt x="17660" y="1828435"/>
                </a:cubicBezTo>
                <a:cubicBezTo>
                  <a:pt x="76047" y="2018213"/>
                  <a:pt x="271280" y="2054709"/>
                  <a:pt x="466513" y="2091205"/>
                </a:cubicBezTo>
              </a:path>
            </a:pathLst>
          </a:custGeom>
          <a:ln w="9525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29639" y="1968924"/>
            <a:ext cx="504461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63624" y="1968924"/>
            <a:ext cx="525487" cy="492692"/>
          </a:xfrm>
          <a:prstGeom prst="rect">
            <a:avLst/>
          </a:prstGeom>
          <a:solidFill>
            <a:srgbClr val="B9CDE5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 rot="5400000">
            <a:off x="6676422" y="2428361"/>
            <a:ext cx="229927" cy="4935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/>
          <p:cNvSpPr/>
          <p:nvPr/>
        </p:nvSpPr>
        <p:spPr>
          <a:xfrm rot="5400000">
            <a:off x="7742873" y="2400050"/>
            <a:ext cx="229926" cy="4844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98719" y="2696959"/>
            <a:ext cx="95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to</a:t>
            </a:r>
          </a:p>
          <a:p>
            <a:r>
              <a:rPr lang="en-US" dirty="0"/>
              <a:t>L0 table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68352" y="2718856"/>
            <a:ext cx="72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</a:t>
            </a:r>
          </a:p>
          <a:p>
            <a:r>
              <a:rPr lang="en-US" dirty="0"/>
              <a:t>offset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26348" y="1968924"/>
            <a:ext cx="531243" cy="4926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1 1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 rot="5400000">
            <a:off x="7212852" y="2417412"/>
            <a:ext cx="229927" cy="4935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760706" y="2718856"/>
            <a:ext cx="95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to</a:t>
            </a:r>
          </a:p>
          <a:p>
            <a:r>
              <a:rPr lang="en-US" dirty="0"/>
              <a:t>L1 table</a:t>
            </a:r>
          </a:p>
        </p:txBody>
      </p:sp>
      <p:sp>
        <p:nvSpPr>
          <p:cNvPr id="6" name="Freeform 5"/>
          <p:cNvSpPr/>
          <p:nvPr/>
        </p:nvSpPr>
        <p:spPr>
          <a:xfrm>
            <a:off x="4971152" y="3328597"/>
            <a:ext cx="1621597" cy="1622113"/>
          </a:xfrm>
          <a:custGeom>
            <a:avLst/>
            <a:gdLst>
              <a:gd name="connsiteX0" fmla="*/ 1621597 w 1621597"/>
              <a:gd name="connsiteY0" fmla="*/ 32659 h 1622113"/>
              <a:gd name="connsiteX1" fmla="*/ 351673 w 1621597"/>
              <a:gd name="connsiteY1" fmla="*/ 32659 h 1622113"/>
              <a:gd name="connsiteX2" fmla="*/ 67035 w 1621597"/>
              <a:gd name="connsiteY2" fmla="*/ 372069 h 1622113"/>
              <a:gd name="connsiteX3" fmla="*/ 56088 w 1621597"/>
              <a:gd name="connsiteY3" fmla="*/ 1445043 h 1622113"/>
              <a:gd name="connsiteX4" fmla="*/ 701997 w 1621597"/>
              <a:gd name="connsiteY4" fmla="*/ 1620222 h 162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1597" h="1622113">
                <a:moveTo>
                  <a:pt x="1621597" y="32659"/>
                </a:moveTo>
                <a:cubicBezTo>
                  <a:pt x="1116182" y="4375"/>
                  <a:pt x="610767" y="-23909"/>
                  <a:pt x="351673" y="32659"/>
                </a:cubicBezTo>
                <a:cubicBezTo>
                  <a:pt x="92579" y="89227"/>
                  <a:pt x="116299" y="136672"/>
                  <a:pt x="67035" y="372069"/>
                </a:cubicBezTo>
                <a:cubicBezTo>
                  <a:pt x="17771" y="607466"/>
                  <a:pt x="-49739" y="1237018"/>
                  <a:pt x="56088" y="1445043"/>
                </a:cubicBezTo>
                <a:cubicBezTo>
                  <a:pt x="161915" y="1653068"/>
                  <a:pt x="701997" y="1620222"/>
                  <a:pt x="701997" y="1620222"/>
                </a:cubicBezTo>
              </a:path>
            </a:pathLst>
          </a:custGeom>
          <a:ln w="9525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210725" y="3409291"/>
            <a:ext cx="663750" cy="3082837"/>
          </a:xfrm>
          <a:custGeom>
            <a:avLst/>
            <a:gdLst>
              <a:gd name="connsiteX0" fmla="*/ 50684 w 663750"/>
              <a:gd name="connsiteY0" fmla="*/ 0 h 3411299"/>
              <a:gd name="connsiteX1" fmla="*/ 61631 w 663750"/>
              <a:gd name="connsiteY1" fmla="*/ 2934255 h 3411299"/>
              <a:gd name="connsiteX2" fmla="*/ 663750 w 663750"/>
              <a:gd name="connsiteY2" fmla="*/ 3405050 h 341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750" h="3411299">
                <a:moveTo>
                  <a:pt x="50684" y="0"/>
                </a:moveTo>
                <a:cubicBezTo>
                  <a:pt x="5068" y="1183373"/>
                  <a:pt x="-40547" y="2366747"/>
                  <a:pt x="61631" y="2934255"/>
                </a:cubicBezTo>
                <a:cubicBezTo>
                  <a:pt x="163809" y="3501763"/>
                  <a:pt x="663750" y="3405050"/>
                  <a:pt x="663750" y="3405050"/>
                </a:cubicBezTo>
              </a:path>
            </a:pathLst>
          </a:custGeom>
          <a:ln w="952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FF05C12-EA3F-054B-BFE8-20CDBEC24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80876"/>
              </p:ext>
            </p:extLst>
          </p:nvPr>
        </p:nvGraphicFramePr>
        <p:xfrm>
          <a:off x="2743329" y="4038068"/>
          <a:ext cx="1303796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2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55">
                  <a:extLst>
                    <a:ext uri="{9D8B030D-6E8A-4147-A177-3AD203B41FA5}">
                      <a16:colId xmlns:a16="http://schemas.microsoft.com/office/drawing/2014/main" val="359425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559D68B-8E15-124B-9C17-44C9827B8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40235"/>
              </p:ext>
            </p:extLst>
          </p:nvPr>
        </p:nvGraphicFramePr>
        <p:xfrm>
          <a:off x="5737967" y="3616508"/>
          <a:ext cx="1039159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7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560">
                  <a:extLst>
                    <a:ext uri="{9D8B030D-6E8A-4147-A177-3AD203B41FA5}">
                      <a16:colId xmlns:a16="http://schemas.microsoft.com/office/drawing/2014/main" val="1766601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CE463AC-2027-724D-8672-F44F2CE02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9558"/>
              </p:ext>
            </p:extLst>
          </p:nvPr>
        </p:nvGraphicFramePr>
        <p:xfrm>
          <a:off x="7937574" y="3392398"/>
          <a:ext cx="1020346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1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5108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B6EAC15-12F0-6C4D-97F5-7605E2BF2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72952"/>
              </p:ext>
            </p:extLst>
          </p:nvPr>
        </p:nvGraphicFramePr>
        <p:xfrm>
          <a:off x="7926626" y="5099868"/>
          <a:ext cx="1029078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2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0383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3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X86_64 and RISC-V use 4-level page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9538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108951" y="3333169"/>
            <a:ext cx="841884" cy="729354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08951" y="3333169"/>
            <a:ext cx="841884" cy="247338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20087" y="3580507"/>
            <a:ext cx="841884" cy="247338"/>
          </a:xfrm>
          <a:prstGeom prst="rect">
            <a:avLst/>
          </a:prstGeom>
          <a:solidFill>
            <a:schemeClr val="bg1">
              <a:alpha val="0"/>
            </a:schemeClr>
          </a:solidFill>
          <a:ln w="63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14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20087" y="3824099"/>
            <a:ext cx="841884" cy="247338"/>
          </a:xfrm>
          <a:prstGeom prst="rect">
            <a:avLst/>
          </a:prstGeom>
          <a:solidFill>
            <a:srgbClr val="262626">
              <a:alpha val="0"/>
            </a:srgbClr>
          </a:solidFill>
          <a:ln w="635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21401" y="47526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36" name="Straight Arrow Connector 39"/>
          <p:cNvCxnSpPr>
            <a:stCxn id="25" idx="3"/>
            <a:endCxn id="48" idx="1"/>
          </p:cNvCxnSpPr>
          <p:nvPr/>
        </p:nvCxnSpPr>
        <p:spPr bwMode="auto">
          <a:xfrm flipV="1">
            <a:off x="4950836" y="3187578"/>
            <a:ext cx="441045" cy="26926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组 45"/>
          <p:cNvGrpSpPr/>
          <p:nvPr/>
        </p:nvGrpSpPr>
        <p:grpSpPr>
          <a:xfrm>
            <a:off x="5391880" y="3063909"/>
            <a:ext cx="853020" cy="738268"/>
            <a:chOff x="549560" y="4272458"/>
            <a:chExt cx="1053915" cy="956121"/>
          </a:xfrm>
        </p:grpSpPr>
        <p:sp>
          <p:nvSpPr>
            <p:cNvPr id="47" name="矩形 4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5359537" y="4567130"/>
            <a:ext cx="853020" cy="738268"/>
            <a:chOff x="549560" y="4272458"/>
            <a:chExt cx="1053915" cy="956121"/>
          </a:xfrm>
        </p:grpSpPr>
        <p:sp>
          <p:nvSpPr>
            <p:cNvPr id="54" name="矩形 53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58" name="Straight Arrow Connector 39"/>
          <p:cNvCxnSpPr>
            <a:stCxn id="27" idx="3"/>
            <a:endCxn id="55" idx="1"/>
          </p:cNvCxnSpPr>
          <p:nvPr/>
        </p:nvCxnSpPr>
        <p:spPr bwMode="auto">
          <a:xfrm>
            <a:off x="4961971" y="3947769"/>
            <a:ext cx="397566" cy="7430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组 63"/>
          <p:cNvGrpSpPr/>
          <p:nvPr/>
        </p:nvGrpSpPr>
        <p:grpSpPr>
          <a:xfrm>
            <a:off x="6514354" y="3059016"/>
            <a:ext cx="853020" cy="738268"/>
            <a:chOff x="549560" y="4272458"/>
            <a:chExt cx="1053915" cy="956121"/>
          </a:xfrm>
        </p:grpSpPr>
        <p:sp>
          <p:nvSpPr>
            <p:cNvPr id="65" name="矩形 64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6513945" y="3996393"/>
            <a:ext cx="853020" cy="738268"/>
            <a:chOff x="549560" y="4272458"/>
            <a:chExt cx="1053915" cy="956121"/>
          </a:xfrm>
        </p:grpSpPr>
        <p:sp>
          <p:nvSpPr>
            <p:cNvPr id="70" name="矩形 69"/>
            <p:cNvSpPr/>
            <p:nvPr/>
          </p:nvSpPr>
          <p:spPr>
            <a:xfrm>
              <a:off x="549560" y="4272458"/>
              <a:ext cx="1040156" cy="9445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74" name="Straight Arrow Connector 39"/>
          <p:cNvCxnSpPr>
            <a:stCxn id="48" idx="3"/>
            <a:endCxn id="66" idx="1"/>
          </p:cNvCxnSpPr>
          <p:nvPr/>
        </p:nvCxnSpPr>
        <p:spPr bwMode="auto">
          <a:xfrm flipV="1">
            <a:off x="6233764" y="3182686"/>
            <a:ext cx="280590" cy="4893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39"/>
          <p:cNvCxnSpPr>
            <a:stCxn id="50" idx="3"/>
            <a:endCxn id="71" idx="1"/>
          </p:cNvCxnSpPr>
          <p:nvPr/>
        </p:nvCxnSpPr>
        <p:spPr bwMode="auto">
          <a:xfrm>
            <a:off x="6244901" y="3678508"/>
            <a:ext cx="269045" cy="441554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" name="组 81"/>
          <p:cNvGrpSpPr/>
          <p:nvPr/>
        </p:nvGrpSpPr>
        <p:grpSpPr>
          <a:xfrm>
            <a:off x="6525490" y="5068469"/>
            <a:ext cx="853020" cy="738268"/>
            <a:chOff x="549560" y="4272458"/>
            <a:chExt cx="1053915" cy="956121"/>
          </a:xfrm>
        </p:grpSpPr>
        <p:sp>
          <p:nvSpPr>
            <p:cNvPr id="83" name="矩形 82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7" name="Straight Arrow Connector 39"/>
          <p:cNvCxnSpPr>
            <a:stCxn id="57" idx="3"/>
            <a:endCxn id="84" idx="1"/>
          </p:cNvCxnSpPr>
          <p:nvPr/>
        </p:nvCxnSpPr>
        <p:spPr bwMode="auto">
          <a:xfrm>
            <a:off x="6212558" y="5181730"/>
            <a:ext cx="312933" cy="1040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组 89"/>
          <p:cNvGrpSpPr/>
          <p:nvPr/>
        </p:nvGrpSpPr>
        <p:grpSpPr>
          <a:xfrm>
            <a:off x="7867482" y="3051331"/>
            <a:ext cx="853020" cy="738268"/>
            <a:chOff x="549560" y="4272458"/>
            <a:chExt cx="1053915" cy="956121"/>
          </a:xfrm>
        </p:grpSpPr>
        <p:sp>
          <p:nvSpPr>
            <p:cNvPr id="91" name="矩形 90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95" name="Straight Arrow Connector 39"/>
          <p:cNvCxnSpPr>
            <a:stCxn id="66" idx="3"/>
            <a:endCxn id="92" idx="1"/>
          </p:cNvCxnSpPr>
          <p:nvPr/>
        </p:nvCxnSpPr>
        <p:spPr bwMode="auto">
          <a:xfrm flipV="1">
            <a:off x="7356238" y="3175001"/>
            <a:ext cx="511244" cy="7685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组 97"/>
          <p:cNvGrpSpPr/>
          <p:nvPr/>
        </p:nvGrpSpPr>
        <p:grpSpPr>
          <a:xfrm>
            <a:off x="7878618" y="4062523"/>
            <a:ext cx="853020" cy="738268"/>
            <a:chOff x="549560" y="4272458"/>
            <a:chExt cx="1053915" cy="956121"/>
          </a:xfrm>
        </p:grpSpPr>
        <p:sp>
          <p:nvSpPr>
            <p:cNvPr id="99" name="矩形 98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03" name="Straight Arrow Connector 39"/>
          <p:cNvCxnSpPr>
            <a:stCxn id="68" idx="3"/>
            <a:endCxn id="100" idx="1"/>
          </p:cNvCxnSpPr>
          <p:nvPr/>
        </p:nvCxnSpPr>
        <p:spPr bwMode="auto">
          <a:xfrm>
            <a:off x="7367374" y="3673616"/>
            <a:ext cx="511244" cy="512577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00009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6" name="组 105"/>
          <p:cNvGrpSpPr/>
          <p:nvPr/>
        </p:nvGrpSpPr>
        <p:grpSpPr>
          <a:xfrm>
            <a:off x="7889754" y="5150079"/>
            <a:ext cx="853020" cy="738268"/>
            <a:chOff x="549560" y="4272458"/>
            <a:chExt cx="1053915" cy="956121"/>
          </a:xfrm>
        </p:grpSpPr>
        <p:sp>
          <p:nvSpPr>
            <p:cNvPr id="107" name="矩形 106"/>
            <p:cNvSpPr/>
            <p:nvPr/>
          </p:nvSpPr>
          <p:spPr>
            <a:xfrm>
              <a:off x="549560" y="4272458"/>
              <a:ext cx="1040156" cy="9445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49560" y="4272458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63319" y="4592782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1400" i="1" dirty="0">
                  <a:ln>
                    <a:solidFill>
                      <a:schemeClr val="tx1"/>
                    </a:solidFill>
                    <a:prstDash val="dash"/>
                  </a:ln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14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63319" y="4908255"/>
              <a:ext cx="1040156" cy="3203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6350" cmpd="sng">
              <a:solidFill>
                <a:srgbClr val="00009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900" i="1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11" name="Straight Arrow Connector 39"/>
          <p:cNvCxnSpPr>
            <a:cxnSpLocks/>
            <a:stCxn id="85" idx="3"/>
          </p:cNvCxnSpPr>
          <p:nvPr/>
        </p:nvCxnSpPr>
        <p:spPr bwMode="auto">
          <a:xfrm flipV="1">
            <a:off x="7378510" y="5156910"/>
            <a:ext cx="488972" cy="28256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120087" y="421798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370673" y="54443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635722" y="58863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930575" y="593248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Reserved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L0 Offset 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L1 Offset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L2 Offset 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Page Offset 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L3 Offset 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  <p:sp>
        <p:nvSpPr>
          <p:cNvPr id="96" name="矩形 95"/>
          <p:cNvSpPr/>
          <p:nvPr/>
        </p:nvSpPr>
        <p:spPr>
          <a:xfrm>
            <a:off x="2470727" y="3327265"/>
            <a:ext cx="972994" cy="253242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Root </a:t>
            </a:r>
            <a:r>
              <a:rPr lang="en-US" altLang="zh-CN" sz="1000" dirty="0" err="1">
                <a:ln>
                  <a:solidFill>
                    <a:schemeClr val="tx1"/>
                  </a:solidFill>
                  <a:prstDash val="dash"/>
                </a:ln>
                <a:solidFill>
                  <a:prstClr val="black"/>
                </a:solidFill>
                <a:latin typeface="Arial"/>
                <a:cs typeface="Arial"/>
              </a:rPr>
              <a:t>Addr</a:t>
            </a:r>
            <a:endParaRPr lang="zh-CN" altLang="en-US" sz="1000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105" name="Straight Arrow Connector 39"/>
          <p:cNvCxnSpPr>
            <a:stCxn id="96" idx="3"/>
            <a:endCxn id="25" idx="1"/>
          </p:cNvCxnSpPr>
          <p:nvPr/>
        </p:nvCxnSpPr>
        <p:spPr bwMode="auto">
          <a:xfrm>
            <a:off x="3443721" y="3453886"/>
            <a:ext cx="665230" cy="295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39"/>
          <p:cNvCxnSpPr>
            <a:endCxn id="27" idx="1"/>
          </p:cNvCxnSpPr>
          <p:nvPr/>
        </p:nvCxnSpPr>
        <p:spPr bwMode="auto">
          <a:xfrm rot="16200000" flipH="1">
            <a:off x="3097456" y="2925135"/>
            <a:ext cx="1596633" cy="44863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39"/>
          <p:cNvCxnSpPr>
            <a:endCxn id="57" idx="1"/>
          </p:cNvCxnSpPr>
          <p:nvPr/>
        </p:nvCxnSpPr>
        <p:spPr bwMode="auto">
          <a:xfrm rot="16200000" flipH="1">
            <a:off x="3802580" y="3613637"/>
            <a:ext cx="2826548" cy="309637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39"/>
          <p:cNvCxnSpPr>
            <a:cxnSpLocks/>
          </p:cNvCxnSpPr>
          <p:nvPr/>
        </p:nvCxnSpPr>
        <p:spPr bwMode="auto">
          <a:xfrm rot="16200000" flipH="1">
            <a:off x="4861451" y="3811970"/>
            <a:ext cx="3098164" cy="189565"/>
          </a:xfrm>
          <a:prstGeom prst="bentConnector2">
            <a:avLst/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39"/>
          <p:cNvCxnSpPr>
            <a:endCxn id="107" idx="1"/>
          </p:cNvCxnSpPr>
          <p:nvPr/>
        </p:nvCxnSpPr>
        <p:spPr bwMode="auto">
          <a:xfrm rot="16200000" flipH="1">
            <a:off x="6114618" y="3739619"/>
            <a:ext cx="3200447" cy="349827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5330170" y="6354868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DB2743-BCBF-A843-B2BC-6E2DEDCD822D}"/>
              </a:ext>
            </a:extLst>
          </p:cNvPr>
          <p:cNvCxnSpPr>
            <a:cxnSpLocks/>
          </p:cNvCxnSpPr>
          <p:nvPr/>
        </p:nvCxnSpPr>
        <p:spPr>
          <a:xfrm>
            <a:off x="6917996" y="2381114"/>
            <a:ext cx="11497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7DD90161-133E-B445-9065-05A1E9F75822}"/>
              </a:ext>
            </a:extLst>
          </p:cNvPr>
          <p:cNvSpPr/>
          <p:nvPr/>
        </p:nvSpPr>
        <p:spPr>
          <a:xfrm>
            <a:off x="9865693" y="2754812"/>
            <a:ext cx="1364105" cy="997068"/>
          </a:xfrm>
          <a:prstGeom prst="wedgeRoundRectCallout">
            <a:avLst>
              <a:gd name="adj1" fmla="val -203491"/>
              <a:gd name="adj2" fmla="val -786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9-bit index per level</a:t>
            </a:r>
          </a:p>
        </p:txBody>
      </p:sp>
    </p:spTree>
    <p:extLst>
      <p:ext uri="{BB962C8B-B14F-4D97-AF65-F5344CB8AC3E}">
        <p14:creationId xmlns:p14="http://schemas.microsoft.com/office/powerpoint/2010/main" val="3773584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577" y="0"/>
            <a:ext cx="9566223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8" name="矩形 7"/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sp>
        <p:nvSpPr>
          <p:cNvPr id="129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4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</p:spTree>
    <p:extLst>
      <p:ext uri="{BB962C8B-B14F-4D97-AF65-F5344CB8AC3E}">
        <p14:creationId xmlns:p14="http://schemas.microsoft.com/office/powerpoint/2010/main" val="243717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sp>
        <p:nvSpPr>
          <p:cNvPr id="129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6" name="Straight Arrow Connector 39"/>
          <p:cNvCxnSpPr>
            <a:endCxn id="131" idx="1"/>
          </p:cNvCxnSpPr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sp>
        <p:nvSpPr>
          <p:cNvPr id="43" name="矩形 7">
            <a:extLst>
              <a:ext uri="{FF2B5EF4-FFF2-40B4-BE49-F238E27FC236}">
                <a16:creationId xmlns:a16="http://schemas.microsoft.com/office/drawing/2014/main" id="{DE90334B-4842-574C-B1F3-5456DFEDE764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017C974-5736-9F4F-87C1-43DA03F7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34" y="-6875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Example translation using a 4-level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0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9331" y="0"/>
            <a:ext cx="9191469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sp>
        <p:nvSpPr>
          <p:cNvPr id="129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6" name="Straight Arrow Connector 39"/>
          <p:cNvCxnSpPr>
            <a:endCxn id="131" idx="1"/>
          </p:cNvCxnSpPr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0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1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2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4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cxnSp>
        <p:nvCxnSpPr>
          <p:cNvPr id="145" name="Straight Arrow Connector 39"/>
          <p:cNvCxnSpPr>
            <a:stCxn id="131" idx="3"/>
            <a:endCxn id="139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sp>
        <p:nvSpPr>
          <p:cNvPr id="52" name="矩形 7">
            <a:extLst>
              <a:ext uri="{FF2B5EF4-FFF2-40B4-BE49-F238E27FC236}">
                <a16:creationId xmlns:a16="http://schemas.microsoft.com/office/drawing/2014/main" id="{BF5D6081-09BB-0740-BE78-D86B076608B8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265198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A5D5-B3BA-F04A-A0F3-AA1562B7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5C8E-2CD5-2046-8347-DF5A1AC2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design</a:t>
            </a:r>
          </a:p>
          <a:p>
            <a:pPr lvl="1"/>
            <a:r>
              <a:rPr lang="en-US" dirty="0"/>
              <a:t>Single cycle</a:t>
            </a:r>
          </a:p>
          <a:p>
            <a:pPr lvl="1"/>
            <a:r>
              <a:rPr lang="en-US" dirty="0"/>
              <a:t>5 stage pipeline</a:t>
            </a:r>
          </a:p>
          <a:p>
            <a:r>
              <a:rPr lang="en-US" dirty="0"/>
              <a:t>Memory hierarchy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Why it works: principles of locality</a:t>
            </a:r>
          </a:p>
          <a:p>
            <a:pPr lvl="1"/>
            <a:r>
              <a:rPr lang="en-US" dirty="0"/>
              <a:t>Direct map vs. fully associative vs. n-way associative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CB938F-7E01-3646-A885-20FF9B580CD3}"/>
              </a:ext>
            </a:extLst>
          </p:cNvPr>
          <p:cNvGrpSpPr/>
          <p:nvPr/>
        </p:nvGrpSpPr>
        <p:grpSpPr>
          <a:xfrm>
            <a:off x="4737100" y="2895600"/>
            <a:ext cx="1358900" cy="1066800"/>
            <a:chOff x="2794000" y="3822700"/>
            <a:chExt cx="1358900" cy="1066800"/>
          </a:xfrm>
        </p:grpSpPr>
        <p:sp>
          <p:nvSpPr>
            <p:cNvPr id="4" name="Extract 3">
              <a:extLst>
                <a:ext uri="{FF2B5EF4-FFF2-40B4-BE49-F238E27FC236}">
                  <a16:creationId xmlns:a16="http://schemas.microsoft.com/office/drawing/2014/main" id="{A5F7D59C-632D-2443-BF0E-497D57188B5E}"/>
                </a:ext>
              </a:extLst>
            </p:cNvPr>
            <p:cNvSpPr/>
            <p:nvPr/>
          </p:nvSpPr>
          <p:spPr>
            <a:xfrm>
              <a:off x="2794000" y="3822700"/>
              <a:ext cx="1358900" cy="1066800"/>
            </a:xfrm>
            <a:prstGeom prst="flowChartExtract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225AB3-67D6-DD4B-AE65-68A19A0BAD3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4165600"/>
              <a:ext cx="43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62890B-B7EE-C443-93F5-F62656844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2450" y="4406900"/>
              <a:ext cx="72072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AE6EE0-3CFC-A745-8246-5C2548CF5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400" y="4648200"/>
              <a:ext cx="101917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B2A3ECC-4736-E648-B797-B1F177D8095C}"/>
              </a:ext>
            </a:extLst>
          </p:cNvPr>
          <p:cNvSpPr/>
          <p:nvPr/>
        </p:nvSpPr>
        <p:spPr>
          <a:xfrm>
            <a:off x="5395912" y="2011363"/>
            <a:ext cx="952500" cy="736600"/>
          </a:xfrm>
          <a:prstGeom prst="wedgeRoundRectCallout">
            <a:avLst>
              <a:gd name="adj1" fmla="val -38166"/>
              <a:gd name="adj2" fmla="val 676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</a:t>
            </a:r>
          </a:p>
          <a:p>
            <a:pPr algn="ctr"/>
            <a:r>
              <a:rPr lang="en-US" dirty="0"/>
              <a:t>small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DB00179-1A4B-3742-910C-F33F29B69BCD}"/>
              </a:ext>
            </a:extLst>
          </p:cNvPr>
          <p:cNvSpPr/>
          <p:nvPr/>
        </p:nvSpPr>
        <p:spPr>
          <a:xfrm>
            <a:off x="6083300" y="2933701"/>
            <a:ext cx="952500" cy="736600"/>
          </a:xfrm>
          <a:prstGeom prst="wedgeRoundRectCallout">
            <a:avLst>
              <a:gd name="adj1" fmla="val -38166"/>
              <a:gd name="adj2" fmla="val 676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</a:t>
            </a:r>
          </a:p>
          <a:p>
            <a:pPr algn="ctr"/>
            <a:r>
              <a:rPr lang="en-US" dirty="0"/>
              <a:t>large</a:t>
            </a:r>
          </a:p>
        </p:txBody>
      </p:sp>
    </p:spTree>
    <p:extLst>
      <p:ext uri="{BB962C8B-B14F-4D97-AF65-F5344CB8AC3E}">
        <p14:creationId xmlns:p14="http://schemas.microsoft.com/office/powerpoint/2010/main" val="391661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4498" y="0"/>
            <a:ext cx="9446302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sp>
        <p:nvSpPr>
          <p:cNvPr id="129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1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2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6" name="Straight Arrow Connector 39"/>
          <p:cNvCxnSpPr>
            <a:endCxn id="131" idx="1"/>
          </p:cNvCxnSpPr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0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1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2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4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cxnSp>
        <p:nvCxnSpPr>
          <p:cNvPr id="145" name="Straight Arrow Connector 39"/>
          <p:cNvCxnSpPr>
            <a:stCxn id="131" idx="3"/>
            <a:endCxn id="139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>
            <a:endCxn id="141" idx="1"/>
          </p:cNvCxnSpPr>
          <p:nvPr/>
        </p:nvCxnSpPr>
        <p:spPr bwMode="auto">
          <a:xfrm rot="16200000" flipH="1">
            <a:off x="4529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sp>
        <p:nvSpPr>
          <p:cNvPr id="53" name="矩形 7">
            <a:extLst>
              <a:ext uri="{FF2B5EF4-FFF2-40B4-BE49-F238E27FC236}">
                <a16:creationId xmlns:a16="http://schemas.microsoft.com/office/drawing/2014/main" id="{A9F5EF88-86D8-ED4A-8988-FE75A81AD7F4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170505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725" y="0"/>
            <a:ext cx="9791075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cxnSp>
        <p:nvCxnSpPr>
          <p:cNvPr id="146" name="Straight Arrow Connector 39"/>
          <p:cNvCxnSpPr/>
          <p:nvPr/>
        </p:nvCxnSpPr>
        <p:spPr bwMode="auto">
          <a:xfrm rot="16200000" flipH="1">
            <a:off x="4529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149" name="矩形 148"/>
          <p:cNvSpPr/>
          <p:nvPr/>
        </p:nvSpPr>
        <p:spPr>
          <a:xfrm>
            <a:off x="7501949" y="423968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754802" y="575514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Rectangle 9"/>
          <p:cNvSpPr/>
          <p:nvPr/>
        </p:nvSpPr>
        <p:spPr bwMode="auto">
          <a:xfrm>
            <a:off x="7499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0x367800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2" name="Rectangle 9"/>
          <p:cNvSpPr/>
          <p:nvPr/>
        </p:nvSpPr>
        <p:spPr bwMode="auto">
          <a:xfrm>
            <a:off x="7501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0x357900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3" name="Rectangle 9"/>
          <p:cNvSpPr/>
          <p:nvPr/>
        </p:nvSpPr>
        <p:spPr bwMode="auto">
          <a:xfrm>
            <a:off x="7505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4" name="Rectangle 9"/>
          <p:cNvSpPr/>
          <p:nvPr/>
        </p:nvSpPr>
        <p:spPr bwMode="auto">
          <a:xfrm>
            <a:off x="7503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926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56" name="矩形 155"/>
          <p:cNvSpPr/>
          <p:nvPr/>
        </p:nvSpPr>
        <p:spPr>
          <a:xfrm>
            <a:off x="7477232" y="6052185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3</a:t>
            </a:r>
          </a:p>
        </p:txBody>
      </p:sp>
      <p:cxnSp>
        <p:nvCxnSpPr>
          <p:cNvPr id="157" name="Straight Arrow Connector 39"/>
          <p:cNvCxnSpPr/>
          <p:nvPr/>
        </p:nvCxnSpPr>
        <p:spPr bwMode="auto">
          <a:xfrm flipV="1">
            <a:off x="7129775" y="4351339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sp>
        <p:nvSpPr>
          <p:cNvPr id="62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5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6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7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8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69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0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1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2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3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4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76" name="Straight Arrow Connector 39"/>
          <p:cNvCxnSpPr>
            <a:stCxn id="65" idx="3"/>
            <a:endCxn id="70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7">
            <a:extLst>
              <a:ext uri="{FF2B5EF4-FFF2-40B4-BE49-F238E27FC236}">
                <a16:creationId xmlns:a16="http://schemas.microsoft.com/office/drawing/2014/main" id="{0AF6682C-EC65-7549-8E07-CE00BE5B4D67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1822564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607" y="0"/>
            <a:ext cx="9611193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/>
          <p:nvPr/>
        </p:nvCxnSpPr>
        <p:spPr bwMode="auto">
          <a:xfrm rot="16200000" flipH="1">
            <a:off x="4529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150" name="矩形 149"/>
          <p:cNvSpPr/>
          <p:nvPr/>
        </p:nvSpPr>
        <p:spPr>
          <a:xfrm>
            <a:off x="7754802" y="575514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477232" y="6052185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3</a:t>
            </a:r>
          </a:p>
        </p:txBody>
      </p:sp>
      <p:cxnSp>
        <p:nvCxnSpPr>
          <p:cNvPr id="170" name="Straight Arrow Connector 39"/>
          <p:cNvCxnSpPr>
            <a:stCxn id="97" idx="2"/>
          </p:cNvCxnSpPr>
          <p:nvPr/>
        </p:nvCxnSpPr>
        <p:spPr bwMode="auto">
          <a:xfrm rot="16200000" flipH="1">
            <a:off x="6150653" y="2603015"/>
            <a:ext cx="1424904" cy="929232"/>
          </a:xfrm>
          <a:prstGeom prst="bentConnector3">
            <a:avLst>
              <a:gd name="adj1" fmla="val 101857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cxnSp>
        <p:nvCxnSpPr>
          <p:cNvPr id="158" name="Straight Arrow Connector 39"/>
          <p:cNvCxnSpPr/>
          <p:nvPr/>
        </p:nvCxnSpPr>
        <p:spPr bwMode="auto">
          <a:xfrm rot="16200000" flipH="1">
            <a:off x="7127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sp>
        <p:nvSpPr>
          <p:cNvPr id="95" name="矩形 148"/>
          <p:cNvSpPr/>
          <p:nvPr/>
        </p:nvSpPr>
        <p:spPr>
          <a:xfrm>
            <a:off x="7501949" y="423968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6" name="Rectangle 9"/>
          <p:cNvSpPr/>
          <p:nvPr/>
        </p:nvSpPr>
        <p:spPr bwMode="auto">
          <a:xfrm>
            <a:off x="7499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0x367800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8" name="Rectangle 9"/>
          <p:cNvSpPr/>
          <p:nvPr/>
        </p:nvSpPr>
        <p:spPr bwMode="auto">
          <a:xfrm>
            <a:off x="7501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0x357900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9" name="Rectangle 9"/>
          <p:cNvSpPr/>
          <p:nvPr/>
        </p:nvSpPr>
        <p:spPr bwMode="auto">
          <a:xfrm>
            <a:off x="7505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0" name="Rectangle 9"/>
          <p:cNvSpPr/>
          <p:nvPr/>
        </p:nvSpPr>
        <p:spPr bwMode="auto">
          <a:xfrm>
            <a:off x="7503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1" name="矩形 154"/>
          <p:cNvSpPr/>
          <p:nvPr/>
        </p:nvSpPr>
        <p:spPr>
          <a:xfrm>
            <a:off x="7926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02" name="Straight Arrow Connector 39"/>
          <p:cNvCxnSpPr/>
          <p:nvPr/>
        </p:nvCxnSpPr>
        <p:spPr bwMode="auto">
          <a:xfrm flipV="1">
            <a:off x="7129775" y="4351339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8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9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0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1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12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4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5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6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8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0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33" name="Straight Arrow Connector 39"/>
          <p:cNvCxnSpPr>
            <a:stCxn id="108" idx="3"/>
            <a:endCxn id="114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矩形 7">
            <a:extLst>
              <a:ext uri="{FF2B5EF4-FFF2-40B4-BE49-F238E27FC236}">
                <a16:creationId xmlns:a16="http://schemas.microsoft.com/office/drawing/2014/main" id="{5094F887-1363-8C44-9106-DB58DD5398F8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338829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38" y="0"/>
            <a:ext cx="9506262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/>
          <p:nvPr/>
        </p:nvCxnSpPr>
        <p:spPr bwMode="auto">
          <a:xfrm rot="16200000" flipH="1">
            <a:off x="4529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150" name="矩形 149"/>
          <p:cNvSpPr/>
          <p:nvPr/>
        </p:nvSpPr>
        <p:spPr>
          <a:xfrm>
            <a:off x="7754802" y="575514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477232" y="6052185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3</a:t>
            </a:r>
          </a:p>
        </p:txBody>
      </p:sp>
      <p:cxnSp>
        <p:nvCxnSpPr>
          <p:cNvPr id="158" name="Straight Arrow Connector 39"/>
          <p:cNvCxnSpPr/>
          <p:nvPr/>
        </p:nvCxnSpPr>
        <p:spPr bwMode="auto">
          <a:xfrm rot="16200000" flipH="1">
            <a:off x="7127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39"/>
          <p:cNvCxnSpPr>
            <a:stCxn id="97" idx="2"/>
          </p:cNvCxnSpPr>
          <p:nvPr/>
        </p:nvCxnSpPr>
        <p:spPr bwMode="auto">
          <a:xfrm rot="16200000" flipH="1">
            <a:off x="6150653" y="2603015"/>
            <a:ext cx="1424904" cy="929232"/>
          </a:xfrm>
          <a:prstGeom prst="bentConnector3">
            <a:avLst>
              <a:gd name="adj1" fmla="val 101857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9251650" y="421863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9504503" y="573409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6" name="Rectangle 9"/>
          <p:cNvSpPr/>
          <p:nvPr/>
        </p:nvSpPr>
        <p:spPr bwMode="auto">
          <a:xfrm>
            <a:off x="9249122" y="421403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7" name="Rectangle 9"/>
          <p:cNvSpPr/>
          <p:nvPr/>
        </p:nvSpPr>
        <p:spPr bwMode="auto">
          <a:xfrm>
            <a:off x="9251650" y="448279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0x578900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8" name="Rectangle 9"/>
          <p:cNvSpPr/>
          <p:nvPr/>
        </p:nvSpPr>
        <p:spPr bwMode="auto">
          <a:xfrm>
            <a:off x="9255176" y="476080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0x578a00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9" name="Rectangle 9"/>
          <p:cNvSpPr/>
          <p:nvPr/>
        </p:nvSpPr>
        <p:spPr bwMode="auto">
          <a:xfrm>
            <a:off x="9253470" y="534549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0x579900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9675817" y="501571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91" name="矩形 190"/>
          <p:cNvSpPr/>
          <p:nvPr/>
        </p:nvSpPr>
        <p:spPr>
          <a:xfrm>
            <a:off x="9226933" y="6088860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page</a:t>
            </a:r>
          </a:p>
        </p:txBody>
      </p:sp>
      <p:cxnSp>
        <p:nvCxnSpPr>
          <p:cNvPr id="192" name="Straight Arrow Connector 39"/>
          <p:cNvCxnSpPr/>
          <p:nvPr/>
        </p:nvCxnSpPr>
        <p:spPr bwMode="auto">
          <a:xfrm flipV="1">
            <a:off x="8752536" y="4358348"/>
            <a:ext cx="502641" cy="1573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cxnSp>
        <p:nvCxnSpPr>
          <p:cNvPr id="73" name="Straight Arrow Connector 39"/>
          <p:cNvCxnSpPr/>
          <p:nvPr/>
        </p:nvCxnSpPr>
        <p:spPr bwMode="auto">
          <a:xfrm rot="16200000" flipH="1">
            <a:off x="7127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sp>
        <p:nvSpPr>
          <p:cNvPr id="78" name="矩形 148"/>
          <p:cNvSpPr/>
          <p:nvPr/>
        </p:nvSpPr>
        <p:spPr>
          <a:xfrm>
            <a:off x="7501949" y="423968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Rectangle 9"/>
          <p:cNvSpPr/>
          <p:nvPr/>
        </p:nvSpPr>
        <p:spPr bwMode="auto">
          <a:xfrm>
            <a:off x="7499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0x367800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2" name="Rectangle 9"/>
          <p:cNvSpPr/>
          <p:nvPr/>
        </p:nvSpPr>
        <p:spPr bwMode="auto">
          <a:xfrm>
            <a:off x="7501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0x357900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3" name="Rectangle 9"/>
          <p:cNvSpPr/>
          <p:nvPr/>
        </p:nvSpPr>
        <p:spPr bwMode="auto">
          <a:xfrm>
            <a:off x="7505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4" name="Rectangle 9"/>
          <p:cNvSpPr/>
          <p:nvPr/>
        </p:nvSpPr>
        <p:spPr bwMode="auto">
          <a:xfrm>
            <a:off x="7503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5" name="矩形 154"/>
          <p:cNvSpPr/>
          <p:nvPr/>
        </p:nvSpPr>
        <p:spPr>
          <a:xfrm>
            <a:off x="7926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86" name="Straight Arrow Connector 39"/>
          <p:cNvCxnSpPr/>
          <p:nvPr/>
        </p:nvCxnSpPr>
        <p:spPr bwMode="auto">
          <a:xfrm flipV="1">
            <a:off x="7129775" y="4351339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0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2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3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96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8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9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0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1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2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03" name="Straight Arrow Connector 39"/>
          <p:cNvCxnSpPr>
            <a:stCxn id="92" idx="3"/>
            <a:endCxn id="98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7">
            <a:extLst>
              <a:ext uri="{FF2B5EF4-FFF2-40B4-BE49-F238E27FC236}">
                <a16:creationId xmlns:a16="http://schemas.microsoft.com/office/drawing/2014/main" id="{BA960A95-C185-4C44-B0AC-3356EAC4BA2D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846897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548" y="0"/>
            <a:ext cx="10313232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 translation using a 4-level table</a:t>
            </a:r>
            <a:endParaRPr kumimoji="1" lang="zh-CN" altLang="en-US" dirty="0"/>
          </a:p>
        </p:txBody>
      </p:sp>
      <p:sp>
        <p:nvSpPr>
          <p:cNvPr id="6" name="TextBox 15"/>
          <p:cNvSpPr txBox="1"/>
          <p:nvPr/>
        </p:nvSpPr>
        <p:spPr>
          <a:xfrm>
            <a:off x="1789540" y="1541570"/>
            <a:ext cx="5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63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9722985" y="1521990"/>
            <a:ext cx="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81" name="TextBox 15"/>
          <p:cNvSpPr txBox="1"/>
          <p:nvPr/>
        </p:nvSpPr>
        <p:spPr>
          <a:xfrm>
            <a:off x="3117274" y="155329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48</a:t>
            </a:r>
          </a:p>
        </p:txBody>
      </p:sp>
      <p:sp>
        <p:nvSpPr>
          <p:cNvPr id="88" name="TextBox 15"/>
          <p:cNvSpPr txBox="1"/>
          <p:nvPr/>
        </p:nvSpPr>
        <p:spPr>
          <a:xfrm>
            <a:off x="3419759" y="155560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47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296731" y="1541745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39</a:t>
            </a:r>
          </a:p>
        </p:txBody>
      </p:sp>
      <p:sp>
        <p:nvSpPr>
          <p:cNvPr id="117" name="TextBox 15"/>
          <p:cNvSpPr txBox="1"/>
          <p:nvPr/>
        </p:nvSpPr>
        <p:spPr>
          <a:xfrm>
            <a:off x="4599216" y="1544060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118" name="TextBox 15"/>
          <p:cNvSpPr txBox="1"/>
          <p:nvPr/>
        </p:nvSpPr>
        <p:spPr>
          <a:xfrm>
            <a:off x="5467739" y="1530254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119" name="TextBox 15"/>
          <p:cNvSpPr txBox="1"/>
          <p:nvPr/>
        </p:nvSpPr>
        <p:spPr>
          <a:xfrm>
            <a:off x="5770224" y="1532569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29</a:t>
            </a:r>
          </a:p>
        </p:txBody>
      </p:sp>
      <p:sp>
        <p:nvSpPr>
          <p:cNvPr id="120" name="TextBox 15"/>
          <p:cNvSpPr txBox="1"/>
          <p:nvPr/>
        </p:nvSpPr>
        <p:spPr>
          <a:xfrm>
            <a:off x="6563416" y="15317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6865901" y="153409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20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881901" y="1910903"/>
            <a:ext cx="8134194" cy="444277"/>
            <a:chOff x="115456" y="1910902"/>
            <a:chExt cx="8134194" cy="444277"/>
          </a:xfrm>
        </p:grpSpPr>
        <p:sp>
          <p:nvSpPr>
            <p:cNvPr id="5" name="Rectangle 9"/>
            <p:cNvSpPr/>
            <p:nvPr/>
          </p:nvSpPr>
          <p:spPr bwMode="auto">
            <a:xfrm>
              <a:off x="115456" y="1911854"/>
              <a:ext cx="1570180" cy="44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80" name="Rectangle 9"/>
            <p:cNvSpPr/>
            <p:nvPr/>
          </p:nvSpPr>
          <p:spPr bwMode="auto">
            <a:xfrm>
              <a:off x="1685636" y="1910902"/>
              <a:ext cx="1202526" cy="440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</a:t>
              </a:r>
            </a:p>
          </p:txBody>
        </p:sp>
        <p:sp>
          <p:nvSpPr>
            <p:cNvPr id="89" name="Rectangle 9"/>
            <p:cNvSpPr/>
            <p:nvPr/>
          </p:nvSpPr>
          <p:spPr bwMode="auto">
            <a:xfrm>
              <a:off x="2888784" y="1912454"/>
              <a:ext cx="1189068" cy="4402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0x2</a:t>
              </a:r>
            </a:p>
          </p:txBody>
        </p:sp>
        <p:sp>
          <p:nvSpPr>
            <p:cNvPr id="97" name="Rectangle 9"/>
            <p:cNvSpPr/>
            <p:nvPr/>
          </p:nvSpPr>
          <p:spPr bwMode="auto">
            <a:xfrm>
              <a:off x="4077852" y="1914944"/>
              <a:ext cx="1108384" cy="4402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0x0</a:t>
              </a:r>
            </a:p>
          </p:txBody>
        </p:sp>
        <p:sp>
          <p:nvSpPr>
            <p:cNvPr id="104" name="Rectangle 9"/>
            <p:cNvSpPr/>
            <p:nvPr/>
          </p:nvSpPr>
          <p:spPr bwMode="auto">
            <a:xfrm>
              <a:off x="6301331" y="1913446"/>
              <a:ext cx="1948319" cy="4402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0xfa8</a:t>
              </a:r>
            </a:p>
          </p:txBody>
        </p:sp>
        <p:sp>
          <p:nvSpPr>
            <p:cNvPr id="122" name="Rectangle 9"/>
            <p:cNvSpPr/>
            <p:nvPr/>
          </p:nvSpPr>
          <p:spPr bwMode="auto">
            <a:xfrm>
              <a:off x="5192947" y="1913392"/>
              <a:ext cx="1108384" cy="4402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0x1ff</a:t>
              </a:r>
            </a:p>
          </p:txBody>
        </p:sp>
      </p:grpSp>
      <p:sp>
        <p:nvSpPr>
          <p:cNvPr id="123" name="TextBox 15"/>
          <p:cNvSpPr txBox="1"/>
          <p:nvPr/>
        </p:nvSpPr>
        <p:spPr>
          <a:xfrm>
            <a:off x="7683407" y="1553863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7985892" y="1556178"/>
            <a:ext cx="46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11</a:t>
            </a:r>
          </a:p>
        </p:txBody>
      </p:sp>
      <p:cxnSp>
        <p:nvCxnSpPr>
          <p:cNvPr id="105" name="Straight Arrow Connector 39"/>
          <p:cNvCxnSpPr>
            <a:stCxn id="126" idx="3"/>
          </p:cNvCxnSpPr>
          <p:nvPr/>
        </p:nvCxnSpPr>
        <p:spPr bwMode="auto">
          <a:xfrm>
            <a:off x="3264836" y="3517811"/>
            <a:ext cx="834391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773626" y="973560"/>
            <a:ext cx="375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Virtual Address: </a:t>
            </a:r>
            <a:r>
              <a:rPr lang="is-IS" altLang="zh-CN" sz="2000" i="1" dirty="0">
                <a:latin typeface="Consolas"/>
                <a:cs typeface="Consolas"/>
              </a:rPr>
              <a:t>0x80801fffa8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0557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L0 Offset </a:t>
            </a:r>
          </a:p>
        </p:txBody>
      </p:sp>
      <p:sp>
        <p:nvSpPr>
          <p:cNvPr id="9" name="矩形 8"/>
          <p:cNvSpPr/>
          <p:nvPr/>
        </p:nvSpPr>
        <p:spPr>
          <a:xfrm>
            <a:off x="2092257" y="2403313"/>
            <a:ext cx="117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Reserved</a:t>
            </a:r>
          </a:p>
        </p:txBody>
      </p:sp>
      <p:sp>
        <p:nvSpPr>
          <p:cNvPr id="10" name="矩形 9"/>
          <p:cNvSpPr/>
          <p:nvPr/>
        </p:nvSpPr>
        <p:spPr>
          <a:xfrm>
            <a:off x="4657527" y="2403313"/>
            <a:ext cx="11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L1 Offset</a:t>
            </a:r>
          </a:p>
        </p:txBody>
      </p:sp>
      <p:sp>
        <p:nvSpPr>
          <p:cNvPr id="11" name="矩形 10"/>
          <p:cNvSpPr/>
          <p:nvPr/>
        </p:nvSpPr>
        <p:spPr>
          <a:xfrm>
            <a:off x="5803733" y="2380223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L2 Offset </a:t>
            </a:r>
          </a:p>
        </p:txBody>
      </p:sp>
      <p:sp>
        <p:nvSpPr>
          <p:cNvPr id="12" name="矩形 11"/>
          <p:cNvSpPr/>
          <p:nvPr/>
        </p:nvSpPr>
        <p:spPr>
          <a:xfrm>
            <a:off x="6895738" y="2380284"/>
            <a:ext cx="118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L3 Offset </a:t>
            </a:r>
          </a:p>
        </p:txBody>
      </p:sp>
      <p:sp>
        <p:nvSpPr>
          <p:cNvPr id="13" name="矩形 12"/>
          <p:cNvSpPr/>
          <p:nvPr/>
        </p:nvSpPr>
        <p:spPr>
          <a:xfrm>
            <a:off x="8366900" y="240331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Page Offset </a:t>
            </a:r>
          </a:p>
        </p:txBody>
      </p:sp>
      <p:sp>
        <p:nvSpPr>
          <p:cNvPr id="126" name="Rectangle 9"/>
          <p:cNvSpPr/>
          <p:nvPr/>
        </p:nvSpPr>
        <p:spPr bwMode="auto">
          <a:xfrm>
            <a:off x="2153291" y="3333169"/>
            <a:ext cx="1111544" cy="3692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0x4ffff000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37298" y="3705008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0</a:t>
            </a:r>
          </a:p>
        </p:txBody>
      </p:sp>
      <p:cxnSp>
        <p:nvCxnSpPr>
          <p:cNvPr id="136" name="Straight Arrow Connector 39"/>
          <p:cNvCxnSpPr/>
          <p:nvPr/>
        </p:nvCxnSpPr>
        <p:spPr bwMode="auto">
          <a:xfrm rot="16200000" flipH="1">
            <a:off x="3272247" y="2964511"/>
            <a:ext cx="1446036" cy="227372"/>
          </a:xfrm>
          <a:prstGeom prst="bentConnector2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39"/>
          <p:cNvCxnSpPr/>
          <p:nvPr/>
        </p:nvCxnSpPr>
        <p:spPr bwMode="auto">
          <a:xfrm rot="16200000" flipH="1">
            <a:off x="4529404" y="3318404"/>
            <a:ext cx="2320578" cy="386044"/>
          </a:xfrm>
          <a:prstGeom prst="bentConnector2">
            <a:avLst/>
          </a:prstGeom>
          <a:ln w="38100" cmpd="sng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882685" y="578299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2</a:t>
            </a:r>
          </a:p>
        </p:txBody>
      </p:sp>
      <p:sp>
        <p:nvSpPr>
          <p:cNvPr id="150" name="矩形 149"/>
          <p:cNvSpPr/>
          <p:nvPr/>
        </p:nvSpPr>
        <p:spPr>
          <a:xfrm>
            <a:off x="7754802" y="575514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2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477232" y="6052185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3</a:t>
            </a:r>
          </a:p>
        </p:txBody>
      </p:sp>
      <p:cxnSp>
        <p:nvCxnSpPr>
          <p:cNvPr id="158" name="Straight Arrow Connector 39"/>
          <p:cNvCxnSpPr/>
          <p:nvPr/>
        </p:nvCxnSpPr>
        <p:spPr bwMode="auto">
          <a:xfrm rot="16200000" flipH="1">
            <a:off x="7127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39"/>
          <p:cNvCxnSpPr>
            <a:stCxn id="97" idx="2"/>
          </p:cNvCxnSpPr>
          <p:nvPr/>
        </p:nvCxnSpPr>
        <p:spPr bwMode="auto">
          <a:xfrm rot="16200000" flipH="1">
            <a:off x="6150653" y="2603015"/>
            <a:ext cx="1424904" cy="929232"/>
          </a:xfrm>
          <a:prstGeom prst="bentConnector3">
            <a:avLst>
              <a:gd name="adj1" fmla="val 101857"/>
            </a:avLst>
          </a:prstGeom>
          <a:ln w="38100" cmpd="sng"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9251650" y="421863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9504503" y="5734093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3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6" name="Rectangle 9"/>
          <p:cNvSpPr/>
          <p:nvPr/>
        </p:nvSpPr>
        <p:spPr bwMode="auto">
          <a:xfrm>
            <a:off x="9249122" y="421403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7" name="Rectangle 9"/>
          <p:cNvSpPr/>
          <p:nvPr/>
        </p:nvSpPr>
        <p:spPr bwMode="auto">
          <a:xfrm>
            <a:off x="9251650" y="448279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0x578900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8" name="Rectangle 9"/>
          <p:cNvSpPr/>
          <p:nvPr/>
        </p:nvSpPr>
        <p:spPr bwMode="auto">
          <a:xfrm>
            <a:off x="9255176" y="476080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0x578a00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9" name="Rectangle 9"/>
          <p:cNvSpPr/>
          <p:nvPr/>
        </p:nvSpPr>
        <p:spPr bwMode="auto">
          <a:xfrm>
            <a:off x="9253470" y="534549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0x579900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9675817" y="501571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191" name="矩形 190"/>
          <p:cNvSpPr/>
          <p:nvPr/>
        </p:nvSpPr>
        <p:spPr>
          <a:xfrm>
            <a:off x="9226933" y="6088860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page</a:t>
            </a:r>
          </a:p>
        </p:txBody>
      </p:sp>
      <p:cxnSp>
        <p:nvCxnSpPr>
          <p:cNvPr id="192" name="Straight Arrow Connector 39"/>
          <p:cNvCxnSpPr/>
          <p:nvPr/>
        </p:nvCxnSpPr>
        <p:spPr bwMode="auto">
          <a:xfrm flipV="1">
            <a:off x="8752536" y="4358348"/>
            <a:ext cx="502641" cy="1573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5264482" y="6376766"/>
            <a:ext cx="210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90"/>
                </a:solidFill>
                <a:latin typeface="Arial"/>
                <a:cs typeface="Arial"/>
              </a:rPr>
              <a:t>4-level page table</a:t>
            </a:r>
          </a:p>
        </p:txBody>
      </p:sp>
      <p:cxnSp>
        <p:nvCxnSpPr>
          <p:cNvPr id="73" name="Straight Arrow Connector 39"/>
          <p:cNvCxnSpPr/>
          <p:nvPr/>
        </p:nvCxnSpPr>
        <p:spPr bwMode="auto">
          <a:xfrm rot="16200000" flipH="1">
            <a:off x="7127140" y="4001803"/>
            <a:ext cx="572866" cy="171696"/>
          </a:xfrm>
          <a:prstGeom prst="bentConnector2">
            <a:avLst/>
          </a:prstGeom>
          <a:ln w="38100" cmpd="sng">
            <a:solidFill>
              <a:srgbClr val="77933C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137"/>
          <p:cNvSpPr/>
          <p:nvPr/>
        </p:nvSpPr>
        <p:spPr>
          <a:xfrm>
            <a:off x="6132042" y="5506005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1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矩形 143"/>
          <p:cNvSpPr/>
          <p:nvPr/>
        </p:nvSpPr>
        <p:spPr>
          <a:xfrm>
            <a:off x="4037477" y="5182839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Physical address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of the 1</a:t>
            </a:r>
            <a:r>
              <a:rPr lang="en-US" altLang="zh-CN" sz="1200" b="1" baseline="30000" dirty="0">
                <a:latin typeface="Arial"/>
                <a:cs typeface="Arial"/>
              </a:rPr>
              <a:t>st</a:t>
            </a:r>
            <a:r>
              <a:rPr lang="en-US" altLang="zh-CN" sz="1200" b="1" dirty="0">
                <a:latin typeface="Arial"/>
                <a:cs typeface="Arial"/>
              </a:rPr>
              <a:t> entry at </a:t>
            </a:r>
          </a:p>
          <a:p>
            <a:r>
              <a:rPr lang="en-US" altLang="zh-CN" sz="1200" b="1" dirty="0">
                <a:latin typeface="Arial"/>
                <a:cs typeface="Arial"/>
              </a:rPr>
              <a:t>level 1</a:t>
            </a:r>
          </a:p>
        </p:txBody>
      </p:sp>
      <p:sp>
        <p:nvSpPr>
          <p:cNvPr id="78" name="矩形 148"/>
          <p:cNvSpPr/>
          <p:nvPr/>
        </p:nvSpPr>
        <p:spPr>
          <a:xfrm>
            <a:off x="7501949" y="4239689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Rectangle 9"/>
          <p:cNvSpPr/>
          <p:nvPr/>
        </p:nvSpPr>
        <p:spPr bwMode="auto">
          <a:xfrm>
            <a:off x="7499421" y="423508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is-IS" sz="1600" dirty="0">
                <a:latin typeface="Arial"/>
                <a:cs typeface="Arial"/>
              </a:rPr>
              <a:t>0x367800</a:t>
            </a:r>
            <a:r>
              <a:rPr lang="is-IS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2" name="Rectangle 9"/>
          <p:cNvSpPr/>
          <p:nvPr/>
        </p:nvSpPr>
        <p:spPr bwMode="auto">
          <a:xfrm>
            <a:off x="7501949" y="450384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0x357900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3" name="Rectangle 9"/>
          <p:cNvSpPr/>
          <p:nvPr/>
        </p:nvSpPr>
        <p:spPr bwMode="auto">
          <a:xfrm>
            <a:off x="7505475" y="4781851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 err="1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4" name="Rectangle 9"/>
          <p:cNvSpPr/>
          <p:nvPr/>
        </p:nvSpPr>
        <p:spPr bwMode="auto">
          <a:xfrm>
            <a:off x="7503769" y="5366540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5" name="矩形 154"/>
          <p:cNvSpPr/>
          <p:nvPr/>
        </p:nvSpPr>
        <p:spPr>
          <a:xfrm>
            <a:off x="7926116" y="503676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86" name="Straight Arrow Connector 39"/>
          <p:cNvCxnSpPr/>
          <p:nvPr/>
        </p:nvCxnSpPr>
        <p:spPr bwMode="auto">
          <a:xfrm flipV="1">
            <a:off x="7129775" y="4351339"/>
            <a:ext cx="375700" cy="34741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矩形 20"/>
          <p:cNvSpPr/>
          <p:nvPr/>
        </p:nvSpPr>
        <p:spPr>
          <a:xfrm>
            <a:off x="4108951" y="3398055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0" name="矩形 74"/>
          <p:cNvSpPr/>
          <p:nvPr/>
        </p:nvSpPr>
        <p:spPr>
          <a:xfrm>
            <a:off x="4361804" y="4855784"/>
            <a:ext cx="79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Level 0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"/>
          <p:cNvSpPr/>
          <p:nvPr/>
        </p:nvSpPr>
        <p:spPr bwMode="auto">
          <a:xfrm>
            <a:off x="4106423" y="3393448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0x346600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2" name="Rectangle 9"/>
          <p:cNvSpPr/>
          <p:nvPr/>
        </p:nvSpPr>
        <p:spPr bwMode="auto">
          <a:xfrm>
            <a:off x="4108951" y="36622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0x346700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3" name="Rectangle 9"/>
          <p:cNvSpPr/>
          <p:nvPr/>
        </p:nvSpPr>
        <p:spPr bwMode="auto">
          <a:xfrm>
            <a:off x="4112477" y="3940217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0x346800</a:t>
            </a:r>
            <a:r>
              <a:rPr lang="de-DE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4" name="Rectangle 9"/>
          <p:cNvSpPr/>
          <p:nvPr/>
        </p:nvSpPr>
        <p:spPr bwMode="auto">
          <a:xfrm>
            <a:off x="4110771" y="4524906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5" name="矩形 134"/>
          <p:cNvSpPr/>
          <p:nvPr/>
        </p:nvSpPr>
        <p:spPr>
          <a:xfrm>
            <a:off x="4533118" y="41951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sp>
        <p:nvSpPr>
          <p:cNvPr id="96" name="矩形 136"/>
          <p:cNvSpPr/>
          <p:nvPr/>
        </p:nvSpPr>
        <p:spPr>
          <a:xfrm>
            <a:off x="5879189" y="3990551"/>
            <a:ext cx="1250586" cy="1416401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i="1" dirty="0">
              <a:ln>
                <a:solidFill>
                  <a:schemeClr val="tx1"/>
                </a:solidFill>
                <a:prstDash val="dash"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8" name="Rectangle 9"/>
          <p:cNvSpPr/>
          <p:nvPr/>
        </p:nvSpPr>
        <p:spPr bwMode="auto">
          <a:xfrm>
            <a:off x="5876661" y="3985944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0x358700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9" name="Rectangle 9"/>
          <p:cNvSpPr/>
          <p:nvPr/>
        </p:nvSpPr>
        <p:spPr bwMode="auto">
          <a:xfrm>
            <a:off x="5879189" y="4254709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0" name="Rectangle 9"/>
          <p:cNvSpPr/>
          <p:nvPr/>
        </p:nvSpPr>
        <p:spPr bwMode="auto">
          <a:xfrm>
            <a:off x="5882715" y="4532713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i-FI" sz="1600" dirty="0">
                <a:latin typeface="Arial"/>
                <a:cs typeface="Arial"/>
              </a:rPr>
              <a:t>0x358800</a:t>
            </a:r>
            <a:r>
              <a:rPr lang="fi-FI" sz="1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1" name="Rectangle 9"/>
          <p:cNvSpPr/>
          <p:nvPr/>
        </p:nvSpPr>
        <p:spPr bwMode="auto">
          <a:xfrm>
            <a:off x="5881009" y="5117402"/>
            <a:ext cx="1253114" cy="278004"/>
          </a:xfrm>
          <a:prstGeom prst="rect">
            <a:avLst/>
          </a:prstGeom>
          <a:noFill/>
          <a:ln w="635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de-DE" sz="1600" dirty="0">
                <a:latin typeface="Arial"/>
                <a:cs typeface="Arial"/>
              </a:rPr>
              <a:t>unused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2" name="矩形 142"/>
          <p:cNvSpPr/>
          <p:nvPr/>
        </p:nvSpPr>
        <p:spPr>
          <a:xfrm>
            <a:off x="6303356" y="478762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1600" b="1" dirty="0">
                <a:latin typeface="Arial"/>
                <a:cs typeface="Arial"/>
              </a:rPr>
              <a:t>…</a:t>
            </a:r>
            <a:endParaRPr lang="zh-CN" altLang="en-US" sz="1600" b="1" dirty="0"/>
          </a:p>
        </p:txBody>
      </p:sp>
      <p:cxnSp>
        <p:nvCxnSpPr>
          <p:cNvPr id="103" name="Straight Arrow Connector 39"/>
          <p:cNvCxnSpPr>
            <a:stCxn id="92" idx="3"/>
            <a:endCxn id="98" idx="1"/>
          </p:cNvCxnSpPr>
          <p:nvPr/>
        </p:nvCxnSpPr>
        <p:spPr bwMode="auto">
          <a:xfrm>
            <a:off x="5362065" y="3801216"/>
            <a:ext cx="514596" cy="3237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39"/>
          <p:cNvCxnSpPr/>
          <p:nvPr/>
        </p:nvCxnSpPr>
        <p:spPr bwMode="auto">
          <a:xfrm rot="16200000" flipH="1">
            <a:off x="7389694" y="2460864"/>
            <a:ext cx="1639417" cy="1419958"/>
          </a:xfrm>
          <a:prstGeom prst="bentConnector3">
            <a:avLst>
              <a:gd name="adj1" fmla="val 98593"/>
            </a:avLst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39"/>
          <p:cNvCxnSpPr/>
          <p:nvPr/>
        </p:nvCxnSpPr>
        <p:spPr bwMode="auto">
          <a:xfrm rot="16200000" flipH="1">
            <a:off x="8314290" y="4545311"/>
            <a:ext cx="1544273" cy="334089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矩形 201"/>
          <p:cNvSpPr/>
          <p:nvPr/>
        </p:nvSpPr>
        <p:spPr>
          <a:xfrm>
            <a:off x="1859408" y="6041869"/>
            <a:ext cx="3478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Physical Address: </a:t>
            </a:r>
            <a:r>
              <a:rPr lang="fi-FI" altLang="zh-CN" sz="2000" dirty="0">
                <a:latin typeface="Arial"/>
                <a:cs typeface="Arial"/>
              </a:rPr>
              <a:t>0x5799fa8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08" name="矩形 7">
            <a:extLst>
              <a:ext uri="{FF2B5EF4-FFF2-40B4-BE49-F238E27FC236}">
                <a16:creationId xmlns:a16="http://schemas.microsoft.com/office/drawing/2014/main" id="{71806485-5F98-F847-BF2A-2688D9923570}"/>
              </a:ext>
            </a:extLst>
          </p:cNvPr>
          <p:cNvSpPr/>
          <p:nvPr/>
        </p:nvSpPr>
        <p:spPr>
          <a:xfrm>
            <a:off x="1644254" y="2950700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Page table register</a:t>
            </a:r>
          </a:p>
        </p:txBody>
      </p:sp>
    </p:spTree>
    <p:extLst>
      <p:ext uri="{BB962C8B-B14F-4D97-AF65-F5344CB8AC3E}">
        <p14:creationId xmlns:p14="http://schemas.microsoft.com/office/powerpoint/2010/main" val="151808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656D-8931-3947-BA33-4C1DEDAC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translation using a 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3190-9675-A24C-BA2D-E319D844D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11" y="1810635"/>
            <a:ext cx="11752289" cy="4351338"/>
          </a:xfrm>
        </p:spPr>
        <p:txBody>
          <a:bodyPr/>
          <a:lstStyle/>
          <a:p>
            <a:r>
              <a:rPr lang="en-US" dirty="0"/>
              <a:t>Address translation is costly</a:t>
            </a:r>
          </a:p>
          <a:p>
            <a:pPr lvl="1"/>
            <a:r>
              <a:rPr lang="en-US" dirty="0"/>
              <a:t>How many memory accesses per actual data access? (4-level page table)</a:t>
            </a:r>
          </a:p>
          <a:p>
            <a:pPr lvl="1"/>
            <a:r>
              <a:rPr lang="en-US" dirty="0"/>
              <a:t>4 (page table access) + 1 (data access)</a:t>
            </a:r>
          </a:p>
          <a:p>
            <a:r>
              <a:rPr lang="en-US" dirty="0"/>
              <a:t>Solution?</a:t>
            </a:r>
          </a:p>
          <a:p>
            <a:pPr lvl="1"/>
            <a:r>
              <a:rPr lang="en-US" dirty="0"/>
              <a:t>Cache </a:t>
            </a:r>
            <a:r>
              <a:rPr lang="en-US" dirty="0" err="1"/>
              <a:t>virtual</a:t>
            </a:r>
            <a:r>
              <a:rPr lang="en-US" dirty="0" err="1">
                <a:sym typeface="Wingdings" pitchFamily="2" charset="2"/>
              </a:rPr>
              <a:t>physical</a:t>
            </a:r>
            <a:r>
              <a:rPr lang="en-US" dirty="0">
                <a:sym typeface="Wingdings" pitchFamily="2" charset="2"/>
              </a:rPr>
              <a:t> page mappings in a fast small cache</a:t>
            </a:r>
          </a:p>
          <a:p>
            <a:pPr lvl="1"/>
            <a:r>
              <a:rPr lang="en-US" dirty="0">
                <a:sym typeface="Wingdings" pitchFamily="2" charset="2"/>
              </a:rPr>
              <a:t>This cache is called Translation Lookaside Buffer (TLB)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05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CA9B-972C-1D49-8C43-CE856C75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3" y="376139"/>
            <a:ext cx="10515600" cy="1325563"/>
          </a:xfrm>
        </p:spPr>
        <p:txBody>
          <a:bodyPr/>
          <a:lstStyle/>
          <a:p>
            <a:r>
              <a:rPr lang="en-US" dirty="0"/>
              <a:t>Address translation with TLB</a:t>
            </a:r>
          </a:p>
        </p:txBody>
      </p:sp>
      <p:graphicFrame>
        <p:nvGraphicFramePr>
          <p:cNvPr id="4" name="表格 134">
            <a:extLst>
              <a:ext uri="{FF2B5EF4-FFF2-40B4-BE49-F238E27FC236}">
                <a16:creationId xmlns:a16="http://schemas.microsoft.com/office/drawing/2014/main" id="{EE7FD43C-CBA0-F046-B926-EFB030410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86673"/>
              </p:ext>
            </p:extLst>
          </p:nvPr>
        </p:nvGraphicFramePr>
        <p:xfrm>
          <a:off x="3394767" y="2472333"/>
          <a:ext cx="3917935" cy="1538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002">
                  <a:extLst>
                    <a:ext uri="{9D8B030D-6E8A-4147-A177-3AD203B41FA5}">
                      <a16:colId xmlns:a16="http://schemas.microsoft.com/office/drawing/2014/main" val="10105775"/>
                    </a:ext>
                  </a:extLst>
                </a:gridCol>
                <a:gridCol w="1633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378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Valid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Tag (VPN)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 (PPN)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71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25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25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25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618A143-605B-4243-9F70-3924B1A47871}"/>
              </a:ext>
            </a:extLst>
          </p:cNvPr>
          <p:cNvSpPr/>
          <p:nvPr/>
        </p:nvSpPr>
        <p:spPr>
          <a:xfrm>
            <a:off x="5526374" y="1514324"/>
            <a:ext cx="2368446" cy="374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page number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ED391-5B8D-9547-B3DA-34E3771B7AD7}"/>
              </a:ext>
            </a:extLst>
          </p:cNvPr>
          <p:cNvSpPr/>
          <p:nvPr/>
        </p:nvSpPr>
        <p:spPr>
          <a:xfrm>
            <a:off x="7939790" y="1514324"/>
            <a:ext cx="1286656" cy="374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8E0C6DC-8D79-2043-8B11-D219C7C5F589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5400000">
            <a:off x="4376411" y="907435"/>
            <a:ext cx="1352543" cy="3315830"/>
          </a:xfrm>
          <a:prstGeom prst="bentConnector4">
            <a:avLst>
              <a:gd name="adj1" fmla="val 21561"/>
              <a:gd name="adj2" fmla="val 124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BC60EC-8000-BC40-9F96-A86DF005DFC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816406" y="3241622"/>
            <a:ext cx="0" cy="94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92D7E0-AF60-1E4E-8D87-EECF47406744}"/>
              </a:ext>
            </a:extLst>
          </p:cNvPr>
          <p:cNvCxnSpPr>
            <a:cxnSpLocks/>
          </p:cNvCxnSpPr>
          <p:nvPr/>
        </p:nvCxnSpPr>
        <p:spPr>
          <a:xfrm>
            <a:off x="2623279" y="3241622"/>
            <a:ext cx="1829083" cy="1092245"/>
          </a:xfrm>
          <a:prstGeom prst="bentConnector3">
            <a:avLst>
              <a:gd name="adj1" fmla="val -24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B1D5ECC-392F-304D-B5D3-DFF40C994130}"/>
              </a:ext>
            </a:extLst>
          </p:cNvPr>
          <p:cNvSpPr/>
          <p:nvPr/>
        </p:nvSpPr>
        <p:spPr>
          <a:xfrm>
            <a:off x="4537458" y="4182204"/>
            <a:ext cx="557896" cy="378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=</a:t>
            </a:r>
            <a:endParaRPr lang="en-US" dirty="0"/>
          </a:p>
        </p:txBody>
      </p:sp>
      <p:sp>
        <p:nvSpPr>
          <p:cNvPr id="23" name="Delay 22">
            <a:extLst>
              <a:ext uri="{FF2B5EF4-FFF2-40B4-BE49-F238E27FC236}">
                <a16:creationId xmlns:a16="http://schemas.microsoft.com/office/drawing/2014/main" id="{49A3CD49-75E6-AE43-AF16-422992704318}"/>
              </a:ext>
            </a:extLst>
          </p:cNvPr>
          <p:cNvSpPr/>
          <p:nvPr/>
        </p:nvSpPr>
        <p:spPr>
          <a:xfrm rot="5400000">
            <a:off x="4009869" y="4967240"/>
            <a:ext cx="464695" cy="46469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332F14B-B75D-7747-88D9-DFEAE26C59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59971" y="3912573"/>
            <a:ext cx="1725616" cy="383716"/>
          </a:xfrm>
          <a:prstGeom prst="bentConnector3">
            <a:avLst>
              <a:gd name="adj1" fmla="val 83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40AC448-96DA-1744-8137-35C2303A8B41}"/>
              </a:ext>
            </a:extLst>
          </p:cNvPr>
          <p:cNvCxnSpPr>
            <a:cxnSpLocks/>
            <a:stCxn id="20" idx="3"/>
          </p:cNvCxnSpPr>
          <p:nvPr/>
        </p:nvCxnSpPr>
        <p:spPr>
          <a:xfrm rot="5400000">
            <a:off x="4221322" y="4569402"/>
            <a:ext cx="462080" cy="333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37EA25-F900-2E48-9A95-B997B8D91726}"/>
              </a:ext>
            </a:extLst>
          </p:cNvPr>
          <p:cNvCxnSpPr>
            <a:stCxn id="23" idx="3"/>
          </p:cNvCxnSpPr>
          <p:nvPr/>
        </p:nvCxnSpPr>
        <p:spPr>
          <a:xfrm flipH="1">
            <a:off x="4242216" y="5431936"/>
            <a:ext cx="1" cy="45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D411615-3B0B-AE44-9BA3-CC97FCBDAD58}"/>
              </a:ext>
            </a:extLst>
          </p:cNvPr>
          <p:cNvSpPr txBox="1"/>
          <p:nvPr/>
        </p:nvSpPr>
        <p:spPr>
          <a:xfrm>
            <a:off x="4285563" y="546149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TLB Hit!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9B317-DE13-954C-B4A7-68CE940F727C}"/>
              </a:ext>
            </a:extLst>
          </p:cNvPr>
          <p:cNvSpPr txBox="1"/>
          <p:nvPr/>
        </p:nvSpPr>
        <p:spPr>
          <a:xfrm>
            <a:off x="584683" y="6011149"/>
            <a:ext cx="11022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TLB miss, translate using 4-level page table, populate TLB with resulting VPN-&gt;PPN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EB7F190E-E323-F147-BD44-79D403F6B55E}"/>
              </a:ext>
            </a:extLst>
          </p:cNvPr>
          <p:cNvSpPr/>
          <p:nvPr/>
        </p:nvSpPr>
        <p:spPr>
          <a:xfrm>
            <a:off x="8911651" y="2918665"/>
            <a:ext cx="2540827" cy="2048573"/>
          </a:xfrm>
          <a:prstGeom prst="wedgeRoundRectCallout">
            <a:avLst>
              <a:gd name="adj1" fmla="val -109344"/>
              <a:gd name="adj2" fmla="val -64965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TLB cache can be direct mapped or set associative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Like data cache, there can &gt;1 level of TLB cache</a:t>
            </a:r>
          </a:p>
        </p:txBody>
      </p:sp>
    </p:spTree>
    <p:extLst>
      <p:ext uri="{BB962C8B-B14F-4D97-AF65-F5344CB8AC3E}">
        <p14:creationId xmlns:p14="http://schemas.microsoft.com/office/powerpoint/2010/main" val="137873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5">
            <a:extLst>
              <a:ext uri="{FF2B5EF4-FFF2-40B4-BE49-F238E27FC236}">
                <a16:creationId xmlns:a16="http://schemas.microsoft.com/office/drawing/2014/main" id="{86091838-A3CB-B443-B1A5-CC14F66FD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endParaRPr lang="en-AU" altLang="en-US" dirty="0"/>
          </a:p>
        </p:txBody>
      </p:sp>
      <p:sp>
        <p:nvSpPr>
          <p:cNvPr id="207876" name="Rectangle 6">
            <a:extLst>
              <a:ext uri="{FF2B5EF4-FFF2-40B4-BE49-F238E27FC236}">
                <a16:creationId xmlns:a16="http://schemas.microsoft.com/office/drawing/2014/main" id="{64EEF501-7B2D-B445-8514-50D549D3B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Virtual memory allows multiple processes to share memory safely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Address translation uses multi-level page table</a:t>
            </a:r>
          </a:p>
          <a:p>
            <a:pPr lvl="1"/>
            <a:r>
              <a:rPr lang="en-US" altLang="en-US" sz="2000" dirty="0"/>
              <a:t>Speed up translation using TLB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L1 cache </a:t>
            </a:r>
            <a:r>
              <a:rPr lang="en-US" altLang="en-US" sz="2400" dirty="0">
                <a:sym typeface="Symbol" pitchFamily="2" charset="2"/>
              </a:rPr>
              <a:t> L2 cache  …  DRAM memory 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ym typeface="Symbol" pitchFamily="2" charset="2"/>
              </a:rPr>
              <a:t>Memory system design is critical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29598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F573-6994-5B44-88D2-C9291325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24DB-1DFE-664C-891B-FFF738D1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How? Address translation</a:t>
            </a:r>
          </a:p>
          <a:p>
            <a:pPr lvl="1"/>
            <a:r>
              <a:rPr lang="en-US" dirty="0"/>
              <a:t>Make it fast</a:t>
            </a:r>
          </a:p>
        </p:txBody>
      </p:sp>
    </p:spTree>
    <p:extLst>
      <p:ext uri="{BB962C8B-B14F-4D97-AF65-F5344CB8AC3E}">
        <p14:creationId xmlns:p14="http://schemas.microsoft.com/office/powerpoint/2010/main" val="116674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4A7B-16EC-2344-9F3A-55958FFC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Memory: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6EE5-8C8B-414B-AC53-5B2691B7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690688"/>
            <a:ext cx="111887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Goal #1: Use main memory as a “cache” for disk storage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Goal #2: Allow programs to share main memory safely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Each process gets a private virtual address space, isolated from other programs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CPU and OS translate virtual addresses to physical addresses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VM “block” is called a page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VM translation “miss” is called a page fault</a:t>
            </a:r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7ED9-D12A-CE49-84A1-48384909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1" y="206562"/>
            <a:ext cx="10515600" cy="1325563"/>
          </a:xfrm>
        </p:spPr>
        <p:txBody>
          <a:bodyPr/>
          <a:lstStyle/>
          <a:p>
            <a:r>
              <a:rPr lang="en-US" dirty="0"/>
              <a:t>Sharing memory safely using VM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7CE36-FBFD-C847-B305-C2BBE8F588D3}"/>
              </a:ext>
            </a:extLst>
          </p:cNvPr>
          <p:cNvSpPr/>
          <p:nvPr/>
        </p:nvSpPr>
        <p:spPr>
          <a:xfrm>
            <a:off x="1666201" y="1820177"/>
            <a:ext cx="11176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8FD37-0966-354F-98D6-B2957F45EBA5}"/>
              </a:ext>
            </a:extLst>
          </p:cNvPr>
          <p:cNvSpPr/>
          <p:nvPr/>
        </p:nvSpPr>
        <p:spPr>
          <a:xfrm>
            <a:off x="1666201" y="2290077"/>
            <a:ext cx="11176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F16518-9926-1C4F-A81F-2F525E29DA1D}"/>
              </a:ext>
            </a:extLst>
          </p:cNvPr>
          <p:cNvSpPr/>
          <p:nvPr/>
        </p:nvSpPr>
        <p:spPr>
          <a:xfrm>
            <a:off x="1666201" y="2759977"/>
            <a:ext cx="11176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57954-8202-8B41-9183-6B0AA63A63D7}"/>
              </a:ext>
            </a:extLst>
          </p:cNvPr>
          <p:cNvSpPr/>
          <p:nvPr/>
        </p:nvSpPr>
        <p:spPr>
          <a:xfrm>
            <a:off x="1666201" y="3226811"/>
            <a:ext cx="11176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398935-E717-9943-86EA-86290F4162F8}"/>
              </a:ext>
            </a:extLst>
          </p:cNvPr>
          <p:cNvSpPr/>
          <p:nvPr/>
        </p:nvSpPr>
        <p:spPr>
          <a:xfrm>
            <a:off x="1666201" y="4487178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62E77-33E7-3748-9B53-7597F38D0136}"/>
              </a:ext>
            </a:extLst>
          </p:cNvPr>
          <p:cNvSpPr/>
          <p:nvPr/>
        </p:nvSpPr>
        <p:spPr>
          <a:xfrm>
            <a:off x="1666201" y="4957078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10AD3C-5CCD-D146-AA86-31563188F463}"/>
              </a:ext>
            </a:extLst>
          </p:cNvPr>
          <p:cNvSpPr/>
          <p:nvPr/>
        </p:nvSpPr>
        <p:spPr>
          <a:xfrm>
            <a:off x="1666201" y="5426978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CDAD1-4F89-CF4C-9E19-798FD71D6461}"/>
              </a:ext>
            </a:extLst>
          </p:cNvPr>
          <p:cNvSpPr/>
          <p:nvPr/>
        </p:nvSpPr>
        <p:spPr>
          <a:xfrm>
            <a:off x="1666201" y="5878046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ADB49-6E9A-4647-A1CD-E6697904E432}"/>
              </a:ext>
            </a:extLst>
          </p:cNvPr>
          <p:cNvSpPr txBox="1"/>
          <p:nvPr/>
        </p:nvSpPr>
        <p:spPr>
          <a:xfrm>
            <a:off x="797052" y="61863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10598-4EB1-134D-8191-E8AB5192FD7E}"/>
              </a:ext>
            </a:extLst>
          </p:cNvPr>
          <p:cNvSpPr txBox="1"/>
          <p:nvPr/>
        </p:nvSpPr>
        <p:spPr>
          <a:xfrm>
            <a:off x="797051" y="43734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0xffff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033F-5AB4-7F42-8BEC-AE6463B460B9}"/>
              </a:ext>
            </a:extLst>
          </p:cNvPr>
          <p:cNvSpPr txBox="1"/>
          <p:nvPr/>
        </p:nvSpPr>
        <p:spPr>
          <a:xfrm>
            <a:off x="696312" y="349820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33054-ED66-5E46-94E8-F91C8F21CF5D}"/>
              </a:ext>
            </a:extLst>
          </p:cNvPr>
          <p:cNvSpPr txBox="1"/>
          <p:nvPr/>
        </p:nvSpPr>
        <p:spPr>
          <a:xfrm>
            <a:off x="696311" y="16852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0xffff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061EB8-24D3-CE42-A8FF-48919ADBB0CB}"/>
              </a:ext>
            </a:extLst>
          </p:cNvPr>
          <p:cNvSpPr/>
          <p:nvPr/>
        </p:nvSpPr>
        <p:spPr>
          <a:xfrm>
            <a:off x="4650701" y="2900699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AD275E-E086-3C47-9805-496B98C55139}"/>
              </a:ext>
            </a:extLst>
          </p:cNvPr>
          <p:cNvSpPr/>
          <p:nvPr/>
        </p:nvSpPr>
        <p:spPr>
          <a:xfrm>
            <a:off x="4650701" y="3370599"/>
            <a:ext cx="1117600" cy="431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911D49-E163-C547-849A-77C2DA92B7F0}"/>
              </a:ext>
            </a:extLst>
          </p:cNvPr>
          <p:cNvSpPr/>
          <p:nvPr/>
        </p:nvSpPr>
        <p:spPr>
          <a:xfrm>
            <a:off x="4650701" y="3840499"/>
            <a:ext cx="1117600" cy="431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8BD48B-5DA4-5041-8202-C86AB14C2090}"/>
              </a:ext>
            </a:extLst>
          </p:cNvPr>
          <p:cNvSpPr/>
          <p:nvPr/>
        </p:nvSpPr>
        <p:spPr>
          <a:xfrm>
            <a:off x="4650701" y="4323099"/>
            <a:ext cx="1117600" cy="431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119D5-CEDF-214B-BEC2-BA59B47CA2E9}"/>
              </a:ext>
            </a:extLst>
          </p:cNvPr>
          <p:cNvSpPr txBox="1"/>
          <p:nvPr/>
        </p:nvSpPr>
        <p:spPr>
          <a:xfrm>
            <a:off x="5848435" y="456864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7C2807-0C59-224C-B3F1-82CE1DB7D944}"/>
              </a:ext>
            </a:extLst>
          </p:cNvPr>
          <p:cNvSpPr txBox="1"/>
          <p:nvPr/>
        </p:nvSpPr>
        <p:spPr>
          <a:xfrm>
            <a:off x="5768301" y="259420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0xffff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FE36A7-D83D-F34A-92D0-166692553F58}"/>
              </a:ext>
            </a:extLst>
          </p:cNvPr>
          <p:cNvSpPr txBox="1"/>
          <p:nvPr/>
        </p:nvSpPr>
        <p:spPr>
          <a:xfrm>
            <a:off x="1364026" y="3921549"/>
            <a:ext cx="19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P1’s address space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679BA5-39FF-854E-994D-79ECC0CE5D77}"/>
              </a:ext>
            </a:extLst>
          </p:cNvPr>
          <p:cNvSpPr txBox="1"/>
          <p:nvPr/>
        </p:nvSpPr>
        <p:spPr>
          <a:xfrm>
            <a:off x="1369719" y="6488668"/>
            <a:ext cx="19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P2’s address space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8AE7AD-C6FA-AA43-A5DB-510BEB3D3851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2783801" y="2036077"/>
            <a:ext cx="1866900" cy="155042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C118C9-A2FB-A841-A107-FB7201D3591D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2783801" y="3442711"/>
            <a:ext cx="1866900" cy="61368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B30AD8-9577-8445-94C5-6830085706A9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2783801" y="3116599"/>
            <a:ext cx="1866900" cy="158647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60A06D-5EAC-7143-B1B7-87A078ABF128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2783801" y="4538999"/>
            <a:ext cx="1866900" cy="155494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D1B0EC1-4B5B-D14F-AB1A-24792290B584}"/>
              </a:ext>
            </a:extLst>
          </p:cNvPr>
          <p:cNvSpPr txBox="1"/>
          <p:nvPr/>
        </p:nvSpPr>
        <p:spPr>
          <a:xfrm>
            <a:off x="4465735" y="5078234"/>
            <a:ext cx="17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1E3A95C-7B50-A641-8134-C88B8C97F8CA}"/>
              </a:ext>
            </a:extLst>
          </p:cNvPr>
          <p:cNvGrpSpPr/>
          <p:nvPr/>
        </p:nvGrpSpPr>
        <p:grpSpPr>
          <a:xfrm>
            <a:off x="7830390" y="2251977"/>
            <a:ext cx="3864693" cy="2482216"/>
            <a:chOff x="7830390" y="2251977"/>
            <a:chExt cx="3864693" cy="248221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C62723-7C66-0A45-BFCF-139C81BEBB86}"/>
                </a:ext>
              </a:extLst>
            </p:cNvPr>
            <p:cNvSpPr/>
            <p:nvPr/>
          </p:nvSpPr>
          <p:spPr>
            <a:xfrm>
              <a:off x="7830391" y="2621308"/>
              <a:ext cx="2306838" cy="354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Virtual page number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4AA155B-D7A4-524A-B17A-B49DA47FC6D8}"/>
                </a:ext>
              </a:extLst>
            </p:cNvPr>
            <p:cNvSpPr/>
            <p:nvPr/>
          </p:nvSpPr>
          <p:spPr>
            <a:xfrm>
              <a:off x="7830390" y="4323099"/>
              <a:ext cx="2306839" cy="40056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Physical page number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23B210-876A-0547-9DCA-364A2922F650}"/>
                </a:ext>
              </a:extLst>
            </p:cNvPr>
            <p:cNvSpPr txBox="1"/>
            <p:nvPr/>
          </p:nvSpPr>
          <p:spPr>
            <a:xfrm>
              <a:off x="11393397" y="22900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F67D49C-3F73-514F-93C5-4469279BE526}"/>
                </a:ext>
              </a:extLst>
            </p:cNvPr>
            <p:cNvSpPr txBox="1"/>
            <p:nvPr/>
          </p:nvSpPr>
          <p:spPr>
            <a:xfrm>
              <a:off x="7830390" y="22519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A862C1E-2D55-3F4B-9C57-64CC17DC9A35}"/>
                </a:ext>
              </a:extLst>
            </p:cNvPr>
            <p:cNvSpPr/>
            <p:nvPr/>
          </p:nvSpPr>
          <p:spPr>
            <a:xfrm>
              <a:off x="10137229" y="2621307"/>
              <a:ext cx="1418895" cy="354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Page offset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9C883A-D112-BD48-859B-ADCE264B4215}"/>
                </a:ext>
              </a:extLst>
            </p:cNvPr>
            <p:cNvSpPr/>
            <p:nvPr/>
          </p:nvSpPr>
          <p:spPr>
            <a:xfrm>
              <a:off x="10137229" y="4323098"/>
              <a:ext cx="1541989" cy="4110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Page offset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4B0F8A-E472-D44E-8EB2-89CC55C9AA59}"/>
                </a:ext>
              </a:extLst>
            </p:cNvPr>
            <p:cNvCxnSpPr/>
            <p:nvPr/>
          </p:nvCxnSpPr>
          <p:spPr>
            <a:xfrm>
              <a:off x="10815146" y="2994278"/>
              <a:ext cx="0" cy="1296603"/>
            </a:xfrm>
            <a:prstGeom prst="line">
              <a:avLst/>
            </a:prstGeom>
            <a:ln>
              <a:prstDash val="solid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68A8E3-FEE1-5C42-9A24-82AA9AEDA955}"/>
                </a:ext>
              </a:extLst>
            </p:cNvPr>
            <p:cNvCxnSpPr>
              <a:cxnSpLocks/>
            </p:cNvCxnSpPr>
            <p:nvPr/>
          </p:nvCxnSpPr>
          <p:spPr>
            <a:xfrm>
              <a:off x="8902263" y="3026495"/>
              <a:ext cx="0" cy="416216"/>
            </a:xfrm>
            <a:prstGeom prst="line">
              <a:avLst/>
            </a:prstGeom>
            <a:ln>
              <a:prstDash val="solid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C8F46A8-7084-B848-B655-87B67A0C2CA8}"/>
                </a:ext>
              </a:extLst>
            </p:cNvPr>
            <p:cNvSpPr/>
            <p:nvPr/>
          </p:nvSpPr>
          <p:spPr>
            <a:xfrm>
              <a:off x="8279965" y="3417008"/>
              <a:ext cx="1244596" cy="558196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translation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FA18FED-ABCB-8745-B1F3-2EC292F9F9A4}"/>
                </a:ext>
              </a:extLst>
            </p:cNvPr>
            <p:cNvCxnSpPr>
              <a:cxnSpLocks/>
            </p:cNvCxnSpPr>
            <p:nvPr/>
          </p:nvCxnSpPr>
          <p:spPr>
            <a:xfrm>
              <a:off x="8941769" y="3921549"/>
              <a:ext cx="0" cy="416216"/>
            </a:xfrm>
            <a:prstGeom prst="line">
              <a:avLst/>
            </a:prstGeom>
            <a:ln>
              <a:prstDash val="solid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E80269-D7BA-BB44-82D9-362E4EE185BE}"/>
              </a:ext>
            </a:extLst>
          </p:cNvPr>
          <p:cNvGrpSpPr/>
          <p:nvPr/>
        </p:nvGrpSpPr>
        <p:grpSpPr>
          <a:xfrm>
            <a:off x="7254740" y="2179996"/>
            <a:ext cx="4539641" cy="4027220"/>
            <a:chOff x="7254740" y="2179996"/>
            <a:chExt cx="4539641" cy="402722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A491A02-1C8E-9847-A262-B002CC442D1E}"/>
                </a:ext>
              </a:extLst>
            </p:cNvPr>
            <p:cNvGrpSpPr/>
            <p:nvPr/>
          </p:nvGrpSpPr>
          <p:grpSpPr>
            <a:xfrm>
              <a:off x="10076311" y="2179996"/>
              <a:ext cx="327334" cy="2158307"/>
              <a:chOff x="10076311" y="2179996"/>
              <a:chExt cx="327334" cy="215830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5E4A0D5-1C8F-3F4E-AEAD-9E45F95945EF}"/>
                  </a:ext>
                </a:extLst>
              </p:cNvPr>
              <p:cNvSpPr txBox="1"/>
              <p:nvPr/>
            </p:nvSpPr>
            <p:spPr>
              <a:xfrm>
                <a:off x="10076311" y="2179996"/>
                <a:ext cx="327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?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614AA71-5C88-3D48-943A-4E106DBC6D99}"/>
                  </a:ext>
                </a:extLst>
              </p:cNvPr>
              <p:cNvSpPr txBox="1"/>
              <p:nvPr/>
            </p:nvSpPr>
            <p:spPr>
              <a:xfrm>
                <a:off x="10076311" y="3876638"/>
                <a:ext cx="327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?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CCE251-F05F-B445-BA8B-7CBEDDDF1D7F}"/>
                </a:ext>
              </a:extLst>
            </p:cNvPr>
            <p:cNvSpPr txBox="1"/>
            <p:nvPr/>
          </p:nvSpPr>
          <p:spPr>
            <a:xfrm>
              <a:off x="7254740" y="5253109"/>
              <a:ext cx="45396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Suppose page size is 4KB, </a:t>
              </a:r>
            </a:p>
            <a:p>
              <a:r>
                <a:rPr lang="en-US" sz="2800" dirty="0"/>
                <a:t>how many bits in page offset?</a:t>
              </a:r>
              <a:endParaRPr lang="en-US" sz="20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70F652E-5218-1042-AE2E-4C6F4486CCD0}"/>
              </a:ext>
            </a:extLst>
          </p:cNvPr>
          <p:cNvSpPr txBox="1"/>
          <p:nvPr/>
        </p:nvSpPr>
        <p:spPr>
          <a:xfrm>
            <a:off x="7254740" y="6309846"/>
            <a:ext cx="258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12</a:t>
            </a:r>
            <a:r>
              <a:rPr lang="en-US" sz="2400" dirty="0"/>
              <a:t>= 4KB, so 12 bits</a:t>
            </a:r>
          </a:p>
        </p:txBody>
      </p:sp>
    </p:spTree>
    <p:extLst>
      <p:ext uri="{BB962C8B-B14F-4D97-AF65-F5344CB8AC3E}">
        <p14:creationId xmlns:p14="http://schemas.microsoft.com/office/powerpoint/2010/main" val="44069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F769-F24A-C04B-BCB5-EC9AF703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Virtual to Physical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BF46-5894-2644-B0D0-CCBA84F07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“Fully associative”</a:t>
            </a:r>
          </a:p>
          <a:p>
            <a:pPr lvl="1"/>
            <a:r>
              <a:rPr lang="en-US" dirty="0"/>
              <a:t>A virtual page can map to any physical page</a:t>
            </a:r>
          </a:p>
          <a:p>
            <a:r>
              <a:rPr lang="en-US" dirty="0"/>
              <a:t>Use an index called “page table” to store the mapping</a:t>
            </a:r>
          </a:p>
          <a:p>
            <a:pPr lvl="1"/>
            <a:r>
              <a:rPr lang="en-US" dirty="0"/>
              <a:t>No need to check all physical pages for a match</a:t>
            </a:r>
          </a:p>
          <a:p>
            <a:r>
              <a:rPr lang="en-US" dirty="0"/>
              <a:t>OS populates the page table for each process</a:t>
            </a:r>
          </a:p>
          <a:p>
            <a:pPr lvl="1"/>
            <a:r>
              <a:rPr lang="en-US" dirty="0"/>
              <a:t>Page table is stored in the main memory</a:t>
            </a:r>
          </a:p>
          <a:p>
            <a:r>
              <a:rPr lang="en-US" dirty="0"/>
              <a:t>CPU (MMU) performs translation using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123948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80A8-84B5-BA44-A5BE-276E06C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using the page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5BEE3-4167-ED43-A41E-5101D3372316}"/>
              </a:ext>
            </a:extLst>
          </p:cNvPr>
          <p:cNvSpPr txBox="1"/>
          <p:nvPr/>
        </p:nvSpPr>
        <p:spPr>
          <a:xfrm>
            <a:off x="1619410" y="3440174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PTE-0 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9FC63-C6A0-314B-A732-A58CBD7E26A8}"/>
              </a:ext>
            </a:extLst>
          </p:cNvPr>
          <p:cNvSpPr/>
          <p:nvPr/>
        </p:nvSpPr>
        <p:spPr>
          <a:xfrm>
            <a:off x="3030924" y="1969445"/>
            <a:ext cx="2306838" cy="354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page number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F793C3-0652-1742-B272-6D07C569769F}"/>
              </a:ext>
            </a:extLst>
          </p:cNvPr>
          <p:cNvSpPr/>
          <p:nvPr/>
        </p:nvSpPr>
        <p:spPr>
          <a:xfrm>
            <a:off x="2949376" y="6081781"/>
            <a:ext cx="2306839" cy="4005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page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82A68-B94C-9746-929F-94A82B532004}"/>
              </a:ext>
            </a:extLst>
          </p:cNvPr>
          <p:cNvSpPr txBox="1"/>
          <p:nvPr/>
        </p:nvSpPr>
        <p:spPr>
          <a:xfrm>
            <a:off x="6593930" y="1638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9C6975-A7AA-464F-92EB-CFA46833B792}"/>
              </a:ext>
            </a:extLst>
          </p:cNvPr>
          <p:cNvSpPr txBox="1"/>
          <p:nvPr/>
        </p:nvSpPr>
        <p:spPr>
          <a:xfrm>
            <a:off x="3030923" y="16001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AD12C3-F568-AD40-A250-BBC21919A3A4}"/>
              </a:ext>
            </a:extLst>
          </p:cNvPr>
          <p:cNvSpPr/>
          <p:nvPr/>
        </p:nvSpPr>
        <p:spPr>
          <a:xfrm>
            <a:off x="5337762" y="1969444"/>
            <a:ext cx="1418895" cy="354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offset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575959-EB9B-4047-9CDB-910307DEEA39}"/>
              </a:ext>
            </a:extLst>
          </p:cNvPr>
          <p:cNvSpPr/>
          <p:nvPr/>
        </p:nvSpPr>
        <p:spPr>
          <a:xfrm>
            <a:off x="5256215" y="6081780"/>
            <a:ext cx="1541989" cy="4110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offset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474CDC-C4A8-D74E-8080-1113113064FB}"/>
              </a:ext>
            </a:extLst>
          </p:cNvPr>
          <p:cNvSpPr/>
          <p:nvPr/>
        </p:nvSpPr>
        <p:spPr>
          <a:xfrm>
            <a:off x="5612866" y="3026558"/>
            <a:ext cx="3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EA9D51-4477-2349-A717-E4707DEE7C53}"/>
              </a:ext>
            </a:extLst>
          </p:cNvPr>
          <p:cNvSpPr/>
          <p:nvPr/>
        </p:nvSpPr>
        <p:spPr>
          <a:xfrm>
            <a:off x="5295384" y="3026558"/>
            <a:ext cx="31748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76358D-9CC1-CA46-8490-A7B5FFDBD9E6}"/>
              </a:ext>
            </a:extLst>
          </p:cNvPr>
          <p:cNvSpPr/>
          <p:nvPr/>
        </p:nvSpPr>
        <p:spPr>
          <a:xfrm>
            <a:off x="4967626" y="3026558"/>
            <a:ext cx="3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C13A7F-AD13-6049-A3A5-F65BDBCB2966}"/>
              </a:ext>
            </a:extLst>
          </p:cNvPr>
          <p:cNvSpPr/>
          <p:nvPr/>
        </p:nvSpPr>
        <p:spPr>
          <a:xfrm>
            <a:off x="2860190" y="3026558"/>
            <a:ext cx="2093246" cy="379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Physical Page #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03FFF3-5D3A-9B4A-8EDC-718321874259}"/>
              </a:ext>
            </a:extLst>
          </p:cNvPr>
          <p:cNvCxnSpPr>
            <a:cxnSpLocks/>
          </p:cNvCxnSpPr>
          <p:nvPr/>
        </p:nvCxnSpPr>
        <p:spPr>
          <a:xfrm>
            <a:off x="6189100" y="2357082"/>
            <a:ext cx="0" cy="3739365"/>
          </a:xfrm>
          <a:prstGeom prst="line">
            <a:avLst/>
          </a:prstGeom>
          <a:ln w="28575"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4E38B0D-DA4A-B746-99A8-961F5E7249C6}"/>
              </a:ext>
            </a:extLst>
          </p:cNvPr>
          <p:cNvSpPr/>
          <p:nvPr/>
        </p:nvSpPr>
        <p:spPr>
          <a:xfrm>
            <a:off x="5627056" y="3430109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0873CD-DF35-9449-9A84-2017F29ABCCF}"/>
              </a:ext>
            </a:extLst>
          </p:cNvPr>
          <p:cNvSpPr/>
          <p:nvPr/>
        </p:nvSpPr>
        <p:spPr>
          <a:xfrm>
            <a:off x="5309574" y="3430109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614F11-D90B-ED41-824F-3969AA0318FA}"/>
              </a:ext>
            </a:extLst>
          </p:cNvPr>
          <p:cNvSpPr/>
          <p:nvPr/>
        </p:nvSpPr>
        <p:spPr>
          <a:xfrm>
            <a:off x="4981816" y="3430109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86AB80-A574-B34F-A7E9-599216D676C4}"/>
              </a:ext>
            </a:extLst>
          </p:cNvPr>
          <p:cNvSpPr/>
          <p:nvPr/>
        </p:nvSpPr>
        <p:spPr>
          <a:xfrm>
            <a:off x="2874380" y="3430109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0x12….34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FFB0B0-4BE6-844D-923A-752DC1D1C4F2}"/>
              </a:ext>
            </a:extLst>
          </p:cNvPr>
          <p:cNvSpPr/>
          <p:nvPr/>
        </p:nvSpPr>
        <p:spPr>
          <a:xfrm>
            <a:off x="5632214" y="385048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6614B4-E038-E143-A958-019CD1FEA25F}"/>
              </a:ext>
            </a:extLst>
          </p:cNvPr>
          <p:cNvSpPr/>
          <p:nvPr/>
        </p:nvSpPr>
        <p:spPr>
          <a:xfrm>
            <a:off x="5314732" y="3850486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F6D07B-BDDC-324F-B4BC-BBF3D4DFB835}"/>
              </a:ext>
            </a:extLst>
          </p:cNvPr>
          <p:cNvSpPr/>
          <p:nvPr/>
        </p:nvSpPr>
        <p:spPr>
          <a:xfrm>
            <a:off x="4986974" y="385048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06B473-1587-794A-8C42-F1E1DDB02E02}"/>
              </a:ext>
            </a:extLst>
          </p:cNvPr>
          <p:cNvSpPr/>
          <p:nvPr/>
        </p:nvSpPr>
        <p:spPr>
          <a:xfrm>
            <a:off x="2879538" y="3850486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0x11…56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6DB700-1DF5-4345-A5D5-AEDCB8B8DA0A}"/>
              </a:ext>
            </a:extLst>
          </p:cNvPr>
          <p:cNvSpPr/>
          <p:nvPr/>
        </p:nvSpPr>
        <p:spPr>
          <a:xfrm>
            <a:off x="5627056" y="424119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55C810-14DF-884B-960B-40A4CDEE1557}"/>
              </a:ext>
            </a:extLst>
          </p:cNvPr>
          <p:cNvSpPr/>
          <p:nvPr/>
        </p:nvSpPr>
        <p:spPr>
          <a:xfrm>
            <a:off x="5309574" y="4241196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4BDDF9-646C-6045-9D2D-489251766335}"/>
              </a:ext>
            </a:extLst>
          </p:cNvPr>
          <p:cNvSpPr/>
          <p:nvPr/>
        </p:nvSpPr>
        <p:spPr>
          <a:xfrm>
            <a:off x="4981816" y="424119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5F945C-A55C-4D41-98CB-A379AA309F05}"/>
              </a:ext>
            </a:extLst>
          </p:cNvPr>
          <p:cNvSpPr/>
          <p:nvPr/>
        </p:nvSpPr>
        <p:spPr>
          <a:xfrm>
            <a:off x="2874380" y="4241196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0x21…36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A8476-CAC9-CC41-9FC4-F800D8E3D69A}"/>
              </a:ext>
            </a:extLst>
          </p:cNvPr>
          <p:cNvSpPr/>
          <p:nvPr/>
        </p:nvSpPr>
        <p:spPr>
          <a:xfrm>
            <a:off x="5627056" y="4630003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DB3472-F8C4-F042-A4A3-FB0295DE14DB}"/>
              </a:ext>
            </a:extLst>
          </p:cNvPr>
          <p:cNvSpPr/>
          <p:nvPr/>
        </p:nvSpPr>
        <p:spPr>
          <a:xfrm>
            <a:off x="5309574" y="4630003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1B9882-9E6A-D84C-B4ED-F00D2378A84A}"/>
              </a:ext>
            </a:extLst>
          </p:cNvPr>
          <p:cNvSpPr/>
          <p:nvPr/>
        </p:nvSpPr>
        <p:spPr>
          <a:xfrm>
            <a:off x="4981816" y="4630003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4425E91-0DDA-9C45-A70B-F27A74448850}"/>
              </a:ext>
            </a:extLst>
          </p:cNvPr>
          <p:cNvSpPr/>
          <p:nvPr/>
        </p:nvSpPr>
        <p:spPr>
          <a:xfrm>
            <a:off x="2874380" y="4630003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0x71…80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22DFD0-E5F6-E64B-AD58-272641AB198C}"/>
              </a:ext>
            </a:extLst>
          </p:cNvPr>
          <p:cNvSpPr txBox="1"/>
          <p:nvPr/>
        </p:nvSpPr>
        <p:spPr>
          <a:xfrm>
            <a:off x="3826971" y="489639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7FEC92-2A61-B54D-80D2-5A882D0ACDA2}"/>
              </a:ext>
            </a:extLst>
          </p:cNvPr>
          <p:cNvSpPr txBox="1"/>
          <p:nvPr/>
        </p:nvSpPr>
        <p:spPr>
          <a:xfrm>
            <a:off x="1572086" y="426744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PTE-2 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E4BBD5-B98E-9847-BB86-533202EE2CA5}"/>
              </a:ext>
            </a:extLst>
          </p:cNvPr>
          <p:cNvSpPr txBox="1"/>
          <p:nvPr/>
        </p:nvSpPr>
        <p:spPr>
          <a:xfrm>
            <a:off x="1599277" y="385081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PTE-1 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AA2CC6-89D5-3641-94FC-4956729CE449}"/>
              </a:ext>
            </a:extLst>
          </p:cNvPr>
          <p:cNvSpPr txBox="1"/>
          <p:nvPr/>
        </p:nvSpPr>
        <p:spPr>
          <a:xfrm>
            <a:off x="1565691" y="468407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PTE-3 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F351F-049E-5142-A66E-70F957FDCC2E}"/>
              </a:ext>
            </a:extLst>
          </p:cNvPr>
          <p:cNvSpPr txBox="1"/>
          <p:nvPr/>
        </p:nvSpPr>
        <p:spPr>
          <a:xfrm>
            <a:off x="1756285" y="4900663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19DD4E-D7E8-5940-96FF-B991E8F03283}"/>
              </a:ext>
            </a:extLst>
          </p:cNvPr>
          <p:cNvCxnSpPr>
            <a:cxnSpLocks/>
          </p:cNvCxnSpPr>
          <p:nvPr/>
        </p:nvCxnSpPr>
        <p:spPr>
          <a:xfrm>
            <a:off x="4388609" y="4410739"/>
            <a:ext cx="0" cy="1671041"/>
          </a:xfrm>
          <a:prstGeom prst="line">
            <a:avLst/>
          </a:prstGeom>
          <a:ln w="28575"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57864BD8-9F2F-B449-ADE2-39BCD9380E4B}"/>
              </a:ext>
            </a:extLst>
          </p:cNvPr>
          <p:cNvCxnSpPr>
            <a:stCxn id="18" idx="2"/>
            <a:endCxn id="52" idx="1"/>
          </p:cNvCxnSpPr>
          <p:nvPr/>
        </p:nvCxnSpPr>
        <p:spPr>
          <a:xfrm rot="5400000">
            <a:off x="2475832" y="2722383"/>
            <a:ext cx="2107061" cy="1309963"/>
          </a:xfrm>
          <a:prstGeom prst="bentConnector4">
            <a:avLst>
              <a:gd name="adj1" fmla="val 19310"/>
              <a:gd name="adj2" fmla="val 1343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42CFFE-61BB-D64E-A80D-D3BB5DA84282}"/>
              </a:ext>
            </a:extLst>
          </p:cNvPr>
          <p:cNvGrpSpPr/>
          <p:nvPr/>
        </p:nvGrpSpPr>
        <p:grpSpPr>
          <a:xfrm>
            <a:off x="5439103" y="2727385"/>
            <a:ext cx="2759237" cy="663562"/>
            <a:chOff x="5439103" y="2727385"/>
            <a:chExt cx="2759237" cy="6635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B76019-C866-D449-BBB4-DA74AA41685C}"/>
                </a:ext>
              </a:extLst>
            </p:cNvPr>
            <p:cNvSpPr txBox="1"/>
            <p:nvPr/>
          </p:nvSpPr>
          <p:spPr>
            <a:xfrm>
              <a:off x="7131259" y="3021615"/>
              <a:ext cx="1067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writable?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F8CFB1E-E29D-C34B-9DE4-21BFFA98E7C9}"/>
                </a:ext>
              </a:extLst>
            </p:cNvPr>
            <p:cNvSpPr/>
            <p:nvPr/>
          </p:nvSpPr>
          <p:spPr>
            <a:xfrm>
              <a:off x="5439103" y="2727385"/>
              <a:ext cx="1608083" cy="473015"/>
            </a:xfrm>
            <a:custGeom>
              <a:avLst/>
              <a:gdLst>
                <a:gd name="connsiteX0" fmla="*/ 1608083 w 1608083"/>
                <a:gd name="connsiteY0" fmla="*/ 286062 h 286062"/>
                <a:gd name="connsiteX1" fmla="*/ 945931 w 1608083"/>
                <a:gd name="connsiteY1" fmla="*/ 2283 h 286062"/>
                <a:gd name="connsiteX2" fmla="*/ 0 w 1608083"/>
                <a:gd name="connsiteY2" fmla="*/ 175703 h 28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8083" h="286062">
                  <a:moveTo>
                    <a:pt x="1608083" y="286062"/>
                  </a:moveTo>
                  <a:cubicBezTo>
                    <a:pt x="1411014" y="153369"/>
                    <a:pt x="1213945" y="20676"/>
                    <a:pt x="945931" y="2283"/>
                  </a:cubicBezTo>
                  <a:cubicBezTo>
                    <a:pt x="677917" y="-16110"/>
                    <a:pt x="338958" y="79796"/>
                    <a:pt x="0" y="175703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263B86-4BC8-BE40-B490-F5ABEB71FE07}"/>
              </a:ext>
            </a:extLst>
          </p:cNvPr>
          <p:cNvGrpSpPr/>
          <p:nvPr/>
        </p:nvGrpSpPr>
        <p:grpSpPr>
          <a:xfrm>
            <a:off x="5186855" y="2242265"/>
            <a:ext cx="3349979" cy="705887"/>
            <a:chOff x="5186855" y="2242265"/>
            <a:chExt cx="3349979" cy="7058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47F76A-E61E-9A44-ABC9-A8CC0DA4D3A1}"/>
                </a:ext>
              </a:extLst>
            </p:cNvPr>
            <p:cNvSpPr txBox="1"/>
            <p:nvPr/>
          </p:nvSpPr>
          <p:spPr>
            <a:xfrm>
              <a:off x="7130943" y="2242265"/>
              <a:ext cx="1405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accessible by </a:t>
              </a:r>
            </a:p>
            <a:p>
              <a:r>
                <a:rPr lang="en-US" dirty="0"/>
                <a:t>OS only?</a:t>
              </a: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97DA3FD-88B5-DD4B-8EDC-BF56D9A7EB71}"/>
                </a:ext>
              </a:extLst>
            </p:cNvPr>
            <p:cNvSpPr/>
            <p:nvPr/>
          </p:nvSpPr>
          <p:spPr>
            <a:xfrm>
              <a:off x="5186855" y="2486390"/>
              <a:ext cx="1970690" cy="461762"/>
            </a:xfrm>
            <a:custGeom>
              <a:avLst/>
              <a:gdLst>
                <a:gd name="connsiteX0" fmla="*/ 1970690 w 1970690"/>
                <a:gd name="connsiteY0" fmla="*/ 114920 h 461762"/>
                <a:gd name="connsiteX1" fmla="*/ 772511 w 1970690"/>
                <a:gd name="connsiteY1" fmla="*/ 20327 h 461762"/>
                <a:gd name="connsiteX2" fmla="*/ 0 w 1970690"/>
                <a:gd name="connsiteY2" fmla="*/ 461762 h 4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0690" h="461762">
                  <a:moveTo>
                    <a:pt x="1970690" y="114920"/>
                  </a:moveTo>
                  <a:cubicBezTo>
                    <a:pt x="1535824" y="38720"/>
                    <a:pt x="1100959" y="-37480"/>
                    <a:pt x="772511" y="20327"/>
                  </a:cubicBezTo>
                  <a:cubicBezTo>
                    <a:pt x="444063" y="78134"/>
                    <a:pt x="222031" y="269948"/>
                    <a:pt x="0" y="461762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EA899F-84B8-8440-BB86-C299C766C6CF}"/>
              </a:ext>
            </a:extLst>
          </p:cNvPr>
          <p:cNvGrpSpPr/>
          <p:nvPr/>
        </p:nvGrpSpPr>
        <p:grpSpPr>
          <a:xfrm>
            <a:off x="5959366" y="3182052"/>
            <a:ext cx="1962210" cy="711246"/>
            <a:chOff x="5959366" y="3182052"/>
            <a:chExt cx="1962210" cy="71124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B9BE44-D1D1-5548-8757-3036D4277134}"/>
                </a:ext>
              </a:extLst>
            </p:cNvPr>
            <p:cNvSpPr txBox="1"/>
            <p:nvPr/>
          </p:nvSpPr>
          <p:spPr>
            <a:xfrm>
              <a:off x="7190478" y="3523966"/>
              <a:ext cx="731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valid?</a:t>
              </a: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56C80D55-9137-8D42-8EC8-9E89180F94DB}"/>
                </a:ext>
              </a:extLst>
            </p:cNvPr>
            <p:cNvSpPr/>
            <p:nvPr/>
          </p:nvSpPr>
          <p:spPr>
            <a:xfrm>
              <a:off x="5959366" y="3182052"/>
              <a:ext cx="1150882" cy="554376"/>
            </a:xfrm>
            <a:custGeom>
              <a:avLst/>
              <a:gdLst>
                <a:gd name="connsiteX0" fmla="*/ 1150882 w 1150882"/>
                <a:gd name="connsiteY0" fmla="*/ 554376 h 554376"/>
                <a:gd name="connsiteX1" fmla="*/ 567558 w 1150882"/>
                <a:gd name="connsiteY1" fmla="*/ 65645 h 554376"/>
                <a:gd name="connsiteX2" fmla="*/ 0 w 1150882"/>
                <a:gd name="connsiteY2" fmla="*/ 18348 h 55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0882" h="554376">
                  <a:moveTo>
                    <a:pt x="1150882" y="554376"/>
                  </a:moveTo>
                  <a:cubicBezTo>
                    <a:pt x="955127" y="354679"/>
                    <a:pt x="759372" y="154983"/>
                    <a:pt x="567558" y="65645"/>
                  </a:cubicBezTo>
                  <a:cubicBezTo>
                    <a:pt x="375744" y="-23693"/>
                    <a:pt x="187872" y="-2673"/>
                    <a:pt x="0" y="18348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47DBD106-828B-0B45-9C88-8681D4F4574A}"/>
              </a:ext>
            </a:extLst>
          </p:cNvPr>
          <p:cNvSpPr txBox="1"/>
          <p:nvPr/>
        </p:nvSpPr>
        <p:spPr>
          <a:xfrm>
            <a:off x="6843371" y="4423894"/>
            <a:ext cx="498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process has its own page table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C30B40-9E07-E840-97F0-D09DB3A263BA}"/>
              </a:ext>
            </a:extLst>
          </p:cNvPr>
          <p:cNvSpPr txBox="1"/>
          <p:nvPr/>
        </p:nvSpPr>
        <p:spPr>
          <a:xfrm>
            <a:off x="6843371" y="4926245"/>
            <a:ext cx="5364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special register, “page table register”</a:t>
            </a:r>
          </a:p>
          <a:p>
            <a:r>
              <a:rPr lang="en-US" sz="2400" dirty="0"/>
              <a:t>stores the base (physical) address of </a:t>
            </a:r>
          </a:p>
          <a:p>
            <a:r>
              <a:rPr lang="en-US" sz="2400" dirty="0"/>
              <a:t>the running process’ page table</a:t>
            </a:r>
          </a:p>
        </p:txBody>
      </p:sp>
      <p:sp>
        <p:nvSpPr>
          <p:cNvPr id="84" name="Rounded Rectangular Callout 83">
            <a:extLst>
              <a:ext uri="{FF2B5EF4-FFF2-40B4-BE49-F238E27FC236}">
                <a16:creationId xmlns:a16="http://schemas.microsoft.com/office/drawing/2014/main" id="{F5E08897-456E-D940-9080-C0F6BC40AE32}"/>
              </a:ext>
            </a:extLst>
          </p:cNvPr>
          <p:cNvSpPr/>
          <p:nvPr/>
        </p:nvSpPr>
        <p:spPr>
          <a:xfrm>
            <a:off x="409903" y="2357083"/>
            <a:ext cx="1319900" cy="843318"/>
          </a:xfrm>
          <a:prstGeom prst="wedgeRoundRectCallout">
            <a:avLst>
              <a:gd name="adj1" fmla="val 40685"/>
              <a:gd name="adj2" fmla="val 901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PTE: Page Table Entry</a:t>
            </a:r>
          </a:p>
        </p:txBody>
      </p:sp>
    </p:spTree>
    <p:extLst>
      <p:ext uri="{BB962C8B-B14F-4D97-AF65-F5344CB8AC3E}">
        <p14:creationId xmlns:p14="http://schemas.microsoft.com/office/powerpoint/2010/main" val="41169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7193DA7-B772-C640-BFCC-2CE98CC6BAEF}"/>
              </a:ext>
            </a:extLst>
          </p:cNvPr>
          <p:cNvSpPr/>
          <p:nvPr/>
        </p:nvSpPr>
        <p:spPr>
          <a:xfrm>
            <a:off x="6871578" y="4099723"/>
            <a:ext cx="5142138" cy="2382624"/>
          </a:xfrm>
          <a:prstGeom prst="wedgeRectCallout">
            <a:avLst>
              <a:gd name="adj1" fmla="val -68642"/>
              <a:gd name="adj2" fmla="val -5145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B80A8-84B5-BA44-A5BE-276E06C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5BEE3-4167-ED43-A41E-5101D3372316}"/>
              </a:ext>
            </a:extLst>
          </p:cNvPr>
          <p:cNvSpPr txBox="1"/>
          <p:nvPr/>
        </p:nvSpPr>
        <p:spPr>
          <a:xfrm>
            <a:off x="1619410" y="3440174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PTE-0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9BE44-D1D1-5548-8757-3036D4277134}"/>
              </a:ext>
            </a:extLst>
          </p:cNvPr>
          <p:cNvSpPr txBox="1"/>
          <p:nvPr/>
        </p:nvSpPr>
        <p:spPr>
          <a:xfrm>
            <a:off x="7190478" y="3523966"/>
            <a:ext cx="73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76019-C866-D449-BBB4-DA74AA41685C}"/>
              </a:ext>
            </a:extLst>
          </p:cNvPr>
          <p:cNvSpPr txBox="1"/>
          <p:nvPr/>
        </p:nvSpPr>
        <p:spPr>
          <a:xfrm>
            <a:off x="7131259" y="3021615"/>
            <a:ext cx="106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writable?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7F76A-E61E-9A44-ABC9-A8CC0DA4D3A1}"/>
              </a:ext>
            </a:extLst>
          </p:cNvPr>
          <p:cNvSpPr txBox="1"/>
          <p:nvPr/>
        </p:nvSpPr>
        <p:spPr>
          <a:xfrm>
            <a:off x="7130943" y="2242265"/>
            <a:ext cx="1405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accessible by </a:t>
            </a:r>
          </a:p>
          <a:p>
            <a:r>
              <a:rPr lang="en-US" dirty="0"/>
              <a:t>OS only?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9FC63-C6A0-314B-A732-A58CBD7E26A8}"/>
              </a:ext>
            </a:extLst>
          </p:cNvPr>
          <p:cNvSpPr/>
          <p:nvPr/>
        </p:nvSpPr>
        <p:spPr>
          <a:xfrm>
            <a:off x="3030924" y="1969445"/>
            <a:ext cx="2306838" cy="354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page number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F793C3-0652-1742-B272-6D07C569769F}"/>
              </a:ext>
            </a:extLst>
          </p:cNvPr>
          <p:cNvSpPr/>
          <p:nvPr/>
        </p:nvSpPr>
        <p:spPr>
          <a:xfrm>
            <a:off x="2949376" y="6081781"/>
            <a:ext cx="2306839" cy="4005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 page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82A68-B94C-9746-929F-94A82B532004}"/>
              </a:ext>
            </a:extLst>
          </p:cNvPr>
          <p:cNvSpPr txBox="1"/>
          <p:nvPr/>
        </p:nvSpPr>
        <p:spPr>
          <a:xfrm>
            <a:off x="6593930" y="1638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9C6975-A7AA-464F-92EB-CFA46833B792}"/>
              </a:ext>
            </a:extLst>
          </p:cNvPr>
          <p:cNvSpPr txBox="1"/>
          <p:nvPr/>
        </p:nvSpPr>
        <p:spPr>
          <a:xfrm>
            <a:off x="3030923" y="16001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AD12C3-F568-AD40-A250-BBC21919A3A4}"/>
              </a:ext>
            </a:extLst>
          </p:cNvPr>
          <p:cNvSpPr/>
          <p:nvPr/>
        </p:nvSpPr>
        <p:spPr>
          <a:xfrm>
            <a:off x="5337762" y="1969444"/>
            <a:ext cx="1418895" cy="354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offset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575959-EB9B-4047-9CDB-910307DEEA39}"/>
              </a:ext>
            </a:extLst>
          </p:cNvPr>
          <p:cNvSpPr/>
          <p:nvPr/>
        </p:nvSpPr>
        <p:spPr>
          <a:xfrm>
            <a:off x="5256215" y="6081780"/>
            <a:ext cx="1541989" cy="4110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offset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474CDC-C4A8-D74E-8080-1113113064FB}"/>
              </a:ext>
            </a:extLst>
          </p:cNvPr>
          <p:cNvSpPr/>
          <p:nvPr/>
        </p:nvSpPr>
        <p:spPr>
          <a:xfrm>
            <a:off x="5612866" y="3026558"/>
            <a:ext cx="3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EA9D51-4477-2349-A717-E4707DEE7C53}"/>
              </a:ext>
            </a:extLst>
          </p:cNvPr>
          <p:cNvSpPr/>
          <p:nvPr/>
        </p:nvSpPr>
        <p:spPr>
          <a:xfrm>
            <a:off x="5295384" y="3026558"/>
            <a:ext cx="31748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76358D-9CC1-CA46-8490-A7B5FFDBD9E6}"/>
              </a:ext>
            </a:extLst>
          </p:cNvPr>
          <p:cNvSpPr/>
          <p:nvPr/>
        </p:nvSpPr>
        <p:spPr>
          <a:xfrm>
            <a:off x="4967626" y="3026558"/>
            <a:ext cx="3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C13A7F-AD13-6049-A3A5-F65BDBCB2966}"/>
              </a:ext>
            </a:extLst>
          </p:cNvPr>
          <p:cNvSpPr/>
          <p:nvPr/>
        </p:nvSpPr>
        <p:spPr>
          <a:xfrm>
            <a:off x="2860190" y="3026558"/>
            <a:ext cx="2093246" cy="379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Physical Page #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03FFF3-5D3A-9B4A-8EDC-718321874259}"/>
              </a:ext>
            </a:extLst>
          </p:cNvPr>
          <p:cNvCxnSpPr>
            <a:cxnSpLocks/>
          </p:cNvCxnSpPr>
          <p:nvPr/>
        </p:nvCxnSpPr>
        <p:spPr>
          <a:xfrm>
            <a:off x="6189100" y="2357082"/>
            <a:ext cx="0" cy="3739365"/>
          </a:xfrm>
          <a:prstGeom prst="line">
            <a:avLst/>
          </a:prstGeom>
          <a:ln w="28575"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4E38B0D-DA4A-B746-99A8-961F5E7249C6}"/>
              </a:ext>
            </a:extLst>
          </p:cNvPr>
          <p:cNvSpPr/>
          <p:nvPr/>
        </p:nvSpPr>
        <p:spPr>
          <a:xfrm>
            <a:off x="5627056" y="3430109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0873CD-DF35-9449-9A84-2017F29ABCCF}"/>
              </a:ext>
            </a:extLst>
          </p:cNvPr>
          <p:cNvSpPr/>
          <p:nvPr/>
        </p:nvSpPr>
        <p:spPr>
          <a:xfrm>
            <a:off x="5309574" y="3430109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614F11-D90B-ED41-824F-3969AA0318FA}"/>
              </a:ext>
            </a:extLst>
          </p:cNvPr>
          <p:cNvSpPr/>
          <p:nvPr/>
        </p:nvSpPr>
        <p:spPr>
          <a:xfrm>
            <a:off x="4981816" y="3430109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86AB80-A574-B34F-A7E9-599216D676C4}"/>
              </a:ext>
            </a:extLst>
          </p:cNvPr>
          <p:cNvSpPr/>
          <p:nvPr/>
        </p:nvSpPr>
        <p:spPr>
          <a:xfrm>
            <a:off x="2874380" y="3430109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0x12….34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FFB0B0-4BE6-844D-923A-752DC1D1C4F2}"/>
              </a:ext>
            </a:extLst>
          </p:cNvPr>
          <p:cNvSpPr/>
          <p:nvPr/>
        </p:nvSpPr>
        <p:spPr>
          <a:xfrm>
            <a:off x="5632214" y="3850486"/>
            <a:ext cx="327758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6614B4-E038-E143-A958-019CD1FEA25F}"/>
              </a:ext>
            </a:extLst>
          </p:cNvPr>
          <p:cNvSpPr/>
          <p:nvPr/>
        </p:nvSpPr>
        <p:spPr>
          <a:xfrm>
            <a:off x="5314732" y="3850486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F6D07B-BDDC-324F-B4BC-BBF3D4DFB835}"/>
              </a:ext>
            </a:extLst>
          </p:cNvPr>
          <p:cNvSpPr/>
          <p:nvPr/>
        </p:nvSpPr>
        <p:spPr>
          <a:xfrm>
            <a:off x="4986974" y="385048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06B473-1587-794A-8C42-F1E1DDB02E02}"/>
              </a:ext>
            </a:extLst>
          </p:cNvPr>
          <p:cNvSpPr/>
          <p:nvPr/>
        </p:nvSpPr>
        <p:spPr>
          <a:xfrm>
            <a:off x="2879538" y="3850486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0x11…56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6DB700-1DF5-4345-A5D5-AEDCB8B8DA0A}"/>
              </a:ext>
            </a:extLst>
          </p:cNvPr>
          <p:cNvSpPr/>
          <p:nvPr/>
        </p:nvSpPr>
        <p:spPr>
          <a:xfrm>
            <a:off x="5627056" y="424119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55C810-14DF-884B-960B-40A4CDEE1557}"/>
              </a:ext>
            </a:extLst>
          </p:cNvPr>
          <p:cNvSpPr/>
          <p:nvPr/>
        </p:nvSpPr>
        <p:spPr>
          <a:xfrm>
            <a:off x="5309574" y="4241196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4BDDF9-646C-6045-9D2D-489251766335}"/>
              </a:ext>
            </a:extLst>
          </p:cNvPr>
          <p:cNvSpPr/>
          <p:nvPr/>
        </p:nvSpPr>
        <p:spPr>
          <a:xfrm>
            <a:off x="4981816" y="4241196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5F945C-A55C-4D41-98CB-A379AA309F05}"/>
              </a:ext>
            </a:extLst>
          </p:cNvPr>
          <p:cNvSpPr/>
          <p:nvPr/>
        </p:nvSpPr>
        <p:spPr>
          <a:xfrm>
            <a:off x="2874380" y="4241196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0x21…36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A8476-CAC9-CC41-9FC4-F800D8E3D69A}"/>
              </a:ext>
            </a:extLst>
          </p:cNvPr>
          <p:cNvSpPr/>
          <p:nvPr/>
        </p:nvSpPr>
        <p:spPr>
          <a:xfrm>
            <a:off x="5627056" y="4630003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DB3472-F8C4-F042-A4A3-FB0295DE14DB}"/>
              </a:ext>
            </a:extLst>
          </p:cNvPr>
          <p:cNvSpPr/>
          <p:nvPr/>
        </p:nvSpPr>
        <p:spPr>
          <a:xfrm>
            <a:off x="5309574" y="4630003"/>
            <a:ext cx="317481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1B9882-9E6A-D84C-B4ED-F00D2378A84A}"/>
              </a:ext>
            </a:extLst>
          </p:cNvPr>
          <p:cNvSpPr/>
          <p:nvPr/>
        </p:nvSpPr>
        <p:spPr>
          <a:xfrm>
            <a:off x="4981816" y="4630003"/>
            <a:ext cx="327758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4425E91-0DDA-9C45-A70B-F27A74448850}"/>
              </a:ext>
            </a:extLst>
          </p:cNvPr>
          <p:cNvSpPr/>
          <p:nvPr/>
        </p:nvSpPr>
        <p:spPr>
          <a:xfrm>
            <a:off x="2874380" y="4630003"/>
            <a:ext cx="2093246" cy="379397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0x71…80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22DFD0-E5F6-E64B-AD58-272641AB198C}"/>
              </a:ext>
            </a:extLst>
          </p:cNvPr>
          <p:cNvSpPr txBox="1"/>
          <p:nvPr/>
        </p:nvSpPr>
        <p:spPr>
          <a:xfrm>
            <a:off x="3826971" y="489639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7FEC92-2A61-B54D-80D2-5A882D0ACDA2}"/>
              </a:ext>
            </a:extLst>
          </p:cNvPr>
          <p:cNvSpPr txBox="1"/>
          <p:nvPr/>
        </p:nvSpPr>
        <p:spPr>
          <a:xfrm>
            <a:off x="1572086" y="426744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PTE-2 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E4BBD5-B98E-9847-BB86-533202EE2CA5}"/>
              </a:ext>
            </a:extLst>
          </p:cNvPr>
          <p:cNvSpPr txBox="1"/>
          <p:nvPr/>
        </p:nvSpPr>
        <p:spPr>
          <a:xfrm>
            <a:off x="1599277" y="385081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PTE-1 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AA2CC6-89D5-3641-94FC-4956729CE449}"/>
              </a:ext>
            </a:extLst>
          </p:cNvPr>
          <p:cNvSpPr txBox="1"/>
          <p:nvPr/>
        </p:nvSpPr>
        <p:spPr>
          <a:xfrm>
            <a:off x="1565691" y="468407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PTE-3 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F351F-049E-5142-A66E-70F957FDCC2E}"/>
              </a:ext>
            </a:extLst>
          </p:cNvPr>
          <p:cNvSpPr txBox="1"/>
          <p:nvPr/>
        </p:nvSpPr>
        <p:spPr>
          <a:xfrm>
            <a:off x="1756285" y="4900663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19DD4E-D7E8-5940-96FF-B991E8F03283}"/>
              </a:ext>
            </a:extLst>
          </p:cNvPr>
          <p:cNvCxnSpPr>
            <a:cxnSpLocks/>
          </p:cNvCxnSpPr>
          <p:nvPr/>
        </p:nvCxnSpPr>
        <p:spPr>
          <a:xfrm>
            <a:off x="4388609" y="4099723"/>
            <a:ext cx="0" cy="1982057"/>
          </a:xfrm>
          <a:prstGeom prst="line">
            <a:avLst/>
          </a:prstGeom>
          <a:ln w="28575"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57864BD8-9F2F-B449-ADE2-39BCD9380E4B}"/>
              </a:ext>
            </a:extLst>
          </p:cNvPr>
          <p:cNvCxnSpPr>
            <a:cxnSpLocks/>
            <a:stCxn id="18" idx="2"/>
            <a:endCxn id="48" idx="1"/>
          </p:cNvCxnSpPr>
          <p:nvPr/>
        </p:nvCxnSpPr>
        <p:spPr>
          <a:xfrm rot="5400000">
            <a:off x="2673766" y="2529607"/>
            <a:ext cx="1716351" cy="1304805"/>
          </a:xfrm>
          <a:prstGeom prst="bentConnector4">
            <a:avLst>
              <a:gd name="adj1" fmla="val 22640"/>
              <a:gd name="adj2" fmla="val 134753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78">
            <a:extLst>
              <a:ext uri="{FF2B5EF4-FFF2-40B4-BE49-F238E27FC236}">
                <a16:creationId xmlns:a16="http://schemas.microsoft.com/office/drawing/2014/main" id="{6F8CFB1E-E29D-C34B-9DE4-21BFFA98E7C9}"/>
              </a:ext>
            </a:extLst>
          </p:cNvPr>
          <p:cNvSpPr/>
          <p:nvPr/>
        </p:nvSpPr>
        <p:spPr>
          <a:xfrm>
            <a:off x="5439103" y="2727385"/>
            <a:ext cx="1608083" cy="473015"/>
          </a:xfrm>
          <a:custGeom>
            <a:avLst/>
            <a:gdLst>
              <a:gd name="connsiteX0" fmla="*/ 1608083 w 1608083"/>
              <a:gd name="connsiteY0" fmla="*/ 286062 h 286062"/>
              <a:gd name="connsiteX1" fmla="*/ 945931 w 1608083"/>
              <a:gd name="connsiteY1" fmla="*/ 2283 h 286062"/>
              <a:gd name="connsiteX2" fmla="*/ 0 w 1608083"/>
              <a:gd name="connsiteY2" fmla="*/ 175703 h 28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3" h="286062">
                <a:moveTo>
                  <a:pt x="1608083" y="286062"/>
                </a:moveTo>
                <a:cubicBezTo>
                  <a:pt x="1411014" y="153369"/>
                  <a:pt x="1213945" y="20676"/>
                  <a:pt x="945931" y="2283"/>
                </a:cubicBezTo>
                <a:cubicBezTo>
                  <a:pt x="677917" y="-16110"/>
                  <a:pt x="338958" y="79796"/>
                  <a:pt x="0" y="175703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097DA3FD-88B5-DD4B-8EDC-BF56D9A7EB71}"/>
              </a:ext>
            </a:extLst>
          </p:cNvPr>
          <p:cNvSpPr/>
          <p:nvPr/>
        </p:nvSpPr>
        <p:spPr>
          <a:xfrm>
            <a:off x="5186855" y="2486390"/>
            <a:ext cx="1970690" cy="461762"/>
          </a:xfrm>
          <a:custGeom>
            <a:avLst/>
            <a:gdLst>
              <a:gd name="connsiteX0" fmla="*/ 1970690 w 1970690"/>
              <a:gd name="connsiteY0" fmla="*/ 114920 h 461762"/>
              <a:gd name="connsiteX1" fmla="*/ 772511 w 1970690"/>
              <a:gd name="connsiteY1" fmla="*/ 20327 h 461762"/>
              <a:gd name="connsiteX2" fmla="*/ 0 w 1970690"/>
              <a:gd name="connsiteY2" fmla="*/ 461762 h 46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0690" h="461762">
                <a:moveTo>
                  <a:pt x="1970690" y="114920"/>
                </a:moveTo>
                <a:cubicBezTo>
                  <a:pt x="1535824" y="38720"/>
                  <a:pt x="1100959" y="-37480"/>
                  <a:pt x="772511" y="20327"/>
                </a:cubicBezTo>
                <a:cubicBezTo>
                  <a:pt x="444063" y="78134"/>
                  <a:pt x="222031" y="269948"/>
                  <a:pt x="0" y="461762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56C80D55-9137-8D42-8EC8-9E89180F94DB}"/>
              </a:ext>
            </a:extLst>
          </p:cNvPr>
          <p:cNvSpPr/>
          <p:nvPr/>
        </p:nvSpPr>
        <p:spPr>
          <a:xfrm>
            <a:off x="5959366" y="3182052"/>
            <a:ext cx="1150882" cy="554376"/>
          </a:xfrm>
          <a:custGeom>
            <a:avLst/>
            <a:gdLst>
              <a:gd name="connsiteX0" fmla="*/ 1150882 w 1150882"/>
              <a:gd name="connsiteY0" fmla="*/ 554376 h 554376"/>
              <a:gd name="connsiteX1" fmla="*/ 567558 w 1150882"/>
              <a:gd name="connsiteY1" fmla="*/ 65645 h 554376"/>
              <a:gd name="connsiteX2" fmla="*/ 0 w 1150882"/>
              <a:gd name="connsiteY2" fmla="*/ 18348 h 55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882" h="554376">
                <a:moveTo>
                  <a:pt x="1150882" y="554376"/>
                </a:moveTo>
                <a:cubicBezTo>
                  <a:pt x="955127" y="354679"/>
                  <a:pt x="759372" y="154983"/>
                  <a:pt x="567558" y="65645"/>
                </a:cubicBezTo>
                <a:cubicBezTo>
                  <a:pt x="375744" y="-23693"/>
                  <a:pt x="187872" y="-2673"/>
                  <a:pt x="0" y="1834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DBD106-828B-0B45-9C88-8681D4F4574A}"/>
              </a:ext>
            </a:extLst>
          </p:cNvPr>
          <p:cNvSpPr txBox="1"/>
          <p:nvPr/>
        </p:nvSpPr>
        <p:spPr>
          <a:xfrm>
            <a:off x="6848529" y="4136276"/>
            <a:ext cx="51260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fault occurs when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 “v” is invalid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“w” is invalid for a write access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“s” is invalid for a non-OS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OS handles page fault by either</a:t>
            </a:r>
          </a:p>
          <a:p>
            <a:pPr lvl="1"/>
            <a:r>
              <a:rPr lang="en-US" sz="2400" dirty="0"/>
              <a:t>fix page table or terminate process</a:t>
            </a:r>
          </a:p>
        </p:txBody>
      </p:sp>
      <p:sp>
        <p:nvSpPr>
          <p:cNvPr id="84" name="Rounded Rectangular Callout 83">
            <a:extLst>
              <a:ext uri="{FF2B5EF4-FFF2-40B4-BE49-F238E27FC236}">
                <a16:creationId xmlns:a16="http://schemas.microsoft.com/office/drawing/2014/main" id="{F5E08897-456E-D940-9080-C0F6BC40AE32}"/>
              </a:ext>
            </a:extLst>
          </p:cNvPr>
          <p:cNvSpPr/>
          <p:nvPr/>
        </p:nvSpPr>
        <p:spPr>
          <a:xfrm>
            <a:off x="409903" y="2357083"/>
            <a:ext cx="1319900" cy="843318"/>
          </a:xfrm>
          <a:prstGeom prst="wedgeRoundRectCallout">
            <a:avLst>
              <a:gd name="adj1" fmla="val 40685"/>
              <a:gd name="adj2" fmla="val 901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PTE: Page Table Entry</a:t>
            </a:r>
          </a:p>
        </p:txBody>
      </p:sp>
    </p:spTree>
    <p:extLst>
      <p:ext uri="{BB962C8B-B14F-4D97-AF65-F5344CB8AC3E}">
        <p14:creationId xmlns:p14="http://schemas.microsoft.com/office/powerpoint/2010/main" val="193862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2E66-8E1F-1149-B384-A90AC927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level page table is impractical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7948-3015-854A-B1F0-5BAEFA7AB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How large is the page table for 48-bit virtual address space?</a:t>
            </a:r>
          </a:p>
          <a:p>
            <a:pPr lvl="1"/>
            <a:r>
              <a:rPr lang="en-US" dirty="0"/>
              <a:t>Page size 4KB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3B267-D877-0142-8780-BB3712B11BBA}"/>
              </a:ext>
            </a:extLst>
          </p:cNvPr>
          <p:cNvSpPr txBox="1"/>
          <p:nvPr/>
        </p:nvSpPr>
        <p:spPr>
          <a:xfrm>
            <a:off x="1166648" y="3286125"/>
            <a:ext cx="2791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48</a:t>
            </a:r>
            <a:r>
              <a:rPr lang="en-US" sz="2800" dirty="0"/>
              <a:t>/2</a:t>
            </a:r>
            <a:r>
              <a:rPr lang="en-US" sz="2800" baseline="30000" dirty="0"/>
              <a:t>12</a:t>
            </a:r>
            <a:r>
              <a:rPr lang="en-US" sz="2800" dirty="0"/>
              <a:t>= 2</a:t>
            </a:r>
            <a:r>
              <a:rPr lang="en-US" sz="2800" baseline="30000" dirty="0"/>
              <a:t>36</a:t>
            </a:r>
            <a:r>
              <a:rPr lang="en-US" sz="2800" dirty="0"/>
              <a:t> pages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D1E10-DED9-6840-8BD9-84BFFA677F8E}"/>
              </a:ext>
            </a:extLst>
          </p:cNvPr>
          <p:cNvSpPr txBox="1"/>
          <p:nvPr/>
        </p:nvSpPr>
        <p:spPr>
          <a:xfrm>
            <a:off x="1102751" y="3944282"/>
            <a:ext cx="9965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Page Table size = 2</a:t>
            </a:r>
            <a:r>
              <a:rPr lang="en-US" sz="2800" baseline="30000" dirty="0"/>
              <a:t>36 </a:t>
            </a:r>
            <a:r>
              <a:rPr lang="en-US" sz="2800" dirty="0"/>
              <a:t>pages * 8 byte-PTE/page = 2</a:t>
            </a:r>
            <a:r>
              <a:rPr lang="en-US" sz="2800" baseline="30000" dirty="0"/>
              <a:t>39 </a:t>
            </a:r>
            <a:r>
              <a:rPr lang="en-US" sz="2800" dirty="0"/>
              <a:t>bytes = 0.5TB!!! 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70088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1755</Words>
  <Application>Microsoft Macintosh PowerPoint</Application>
  <PresentationFormat>Widescreen</PresentationFormat>
  <Paragraphs>805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Symbol</vt:lpstr>
      <vt:lpstr>Times New Roman</vt:lpstr>
      <vt:lpstr>Office Theme</vt:lpstr>
      <vt:lpstr>Virtual memory</vt:lpstr>
      <vt:lpstr>What we’ve learnt last time</vt:lpstr>
      <vt:lpstr>Today’s lesson plan</vt:lpstr>
      <vt:lpstr>Virtual Memory: goals</vt:lpstr>
      <vt:lpstr>Sharing memory safely using VM</vt:lpstr>
      <vt:lpstr>Mapping from Virtual to Physical pages</vt:lpstr>
      <vt:lpstr>Translation using the page table</vt:lpstr>
      <vt:lpstr>Page Fault</vt:lpstr>
      <vt:lpstr>One level page table is impractical</vt:lpstr>
      <vt:lpstr>Multi-level page tables</vt:lpstr>
      <vt:lpstr>2-level Paging Example</vt:lpstr>
      <vt:lpstr>2-level Paging Example</vt:lpstr>
      <vt:lpstr>2-level Paging Example</vt:lpstr>
      <vt:lpstr>2-level Paging Example</vt:lpstr>
      <vt:lpstr>2-level Paging Example</vt:lpstr>
      <vt:lpstr>X86_64 and RISC-V use 4-level page table</vt:lpstr>
      <vt:lpstr>Example translation using a 4-level table</vt:lpstr>
      <vt:lpstr>Example translation using a 4-level table</vt:lpstr>
      <vt:lpstr>Example translation using a 4-level table</vt:lpstr>
      <vt:lpstr>Example translation using a 4-level table</vt:lpstr>
      <vt:lpstr>Example translation using a 4-level table</vt:lpstr>
      <vt:lpstr>Example translation using a 4-level table</vt:lpstr>
      <vt:lpstr>Example translation using a 4-level table</vt:lpstr>
      <vt:lpstr>Example translation using a 4-level table</vt:lpstr>
      <vt:lpstr>Fast translation using a TLB</vt:lpstr>
      <vt:lpstr>Address translation with TLB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83</cp:revision>
  <dcterms:created xsi:type="dcterms:W3CDTF">2019-12-10T18:45:03Z</dcterms:created>
  <dcterms:modified xsi:type="dcterms:W3CDTF">2019-12-11T17:14:26Z</dcterms:modified>
</cp:coreProperties>
</file>