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6"/>
  </p:notesMasterIdLst>
  <p:handoutMasterIdLst>
    <p:handoutMasterId r:id="rId77"/>
  </p:handoutMasterIdLst>
  <p:sldIdLst>
    <p:sldId id="256" r:id="rId2"/>
    <p:sldId id="906" r:id="rId3"/>
    <p:sldId id="905" r:id="rId4"/>
    <p:sldId id="907" r:id="rId5"/>
    <p:sldId id="872" r:id="rId6"/>
    <p:sldId id="908" r:id="rId7"/>
    <p:sldId id="909" r:id="rId8"/>
    <p:sldId id="977" r:id="rId9"/>
    <p:sldId id="911" r:id="rId10"/>
    <p:sldId id="913" r:id="rId11"/>
    <p:sldId id="915" r:id="rId12"/>
    <p:sldId id="875" r:id="rId13"/>
    <p:sldId id="916" r:id="rId14"/>
    <p:sldId id="917" r:id="rId15"/>
    <p:sldId id="919" r:id="rId16"/>
    <p:sldId id="920" r:id="rId17"/>
    <p:sldId id="1028" r:id="rId18"/>
    <p:sldId id="921" r:id="rId19"/>
    <p:sldId id="924" r:id="rId20"/>
    <p:sldId id="925" r:id="rId21"/>
    <p:sldId id="964" r:id="rId22"/>
    <p:sldId id="965" r:id="rId23"/>
    <p:sldId id="927" r:id="rId24"/>
    <p:sldId id="929" r:id="rId25"/>
    <p:sldId id="930" r:id="rId26"/>
    <p:sldId id="931" r:id="rId27"/>
    <p:sldId id="966" r:id="rId28"/>
    <p:sldId id="936" r:id="rId29"/>
    <p:sldId id="967" r:id="rId30"/>
    <p:sldId id="968" r:id="rId31"/>
    <p:sldId id="969" r:id="rId32"/>
    <p:sldId id="970" r:id="rId33"/>
    <p:sldId id="940" r:id="rId34"/>
    <p:sldId id="942" r:id="rId35"/>
    <p:sldId id="943" r:id="rId36"/>
    <p:sldId id="1029" r:id="rId37"/>
    <p:sldId id="944" r:id="rId38"/>
    <p:sldId id="945" r:id="rId39"/>
    <p:sldId id="946" r:id="rId40"/>
    <p:sldId id="947" r:id="rId41"/>
    <p:sldId id="1018" r:id="rId42"/>
    <p:sldId id="1019" r:id="rId43"/>
    <p:sldId id="1020" r:id="rId44"/>
    <p:sldId id="949" r:id="rId45"/>
    <p:sldId id="971" r:id="rId46"/>
    <p:sldId id="972" r:id="rId47"/>
    <p:sldId id="983" r:id="rId48"/>
    <p:sldId id="953" r:id="rId49"/>
    <p:sldId id="954" r:id="rId50"/>
    <p:sldId id="961" r:id="rId51"/>
    <p:sldId id="956" r:id="rId52"/>
    <p:sldId id="957" r:id="rId53"/>
    <p:sldId id="973" r:id="rId54"/>
    <p:sldId id="885" r:id="rId55"/>
    <p:sldId id="960" r:id="rId56"/>
    <p:sldId id="889" r:id="rId57"/>
    <p:sldId id="892" r:id="rId58"/>
    <p:sldId id="1007" r:id="rId59"/>
    <p:sldId id="1008" r:id="rId60"/>
    <p:sldId id="1009" r:id="rId61"/>
    <p:sldId id="1010" r:id="rId62"/>
    <p:sldId id="1012" r:id="rId63"/>
    <p:sldId id="1011" r:id="rId64"/>
    <p:sldId id="1014" r:id="rId65"/>
    <p:sldId id="1013" r:id="rId66"/>
    <p:sldId id="896" r:id="rId67"/>
    <p:sldId id="1015" r:id="rId68"/>
    <p:sldId id="1016" r:id="rId69"/>
    <p:sldId id="1026" r:id="rId70"/>
    <p:sldId id="958" r:id="rId71"/>
    <p:sldId id="959" r:id="rId72"/>
    <p:sldId id="962" r:id="rId73"/>
    <p:sldId id="974" r:id="rId74"/>
    <p:sldId id="975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513"/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60487" autoAdjust="0"/>
  </p:normalViewPr>
  <p:slideViewPr>
    <p:cSldViewPr snapToGrid="0" snapToObjects="1">
      <p:cViewPr varScale="1">
        <p:scale>
          <a:sx n="56" d="100"/>
          <a:sy n="56" d="100"/>
        </p:scale>
        <p:origin x="-1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4920;%20&#22312;%201-13-fp.ppt%20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2433836069484"/>
          <c:y val="0.0"/>
          <c:w val="0.957547169811321"/>
          <c:h val="0.866323907455013"/>
        </c:manualLayout>
      </c:layout>
      <c:scatterChart>
        <c:scatterStyle val="lineMarker"/>
        <c:varyColors val="0"/>
        <c:ser>
          <c:idx val="1"/>
          <c:order val="0"/>
          <c:tx>
            <c:v>Normalized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'[工作表 在 1-13-fp.ppt 2]Sheet2'!$17:$17</c:f>
              <c:numCache>
                <c:formatCode>General</c:formatCode>
                <c:ptCount val="16384"/>
                <c:pt idx="0">
                  <c:v>0.25</c:v>
                </c:pt>
                <c:pt idx="1">
                  <c:v>0.3125</c:v>
                </c:pt>
                <c:pt idx="2">
                  <c:v>0.375</c:v>
                </c:pt>
                <c:pt idx="3">
                  <c:v>0.4375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1.0</c:v>
                </c:pt>
                <c:pt idx="9">
                  <c:v>1.25</c:v>
                </c:pt>
                <c:pt idx="10">
                  <c:v>1.5</c:v>
                </c:pt>
                <c:pt idx="11">
                  <c:v>1.75</c:v>
                </c:pt>
                <c:pt idx="12">
                  <c:v>2.0</c:v>
                </c:pt>
                <c:pt idx="13">
                  <c:v>2.5</c:v>
                </c:pt>
                <c:pt idx="14">
                  <c:v>3.0</c:v>
                </c:pt>
                <c:pt idx="15">
                  <c:v>3.5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1">
                  <c:v>10.0</c:v>
                </c:pt>
                <c:pt idx="22">
                  <c:v>12.0</c:v>
                </c:pt>
                <c:pt idx="23">
                  <c:v>14.0</c:v>
                </c:pt>
                <c:pt idx="24">
                  <c:v>-0.25</c:v>
                </c:pt>
                <c:pt idx="25">
                  <c:v>-0.3125</c:v>
                </c:pt>
                <c:pt idx="26">
                  <c:v>-0.375</c:v>
                </c:pt>
                <c:pt idx="27">
                  <c:v>-0.4375</c:v>
                </c:pt>
                <c:pt idx="28">
                  <c:v>-0.5</c:v>
                </c:pt>
                <c:pt idx="29">
                  <c:v>-0.625</c:v>
                </c:pt>
                <c:pt idx="30">
                  <c:v>-0.75</c:v>
                </c:pt>
                <c:pt idx="31">
                  <c:v>-0.875</c:v>
                </c:pt>
                <c:pt idx="32">
                  <c:v>-1.0</c:v>
                </c:pt>
                <c:pt idx="33">
                  <c:v>-1.25</c:v>
                </c:pt>
                <c:pt idx="34">
                  <c:v>-1.5</c:v>
                </c:pt>
                <c:pt idx="35">
                  <c:v>-1.75</c:v>
                </c:pt>
                <c:pt idx="36">
                  <c:v>-2.0</c:v>
                </c:pt>
                <c:pt idx="37">
                  <c:v>-2.5</c:v>
                </c:pt>
                <c:pt idx="38">
                  <c:v>-3.0</c:v>
                </c:pt>
                <c:pt idx="39">
                  <c:v>-3.5</c:v>
                </c:pt>
                <c:pt idx="40">
                  <c:v>-4.0</c:v>
                </c:pt>
                <c:pt idx="41">
                  <c:v>-5.0</c:v>
                </c:pt>
                <c:pt idx="42">
                  <c:v>-6.0</c:v>
                </c:pt>
                <c:pt idx="43">
                  <c:v>-7.0</c:v>
                </c:pt>
                <c:pt idx="44">
                  <c:v>-8.0</c:v>
                </c:pt>
                <c:pt idx="45">
                  <c:v>-10.0</c:v>
                </c:pt>
                <c:pt idx="46">
                  <c:v>-12.0</c:v>
                </c:pt>
                <c:pt idx="47">
                  <c:v>-14.0</c:v>
                </c:pt>
              </c:numCache>
            </c:numRef>
          </c:xVal>
          <c:yVal>
            <c:numRef>
              <c:f>'[工作表 在 1-13-fp.ppt 2]Sheet2'!$18:$18</c:f>
              <c:numCache>
                <c:formatCode>General</c:formatCode>
                <c:ptCount val="1638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062200"/>
        <c:axId val="-2068057368"/>
      </c:scatterChart>
      <c:valAx>
        <c:axId val="-2068062200"/>
        <c:scaling>
          <c:orientation val="minMax"/>
          <c:max val="1.0"/>
          <c:min val="-1.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8057368"/>
        <c:crosses val="autoZero"/>
        <c:crossBetween val="midCat"/>
      </c:valAx>
      <c:valAx>
        <c:axId val="-20680573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80622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3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Circuitry</a:t>
            </a:r>
            <a:r>
              <a:rPr lang="en-US" baseline="0" dirty="0" smtClean="0"/>
              <a:t> for handling 2’s complement is more complex than handling unsigned only.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2’s complement has the same addition/</a:t>
            </a:r>
            <a:r>
              <a:rPr lang="en-US" baseline="0" dirty="0" err="1" smtClean="0"/>
              <a:t>substraction</a:t>
            </a:r>
            <a:r>
              <a:rPr lang="en-US" baseline="0" dirty="0" smtClean="0"/>
              <a:t> logic as unsigned, its comparison logic is different.</a:t>
            </a:r>
          </a:p>
          <a:p>
            <a:r>
              <a:rPr lang="en-US" baseline="0" dirty="0" smtClean="0"/>
              <a:t>(1000 0000) in 2’s complement is less than (0000 0001) but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(1000 0000) in unsigned is more than (0000 0001) but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s://cs.nyu.edu/overton/NumericalComputing/protected/NumericalComputingSIA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5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6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8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9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0.xls"/><Relationship Id="rId4" Type="http://schemas.openxmlformats.org/officeDocument/2006/relationships/image" Target="../media/image2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are based on </a:t>
            </a:r>
            <a:r>
              <a:rPr lang="en-US" dirty="0" smtClean="0"/>
              <a:t>Tiger Wang’s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580137"/>
            <a:ext cx="59281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			  = </a:t>
            </a:r>
            <a:r>
              <a:rPr lang="en-US" altLang="zh-CN" sz="2400" dirty="0" smtClean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1468480"/>
            <a:ext cx="800998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(b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p-1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-q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282462" y="2878888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483299"/>
                  </p:ext>
                </p:extLst>
              </p:nvPr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43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237720"/>
                  </p:ext>
                </p:extLst>
              </p:nvPr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44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r>
                <a:rPr lang="en-US" altLang="zh-CN" baseline="30000" dirty="0" smtClean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1/2</a:t>
              </a:r>
              <a:r>
                <a:rPr lang="en-US" altLang="zh-CN" baseline="30000" dirty="0" smtClean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33274" y="4484151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93788"/>
              </p:ext>
            </p:extLst>
          </p:nvPr>
        </p:nvGraphicFramePr>
        <p:xfrm>
          <a:off x="5043156" y="4260173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5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3156" y="4260173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56264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5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4998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/>
                <a:gridCol w="2542926"/>
                <a:gridCol w="3229075"/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2.375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en-US" altLang="zh-CN" sz="18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/>
                    <a:p>
                      <a:r>
                        <a:rPr kumimoji="0" lang="is-I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0.001101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0.203125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5647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0.1111</a:t>
                      </a:r>
                      <a:r>
                        <a:rPr kumimoji="0" lang="is-I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 smtClean="0">
                          <a:latin typeface="Verdana"/>
                          <a:cs typeface="Verdana"/>
                        </a:rPr>
                        <a:t>0.9375</a:t>
                      </a:r>
                      <a:r>
                        <a:rPr lang="en-US" altLang="zh-CN" sz="18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represent real numbers in fixed # of bits?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093" y="18681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58511"/>
              </p:ext>
            </p:extLst>
          </p:nvPr>
        </p:nvGraphicFramePr>
        <p:xfrm>
          <a:off x="290042" y="289731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042" y="336809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80216" y="89358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22456" y="214472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4725" y="328289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622465" y="343247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69031" y="376181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624590" y="56675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18399" y="213243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Naive idea: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09651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  <a:gridCol w="61673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 smtClean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 smtClean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/>
                <a:cs typeface="Verdana"/>
              </a:rPr>
              <a:t>Fixed position </a:t>
            </a:r>
            <a:r>
              <a:rPr lang="en-US" altLang="zh-CN" i="1" dirty="0" smtClean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498" y="4055911"/>
            <a:ext cx="1991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( 10.011 )</a:t>
            </a:r>
            <a:r>
              <a:rPr lang="en-US" altLang="zh-CN" sz="2400" baseline="-25000" dirty="0" smtClean="0">
                <a:latin typeface="Verdana"/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69253"/>
              </p:ext>
            </p:extLst>
          </p:nvPr>
        </p:nvGraphicFramePr>
        <p:xfrm>
          <a:off x="260003" y="471348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/>
                <a:gridCol w="3700380"/>
                <a:gridCol w="4317110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1"/>
            <a:ext cx="8546651" cy="2940168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>
                <a:latin typeface="Verdana"/>
                <a:cs typeface="Verdana"/>
              </a:rPr>
              <a:t>Limited range and precision: e.g., 32 bits</a:t>
            </a:r>
          </a:p>
          <a:p>
            <a:pPr lvl="1"/>
            <a:r>
              <a:rPr lang="en-US" altLang="zh-CN" dirty="0"/>
              <a:t>Largest number</a:t>
            </a:r>
            <a:r>
              <a:rPr lang="en-US" altLang="zh-CN" dirty="0" smtClean="0"/>
              <a:t>: </a:t>
            </a:r>
          </a:p>
          <a:p>
            <a:pPr lvl="1"/>
            <a:r>
              <a:rPr kumimoji="1" lang="en-US" altLang="zh-CN" dirty="0" smtClean="0"/>
              <a:t>Highest precision: 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>
              <a:buFont typeface="Wingdings" charset="0"/>
              <a:buChar char="à"/>
            </a:pPr>
            <a:r>
              <a:rPr kumimoji="1" lang="en-US" altLang="zh-CN" dirty="0" smtClean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764965" y="2590666"/>
            <a:ext cx="9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2-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16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965" y="2129001"/>
            <a:ext cx="22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15</a:t>
            </a:r>
            <a:r>
              <a:rPr lang="en-US" altLang="zh-CN" sz="2400" dirty="0" smtClean="0">
                <a:solidFill>
                  <a:srgbClr val="0000FF"/>
                </a:solidFill>
              </a:rPr>
              <a:t> (011...111)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6371"/>
          </a:xfrm>
        </p:spPr>
        <p:txBody>
          <a:bodyPr>
            <a:normAutofit/>
          </a:bodyPr>
          <a:lstStyle/>
          <a:p>
            <a:r>
              <a:rPr lang="en-US" dirty="0" smtClean="0"/>
              <a:t>Limitation of fixed point notation: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epresents evenly spaced fractional numbers</a:t>
            </a:r>
          </a:p>
          <a:p>
            <a:pPr lvl="2"/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about un-even spacing between numbers?</a:t>
            </a:r>
            <a:endParaRPr lang="en-US" baseline="30000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706698" y="4860173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367384"/>
                  </p:ext>
                </p:extLst>
              </p:nvPr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13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 smtClean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6175293"/>
                  </p:ext>
                </p:extLst>
              </p:nvPr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14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09313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19401" y="4886086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81323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82101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Based </a:t>
            </a:r>
            <a:r>
              <a:rPr kumimoji="1" lang="en-US" altLang="zh-CN" dirty="0" smtClean="0"/>
              <a:t>on the normalized </a:t>
            </a:r>
            <a:r>
              <a:rPr kumimoji="1" lang="en-US" altLang="zh-CN" dirty="0" smtClean="0"/>
              <a:t>scientific </a:t>
            </a:r>
            <a:r>
              <a:rPr kumimoji="1" lang="en-US" altLang="zh-CN" dirty="0" smtClean="0"/>
              <a:t>notation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5488" y="3012408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10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 smtClean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675" y="3888585"/>
            <a:ext cx="6684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Decimal point </a:t>
            </a:r>
            <a:r>
              <a:rPr kumimoji="1" lang="en-US" altLang="zh-CN" sz="2400" b="1" dirty="0" smtClean="0">
                <a:latin typeface="Arial"/>
                <a:cs typeface="Arial"/>
              </a:rPr>
              <a:t>floats</a:t>
            </a:r>
            <a:r>
              <a:rPr kumimoji="1" lang="en-US" altLang="zh-CN" sz="2400" dirty="0" smtClean="0">
                <a:latin typeface="Arial"/>
                <a:cs typeface="Arial"/>
              </a:rPr>
              <a:t> to the position immediately </a:t>
            </a:r>
          </a:p>
          <a:p>
            <a:r>
              <a:rPr kumimoji="1" lang="en-US" altLang="zh-CN" sz="2400" dirty="0" smtClean="0">
                <a:latin typeface="Arial"/>
                <a:cs typeface="Arial"/>
              </a:rPr>
              <a:t>after the first nonzero digit.</a:t>
            </a:r>
            <a:endParaRPr lang="zh-CN" altLang="en-US" sz="2400" dirty="0">
              <a:latin typeface="Arial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8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096632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0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971013" y="3100761"/>
            <a:ext cx="608604" cy="461665"/>
            <a:chOff x="7971013" y="3100761"/>
            <a:chExt cx="608604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915173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1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 </a:t>
            </a:r>
            <a:br>
              <a:rPr kumimoji="1" lang="en-US" altLang="zh-CN" dirty="0" smtClean="0"/>
            </a:br>
            <a:r>
              <a:rPr kumimoji="1" lang="en-US" altLang="zh-CN" dirty="0" smtClean="0"/>
              <a:t>using bits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Binary </a:t>
            </a:r>
            <a:r>
              <a:rPr kumimoji="1" lang="en-US" altLang="zh-CN" dirty="0" smtClean="0"/>
              <a:t>(normalized) scientific notation: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5480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</a:t>
            </a:r>
            <a:r>
              <a:rPr kumimoji="1" lang="en-US" altLang="zh-CN" sz="2400" dirty="0" smtClean="0">
                <a:latin typeface="Arial"/>
                <a:cs typeface="Arial"/>
              </a:rPr>
              <a:t>scientific notation of  </a:t>
            </a:r>
            <a:r>
              <a:rPr kumimoji="1" lang="en-US" altLang="zh-CN" sz="2400" dirty="0" smtClean="0">
                <a:latin typeface="Arial"/>
                <a:cs typeface="Arial"/>
              </a:rPr>
              <a:t>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5480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The </a:t>
            </a:r>
            <a:r>
              <a:rPr kumimoji="1" lang="en-US" altLang="zh-CN" sz="2400" dirty="0" smtClean="0">
                <a:latin typeface="Arial"/>
                <a:cs typeface="Arial"/>
              </a:rPr>
              <a:t>scientific notation </a:t>
            </a:r>
            <a:r>
              <a:rPr kumimoji="1" lang="en-US" altLang="zh-CN" sz="2400" dirty="0" smtClean="0">
                <a:latin typeface="Arial"/>
                <a:cs typeface="Arial"/>
              </a:rPr>
              <a:t>of  </a:t>
            </a:r>
            <a:r>
              <a:rPr kumimoji="1" lang="en-US" altLang="zh-CN" sz="2400" dirty="0" smtClean="0">
                <a:latin typeface="Arial"/>
                <a:cs typeface="Arial"/>
              </a:rPr>
              <a:t>(10.25)</a:t>
            </a:r>
            <a:r>
              <a:rPr kumimoji="1" lang="en-US" altLang="zh-CN" sz="2800" baseline="-25000" dirty="0" smtClean="0">
                <a:latin typeface="Arial"/>
                <a:cs typeface="Arial"/>
              </a:rPr>
              <a:t>10</a:t>
            </a:r>
            <a:r>
              <a:rPr kumimoji="1" lang="en-US" altLang="zh-CN" sz="2400" dirty="0" smtClean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763774"/>
            <a:ext cx="701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(10.25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 smtClean="0">
                <a:latin typeface="Arial"/>
                <a:cs typeface="Arial"/>
              </a:rPr>
              <a:t>(1010.01</a:t>
            </a:r>
            <a:r>
              <a:rPr lang="en-US" altLang="zh-CN" sz="2800" dirty="0">
                <a:latin typeface="Arial"/>
                <a:cs typeface="Arial"/>
              </a:rPr>
              <a:t>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 = (</a:t>
            </a:r>
            <a:r>
              <a:rPr lang="en-US" altLang="zh-CN" sz="2800" dirty="0" smtClean="0">
                <a:latin typeface="Arial"/>
                <a:cs typeface="Arial"/>
              </a:rPr>
              <a:t>1.01001)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* </a:t>
            </a:r>
            <a:r>
              <a:rPr lang="en-US" altLang="zh-CN" sz="2800" dirty="0" smtClean="0">
                <a:latin typeface="Arial"/>
                <a:cs typeface="Arial"/>
              </a:rPr>
              <a:t>2</a:t>
            </a:r>
            <a:r>
              <a:rPr lang="en-US" altLang="zh-CN" sz="2800" baseline="30000" dirty="0" smtClean="0">
                <a:latin typeface="Arial"/>
                <a:cs typeface="Arial"/>
              </a:rPr>
              <a:t>3</a:t>
            </a:r>
            <a:endParaRPr lang="en-US" altLang="zh-CN" sz="2800" baseline="30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31818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sig (M)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755475" y="4631812"/>
            <a:ext cx="255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1.b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err="1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err="1">
                <a:latin typeface="Consolas"/>
                <a:cs typeface="Consolas"/>
              </a:rPr>
              <a:t>n</a:t>
            </a:r>
            <a:r>
              <a:rPr lang="en-US" altLang="zh-CN" sz="2400" baseline="-25000" dirty="0" smtClean="0">
                <a:latin typeface="Consolas"/>
                <a:cs typeface="Consolas"/>
              </a:rPr>
              <a:t>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696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420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26927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 to represent a binary scientific notation in fixed # of bits?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6129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00" y="5373149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400" dirty="0" smtClean="0">
                <a:latin typeface="Arial"/>
                <a:cs typeface="Arial"/>
              </a:rPr>
              <a:t>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What’s the normalized representation </a:t>
            </a:r>
            <a:r>
              <a:rPr kumimoji="1" lang="en-US" altLang="zh-CN" dirty="0" smtClean="0"/>
              <a:t>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 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60091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en-US" altLang="zh-CN" dirty="0" smtClean="0"/>
              <a:t>What’s the normalized representation </a:t>
            </a:r>
            <a:r>
              <a:rPr kumimoji="1" lang="en-US" altLang="zh-CN" dirty="0" smtClean="0"/>
              <a:t>of (71)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 smtClean="0"/>
              <a:t>)</a:t>
            </a:r>
            <a:r>
              <a:rPr kumimoji="1" lang="en-US" altLang="zh-CN" baseline="-25000" dirty="0" smtClean="0"/>
              <a:t>10   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kumimoji="1" lang="en-US" altLang="zh-CN" baseline="-25000" dirty="0" smtClean="0"/>
              <a:t>  </a:t>
            </a:r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 smtClean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364"/>
              </p:ext>
            </p:extLst>
          </p:nvPr>
        </p:nvGraphicFramePr>
        <p:xfrm>
          <a:off x="297182" y="577732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0001 1100 0000 0000 0000 000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878" y="538125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77754" y="538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788285" y="538897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057205" y="538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658282" y="538125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297182" y="4806737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(71)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(1000111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(1.000111)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6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2" y="3026938"/>
            <a:ext cx="708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(10.25)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(1010.01)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 = (1.01001)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* 2</a:t>
            </a:r>
            <a:r>
              <a:rPr lang="en-US" altLang="zh-CN" sz="2400" baseline="30000" dirty="0">
                <a:latin typeface="Consolas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05713"/>
              </p:ext>
            </p:extLst>
          </p:nvPr>
        </p:nvGraphicFramePr>
        <p:xfrm>
          <a:off x="423897" y="388793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00593" y="349187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04469" y="349280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15000" y="34995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183920" y="35005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784997" y="349187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57209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21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525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Largest positive number ?  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61954"/>
              </p:ext>
            </p:extLst>
          </p:nvPr>
        </p:nvGraphicFramePr>
        <p:xfrm>
          <a:off x="376632" y="533989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6632" y="6001837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( 1.11 )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7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is-IS" altLang="zh-CN" sz="2400" dirty="0"/>
              <a:t>224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88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Representing </a:t>
            </a:r>
            <a:r>
              <a:rPr kumimoji="1" lang="en-US" altLang="zh-CN" dirty="0" smtClean="0"/>
              <a:t>Numbers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81850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20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705052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21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64111" y="1633618"/>
            <a:ext cx="42222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FF"/>
                </a:solidFill>
                <a:latin typeface="Arial"/>
                <a:cs typeface="Arial"/>
              </a:rPr>
              <a:t>What we have studied</a:t>
            </a:r>
            <a:endParaRPr lang="zh-CN" altLang="en-US" sz="3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80534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632" y="5224043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6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33483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333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3750" y="6309062"/>
            <a:ext cx="2328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0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00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0902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  <a:endParaRPr lang="en-US" altLang="zh-CN" sz="28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Positive number: 1 to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Negative number</a:t>
            </a:r>
            <a:r>
              <a:rPr kumimoji="1" lang="en-US" altLang="zh-CN" sz="2400" b="1" dirty="0">
                <a:latin typeface="Arial"/>
                <a:cs typeface="Arial"/>
              </a:rPr>
              <a:t>: </a:t>
            </a:r>
            <a:r>
              <a:rPr kumimoji="1" lang="en-US" altLang="zh-CN" sz="2400" b="1" dirty="0" smtClean="0">
                <a:latin typeface="Arial"/>
                <a:cs typeface="Arial"/>
              </a:rPr>
              <a:t>-224 </a:t>
            </a:r>
            <a:r>
              <a:rPr kumimoji="1" lang="en-US" altLang="zh-CN" sz="2400" b="1" dirty="0">
                <a:latin typeface="Arial"/>
                <a:cs typeface="Arial"/>
              </a:rPr>
              <a:t>to </a:t>
            </a:r>
            <a:r>
              <a:rPr kumimoji="1" lang="en-US" altLang="zh-CN" sz="2400" b="1" dirty="0" smtClean="0">
                <a:latin typeface="Arial"/>
                <a:cs typeface="Arial"/>
              </a:rPr>
              <a:t>-1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8" y="5005024"/>
            <a:ext cx="1201179" cy="12011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320284" y="4127273"/>
            <a:ext cx="2366516" cy="1478341"/>
          </a:xfrm>
          <a:prstGeom prst="wedgeRoundRectCallout">
            <a:avLst>
              <a:gd name="adj1" fmla="val -57891"/>
              <a:gd name="adj2" fmla="val 33755"/>
              <a:gd name="adj3" fmla="val 16667"/>
            </a:avLst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more bit patterns left to represent numbers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(-1, 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How to represent 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numbers close or equal to 0?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special cases:</a:t>
            </a:r>
          </a:p>
          <a:p>
            <a:pPr lvl="1" indent="-342900"/>
            <a:r>
              <a:rPr kumimoji="1" lang="en-US" altLang="zh-CN" dirty="0" smtClean="0"/>
              <a:t>the result of dividing by 0,  e.g. 1/0 ?</a:t>
            </a:r>
          </a:p>
          <a:p>
            <a:pPr lvl="1" indent="-342900"/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 indent="-342900"/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67308"/>
              </p:ext>
            </p:extLst>
          </p:nvPr>
        </p:nvGraphicFramePr>
        <p:xfrm>
          <a:off x="1370424" y="3998913"/>
          <a:ext cx="10937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84" name="Equation" r:id="rId3" imgW="342900" imgH="177800" progId="Equation.3">
                  <p:embed/>
                </p:oleObj>
              </mc:Choice>
              <mc:Fallback>
                <p:oleObj name="Equation" r:id="rId3" imgW="342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424" y="3998913"/>
                        <a:ext cx="109378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6"/>
          <p:cNvSpPr/>
          <p:nvPr/>
        </p:nvSpPr>
        <p:spPr>
          <a:xfrm>
            <a:off x="282211" y="4866973"/>
            <a:ext cx="840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Arial"/>
                <a:cs typeface="Arial"/>
              </a:rPr>
              <a:t>Lots of different implementations around 1950s!</a:t>
            </a:r>
            <a:endParaRPr kumimoji="1" lang="zh-CN" alt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2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IEEE Floating Point Standard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7" y="1194231"/>
            <a:ext cx="1997729" cy="18152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" y="3231982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Arial"/>
                <a:cs typeface="Arial"/>
              </a:rPr>
              <a:t>Prof</a:t>
            </a:r>
            <a:r>
              <a:rPr lang="en-US" altLang="zh-CN" dirty="0" smtClean="0">
                <a:latin typeface="Arial"/>
                <a:cs typeface="Arial"/>
              </a:rPr>
              <a:t>.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fr-FR" altLang="zh-CN" dirty="0" smtClean="0">
                <a:latin typeface="Arial"/>
                <a:cs typeface="Arial"/>
              </a:rPr>
              <a:t>William </a:t>
            </a:r>
            <a:r>
              <a:rPr lang="fr-FR" altLang="zh-CN" dirty="0" err="1" smtClean="0">
                <a:latin typeface="Arial"/>
                <a:cs typeface="Arial"/>
              </a:rPr>
              <a:t>Kahan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 smtClean="0">
                <a:latin typeface="Arial"/>
                <a:cs typeface="Arial"/>
              </a:rPr>
              <a:t>University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of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California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at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Berkeley</a:t>
            </a:r>
          </a:p>
          <a:p>
            <a:r>
              <a:rPr lang="en-US" altLang="zh-CN" dirty="0" smtClean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9" y="4554518"/>
            <a:ext cx="1987932" cy="1312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1" y="4415985"/>
            <a:ext cx="1451382" cy="1451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83" y="4415985"/>
            <a:ext cx="1612197" cy="16121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286" y="5227151"/>
            <a:ext cx="1808873" cy="11005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590" y="5254468"/>
            <a:ext cx="1225798" cy="1225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1893" y="3768564"/>
            <a:ext cx="3558531" cy="12406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86558" y="1465766"/>
            <a:ext cx="46162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IEEE p754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A standard for binary </a:t>
            </a:r>
          </a:p>
          <a:p>
            <a:r>
              <a:rPr kumimoji="1"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floating point representation</a:t>
            </a:r>
            <a:endParaRPr lang="zh-CN" alt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The Only Book Focuses On IEEE Floating Point Standard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9" y="1504277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44" y="1504277"/>
            <a:ext cx="4133372" cy="3659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92712"/>
            <a:ext cx="8458200" cy="74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662" y="6091908"/>
            <a:ext cx="921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https://cs.nyu.edu/overton/NumericalComputing/protected/</a:t>
            </a:r>
            <a:r>
              <a:rPr lang="en-US" altLang="zh-CN" dirty="0" smtClean="0">
                <a:hlinkClick r:id="rId5"/>
              </a:rPr>
              <a:t>NumericalComputingSIAM.pdf</a:t>
            </a:r>
            <a:endParaRPr lang="en-US" altLang="zh-CN" dirty="0" smtClean="0"/>
          </a:p>
          <a:p>
            <a:r>
              <a:rPr lang="en-US" altLang="zh-CN" dirty="0" smtClean="0"/>
              <a:t>With you </a:t>
            </a:r>
            <a:r>
              <a:rPr lang="en-US" altLang="zh-CN" dirty="0" err="1" smtClean="0"/>
              <a:t>nyu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netid</a:t>
            </a:r>
            <a:r>
              <a:rPr lang="en-US" altLang="zh-CN" dirty="0" smtClean="0"/>
              <a:t>/password. You can also search the </a:t>
            </a:r>
            <a:r>
              <a:rPr lang="en-US" altLang="zh-CN" dirty="0" err="1" smtClean="0"/>
              <a:t>pdf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. 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21457"/>
          </a:xfrm>
        </p:spPr>
        <p:txBody>
          <a:bodyPr/>
          <a:lstStyle/>
          <a:p>
            <a:r>
              <a:rPr lang="en-US" dirty="0" smtClean="0"/>
              <a:t>normalized representation of floating point</a:t>
            </a:r>
            <a:endParaRPr lang="en-US" dirty="0"/>
          </a:p>
        </p:txBody>
      </p:sp>
      <p:graphicFrame>
        <p:nvGraphicFramePr>
          <p:cNvPr id="4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69174"/>
              </p:ext>
            </p:extLst>
          </p:nvPr>
        </p:nvGraphicFramePr>
        <p:xfrm>
          <a:off x="457200" y="371695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332088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33218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332860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332954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332088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14"/>
          <p:cNvSpPr/>
          <p:nvPr/>
        </p:nvSpPr>
        <p:spPr>
          <a:xfrm>
            <a:off x="846840" y="4168265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(5.5)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 = (1.011)</a:t>
            </a:r>
            <a:r>
              <a:rPr lang="en-US" altLang="zh-CN" sz="2400" baseline="-25000" dirty="0" smtClean="0">
                <a:latin typeface="Arial"/>
                <a:cs typeface="Arial"/>
              </a:rPr>
              <a:t>2 </a:t>
            </a:r>
            <a:r>
              <a:rPr lang="en-US" altLang="zh-CN" sz="2400" dirty="0" smtClean="0">
                <a:latin typeface="Arial"/>
                <a:cs typeface="Arial"/>
              </a:rPr>
              <a:t>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endParaRPr lang="en-US" altLang="zh-CN" sz="2400" baseline="30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55561" y="2520539"/>
            <a:ext cx="1791385" cy="1108123"/>
            <a:chOff x="5555561" y="2520539"/>
            <a:chExt cx="1791385" cy="1108123"/>
          </a:xfrm>
        </p:grpSpPr>
        <p:sp>
          <p:nvSpPr>
            <p:cNvPr id="17" name="Rectangle 16"/>
            <p:cNvSpPr/>
            <p:nvPr/>
          </p:nvSpPr>
          <p:spPr>
            <a:xfrm>
              <a:off x="5555561" y="2520539"/>
              <a:ext cx="1791385" cy="687367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451254" y="3207906"/>
              <a:ext cx="11337" cy="420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244901" y="2372883"/>
            <a:ext cx="1048773" cy="1255779"/>
            <a:chOff x="2244901" y="2372883"/>
            <a:chExt cx="1048773" cy="1255779"/>
          </a:xfrm>
        </p:grpSpPr>
        <p:sp>
          <p:nvSpPr>
            <p:cNvPr id="29" name="Rectangle 28"/>
            <p:cNvSpPr/>
            <p:nvPr/>
          </p:nvSpPr>
          <p:spPr>
            <a:xfrm>
              <a:off x="2810925" y="2372883"/>
              <a:ext cx="482749" cy="5281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44901" y="2901019"/>
              <a:ext cx="708410" cy="727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5125781"/>
            <a:ext cx="8229600" cy="145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represent numbers in range (-1,1)</a:t>
            </a:r>
          </a:p>
          <a:p>
            <a:r>
              <a:rPr lang="en-US" dirty="0" smtClean="0"/>
              <a:t>how to represent special cases? e.g.  </a:t>
            </a:r>
          </a:p>
          <a:p>
            <a:endParaRPr lang="en-US" dirty="0"/>
          </a:p>
        </p:txBody>
      </p:sp>
      <p:graphicFrame>
        <p:nvGraphicFramePr>
          <p:cNvPr id="3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81371"/>
              </p:ext>
            </p:extLst>
          </p:nvPr>
        </p:nvGraphicFramePr>
        <p:xfrm>
          <a:off x="6763927" y="5673736"/>
          <a:ext cx="485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52400" imgH="127000" progId="Equation.3">
                  <p:embed/>
                </p:oleObj>
              </mc:Choice>
              <mc:Fallback>
                <p:oleObj name="Equation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3927" y="5673736"/>
                        <a:ext cx="4857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6"/>
          <p:cNvSpPr/>
          <p:nvPr/>
        </p:nvSpPr>
        <p:spPr>
          <a:xfrm>
            <a:off x="577754" y="2411332"/>
            <a:ext cx="8009984" cy="6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    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23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14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Consistent representation of floating point numbers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orrectly </a:t>
            </a:r>
            <a:r>
              <a:rPr kumimoji="1" lang="en-US" altLang="zh-CN" dirty="0"/>
              <a:t>rounded floating point operations, using several rounding </a:t>
            </a:r>
            <a:r>
              <a:rPr kumimoji="1" lang="en-US" altLang="zh-CN" dirty="0" smtClean="0"/>
              <a:t>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Restrictions on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84740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 smtClean="0">
                <a:latin typeface="Consolas"/>
                <a:cs typeface="Consolas"/>
              </a:rPr>
              <a:t>M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47849"/>
              </p:ext>
            </p:extLst>
          </p:nvPr>
        </p:nvGraphicFramePr>
        <p:xfrm>
          <a:off x="297182" y="373105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73878" y="33349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77754" y="333592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88285" y="3342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57205" y="3343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58282" y="333498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37788" y="430691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3878" y="4904485"/>
            <a:ext cx="6798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E can not be (1111 1111)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/>
                <a:cs typeface="Arial"/>
              </a:rPr>
              <a:t>or (0000 0000)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200" y="5582817"/>
            <a:ext cx="15093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</a:t>
            </a:r>
            <a:r>
              <a:rPr lang="en-US" altLang="zh-CN" sz="2400" dirty="0" smtClean="0">
                <a:latin typeface="Verdana"/>
                <a:cs typeface="Verdana"/>
              </a:rPr>
              <a:t>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612" y="5582817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 smtClean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</a:t>
            </a:r>
            <a:r>
              <a:rPr lang="cs-CZ" altLang="zh-CN" sz="2400" dirty="0" smtClean="0">
                <a:latin typeface="Verdana"/>
                <a:cs typeface="Verdana"/>
              </a:rPr>
              <a:t>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 smtClean="0">
                <a:latin typeface="Verdana"/>
                <a:cs typeface="Verdana"/>
              </a:rPr>
              <a:t>1, </a:t>
            </a:r>
            <a:r>
              <a:rPr lang="cs-CZ" altLang="zh-CN" sz="2400" dirty="0" smtClean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Exponential</a:t>
            </a:r>
            <a:r>
              <a:rPr kumimoji="1" lang="en-US" altLang="zh-CN" dirty="0" smtClean="0"/>
              <a:t> Bias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= 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5840"/>
              </p:ext>
            </p:extLst>
          </p:nvPr>
        </p:nvGraphicFramePr>
        <p:xfrm>
          <a:off x="342534" y="55227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126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127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1344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13536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12670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09863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55325" y="6098633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5" y="2082639"/>
            <a:ext cx="3292008" cy="1501442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represent (-1,1), we must allow negative exponent.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3"/>
          <p:cNvSpPr/>
          <p:nvPr/>
        </p:nvSpPr>
        <p:spPr>
          <a:xfrm>
            <a:off x="515488" y="3634132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 smtClean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4350948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3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Representing </a:t>
            </a:r>
            <a:r>
              <a:rPr kumimoji="1" lang="en-US" altLang="zh-CN" dirty="0" smtClean="0"/>
              <a:t>Numbers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 bits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45441" y="4563278"/>
            <a:ext cx="8350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3200" dirty="0" smtClean="0">
                <a:solidFill>
                  <a:srgbClr val="FF0000"/>
                </a:solidFill>
                <a:latin typeface="Arial"/>
                <a:cs typeface="Arial"/>
              </a:rPr>
              <a:t>Today: How to represent fractional numbers?</a:t>
            </a:r>
            <a:endParaRPr lang="en-US" altLang="zh-CN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5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57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268304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96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 smtClean="0"/>
                <a:t>-</a:t>
              </a:r>
              <a:endParaRPr lang="zh-CN" altLang="en-US" sz="2400" dirty="0"/>
            </a:p>
          </p:txBody>
        </p:sp>
      </p:grpSp>
      <p:grpSp>
        <p:nvGrpSpPr>
          <p:cNvPr id="59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60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63415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97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62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3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4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5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6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7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69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0" name="Right Bracket 69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73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4" name="Right Bracket 73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 smtClean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 smtClean="0">
                  <a:latin typeface="Arial"/>
                  <a:cs typeface="Arial"/>
                </a:rPr>
                <a:t>n</a:t>
              </a:r>
              <a:r>
                <a:rPr kumimoji="1" lang="en-US" altLang="zh-CN" sz="2000" dirty="0" smtClean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IEEE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800" dirty="0" smtClean="0">
                <a:latin typeface="Consolas"/>
                <a:cs typeface="Consolas"/>
              </a:rPr>
              <a:t> = </a:t>
            </a:r>
            <a:r>
              <a:rPr lang="en-US" altLang="zh-CN" sz="2800" u="sng" dirty="0" smtClean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* 2</a:t>
            </a:r>
            <a:r>
              <a:rPr lang="en-US" altLang="zh-CN" sz="2800" baseline="30000" dirty="0" smtClean="0">
                <a:latin typeface="Consolas"/>
                <a:cs typeface="Consolas"/>
              </a:rPr>
              <a:t>E</a:t>
            </a:r>
            <a:r>
              <a:rPr lang="en-US" altLang="zh-CN" sz="2800" dirty="0" smtClean="0">
                <a:latin typeface="Consolas"/>
                <a:cs typeface="Consolas"/>
              </a:rPr>
              <a:t>, </a:t>
            </a:r>
            <a:r>
              <a:rPr lang="en-US" altLang="zh-CN" sz="2400" dirty="0" smtClean="0">
                <a:latin typeface="Arial"/>
                <a:cs typeface="Arial"/>
              </a:rPr>
              <a:t>M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( 1</a:t>
            </a:r>
            <a:r>
              <a:rPr lang="en-US" altLang="zh-CN" sz="2800" dirty="0">
                <a:latin typeface="Consolas"/>
                <a:cs typeface="Consolas"/>
              </a:rPr>
              <a:t>.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0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lang="mr-IN" altLang="zh-CN" sz="2800" dirty="0" smtClean="0">
                <a:latin typeface="Consolas"/>
                <a:cs typeface="Consolas"/>
              </a:rPr>
              <a:t>…</a:t>
            </a:r>
            <a:r>
              <a:rPr lang="en-US" altLang="zh-CN" sz="2800" dirty="0" smtClean="0">
                <a:latin typeface="Consolas"/>
                <a:cs typeface="Consolas"/>
              </a:rPr>
              <a:t>b</a:t>
            </a:r>
            <a:r>
              <a:rPr lang="en-US" altLang="zh-CN" sz="2800" baseline="-25000" dirty="0" smtClean="0">
                <a:latin typeface="Consolas"/>
                <a:cs typeface="Consolas"/>
              </a:rPr>
              <a:t>n </a:t>
            </a:r>
            <a:r>
              <a:rPr lang="en-US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baseline="-25000" dirty="0" smtClean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 smtClean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944"/>
              </p:ext>
            </p:extLst>
          </p:nvPr>
        </p:nvGraphicFramePr>
        <p:xfrm>
          <a:off x="311940" y="279330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88636" y="23972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92512" y="23981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03043" y="240495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71963" y="240589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73040" y="239723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52546" y="3369162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2</a:t>
            </a:r>
            <a:r>
              <a:rPr lang="en-US" altLang="zh-CN" sz="2400" dirty="0" smtClean="0">
                <a:latin typeface="Consolas"/>
                <a:cs typeface="Consolas"/>
              </a:rPr>
              <a:t>b</a:t>
            </a:r>
            <a:r>
              <a:rPr lang="en-US" altLang="zh-CN" sz="2400" baseline="-25000" dirty="0" smtClean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4509" y="3646161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88636" y="4602542"/>
            <a:ext cx="1567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max</a:t>
            </a:r>
            <a:r>
              <a:rPr lang="en-US" altLang="zh-CN" sz="2400" dirty="0" smtClean="0">
                <a:latin typeface="Verdana"/>
                <a:cs typeface="Verdana"/>
              </a:rPr>
              <a:t> =  ?</a:t>
            </a:r>
            <a:endParaRPr lang="is-IS" altLang="zh-CN" sz="2400" dirty="0" smtClean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cs typeface="Verdana"/>
              </a:rPr>
              <a:t>E</a:t>
            </a:r>
            <a:r>
              <a:rPr lang="en-US" altLang="zh-CN" sz="2400" baseline="-25000" dirty="0" err="1" smtClean="0">
                <a:latin typeface="Verdana"/>
                <a:cs typeface="Verdana"/>
              </a:rPr>
              <a:t>min</a:t>
            </a:r>
            <a:r>
              <a:rPr lang="en-US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=  </a:t>
            </a:r>
            <a:r>
              <a:rPr lang="en-US" altLang="zh-CN" sz="2400" dirty="0" smtClean="0">
                <a:latin typeface="Verdana"/>
                <a:cs typeface="Verdana"/>
              </a:rPr>
              <a:t>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390036" y="4602542"/>
            <a:ext cx="2826014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254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</a:t>
            </a:r>
            <a:r>
              <a:rPr lang="is-IS" altLang="zh-CN" sz="2400" dirty="0" smtClean="0">
                <a:latin typeface="Verdana"/>
                <a:cs typeface="Verdana"/>
              </a:rPr>
              <a:t>127</a:t>
            </a:r>
          </a:p>
          <a:p>
            <a:endParaRPr lang="is-IS" altLang="zh-CN" sz="2400" baseline="-25000" dirty="0" smtClean="0">
              <a:latin typeface="Verdana"/>
              <a:cs typeface="Verdana"/>
            </a:endParaRPr>
          </a:p>
          <a:p>
            <a:r>
              <a:rPr lang="en-US" altLang="zh-CN" sz="2400" dirty="0" smtClean="0">
                <a:latin typeface="Verdana"/>
                <a:cs typeface="Verdana"/>
              </a:rPr>
              <a:t>1 </a:t>
            </a:r>
            <a:r>
              <a:rPr lang="mr-IN" altLang="zh-CN" sz="2400" dirty="0" smtClean="0">
                <a:latin typeface="Verdana"/>
                <a:cs typeface="Verdana"/>
              </a:rPr>
              <a:t>–</a:t>
            </a:r>
            <a:r>
              <a:rPr lang="en-US" altLang="zh-CN" sz="2400" dirty="0" smtClean="0">
                <a:latin typeface="Verdana"/>
                <a:cs typeface="Verdana"/>
              </a:rPr>
              <a:t> 127 = -</a:t>
            </a:r>
            <a:r>
              <a:rPr lang="is-IS" altLang="zh-CN" sz="2400" dirty="0" smtClean="0">
                <a:latin typeface="Verdana"/>
                <a:cs typeface="Verdana"/>
              </a:rPr>
              <a:t>126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391897" y="4602542"/>
            <a:ext cx="4414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Smallest positive number: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6" name="矩形 14"/>
          <p:cNvSpPr/>
          <p:nvPr/>
        </p:nvSpPr>
        <p:spPr>
          <a:xfrm>
            <a:off x="4391897" y="5151587"/>
            <a:ext cx="4554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N</a:t>
            </a:r>
            <a:r>
              <a:rPr kumimoji="1" lang="en-US" altLang="zh-CN" sz="2400" dirty="0" smtClean="0">
                <a:latin typeface="Arial"/>
                <a:cs typeface="Arial"/>
              </a:rPr>
              <a:t>egative </a:t>
            </a:r>
            <a:r>
              <a:rPr kumimoji="1" lang="en-US" altLang="zh-CN" sz="2400" dirty="0">
                <a:latin typeface="Arial"/>
                <a:cs typeface="Arial"/>
              </a:rPr>
              <a:t>number with </a:t>
            </a:r>
            <a:r>
              <a:rPr kumimoji="1" lang="en-US" altLang="zh-CN" sz="2400" dirty="0" smtClean="0">
                <a:latin typeface="Arial"/>
                <a:cs typeface="Arial"/>
              </a:rPr>
              <a:t>smallest absolute value: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7" name="矩形 12"/>
          <p:cNvSpPr/>
          <p:nvPr/>
        </p:nvSpPr>
        <p:spPr>
          <a:xfrm>
            <a:off x="7880524" y="4602542"/>
            <a:ext cx="925978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6553303" y="5520919"/>
            <a:ext cx="955272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-2</a:t>
            </a:r>
            <a:r>
              <a:rPr kumimoji="1" lang="en-US" altLang="zh-CN" sz="2400" baseline="30000" dirty="0" smtClean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2186781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using </a:t>
            </a:r>
            <a:r>
              <a:rPr lang="en-US" altLang="zh-CN" sz="4000" b="1" dirty="0" smtClean="0">
                <a:latin typeface="Arial"/>
                <a:cs typeface="Arial"/>
              </a:rPr>
              <a:t>bias</a:t>
            </a:r>
            <a:r>
              <a:rPr lang="en-US" altLang="zh-CN" sz="4000" dirty="0" smtClean="0">
                <a:latin typeface="Arial"/>
                <a:cs typeface="Arial"/>
              </a:rPr>
              <a:t>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6453" y="3878789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127? </a:t>
            </a:r>
            <a:endParaRPr lang="en-US" altLang="zh-CN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07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Q1. Why using </a:t>
            </a:r>
            <a:r>
              <a:rPr lang="en-US" altLang="zh-CN" sz="4000" b="1" dirty="0" smtClean="0">
                <a:latin typeface="Arial"/>
                <a:cs typeface="Arial"/>
              </a:rPr>
              <a:t>bias </a:t>
            </a:r>
            <a:r>
              <a:rPr lang="en-US" altLang="zh-CN" sz="4000" dirty="0" smtClean="0">
                <a:latin typeface="Arial"/>
                <a:cs typeface="Arial"/>
              </a:rPr>
              <a:t>instead of 2’s complement?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796453" y="3539548"/>
            <a:ext cx="8162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aseline="-25000" dirty="0" smtClean="0">
                <a:latin typeface="Arial"/>
                <a:cs typeface="Arial"/>
              </a:rPr>
              <a:t>Answer: easier circuitry for comparison.</a:t>
            </a:r>
          </a:p>
          <a:p>
            <a:endParaRPr lang="en-US" altLang="zh-CN" sz="48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44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Arial"/>
                <a:cs typeface="Arial"/>
              </a:rPr>
              <a:t>Q2. Why is bias 127?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123" y="2788524"/>
            <a:ext cx="80099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Arial"/>
                <a:cs typeface="Arial"/>
              </a:rPr>
              <a:t>A2. Balance positive </a:t>
            </a:r>
            <a:r>
              <a:rPr lang="en-US" altLang="zh-CN" sz="3600" dirty="0" smtClean="0">
                <a:latin typeface="Arial"/>
                <a:cs typeface="Arial"/>
              </a:rPr>
              <a:t>exponents (</a:t>
            </a:r>
            <a:r>
              <a:rPr lang="en-US" altLang="zh-CN" sz="3600" dirty="0" smtClean="0">
                <a:latin typeface="Arial"/>
                <a:cs typeface="Arial"/>
              </a:rPr>
              <a:t>magnitude) and negative </a:t>
            </a:r>
            <a:r>
              <a:rPr lang="en-US" altLang="zh-CN" sz="3600" dirty="0" smtClean="0">
                <a:latin typeface="Arial"/>
                <a:cs typeface="Arial"/>
              </a:rPr>
              <a:t>exponents (</a:t>
            </a:r>
            <a:r>
              <a:rPr lang="en-US" altLang="zh-CN" sz="3600" dirty="0" smtClean="0">
                <a:latin typeface="Arial"/>
                <a:cs typeface="Arial"/>
              </a:rPr>
              <a:t>precision)</a:t>
            </a:r>
          </a:p>
        </p:txBody>
      </p:sp>
    </p:spTree>
    <p:extLst>
      <p:ext uri="{BB962C8B-B14F-4D97-AF65-F5344CB8AC3E}">
        <p14:creationId xmlns:p14="http://schemas.microsoft.com/office/powerpoint/2010/main" val="243459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3899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85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Toy </a:t>
            </a:r>
            <a:r>
              <a:rPr kumimoji="1" lang="en-US" altLang="zh-CN" dirty="0" smtClean="0"/>
              <a:t>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3016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</a:t>
            </a:r>
            <a:r>
              <a:rPr lang="en-US" altLang="zh-CN" sz="2800" b="1" dirty="0" smtClean="0">
                <a:latin typeface="Arial"/>
                <a:cs typeface="Arial"/>
              </a:rPr>
              <a:t>ias: 3</a:t>
            </a:r>
            <a:endParaRPr lang="en-US" altLang="zh-CN" sz="28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Smallest positive number: 0.25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34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0 1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4746" y="6309062"/>
            <a:ext cx="2786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( 1.00 )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499" y="5116756"/>
            <a:ext cx="352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Smallest number &gt;0.25? 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5123891" y="6332192"/>
            <a:ext cx="3797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 smtClean="0">
                <a:latin typeface="Arial"/>
                <a:cs typeface="Arial"/>
              </a:rPr>
              <a:t>( 1.01 )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* 2</a:t>
            </a:r>
            <a:r>
              <a:rPr lang="en-US" altLang="zh-CN" sz="2400" baseline="30000" dirty="0" smtClean="0">
                <a:latin typeface="Arial"/>
                <a:cs typeface="Arial"/>
              </a:rPr>
              <a:t>-2 </a:t>
            </a:r>
            <a:r>
              <a:rPr lang="en-US" altLang="zh-CN" sz="2400" dirty="0" smtClean="0">
                <a:latin typeface="Arial"/>
                <a:cs typeface="Arial"/>
              </a:rPr>
              <a:t>= </a:t>
            </a:r>
            <a:r>
              <a:rPr lang="en-US" altLang="zh-CN" sz="2400" dirty="0" smtClean="0"/>
              <a:t>0.25+0.0625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34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127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+ 3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  <a:p>
            <a:pPr marL="342900" indent="-342900">
              <a:buFont typeface="Symbol" charset="2"/>
              <a:buChar char="-"/>
            </a:pP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14" name="图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6430"/>
              </p:ext>
            </p:extLst>
          </p:nvPr>
        </p:nvGraphicFramePr>
        <p:xfrm>
          <a:off x="457200" y="5738027"/>
          <a:ext cx="8585418" cy="6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4576748" y="5651640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3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54535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represent values which are </a:t>
            </a:r>
          </a:p>
          <a:p>
            <a:r>
              <a:rPr kumimoji="1" lang="en-US" altLang="zh-CN" sz="3200" b="1" dirty="0" smtClean="0">
                <a:solidFill>
                  <a:srgbClr val="0000FF"/>
                </a:solidFill>
                <a:latin typeface="Arial"/>
                <a:cs typeface="Arial"/>
              </a:rPr>
              <a:t>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 smtClean="0"/>
              <a:t>IEEE </a:t>
            </a:r>
            <a:r>
              <a:rPr kumimoji="1" lang="en-US" altLang="zh-CN" sz="3600" dirty="0" err="1" smtClean="0"/>
              <a:t>denormalized</a:t>
            </a:r>
            <a:r>
              <a:rPr kumimoji="1" lang="en-US" altLang="zh-CN" sz="3600" dirty="0" smtClean="0"/>
              <a:t> representation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362071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baseline="-25000" dirty="0" smtClean="0">
                <a:latin typeface="Arial"/>
                <a:cs typeface="Arial"/>
              </a:rPr>
              <a:t>10</a:t>
            </a:r>
            <a:r>
              <a:rPr lang="en-US" altLang="zh-CN" sz="3200" dirty="0" smtClean="0">
                <a:latin typeface="Arial"/>
                <a:cs typeface="Arial"/>
              </a:rPr>
              <a:t> = </a:t>
            </a:r>
            <a:r>
              <a:rPr lang="en-US" altLang="zh-CN" sz="3200" u="sng" dirty="0" smtClean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</a:t>
            </a:r>
            <a:r>
              <a:rPr lang="en-US" altLang="zh-CN" sz="3200" dirty="0" smtClean="0">
                <a:latin typeface="Arial"/>
                <a:cs typeface="Arial"/>
              </a:rPr>
              <a:t> * 2</a:t>
            </a:r>
            <a:r>
              <a:rPr lang="en-US" altLang="zh-CN" sz="3200" baseline="30000" dirty="0" smtClean="0">
                <a:latin typeface="Arial"/>
                <a:cs typeface="Arial"/>
              </a:rPr>
              <a:t>E</a:t>
            </a:r>
            <a:endParaRPr lang="en-US" altLang="zh-CN" sz="2800" dirty="0" smtClean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66006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06560" y="2275141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</a:t>
            </a:r>
            <a:r>
              <a:rPr lang="en-US" altLang="zh-CN" sz="2000" b="1" dirty="0" smtClean="0">
                <a:latin typeface="Arial"/>
                <a:cs typeface="Arial"/>
              </a:rPr>
              <a:t>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2,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= ( 1</a:t>
            </a:r>
            <a:r>
              <a:rPr lang="en-US" altLang="zh-CN" sz="2000" dirty="0" smtClean="0">
                <a:latin typeface="Arial"/>
                <a:cs typeface="Arial"/>
              </a:rPr>
              <a:t>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54511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</a:t>
            </a:r>
            <a:r>
              <a:rPr lang="en-US" altLang="zh-CN" sz="2000" b="1" dirty="0" smtClean="0">
                <a:latin typeface="Arial"/>
                <a:cs typeface="Arial"/>
              </a:rPr>
              <a:t>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&lt;= </a:t>
            </a:r>
            <a:r>
              <a:rPr lang="en-US" altLang="zh-CN" sz="2000" dirty="0" smtClean="0">
                <a:latin typeface="Arial"/>
                <a:cs typeface="Arial"/>
              </a:rPr>
              <a:t>M </a:t>
            </a:r>
            <a:r>
              <a:rPr lang="en-US" altLang="zh-CN" sz="2000" dirty="0">
                <a:latin typeface="Arial"/>
                <a:cs typeface="Arial"/>
              </a:rPr>
              <a:t>&lt; </a:t>
            </a:r>
            <a:r>
              <a:rPr lang="en-US" altLang="zh-CN" sz="2000" dirty="0" smtClean="0">
                <a:latin typeface="Arial"/>
                <a:cs typeface="Arial"/>
              </a:rPr>
              <a:t>1, M </a:t>
            </a:r>
            <a:r>
              <a:rPr lang="en-US" altLang="zh-CN" sz="2000" dirty="0">
                <a:latin typeface="Arial"/>
                <a:cs typeface="Arial"/>
              </a:rPr>
              <a:t>= ( </a:t>
            </a:r>
            <a:r>
              <a:rPr lang="en-US" altLang="zh-CN" sz="2000" dirty="0" smtClean="0">
                <a:latin typeface="Arial"/>
                <a:cs typeface="Arial"/>
              </a:rPr>
              <a:t>0.F</a:t>
            </a:r>
            <a:r>
              <a:rPr lang="en-US" altLang="zh-CN" sz="2000" baseline="-25000" dirty="0" smtClean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1317195" y="5805314"/>
            <a:ext cx="2380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E = 1 </a:t>
            </a:r>
            <a:r>
              <a:rPr lang="mr-IN" altLang="zh-CN" sz="2000" dirty="0" smtClean="0">
                <a:latin typeface="Arial"/>
                <a:cs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82" y="274638"/>
            <a:ext cx="893991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Representing real numbers: decimal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3050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68172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2074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(0.1)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43136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0101 0100 0000 0000 0000 000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3192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latin typeface="Arial"/>
                <a:cs typeface="Arial"/>
              </a:rPr>
              <a:t>-(0.010101</a:t>
            </a:r>
            <a:r>
              <a:rPr kumimoji="1" lang="en-US" altLang="zh-CN" sz="2800" dirty="0">
                <a:latin typeface="Arial"/>
                <a:cs typeface="Arial"/>
              </a:rPr>
              <a:t>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6-bit Floating Point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13291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/>
                <a:gridCol w="2586954"/>
                <a:gridCol w="2351776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  <a:endParaRPr lang="en-US" sz="1600" dirty="0" smtClean="0">
              <a:latin typeface="Verdana"/>
              <a:cs typeface="Verdana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648504"/>
            <a:ext cx="664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</a:t>
            </a:r>
            <a:r>
              <a:rPr lang="en-US" altLang="zh-CN" sz="3200" dirty="0" smtClean="0">
                <a:latin typeface="Arial"/>
                <a:cs typeface="Arial"/>
              </a:rPr>
              <a:t>floating point </a:t>
            </a:r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dirty="0" smtClean="0">
                <a:latin typeface="Arial"/>
                <a:cs typeface="Arial"/>
              </a:rPr>
              <a:t>epresentation</a:t>
            </a:r>
            <a:endParaRPr lang="en-US" altLang="zh-CN" sz="24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dirty="0" smtClean="0">
                <a:latin typeface="Arial"/>
                <a:cs typeface="Arial"/>
              </a:rPr>
              <a:t>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</a:t>
            </a:r>
            <a:r>
              <a:rPr lang="en-US" altLang="zh-CN" sz="2800" dirty="0" smtClean="0">
                <a:latin typeface="Arial"/>
                <a:cs typeface="Arial"/>
              </a:rPr>
              <a:t>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b</a:t>
            </a:r>
            <a:r>
              <a:rPr lang="en-US" altLang="zh-CN" sz="2800" dirty="0" smtClean="0">
                <a:latin typeface="Arial"/>
                <a:cs typeface="Arial"/>
              </a:rPr>
              <a:t>ias: 3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 smtClean="0">
                <a:latin typeface="Arial"/>
                <a:cs typeface="Arial"/>
              </a:rPr>
              <a:t>Denormalized </a:t>
            </a:r>
            <a:r>
              <a:rPr lang="en-US" altLang="zh-CN" sz="2800" b="1" dirty="0">
                <a:latin typeface="Arial"/>
                <a:cs typeface="Arial"/>
              </a:rPr>
              <a:t>e</a:t>
            </a:r>
            <a:r>
              <a:rPr lang="en-US" altLang="zh-CN" sz="2800" b="1" dirty="0" smtClean="0">
                <a:latin typeface="Arial"/>
                <a:cs typeface="Arial"/>
              </a:rPr>
              <a:t>ncoding</a:t>
            </a:r>
            <a:endParaRPr lang="en-US" altLang="zh-CN" sz="2800" b="1" dirty="0">
              <a:latin typeface="Arial"/>
              <a:cs typeface="Arial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51794"/>
              </p:ext>
            </p:extLst>
          </p:nvPr>
        </p:nvGraphicFramePr>
        <p:xfrm>
          <a:off x="306388" y="5140325"/>
          <a:ext cx="848518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5" name="Worksheet" r:id="rId3" imgW="8483600" imgH="1409700" progId="Excel.Sheet.8">
                  <p:embed/>
                </p:oleObj>
              </mc:Choice>
              <mc:Fallback>
                <p:oleObj name="Worksheet" r:id="rId3" imgW="8483600" imgH="1409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5140325"/>
                        <a:ext cx="848518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17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/>
                <a:gridCol w="2493553"/>
                <a:gridCol w="5796982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 smtClean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2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3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3579"/>
              </p:ext>
            </p:extLst>
          </p:nvPr>
        </p:nvGraphicFramePr>
        <p:xfrm>
          <a:off x="457200" y="1531009"/>
          <a:ext cx="8466568" cy="504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750431"/>
                <a:gridCol w="1166954"/>
                <a:gridCol w="2482639"/>
              </a:tblGrid>
              <a:tr h="484027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0100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1001 0101 0000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8189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64404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56356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9412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1111 1111 1000 0000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29843">
                <a:tc>
                  <a:txBody>
                    <a:bodyPr/>
                    <a:lstStyle/>
                    <a:p>
                      <a:endParaRPr lang="fi-FI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</a:p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2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08959"/>
              </p:ext>
            </p:extLst>
          </p:nvPr>
        </p:nvGraphicFramePr>
        <p:xfrm>
          <a:off x="457200" y="1531009"/>
          <a:ext cx="8466568" cy="467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/>
                <a:gridCol w="1530954"/>
                <a:gridCol w="1958467"/>
                <a:gridCol w="19106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 smtClean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1001 0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101 0000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146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19</a:t>
                      </a:r>
                      <a:endParaRPr lang="en-US" altLang="zh-CN" sz="20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(1.101)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1.625 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2000" dirty="0" smtClean="0">
                          <a:latin typeface="Arial"/>
                          <a:cs typeface="Arial"/>
                        </a:rPr>
                        <a:t>1.625 * 2</a:t>
                      </a:r>
                      <a:r>
                        <a:rPr lang="tr-TR" altLang="zh-CN" sz="2000" baseline="30000" dirty="0" smtClean="0">
                          <a:latin typeface="Arial"/>
                          <a:cs typeface="Arial"/>
                        </a:rPr>
                        <a:t>19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 </a:t>
                      </a:r>
                      <a:r>
                        <a:rPr lang="mr-IN" altLang="zh-CN" sz="2000" baseline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127 = 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000 1000 0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16 </a:t>
                      </a:r>
                      <a:r>
                        <a:rPr lang="mr-IN" altLang="zh-CN" sz="200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 127 </a:t>
                      </a: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-111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altLang="zh-CN" sz="20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= 1.125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111 1111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Nan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76150">
                <a:tc>
                  <a:txBody>
                    <a:bodyPr/>
                    <a:lstStyle/>
                    <a:p>
                      <a:r>
                        <a:rPr lang="fi-FI" altLang="zh-CN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000 0000 0</a:t>
                      </a:r>
                      <a:r>
                        <a:rPr lang="fi-FI" altLang="zh-CN" sz="20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0 0000 </a:t>
                      </a:r>
                    </a:p>
                    <a:p>
                      <a:r>
                        <a:rPr lang="fi-FI" altLang="zh-CN" sz="2000" dirty="0" smtClean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 smtClean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= 1.5</a:t>
                      </a:r>
                      <a:r>
                        <a:rPr lang="en-US" altLang="zh-CN" sz="2000" baseline="0" dirty="0" smtClean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 smtClean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58258"/>
              </p:ext>
            </p:extLst>
          </p:nvPr>
        </p:nvGraphicFramePr>
        <p:xfrm>
          <a:off x="7210010" y="4798705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8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0010" y="4798705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9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2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Distribution </a:t>
            </a:r>
            <a:r>
              <a:rPr kumimoji="1" lang="en-US" altLang="zh-CN" dirty="0"/>
              <a:t>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382084" y="3795705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7" name="Worksheet" r:id="rId3" imgW="8334632" imgH="1095839" progId="Excel.Sheet.8">
                  <p:embed/>
                </p:oleObj>
              </mc:Choice>
              <mc:Fallback>
                <p:oleObj name="Worksheet" r:id="rId3" imgW="8334632" imgH="109583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4" y="3795705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椭圆 36"/>
          <p:cNvSpPr/>
          <p:nvPr/>
        </p:nvSpPr>
        <p:spPr>
          <a:xfrm>
            <a:off x="2192797" y="3795705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-156249" y="527693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What if the result of computation is at    ? 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452462" y="5460047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build="p"/>
      <p:bldP spid="4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Rounding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Goal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Use the “closest” representable value </a:t>
            </a:r>
            <a:r>
              <a:rPr kumimoji="1" lang="en-US" altLang="zh-CN" i="1" dirty="0" smtClean="0">
                <a:latin typeface="Verdana"/>
                <a:cs typeface="Verdana"/>
              </a:rPr>
              <a:t>x’</a:t>
            </a:r>
            <a:r>
              <a:rPr kumimoji="1" lang="en-US" altLang="zh-CN" dirty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to represent x.</a:t>
            </a:r>
          </a:p>
          <a:p>
            <a:endParaRPr kumimoji="1" lang="en-US" altLang="zh-CN" i="1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 modes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Round-down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Round-up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Round-toward-zero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Round-to-nearest (Round to even in text book)</a:t>
            </a:r>
            <a:endParaRPr kumimoji="1" lang="zh-CN" alt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0291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</a:t>
            </a:r>
            <a:r>
              <a:rPr kumimoji="1" lang="en-US" altLang="zh-CN" dirty="0" smtClean="0"/>
              <a:t>down in toy 6-bit FP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13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224544" y="1497403"/>
            <a:ext cx="8941498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48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(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dirty="0" smtClean="0">
                <a:latin typeface="Verdana"/>
                <a:cs typeface="Verdana"/>
              </a:rPr>
              <a:t>&lt;= x)</a:t>
            </a: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</a:t>
            </a:r>
            <a:r>
              <a:rPr kumimoji="1" lang="en-US" altLang="zh-CN" dirty="0" smtClean="0"/>
              <a:t>down in toy 6-bit FP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625527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29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4"/>
            <a:ext cx="8941498" cy="111136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48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(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dirty="0" smtClean="0">
                <a:latin typeface="Verdana"/>
                <a:cs typeface="Verdana"/>
              </a:rPr>
              <a:t>&lt;= x)</a:t>
            </a: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2220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</a:t>
            </a:r>
            <a:r>
              <a:rPr kumimoji="1" lang="en-US" altLang="zh-CN" dirty="0" smtClean="0"/>
              <a:t>numbers: decimal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5833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976617"/>
            <a:ext cx="381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(5.5)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+ 5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538696"/>
            <a:ext cx="71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(0.333333...)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+ 3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</a:t>
            </a:r>
            <a:r>
              <a:rPr lang="en-US" altLang="zh-CN" sz="2000" dirty="0" smtClean="0">
                <a:latin typeface="Verdana"/>
                <a:cs typeface="Verdana"/>
              </a:rPr>
              <a:t> 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5091562"/>
            <a:ext cx="8022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(</a:t>
            </a:r>
            <a:r>
              <a:rPr lang="en-US" altLang="zh-CN" sz="2000" dirty="0">
                <a:latin typeface="Verdana"/>
                <a:cs typeface="Verdana"/>
              </a:rPr>
              <a:t>1.4128</a:t>
            </a:r>
            <a:r>
              <a:rPr lang="en-US" altLang="zh-CN" sz="2000" dirty="0" smtClean="0">
                <a:latin typeface="Verdana"/>
                <a:cs typeface="Verdana"/>
              </a:rPr>
              <a:t>...)</a:t>
            </a:r>
            <a:r>
              <a:rPr lang="en-US" altLang="zh-CN" sz="2000" baseline="-25000" dirty="0" smtClean="0">
                <a:latin typeface="Verdana"/>
                <a:cs typeface="Verdana"/>
              </a:rPr>
              <a:t>10</a:t>
            </a:r>
            <a:r>
              <a:rPr lang="en-US" altLang="zh-CN" sz="2000" dirty="0" smtClean="0">
                <a:latin typeface="Verdana"/>
                <a:cs typeface="Verdana"/>
              </a:rPr>
              <a:t> =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0</a:t>
            </a:r>
            <a:r>
              <a:rPr lang="en-US" altLang="zh-CN" sz="2000" dirty="0" smtClean="0">
                <a:latin typeface="Verdana"/>
                <a:cs typeface="Verdana"/>
              </a:rPr>
              <a:t> + 4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-1</a:t>
            </a:r>
            <a:r>
              <a:rPr lang="en-US" altLang="zh-CN" sz="2000" dirty="0" smtClean="0">
                <a:latin typeface="Verdana"/>
                <a:cs typeface="Verdana"/>
              </a:rPr>
              <a:t> + 1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-2</a:t>
            </a:r>
            <a:r>
              <a:rPr lang="en-US" altLang="zh-CN" sz="2000" dirty="0" smtClean="0">
                <a:latin typeface="Verdana"/>
                <a:cs typeface="Verdana"/>
              </a:rPr>
              <a:t> + 2 * 10</a:t>
            </a:r>
            <a:r>
              <a:rPr lang="en-US" altLang="zh-CN" sz="2000" baseline="30000" dirty="0" smtClean="0">
                <a:latin typeface="Verdana"/>
                <a:cs typeface="Verdana"/>
              </a:rPr>
              <a:t>-3 </a:t>
            </a:r>
            <a:r>
              <a:rPr lang="en-US" altLang="zh-CN" sz="2000" dirty="0" smtClean="0">
                <a:latin typeface="Verdana"/>
                <a:cs typeface="Verdana"/>
              </a:rPr>
              <a:t>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7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</a:t>
            </a:r>
            <a:r>
              <a:rPr kumimoji="1" lang="en-US" altLang="zh-CN" dirty="0" smtClean="0"/>
              <a:t>up in toy 6-bit FP</a:t>
            </a:r>
            <a:endParaRPr kumimoji="1"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4"/>
            <a:ext cx="8690034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    </a:t>
            </a:r>
            <a:r>
              <a:rPr kumimoji="1" lang="en-US" altLang="zh-CN" dirty="0" smtClean="0">
                <a:latin typeface="Verdana"/>
                <a:cs typeface="Verdana"/>
              </a:rPr>
              <a:t>(x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+</a:t>
            </a:r>
            <a:r>
              <a:rPr kumimoji="1" lang="en-US" altLang="zh-CN" dirty="0">
                <a:latin typeface="Verdana"/>
                <a:cs typeface="Verdana"/>
              </a:rPr>
              <a:t>&gt;</a:t>
            </a:r>
            <a:r>
              <a:rPr kumimoji="1" lang="en-US" altLang="zh-CN" dirty="0" smtClean="0">
                <a:latin typeface="Verdana"/>
                <a:cs typeface="Verdana"/>
              </a:rPr>
              <a:t>= </a:t>
            </a:r>
            <a:r>
              <a:rPr kumimoji="1" lang="en-US" altLang="zh-CN" dirty="0">
                <a:latin typeface="Verdana"/>
                <a:cs typeface="Verdana"/>
              </a:rPr>
              <a:t>x)</a:t>
            </a:r>
            <a:endParaRPr kumimoji="1" lang="en-US" altLang="zh-CN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879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 in toy 6-bit FP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5448427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5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3966" y="1659543"/>
            <a:ext cx="8690034" cy="64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    </a:t>
            </a:r>
            <a:r>
              <a:rPr kumimoji="1" lang="en-US" altLang="zh-CN" dirty="0" smtClean="0">
                <a:latin typeface="Verdana"/>
                <a:cs typeface="Verdana"/>
              </a:rPr>
              <a:t>(x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+</a:t>
            </a:r>
            <a:r>
              <a:rPr kumimoji="1" lang="en-US" altLang="zh-CN" dirty="0" smtClean="0">
                <a:latin typeface="Verdana"/>
                <a:cs typeface="Verdana"/>
              </a:rPr>
              <a:t>&gt;= x)</a:t>
            </a:r>
            <a:endParaRPr kumimoji="1" lang="en-US" altLang="zh-CN" baseline="-25000" dirty="0" smtClean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4800" baseline="-25000" dirty="0" smtClean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748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 in toy 6-bit FP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932692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09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01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947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0.625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3966" y="1759306"/>
            <a:ext cx="8690034" cy="64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    </a:t>
            </a:r>
            <a:r>
              <a:rPr kumimoji="1" lang="en-US" altLang="zh-CN" dirty="0" smtClean="0">
                <a:latin typeface="Verdana"/>
                <a:cs typeface="Verdana"/>
              </a:rPr>
              <a:t>(x</a:t>
            </a:r>
            <a:r>
              <a:rPr kumimoji="1" lang="en-US" altLang="zh-CN" baseline="-25000" dirty="0" smtClean="0">
                <a:latin typeface="Verdana"/>
                <a:cs typeface="Verdana"/>
              </a:rPr>
              <a:t>+</a:t>
            </a:r>
            <a:r>
              <a:rPr kumimoji="1" lang="en-US" altLang="zh-CN" dirty="0" smtClean="0">
                <a:latin typeface="Verdana"/>
                <a:cs typeface="Verdana"/>
              </a:rPr>
              <a:t>&gt;= x)</a:t>
            </a:r>
            <a:endParaRPr kumimoji="1" lang="en-US" altLang="zh-CN" baseline="-25000" dirty="0" smtClean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4800" baseline="-25000" dirty="0" smtClean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43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Round towards </a:t>
            </a:r>
            <a:r>
              <a:rPr kumimoji="1" lang="en-US" altLang="zh-CN" dirty="0" smtClean="0"/>
              <a:t>zero in toy 6-bit FP</a:t>
            </a:r>
            <a:endParaRPr kumimoji="1"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</a:t>
            </a:r>
            <a:r>
              <a:rPr kumimoji="1" lang="en-US" altLang="zh-CN" dirty="0" smtClean="0">
                <a:latin typeface="Verdana"/>
                <a:cs typeface="Verdana"/>
              </a:rPr>
              <a:t>&gt; </a:t>
            </a:r>
            <a:r>
              <a:rPr kumimoji="1" lang="en-US" altLang="zh-CN" dirty="0">
                <a:latin typeface="Verdana"/>
                <a:cs typeface="Verdana"/>
              </a:rPr>
              <a:t>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748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Round towards zero in toy 6-bit FP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750715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43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</a:t>
            </a:r>
            <a:r>
              <a:rPr kumimoji="1" lang="en-US" altLang="zh-CN" dirty="0" smtClean="0">
                <a:latin typeface="Verdana"/>
                <a:cs typeface="Verdana"/>
              </a:rPr>
              <a:t>&gt; </a:t>
            </a:r>
            <a:r>
              <a:rPr kumimoji="1" lang="en-US" altLang="zh-CN" dirty="0">
                <a:latin typeface="Verdana"/>
                <a:cs typeface="Verdana"/>
              </a:rPr>
              <a:t>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7478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Round towards zero in toy 6-bit FP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36308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19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01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</a:t>
            </a:r>
            <a:r>
              <a:rPr kumimoji="1" lang="en-US" altLang="zh-CN" dirty="0" smtClean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</a:t>
            </a:r>
            <a:r>
              <a:rPr kumimoji="1" lang="en-US" altLang="zh-CN" dirty="0" smtClean="0">
                <a:latin typeface="Verdana"/>
                <a:cs typeface="Verdana"/>
              </a:rPr>
              <a:t>&gt; </a:t>
            </a:r>
            <a:r>
              <a:rPr kumimoji="1" lang="en-US" altLang="zh-CN" dirty="0">
                <a:latin typeface="Verdana"/>
                <a:cs typeface="Verdana"/>
              </a:rPr>
              <a:t>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>
                <a:latin typeface="Verdana"/>
                <a:cs typeface="Verdana"/>
              </a:rPr>
              <a:t>= </a:t>
            </a:r>
            <a:r>
              <a:rPr kumimoji="1" lang="en-US" altLang="zh-CN" sz="200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9776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Round to </a:t>
            </a:r>
            <a:r>
              <a:rPr kumimoji="1" lang="en-US" altLang="zh-CN" dirty="0" smtClean="0"/>
              <a:t>nearest in toy 6-bit FP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, whichever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is nearer to x.</a:t>
            </a:r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186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Round to nearest in toy 6-bit FP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, whichever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is nearer to x.</a:t>
            </a:r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34427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682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11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Round to nearest in toy 6-bit FP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, whichever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is nearer to x.</a:t>
            </a:r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34427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06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11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Round to nearest; ties to even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+ </a:t>
            </a:r>
            <a:r>
              <a:rPr kumimoji="1" lang="en-US" altLang="zh-CN" dirty="0" smtClean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</a:t>
            </a:r>
            <a:r>
              <a:rPr kumimoji="1" lang="en-US" altLang="zh-CN" sz="3200" dirty="0" smtClean="0">
                <a:latin typeface="Verdana"/>
                <a:cs typeface="Verdana"/>
              </a:rPr>
              <a:t>, whichever</a:t>
            </a:r>
            <a:r>
              <a:rPr kumimoji="1" lang="en-US" altLang="zh-CN" sz="32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is nearer to x.</a:t>
            </a:r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379336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38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(-0.86)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</a:t>
            </a:r>
            <a:r>
              <a:rPr kumimoji="1" lang="en-US" altLang="zh-CN" sz="2000" dirty="0" smtClean="0">
                <a:latin typeface="Verdana"/>
                <a:cs typeface="Verdana"/>
              </a:rPr>
              <a:t>(0.55) </a:t>
            </a:r>
            <a:r>
              <a:rPr kumimoji="1" lang="en-US" altLang="zh-CN" sz="2000" dirty="0">
                <a:latin typeface="Verdana"/>
                <a:cs typeface="Verdana"/>
              </a:rPr>
              <a:t>= </a:t>
            </a:r>
            <a:r>
              <a:rPr kumimoji="1" lang="en-US" altLang="zh-CN" sz="2000" dirty="0" smtClean="0">
                <a:latin typeface="Verdana"/>
                <a:cs typeface="Verdana"/>
              </a:rPr>
              <a:t>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9166" y="5207605"/>
            <a:ext cx="48294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02783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numbers: decimal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05782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/>
                <a:gridCol w="5739089"/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 smtClean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 smtClean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 smtClean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 smtClean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621915"/>
            <a:ext cx="356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5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+ 5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183994"/>
            <a:ext cx="677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(0.333333...)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+ 3 * 10</a:t>
            </a:r>
            <a:r>
              <a:rPr lang="en-US" altLang="zh-CN" sz="2400" baseline="30000" dirty="0" smtClean="0">
                <a:latin typeface="Arial"/>
                <a:cs typeface="Arial"/>
              </a:rPr>
              <a:t>-3</a:t>
            </a:r>
            <a:r>
              <a:rPr lang="en-US" altLang="zh-CN" sz="2400" dirty="0" smtClean="0">
                <a:latin typeface="Arial"/>
                <a:cs typeface="Arial"/>
              </a:rPr>
              <a:t> 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4736860"/>
            <a:ext cx="767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en-US" altLang="zh-CN" sz="2400" dirty="0">
                <a:latin typeface="Arial"/>
                <a:cs typeface="Arial"/>
              </a:rPr>
              <a:t>1.4128</a:t>
            </a:r>
            <a:r>
              <a:rPr lang="en-US" altLang="zh-CN" sz="2400" dirty="0" smtClean="0">
                <a:latin typeface="Arial"/>
                <a:cs typeface="Arial"/>
              </a:rPr>
              <a:t>...)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1 * 10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+ 4 * 10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+ 1 * 10</a:t>
            </a:r>
            <a:r>
              <a:rPr lang="en-US" altLang="zh-CN" sz="2400" baseline="30000" dirty="0" smtClean="0">
                <a:latin typeface="Arial"/>
                <a:cs typeface="Arial"/>
              </a:rPr>
              <a:t>-2</a:t>
            </a:r>
            <a:r>
              <a:rPr lang="en-US" altLang="zh-CN" sz="2400" dirty="0" smtClean="0">
                <a:latin typeface="Arial"/>
                <a:cs typeface="Arial"/>
              </a:rPr>
              <a:t> + 2 * 10</a:t>
            </a:r>
            <a:r>
              <a:rPr lang="en-US" altLang="zh-CN" sz="2400" baseline="30000" dirty="0" smtClean="0">
                <a:latin typeface="Arial"/>
                <a:cs typeface="Arial"/>
              </a:rPr>
              <a:t>-3 </a:t>
            </a:r>
            <a:r>
              <a:rPr lang="en-US" altLang="zh-CN" sz="2400" dirty="0" smtClean="0">
                <a:latin typeface="Arial"/>
                <a:cs typeface="Arial"/>
              </a:rPr>
              <a:t>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929" y="5256915"/>
            <a:ext cx="8009984" cy="129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  <a:r>
              <a:rPr lang="en-US" altLang="zh-CN" sz="2400" dirty="0" smtClean="0">
                <a:latin typeface="Consolas"/>
                <a:cs typeface="Consolas"/>
              </a:rPr>
              <a:t> = (d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m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-1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-2</a:t>
            </a:r>
            <a:r>
              <a:rPr lang="mr-IN" altLang="zh-CN" sz="2400" dirty="0" smtClean="0">
                <a:latin typeface="Consolas"/>
                <a:cs typeface="Consolas"/>
              </a:rPr>
              <a:t>…</a:t>
            </a:r>
            <a:r>
              <a:rPr lang="en-US" altLang="zh-CN" sz="2400" dirty="0" smtClean="0">
                <a:latin typeface="Consolas"/>
                <a:cs typeface="Consolas"/>
              </a:rPr>
              <a:t>d</a:t>
            </a:r>
            <a:r>
              <a:rPr lang="en-US" altLang="zh-CN" sz="2400" baseline="-25000" dirty="0" smtClean="0">
                <a:latin typeface="Consolas"/>
                <a:cs typeface="Consolas"/>
              </a:rPr>
              <a:t>-n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  <a:r>
              <a:rPr lang="en-US" altLang="zh-CN" sz="2400" baseline="-25000" dirty="0" smtClean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 smtClean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 smtClean="0">
                <a:latin typeface="Consolas"/>
                <a:cs typeface="Consolas"/>
              </a:rPr>
              <a:t>   </a:t>
            </a:r>
            <a:r>
              <a:rPr lang="en-US" altLang="zh-CN" sz="2400" dirty="0" smtClean="0">
                <a:latin typeface="Consolas"/>
                <a:cs typeface="Consolas"/>
              </a:rPr>
              <a:t> = 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40409"/>
              </p:ext>
            </p:extLst>
          </p:nvPr>
        </p:nvGraphicFramePr>
        <p:xfrm>
          <a:off x="1384327" y="5782576"/>
          <a:ext cx="1620435" cy="112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5" name="公式" r:id="rId3" imgW="660400" imgH="457200" progId="Equation.3">
                  <p:embed/>
                </p:oleObj>
              </mc:Choice>
              <mc:Fallback>
                <p:oleObj name="公式" r:id="rId3" imgW="66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27" y="5782576"/>
                        <a:ext cx="1620435" cy="112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/>
                <a:gridCol w="1119724"/>
                <a:gridCol w="2813734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</a:t>
            </a:r>
            <a:r>
              <a:rPr lang="en-US" altLang="zh-CN" sz="1600" b="1" dirty="0" smtClean="0">
                <a:latin typeface="Verdana"/>
                <a:cs typeface="Verdana"/>
              </a:rPr>
              <a:t>ingle precision </a:t>
            </a:r>
            <a:r>
              <a:rPr lang="en-US" altLang="zh-CN" sz="1600" dirty="0" smtClean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/>
                <a:gridCol w="1572171"/>
                <a:gridCol w="6671408"/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 smtClean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</a:t>
            </a:r>
            <a:r>
              <a:rPr lang="en-US" altLang="zh-CN" b="1" dirty="0" smtClean="0">
                <a:latin typeface="Verdana"/>
                <a:cs typeface="Verdana"/>
              </a:rPr>
              <a:t>ouble precision </a:t>
            </a:r>
            <a:r>
              <a:rPr lang="en-US" altLang="zh-CN" dirty="0" smtClean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144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</a:t>
            </a:r>
            <a:r>
              <a:rPr lang="en-US" altLang="zh-CN" sz="2400" dirty="0" smtClean="0">
                <a:latin typeface="Arial"/>
                <a:cs typeface="Arial"/>
              </a:rPr>
              <a:t>loat f = 0.1</a:t>
            </a:r>
          </a:p>
          <a:p>
            <a:r>
              <a:rPr lang="en-US" altLang="zh-CN" sz="2400" dirty="0">
                <a:latin typeface="Arial"/>
                <a:cs typeface="Arial"/>
              </a:rPr>
              <a:t>d</a:t>
            </a:r>
            <a:r>
              <a:rPr lang="en-US" altLang="zh-CN" sz="2400" dirty="0" smtClean="0">
                <a:latin typeface="Arial"/>
                <a:cs typeface="Arial"/>
              </a:rPr>
              <a:t>ouble d = 0.1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20063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/>
                <a:gridCol w="1350006"/>
                <a:gridCol w="1155513"/>
                <a:gridCol w="1676328"/>
                <a:gridCol w="2010637"/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 smtClean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 smtClean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 smtClean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 smtClean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 smtClean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 smtClean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 smtClean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baseline="30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 smtClean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How does CPU know if it is floating point or integers 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By having specific instruction for floating points operation.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a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dd $1, $2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>
            <a:endCxn id="33" idx="1"/>
          </p:cNvCxnSpPr>
          <p:nvPr/>
        </p:nvCxnSpPr>
        <p:spPr>
          <a:xfrm>
            <a:off x="6235197" y="1453944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017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int d = 1 + 2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442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prstClr val="black"/>
                  </a:solidFill>
                  <a:latin typeface="Arial"/>
                  <a:cs typeface="Arial"/>
                </a:rPr>
                <a:t>a</a:t>
              </a:r>
              <a:r>
                <a:rPr lang="en-US" altLang="zh-CN" sz="20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ddss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Arial"/>
                  <a:cs typeface="Arial"/>
                </a:rPr>
                <a:t> $1, $2</a:t>
              </a:r>
              <a:endParaRPr lang="zh-CN" altLang="en-US" sz="20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235197" y="1946307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863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float f = 0.1 + 0.2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092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(5.5)</a:t>
            </a:r>
            <a:r>
              <a:rPr lang="en-US" altLang="zh-CN" sz="2400" baseline="-25000" dirty="0" smtClean="0">
                <a:latin typeface="Arial"/>
                <a:cs typeface="Arial"/>
              </a:rPr>
              <a:t>10</a:t>
            </a:r>
            <a:r>
              <a:rPr lang="en-US" altLang="zh-CN" sz="2400" dirty="0" smtClean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 smtClean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cs typeface="Arial"/>
              </a:rPr>
              <a:t>          = 1 * 2</a:t>
            </a:r>
            <a:r>
              <a:rPr lang="en-US" altLang="zh-CN" sz="2400" baseline="30000" dirty="0" smtClean="0">
                <a:latin typeface="Arial"/>
                <a:cs typeface="Arial"/>
              </a:rPr>
              <a:t>2</a:t>
            </a:r>
            <a:r>
              <a:rPr lang="en-US" altLang="zh-CN" sz="2400" dirty="0" smtClean="0">
                <a:latin typeface="Arial"/>
                <a:cs typeface="Arial"/>
              </a:rPr>
              <a:t> + 0 * 2</a:t>
            </a:r>
            <a:r>
              <a:rPr lang="en-US" altLang="zh-CN" sz="2400" baseline="30000" dirty="0" smtClean="0">
                <a:latin typeface="Arial"/>
                <a:cs typeface="Arial"/>
              </a:rPr>
              <a:t>1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0</a:t>
            </a:r>
            <a:r>
              <a:rPr lang="en-US" altLang="zh-CN" sz="2400" dirty="0" smtClean="0">
                <a:latin typeface="Arial"/>
                <a:cs typeface="Arial"/>
              </a:rPr>
              <a:t> + 1 * 2</a:t>
            </a:r>
            <a:r>
              <a:rPr lang="en-US" altLang="zh-CN" sz="2400" baseline="30000" dirty="0" smtClean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 smtClean="0">
              <a:latin typeface="Arial"/>
              <a:cs typeface="Arial"/>
            </a:endParaRPr>
          </a:p>
          <a:p>
            <a:r>
              <a:rPr lang="en-US" altLang="zh-CN" sz="2400" baseline="30000" dirty="0" smtClean="0">
                <a:latin typeface="Arial"/>
                <a:cs typeface="Arial"/>
              </a:rPr>
              <a:t>                 </a:t>
            </a:r>
            <a:r>
              <a:rPr lang="en-US" altLang="zh-CN" sz="2400" dirty="0" smtClean="0">
                <a:latin typeface="Arial"/>
                <a:cs typeface="Arial"/>
              </a:rPr>
              <a:t>= (101.1)</a:t>
            </a:r>
            <a:r>
              <a:rPr lang="en-US" altLang="zh-CN" sz="2400" baseline="-25000" dirty="0" smtClean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4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54696</TotalTime>
  <Words>3452</Words>
  <Application>Microsoft Macintosh PowerPoint</Application>
  <PresentationFormat>On-screen Show (4:3)</PresentationFormat>
  <Paragraphs>865</Paragraphs>
  <Slides>74</Slides>
  <Notes>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CloudVisor-Austin</vt:lpstr>
      <vt:lpstr>公式</vt:lpstr>
      <vt:lpstr>Equation</vt:lpstr>
      <vt:lpstr>Worksheet</vt:lpstr>
      <vt:lpstr>工作表</vt:lpstr>
      <vt:lpstr>Floating point</vt:lpstr>
      <vt:lpstr>Representing Real Numbers  using bits</vt:lpstr>
      <vt:lpstr>Representing Numbers in bits</vt:lpstr>
      <vt:lpstr>Representing Numbers in bits</vt:lpstr>
      <vt:lpstr>Representing real numbers: decimal</vt:lpstr>
      <vt:lpstr>Representing real numbers: decimal</vt:lpstr>
      <vt:lpstr>Representing real numbers: decimal</vt:lpstr>
      <vt:lpstr>Binary Representation</vt:lpstr>
      <vt:lpstr>Binary Representation</vt:lpstr>
      <vt:lpstr>Binary Representation</vt:lpstr>
      <vt:lpstr>Binary Representation</vt:lpstr>
      <vt:lpstr>Exercise</vt:lpstr>
      <vt:lpstr>Exercise</vt:lpstr>
      <vt:lpstr>How to represent real numbers in fixed # of bits?</vt:lpstr>
      <vt:lpstr>Naive idea: Fixed point</vt:lpstr>
      <vt:lpstr>Problems of Fixed Point</vt:lpstr>
      <vt:lpstr>The idea</vt:lpstr>
      <vt:lpstr>Floating Point: decimal</vt:lpstr>
      <vt:lpstr>Floating Point: decimal</vt:lpstr>
      <vt:lpstr>Floating Point: binary</vt:lpstr>
      <vt:lpstr>Exercises</vt:lpstr>
      <vt:lpstr>Exercises</vt:lpstr>
      <vt:lpstr>How to represent a binary scientific notation in fixed # of bits?</vt:lpstr>
      <vt:lpstr>How to represent a binary scientific notation in fixed # of bits?</vt:lpstr>
      <vt:lpstr>How to represent a binary scientific notation in fixed # of bits?</vt:lpstr>
      <vt:lpstr>Exercise</vt:lpstr>
      <vt:lpstr>Exercise</vt:lpstr>
      <vt:lpstr>Toy Number System</vt:lpstr>
      <vt:lpstr>Toy Number System</vt:lpstr>
      <vt:lpstr>Toy Number System</vt:lpstr>
      <vt:lpstr>Toy Number System</vt:lpstr>
      <vt:lpstr>Toy Number System</vt:lpstr>
      <vt:lpstr>Questions </vt:lpstr>
      <vt:lpstr>IEEE Floating Point Standard</vt:lpstr>
      <vt:lpstr>The Only Book Focuses On IEEE Floating Point Standard</vt:lpstr>
      <vt:lpstr>What we have learnt so far</vt:lpstr>
      <vt:lpstr>Goals of IEEE Standard</vt:lpstr>
      <vt:lpstr>Restrictions on Normalized  Representation</vt:lpstr>
      <vt:lpstr>Exponential Bias</vt:lpstr>
      <vt:lpstr>IEEE normalized representation</vt:lpstr>
      <vt:lpstr>Questions</vt:lpstr>
      <vt:lpstr>Questions</vt:lpstr>
      <vt:lpstr>Questions</vt:lpstr>
      <vt:lpstr>Toy 6-bit Floating Point</vt:lpstr>
      <vt:lpstr>Toy 6-bit Floating Point</vt:lpstr>
      <vt:lpstr>Toy 6-bit Floating Point</vt:lpstr>
      <vt:lpstr>PowerPoint Presentation</vt:lpstr>
      <vt:lpstr>IEEE denormalized representation</vt:lpstr>
      <vt:lpstr>Zeros</vt:lpstr>
      <vt:lpstr>Examples</vt:lpstr>
      <vt:lpstr>Toy 6-bit Floating Point</vt:lpstr>
      <vt:lpstr>Special Values</vt:lpstr>
      <vt:lpstr>Exercises</vt:lpstr>
      <vt:lpstr>Exercises</vt:lpstr>
      <vt:lpstr>Distribution of Representable Values</vt:lpstr>
      <vt:lpstr>Distribution of Representable Values</vt:lpstr>
      <vt:lpstr>Rounding</vt:lpstr>
      <vt:lpstr>Round down in toy 6-bit FP</vt:lpstr>
      <vt:lpstr>Round down in toy 6-bit FP</vt:lpstr>
      <vt:lpstr>Round up in toy 6-bit FP</vt:lpstr>
      <vt:lpstr>Round up in toy 6-bit FP</vt:lpstr>
      <vt:lpstr>Round up in toy 6-bit FP</vt:lpstr>
      <vt:lpstr>Round towards zero in toy 6-bit FP</vt:lpstr>
      <vt:lpstr>Round towards zero in toy 6-bit FP</vt:lpstr>
      <vt:lpstr>Round towards zero in toy 6-bit FP</vt:lpstr>
      <vt:lpstr>Round to nearest in toy 6-bit FP</vt:lpstr>
      <vt:lpstr>Round to nearest in toy 6-bit FP</vt:lpstr>
      <vt:lpstr>Round to nearest in toy 6-bit FP</vt:lpstr>
      <vt:lpstr>Round to nearest; ties to even</vt:lpstr>
      <vt:lpstr>single/ double precision</vt:lpstr>
      <vt:lpstr>single/ double precision</vt:lpstr>
      <vt:lpstr>How does CPU know if it is floating point or integers ?</vt:lpstr>
      <vt:lpstr>PowerPoint Presentation</vt:lpstr>
      <vt:lpstr>PowerPoint Presentation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6600</cp:revision>
  <cp:lastPrinted>2018-09-12T19:14:06Z</cp:lastPrinted>
  <dcterms:created xsi:type="dcterms:W3CDTF">2012-08-17T04:52:30Z</dcterms:created>
  <dcterms:modified xsi:type="dcterms:W3CDTF">2019-02-04T15:13:01Z</dcterms:modified>
</cp:coreProperties>
</file>