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4"/>
  </p:notesMasterIdLst>
  <p:handoutMasterIdLst>
    <p:handoutMasterId r:id="rId85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10" r:id="rId9"/>
    <p:sldId id="977" r:id="rId10"/>
    <p:sldId id="911" r:id="rId11"/>
    <p:sldId id="913" r:id="rId12"/>
    <p:sldId id="915" r:id="rId13"/>
    <p:sldId id="875" r:id="rId14"/>
    <p:sldId id="916" r:id="rId15"/>
    <p:sldId id="917" r:id="rId16"/>
    <p:sldId id="919" r:id="rId17"/>
    <p:sldId id="920" r:id="rId18"/>
    <p:sldId id="1028" r:id="rId19"/>
    <p:sldId id="921" r:id="rId20"/>
    <p:sldId id="924" r:id="rId21"/>
    <p:sldId id="925" r:id="rId22"/>
    <p:sldId id="926" r:id="rId23"/>
    <p:sldId id="964" r:id="rId24"/>
    <p:sldId id="965" r:id="rId25"/>
    <p:sldId id="928" r:id="rId26"/>
    <p:sldId id="927" r:id="rId27"/>
    <p:sldId id="929" r:id="rId28"/>
    <p:sldId id="930" r:id="rId29"/>
    <p:sldId id="931" r:id="rId30"/>
    <p:sldId id="966" r:id="rId31"/>
    <p:sldId id="936" r:id="rId32"/>
    <p:sldId id="967" r:id="rId33"/>
    <p:sldId id="968" r:id="rId34"/>
    <p:sldId id="969" r:id="rId35"/>
    <p:sldId id="970" r:id="rId36"/>
    <p:sldId id="940" r:id="rId37"/>
    <p:sldId id="942" r:id="rId38"/>
    <p:sldId id="943" r:id="rId39"/>
    <p:sldId id="1029" r:id="rId40"/>
    <p:sldId id="944" r:id="rId41"/>
    <p:sldId id="945" r:id="rId42"/>
    <p:sldId id="946" r:id="rId43"/>
    <p:sldId id="947" r:id="rId44"/>
    <p:sldId id="1018" r:id="rId45"/>
    <p:sldId id="1019" r:id="rId46"/>
    <p:sldId id="1020" r:id="rId47"/>
    <p:sldId id="949" r:id="rId48"/>
    <p:sldId id="971" r:id="rId49"/>
    <p:sldId id="972" r:id="rId50"/>
    <p:sldId id="983" r:id="rId51"/>
    <p:sldId id="953" r:id="rId52"/>
    <p:sldId id="954" r:id="rId53"/>
    <p:sldId id="961" r:id="rId54"/>
    <p:sldId id="1030" r:id="rId55"/>
    <p:sldId id="1031" r:id="rId56"/>
    <p:sldId id="1032" r:id="rId57"/>
    <p:sldId id="1034" r:id="rId58"/>
    <p:sldId id="1035" r:id="rId59"/>
    <p:sldId id="1036" r:id="rId60"/>
    <p:sldId id="957" r:id="rId61"/>
    <p:sldId id="973" r:id="rId62"/>
    <p:sldId id="885" r:id="rId63"/>
    <p:sldId id="960" r:id="rId64"/>
    <p:sldId id="889" r:id="rId65"/>
    <p:sldId id="892" r:id="rId66"/>
    <p:sldId id="1007" r:id="rId67"/>
    <p:sldId id="1008" r:id="rId68"/>
    <p:sldId id="1009" r:id="rId69"/>
    <p:sldId id="1010" r:id="rId70"/>
    <p:sldId id="1012" r:id="rId71"/>
    <p:sldId id="1011" r:id="rId72"/>
    <p:sldId id="1014" r:id="rId73"/>
    <p:sldId id="1013" r:id="rId74"/>
    <p:sldId id="896" r:id="rId75"/>
    <p:sldId id="1015" r:id="rId76"/>
    <p:sldId id="1016" r:id="rId77"/>
    <p:sldId id="1026" r:id="rId78"/>
    <p:sldId id="958" r:id="rId79"/>
    <p:sldId id="959" r:id="rId80"/>
    <p:sldId id="962" r:id="rId81"/>
    <p:sldId id="974" r:id="rId82"/>
    <p:sldId id="975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7" autoAdjust="0"/>
    <p:restoredTop sz="60461" autoAdjust="0"/>
  </p:normalViewPr>
  <p:slideViewPr>
    <p:cSldViewPr snapToGrid="0" snapToObjects="1">
      <p:cViewPr varScale="1">
        <p:scale>
          <a:sx n="57" d="100"/>
          <a:sy n="57" d="100"/>
        </p:scale>
        <p:origin x="1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3383606948399E-2"/>
          <c:y val="0"/>
          <c:w val="0.95754716981132104"/>
          <c:h val="0.86632390745501298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3.5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10</c:v>
                </c:pt>
                <c:pt idx="22">
                  <c:v>12</c:v>
                </c:pt>
                <c:pt idx="23">
                  <c:v>14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</c:v>
                </c:pt>
                <c:pt idx="37">
                  <c:v>-2.5</c:v>
                </c:pt>
                <c:pt idx="38">
                  <c:v>-3</c:v>
                </c:pt>
                <c:pt idx="39">
                  <c:v>-3.5</c:v>
                </c:pt>
                <c:pt idx="40">
                  <c:v>-4</c:v>
                </c:pt>
                <c:pt idx="41">
                  <c:v>-5</c:v>
                </c:pt>
                <c:pt idx="42">
                  <c:v>-6</c:v>
                </c:pt>
                <c:pt idx="43">
                  <c:v>-7</c:v>
                </c:pt>
                <c:pt idx="44">
                  <c:v>-8</c:v>
                </c:pt>
                <c:pt idx="45">
                  <c:v>-10</c:v>
                </c:pt>
                <c:pt idx="46">
                  <c:v>-12</c:v>
                </c:pt>
                <c:pt idx="47">
                  <c:v>-14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65-1148-9B91-279C7773B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484312"/>
        <c:axId val="-2068479128"/>
      </c:scatterChart>
      <c:valAx>
        <c:axId val="-2068484312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8479128"/>
        <c:crosses val="autoZero"/>
        <c:crossBetween val="midCat"/>
      </c:valAx>
      <c:valAx>
        <c:axId val="-2068479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84843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Circuitry</a:t>
            </a:r>
            <a:r>
              <a:rPr lang="en-US" baseline="0" dirty="0"/>
              <a:t> for handling 2’s complement is more complex than handling unsigned only.</a:t>
            </a:r>
          </a:p>
          <a:p>
            <a:endParaRPr lang="en-US" baseline="0" dirty="0"/>
          </a:p>
          <a:p>
            <a:r>
              <a:rPr lang="en-US" baseline="0" dirty="0"/>
              <a:t>Although 2’s complement has the same addition/</a:t>
            </a:r>
            <a:r>
              <a:rPr lang="en-US" baseline="0" dirty="0" err="1"/>
              <a:t>substraction</a:t>
            </a:r>
            <a:r>
              <a:rPr lang="en-US" baseline="0" dirty="0"/>
              <a:t> logic as unsigned, its comparison logic is different.</a:t>
            </a:r>
          </a:p>
          <a:p>
            <a:r>
              <a:rPr lang="en-US" baseline="0" dirty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(1000 0000) in unsigned is more than (0000 0001) but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nyu.edu/overton/NumericalComputing/protected/NumericalComputingSIAM.pdf" TargetMode="Externa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>
              <a:latin typeface="Arial"/>
              <a:cs typeface="Arial"/>
            </a:endParaRPr>
          </a:p>
          <a:p>
            <a:r>
              <a:rPr lang="en-US" altLang="zh-CN" sz="2400" baseline="30000" dirty="0">
                <a:latin typeface="Arial"/>
                <a:cs typeface="Arial"/>
              </a:rPr>
              <a:t>                 </a:t>
            </a:r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>
              <a:latin typeface="Arial"/>
              <a:cs typeface="Arial"/>
            </a:endParaRPr>
          </a:p>
          <a:p>
            <a:r>
              <a:rPr lang="en-US" altLang="zh-CN" sz="2400" baseline="30000" dirty="0">
                <a:latin typeface="Arial"/>
                <a:cs typeface="Arial"/>
              </a:rPr>
              <a:t>                 </a:t>
            </a:r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-n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>
                <a:latin typeface="Consolas"/>
                <a:cs typeface="Consolas"/>
              </a:rPr>
              <a:t>   </a:t>
            </a:r>
            <a:r>
              <a:rPr lang="en-US" altLang="zh-CN" sz="2400" dirty="0">
                <a:latin typeface="Consolas"/>
                <a:cs typeface="Consolas"/>
              </a:rPr>
              <a:t> = (b</a:t>
            </a:r>
            <a:r>
              <a:rPr lang="en-US" altLang="zh-CN" sz="2400" baseline="-25000" dirty="0">
                <a:latin typeface="Consolas"/>
                <a:cs typeface="Consolas"/>
              </a:rPr>
              <a:t>p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p-1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-q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8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9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r>
                <a:rPr lang="en-US" altLang="zh-CN" baseline="30000" dirty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0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04809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Fixed position </a:t>
            </a:r>
            <a:r>
              <a:rPr lang="en-US" altLang="zh-CN" i="1" dirty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Fixed position </a:t>
            </a:r>
            <a:r>
              <a:rPr lang="en-US" altLang="zh-CN" i="1" dirty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cs typeface="Verdana"/>
              </a:rPr>
              <a:t>( 10.011 )</a:t>
            </a:r>
            <a:r>
              <a:rPr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number: </a:t>
            </a:r>
          </a:p>
          <a:p>
            <a:pPr lvl="1"/>
            <a:r>
              <a:rPr kumimoji="1" lang="en-US" altLang="zh-CN" dirty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15</a:t>
            </a:r>
            <a:r>
              <a:rPr lang="en-US" altLang="zh-CN" sz="2400" dirty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 notation: </a:t>
            </a:r>
          </a:p>
          <a:p>
            <a:pPr lvl="1"/>
            <a:r>
              <a:rPr lang="en-US" dirty="0"/>
              <a:t>Represents evenly spaced fractional numbers</a:t>
            </a:r>
          </a:p>
          <a:p>
            <a:pPr lvl="2"/>
            <a:r>
              <a:rPr lang="en-US" dirty="0">
                <a:sym typeface="Wingdings"/>
              </a:rPr>
              <a:t> </a:t>
            </a:r>
            <a:r>
              <a:rPr lang="en-US" dirty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96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97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10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3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 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Decimal point </a:t>
            </a:r>
            <a:r>
              <a:rPr kumimoji="1" lang="en-US" altLang="zh-CN" sz="2400" b="1" dirty="0">
                <a:latin typeface="Arial"/>
                <a:cs typeface="Arial"/>
              </a:rPr>
              <a:t>floats</a:t>
            </a:r>
            <a:r>
              <a:rPr kumimoji="1" lang="en-US" altLang="zh-CN" sz="2400" dirty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047627"/>
            <a:ext cx="8009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Normalization: give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r, obtain its normalized representation </a:t>
            </a:r>
            <a:endParaRPr lang="en-US" altLang="zh-CN" sz="11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(10.25)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Arial"/>
                <a:cs typeface="Arial"/>
              </a:rPr>
              <a:t>(1010.01)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2</a:t>
            </a:r>
            <a:r>
              <a:rPr lang="en-US" altLang="zh-CN" sz="2800" baseline="30000" dirty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200481"/>
            <a:ext cx="8009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How to represent a normalized number in a fixed-length format?</a:t>
            </a:r>
            <a:endParaRPr lang="en-US" altLang="zh-CN" sz="1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108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( 1.b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Normalized representation in computer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Given the normalized representation of (71)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/>
              <a:t>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 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3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/>
              <a:t>Given the normalized representation of (71)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/>
              <a:t>)</a:t>
            </a:r>
            <a:r>
              <a:rPr kumimoji="1" lang="en-US" altLang="zh-CN" baseline="-25000" dirty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(71)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(1000111)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(1.000111)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6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71307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( 1.11 )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7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Smallest positive number: 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( 1.00 )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Negative number: -224 to 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more bit patterns left to represent 0!</a:t>
            </a: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special cases:</a:t>
            </a:r>
          </a:p>
          <a:p>
            <a:pPr lvl="1" indent="-342900"/>
            <a:r>
              <a:rPr kumimoji="1" lang="en-US" altLang="zh-CN" dirty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5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https://cs.nyu.edu/overton/NumericalComputing/protected/NumericalComputingSIAM.pdf</a:t>
            </a:r>
            <a:endParaRPr lang="en-US" altLang="zh-CN" dirty="0"/>
          </a:p>
          <a:p>
            <a:r>
              <a:rPr lang="en-US" altLang="zh-CN" dirty="0"/>
              <a:t>With you </a:t>
            </a:r>
            <a:r>
              <a:rPr lang="en-US" altLang="zh-CN" dirty="0" err="1"/>
              <a:t>nyu</a:t>
            </a:r>
            <a:r>
              <a:rPr lang="en-US" altLang="zh-CN" dirty="0"/>
              <a:t> </a:t>
            </a:r>
            <a:r>
              <a:rPr lang="en-US" altLang="zh-CN" dirty="0" err="1"/>
              <a:t>netid</a:t>
            </a:r>
            <a:r>
              <a:rPr lang="en-US" altLang="zh-CN" dirty="0"/>
              <a:t>/password. You can also search the </a:t>
            </a:r>
            <a:r>
              <a:rPr lang="en-US" altLang="zh-CN" dirty="0" err="1"/>
              <a:t>pdf</a:t>
            </a:r>
            <a:r>
              <a:rPr lang="en-US" altLang="zh-CN" dirty="0"/>
              <a:t> with </a:t>
            </a:r>
            <a:r>
              <a:rPr lang="en-US" altLang="zh-CN" dirty="0" err="1"/>
              <a:t>google</a:t>
            </a:r>
            <a:r>
              <a:rPr lang="en-US" altLang="zh-CN" dirty="0"/>
              <a:t>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/>
              <a:t>normalized representation of floating point</a:t>
            </a:r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represent numbers in range (-1,1)</a:t>
            </a:r>
          </a:p>
          <a:p>
            <a:r>
              <a:rPr lang="en-US" dirty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 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79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80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Exponential</a:t>
            </a:r>
            <a:r>
              <a:rPr kumimoji="1" lang="en-US" altLang="zh-CN" dirty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 represent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Verdana"/>
                <a:cs typeface="Verdana"/>
              </a:rPr>
              <a:t>254 </a:t>
            </a:r>
            <a:r>
              <a:rPr lang="mr-IN" altLang="zh-CN" sz="2400" dirty="0">
                <a:latin typeface="Verdana"/>
                <a:cs typeface="Verdana"/>
              </a:rPr>
              <a:t>–</a:t>
            </a:r>
            <a:r>
              <a:rPr lang="en-US" altLang="zh-CN" sz="2400" dirty="0">
                <a:latin typeface="Verdana"/>
                <a:cs typeface="Verdana"/>
              </a:rPr>
              <a:t> 127 = </a:t>
            </a:r>
            <a:r>
              <a:rPr lang="is-IS" altLang="zh-CN" sz="2400" dirty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1 </a:t>
            </a:r>
            <a:r>
              <a:rPr lang="mr-IN" altLang="zh-CN" sz="2400" dirty="0">
                <a:latin typeface="Verdana"/>
                <a:cs typeface="Verdana"/>
              </a:rPr>
              <a:t>–</a:t>
            </a:r>
            <a:r>
              <a:rPr lang="en-US" altLang="zh-CN" sz="2400" dirty="0">
                <a:latin typeface="Verdana"/>
                <a:cs typeface="Verdana"/>
              </a:rPr>
              <a:t> 127 = -</a:t>
            </a:r>
            <a:r>
              <a:rPr lang="is-IS" altLang="zh-CN" sz="2400" dirty="0">
                <a:latin typeface="Verdana"/>
                <a:cs typeface="Verdana"/>
              </a:rPr>
              <a:t>126</a:t>
            </a: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Negative number with 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2</a:t>
            </a:r>
            <a:r>
              <a:rPr kumimoji="1" lang="en-US" altLang="zh-CN" sz="2400" baseline="30000" dirty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-2</a:t>
            </a:r>
            <a:r>
              <a:rPr kumimoji="1" lang="en-US" altLang="zh-CN" sz="2400" baseline="30000" dirty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Q1. Why using </a:t>
            </a:r>
            <a:r>
              <a:rPr lang="en-US" altLang="zh-CN" sz="4000" b="1" dirty="0">
                <a:latin typeface="Arial"/>
                <a:cs typeface="Arial"/>
              </a:rPr>
              <a:t>bias</a:t>
            </a:r>
            <a:r>
              <a:rPr lang="en-US" altLang="zh-CN" sz="4000" dirty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Q2. Why is </a:t>
            </a:r>
            <a:r>
              <a:rPr lang="en-US" altLang="zh-CN" sz="4000" b="1" dirty="0">
                <a:latin typeface="Arial"/>
                <a:cs typeface="Arial"/>
              </a:rPr>
              <a:t>bias </a:t>
            </a:r>
            <a:r>
              <a:rPr lang="en-US" altLang="zh-CN" sz="4000" dirty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Q1. Why using </a:t>
            </a:r>
            <a:r>
              <a:rPr lang="en-US" altLang="zh-CN" sz="4000" b="1" dirty="0">
                <a:latin typeface="Arial"/>
                <a:cs typeface="Arial"/>
              </a:rPr>
              <a:t>bias </a:t>
            </a:r>
            <a:r>
              <a:rPr lang="en-US" altLang="zh-CN" sz="4000" dirty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/>
                <a:cs typeface="Arial"/>
              </a:rPr>
              <a:t>A2. Balance positive numbers (magnitude) and negative numbers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( 1.00 )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-2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( 1.01 )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-2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</a:t>
            </a:r>
            <a:r>
              <a:rPr kumimoji="1" lang="en-US" altLang="zh-CN" sz="3600" dirty="0" err="1"/>
              <a:t>denormalized</a:t>
            </a:r>
            <a:r>
              <a:rPr kumimoji="1" lang="en-US" altLang="zh-CN" sz="3600" dirty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>
                <a:latin typeface="Arial"/>
                <a:cs typeface="Arial"/>
              </a:rPr>
              <a:t>10</a:t>
            </a:r>
            <a:r>
              <a:rPr lang="en-US" altLang="zh-CN" sz="3200" dirty="0">
                <a:latin typeface="Arial"/>
                <a:cs typeface="Arial"/>
              </a:rPr>
              <a:t> = </a:t>
            </a:r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-(0.010101)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What we’ve learnt last time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>
                <a:latin typeface="Arial"/>
                <a:cs typeface="Arial"/>
              </a:rPr>
              <a:t>10</a:t>
            </a:r>
            <a:r>
              <a:rPr lang="en-US" altLang="zh-CN" sz="3200" dirty="0">
                <a:latin typeface="Arial"/>
                <a:cs typeface="Arial"/>
              </a:rPr>
              <a:t> = </a:t>
            </a:r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37181"/>
              </p:ext>
            </p:extLst>
          </p:nvPr>
        </p:nvGraphicFramePr>
        <p:xfrm>
          <a:off x="457200" y="3116382"/>
          <a:ext cx="863422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= unsigned field – Bias(127)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9995" y="3828693"/>
            <a:ext cx="2981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</a:t>
            </a:r>
            <a:r>
              <a:rPr lang="en-US" altLang="zh-CN" sz="3600" dirty="0">
                <a:latin typeface="Arial"/>
                <a:cs typeface="Arial"/>
              </a:rPr>
              <a:t>1.</a:t>
            </a:r>
            <a:r>
              <a:rPr lang="en-US" altLang="zh-CN" sz="2000" dirty="0">
                <a:latin typeface="Arial"/>
                <a:cs typeface="Arial"/>
              </a:rPr>
              <a:t>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981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</a:t>
            </a:r>
            <a:r>
              <a:rPr lang="en-US" altLang="zh-CN" sz="3600" dirty="0">
                <a:latin typeface="Arial"/>
                <a:cs typeface="Arial"/>
              </a:rPr>
              <a:t>0.</a:t>
            </a:r>
            <a:r>
              <a:rPr lang="en-US" altLang="zh-CN" sz="2000" dirty="0">
                <a:latin typeface="Arial"/>
                <a:cs typeface="Arial"/>
              </a:rPr>
              <a:t>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5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7975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648504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bias: 3</a:t>
            </a:r>
          </a:p>
        </p:txBody>
      </p:sp>
    </p:spTree>
    <p:extLst>
      <p:ext uri="{BB962C8B-B14F-4D97-AF65-F5344CB8AC3E}">
        <p14:creationId xmlns:p14="http://schemas.microsoft.com/office/powerpoint/2010/main" val="1822221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45679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569B69-9594-B942-BE33-357D9094BCA0}"/>
              </a:ext>
            </a:extLst>
          </p:cNvPr>
          <p:cNvGrpSpPr/>
          <p:nvPr/>
        </p:nvGrpSpPr>
        <p:grpSpPr>
          <a:xfrm>
            <a:off x="4682505" y="2470373"/>
            <a:ext cx="4229461" cy="2665862"/>
            <a:chOff x="4682505" y="2470373"/>
            <a:chExt cx="4229461" cy="266586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FF8F29-37EF-FE49-9270-338069679254}"/>
                </a:ext>
              </a:extLst>
            </p:cNvPr>
            <p:cNvCxnSpPr/>
            <p:nvPr/>
          </p:nvCxnSpPr>
          <p:spPr>
            <a:xfrm>
              <a:off x="4682505" y="4933060"/>
              <a:ext cx="0" cy="2031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F71E0EAE-13D8-474C-A398-DEDEEBF0A2BE}"/>
                </a:ext>
              </a:extLst>
            </p:cNvPr>
            <p:cNvSpPr/>
            <p:nvPr/>
          </p:nvSpPr>
          <p:spPr>
            <a:xfrm>
              <a:off x="6177775" y="2470373"/>
              <a:ext cx="2734191" cy="2096621"/>
            </a:xfrm>
            <a:prstGeom prst="wedgeRoundRectCallout">
              <a:avLst>
                <a:gd name="adj1" fmla="val -101926"/>
                <a:gd name="adj2" fmla="val 65918"/>
                <a:gd name="adj3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What’s the next closest #?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Denormalized vs. normalized?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How many?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23377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4682505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5035625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5437073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4628192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4809753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5095516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4653311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4989641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95947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5790196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6ACC487D-0937-1841-9E93-F9054A56FD50}"/>
              </a:ext>
            </a:extLst>
          </p:cNvPr>
          <p:cNvSpPr/>
          <p:nvPr/>
        </p:nvSpPr>
        <p:spPr>
          <a:xfrm>
            <a:off x="6646127" y="3123798"/>
            <a:ext cx="1731718" cy="1403487"/>
          </a:xfrm>
          <a:prstGeom prst="wedgeRoundRectCallout">
            <a:avLst>
              <a:gd name="adj1" fmla="val -96243"/>
              <a:gd name="adj2" fmla="val 822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type is the next number?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8EDAA7-DF46-F34B-AE6F-00EC8711A02D}"/>
              </a:ext>
            </a:extLst>
          </p:cNvPr>
          <p:cNvGrpSpPr/>
          <p:nvPr/>
        </p:nvGrpSpPr>
        <p:grpSpPr>
          <a:xfrm>
            <a:off x="2362018" y="6004568"/>
            <a:ext cx="4940135" cy="743987"/>
            <a:chOff x="2362018" y="6004568"/>
            <a:chExt cx="4940135" cy="743987"/>
          </a:xfrm>
        </p:grpSpPr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A056446-786B-D246-8182-76F99A8DA038}"/>
                </a:ext>
              </a:extLst>
            </p:cNvPr>
            <p:cNvSpPr/>
            <p:nvPr/>
          </p:nvSpPr>
          <p:spPr>
            <a:xfrm rot="16200000">
              <a:off x="4725282" y="5548351"/>
              <a:ext cx="285928" cy="11983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54FE62-0FF1-7C4E-A70C-DBF308420D64}"/>
                </a:ext>
              </a:extLst>
            </p:cNvPr>
            <p:cNvSpPr txBox="1"/>
            <p:nvPr/>
          </p:nvSpPr>
          <p:spPr>
            <a:xfrm>
              <a:off x="2362018" y="6286890"/>
              <a:ext cx="494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denormalized # have equal spacing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23377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4682505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5035625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5437073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4628192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4809753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5095516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4653311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4989641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95947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5790196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319E0-0395-6346-827C-F5833A4AEA41}"/>
              </a:ext>
            </a:extLst>
          </p:cNvPr>
          <p:cNvCxnSpPr>
            <a:cxnSpLocks/>
          </p:cNvCxnSpPr>
          <p:nvPr/>
        </p:nvCxnSpPr>
        <p:spPr>
          <a:xfrm flipH="1">
            <a:off x="5839567" y="3436964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184FDC-4D22-704B-99EC-71B9727F9E76}"/>
              </a:ext>
            </a:extLst>
          </p:cNvPr>
          <p:cNvSpPr txBox="1"/>
          <p:nvPr/>
        </p:nvSpPr>
        <p:spPr>
          <a:xfrm>
            <a:off x="5965401" y="306763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/>
              <p:nvPr/>
            </p:nvSpPr>
            <p:spPr>
              <a:xfrm>
                <a:off x="5536180" y="5300958"/>
                <a:ext cx="494046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0" y="5300958"/>
                <a:ext cx="494046" cy="61170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ED905-1E95-B846-8D91-A8BE07A14027}"/>
              </a:ext>
            </a:extLst>
          </p:cNvPr>
          <p:cNvCxnSpPr>
            <a:cxnSpLocks/>
          </p:cNvCxnSpPr>
          <p:nvPr/>
        </p:nvCxnSpPr>
        <p:spPr>
          <a:xfrm>
            <a:off x="6193181" y="4923367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BFBF8C-BA31-1147-9953-9575728B30E2}"/>
              </a:ext>
            </a:extLst>
          </p:cNvPr>
          <p:cNvCxnSpPr>
            <a:cxnSpLocks/>
          </p:cNvCxnSpPr>
          <p:nvPr/>
        </p:nvCxnSpPr>
        <p:spPr>
          <a:xfrm>
            <a:off x="6590908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7F5489-5C19-E846-9D4C-691142254BCA}"/>
              </a:ext>
            </a:extLst>
          </p:cNvPr>
          <p:cNvCxnSpPr>
            <a:cxnSpLocks/>
          </p:cNvCxnSpPr>
          <p:nvPr/>
        </p:nvCxnSpPr>
        <p:spPr>
          <a:xfrm>
            <a:off x="6992349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D2233E-3F5A-E94B-A3E5-01622DC4B362}"/>
              </a:ext>
            </a:extLst>
          </p:cNvPr>
          <p:cNvSpPr txBox="1"/>
          <p:nvPr/>
        </p:nvSpPr>
        <p:spPr>
          <a:xfrm>
            <a:off x="6185645" y="36186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FF064-2E1A-2D40-8CF6-6C3FB20D24A7}"/>
              </a:ext>
            </a:extLst>
          </p:cNvPr>
          <p:cNvSpPr txBox="1"/>
          <p:nvPr/>
        </p:nvSpPr>
        <p:spPr>
          <a:xfrm>
            <a:off x="6367206" y="392399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3CB36-C882-7340-BA7A-5AB53D5ED44B}"/>
              </a:ext>
            </a:extLst>
          </p:cNvPr>
          <p:cNvSpPr txBox="1"/>
          <p:nvPr/>
        </p:nvSpPr>
        <p:spPr>
          <a:xfrm>
            <a:off x="6652969" y="42295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9D338-7635-EA4B-924F-D0B7E8E71DFA}"/>
              </a:ext>
            </a:extLst>
          </p:cNvPr>
          <p:cNvCxnSpPr>
            <a:cxnSpLocks/>
          </p:cNvCxnSpPr>
          <p:nvPr/>
        </p:nvCxnSpPr>
        <p:spPr>
          <a:xfrm flipH="1">
            <a:off x="6210764" y="3838097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81FED6-CA04-C844-82B2-A51F5BA1A394}"/>
              </a:ext>
            </a:extLst>
          </p:cNvPr>
          <p:cNvCxnSpPr>
            <a:cxnSpLocks/>
          </p:cNvCxnSpPr>
          <p:nvPr/>
        </p:nvCxnSpPr>
        <p:spPr>
          <a:xfrm flipH="1">
            <a:off x="6547094" y="4210406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0C320-35E8-E646-908C-3D54A8788412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953401" y="4598884"/>
            <a:ext cx="142959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/>
              <p:nvPr/>
            </p:nvSpPr>
            <p:spPr>
              <a:xfrm>
                <a:off x="5956211" y="5319544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211" y="5319544"/>
                <a:ext cx="494046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/>
              <p:nvPr/>
            </p:nvSpPr>
            <p:spPr>
              <a:xfrm>
                <a:off x="6357654" y="5319546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54" y="5319546"/>
                <a:ext cx="49404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/>
              <p:nvPr/>
            </p:nvSpPr>
            <p:spPr>
              <a:xfrm>
                <a:off x="6736795" y="5319546"/>
                <a:ext cx="494046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795" y="5319546"/>
                <a:ext cx="494046" cy="610873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827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225734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556307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1095571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1111069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646813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889565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1159270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63876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1448693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1801813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2203261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1394380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1575941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1861704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1419499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1755829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62135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1172382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2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1525501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01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1904646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46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2556384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319E0-0395-6346-827C-F5833A4AEA41}"/>
              </a:ext>
            </a:extLst>
          </p:cNvPr>
          <p:cNvCxnSpPr>
            <a:cxnSpLocks/>
          </p:cNvCxnSpPr>
          <p:nvPr/>
        </p:nvCxnSpPr>
        <p:spPr>
          <a:xfrm flipH="1">
            <a:off x="2605755" y="3436964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184FDC-4D22-704B-99EC-71B9727F9E76}"/>
              </a:ext>
            </a:extLst>
          </p:cNvPr>
          <p:cNvSpPr txBox="1"/>
          <p:nvPr/>
        </p:nvSpPr>
        <p:spPr>
          <a:xfrm>
            <a:off x="2731589" y="306763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/>
              <p:nvPr/>
            </p:nvSpPr>
            <p:spPr>
              <a:xfrm>
                <a:off x="2302368" y="5300958"/>
                <a:ext cx="494046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68" y="5300958"/>
                <a:ext cx="494046" cy="61170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ED905-1E95-B846-8D91-A8BE07A14027}"/>
              </a:ext>
            </a:extLst>
          </p:cNvPr>
          <p:cNvCxnSpPr>
            <a:cxnSpLocks/>
          </p:cNvCxnSpPr>
          <p:nvPr/>
        </p:nvCxnSpPr>
        <p:spPr>
          <a:xfrm>
            <a:off x="2959369" y="4923367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BFBF8C-BA31-1147-9953-9575728B30E2}"/>
              </a:ext>
            </a:extLst>
          </p:cNvPr>
          <p:cNvCxnSpPr>
            <a:cxnSpLocks/>
          </p:cNvCxnSpPr>
          <p:nvPr/>
        </p:nvCxnSpPr>
        <p:spPr>
          <a:xfrm>
            <a:off x="3357096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7F5489-5C19-E846-9D4C-691142254BCA}"/>
              </a:ext>
            </a:extLst>
          </p:cNvPr>
          <p:cNvCxnSpPr>
            <a:cxnSpLocks/>
          </p:cNvCxnSpPr>
          <p:nvPr/>
        </p:nvCxnSpPr>
        <p:spPr>
          <a:xfrm>
            <a:off x="3758537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D2233E-3F5A-E94B-A3E5-01622DC4B362}"/>
              </a:ext>
            </a:extLst>
          </p:cNvPr>
          <p:cNvSpPr txBox="1"/>
          <p:nvPr/>
        </p:nvSpPr>
        <p:spPr>
          <a:xfrm>
            <a:off x="2951833" y="36186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FF064-2E1A-2D40-8CF6-6C3FB20D24A7}"/>
              </a:ext>
            </a:extLst>
          </p:cNvPr>
          <p:cNvSpPr txBox="1"/>
          <p:nvPr/>
        </p:nvSpPr>
        <p:spPr>
          <a:xfrm>
            <a:off x="3133394" y="392399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3CB36-C882-7340-BA7A-5AB53D5ED44B}"/>
              </a:ext>
            </a:extLst>
          </p:cNvPr>
          <p:cNvSpPr txBox="1"/>
          <p:nvPr/>
        </p:nvSpPr>
        <p:spPr>
          <a:xfrm>
            <a:off x="3419157" y="42295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9D338-7635-EA4B-924F-D0B7E8E71DFA}"/>
              </a:ext>
            </a:extLst>
          </p:cNvPr>
          <p:cNvCxnSpPr>
            <a:cxnSpLocks/>
          </p:cNvCxnSpPr>
          <p:nvPr/>
        </p:nvCxnSpPr>
        <p:spPr>
          <a:xfrm flipH="1">
            <a:off x="2976952" y="3838097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81FED6-CA04-C844-82B2-A51F5BA1A394}"/>
              </a:ext>
            </a:extLst>
          </p:cNvPr>
          <p:cNvCxnSpPr>
            <a:cxnSpLocks/>
          </p:cNvCxnSpPr>
          <p:nvPr/>
        </p:nvCxnSpPr>
        <p:spPr>
          <a:xfrm flipH="1">
            <a:off x="3313282" y="4210406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0C320-35E8-E646-908C-3D54A8788412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719589" y="4598884"/>
            <a:ext cx="142959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/>
              <p:nvPr/>
            </p:nvSpPr>
            <p:spPr>
              <a:xfrm>
                <a:off x="2722399" y="5319544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99" y="5319544"/>
                <a:ext cx="494046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/>
              <p:nvPr/>
            </p:nvSpPr>
            <p:spPr>
              <a:xfrm>
                <a:off x="3123842" y="5319546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42" y="5319546"/>
                <a:ext cx="49404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/>
              <p:nvPr/>
            </p:nvSpPr>
            <p:spPr>
              <a:xfrm>
                <a:off x="3502983" y="5319546"/>
                <a:ext cx="494046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983" y="5319546"/>
                <a:ext cx="494046" cy="610873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4E38C7-CC84-4D4A-8141-39E4B1E38E1F}"/>
              </a:ext>
            </a:extLst>
          </p:cNvPr>
          <p:cNvGrpSpPr/>
          <p:nvPr/>
        </p:nvGrpSpPr>
        <p:grpSpPr>
          <a:xfrm>
            <a:off x="3945313" y="3153126"/>
            <a:ext cx="2810181" cy="2858769"/>
            <a:chOff x="3945313" y="3153126"/>
            <a:chExt cx="2810181" cy="285876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A3A91C-8C47-2844-A4CE-B43F50B80367}"/>
                </a:ext>
              </a:extLst>
            </p:cNvPr>
            <p:cNvCxnSpPr>
              <a:cxnSpLocks/>
            </p:cNvCxnSpPr>
            <p:nvPr/>
          </p:nvCxnSpPr>
          <p:spPr>
            <a:xfrm>
              <a:off x="4200867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517A27-72DF-834F-AA93-022FBE9EB93C}"/>
                </a:ext>
              </a:extLst>
            </p:cNvPr>
            <p:cNvCxnSpPr>
              <a:cxnSpLocks/>
            </p:cNvCxnSpPr>
            <p:nvPr/>
          </p:nvCxnSpPr>
          <p:spPr>
            <a:xfrm>
              <a:off x="4821617" y="4912225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340A3C-BF61-354D-9137-5B342E19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88" y="4912225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E1350F-11D8-4D43-B97C-73C60CD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532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7CDAAD-EEC1-9E41-A1B8-911EE60AF910}"/>
                    </a:ext>
                  </a:extLst>
                </p:cNvPr>
                <p:cNvSpPr txBox="1"/>
                <p:nvPr/>
              </p:nvSpPr>
              <p:spPr>
                <a:xfrm>
                  <a:off x="3945313" y="5315832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7CDAAD-EEC1-9E41-A1B8-911EE60AF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13" y="5315832"/>
                  <a:ext cx="494046" cy="636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2DE126-EFA7-C746-8046-2AD69BA8AA21}"/>
                    </a:ext>
                  </a:extLst>
                </p:cNvPr>
                <p:cNvSpPr txBox="1"/>
                <p:nvPr/>
              </p:nvSpPr>
              <p:spPr>
                <a:xfrm>
                  <a:off x="4543759" y="5334420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2DE126-EFA7-C746-8046-2AD69BA8A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759" y="5334420"/>
                  <a:ext cx="494046" cy="6365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C41B6A-B693-F14B-BBE2-8744844EB0FC}"/>
                    </a:ext>
                  </a:extLst>
                </p:cNvPr>
                <p:cNvSpPr txBox="1"/>
                <p:nvPr/>
              </p:nvSpPr>
              <p:spPr>
                <a:xfrm>
                  <a:off x="5231414" y="5375310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C41B6A-B693-F14B-BBE2-8744844EB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414" y="5375310"/>
                  <a:ext cx="494046" cy="6365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D15406-CC3C-6245-9AC0-919282A17DB8}"/>
                    </a:ext>
                  </a:extLst>
                </p:cNvPr>
                <p:cNvSpPr txBox="1"/>
                <p:nvPr/>
              </p:nvSpPr>
              <p:spPr>
                <a:xfrm>
                  <a:off x="5874468" y="5371596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D15406-CC3C-6245-9AC0-919282A17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468" y="5371596"/>
                  <a:ext cx="494046" cy="6365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DF29CA-E7ED-634C-95D0-E9B9279E6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820" y="3522458"/>
              <a:ext cx="499583" cy="140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6720C5-85F1-D14A-9F70-407148D02D3D}"/>
                </a:ext>
              </a:extLst>
            </p:cNvPr>
            <p:cNvSpPr txBox="1"/>
            <p:nvPr/>
          </p:nvSpPr>
          <p:spPr>
            <a:xfrm>
              <a:off x="4333654" y="315312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EC44A1-85D3-504B-94EB-36AE499C6259}"/>
                </a:ext>
              </a:extLst>
            </p:cNvPr>
            <p:cNvSpPr txBox="1"/>
            <p:nvPr/>
          </p:nvSpPr>
          <p:spPr>
            <a:xfrm>
              <a:off x="4553898" y="370409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A50472-8B27-074B-B2E7-0D4B18D53009}"/>
                </a:ext>
              </a:extLst>
            </p:cNvPr>
            <p:cNvSpPr txBox="1"/>
            <p:nvPr/>
          </p:nvSpPr>
          <p:spPr>
            <a:xfrm>
              <a:off x="5248411" y="396488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E52996-E5D1-7143-85B6-B09837F52549}"/>
                </a:ext>
              </a:extLst>
            </p:cNvPr>
            <p:cNvSpPr txBox="1"/>
            <p:nvPr/>
          </p:nvSpPr>
          <p:spPr>
            <a:xfrm>
              <a:off x="5868713" y="415893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001011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9F090C-E114-7148-8113-723E85B650C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4735134" y="4073429"/>
              <a:ext cx="262155" cy="893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B34D5A-F358-1C46-89A8-CCE549770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299" y="4251296"/>
              <a:ext cx="180045" cy="626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29D2434-2D86-F548-819C-E802BB366070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169147" y="4528264"/>
              <a:ext cx="142957" cy="320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6866-32C6-5B49-9D4D-3953C3DB3A22}"/>
              </a:ext>
            </a:extLst>
          </p:cNvPr>
          <p:cNvGrpSpPr/>
          <p:nvPr/>
        </p:nvGrpSpPr>
        <p:grpSpPr>
          <a:xfrm>
            <a:off x="6463919" y="4915939"/>
            <a:ext cx="2088275" cy="1234843"/>
            <a:chOff x="6463919" y="4915939"/>
            <a:chExt cx="2088275" cy="123484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10D1B-ABFF-CD4E-A39E-C4E1FBFDC9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8703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E72F0F1-0D26-8848-BF66-06C4C30A9BD0}"/>
                    </a:ext>
                  </a:extLst>
                </p:cNvPr>
                <p:cNvSpPr txBox="1"/>
                <p:nvPr/>
              </p:nvSpPr>
              <p:spPr>
                <a:xfrm>
                  <a:off x="6463919" y="5375309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E72F0F1-0D26-8848-BF66-06C4C30A9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919" y="5375309"/>
                  <a:ext cx="494046" cy="6365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84745F-FB98-5741-A630-709D6B2399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9382" y="4934527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4EDEAF-AA55-664F-A672-0AEA46AE5809}"/>
                </a:ext>
              </a:extLst>
            </p:cNvPr>
            <p:cNvCxnSpPr>
              <a:cxnSpLocks/>
            </p:cNvCxnSpPr>
            <p:nvPr/>
          </p:nvCxnSpPr>
          <p:spPr>
            <a:xfrm>
              <a:off x="8434577" y="4979131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C28E64-1C26-E34A-9260-1FA697016063}"/>
                    </a:ext>
                  </a:extLst>
                </p:cNvPr>
                <p:cNvSpPr txBox="1"/>
                <p:nvPr/>
              </p:nvSpPr>
              <p:spPr>
                <a:xfrm>
                  <a:off x="7264625" y="5416558"/>
                  <a:ext cx="470208" cy="668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C28E64-1C26-E34A-9260-1FA697016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25" y="5416558"/>
                  <a:ext cx="470208" cy="668516"/>
                </a:xfrm>
                <a:prstGeom prst="rect">
                  <a:avLst/>
                </a:prstGeom>
                <a:blipFill>
                  <a:blip r:embed="rId14"/>
                  <a:stretch>
                    <a:fillRect r="-7895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81C282-67E0-A441-BBD2-E11A995106AD}"/>
                    </a:ext>
                  </a:extLst>
                </p:cNvPr>
                <p:cNvSpPr txBox="1"/>
                <p:nvPr/>
              </p:nvSpPr>
              <p:spPr>
                <a:xfrm>
                  <a:off x="8081986" y="5455720"/>
                  <a:ext cx="470208" cy="695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81C282-67E0-A441-BBD2-E11A99510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86" y="5455720"/>
                  <a:ext cx="470208" cy="695062"/>
                </a:xfrm>
                <a:prstGeom prst="rect">
                  <a:avLst/>
                </a:prstGeom>
                <a:blipFill>
                  <a:blip r:embed="rId15"/>
                  <a:stretch>
                    <a:fillRect r="-8108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92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(5.5)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5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+ 5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3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-3</a:t>
            </a:r>
            <a:r>
              <a:rPr lang="en-US" altLang="zh-CN" sz="2000" dirty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(1.4128...)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1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 + 4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+ 1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+ 2 * 10</a:t>
            </a:r>
            <a:r>
              <a:rPr lang="en-US" altLang="zh-CN" sz="2000" baseline="30000" dirty="0">
                <a:latin typeface="Verdana"/>
                <a:cs typeface="Verdana"/>
              </a:rPr>
              <a:t>-3 </a:t>
            </a:r>
            <a:r>
              <a:rPr lang="en-US" altLang="zh-CN" sz="2000" dirty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5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6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89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04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9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Distribution 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Distribution 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382084" y="379570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8" name="Worksheet" r:id="rId3" imgW="8334632" imgH="1095839" progId="Excel.Sheet.8">
                  <p:embed/>
                </p:oleObj>
              </mc:Choice>
              <mc:Fallback>
                <p:oleObj name="Worksheet" r:id="rId3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379570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2192797" y="3795705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-156249" y="527693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What if the result of computation is at    ? 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452462" y="5460047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build="p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Goal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Use the “closest” representable value </a:t>
            </a:r>
            <a:r>
              <a:rPr kumimoji="1" lang="en-US" altLang="zh-CN" i="1" dirty="0">
                <a:latin typeface="Verdana"/>
                <a:cs typeface="Verdana"/>
              </a:rPr>
              <a:t>x’</a:t>
            </a:r>
            <a:r>
              <a:rPr kumimoji="1" lang="en-US" altLang="zh-CN" dirty="0">
                <a:latin typeface="Verdana"/>
                <a:cs typeface="Verdana"/>
              </a:rPr>
              <a:t> to represent x.</a:t>
            </a:r>
          </a:p>
          <a:p>
            <a:endParaRPr kumimoji="1" lang="en-US" altLang="zh-CN" i="1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 modes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Round-down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Round-up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Round-toward-zero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Round-to-nearest (Round to even in text book)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2919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0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24544" y="1497403"/>
            <a:ext cx="8941498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>
                <a:latin typeface="Verdana"/>
                <a:cs typeface="Verdana"/>
              </a:rPr>
              <a:t> </a:t>
            </a:r>
            <a:r>
              <a:rPr kumimoji="1" lang="en-US" altLang="zh-CN" sz="3200" dirty="0">
                <a:latin typeface="Verdana"/>
                <a:cs typeface="Verdana"/>
              </a:rPr>
              <a:t>(</a:t>
            </a:r>
            <a:r>
              <a:rPr kumimoji="1" lang="en-US" altLang="zh-CN" dirty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dirty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6255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2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941498" cy="11113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>
                <a:latin typeface="Verdana"/>
                <a:cs typeface="Verdana"/>
              </a:rPr>
              <a:t> </a:t>
            </a:r>
            <a:r>
              <a:rPr kumimoji="1" lang="en-US" altLang="zh-CN" sz="3200" dirty="0">
                <a:latin typeface="Verdana"/>
                <a:cs typeface="Verdana"/>
              </a:rPr>
              <a:t>(</a:t>
            </a:r>
            <a:r>
              <a:rPr kumimoji="1" lang="en-US" altLang="zh-CN" dirty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dirty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2200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690034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8799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4484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6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659543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5 * 10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+ 5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3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+ 3 * 10</a:t>
            </a:r>
            <a:r>
              <a:rPr lang="en-US" altLang="zh-CN" sz="2400" baseline="30000" dirty="0">
                <a:latin typeface="Arial"/>
                <a:cs typeface="Arial"/>
              </a:rPr>
              <a:t>-2</a:t>
            </a:r>
            <a:r>
              <a:rPr lang="en-US" altLang="zh-CN" sz="2400" dirty="0">
                <a:latin typeface="Arial"/>
                <a:cs typeface="Arial"/>
              </a:rPr>
              <a:t> + 3 * 10</a:t>
            </a:r>
            <a:r>
              <a:rPr lang="en-US" altLang="zh-CN" sz="2400" baseline="30000" dirty="0">
                <a:latin typeface="Arial"/>
                <a:cs typeface="Arial"/>
              </a:rPr>
              <a:t>-3</a:t>
            </a:r>
            <a:r>
              <a:rPr lang="en-US" altLang="zh-CN" sz="2400" dirty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(1.4128...)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1 * 10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+ 4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+ 1 * 10</a:t>
            </a:r>
            <a:r>
              <a:rPr lang="en-US" altLang="zh-CN" sz="2400" baseline="30000" dirty="0">
                <a:latin typeface="Arial"/>
                <a:cs typeface="Arial"/>
              </a:rPr>
              <a:t>-2</a:t>
            </a:r>
            <a:r>
              <a:rPr lang="en-US" altLang="zh-CN" sz="2400" dirty="0">
                <a:latin typeface="Arial"/>
                <a:cs typeface="Arial"/>
              </a:rPr>
              <a:t> + 2 * 10</a:t>
            </a:r>
            <a:r>
              <a:rPr lang="en-US" altLang="zh-CN" sz="2400" baseline="30000" dirty="0">
                <a:latin typeface="Arial"/>
                <a:cs typeface="Arial"/>
              </a:rPr>
              <a:t>-3 </a:t>
            </a:r>
            <a:r>
              <a:rPr lang="en-US" altLang="zh-CN" sz="2400" dirty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m-1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-n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>
                <a:latin typeface="Consolas"/>
                <a:cs typeface="Consolas"/>
              </a:rPr>
              <a:t>   </a:t>
            </a:r>
            <a:r>
              <a:rPr lang="en-US" altLang="zh-CN" sz="2400" dirty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6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932692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0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94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0.625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759306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3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750715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3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74788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36308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</a:t>
            </a:r>
            <a:r>
              <a:rPr kumimoji="1" lang="en-US" altLang="zh-CN" sz="2000">
                <a:latin typeface="Verdana"/>
                <a:cs typeface="Verdana"/>
              </a:rPr>
              <a:t>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77674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1864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73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7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379336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9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9166" y="5207605"/>
            <a:ext cx="48294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027837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20063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4487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6699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By having specific instruction for floating points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add $1, $2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>
            <a:endCxn id="33" idx="1"/>
          </p:cNvCxnSpPr>
          <p:nvPr/>
        </p:nvCxnSpPr>
        <p:spPr>
          <a:xfrm>
            <a:off x="6235197" y="1453944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01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int d = 1 + 2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prstClr val="black"/>
                  </a:solidFill>
                  <a:latin typeface="Arial"/>
                  <a:cs typeface="Arial"/>
                </a:rPr>
                <a:t>addss</a:t>
              </a:r>
              <a:r>
                <a:rPr lang="en-US" altLang="zh-CN" sz="2000" dirty="0">
                  <a:solidFill>
                    <a:prstClr val="black"/>
                  </a:solidFill>
                  <a:latin typeface="Arial"/>
                  <a:cs typeface="Arial"/>
                </a:rPr>
                <a:t> $1, $2</a:t>
              </a:r>
              <a:endParaRPr lang="zh-CN" altLang="en-US" sz="20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235197" y="1946307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863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float f = 0.1 + 0.2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092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54941</TotalTime>
  <Words>3347</Words>
  <Application>Microsoft Macintosh PowerPoint</Application>
  <PresentationFormat>On-screen Show (4:3)</PresentationFormat>
  <Paragraphs>1022</Paragraphs>
  <Slides>82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82</vt:i4>
      </vt:variant>
    </vt:vector>
  </HeadingPairs>
  <TitlesOfParts>
    <vt:vector size="97" baseType="lpstr">
      <vt:lpstr>Arial</vt:lpstr>
      <vt:lpstr>Calibri</vt:lpstr>
      <vt:lpstr>Cambria Math</vt:lpstr>
      <vt:lpstr>Consolas</vt:lpstr>
      <vt:lpstr>Helvetica</vt:lpstr>
      <vt:lpstr>Symbol</vt:lpstr>
      <vt:lpstr>Tahoma</vt:lpstr>
      <vt:lpstr>Times</vt:lpstr>
      <vt:lpstr>Verdana</vt:lpstr>
      <vt:lpstr>Wingdings</vt:lpstr>
      <vt:lpstr>CloudVisor-Austin</vt:lpstr>
      <vt:lpstr>公式</vt:lpstr>
      <vt:lpstr>工作表</vt:lpstr>
      <vt:lpstr>Equation</vt:lpstr>
      <vt:lpstr>Worksheet</vt:lpstr>
      <vt:lpstr>Floating point</vt:lpstr>
      <vt:lpstr>Representing Real Numbers  using bits</vt:lpstr>
      <vt:lpstr>Representing Real Numbers using bits</vt:lpstr>
      <vt:lpstr>Representing Real Numbers using bits</vt:lpstr>
      <vt:lpstr>Decimal Representation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Intuitive Idea</vt:lpstr>
      <vt:lpstr>Intuitive Idea</vt:lpstr>
      <vt:lpstr>Problems of Fixed Point</vt:lpstr>
      <vt:lpstr>The idea</vt:lpstr>
      <vt:lpstr>Floating Point: decimal</vt:lpstr>
      <vt:lpstr>Floating Point: decimal</vt:lpstr>
      <vt:lpstr>Floating Point: binary</vt:lpstr>
      <vt:lpstr>Floating Point</vt:lpstr>
      <vt:lpstr>Exercises</vt:lpstr>
      <vt:lpstr>Exercises</vt:lpstr>
      <vt:lpstr>Floating Point</vt:lpstr>
      <vt:lpstr>Normalized representation</vt:lpstr>
      <vt:lpstr>Normalized representation in computer</vt:lpstr>
      <vt:lpstr>Normalized representation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Example Toy Number System</vt:lpstr>
      <vt:lpstr>Toy Number System</vt:lpstr>
      <vt:lpstr>Toy Number System</vt:lpstr>
      <vt:lpstr>PowerPoint Presentation</vt:lpstr>
      <vt:lpstr>IEEE denormalized representation</vt:lpstr>
      <vt:lpstr>Zeros</vt:lpstr>
      <vt:lpstr>Examples</vt:lpstr>
      <vt:lpstr>What we’ve learnt last time</vt:lpstr>
      <vt:lpstr>Toy Number System</vt:lpstr>
      <vt:lpstr>Toy Number System</vt:lpstr>
      <vt:lpstr>Toy Number System</vt:lpstr>
      <vt:lpstr>Toy Number System</vt:lpstr>
      <vt:lpstr>Toy Number System</vt:lpstr>
      <vt:lpstr>Special Values</vt:lpstr>
      <vt:lpstr>Exercises</vt:lpstr>
      <vt:lpstr>Exercises</vt:lpstr>
      <vt:lpstr>Distribution of Representable Values</vt:lpstr>
      <vt:lpstr>Distribution of Representable Values</vt:lpstr>
      <vt:lpstr>Rounding</vt:lpstr>
      <vt:lpstr>Round down</vt:lpstr>
      <vt:lpstr>Round down</vt:lpstr>
      <vt:lpstr>Round up</vt:lpstr>
      <vt:lpstr>Round up</vt:lpstr>
      <vt:lpstr>Round up</vt:lpstr>
      <vt:lpstr>Round towards zero</vt:lpstr>
      <vt:lpstr>Round towards zero</vt:lpstr>
      <vt:lpstr>Round towards zero</vt:lpstr>
      <vt:lpstr>Round to nearest</vt:lpstr>
      <vt:lpstr>Round to nearest</vt:lpstr>
      <vt:lpstr>Round to nearest</vt:lpstr>
      <vt:lpstr>Round to nearest; ties to even</vt:lpstr>
      <vt:lpstr>single/ double precision</vt:lpstr>
      <vt:lpstr>single/ double precision</vt:lpstr>
      <vt:lpstr>How does CPU know if it is floating point or integers ?</vt:lpstr>
      <vt:lpstr>PowerPoint Presentation</vt:lpstr>
      <vt:lpstr>PowerPoint Presentation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6593</cp:revision>
  <cp:lastPrinted>2018-09-12T19:14:06Z</cp:lastPrinted>
  <dcterms:created xsi:type="dcterms:W3CDTF">2012-08-17T04:52:30Z</dcterms:created>
  <dcterms:modified xsi:type="dcterms:W3CDTF">2019-09-16T15:12:23Z</dcterms:modified>
</cp:coreProperties>
</file>