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304" r:id="rId2"/>
    <p:sldId id="305" r:id="rId3"/>
    <p:sldId id="312" r:id="rId4"/>
    <p:sldId id="306" r:id="rId5"/>
    <p:sldId id="259" r:id="rId6"/>
    <p:sldId id="261" r:id="rId7"/>
    <p:sldId id="263" r:id="rId8"/>
    <p:sldId id="264" r:id="rId9"/>
    <p:sldId id="307" r:id="rId10"/>
    <p:sldId id="265" r:id="rId11"/>
    <p:sldId id="266" r:id="rId12"/>
    <p:sldId id="267" r:id="rId13"/>
    <p:sldId id="309" r:id="rId14"/>
    <p:sldId id="269" r:id="rId15"/>
    <p:sldId id="270" r:id="rId16"/>
    <p:sldId id="271" r:id="rId17"/>
    <p:sldId id="272" r:id="rId18"/>
    <p:sldId id="310" r:id="rId19"/>
    <p:sldId id="275" r:id="rId20"/>
    <p:sldId id="311" r:id="rId21"/>
    <p:sldId id="277" r:id="rId22"/>
    <p:sldId id="278" r:id="rId23"/>
    <p:sldId id="279" r:id="rId24"/>
    <p:sldId id="280" r:id="rId25"/>
    <p:sldId id="281" r:id="rId26"/>
    <p:sldId id="283" r:id="rId27"/>
    <p:sldId id="284" r:id="rId28"/>
    <p:sldId id="285" r:id="rId29"/>
    <p:sldId id="286" r:id="rId30"/>
    <p:sldId id="287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9" r:id="rId40"/>
    <p:sldId id="300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9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OS%20X%20Lion:Users:bryant:ics3:opt:lower-haswel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OS%20X%20Lion:Users:bryant:ics3:opt:lower-haswel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842173350582"/>
          <c:y val="0.0731070496083551"/>
          <c:w val="0.829236739974127"/>
          <c:h val="0.718015665796345"/>
        </c:manualLayout>
      </c:layout>
      <c:scatterChart>
        <c:scatterStyle val="lineMarker"/>
        <c:varyColors val="0"/>
        <c:ser>
          <c:idx val="0"/>
          <c:order val="0"/>
          <c:tx>
            <c:strRef>
              <c:f>lower!$H$24</c:f>
              <c:strCache>
                <c:ptCount val="1"/>
                <c:pt idx="0">
                  <c:v>lower1</c:v>
                </c:pt>
              </c:strCache>
            </c:strRef>
          </c:tx>
          <c:spPr>
            <a:ln w="25400">
              <a:solidFill>
                <a:srgbClr val="80808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333333"/>
              </a:solidFill>
              <a:ln>
                <a:solidFill>
                  <a:srgbClr val="333333"/>
                </a:solidFill>
                <a:prstDash val="solid"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0.0</c:v>
                </c:pt>
                <c:pt idx="1">
                  <c:v>20000.0</c:v>
                </c:pt>
                <c:pt idx="2">
                  <c:v>40000.0</c:v>
                </c:pt>
                <c:pt idx="3">
                  <c:v>60000.0</c:v>
                </c:pt>
                <c:pt idx="4">
                  <c:v>80000.0</c:v>
                </c:pt>
                <c:pt idx="5">
                  <c:v>100000.0</c:v>
                </c:pt>
                <c:pt idx="6">
                  <c:v>120000.0</c:v>
                </c:pt>
                <c:pt idx="7">
                  <c:v>140000.0</c:v>
                </c:pt>
                <c:pt idx="8">
                  <c:v>160000.0</c:v>
                </c:pt>
                <c:pt idx="9">
                  <c:v>180000.0</c:v>
                </c:pt>
                <c:pt idx="10">
                  <c:v>200000.0</c:v>
                </c:pt>
                <c:pt idx="11">
                  <c:v>220000.0</c:v>
                </c:pt>
                <c:pt idx="12">
                  <c:v>240000.0</c:v>
                </c:pt>
                <c:pt idx="13">
                  <c:v>260000.0</c:v>
                </c:pt>
                <c:pt idx="14">
                  <c:v>280000.0</c:v>
                </c:pt>
                <c:pt idx="15">
                  <c:v>300000.0</c:v>
                </c:pt>
                <c:pt idx="16">
                  <c:v>320000.0</c:v>
                </c:pt>
                <c:pt idx="17">
                  <c:v>340000.0</c:v>
                </c:pt>
                <c:pt idx="18">
                  <c:v>360000.0</c:v>
                </c:pt>
                <c:pt idx="19">
                  <c:v>380000.0</c:v>
                </c:pt>
                <c:pt idx="20">
                  <c:v>400000.0</c:v>
                </c:pt>
                <c:pt idx="21">
                  <c:v>420000.0</c:v>
                </c:pt>
                <c:pt idx="22">
                  <c:v>440000.0</c:v>
                </c:pt>
                <c:pt idx="23">
                  <c:v>460000.0</c:v>
                </c:pt>
                <c:pt idx="24">
                  <c:v>480000.0</c:v>
                </c:pt>
                <c:pt idx="25">
                  <c:v>500000.0</c:v>
                </c:pt>
              </c:numCache>
            </c:numRef>
          </c:xVal>
          <c:yVal>
            <c:numRef>
              <c:f>lower!$H$25:$H$50</c:f>
              <c:numCache>
                <c:formatCode>General</c:formatCode>
                <c:ptCount val="26"/>
                <c:pt idx="0">
                  <c:v>0.0</c:v>
                </c:pt>
                <c:pt idx="1">
                  <c:v>0.38248</c:v>
                </c:pt>
                <c:pt idx="2">
                  <c:v>1.529026</c:v>
                </c:pt>
                <c:pt idx="3">
                  <c:v>3.439454</c:v>
                </c:pt>
                <c:pt idx="4">
                  <c:v>6.113887999999983</c:v>
                </c:pt>
                <c:pt idx="5">
                  <c:v>9.552553</c:v>
                </c:pt>
                <c:pt idx="6">
                  <c:v>13.75432</c:v>
                </c:pt>
                <c:pt idx="7">
                  <c:v>18.721092</c:v>
                </c:pt>
                <c:pt idx="8">
                  <c:v>24.451184</c:v>
                </c:pt>
                <c:pt idx="9">
                  <c:v>30.94573999999984</c:v>
                </c:pt>
                <c:pt idx="10">
                  <c:v>38.204385</c:v>
                </c:pt>
                <c:pt idx="11">
                  <c:v>46.226628</c:v>
                </c:pt>
                <c:pt idx="12">
                  <c:v>55.013938</c:v>
                </c:pt>
                <c:pt idx="13">
                  <c:v>64.564981</c:v>
                </c:pt>
                <c:pt idx="14">
                  <c:v>74.879955</c:v>
                </c:pt>
                <c:pt idx="15">
                  <c:v>85.968008</c:v>
                </c:pt>
                <c:pt idx="16">
                  <c:v>97.80949799999998</c:v>
                </c:pt>
                <c:pt idx="17">
                  <c:v>110.416061</c:v>
                </c:pt>
                <c:pt idx="18">
                  <c:v>123.796529</c:v>
                </c:pt>
                <c:pt idx="19">
                  <c:v>137.936898</c:v>
                </c:pt>
                <c:pt idx="20">
                  <c:v>152.830521</c:v>
                </c:pt>
                <c:pt idx="21">
                  <c:v>168.485971</c:v>
                </c:pt>
                <c:pt idx="22">
                  <c:v>184.916539</c:v>
                </c:pt>
                <c:pt idx="23">
                  <c:v>202.114667</c:v>
                </c:pt>
                <c:pt idx="24">
                  <c:v>220.06251</c:v>
                </c:pt>
                <c:pt idx="25">
                  <c:v>238.807323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1582248"/>
        <c:axId val="1889476568"/>
      </c:scatterChart>
      <c:valAx>
        <c:axId val="1881582248"/>
        <c:scaling>
          <c:orientation val="minMax"/>
          <c:max val="500000.0"/>
        </c:scaling>
        <c:delete val="0"/>
        <c:axPos val="b"/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String length</a:t>
                </a:r>
              </a:p>
            </c:rich>
          </c:tx>
          <c:layout>
            <c:manualLayout>
              <c:xMode val="edge"/>
              <c:yMode val="edge"/>
              <c:x val="0.460543337645537"/>
              <c:y val="0.885117493472585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889476568"/>
        <c:crosses val="autoZero"/>
        <c:crossBetween val="midCat"/>
      </c:valAx>
      <c:valAx>
        <c:axId val="1889476568"/>
        <c:scaling>
          <c:orientation val="minMax"/>
          <c:max val="250.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CPU seconds</a:t>
                </a:r>
              </a:p>
            </c:rich>
          </c:tx>
          <c:layout>
            <c:manualLayout>
              <c:xMode val="edge"/>
              <c:yMode val="edge"/>
              <c:x val="0.0206985769728331"/>
              <c:y val="0.28720626631853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881582248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3842173350582"/>
          <c:y val="0.0731070496083551"/>
          <c:w val="0.829236739974127"/>
          <c:h val="0.718015665796345"/>
        </c:manualLayout>
      </c:layout>
      <c:scatterChart>
        <c:scatterStyle val="lineMarker"/>
        <c:varyColors val="0"/>
        <c:ser>
          <c:idx val="0"/>
          <c:order val="0"/>
          <c:tx>
            <c:strRef>
              <c:f>lower!$H$24</c:f>
              <c:strCache>
                <c:ptCount val="1"/>
                <c:pt idx="0">
                  <c:v>lower1</c:v>
                </c:pt>
              </c:strCache>
            </c:strRef>
          </c:tx>
          <c:spPr>
            <a:ln w="25400">
              <a:solidFill>
                <a:srgbClr val="80808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333333"/>
              </a:solidFill>
              <a:ln>
                <a:solidFill>
                  <a:srgbClr val="333333"/>
                </a:solidFill>
                <a:prstDash val="solid"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0.0</c:v>
                </c:pt>
                <c:pt idx="1">
                  <c:v>20000.0</c:v>
                </c:pt>
                <c:pt idx="2">
                  <c:v>40000.0</c:v>
                </c:pt>
                <c:pt idx="3">
                  <c:v>60000.0</c:v>
                </c:pt>
                <c:pt idx="4">
                  <c:v>80000.0</c:v>
                </c:pt>
                <c:pt idx="5">
                  <c:v>100000.0</c:v>
                </c:pt>
                <c:pt idx="6">
                  <c:v>120000.0</c:v>
                </c:pt>
                <c:pt idx="7">
                  <c:v>140000.0</c:v>
                </c:pt>
                <c:pt idx="8">
                  <c:v>160000.0</c:v>
                </c:pt>
                <c:pt idx="9">
                  <c:v>180000.0</c:v>
                </c:pt>
                <c:pt idx="10">
                  <c:v>200000.0</c:v>
                </c:pt>
                <c:pt idx="11">
                  <c:v>220000.0</c:v>
                </c:pt>
                <c:pt idx="12">
                  <c:v>240000.0</c:v>
                </c:pt>
                <c:pt idx="13">
                  <c:v>260000.0</c:v>
                </c:pt>
                <c:pt idx="14">
                  <c:v>280000.0</c:v>
                </c:pt>
                <c:pt idx="15">
                  <c:v>300000.0</c:v>
                </c:pt>
                <c:pt idx="16">
                  <c:v>320000.0</c:v>
                </c:pt>
                <c:pt idx="17">
                  <c:v>340000.0</c:v>
                </c:pt>
                <c:pt idx="18">
                  <c:v>360000.0</c:v>
                </c:pt>
                <c:pt idx="19">
                  <c:v>380000.0</c:v>
                </c:pt>
                <c:pt idx="20">
                  <c:v>400000.0</c:v>
                </c:pt>
                <c:pt idx="21">
                  <c:v>420000.0</c:v>
                </c:pt>
                <c:pt idx="22">
                  <c:v>440000.0</c:v>
                </c:pt>
                <c:pt idx="23">
                  <c:v>460000.0</c:v>
                </c:pt>
                <c:pt idx="24">
                  <c:v>480000.0</c:v>
                </c:pt>
                <c:pt idx="25">
                  <c:v>500000.0</c:v>
                </c:pt>
              </c:numCache>
            </c:numRef>
          </c:xVal>
          <c:yVal>
            <c:numRef>
              <c:f>lower!$H$25:$H$50</c:f>
              <c:numCache>
                <c:formatCode>General</c:formatCode>
                <c:ptCount val="26"/>
                <c:pt idx="0">
                  <c:v>0.0</c:v>
                </c:pt>
                <c:pt idx="1">
                  <c:v>0.38248</c:v>
                </c:pt>
                <c:pt idx="2">
                  <c:v>1.529026</c:v>
                </c:pt>
                <c:pt idx="3">
                  <c:v>3.439454</c:v>
                </c:pt>
                <c:pt idx="4">
                  <c:v>6.113887999999981</c:v>
                </c:pt>
                <c:pt idx="5">
                  <c:v>9.552553</c:v>
                </c:pt>
                <c:pt idx="6">
                  <c:v>13.75432</c:v>
                </c:pt>
                <c:pt idx="7">
                  <c:v>18.721092</c:v>
                </c:pt>
                <c:pt idx="8">
                  <c:v>24.451184</c:v>
                </c:pt>
                <c:pt idx="9">
                  <c:v>30.94573999999982</c:v>
                </c:pt>
                <c:pt idx="10">
                  <c:v>38.204385</c:v>
                </c:pt>
                <c:pt idx="11">
                  <c:v>46.226628</c:v>
                </c:pt>
                <c:pt idx="12">
                  <c:v>55.013938</c:v>
                </c:pt>
                <c:pt idx="13">
                  <c:v>64.564981</c:v>
                </c:pt>
                <c:pt idx="14">
                  <c:v>74.879955</c:v>
                </c:pt>
                <c:pt idx="15">
                  <c:v>85.968008</c:v>
                </c:pt>
                <c:pt idx="16">
                  <c:v>97.80949799999998</c:v>
                </c:pt>
                <c:pt idx="17">
                  <c:v>110.416061</c:v>
                </c:pt>
                <c:pt idx="18">
                  <c:v>123.796529</c:v>
                </c:pt>
                <c:pt idx="19">
                  <c:v>137.936898</c:v>
                </c:pt>
                <c:pt idx="20">
                  <c:v>152.830521</c:v>
                </c:pt>
                <c:pt idx="21">
                  <c:v>168.485971</c:v>
                </c:pt>
                <c:pt idx="22">
                  <c:v>184.916539</c:v>
                </c:pt>
                <c:pt idx="23">
                  <c:v>202.114667</c:v>
                </c:pt>
                <c:pt idx="24">
                  <c:v>220.06251</c:v>
                </c:pt>
                <c:pt idx="25">
                  <c:v>238.807323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lower!$I$24</c:f>
              <c:strCache>
                <c:ptCount val="1"/>
                <c:pt idx="0">
                  <c:v>lower2</c:v>
                </c:pt>
              </c:strCache>
            </c:strRef>
          </c:tx>
          <c:spPr>
            <a:ln w="25400">
              <a:solidFill>
                <a:srgbClr val="333333"/>
              </a:solidFill>
              <a:prstDash val="solid"/>
            </a:ln>
          </c:spPr>
          <c:marker>
            <c:symbol val="square"/>
            <c:size val="7"/>
            <c:spPr>
              <a:solidFill>
                <a:srgbClr val="000000"/>
              </a:solidFill>
              <a:ln>
                <a:solidFill>
                  <a:srgbClr val="000000"/>
                </a:solidFill>
                <a:prstDash val="solid"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0.0</c:v>
                </c:pt>
                <c:pt idx="1">
                  <c:v>20000.0</c:v>
                </c:pt>
                <c:pt idx="2">
                  <c:v>40000.0</c:v>
                </c:pt>
                <c:pt idx="3">
                  <c:v>60000.0</c:v>
                </c:pt>
                <c:pt idx="4">
                  <c:v>80000.0</c:v>
                </c:pt>
                <c:pt idx="5">
                  <c:v>100000.0</c:v>
                </c:pt>
                <c:pt idx="6">
                  <c:v>120000.0</c:v>
                </c:pt>
                <c:pt idx="7">
                  <c:v>140000.0</c:v>
                </c:pt>
                <c:pt idx="8">
                  <c:v>160000.0</c:v>
                </c:pt>
                <c:pt idx="9">
                  <c:v>180000.0</c:v>
                </c:pt>
                <c:pt idx="10">
                  <c:v>200000.0</c:v>
                </c:pt>
                <c:pt idx="11">
                  <c:v>220000.0</c:v>
                </c:pt>
                <c:pt idx="12">
                  <c:v>240000.0</c:v>
                </c:pt>
                <c:pt idx="13">
                  <c:v>260000.0</c:v>
                </c:pt>
                <c:pt idx="14">
                  <c:v>280000.0</c:v>
                </c:pt>
                <c:pt idx="15">
                  <c:v>300000.0</c:v>
                </c:pt>
                <c:pt idx="16">
                  <c:v>320000.0</c:v>
                </c:pt>
                <c:pt idx="17">
                  <c:v>340000.0</c:v>
                </c:pt>
                <c:pt idx="18">
                  <c:v>360000.0</c:v>
                </c:pt>
                <c:pt idx="19">
                  <c:v>380000.0</c:v>
                </c:pt>
                <c:pt idx="20">
                  <c:v>400000.0</c:v>
                </c:pt>
                <c:pt idx="21">
                  <c:v>420000.0</c:v>
                </c:pt>
                <c:pt idx="22">
                  <c:v>440000.0</c:v>
                </c:pt>
                <c:pt idx="23">
                  <c:v>460000.0</c:v>
                </c:pt>
                <c:pt idx="24">
                  <c:v>480000.0</c:v>
                </c:pt>
                <c:pt idx="25">
                  <c:v>500000.0</c:v>
                </c:pt>
              </c:numCache>
            </c:numRef>
          </c:xVal>
          <c:yVal>
            <c:numRef>
              <c:f>lower!$I$25:$I$50</c:f>
              <c:numCache>
                <c:formatCode>General</c:formatCode>
                <c:ptCount val="26"/>
                <c:pt idx="0">
                  <c:v>0.0</c:v>
                </c:pt>
                <c:pt idx="1">
                  <c:v>3.8E-5</c:v>
                </c:pt>
                <c:pt idx="2">
                  <c:v>7.7E-5</c:v>
                </c:pt>
                <c:pt idx="3">
                  <c:v>0.000115</c:v>
                </c:pt>
                <c:pt idx="4">
                  <c:v>0.000153</c:v>
                </c:pt>
                <c:pt idx="5">
                  <c:v>0.000191</c:v>
                </c:pt>
                <c:pt idx="6">
                  <c:v>0.000229</c:v>
                </c:pt>
                <c:pt idx="7">
                  <c:v>0.000267</c:v>
                </c:pt>
                <c:pt idx="8">
                  <c:v>0.000306</c:v>
                </c:pt>
                <c:pt idx="9">
                  <c:v>0.000344</c:v>
                </c:pt>
                <c:pt idx="10">
                  <c:v>0.000382</c:v>
                </c:pt>
                <c:pt idx="11">
                  <c:v>0.00042</c:v>
                </c:pt>
                <c:pt idx="12">
                  <c:v>0.000458</c:v>
                </c:pt>
                <c:pt idx="13">
                  <c:v>0.000497</c:v>
                </c:pt>
                <c:pt idx="14">
                  <c:v>0.000535</c:v>
                </c:pt>
                <c:pt idx="15">
                  <c:v>0.000573</c:v>
                </c:pt>
                <c:pt idx="16">
                  <c:v>0.000611</c:v>
                </c:pt>
                <c:pt idx="17">
                  <c:v>0.000649</c:v>
                </c:pt>
                <c:pt idx="18">
                  <c:v>0.000687</c:v>
                </c:pt>
                <c:pt idx="19">
                  <c:v>0.000726</c:v>
                </c:pt>
                <c:pt idx="20">
                  <c:v>0.000764</c:v>
                </c:pt>
                <c:pt idx="21">
                  <c:v>0.000802</c:v>
                </c:pt>
                <c:pt idx="22">
                  <c:v>0.00084</c:v>
                </c:pt>
                <c:pt idx="23">
                  <c:v>0.000878</c:v>
                </c:pt>
                <c:pt idx="24">
                  <c:v>0.000917</c:v>
                </c:pt>
                <c:pt idx="25">
                  <c:v>0.000955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30035976"/>
        <c:axId val="1930319992"/>
      </c:scatterChart>
      <c:valAx>
        <c:axId val="1930035976"/>
        <c:scaling>
          <c:orientation val="minMax"/>
          <c:max val="500000.0"/>
        </c:scaling>
        <c:delete val="0"/>
        <c:axPos val="b"/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String length</a:t>
                </a:r>
              </a:p>
            </c:rich>
          </c:tx>
          <c:layout>
            <c:manualLayout>
              <c:xMode val="edge"/>
              <c:yMode val="edge"/>
              <c:x val="0.460543337645537"/>
              <c:y val="0.885117493472585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930319992"/>
        <c:crosses val="autoZero"/>
        <c:crossBetween val="midCat"/>
      </c:valAx>
      <c:valAx>
        <c:axId val="1930319992"/>
        <c:scaling>
          <c:orientation val="minMax"/>
          <c:max val="250.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CPU seconds</a:t>
                </a:r>
              </a:p>
            </c:rich>
          </c:tx>
          <c:layout>
            <c:manualLayout>
              <c:xMode val="edge"/>
              <c:yMode val="edge"/>
              <c:x val="0.0206985769728331"/>
              <c:y val="0.28720626631853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930035976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240DA-6263-5241-A2C0-237D914F724B}" type="datetimeFigureOut">
              <a:rPr lang="en-US" smtClean="0"/>
              <a:t>4/1/19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636ADB-806E-2541-B5E2-768473697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7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532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634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65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727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747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757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ED88B-2954-D24A-AAD3-6CCC114B097E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2C60-C071-3249-9DBB-404B1D195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2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ED88B-2954-D24A-AAD3-6CCC114B097E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2C60-C071-3249-9DBB-404B1D195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22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ED88B-2954-D24A-AAD3-6CCC114B097E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2C60-C071-3249-9DBB-404B1D195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2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1600">
                <a:latin typeface="Arial"/>
                <a:cs typeface="Arial"/>
              </a:defRPr>
            </a:lvl4pPr>
            <a:lvl5pPr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ED88B-2954-D24A-AAD3-6CCC114B097E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2C60-C071-3249-9DBB-404B1D195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77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ED88B-2954-D24A-AAD3-6CCC114B097E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2C60-C071-3249-9DBB-404B1D195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5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ED88B-2954-D24A-AAD3-6CCC114B097E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2C60-C071-3249-9DBB-404B1D195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30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ED88B-2954-D24A-AAD3-6CCC114B097E}" type="datetimeFigureOut">
              <a:rPr lang="en-US" smtClean="0"/>
              <a:t>4/1/19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2C60-C071-3249-9DBB-404B1D195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92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ED88B-2954-D24A-AAD3-6CCC114B097E}" type="datetimeFigureOut">
              <a:rPr lang="en-US" smtClean="0"/>
              <a:t>4/1/19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2C60-C071-3249-9DBB-404B1D195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84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ED88B-2954-D24A-AAD3-6CCC114B097E}" type="datetimeFigureOut">
              <a:rPr lang="en-US" smtClean="0"/>
              <a:t>4/1/19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2C60-C071-3249-9DBB-404B1D195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71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ED88B-2954-D24A-AAD3-6CCC114B097E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2C60-C071-3249-9DBB-404B1D195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5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ED88B-2954-D24A-AAD3-6CCC114B097E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2C60-C071-3249-9DBB-404B1D195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5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ED88B-2954-D24A-AAD3-6CCC114B097E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92C60-C071-3249-9DBB-404B1D195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5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b="1" kern="1200">
          <a:solidFill>
            <a:srgbClr val="3366FF"/>
          </a:solidFill>
          <a:latin typeface="Tahoma"/>
          <a:ea typeface="+mj-ea"/>
          <a:cs typeface="Tahom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228600" y="1600200"/>
            <a:ext cx="8458200" cy="1752600"/>
          </a:xfrm>
        </p:spPr>
        <p:txBody>
          <a:bodyPr/>
          <a:lstStyle/>
          <a:p>
            <a:pPr marL="0" indent="0" algn="ctr"/>
            <a:r>
              <a:rPr lang="en-US" dirty="0" smtClean="0"/>
              <a:t>Code optimization</a:t>
            </a:r>
            <a:br>
              <a:rPr lang="en-US" dirty="0" smtClean="0"/>
            </a:br>
            <a:r>
              <a:rPr lang="en-US" dirty="0" smtClean="0"/>
              <a:t>&amp; </a:t>
            </a:r>
            <a:r>
              <a:rPr lang="en-US" dirty="0"/>
              <a:t>l</a:t>
            </a:r>
            <a:r>
              <a:rPr lang="en-US" dirty="0" smtClean="0"/>
              <a:t>inking</a:t>
            </a:r>
            <a:br>
              <a:rPr lang="en-US" dirty="0" smtClean="0"/>
            </a:br>
            <a:endParaRPr lang="en-US" sz="2000" b="0" dirty="0" smtClean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sz="4200" dirty="0" smtClean="0">
                <a:solidFill>
                  <a:schemeClr val="tx1"/>
                </a:solidFill>
              </a:rPr>
              <a:t>Jinyang Li</a:t>
            </a:r>
          </a:p>
          <a:p>
            <a:endParaRPr lang="en-US" sz="2800" dirty="0" smtClean="0"/>
          </a:p>
          <a:p>
            <a:r>
              <a:rPr lang="en-US" sz="2800" dirty="0" smtClean="0"/>
              <a:t>Some slides are adapted </a:t>
            </a:r>
            <a:r>
              <a:rPr lang="en-US" sz="2800" dirty="0" smtClean="0"/>
              <a:t>from Bryant and  </a:t>
            </a:r>
            <a:r>
              <a:rPr lang="en-US" sz="2800" dirty="0" err="1" smtClean="0"/>
              <a:t>O’Hallaron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2314733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642471" y="1780988"/>
            <a:ext cx="7746039" cy="2551981"/>
          </a:xfrm>
          <a:prstGeom prst="rect">
            <a:avLst/>
          </a:prstGeom>
          <a:noFill/>
          <a:ln w="38100" cmpd="dbl">
            <a:solidFill>
              <a:srgbClr val="FFFFFF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 smtClean="0">
                <a:latin typeface="Consolas"/>
                <a:cs typeface="Consolas"/>
              </a:rPr>
              <a:t>// convert uppercase letters in string to lowercase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 smtClean="0">
                <a:latin typeface="Consolas"/>
                <a:cs typeface="Consolas"/>
              </a:rPr>
              <a:t>void </a:t>
            </a:r>
            <a:r>
              <a:rPr lang="en-US" sz="2000" dirty="0">
                <a:latin typeface="Consolas"/>
                <a:cs typeface="Consolas"/>
              </a:rPr>
              <a:t>lower(char *s</a:t>
            </a:r>
            <a:r>
              <a:rPr lang="en-US" sz="2000" dirty="0" smtClean="0">
                <a:latin typeface="Consolas"/>
                <a:cs typeface="Consolas"/>
              </a:rPr>
              <a:t>) {</a:t>
            </a:r>
            <a:endParaRPr lang="en-US" sz="2000" dirty="0">
              <a:latin typeface="Consolas"/>
              <a:cs typeface="Consolas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 smtClean="0">
                <a:latin typeface="Consolas"/>
                <a:cs typeface="Consolas"/>
              </a:rPr>
              <a:t>   for (</a:t>
            </a:r>
            <a:r>
              <a:rPr lang="en-US" sz="2000" dirty="0" err="1" smtClean="0">
                <a:latin typeface="Consolas"/>
                <a:cs typeface="Consolas"/>
              </a:rPr>
              <a:t>size_t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latin typeface="Consolas"/>
                <a:cs typeface="Consolas"/>
              </a:rPr>
              <a:t>=0</a:t>
            </a:r>
            <a:r>
              <a:rPr lang="en-US" sz="2000" dirty="0">
                <a:latin typeface="Consolas"/>
                <a:cs typeface="Consolas"/>
              </a:rPr>
              <a:t>; 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latin typeface="Consolas"/>
                <a:cs typeface="Consolas"/>
              </a:rPr>
              <a:t>&lt;</a:t>
            </a:r>
            <a:r>
              <a:rPr lang="en-US" sz="2000" dirty="0" err="1" smtClean="0">
                <a:latin typeface="Consolas"/>
                <a:cs typeface="Consolas"/>
              </a:rPr>
              <a:t>strlen</a:t>
            </a:r>
            <a:r>
              <a:rPr lang="en-US" sz="2000" dirty="0">
                <a:latin typeface="Consolas"/>
                <a:cs typeface="Consolas"/>
              </a:rPr>
              <a:t>(s); 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++</a:t>
            </a:r>
            <a:r>
              <a:rPr lang="en-US" sz="2000" dirty="0" smtClean="0">
                <a:latin typeface="Consolas"/>
                <a:cs typeface="Consolas"/>
              </a:rPr>
              <a:t>) {</a:t>
            </a:r>
            <a:endParaRPr lang="en-US" sz="2000" dirty="0">
              <a:latin typeface="Consolas"/>
              <a:cs typeface="Consolas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nsolas"/>
                <a:cs typeface="Consolas"/>
              </a:rPr>
              <a:t>   </a:t>
            </a:r>
            <a:r>
              <a:rPr lang="en-US" sz="2000" dirty="0" smtClean="0">
                <a:latin typeface="Consolas"/>
                <a:cs typeface="Consolas"/>
              </a:rPr>
              <a:t>   if </a:t>
            </a:r>
            <a:r>
              <a:rPr lang="en-US" sz="2000" dirty="0">
                <a:latin typeface="Consolas"/>
                <a:cs typeface="Consolas"/>
              </a:rPr>
              <a:t>(s[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] &gt;= 'A' &amp;&amp; s[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] &lt;= 'Z'</a:t>
            </a:r>
            <a:r>
              <a:rPr lang="en-US" sz="2000" dirty="0" smtClean="0">
                <a:latin typeface="Consolas"/>
                <a:cs typeface="Consolas"/>
              </a:rPr>
              <a:t>) {</a:t>
            </a:r>
            <a:endParaRPr lang="en-US" sz="2000" dirty="0">
              <a:latin typeface="Consolas"/>
              <a:cs typeface="Consolas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nsolas"/>
                <a:cs typeface="Consolas"/>
              </a:rPr>
              <a:t>      </a:t>
            </a:r>
            <a:r>
              <a:rPr lang="en-US" sz="2000" dirty="0" smtClean="0">
                <a:latin typeface="Consolas"/>
                <a:cs typeface="Consolas"/>
              </a:rPr>
              <a:t>   s</a:t>
            </a:r>
            <a:r>
              <a:rPr lang="en-US" sz="2000" dirty="0">
                <a:latin typeface="Consolas"/>
                <a:cs typeface="Consolas"/>
              </a:rPr>
              <a:t>[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] -= ('A' - 'a')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  }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}</a:t>
            </a:r>
            <a:endParaRPr lang="en-US" sz="2000" dirty="0">
              <a:latin typeface="Consolas"/>
              <a:cs typeface="Consolas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 smtClean="0">
                <a:latin typeface="Consolas"/>
                <a:cs typeface="Consolas"/>
              </a:rPr>
              <a:t>}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653315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627856"/>
            <a:ext cx="8458200" cy="5730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Optimization obstacle #1: </a:t>
            </a:r>
            <a:br>
              <a:rPr lang="en-US" dirty="0" smtClean="0"/>
            </a:br>
            <a:r>
              <a:rPr lang="en-US" dirty="0" smtClean="0"/>
              <a:t>Procedure Calls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3400" y="5105400"/>
            <a:ext cx="7855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Question: What’s the big-O runtime of lower, O(n)?  </a:t>
            </a:r>
          </a:p>
        </p:txBody>
      </p:sp>
    </p:spTree>
    <p:extLst>
      <p:ext uri="{BB962C8B-B14F-4D97-AF65-F5344CB8AC3E}">
        <p14:creationId xmlns:p14="http://schemas.microsoft.com/office/powerpoint/2010/main" val="33252088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34963"/>
            <a:ext cx="8678863" cy="5730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mtClean="0"/>
              <a:t>Lower Case Conversion Performance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522413"/>
            <a:ext cx="8307387" cy="908050"/>
          </a:xfrm>
        </p:spPr>
        <p:txBody>
          <a:bodyPr/>
          <a:lstStyle/>
          <a:p>
            <a:pPr lvl="1"/>
            <a:r>
              <a:rPr lang="en-US" sz="2400" dirty="0" smtClean="0"/>
              <a:t>Quadratic performance!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8822503"/>
              </p:ext>
            </p:extLst>
          </p:nvPr>
        </p:nvGraphicFramePr>
        <p:xfrm>
          <a:off x="469900" y="2620246"/>
          <a:ext cx="8128000" cy="344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601160" y="3887295"/>
            <a:ext cx="588833" cy="215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7432" tIns="27432" rIns="0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1200" b="0" i="0" strike="noStrike" dirty="0">
                <a:solidFill>
                  <a:srgbClr val="000000"/>
                </a:solidFill>
                <a:latin typeface="Courier New"/>
                <a:cs typeface="Courier New"/>
              </a:rPr>
              <a:t>lower1</a:t>
            </a:r>
          </a:p>
        </p:txBody>
      </p:sp>
    </p:spTree>
    <p:extLst>
      <p:ext uri="{BB962C8B-B14F-4D97-AF65-F5344CB8AC3E}">
        <p14:creationId xmlns:p14="http://schemas.microsoft.com/office/powerpoint/2010/main" val="6454494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642471" y="1780988"/>
            <a:ext cx="7746039" cy="2859757"/>
          </a:xfrm>
          <a:prstGeom prst="rect">
            <a:avLst/>
          </a:prstGeom>
          <a:noFill/>
          <a:ln w="38100" cmpd="dbl">
            <a:solidFill>
              <a:srgbClr val="FFFFFF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 smtClean="0">
                <a:latin typeface="Consolas"/>
                <a:cs typeface="Consolas"/>
              </a:rPr>
              <a:t>// convert uppercase letters in string to lowercase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 smtClean="0">
                <a:latin typeface="Consolas"/>
                <a:cs typeface="Consolas"/>
              </a:rPr>
              <a:t>void </a:t>
            </a:r>
            <a:r>
              <a:rPr lang="en-US" sz="2000" dirty="0">
                <a:latin typeface="Consolas"/>
                <a:cs typeface="Consolas"/>
              </a:rPr>
              <a:t>lower(char *s</a:t>
            </a:r>
            <a:r>
              <a:rPr lang="en-US" sz="2000" dirty="0" smtClean="0">
                <a:latin typeface="Consolas"/>
                <a:cs typeface="Consolas"/>
              </a:rPr>
              <a:t>) 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2000" dirty="0">
              <a:latin typeface="Consolas"/>
              <a:cs typeface="Consolas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 smtClean="0">
                <a:latin typeface="Consolas"/>
                <a:cs typeface="Consolas"/>
              </a:rPr>
              <a:t>   for (</a:t>
            </a:r>
            <a:r>
              <a:rPr lang="en-US" sz="2000" dirty="0" err="1" smtClean="0">
                <a:latin typeface="Consolas"/>
                <a:cs typeface="Consolas"/>
              </a:rPr>
              <a:t>size_t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latin typeface="Consolas"/>
                <a:cs typeface="Consolas"/>
              </a:rPr>
              <a:t>=0</a:t>
            </a:r>
            <a:r>
              <a:rPr lang="en-US" sz="2000" dirty="0">
                <a:latin typeface="Consolas"/>
                <a:cs typeface="Consolas"/>
              </a:rPr>
              <a:t>; 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latin typeface="Consolas"/>
                <a:cs typeface="Consolas"/>
              </a:rPr>
              <a:t>&lt;</a:t>
            </a:r>
            <a:r>
              <a:rPr lang="en-US" sz="2000" dirty="0" err="1" smtClean="0">
                <a:latin typeface="Consolas"/>
                <a:cs typeface="Consolas"/>
              </a:rPr>
              <a:t>strlen</a:t>
            </a:r>
            <a:r>
              <a:rPr lang="en-US" sz="2000" dirty="0">
                <a:latin typeface="Consolas"/>
                <a:cs typeface="Consolas"/>
              </a:rPr>
              <a:t>(s); 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++</a:t>
            </a:r>
            <a:r>
              <a:rPr lang="en-US" sz="2000" dirty="0" smtClean="0">
                <a:latin typeface="Consolas"/>
                <a:cs typeface="Consolas"/>
              </a:rPr>
              <a:t>) {</a:t>
            </a:r>
            <a:endParaRPr lang="en-US" sz="2000" dirty="0">
              <a:latin typeface="Consolas"/>
              <a:cs typeface="Consolas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nsolas"/>
                <a:cs typeface="Consolas"/>
              </a:rPr>
              <a:t>   </a:t>
            </a:r>
            <a:r>
              <a:rPr lang="en-US" sz="2000" dirty="0" smtClean="0">
                <a:latin typeface="Consolas"/>
                <a:cs typeface="Consolas"/>
              </a:rPr>
              <a:t>   if </a:t>
            </a:r>
            <a:r>
              <a:rPr lang="en-US" sz="2000" dirty="0">
                <a:latin typeface="Consolas"/>
                <a:cs typeface="Consolas"/>
              </a:rPr>
              <a:t>(s[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] &gt;= 'A' &amp;&amp; s[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] &lt;= 'Z'</a:t>
            </a:r>
            <a:r>
              <a:rPr lang="en-US" sz="2000" dirty="0" smtClean="0">
                <a:latin typeface="Consolas"/>
                <a:cs typeface="Consolas"/>
              </a:rPr>
              <a:t>) {</a:t>
            </a:r>
            <a:endParaRPr lang="en-US" sz="2000" dirty="0">
              <a:latin typeface="Consolas"/>
              <a:cs typeface="Consolas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nsolas"/>
                <a:cs typeface="Consolas"/>
              </a:rPr>
              <a:t>      </a:t>
            </a:r>
            <a:r>
              <a:rPr lang="en-US" sz="2000" dirty="0" smtClean="0">
                <a:latin typeface="Consolas"/>
                <a:cs typeface="Consolas"/>
              </a:rPr>
              <a:t>   s</a:t>
            </a:r>
            <a:r>
              <a:rPr lang="en-US" sz="2000" dirty="0">
                <a:latin typeface="Consolas"/>
                <a:cs typeface="Consolas"/>
              </a:rPr>
              <a:t>[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] -= ('A' - 'a')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  }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}</a:t>
            </a:r>
            <a:endParaRPr lang="en-US" sz="2000" dirty="0">
              <a:latin typeface="Consolas"/>
              <a:cs typeface="Consolas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 smtClean="0">
                <a:latin typeface="Consolas"/>
                <a:cs typeface="Consolas"/>
              </a:rPr>
              <a:t>}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77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41362" y="621506"/>
            <a:ext cx="7031038" cy="5730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Calling </a:t>
            </a:r>
            <a:r>
              <a:rPr lang="en-US" dirty="0" err="1" smtClean="0"/>
              <a:t>strlen</a:t>
            </a:r>
            <a:r>
              <a:rPr lang="en-US" dirty="0" smtClean="0"/>
              <a:t> in loop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697777" y="3092824"/>
            <a:ext cx="4189269" cy="2140226"/>
            <a:chOff x="3697777" y="3092824"/>
            <a:chExt cx="4189269" cy="2140226"/>
          </a:xfrm>
        </p:grpSpPr>
        <p:cxnSp>
          <p:nvCxnSpPr>
            <p:cNvPr id="4" name="Straight Arrow Connector 3"/>
            <p:cNvCxnSpPr/>
            <p:nvPr/>
          </p:nvCxnSpPr>
          <p:spPr bwMode="auto">
            <a:xfrm flipH="1" flipV="1">
              <a:off x="4833307" y="3092824"/>
              <a:ext cx="821765" cy="1309229"/>
            </a:xfrm>
            <a:prstGeom prst="straightConnector1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4265542" y="4402053"/>
              <a:ext cx="362150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sz="2400" dirty="0" err="1" smtClean="0">
                  <a:solidFill>
                    <a:srgbClr val="3366FF"/>
                  </a:solidFill>
                  <a:latin typeface="Calibri" pitchFamily="34" charset="0"/>
                </a:rPr>
                <a:t>Strlen</a:t>
              </a:r>
              <a:r>
                <a:rPr lang="en-US" sz="2400" dirty="0" smtClean="0">
                  <a:solidFill>
                    <a:srgbClr val="3366FF"/>
                  </a:solidFill>
                  <a:latin typeface="Calibri" pitchFamily="34" charset="0"/>
                </a:rPr>
                <a:t> takes O(n) to finish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2400" dirty="0" err="1" smtClean="0">
                  <a:solidFill>
                    <a:srgbClr val="3366FF"/>
                  </a:solidFill>
                  <a:latin typeface="Calibri" pitchFamily="34" charset="0"/>
                </a:rPr>
                <a:t>Strlen</a:t>
              </a:r>
              <a:r>
                <a:rPr lang="en-US" sz="2400" dirty="0" smtClean="0">
                  <a:solidFill>
                    <a:srgbClr val="3366FF"/>
                  </a:solidFill>
                  <a:latin typeface="Calibri" pitchFamily="34" charset="0"/>
                </a:rPr>
                <a:t> is called n times</a:t>
              </a:r>
            </a:p>
          </p:txBody>
        </p:sp>
        <p:cxnSp>
          <p:nvCxnSpPr>
            <p:cNvPr id="3" name="Straight Connector 2"/>
            <p:cNvCxnSpPr/>
            <p:nvPr/>
          </p:nvCxnSpPr>
          <p:spPr>
            <a:xfrm>
              <a:off x="3697777" y="3092824"/>
              <a:ext cx="1135530" cy="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23772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41362" y="621506"/>
            <a:ext cx="7031038" cy="5730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Calling </a:t>
            </a:r>
            <a:r>
              <a:rPr lang="en-US" dirty="0" err="1" smtClean="0"/>
              <a:t>strlen</a:t>
            </a:r>
            <a:r>
              <a:rPr lang="en-US" dirty="0" smtClean="0"/>
              <a:t> in loop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642471" y="1780988"/>
            <a:ext cx="7746039" cy="2859757"/>
          </a:xfrm>
          <a:prstGeom prst="rect">
            <a:avLst/>
          </a:prstGeom>
          <a:noFill/>
          <a:ln w="38100" cmpd="dbl">
            <a:solidFill>
              <a:srgbClr val="FFFFFF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 smtClean="0">
                <a:latin typeface="Consolas"/>
                <a:cs typeface="Consolas"/>
              </a:rPr>
              <a:t>// convert uppercase letters in string to lowercase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 smtClean="0">
                <a:latin typeface="Consolas"/>
                <a:cs typeface="Consolas"/>
              </a:rPr>
              <a:t>void </a:t>
            </a:r>
            <a:r>
              <a:rPr lang="en-US" sz="2000" dirty="0">
                <a:latin typeface="Consolas"/>
                <a:cs typeface="Consolas"/>
              </a:rPr>
              <a:t>lower(char *s</a:t>
            </a:r>
            <a:r>
              <a:rPr lang="en-US" sz="2000" dirty="0" smtClean="0">
                <a:latin typeface="Consolas"/>
                <a:cs typeface="Consolas"/>
              </a:rPr>
              <a:t>) 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 smtClean="0">
                <a:solidFill>
                  <a:srgbClr val="3366FF"/>
                </a:solidFill>
                <a:latin typeface="Consolas"/>
                <a:cs typeface="Consolas"/>
              </a:rPr>
              <a:t>   </a:t>
            </a:r>
            <a:r>
              <a:rPr lang="en-US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size_t</a:t>
            </a:r>
            <a:r>
              <a:rPr lang="en-US" sz="2000" dirty="0" smtClean="0">
                <a:solidFill>
                  <a:srgbClr val="3366FF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len</a:t>
            </a:r>
            <a:r>
              <a:rPr lang="en-US" sz="2000" dirty="0">
                <a:solidFill>
                  <a:srgbClr val="3366FF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3366FF"/>
                </a:solidFill>
                <a:latin typeface="Consolas"/>
                <a:cs typeface="Consolas"/>
              </a:rPr>
              <a:t>= </a:t>
            </a:r>
            <a:r>
              <a:rPr lang="en-US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strlen</a:t>
            </a:r>
            <a:r>
              <a:rPr lang="en-US" sz="2000" dirty="0" smtClean="0">
                <a:solidFill>
                  <a:srgbClr val="3366FF"/>
                </a:solidFill>
                <a:latin typeface="Consolas"/>
                <a:cs typeface="Consolas"/>
              </a:rPr>
              <a:t>(s);</a:t>
            </a:r>
            <a:endParaRPr lang="en-US" sz="2000" dirty="0">
              <a:solidFill>
                <a:srgbClr val="3366FF"/>
              </a:solidFill>
              <a:latin typeface="Consolas"/>
              <a:cs typeface="Consolas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 smtClean="0">
                <a:latin typeface="Consolas"/>
                <a:cs typeface="Consolas"/>
              </a:rPr>
              <a:t>   for (</a:t>
            </a:r>
            <a:r>
              <a:rPr lang="en-US" sz="2000" dirty="0" err="1" smtClean="0">
                <a:latin typeface="Consolas"/>
                <a:cs typeface="Consolas"/>
              </a:rPr>
              <a:t>size_t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latin typeface="Consolas"/>
                <a:cs typeface="Consolas"/>
              </a:rPr>
              <a:t>=0</a:t>
            </a:r>
            <a:r>
              <a:rPr lang="en-US" sz="2000" dirty="0">
                <a:latin typeface="Consolas"/>
                <a:cs typeface="Consolas"/>
              </a:rPr>
              <a:t>; 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latin typeface="Consolas"/>
                <a:cs typeface="Consolas"/>
              </a:rPr>
              <a:t>&lt;</a:t>
            </a:r>
            <a:r>
              <a:rPr lang="en-US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len</a:t>
            </a:r>
            <a:r>
              <a:rPr lang="en-US" sz="2000" dirty="0" smtClean="0">
                <a:latin typeface="Consolas"/>
                <a:cs typeface="Consolas"/>
              </a:rPr>
              <a:t>; 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++</a:t>
            </a:r>
            <a:r>
              <a:rPr lang="en-US" sz="2000" dirty="0" smtClean="0">
                <a:latin typeface="Consolas"/>
                <a:cs typeface="Consolas"/>
              </a:rPr>
              <a:t>) {</a:t>
            </a:r>
            <a:endParaRPr lang="en-US" sz="2000" dirty="0">
              <a:latin typeface="Consolas"/>
              <a:cs typeface="Consolas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nsolas"/>
                <a:cs typeface="Consolas"/>
              </a:rPr>
              <a:t>   </a:t>
            </a:r>
            <a:r>
              <a:rPr lang="en-US" sz="2000" dirty="0" smtClean="0">
                <a:latin typeface="Consolas"/>
                <a:cs typeface="Consolas"/>
              </a:rPr>
              <a:t>   if </a:t>
            </a:r>
            <a:r>
              <a:rPr lang="en-US" sz="2000" dirty="0">
                <a:latin typeface="Consolas"/>
                <a:cs typeface="Consolas"/>
              </a:rPr>
              <a:t>(s[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] &gt;= 'A' &amp;&amp; s[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] &lt;= 'Z'</a:t>
            </a:r>
            <a:r>
              <a:rPr lang="en-US" sz="2000" dirty="0" smtClean="0">
                <a:latin typeface="Consolas"/>
                <a:cs typeface="Consolas"/>
              </a:rPr>
              <a:t>) {</a:t>
            </a:r>
            <a:endParaRPr lang="en-US" sz="2000" dirty="0">
              <a:latin typeface="Consolas"/>
              <a:cs typeface="Consolas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nsolas"/>
                <a:cs typeface="Consolas"/>
              </a:rPr>
              <a:t>      </a:t>
            </a:r>
            <a:r>
              <a:rPr lang="en-US" sz="2000" dirty="0" smtClean="0">
                <a:latin typeface="Consolas"/>
                <a:cs typeface="Consolas"/>
              </a:rPr>
              <a:t>   s</a:t>
            </a:r>
            <a:r>
              <a:rPr lang="en-US" sz="2000" dirty="0">
                <a:latin typeface="Consolas"/>
                <a:cs typeface="Consolas"/>
              </a:rPr>
              <a:t>[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] -= ('A' - 'a')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  }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}</a:t>
            </a:r>
            <a:endParaRPr lang="en-US" sz="2000" dirty="0">
              <a:latin typeface="Consolas"/>
              <a:cs typeface="Consolas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 smtClean="0">
                <a:latin typeface="Consolas"/>
                <a:cs typeface="Consolas"/>
              </a:rPr>
              <a:t>}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202357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34963"/>
            <a:ext cx="8763000" cy="5730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mtClean="0"/>
              <a:t>Lower Case Conversion Performance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906462"/>
          </a:xfrm>
        </p:spPr>
        <p:txBody>
          <a:bodyPr>
            <a:normAutofit/>
          </a:bodyPr>
          <a:lstStyle/>
          <a:p>
            <a:pPr lvl="1" eaLnBrk="1" hangingPunct="1"/>
            <a:r>
              <a:rPr lang="en-US" dirty="0" smtClean="0"/>
              <a:t>Now performance is linear w/ length, as expected</a:t>
            </a:r>
          </a:p>
        </p:txBody>
      </p: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469900" y="2620246"/>
            <a:ext cx="8128000" cy="3441700"/>
            <a:chOff x="0" y="0"/>
            <a:chExt cx="773" cy="383"/>
          </a:xfrm>
        </p:grpSpPr>
        <p:graphicFrame>
          <p:nvGraphicFramePr>
            <p:cNvPr id="15" name="Chart 14"/>
            <p:cNvGraphicFramePr>
              <a:graphicFrameLocks/>
            </p:cNvGraphicFramePr>
            <p:nvPr/>
          </p:nvGraphicFramePr>
          <p:xfrm>
            <a:off x="0" y="0"/>
            <a:ext cx="773" cy="38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88" y="141"/>
              <a:ext cx="56" cy="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7432" tIns="27432" rIns="0" bIns="0" anchor="t" upright="1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en-US" sz="1200" b="0" i="0" strike="noStrike" dirty="0">
                  <a:solidFill>
                    <a:srgbClr val="000000"/>
                  </a:solidFill>
                  <a:latin typeface="Courier New"/>
                  <a:cs typeface="Courier New"/>
                </a:rPr>
                <a:t>lower1</a:t>
              </a: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467" y="269"/>
              <a:ext cx="56" cy="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7432" tIns="27432" rIns="0" bIns="0" anchor="t" upright="1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en-US" sz="1200" b="0" i="0" strike="noStrike" dirty="0">
                  <a:solidFill>
                    <a:srgbClr val="000000"/>
                  </a:solidFill>
                  <a:latin typeface="Courier New"/>
                  <a:cs typeface="Courier New"/>
                </a:rPr>
                <a:t>lower2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61745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91344"/>
            <a:ext cx="8839200" cy="5730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Optimization obstacle: </a:t>
            </a:r>
            <a:br>
              <a:rPr lang="en-US" dirty="0" smtClean="0"/>
            </a:br>
            <a:r>
              <a:rPr lang="en-US" dirty="0" smtClean="0"/>
              <a:t>Procedure Calls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77894"/>
            <a:ext cx="9532471" cy="5410200"/>
          </a:xfrm>
        </p:spPr>
        <p:txBody>
          <a:bodyPr lIns="90487" tIns="44450" rIns="90487" bIns="44450"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Why can’t compiler move </a:t>
            </a:r>
            <a:r>
              <a:rPr lang="en-US" dirty="0" err="1" smtClean="0">
                <a:latin typeface="Courier New" pitchFamily="49" charset="0"/>
              </a:rPr>
              <a:t>strlen</a:t>
            </a:r>
            <a:r>
              <a:rPr lang="en-US" dirty="0" smtClean="0"/>
              <a:t> out of  inner loop?</a:t>
            </a:r>
          </a:p>
          <a:p>
            <a:pPr lvl="1" eaLnBrk="1" hangingPunct="1">
              <a:defRPr/>
            </a:pPr>
            <a:r>
              <a:rPr lang="en-US" dirty="0" smtClean="0"/>
              <a:t>Procedure may have side effects</a:t>
            </a:r>
          </a:p>
          <a:p>
            <a:pPr lvl="2" eaLnBrk="1" hangingPunct="1">
              <a:defRPr/>
            </a:pPr>
            <a:r>
              <a:rPr lang="en-US" dirty="0" smtClean="0"/>
              <a:t>May alter global state</a:t>
            </a:r>
          </a:p>
          <a:p>
            <a:pPr lvl="1" eaLnBrk="1" hangingPunct="1">
              <a:defRPr/>
            </a:pPr>
            <a:r>
              <a:rPr lang="en-US" dirty="0" smtClean="0"/>
              <a:t>Procedure may not return same value given same arguments</a:t>
            </a:r>
          </a:p>
          <a:p>
            <a:pPr lvl="2" eaLnBrk="1" hangingPunct="1">
              <a:defRPr/>
            </a:pPr>
            <a:r>
              <a:rPr lang="en-US" dirty="0" smtClean="0"/>
              <a:t>May depend on global state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FF0000"/>
                </a:solidFill>
              </a:rPr>
              <a:t>Compiler optimization is conservative:</a:t>
            </a:r>
          </a:p>
          <a:p>
            <a:pPr lvl="1" eaLnBrk="1" hangingPunct="1">
              <a:defRPr/>
            </a:pPr>
            <a:r>
              <a:rPr lang="en-US" dirty="0" smtClean="0"/>
              <a:t>Typically treat procedure call as a black box</a:t>
            </a:r>
          </a:p>
          <a:p>
            <a:pPr lvl="1" eaLnBrk="1" hangingPunct="1">
              <a:defRPr/>
            </a:pPr>
            <a:r>
              <a:rPr lang="en-US" dirty="0" smtClean="0"/>
              <a:t>Weak optimizations near them</a:t>
            </a:r>
          </a:p>
          <a:p>
            <a:pPr eaLnBrk="1" hangingPunct="1">
              <a:defRPr/>
            </a:pPr>
            <a:r>
              <a:rPr lang="en-US" dirty="0" smtClean="0"/>
              <a:t>Remedy:</a:t>
            </a:r>
          </a:p>
          <a:p>
            <a:pPr lvl="1" eaLnBrk="1" hangingPunct="1">
              <a:defRPr/>
            </a:pPr>
            <a:r>
              <a:rPr lang="en-US" dirty="0" smtClean="0"/>
              <a:t>Do your own code motion</a:t>
            </a:r>
          </a:p>
        </p:txBody>
      </p:sp>
    </p:spTree>
    <p:extLst>
      <p:ext uri="{BB962C8B-B14F-4D97-AF65-F5344CB8AC3E}">
        <p14:creationId xmlns:p14="http://schemas.microsoft.com/office/powerpoint/2010/main" val="20430035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85107" y="304800"/>
            <a:ext cx="7592093" cy="762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Optimization obstacle 2:</a:t>
            </a:r>
            <a:br>
              <a:rPr lang="en-US" dirty="0" smtClean="0"/>
            </a:br>
            <a:r>
              <a:rPr lang="en-US" dirty="0" smtClean="0"/>
              <a:t>Memory aliasing</a:t>
            </a:r>
          </a:p>
        </p:txBody>
      </p:sp>
      <p:sp>
        <p:nvSpPr>
          <p:cNvPr id="1843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5081334" y="3742119"/>
            <a:ext cx="4062666" cy="2772592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 smtClean="0"/>
              <a:t>Code updates </a:t>
            </a:r>
            <a:r>
              <a:rPr lang="en-US" dirty="0" smtClean="0">
                <a:solidFill>
                  <a:srgbClr val="3366FF"/>
                </a:solidFill>
              </a:rPr>
              <a:t>*result </a:t>
            </a:r>
            <a:r>
              <a:rPr lang="en-US" dirty="0" smtClean="0"/>
              <a:t>on every iteration</a:t>
            </a:r>
          </a:p>
          <a:p>
            <a:pPr marL="457200" lvl="1" indent="0" eaLnBrk="1" hangingPunct="1">
              <a:buNone/>
            </a:pPr>
            <a:endParaRPr lang="en-US" dirty="0" smtClean="0"/>
          </a:p>
          <a:p>
            <a:pPr marL="514350" indent="-457200"/>
            <a:r>
              <a:rPr lang="en-US" dirty="0" smtClean="0"/>
              <a:t>Why not keep sum in a register and write once at the end?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485107" y="3755725"/>
            <a:ext cx="4132541" cy="27982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</a:t>
            </a:r>
            <a:r>
              <a:rPr lang="en-US" sz="1600" dirty="0" err="1" smtClean="0">
                <a:latin typeface="Consolas"/>
                <a:cs typeface="Consolas"/>
              </a:rPr>
              <a:t>movq</a:t>
            </a:r>
            <a:r>
              <a:rPr lang="en-US" sz="1600" dirty="0" smtClean="0">
                <a:latin typeface="Consolas"/>
                <a:cs typeface="Consolas"/>
              </a:rPr>
              <a:t>    </a:t>
            </a:r>
            <a:r>
              <a:rPr lang="en-US" sz="1600" dirty="0">
                <a:latin typeface="Consolas"/>
                <a:cs typeface="Consolas"/>
              </a:rPr>
              <a:t>$0, (%</a:t>
            </a:r>
            <a:r>
              <a:rPr lang="en-US" sz="1600" dirty="0" err="1">
                <a:latin typeface="Consolas"/>
                <a:cs typeface="Consolas"/>
              </a:rPr>
              <a:t>rdx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r>
              <a:rPr lang="cs-CZ" sz="1600" dirty="0">
                <a:latin typeface="Consolas"/>
                <a:cs typeface="Consolas"/>
              </a:rPr>
              <a:t>        </a:t>
            </a:r>
            <a:r>
              <a:rPr lang="cs-CZ" sz="1600" dirty="0" err="1">
                <a:latin typeface="Consolas"/>
                <a:cs typeface="Consolas"/>
              </a:rPr>
              <a:t>movl</a:t>
            </a:r>
            <a:r>
              <a:rPr lang="cs-CZ" sz="1600" dirty="0">
                <a:latin typeface="Consolas"/>
                <a:cs typeface="Consolas"/>
              </a:rPr>
              <a:t>    $0, %</a:t>
            </a:r>
            <a:r>
              <a:rPr lang="cs-CZ" sz="1600" dirty="0" err="1">
                <a:latin typeface="Consolas"/>
                <a:cs typeface="Consolas"/>
              </a:rPr>
              <a:t>eax</a:t>
            </a:r>
            <a:endParaRPr lang="cs-CZ" sz="1600" dirty="0">
              <a:latin typeface="Consolas"/>
              <a:cs typeface="Consolas"/>
            </a:endParaRPr>
          </a:p>
          <a:p>
            <a:r>
              <a:rPr lang="cs-CZ" sz="1600" dirty="0">
                <a:latin typeface="Consolas"/>
                <a:cs typeface="Consolas"/>
              </a:rPr>
              <a:t>        </a:t>
            </a:r>
            <a:r>
              <a:rPr lang="cs-CZ" sz="1600" dirty="0" err="1">
                <a:latin typeface="Consolas"/>
                <a:cs typeface="Consolas"/>
              </a:rPr>
              <a:t>jmp</a:t>
            </a:r>
            <a:r>
              <a:rPr lang="cs-CZ" sz="1600" dirty="0">
                <a:latin typeface="Consolas"/>
                <a:cs typeface="Consolas"/>
              </a:rPr>
              <a:t>     .L2</a:t>
            </a:r>
          </a:p>
          <a:p>
            <a:r>
              <a:rPr lang="cs-CZ" sz="1600" dirty="0">
                <a:latin typeface="Consolas"/>
                <a:cs typeface="Consolas"/>
              </a:rPr>
              <a:t>.L3:</a:t>
            </a:r>
          </a:p>
          <a:p>
            <a:r>
              <a:rPr lang="en-US" sz="1600" dirty="0">
                <a:latin typeface="Consolas"/>
                <a:cs typeface="Consolas"/>
              </a:rPr>
              <a:t>        </a:t>
            </a:r>
            <a:r>
              <a:rPr lang="en-US" sz="1600" dirty="0" err="1">
                <a:latin typeface="Consolas"/>
                <a:cs typeface="Consolas"/>
              </a:rPr>
              <a:t>movq</a:t>
            </a:r>
            <a:r>
              <a:rPr lang="en-US" sz="1600" dirty="0">
                <a:latin typeface="Consolas"/>
                <a:cs typeface="Consolas"/>
              </a:rPr>
              <a:t>    (%rdi,%rax,8), %</a:t>
            </a:r>
            <a:r>
              <a:rPr lang="en-US" sz="1600" dirty="0" err="1">
                <a:latin typeface="Consolas"/>
                <a:cs typeface="Consolas"/>
              </a:rPr>
              <a:t>rcx</a:t>
            </a:r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        </a:t>
            </a:r>
            <a:r>
              <a:rPr lang="en-US" sz="1600" dirty="0" err="1">
                <a:latin typeface="Consolas"/>
                <a:cs typeface="Consolas"/>
              </a:rPr>
              <a:t>addq</a:t>
            </a:r>
            <a:r>
              <a:rPr lang="en-US" sz="1600" dirty="0">
                <a:latin typeface="Consolas"/>
                <a:cs typeface="Consolas"/>
              </a:rPr>
              <a:t>    %</a:t>
            </a:r>
            <a:r>
              <a:rPr lang="en-US" sz="1600" dirty="0" err="1">
                <a:latin typeface="Consolas"/>
                <a:cs typeface="Consolas"/>
              </a:rPr>
              <a:t>rcx</a:t>
            </a:r>
            <a:r>
              <a:rPr lang="en-US" sz="1600" dirty="0">
                <a:latin typeface="Consolas"/>
                <a:cs typeface="Consolas"/>
              </a:rPr>
              <a:t>, (%</a:t>
            </a:r>
            <a:r>
              <a:rPr lang="en-US" sz="1600" dirty="0" err="1">
                <a:latin typeface="Consolas"/>
                <a:cs typeface="Consolas"/>
              </a:rPr>
              <a:t>rdx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r>
              <a:rPr lang="en-US" sz="1600" dirty="0">
                <a:latin typeface="Consolas"/>
                <a:cs typeface="Consolas"/>
              </a:rPr>
              <a:t>        </a:t>
            </a:r>
            <a:r>
              <a:rPr lang="en-US" sz="1600" dirty="0" err="1">
                <a:latin typeface="Consolas"/>
                <a:cs typeface="Consolas"/>
              </a:rPr>
              <a:t>addq</a:t>
            </a:r>
            <a:r>
              <a:rPr lang="en-US" sz="1600" dirty="0">
                <a:latin typeface="Consolas"/>
                <a:cs typeface="Consolas"/>
              </a:rPr>
              <a:t>    $1, %</a:t>
            </a:r>
            <a:r>
              <a:rPr lang="en-US" sz="1600" dirty="0" err="1">
                <a:latin typeface="Consolas"/>
                <a:cs typeface="Consolas"/>
              </a:rPr>
              <a:t>rax</a:t>
            </a:r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.L2:</a:t>
            </a:r>
          </a:p>
          <a:p>
            <a:r>
              <a:rPr lang="en-US" sz="1600" dirty="0">
                <a:latin typeface="Consolas"/>
                <a:cs typeface="Consolas"/>
              </a:rPr>
              <a:t>        </a:t>
            </a:r>
            <a:r>
              <a:rPr lang="en-US" sz="1600" dirty="0" err="1">
                <a:latin typeface="Consolas"/>
                <a:cs typeface="Consolas"/>
              </a:rPr>
              <a:t>cmpq</a:t>
            </a:r>
            <a:r>
              <a:rPr lang="en-US" sz="1600" dirty="0">
                <a:latin typeface="Consolas"/>
                <a:cs typeface="Consolas"/>
              </a:rPr>
              <a:t>    %</a:t>
            </a:r>
            <a:r>
              <a:rPr lang="en-US" sz="1600" dirty="0" err="1">
                <a:latin typeface="Consolas"/>
                <a:cs typeface="Consolas"/>
              </a:rPr>
              <a:t>rsi</a:t>
            </a:r>
            <a:r>
              <a:rPr lang="en-US" sz="1600" dirty="0">
                <a:latin typeface="Consolas"/>
                <a:cs typeface="Consolas"/>
              </a:rPr>
              <a:t>, %</a:t>
            </a:r>
            <a:r>
              <a:rPr lang="en-US" sz="1600" dirty="0" err="1">
                <a:latin typeface="Consolas"/>
                <a:cs typeface="Consolas"/>
              </a:rPr>
              <a:t>rax</a:t>
            </a:r>
            <a:endParaRPr lang="en-US" sz="1600" dirty="0">
              <a:latin typeface="Consolas"/>
              <a:cs typeface="Consolas"/>
            </a:endParaRPr>
          </a:p>
          <a:p>
            <a:r>
              <a:rPr lang="nl-NL" sz="1600" dirty="0">
                <a:latin typeface="Consolas"/>
                <a:cs typeface="Consolas"/>
              </a:rPr>
              <a:t>        </a:t>
            </a:r>
            <a:r>
              <a:rPr lang="nl-NL" sz="1600" dirty="0" err="1">
                <a:latin typeface="Consolas"/>
                <a:cs typeface="Consolas"/>
              </a:rPr>
              <a:t>jl</a:t>
            </a:r>
            <a:r>
              <a:rPr lang="nl-NL" sz="1600" dirty="0">
                <a:latin typeface="Consolas"/>
                <a:cs typeface="Consolas"/>
              </a:rPr>
              <a:t>      .L3</a:t>
            </a:r>
          </a:p>
          <a:p>
            <a:r>
              <a:rPr lang="nl-NL" sz="1600" dirty="0">
                <a:latin typeface="Consolas"/>
                <a:cs typeface="Consolas"/>
              </a:rPr>
              <a:t>        </a:t>
            </a:r>
            <a:r>
              <a:rPr lang="nl-NL" sz="1600" dirty="0" err="1" smtClean="0">
                <a:latin typeface="Consolas"/>
                <a:cs typeface="Consolas"/>
              </a:rPr>
              <a:t>ret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18438" name="Rectangle 7"/>
          <p:cNvSpPr>
            <a:spLocks noChangeArrowheads="1"/>
          </p:cNvSpPr>
          <p:nvPr/>
        </p:nvSpPr>
        <p:spPr bwMode="auto">
          <a:xfrm>
            <a:off x="984765" y="1299868"/>
            <a:ext cx="5964322" cy="2244204"/>
          </a:xfrm>
          <a:prstGeom prst="rect">
            <a:avLst/>
          </a:prstGeom>
          <a:noFill/>
          <a:ln w="57150" cmpd="thickThin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smtClean="0">
                <a:latin typeface="Consolas"/>
                <a:cs typeface="Consolas"/>
              </a:rPr>
              <a:t>//sum all elements of the array “a”</a:t>
            </a:r>
            <a:endParaRPr lang="en-US" sz="2000" dirty="0">
              <a:latin typeface="Consolas"/>
              <a:cs typeface="Consolas"/>
            </a:endParaRP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onsolas"/>
                <a:cs typeface="Consolas"/>
              </a:rPr>
              <a:t>void </a:t>
            </a:r>
            <a:r>
              <a:rPr lang="en-US" sz="2000" dirty="0" smtClean="0">
                <a:latin typeface="Consolas"/>
                <a:cs typeface="Consolas"/>
              </a:rPr>
              <a:t>sum(long *a, long n, long *result) </a:t>
            </a:r>
            <a:r>
              <a:rPr lang="en-US" sz="2000" dirty="0">
                <a:latin typeface="Consolas"/>
                <a:cs typeface="Consolas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*result = 0;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for (long 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= 0; 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&lt; n; 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latin typeface="Consolas"/>
                <a:cs typeface="Consolas"/>
              </a:rPr>
              <a:t>+</a:t>
            </a:r>
            <a:r>
              <a:rPr lang="en-US" sz="2000" dirty="0">
                <a:latin typeface="Consolas"/>
                <a:cs typeface="Consolas"/>
              </a:rPr>
              <a:t>+</a:t>
            </a:r>
            <a:r>
              <a:rPr lang="en-US" sz="2000" dirty="0" smtClean="0">
                <a:latin typeface="Consolas"/>
                <a:cs typeface="Consolas"/>
              </a:rPr>
              <a:t>) {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     (*result) </a:t>
            </a:r>
            <a:r>
              <a:rPr lang="en-US" sz="2000" dirty="0">
                <a:latin typeface="Consolas"/>
                <a:cs typeface="Consolas"/>
              </a:rPr>
              <a:t>+= </a:t>
            </a:r>
            <a:r>
              <a:rPr lang="en-US" sz="2000" dirty="0" smtClean="0">
                <a:latin typeface="Consolas"/>
                <a:cs typeface="Consolas"/>
              </a:rPr>
              <a:t>a[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latin typeface="Consolas"/>
                <a:cs typeface="Consolas"/>
              </a:rPr>
              <a:t>]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onsolas"/>
                <a:cs typeface="Consolas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3934069" y="4321586"/>
            <a:ext cx="1347496" cy="833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2126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  <p:bldP spid="1843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228600"/>
            <a:ext cx="8667453" cy="762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Memory </a:t>
            </a:r>
            <a:r>
              <a:rPr lang="en-US" dirty="0"/>
              <a:t>a</a:t>
            </a:r>
            <a:r>
              <a:rPr lang="en-US" dirty="0" smtClean="0"/>
              <a:t>liasing: different pointers may point to the same location</a:t>
            </a:r>
          </a:p>
        </p:txBody>
      </p:sp>
      <p:sp>
        <p:nvSpPr>
          <p:cNvPr id="19462" name="Rectangle 7"/>
          <p:cNvSpPr>
            <a:spLocks noChangeArrowheads="1"/>
          </p:cNvSpPr>
          <p:nvPr/>
        </p:nvSpPr>
        <p:spPr bwMode="auto">
          <a:xfrm>
            <a:off x="491565" y="3519267"/>
            <a:ext cx="4349376" cy="3136757"/>
          </a:xfrm>
          <a:prstGeom prst="rect">
            <a:avLst/>
          </a:prstGeom>
          <a:noFill/>
          <a:ln w="57150" cmpd="thickThin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main() {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long a[3] = {1, 1, 1};</a:t>
            </a:r>
            <a:endParaRPr lang="en-US" dirty="0">
              <a:latin typeface="Consolas"/>
              <a:cs typeface="Consolas"/>
            </a:endParaRPr>
          </a:p>
          <a:p>
            <a:pPr algn="l">
              <a:lnSpc>
                <a:spcPct val="100000"/>
              </a:lnSpc>
            </a:pPr>
            <a:r>
              <a:rPr lang="en-US" dirty="0" smtClean="0">
                <a:latin typeface="Consolas"/>
                <a:cs typeface="Consolas"/>
              </a:rPr>
              <a:t>   long *result;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long r;</a:t>
            </a:r>
            <a:endParaRPr lang="en-US" dirty="0">
              <a:latin typeface="Consolas"/>
              <a:cs typeface="Consolas"/>
            </a:endParaRPr>
          </a:p>
          <a:p>
            <a:pPr algn="l">
              <a:lnSpc>
                <a:spcPct val="100000"/>
              </a:lnSpc>
            </a:pPr>
            <a:r>
              <a:rPr lang="en-US" dirty="0" smtClean="0">
                <a:latin typeface="Consolas"/>
                <a:cs typeface="Consolas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result = &amp;r;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sum(a, 3, result);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result = &amp;a[2];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sum(a, 3, result);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40941" y="3877855"/>
            <a:ext cx="4029056" cy="2487086"/>
            <a:chOff x="4840941" y="3877855"/>
            <a:chExt cx="4029056" cy="2487086"/>
          </a:xfrm>
        </p:grpSpPr>
        <p:sp>
          <p:nvSpPr>
            <p:cNvPr id="5" name="Rounded Rectangular Callout 4"/>
            <p:cNvSpPr/>
            <p:nvPr/>
          </p:nvSpPr>
          <p:spPr>
            <a:xfrm>
              <a:off x="4840941" y="3877855"/>
              <a:ext cx="4029056" cy="2487086"/>
            </a:xfrm>
            <a:prstGeom prst="wedgeRoundRectCallout">
              <a:avLst>
                <a:gd name="adj1" fmla="val -89067"/>
                <a:gd name="adj2" fmla="val 40873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7224" name="Rectangle 8"/>
            <p:cNvSpPr>
              <a:spLocks noChangeArrowheads="1"/>
            </p:cNvSpPr>
            <p:nvPr/>
          </p:nvSpPr>
          <p:spPr bwMode="auto">
            <a:xfrm>
              <a:off x="5171141" y="4792255"/>
              <a:ext cx="3232524" cy="33598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57150" cmpd="thickThin">
              <a:noFill/>
              <a:miter lim="800000"/>
              <a:headEnd/>
              <a:tailEnd/>
            </a:ln>
          </p:spPr>
          <p:txBody>
            <a:bodyPr wrap="square"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 smtClean="0">
                  <a:latin typeface="Courier New" pitchFamily="49" charset="0"/>
                </a:rPr>
                <a:t>after </a:t>
              </a:r>
              <a:r>
                <a:rPr lang="en-US" sz="1600" dirty="0" err="1" smtClean="0">
                  <a:latin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</a:rPr>
                <a:t>= 0: </a:t>
              </a:r>
            </a:p>
          </p:txBody>
        </p:sp>
        <p:sp>
          <p:nvSpPr>
            <p:cNvPr id="19464" name="Rectangle 9"/>
            <p:cNvSpPr>
              <a:spLocks noChangeArrowheads="1"/>
            </p:cNvSpPr>
            <p:nvPr/>
          </p:nvSpPr>
          <p:spPr bwMode="auto">
            <a:xfrm>
              <a:off x="5171141" y="4335055"/>
              <a:ext cx="3232524" cy="33598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57150" cmpd="thickThin">
              <a:noFill/>
              <a:miter lim="800000"/>
              <a:headEnd/>
              <a:tailEnd/>
            </a:ln>
          </p:spPr>
          <p:txBody>
            <a:bodyPr wrap="square"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 smtClean="0">
                  <a:latin typeface="Courier New" pitchFamily="49" charset="0"/>
                </a:rPr>
                <a:t>before loop:</a:t>
              </a:r>
              <a:endParaRPr lang="en-US" sz="1600" dirty="0">
                <a:latin typeface="Courier New" pitchFamily="49" charset="0"/>
              </a:endParaRPr>
            </a:p>
          </p:txBody>
        </p:sp>
        <p:sp>
          <p:nvSpPr>
            <p:cNvPr id="777226" name="Rectangle 10"/>
            <p:cNvSpPr>
              <a:spLocks noChangeArrowheads="1"/>
            </p:cNvSpPr>
            <p:nvPr/>
          </p:nvSpPr>
          <p:spPr bwMode="auto">
            <a:xfrm>
              <a:off x="5171141" y="5249455"/>
              <a:ext cx="3232524" cy="33598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57150" cmpd="thickThin">
              <a:noFill/>
              <a:miter lim="800000"/>
              <a:headEnd/>
              <a:tailEnd/>
            </a:ln>
          </p:spPr>
          <p:txBody>
            <a:bodyPr wrap="square"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 smtClean="0">
                  <a:latin typeface="Courier New" pitchFamily="49" charset="0"/>
                </a:rPr>
                <a:t>after </a:t>
              </a:r>
              <a:r>
                <a:rPr lang="en-US" sz="1600" dirty="0" err="1" smtClean="0">
                  <a:latin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</a:rPr>
                <a:t>= 1: </a:t>
              </a:r>
            </a:p>
          </p:txBody>
        </p:sp>
        <p:sp>
          <p:nvSpPr>
            <p:cNvPr id="777227" name="Rectangle 11"/>
            <p:cNvSpPr>
              <a:spLocks noChangeArrowheads="1"/>
            </p:cNvSpPr>
            <p:nvPr/>
          </p:nvSpPr>
          <p:spPr bwMode="auto">
            <a:xfrm>
              <a:off x="5171141" y="5728880"/>
              <a:ext cx="3232524" cy="33598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57150" cmpd="thickThin">
              <a:noFill/>
              <a:miter lim="800000"/>
              <a:headEnd/>
              <a:tailEnd/>
            </a:ln>
          </p:spPr>
          <p:txBody>
            <a:bodyPr wrap="square"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 smtClean="0">
                  <a:latin typeface="Courier New" pitchFamily="49" charset="0"/>
                </a:rPr>
                <a:t>after </a:t>
              </a:r>
              <a:r>
                <a:rPr lang="en-US" sz="1600" dirty="0" err="1" smtClean="0">
                  <a:latin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</a:rPr>
                <a:t>= 2: </a:t>
              </a:r>
            </a:p>
          </p:txBody>
        </p:sp>
        <p:sp>
          <p:nvSpPr>
            <p:cNvPr id="19467" name="Text Box 12"/>
            <p:cNvSpPr txBox="1">
              <a:spLocks noChangeArrowheads="1"/>
            </p:cNvSpPr>
            <p:nvPr/>
          </p:nvSpPr>
          <p:spPr bwMode="auto">
            <a:xfrm>
              <a:off x="5044141" y="3877855"/>
              <a:ext cx="1119808" cy="3693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pPr algn="l"/>
              <a:r>
                <a:rPr lang="en-US" dirty="0"/>
                <a:t>Value of </a:t>
              </a:r>
              <a:r>
                <a:rPr lang="en-US" dirty="0">
                  <a:latin typeface="Courier New" pitchFamily="49" charset="0"/>
                </a:rPr>
                <a:t>a</a:t>
              </a:r>
              <a:r>
                <a:rPr lang="en-US" dirty="0" smtClean="0"/>
                <a:t>:</a:t>
              </a:r>
              <a:endParaRPr lang="en-US" dirty="0"/>
            </a:p>
          </p:txBody>
        </p:sp>
      </p:grp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491565" y="1318556"/>
            <a:ext cx="5386164" cy="1751762"/>
          </a:xfrm>
          <a:prstGeom prst="rect">
            <a:avLst/>
          </a:prstGeom>
          <a:noFill/>
          <a:ln w="57150" cmpd="thickThin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void sum</a:t>
            </a:r>
            <a:r>
              <a:rPr lang="en-US" dirty="0">
                <a:latin typeface="Consolas"/>
                <a:cs typeface="Consolas"/>
              </a:rPr>
              <a:t>(long *a, long n, long *result) {</a:t>
            </a:r>
          </a:p>
          <a:p>
            <a:r>
              <a:rPr lang="en-US" dirty="0">
                <a:latin typeface="Consolas"/>
                <a:cs typeface="Consolas"/>
              </a:rPr>
              <a:t>    *result = 0;</a:t>
            </a:r>
          </a:p>
          <a:p>
            <a:r>
              <a:rPr lang="en-US" dirty="0">
                <a:latin typeface="Consolas"/>
                <a:cs typeface="Consolas"/>
              </a:rPr>
              <a:t>    for (long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= 0;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&lt; n;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++) {</a:t>
            </a:r>
          </a:p>
          <a:p>
            <a:r>
              <a:rPr lang="en-US" dirty="0">
                <a:latin typeface="Consolas"/>
                <a:cs typeface="Consolas"/>
              </a:rPr>
              <a:t>         (*result) += a[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];</a:t>
            </a:r>
          </a:p>
          <a:p>
            <a:r>
              <a:rPr lang="en-US" dirty="0">
                <a:latin typeface="Consolas"/>
                <a:cs typeface="Consolas"/>
              </a:rPr>
              <a:t>    }</a:t>
            </a:r>
          </a:p>
          <a:p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11412" y="1686398"/>
            <a:ext cx="7958585" cy="1653411"/>
            <a:chOff x="911412" y="1686398"/>
            <a:chExt cx="7958585" cy="1653411"/>
          </a:xfrm>
        </p:grpSpPr>
        <p:sp>
          <p:nvSpPr>
            <p:cNvPr id="4" name="Oval 3"/>
            <p:cNvSpPr/>
            <p:nvPr/>
          </p:nvSpPr>
          <p:spPr>
            <a:xfrm>
              <a:off x="911412" y="1686398"/>
              <a:ext cx="1524000" cy="34364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1899024" y="2191883"/>
              <a:ext cx="1072776" cy="34364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Arrow Connector 5"/>
            <p:cNvCxnSpPr>
              <a:endCxn id="17" idx="5"/>
            </p:cNvCxnSpPr>
            <p:nvPr/>
          </p:nvCxnSpPr>
          <p:spPr>
            <a:xfrm flipH="1" flipV="1">
              <a:off x="2814696" y="2485204"/>
              <a:ext cx="1189539" cy="306842"/>
            </a:xfrm>
            <a:prstGeom prst="straightConnector1">
              <a:avLst/>
            </a:prstGeom>
            <a:ln w="9525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 flipV="1">
              <a:off x="2435413" y="1881105"/>
              <a:ext cx="1568822" cy="910941"/>
            </a:xfrm>
            <a:prstGeom prst="straightConnector1">
              <a:avLst/>
            </a:prstGeom>
            <a:ln w="9525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104625" y="2631923"/>
              <a:ext cx="476537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*result may alias to some location in array a</a:t>
              </a:r>
            </a:p>
            <a:p>
              <a:r>
                <a:rPr lang="en-US" sz="2000" dirty="0" smtClean="0">
                  <a:solidFill>
                    <a:srgbClr val="FF0000"/>
                  </a:solidFill>
                  <a:sym typeface="Wingdings"/>
                </a:rPr>
                <a:t> </a:t>
              </a:r>
              <a:r>
                <a:rPr lang="en-US" sz="2000" dirty="0" smtClean="0">
                  <a:solidFill>
                    <a:srgbClr val="FF0000"/>
                  </a:solidFill>
                </a:rPr>
                <a:t>updates to  *result may change a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843059" y="433505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{1, 1, 0}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43059" y="478241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{1, 1, 1}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843059" y="5228497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{1, 1, 2}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43059" y="5695537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{1, 1, 4}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4913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/>
      <p:bldP spid="7" grpId="0"/>
      <p:bldP spid="12" grpId="0"/>
      <p:bldP spid="15" grpId="0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Optimization obstacle: </a:t>
            </a:r>
            <a:br>
              <a:rPr lang="en-US" dirty="0" smtClean="0"/>
            </a:br>
            <a:r>
              <a:rPr lang="en-US" dirty="0" smtClean="0"/>
              <a:t>memory aliasing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4118" y="1631576"/>
            <a:ext cx="8686800" cy="4525963"/>
          </a:xfrm>
        </p:spPr>
        <p:txBody>
          <a:bodyPr/>
          <a:lstStyle/>
          <a:p>
            <a:r>
              <a:rPr lang="en-US" dirty="0" smtClean="0"/>
              <a:t>Compiler cannot optimize due to potential aliasing</a:t>
            </a:r>
          </a:p>
          <a:p>
            <a:r>
              <a:rPr lang="en-US" dirty="0" smtClean="0"/>
              <a:t>Manual “optimization”</a:t>
            </a:r>
            <a:endParaRPr lang="en-US" dirty="0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611094" y="3081615"/>
            <a:ext cx="5386164" cy="2028761"/>
          </a:xfrm>
          <a:prstGeom prst="rect">
            <a:avLst/>
          </a:prstGeom>
          <a:noFill/>
          <a:ln w="57150" cmpd="thickThin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 smtClean="0">
                <a:latin typeface="Consolas"/>
                <a:cs typeface="Consolas"/>
              </a:rPr>
              <a:t>void sum(long *a, long </a:t>
            </a:r>
            <a:r>
              <a:rPr lang="en-US" dirty="0">
                <a:latin typeface="Consolas"/>
                <a:cs typeface="Consolas"/>
              </a:rPr>
              <a:t>n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>
                <a:latin typeface="Consolas"/>
                <a:cs typeface="Consolas"/>
              </a:rPr>
              <a:t>long </a:t>
            </a:r>
            <a:r>
              <a:rPr lang="en-US" dirty="0" smtClean="0">
                <a:latin typeface="Consolas"/>
                <a:cs typeface="Consolas"/>
              </a:rPr>
              <a:t>*result) {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long sum = 0;</a:t>
            </a:r>
            <a:endParaRPr lang="en-US" dirty="0">
              <a:latin typeface="Consolas"/>
              <a:cs typeface="Consolas"/>
            </a:endParaRPr>
          </a:p>
          <a:p>
            <a:pPr algn="l">
              <a:lnSpc>
                <a:spcPct val="100000"/>
              </a:lnSpc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for (long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= 0;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&lt; n;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++) </a:t>
            </a:r>
            <a:r>
              <a:rPr lang="en-US" dirty="0" smtClean="0">
                <a:latin typeface="Consolas"/>
                <a:cs typeface="Consolas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dirty="0" smtClean="0">
                <a:latin typeface="Consolas"/>
                <a:cs typeface="Consolas"/>
              </a:rPr>
              <a:t>      sum += a[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]; </a:t>
            </a:r>
          </a:p>
          <a:p>
            <a:pPr algn="l">
              <a:lnSpc>
                <a:spcPct val="100000"/>
              </a:lnSpc>
            </a:pPr>
            <a:r>
              <a:rPr lang="en-US" dirty="0" smtClean="0">
                <a:latin typeface="Consolas"/>
                <a:cs typeface="Consolas"/>
              </a:rPr>
              <a:t>   }</a:t>
            </a:r>
          </a:p>
          <a:p>
            <a:pPr algn="l">
              <a:lnSpc>
                <a:spcPct val="100000"/>
              </a:lnSpc>
            </a:pP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   *result = sum;</a:t>
            </a:r>
          </a:p>
          <a:p>
            <a:pPr algn="l">
              <a:lnSpc>
                <a:spcPct val="100000"/>
              </a:lnSpc>
            </a:pPr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08171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7543800" cy="5730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Getting High Performance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52538"/>
            <a:ext cx="8320087" cy="52244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Use compiler optimization flags</a:t>
            </a:r>
          </a:p>
          <a:p>
            <a:pPr eaLnBrk="1" hangingPunct="1">
              <a:defRPr/>
            </a:pPr>
            <a:r>
              <a:rPr lang="en-US" dirty="0" smtClean="0"/>
              <a:t>Watch out for:</a:t>
            </a:r>
          </a:p>
          <a:p>
            <a:pPr lvl="1" eaLnBrk="1" hangingPunct="1">
              <a:defRPr/>
            </a:pPr>
            <a:r>
              <a:rPr lang="en-US" dirty="0" smtClean="0"/>
              <a:t>hidden algorithmic inefficiencies</a:t>
            </a:r>
          </a:p>
          <a:p>
            <a:pPr lvl="1">
              <a:defRPr/>
            </a:pPr>
            <a:r>
              <a:rPr lang="en-US" dirty="0" smtClean="0"/>
              <a:t>Optimization obstacles: </a:t>
            </a:r>
            <a:br>
              <a:rPr lang="en-US" dirty="0" smtClean="0"/>
            </a:br>
            <a:r>
              <a:rPr lang="en-US" dirty="0" smtClean="0"/>
              <a:t>procedure calls &amp; memory aliasing</a:t>
            </a:r>
          </a:p>
          <a:p>
            <a:pPr>
              <a:defRPr/>
            </a:pPr>
            <a:r>
              <a:rPr lang="en-US" dirty="0" smtClean="0"/>
              <a:t>Profile the program’s performance</a:t>
            </a:r>
          </a:p>
          <a:p>
            <a:pPr lvl="1"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06595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we’ve learnt so far</a:t>
            </a:r>
            <a:endParaRPr lang="en-US" dirty="0"/>
          </a:p>
        </p:txBody>
      </p:sp>
      <p:sp>
        <p:nvSpPr>
          <p:cNvPr id="6" name="矩形 8"/>
          <p:cNvSpPr/>
          <p:nvPr/>
        </p:nvSpPr>
        <p:spPr>
          <a:xfrm>
            <a:off x="457200" y="4433126"/>
            <a:ext cx="12964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b="0" dirty="0">
                <a:latin typeface="Arial"/>
                <a:cs typeface="Arial"/>
              </a:rPr>
              <a:t>Hardware</a:t>
            </a:r>
            <a:endParaRPr kumimoji="1" lang="zh-CN" altLang="en-US" sz="2000" b="0" dirty="0">
              <a:latin typeface="Arial"/>
              <a:cs typeface="Arial"/>
            </a:endParaRPr>
          </a:p>
        </p:txBody>
      </p:sp>
      <p:sp>
        <p:nvSpPr>
          <p:cNvPr id="7" name="矩形 9"/>
          <p:cNvSpPr/>
          <p:nvPr/>
        </p:nvSpPr>
        <p:spPr>
          <a:xfrm>
            <a:off x="457200" y="4035036"/>
            <a:ext cx="11968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b="0" dirty="0">
                <a:latin typeface="Arial"/>
                <a:cs typeface="Arial"/>
              </a:rPr>
              <a:t>Software</a:t>
            </a:r>
            <a:endParaRPr lang="zh-CN" altLang="en-US" sz="2400" b="0" dirty="0"/>
          </a:p>
        </p:txBody>
      </p:sp>
      <p:cxnSp>
        <p:nvCxnSpPr>
          <p:cNvPr id="8" name="直线连接符 11"/>
          <p:cNvCxnSpPr/>
          <p:nvPr/>
        </p:nvCxnSpPr>
        <p:spPr>
          <a:xfrm>
            <a:off x="533400" y="4435146"/>
            <a:ext cx="5334000" cy="0"/>
          </a:xfrm>
          <a:prstGeom prst="line">
            <a:avLst/>
          </a:prstGeom>
          <a:ln w="635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3"/>
          <p:cNvSpPr/>
          <p:nvPr/>
        </p:nvSpPr>
        <p:spPr>
          <a:xfrm>
            <a:off x="1828800" y="5501946"/>
            <a:ext cx="4038600" cy="7620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400" dirty="0">
                <a:solidFill>
                  <a:srgbClr val="000000"/>
                </a:solidFill>
              </a:rPr>
              <a:t>Logical Circuits, Flip-Flops, </a:t>
            </a:r>
            <a:r>
              <a:rPr kumimoji="1" lang="mr-IN" altLang="zh-CN" sz="2400" dirty="0" smtClean="0">
                <a:solidFill>
                  <a:srgbClr val="000000"/>
                </a:solidFill>
              </a:rPr>
              <a:t>…</a:t>
            </a:r>
            <a:endParaRPr kumimoji="1"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11" name="Rectangle 3"/>
          <p:cNvSpPr/>
          <p:nvPr/>
        </p:nvSpPr>
        <p:spPr>
          <a:xfrm>
            <a:off x="1828800" y="4587546"/>
            <a:ext cx="1600200" cy="762000"/>
          </a:xfrm>
          <a:prstGeom prst="rect">
            <a:avLst/>
          </a:prstGeom>
          <a:solidFill>
            <a:schemeClr val="tx1"/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CPU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2" name="Rectangle 3"/>
          <p:cNvSpPr/>
          <p:nvPr/>
        </p:nvSpPr>
        <p:spPr>
          <a:xfrm>
            <a:off x="3581400" y="4587546"/>
            <a:ext cx="1447800" cy="762000"/>
          </a:xfrm>
          <a:prstGeom prst="rect">
            <a:avLst/>
          </a:prstGeom>
          <a:solidFill>
            <a:schemeClr val="tx1"/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Memory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Rectangle 3"/>
          <p:cNvSpPr/>
          <p:nvPr/>
        </p:nvSpPr>
        <p:spPr>
          <a:xfrm>
            <a:off x="5181600" y="4587546"/>
            <a:ext cx="685800" cy="762000"/>
          </a:xfrm>
          <a:prstGeom prst="rect">
            <a:avLst/>
          </a:prstGeom>
          <a:solidFill>
            <a:schemeClr val="tx1"/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I/O 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矩形 12"/>
          <p:cNvSpPr/>
          <p:nvPr/>
        </p:nvSpPr>
        <p:spPr>
          <a:xfrm>
            <a:off x="213510" y="3262390"/>
            <a:ext cx="12797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b="0" dirty="0" smtClean="0"/>
              <a:t>System </a:t>
            </a:r>
          </a:p>
          <a:p>
            <a:r>
              <a:rPr kumimoji="1" lang="en-US" altLang="zh-CN" sz="2000" b="0" dirty="0" smtClean="0"/>
              <a:t>Software</a:t>
            </a:r>
          </a:p>
        </p:txBody>
      </p:sp>
      <p:sp>
        <p:nvSpPr>
          <p:cNvPr id="15" name="矩形 23"/>
          <p:cNvSpPr/>
          <p:nvPr/>
        </p:nvSpPr>
        <p:spPr>
          <a:xfrm>
            <a:off x="213510" y="2365075"/>
            <a:ext cx="2514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b="0" dirty="0" smtClean="0"/>
              <a:t>User </a:t>
            </a:r>
          </a:p>
          <a:p>
            <a:r>
              <a:rPr kumimoji="1" lang="en-US" altLang="zh-CN" sz="2000" b="0" dirty="0" smtClean="0"/>
              <a:t>Applications</a:t>
            </a:r>
            <a:endParaRPr lang="zh-CN" altLang="en-US" sz="2000" b="0" dirty="0"/>
          </a:p>
        </p:txBody>
      </p:sp>
      <p:sp>
        <p:nvSpPr>
          <p:cNvPr id="16" name="Rectangle 3"/>
          <p:cNvSpPr/>
          <p:nvPr/>
        </p:nvSpPr>
        <p:spPr>
          <a:xfrm>
            <a:off x="1828800" y="2453946"/>
            <a:ext cx="4038600" cy="762000"/>
          </a:xfrm>
          <a:prstGeom prst="rect">
            <a:avLst/>
          </a:prstGeom>
          <a:solidFill>
            <a:srgbClr val="8585E0"/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User App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7" name="Rectangle 13"/>
          <p:cNvSpPr/>
          <p:nvPr/>
        </p:nvSpPr>
        <p:spPr>
          <a:xfrm>
            <a:off x="1828800" y="3368346"/>
            <a:ext cx="1676400" cy="83820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Corbel" pitchFamily="34" charset="0"/>
                <a:cs typeface="Arial" pitchFamily="34" charset="0"/>
              </a:rPr>
              <a:t>Operating System</a:t>
            </a:r>
          </a:p>
        </p:txBody>
      </p:sp>
      <p:sp>
        <p:nvSpPr>
          <p:cNvPr id="18" name="Rectangle 13"/>
          <p:cNvSpPr/>
          <p:nvPr/>
        </p:nvSpPr>
        <p:spPr>
          <a:xfrm>
            <a:off x="3581400" y="3368346"/>
            <a:ext cx="2192414" cy="83820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Corbel" pitchFamily="34" charset="0"/>
                <a:cs typeface="Arial" pitchFamily="34" charset="0"/>
              </a:rPr>
              <a:t>Compilers</a:t>
            </a:r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357018" y="4435146"/>
            <a:ext cx="5510382" cy="0"/>
          </a:xfrm>
          <a:prstGeom prst="lin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5" name="Group 34"/>
          <p:cNvGrpSpPr/>
          <p:nvPr/>
        </p:nvGrpSpPr>
        <p:grpSpPr>
          <a:xfrm>
            <a:off x="6019800" y="4049681"/>
            <a:ext cx="2839951" cy="923330"/>
            <a:chOff x="6019800" y="4049681"/>
            <a:chExt cx="2839951" cy="923330"/>
          </a:xfrm>
        </p:grpSpPr>
        <p:sp>
          <p:nvSpPr>
            <p:cNvPr id="25" name="TextBox 24"/>
            <p:cNvSpPr txBox="1"/>
            <p:nvPr/>
          </p:nvSpPr>
          <p:spPr>
            <a:xfrm>
              <a:off x="6400800" y="4049681"/>
              <a:ext cx="245895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FF0000"/>
                  </a:solidFill>
                  <a:latin typeface="Calibri" pitchFamily="34" charset="0"/>
                </a:rPr>
                <a:t>the x86 ISA</a:t>
              </a:r>
            </a:p>
            <a:p>
              <a:r>
                <a:rPr lang="en-US" sz="1800" dirty="0" smtClean="0">
                  <a:solidFill>
                    <a:srgbClr val="FF0000"/>
                  </a:solidFill>
                  <a:latin typeface="Calibri" pitchFamily="34" charset="0"/>
                </a:rPr>
                <a:t>(e.g. %</a:t>
              </a:r>
              <a:r>
                <a:rPr lang="en-US" sz="1800" dirty="0" err="1" smtClean="0">
                  <a:solidFill>
                    <a:srgbClr val="FF0000"/>
                  </a:solidFill>
                  <a:latin typeface="Calibri" pitchFamily="34" charset="0"/>
                </a:rPr>
                <a:t>rax</a:t>
              </a:r>
              <a:r>
                <a:rPr lang="en-US" sz="1800" dirty="0" smtClean="0">
                  <a:solidFill>
                    <a:srgbClr val="FF0000"/>
                  </a:solidFill>
                  <a:latin typeface="Calibri" pitchFamily="34" charset="0"/>
                </a:rPr>
                <a:t>, %</a:t>
              </a:r>
              <a:r>
                <a:rPr lang="en-US" sz="1800" dirty="0" err="1" smtClean="0">
                  <a:solidFill>
                    <a:srgbClr val="FF0000"/>
                  </a:solidFill>
                  <a:latin typeface="Calibri" pitchFamily="34" charset="0"/>
                </a:rPr>
                <a:t>rsp</a:t>
              </a:r>
              <a:r>
                <a:rPr lang="en-US" sz="1800" dirty="0" smtClean="0">
                  <a:solidFill>
                    <a:srgbClr val="FF0000"/>
                  </a:solidFill>
                  <a:latin typeface="Calibri" pitchFamily="34" charset="0"/>
                </a:rPr>
                <a:t>, ...,</a:t>
              </a:r>
            </a:p>
            <a:p>
              <a:r>
                <a:rPr lang="en-US" sz="1800" dirty="0" err="1" smtClean="0">
                  <a:solidFill>
                    <a:srgbClr val="FF0000"/>
                  </a:solidFill>
                  <a:latin typeface="Calibri" pitchFamily="34" charset="0"/>
                </a:rPr>
                <a:t>mov</a:t>
              </a:r>
              <a:r>
                <a:rPr lang="en-US" sz="1800" dirty="0" smtClean="0">
                  <a:solidFill>
                    <a:srgbClr val="FF0000"/>
                  </a:solidFill>
                  <a:latin typeface="Calibri" pitchFamily="34" charset="0"/>
                </a:rPr>
                <a:t>, add, </a:t>
              </a:r>
              <a:r>
                <a:rPr lang="en-US" sz="1800" dirty="0" err="1" smtClean="0">
                  <a:solidFill>
                    <a:srgbClr val="FF0000"/>
                  </a:solidFill>
                  <a:latin typeface="Calibri" pitchFamily="34" charset="0"/>
                </a:rPr>
                <a:t>jmp</a:t>
              </a:r>
              <a:r>
                <a:rPr lang="en-US" sz="1800" dirty="0" smtClean="0">
                  <a:solidFill>
                    <a:srgbClr val="FF0000"/>
                  </a:solidFill>
                  <a:latin typeface="Calibri" pitchFamily="34" charset="0"/>
                </a:rPr>
                <a:t>, ret, call)</a:t>
              </a:r>
            </a:p>
          </p:txBody>
        </p:sp>
        <p:cxnSp>
          <p:nvCxnSpPr>
            <p:cNvPr id="27" name="Straight Arrow Connector 26"/>
            <p:cNvCxnSpPr>
              <a:stCxn id="25" idx="1"/>
            </p:cNvCxnSpPr>
            <p:nvPr/>
          </p:nvCxnSpPr>
          <p:spPr bwMode="auto">
            <a:xfrm flipH="1" flipV="1">
              <a:off x="6019800" y="4435146"/>
              <a:ext cx="381000" cy="76200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3" name="Group 32"/>
          <p:cNvGrpSpPr/>
          <p:nvPr/>
        </p:nvGrpSpPr>
        <p:grpSpPr>
          <a:xfrm>
            <a:off x="6172200" y="2821790"/>
            <a:ext cx="2811546" cy="646331"/>
            <a:chOff x="6172200" y="2821790"/>
            <a:chExt cx="2811546" cy="646331"/>
          </a:xfrm>
        </p:grpSpPr>
        <p:cxnSp>
          <p:nvCxnSpPr>
            <p:cNvPr id="29" name="Straight Arrow Connector 28"/>
            <p:cNvCxnSpPr/>
            <p:nvPr/>
          </p:nvCxnSpPr>
          <p:spPr bwMode="auto">
            <a:xfrm flipH="1" flipV="1">
              <a:off x="6172200" y="2895600"/>
              <a:ext cx="609600" cy="110856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0" name="TextBox 29"/>
            <p:cNvSpPr txBox="1"/>
            <p:nvPr/>
          </p:nvSpPr>
          <p:spPr>
            <a:xfrm>
              <a:off x="6816717" y="2821790"/>
              <a:ext cx="21670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FF0000"/>
                  </a:solidFill>
                  <a:latin typeface="Calibri" pitchFamily="34" charset="0"/>
                </a:rPr>
                <a:t>e.g. your C programs</a:t>
              </a:r>
            </a:p>
            <a:p>
              <a:r>
                <a:rPr lang="en-US" sz="1800" dirty="0" err="1" smtClean="0">
                  <a:solidFill>
                    <a:srgbClr val="FF0000"/>
                  </a:solidFill>
                  <a:latin typeface="Calibri" pitchFamily="34" charset="0"/>
                </a:rPr>
                <a:t>rkgrep</a:t>
              </a:r>
              <a:endParaRPr lang="en-US" sz="1800" dirty="0" smtClean="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581400" y="3415525"/>
            <a:ext cx="2286000" cy="982525"/>
            <a:chOff x="6400800" y="5604737"/>
            <a:chExt cx="2070846" cy="982525"/>
          </a:xfrm>
        </p:grpSpPr>
        <p:sp>
          <p:nvSpPr>
            <p:cNvPr id="26" name="Rectangle 13"/>
            <p:cNvSpPr/>
            <p:nvPr/>
          </p:nvSpPr>
          <p:spPr>
            <a:xfrm>
              <a:off x="7575175" y="5604737"/>
              <a:ext cx="896471" cy="982525"/>
            </a:xfrm>
            <a:prstGeom prst="rect">
              <a:avLst/>
            </a:prstGeom>
            <a:solidFill>
              <a:srgbClr val="0070C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 smtClean="0">
                  <a:latin typeface="Corbel" pitchFamily="34" charset="0"/>
                  <a:cs typeface="Arial" pitchFamily="34" charset="0"/>
                </a:rPr>
                <a:t>gcc</a:t>
              </a:r>
              <a:endParaRPr lang="en-US" altLang="zh-CN" sz="2000" b="1" dirty="0" smtClean="0">
                <a:latin typeface="Corbel" pitchFamily="34" charset="0"/>
                <a:cs typeface="Arial" pitchFamily="34" charset="0"/>
              </a:endParaRPr>
            </a:p>
          </p:txBody>
        </p:sp>
        <p:sp>
          <p:nvSpPr>
            <p:cNvPr id="28" name="Rectangle 13"/>
            <p:cNvSpPr/>
            <p:nvPr/>
          </p:nvSpPr>
          <p:spPr>
            <a:xfrm>
              <a:off x="6400800" y="5657334"/>
              <a:ext cx="1153052" cy="43866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 smtClean="0">
                  <a:latin typeface="Corbel" pitchFamily="34" charset="0"/>
                  <a:cs typeface="Arial" pitchFamily="34" charset="0"/>
                </a:rPr>
                <a:t>javac</a:t>
              </a:r>
              <a:endParaRPr lang="en-US" altLang="zh-CN" sz="2000" b="1" dirty="0" smtClean="0">
                <a:latin typeface="Corbel" pitchFamily="34" charset="0"/>
                <a:cs typeface="Arial" pitchFamily="34" charset="0"/>
              </a:endParaRPr>
            </a:p>
          </p:txBody>
        </p:sp>
        <p:sp>
          <p:nvSpPr>
            <p:cNvPr id="37" name="Rectangle 13"/>
            <p:cNvSpPr/>
            <p:nvPr/>
          </p:nvSpPr>
          <p:spPr>
            <a:xfrm>
              <a:off x="6400800" y="6148596"/>
              <a:ext cx="1153052" cy="43866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latin typeface="Corbel" pitchFamily="34" charset="0"/>
                  <a:cs typeface="Arial" pitchFamily="34" charset="0"/>
                </a:rPr>
                <a:t>JVM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9591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lesson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Common code optimization (done by the compiler)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common optimization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what prevents optimization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 linker</a:t>
            </a:r>
          </a:p>
        </p:txBody>
      </p:sp>
    </p:spTree>
    <p:extLst>
      <p:ext uri="{BB962C8B-B14F-4D97-AF65-F5344CB8AC3E}">
        <p14:creationId xmlns:p14="http://schemas.microsoft.com/office/powerpoint/2010/main" val="1461025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 Program</a:t>
            </a:r>
            <a:endParaRPr lang="en-US" dirty="0"/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139700" y="1928813"/>
            <a:ext cx="3738223" cy="2308324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rgbClr val="0D0D0D"/>
                </a:solidFill>
                <a:latin typeface="Consolas"/>
                <a:cs typeface="Consolas"/>
              </a:rPr>
              <a:t>#</a:t>
            </a:r>
            <a:r>
              <a:rPr lang="en-US" dirty="0">
                <a:solidFill>
                  <a:srgbClr val="0D0D0D"/>
                </a:solidFill>
                <a:latin typeface="Consolas"/>
                <a:cs typeface="Consolas"/>
              </a:rPr>
              <a:t>include “</a:t>
            </a:r>
            <a:r>
              <a:rPr lang="en-US" dirty="0" err="1">
                <a:solidFill>
                  <a:srgbClr val="0D0D0D"/>
                </a:solidFill>
                <a:latin typeface="Consolas"/>
                <a:cs typeface="Consolas"/>
              </a:rPr>
              <a:t>sum.h</a:t>
            </a:r>
            <a:r>
              <a:rPr lang="en-US" dirty="0">
                <a:solidFill>
                  <a:srgbClr val="0D0D0D"/>
                </a:solidFill>
                <a:latin typeface="Consolas"/>
                <a:cs typeface="Consolas"/>
              </a:rPr>
              <a:t>”</a:t>
            </a:r>
          </a:p>
          <a:p>
            <a:r>
              <a:rPr lang="hu-HU" sz="1800" dirty="0" smtClean="0">
                <a:solidFill>
                  <a:srgbClr val="0D0D0D"/>
                </a:solidFill>
                <a:latin typeface="Consolas"/>
                <a:cs typeface="Consolas"/>
              </a:rPr>
              <a:t>int </a:t>
            </a:r>
            <a:r>
              <a:rPr lang="hu-HU" sz="1800" dirty="0">
                <a:solidFill>
                  <a:srgbClr val="0D0D0D"/>
                </a:solidFill>
                <a:latin typeface="Consolas"/>
                <a:cs typeface="Consolas"/>
              </a:rPr>
              <a:t>array[2] = {1, 2};</a:t>
            </a:r>
          </a:p>
          <a:p>
            <a:endParaRPr lang="hu-HU" sz="1800" dirty="0">
              <a:solidFill>
                <a:srgbClr val="0D0D0D"/>
              </a:solidFill>
              <a:latin typeface="Consolas"/>
              <a:cs typeface="Consolas"/>
            </a:endParaRPr>
          </a:p>
          <a:p>
            <a:r>
              <a:rPr lang="en-US" sz="1800" dirty="0" err="1" smtClean="0">
                <a:solidFill>
                  <a:srgbClr val="0D0D0D"/>
                </a:solidFill>
                <a:latin typeface="Consolas"/>
                <a:cs typeface="Consolas"/>
              </a:rPr>
              <a:t>int</a:t>
            </a:r>
            <a:r>
              <a:rPr lang="en-US" sz="1800" dirty="0" smtClean="0">
                <a:solidFill>
                  <a:srgbClr val="0D0D0D"/>
                </a:solidFill>
                <a:latin typeface="Consolas"/>
                <a:cs typeface="Consolas"/>
              </a:rPr>
              <a:t> </a:t>
            </a:r>
            <a:r>
              <a:rPr lang="en-US" sz="1800" dirty="0">
                <a:solidFill>
                  <a:srgbClr val="0D0D0D"/>
                </a:solidFill>
                <a:latin typeface="Consolas"/>
                <a:cs typeface="Consolas"/>
              </a:rPr>
              <a:t>main()</a:t>
            </a:r>
          </a:p>
          <a:p>
            <a:r>
              <a:rPr lang="en-US" sz="1800" dirty="0">
                <a:solidFill>
                  <a:srgbClr val="0D0D0D"/>
                </a:solidFill>
                <a:latin typeface="Consolas"/>
                <a:cs typeface="Consolas"/>
              </a:rPr>
              <a:t>{</a:t>
            </a:r>
          </a:p>
          <a:p>
            <a:r>
              <a:rPr lang="fr-FR" sz="1800" dirty="0">
                <a:solidFill>
                  <a:srgbClr val="0D0D0D"/>
                </a:solidFill>
                <a:latin typeface="Consolas"/>
                <a:cs typeface="Consolas"/>
              </a:rPr>
              <a:t>    </a:t>
            </a:r>
            <a:r>
              <a:rPr lang="fr-FR" sz="1800" dirty="0" err="1">
                <a:solidFill>
                  <a:srgbClr val="0D0D0D"/>
                </a:solidFill>
                <a:latin typeface="Consolas"/>
                <a:cs typeface="Consolas"/>
              </a:rPr>
              <a:t>int</a:t>
            </a:r>
            <a:r>
              <a:rPr lang="fr-FR" sz="1800" dirty="0">
                <a:solidFill>
                  <a:srgbClr val="0D0D0D"/>
                </a:solidFill>
                <a:latin typeface="Consolas"/>
                <a:cs typeface="Consolas"/>
              </a:rPr>
              <a:t> val = </a:t>
            </a:r>
            <a:r>
              <a:rPr lang="fr-FR" sz="1800" dirty="0" err="1">
                <a:solidFill>
                  <a:srgbClr val="0D0D0D"/>
                </a:solidFill>
                <a:latin typeface="Consolas"/>
                <a:cs typeface="Consolas"/>
              </a:rPr>
              <a:t>sum</a:t>
            </a:r>
            <a:r>
              <a:rPr lang="fr-FR" sz="1800" dirty="0">
                <a:solidFill>
                  <a:srgbClr val="0D0D0D"/>
                </a:solidFill>
                <a:latin typeface="Consolas"/>
                <a:cs typeface="Consolas"/>
              </a:rPr>
              <a:t>(</a:t>
            </a:r>
            <a:r>
              <a:rPr lang="fr-FR" sz="1800" dirty="0" err="1">
                <a:solidFill>
                  <a:srgbClr val="0D0D0D"/>
                </a:solidFill>
                <a:latin typeface="Consolas"/>
                <a:cs typeface="Consolas"/>
              </a:rPr>
              <a:t>array</a:t>
            </a:r>
            <a:r>
              <a:rPr lang="fr-FR" sz="1800" dirty="0">
                <a:solidFill>
                  <a:srgbClr val="0D0D0D"/>
                </a:solidFill>
                <a:latin typeface="Consolas"/>
                <a:cs typeface="Consolas"/>
              </a:rPr>
              <a:t>, 2);</a:t>
            </a:r>
          </a:p>
          <a:p>
            <a:r>
              <a:rPr lang="fr-FR" sz="1800" dirty="0">
                <a:solidFill>
                  <a:srgbClr val="0D0D0D"/>
                </a:solidFill>
                <a:latin typeface="Consolas"/>
                <a:cs typeface="Consolas"/>
              </a:rPr>
              <a:t>    return val;</a:t>
            </a:r>
          </a:p>
          <a:p>
            <a:r>
              <a:rPr lang="fr-FR" sz="1800" dirty="0" smtClean="0">
                <a:solidFill>
                  <a:srgbClr val="0D0D0D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201734" name="Rectangle 6"/>
          <p:cNvSpPr>
            <a:spLocks noChangeArrowheads="1"/>
          </p:cNvSpPr>
          <p:nvPr/>
        </p:nvSpPr>
        <p:spPr bwMode="auto">
          <a:xfrm>
            <a:off x="4529084" y="3413879"/>
            <a:ext cx="4450564" cy="2862323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#include “</a:t>
            </a:r>
            <a:r>
              <a:rPr lang="en-US" dirty="0" err="1" smtClean="0">
                <a:latin typeface="Consolas"/>
                <a:cs typeface="Consolas"/>
              </a:rPr>
              <a:t>sum.h</a:t>
            </a:r>
            <a:r>
              <a:rPr lang="en-US" dirty="0" smtClean="0">
                <a:latin typeface="Consolas"/>
                <a:cs typeface="Consolas"/>
              </a:rPr>
              <a:t>”</a:t>
            </a:r>
          </a:p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sum(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*a, 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n)</a:t>
            </a:r>
          </a:p>
          <a:p>
            <a:r>
              <a:rPr lang="en-US" dirty="0">
                <a:latin typeface="Consolas"/>
                <a:cs typeface="Consolas"/>
              </a:rPr>
              <a:t>{</a:t>
            </a:r>
          </a:p>
          <a:p>
            <a:r>
              <a:rPr lang="fr-FR" dirty="0">
                <a:latin typeface="Consolas"/>
                <a:cs typeface="Consolas"/>
              </a:rPr>
              <a:t>  </a:t>
            </a:r>
            <a:r>
              <a:rPr lang="fr-FR" dirty="0" err="1" smtClean="0">
                <a:latin typeface="Consolas"/>
                <a:cs typeface="Consolas"/>
              </a:rPr>
              <a:t>int</a:t>
            </a:r>
            <a:r>
              <a:rPr lang="fr-FR" dirty="0" smtClean="0">
                <a:latin typeface="Consolas"/>
                <a:cs typeface="Consolas"/>
              </a:rPr>
              <a:t> </a:t>
            </a:r>
            <a:r>
              <a:rPr lang="fr-FR" dirty="0">
                <a:latin typeface="Consolas"/>
                <a:cs typeface="Consolas"/>
              </a:rPr>
              <a:t>s = 0;</a:t>
            </a:r>
          </a:p>
          <a:p>
            <a:r>
              <a:rPr lang="fr-FR" dirty="0">
                <a:latin typeface="Consolas"/>
                <a:cs typeface="Consolas"/>
              </a:rPr>
              <a:t> </a:t>
            </a:r>
            <a:r>
              <a:rPr lang="fr-FR" dirty="0" smtClean="0">
                <a:latin typeface="Consolas"/>
                <a:cs typeface="Consolas"/>
              </a:rPr>
              <a:t> </a:t>
            </a:r>
            <a:r>
              <a:rPr lang="da-DK" dirty="0" smtClean="0">
                <a:latin typeface="Consolas"/>
                <a:cs typeface="Consolas"/>
              </a:rPr>
              <a:t>for (</a:t>
            </a:r>
            <a:r>
              <a:rPr lang="da-DK" dirty="0" err="1" smtClean="0">
                <a:latin typeface="Consolas"/>
                <a:cs typeface="Consolas"/>
              </a:rPr>
              <a:t>int</a:t>
            </a:r>
            <a:r>
              <a:rPr lang="da-DK" dirty="0" smtClean="0">
                <a:latin typeface="Consolas"/>
                <a:cs typeface="Consolas"/>
              </a:rPr>
              <a:t> i </a:t>
            </a:r>
            <a:r>
              <a:rPr lang="da-DK" dirty="0">
                <a:latin typeface="Consolas"/>
                <a:cs typeface="Consolas"/>
              </a:rPr>
              <a:t>= 0; i &lt; n; i++) {</a:t>
            </a:r>
          </a:p>
          <a:p>
            <a:r>
              <a:rPr lang="da-DK" dirty="0">
                <a:latin typeface="Consolas"/>
                <a:cs typeface="Consolas"/>
              </a:rPr>
              <a:t>        s += a[i];</a:t>
            </a:r>
          </a:p>
          <a:p>
            <a:r>
              <a:rPr lang="da-DK" dirty="0">
                <a:latin typeface="Consolas"/>
                <a:cs typeface="Consolas"/>
              </a:rPr>
              <a:t>    </a:t>
            </a:r>
            <a:r>
              <a:rPr lang="da-DK" dirty="0" smtClean="0">
                <a:latin typeface="Consolas"/>
                <a:cs typeface="Consolas"/>
              </a:rPr>
              <a:t>}</a:t>
            </a:r>
            <a:r>
              <a:rPr lang="en-US" dirty="0">
                <a:latin typeface="Consolas"/>
                <a:cs typeface="Consolas"/>
              </a:rPr>
              <a:t> 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is-IS" dirty="0" smtClean="0">
                <a:latin typeface="Consolas"/>
                <a:cs typeface="Consolas"/>
              </a:rPr>
              <a:t>return </a:t>
            </a:r>
            <a:r>
              <a:rPr lang="is-IS" dirty="0">
                <a:latin typeface="Consolas"/>
                <a:cs typeface="Consolas"/>
              </a:rPr>
              <a:t>s;</a:t>
            </a:r>
          </a:p>
          <a:p>
            <a:r>
              <a:rPr lang="is-IS" dirty="0" smtClean="0">
                <a:latin typeface="Consolas"/>
                <a:cs typeface="Consolas"/>
              </a:rPr>
              <a:t>}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39700" y="4284287"/>
            <a:ext cx="1067294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rgbClr val="3366FF"/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sz="1800" b="1" i="1" dirty="0">
              <a:solidFill>
                <a:srgbClr val="3366FF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490943" y="1928813"/>
            <a:ext cx="3103659" cy="646331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Consolas"/>
                <a:cs typeface="Consolas"/>
              </a:rPr>
              <a:t>int</a:t>
            </a:r>
            <a:r>
              <a:rPr lang="en-US" sz="1800" dirty="0">
                <a:latin typeface="Consolas"/>
                <a:cs typeface="Consolas"/>
              </a:rPr>
              <a:t> sum(</a:t>
            </a:r>
            <a:r>
              <a:rPr lang="en-US" sz="1800" dirty="0" err="1">
                <a:latin typeface="Consolas"/>
                <a:cs typeface="Consolas"/>
              </a:rPr>
              <a:t>int</a:t>
            </a:r>
            <a:r>
              <a:rPr lang="en-US" sz="1800" dirty="0">
                <a:latin typeface="Consolas"/>
                <a:cs typeface="Consolas"/>
              </a:rPr>
              <a:t> *a, </a:t>
            </a:r>
            <a:r>
              <a:rPr lang="en-US" sz="1800" dirty="0" err="1">
                <a:latin typeface="Consolas"/>
                <a:cs typeface="Consolas"/>
              </a:rPr>
              <a:t>int</a:t>
            </a:r>
            <a:r>
              <a:rPr lang="en-US" sz="1800" dirty="0">
                <a:latin typeface="Consolas"/>
                <a:cs typeface="Consolas"/>
              </a:rPr>
              <a:t> n</a:t>
            </a:r>
            <a:r>
              <a:rPr lang="en-US" sz="1800" dirty="0" smtClean="0">
                <a:latin typeface="Consolas"/>
                <a:cs typeface="Consolas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665830" y="6276202"/>
            <a:ext cx="928772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rgbClr val="3366FF"/>
                </a:solidFill>
                <a:latin typeface="Courier New" pitchFamily="49" charset="0"/>
                <a:ea typeface="msgothic" charset="0"/>
                <a:cs typeface="msgothic" charset="0"/>
              </a:rPr>
              <a:t>sum.c</a:t>
            </a:r>
            <a:endParaRPr lang="en-GB" sz="1800" b="1" i="1" dirty="0">
              <a:solidFill>
                <a:srgbClr val="3366FF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6665830" y="2575144"/>
            <a:ext cx="928772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rgbClr val="3366FF"/>
                </a:solidFill>
                <a:latin typeface="Courier New" pitchFamily="49" charset="0"/>
                <a:ea typeface="msgothic" charset="0"/>
                <a:cs typeface="msgothic" charset="0"/>
              </a:rPr>
              <a:t>sum.h</a:t>
            </a:r>
            <a:endParaRPr lang="en-GB" sz="1800" b="1" i="1" dirty="0">
              <a:solidFill>
                <a:srgbClr val="3366FF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804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5694" y="111779"/>
            <a:ext cx="8229600" cy="1143000"/>
          </a:xfrm>
        </p:spPr>
        <p:txBody>
          <a:bodyPr/>
          <a:lstStyle/>
          <a:p>
            <a:r>
              <a:rPr lang="en-US" dirty="0" smtClean="0"/>
              <a:t>Linking</a:t>
            </a:r>
            <a:endParaRPr lang="en-US" dirty="0"/>
          </a:p>
        </p:txBody>
      </p:sp>
      <p:sp>
        <p:nvSpPr>
          <p:cNvPr id="228356" name="Line 4"/>
          <p:cNvSpPr>
            <a:spLocks noChangeShapeType="1"/>
          </p:cNvSpPr>
          <p:nvPr/>
        </p:nvSpPr>
        <p:spPr bwMode="auto">
          <a:xfrm>
            <a:off x="2932113" y="200902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57" name="Rectangle 5"/>
          <p:cNvSpPr>
            <a:spLocks noChangeArrowheads="1"/>
          </p:cNvSpPr>
          <p:nvPr/>
        </p:nvSpPr>
        <p:spPr bwMode="auto">
          <a:xfrm>
            <a:off x="2322513" y="4066428"/>
            <a:ext cx="2971800" cy="366767"/>
          </a:xfrm>
          <a:prstGeom prst="rect">
            <a:avLst/>
          </a:prstGeom>
          <a:solidFill>
            <a:srgbClr val="DEDFF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 err="1" smtClean="0">
                <a:latin typeface="Calibri"/>
                <a:cs typeface="Calibri"/>
              </a:rPr>
              <a:t>gcc</a:t>
            </a:r>
            <a:r>
              <a:rPr lang="en-US" sz="1800" dirty="0" smtClean="0">
                <a:latin typeface="Calibri"/>
                <a:cs typeface="Calibri"/>
              </a:rPr>
              <a:t> </a:t>
            </a:r>
            <a:r>
              <a:rPr lang="en-US" sz="1800" dirty="0" err="1" smtClean="0">
                <a:latin typeface="Calibri"/>
                <a:cs typeface="Calibri"/>
              </a:rPr>
              <a:t>main.o</a:t>
            </a:r>
            <a:r>
              <a:rPr lang="en-US" sz="1800" dirty="0" smtClean="0">
                <a:latin typeface="Calibri"/>
                <a:cs typeface="Calibri"/>
              </a:rPr>
              <a:t> </a:t>
            </a:r>
            <a:r>
              <a:rPr lang="en-US" sz="1800" dirty="0" err="1" smtClean="0">
                <a:latin typeface="Calibri"/>
                <a:cs typeface="Calibri"/>
              </a:rPr>
              <a:t>sum.o</a:t>
            </a:r>
            <a:endParaRPr lang="en-US" sz="1800" dirty="0">
              <a:latin typeface="Calibri"/>
              <a:cs typeface="Calibri"/>
            </a:endParaRPr>
          </a:p>
        </p:txBody>
      </p:sp>
      <p:sp>
        <p:nvSpPr>
          <p:cNvPr id="228358" name="Rectangle 6"/>
          <p:cNvSpPr>
            <a:spLocks noChangeArrowheads="1"/>
          </p:cNvSpPr>
          <p:nvPr/>
        </p:nvSpPr>
        <p:spPr bwMode="auto">
          <a:xfrm>
            <a:off x="2093913" y="2378915"/>
            <a:ext cx="1752600" cy="366767"/>
          </a:xfrm>
          <a:prstGeom prst="rect">
            <a:avLst/>
          </a:prstGeom>
          <a:solidFill>
            <a:srgbClr val="DEDFF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 err="1" smtClean="0">
                <a:latin typeface="Calibri"/>
                <a:cs typeface="Calibri"/>
              </a:rPr>
              <a:t>gcc</a:t>
            </a:r>
            <a:r>
              <a:rPr lang="en-US" sz="1800" dirty="0" smtClean="0">
                <a:latin typeface="Calibri"/>
                <a:cs typeface="Calibri"/>
              </a:rPr>
              <a:t> –c </a:t>
            </a:r>
            <a:r>
              <a:rPr lang="en-US" sz="1800" dirty="0" err="1" smtClean="0">
                <a:latin typeface="Calibri"/>
                <a:cs typeface="Calibri"/>
              </a:rPr>
              <a:t>main.c</a:t>
            </a:r>
            <a:endParaRPr lang="en-US" sz="1800" dirty="0">
              <a:latin typeface="Calibri"/>
              <a:cs typeface="Calibri"/>
            </a:endParaRPr>
          </a:p>
        </p:txBody>
      </p:sp>
      <p:sp>
        <p:nvSpPr>
          <p:cNvPr id="228359" name="Text Box 7"/>
          <p:cNvSpPr txBox="1">
            <a:spLocks noChangeArrowheads="1"/>
          </p:cNvSpPr>
          <p:nvPr/>
        </p:nvSpPr>
        <p:spPr bwMode="auto">
          <a:xfrm>
            <a:off x="2398713" y="1635965"/>
            <a:ext cx="10157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Courier New"/>
                <a:cs typeface="Courier New"/>
              </a:rPr>
              <a:t>main.c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28360" name="Text Box 8"/>
          <p:cNvSpPr txBox="1">
            <a:spLocks noChangeArrowheads="1"/>
          </p:cNvSpPr>
          <p:nvPr/>
        </p:nvSpPr>
        <p:spPr bwMode="auto">
          <a:xfrm>
            <a:off x="2533651" y="3312365"/>
            <a:ext cx="10157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Courier New"/>
                <a:cs typeface="Courier New"/>
              </a:rPr>
              <a:t>main.o</a:t>
            </a:r>
          </a:p>
        </p:txBody>
      </p:sp>
      <p:sp>
        <p:nvSpPr>
          <p:cNvPr id="228361" name="Rectangle 9"/>
          <p:cNvSpPr>
            <a:spLocks noChangeArrowheads="1"/>
          </p:cNvSpPr>
          <p:nvPr/>
        </p:nvSpPr>
        <p:spPr bwMode="auto">
          <a:xfrm>
            <a:off x="3998913" y="2378915"/>
            <a:ext cx="1797050" cy="366767"/>
          </a:xfrm>
          <a:prstGeom prst="rect">
            <a:avLst/>
          </a:prstGeom>
          <a:solidFill>
            <a:srgbClr val="DEDFF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 err="1" smtClean="0">
                <a:latin typeface="Calibri"/>
                <a:cs typeface="Calibri"/>
              </a:rPr>
              <a:t>gcc</a:t>
            </a:r>
            <a:r>
              <a:rPr lang="en-US" sz="1800" dirty="0" smtClean="0">
                <a:latin typeface="Calibri"/>
                <a:cs typeface="Calibri"/>
              </a:rPr>
              <a:t> –c </a:t>
            </a:r>
            <a:r>
              <a:rPr lang="en-US" sz="1800" dirty="0" err="1" smtClean="0">
                <a:latin typeface="Calibri"/>
                <a:cs typeface="Calibri"/>
              </a:rPr>
              <a:t>sum.c</a:t>
            </a:r>
            <a:endParaRPr lang="en-US" sz="1800" dirty="0">
              <a:latin typeface="Calibri"/>
              <a:cs typeface="Calibri"/>
            </a:endParaRPr>
          </a:p>
        </p:txBody>
      </p:sp>
      <p:sp>
        <p:nvSpPr>
          <p:cNvPr id="228362" name="Text Box 10"/>
          <p:cNvSpPr txBox="1">
            <a:spLocks noChangeArrowheads="1"/>
          </p:cNvSpPr>
          <p:nvPr/>
        </p:nvSpPr>
        <p:spPr bwMode="auto">
          <a:xfrm>
            <a:off x="4075113" y="1635965"/>
            <a:ext cx="87727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 smtClean="0">
                <a:latin typeface="Courier New"/>
                <a:cs typeface="Courier New"/>
              </a:rPr>
              <a:t>sum.c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28363" name="Text Box 11"/>
          <p:cNvSpPr txBox="1">
            <a:spLocks noChangeArrowheads="1"/>
          </p:cNvSpPr>
          <p:nvPr/>
        </p:nvSpPr>
        <p:spPr bwMode="auto">
          <a:xfrm>
            <a:off x="4533413" y="3312365"/>
            <a:ext cx="87727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 err="1" smtClean="0">
                <a:latin typeface="Courier New"/>
                <a:cs typeface="Courier New"/>
              </a:rPr>
              <a:t>sum.o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28364" name="Text Box 12"/>
          <p:cNvSpPr txBox="1">
            <a:spLocks noChangeArrowheads="1"/>
          </p:cNvSpPr>
          <p:nvPr/>
        </p:nvSpPr>
        <p:spPr bwMode="auto">
          <a:xfrm>
            <a:off x="3465513" y="5152833"/>
            <a:ext cx="87727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 smtClean="0">
                <a:latin typeface="Courier New"/>
                <a:cs typeface="Courier New"/>
              </a:rPr>
              <a:t>a.out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28365" name="Line 13"/>
          <p:cNvSpPr>
            <a:spLocks noChangeShapeType="1"/>
          </p:cNvSpPr>
          <p:nvPr/>
        </p:nvSpPr>
        <p:spPr bwMode="auto">
          <a:xfrm>
            <a:off x="4543426" y="200902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66" name="Line 14"/>
          <p:cNvSpPr>
            <a:spLocks noChangeShapeType="1"/>
          </p:cNvSpPr>
          <p:nvPr/>
        </p:nvSpPr>
        <p:spPr bwMode="auto">
          <a:xfrm>
            <a:off x="2932113" y="285199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 dirty="0"/>
          </a:p>
        </p:txBody>
      </p:sp>
      <p:sp>
        <p:nvSpPr>
          <p:cNvPr id="228367" name="Line 15"/>
          <p:cNvSpPr>
            <a:spLocks noChangeShapeType="1"/>
          </p:cNvSpPr>
          <p:nvPr/>
        </p:nvSpPr>
        <p:spPr bwMode="auto">
          <a:xfrm>
            <a:off x="4924426" y="285199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 dirty="0"/>
          </a:p>
        </p:txBody>
      </p:sp>
      <p:sp>
        <p:nvSpPr>
          <p:cNvPr id="228368" name="Line 16"/>
          <p:cNvSpPr>
            <a:spLocks noChangeShapeType="1"/>
          </p:cNvSpPr>
          <p:nvPr/>
        </p:nvSpPr>
        <p:spPr bwMode="auto">
          <a:xfrm>
            <a:off x="4924426" y="368542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69" name="Line 17"/>
          <p:cNvSpPr>
            <a:spLocks noChangeShapeType="1"/>
          </p:cNvSpPr>
          <p:nvPr/>
        </p:nvSpPr>
        <p:spPr bwMode="auto">
          <a:xfrm>
            <a:off x="3824288" y="476016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 dirty="0"/>
          </a:p>
        </p:txBody>
      </p:sp>
      <p:sp>
        <p:nvSpPr>
          <p:cNvPr id="228370" name="Line 18"/>
          <p:cNvSpPr>
            <a:spLocks noChangeShapeType="1"/>
          </p:cNvSpPr>
          <p:nvPr/>
        </p:nvSpPr>
        <p:spPr bwMode="auto">
          <a:xfrm>
            <a:off x="2932113" y="368542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71" name="Text Box 19"/>
          <p:cNvSpPr txBox="1">
            <a:spLocks noChangeArrowheads="1"/>
          </p:cNvSpPr>
          <p:nvPr/>
        </p:nvSpPr>
        <p:spPr bwMode="auto">
          <a:xfrm>
            <a:off x="6208713" y="1688353"/>
            <a:ext cx="132114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Source files</a:t>
            </a:r>
          </a:p>
        </p:txBody>
      </p:sp>
      <p:sp>
        <p:nvSpPr>
          <p:cNvPr id="228372" name="Text Box 20"/>
          <p:cNvSpPr txBox="1">
            <a:spLocks noChangeArrowheads="1"/>
          </p:cNvSpPr>
          <p:nvPr/>
        </p:nvSpPr>
        <p:spPr bwMode="auto">
          <a:xfrm>
            <a:off x="6056313" y="3232990"/>
            <a:ext cx="246696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i="1" u="sng" dirty="0" smtClean="0">
                <a:solidFill>
                  <a:srgbClr val="C00000"/>
                </a:solidFill>
                <a:latin typeface="Calibri"/>
                <a:cs typeface="Calibri"/>
              </a:rPr>
              <a:t>Re-locatable</a:t>
            </a:r>
            <a:r>
              <a:rPr lang="en-US" sz="1800" i="1" dirty="0" smtClean="0">
                <a:solidFill>
                  <a:srgbClr val="C00000"/>
                </a:solidFill>
                <a:latin typeface="Calibri"/>
                <a:cs typeface="Calibri"/>
              </a:rPr>
              <a:t> object files</a:t>
            </a:r>
            <a:endParaRPr lang="en-US" sz="1800" i="1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sp>
        <p:nvSpPr>
          <p:cNvPr id="228373" name="Text Box 21"/>
          <p:cNvSpPr txBox="1">
            <a:spLocks noChangeArrowheads="1"/>
          </p:cNvSpPr>
          <p:nvPr/>
        </p:nvSpPr>
        <p:spPr bwMode="auto">
          <a:xfrm>
            <a:off x="6210696" y="5090021"/>
            <a:ext cx="159176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i="1" u="sng" dirty="0" smtClean="0">
                <a:solidFill>
                  <a:srgbClr val="C00000"/>
                </a:solidFill>
                <a:latin typeface="Calibri"/>
                <a:cs typeface="Calibri"/>
              </a:rPr>
              <a:t>executable</a:t>
            </a:r>
            <a:r>
              <a:rPr lang="en-US" sz="1800" i="1" dirty="0" smtClean="0">
                <a:solidFill>
                  <a:srgbClr val="C00000"/>
                </a:solidFill>
                <a:latin typeface="Calibri"/>
                <a:cs typeface="Calibri"/>
              </a:rPr>
              <a:t> file</a:t>
            </a:r>
            <a:endParaRPr lang="en-US" sz="1800" i="1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5179037" y="1643902"/>
            <a:ext cx="87727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 smtClean="0">
                <a:latin typeface="Courier New"/>
                <a:cs typeface="Courier New"/>
              </a:rPr>
              <a:t>sum.h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3" name="Line 13"/>
          <p:cNvSpPr>
            <a:spLocks noChangeShapeType="1"/>
          </p:cNvSpPr>
          <p:nvPr/>
        </p:nvSpPr>
        <p:spPr bwMode="auto">
          <a:xfrm>
            <a:off x="5647350" y="201696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3" name="TextBox 2"/>
          <p:cNvSpPr txBox="1"/>
          <p:nvPr/>
        </p:nvSpPr>
        <p:spPr>
          <a:xfrm>
            <a:off x="477430" y="2328770"/>
            <a:ext cx="1508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3366FF"/>
                </a:solidFill>
              </a:rPr>
              <a:t>Compile:</a:t>
            </a:r>
            <a:endParaRPr lang="en-US" sz="2800" b="1" dirty="0">
              <a:solidFill>
                <a:srgbClr val="3366F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27539" y="4002479"/>
            <a:ext cx="888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3366FF"/>
                </a:solidFill>
              </a:rPr>
              <a:t>Link: </a:t>
            </a:r>
            <a:endParaRPr lang="en-US" sz="2800" b="1" dirty="0">
              <a:solidFill>
                <a:srgbClr val="3366FF"/>
              </a:solidFill>
            </a:endParaRPr>
          </a:p>
        </p:txBody>
      </p:sp>
      <p:sp>
        <p:nvSpPr>
          <p:cNvPr id="2" name="Rounded Rectangular Callout 1"/>
          <p:cNvSpPr/>
          <p:nvPr/>
        </p:nvSpPr>
        <p:spPr>
          <a:xfrm>
            <a:off x="6056313" y="3670487"/>
            <a:ext cx="1578628" cy="608254"/>
          </a:xfrm>
          <a:prstGeom prst="wedgeRoundRectCallout">
            <a:avLst>
              <a:gd name="adj1" fmla="val -88979"/>
              <a:gd name="adj2" fmla="val -6032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contains </a:t>
            </a:r>
            <a:r>
              <a:rPr lang="en-US" dirty="0" smtClean="0">
                <a:solidFill>
                  <a:srgbClr val="3366FF"/>
                </a:solidFill>
              </a:rPr>
              <a:t>sum</a:t>
            </a:r>
            <a:r>
              <a:rPr lang="en-US" dirty="0" smtClean="0">
                <a:solidFill>
                  <a:schemeClr val="tx1"/>
                </a:solidFill>
              </a:rPr>
              <a:t> function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ular Callout 26"/>
          <p:cNvSpPr/>
          <p:nvPr/>
        </p:nvSpPr>
        <p:spPr>
          <a:xfrm>
            <a:off x="6056313" y="4357013"/>
            <a:ext cx="1578628" cy="608254"/>
          </a:xfrm>
          <a:prstGeom prst="wedgeRoundRectCallout">
            <a:avLst>
              <a:gd name="adj1" fmla="val -220538"/>
              <a:gd name="adj2" fmla="val -16103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contains </a:t>
            </a:r>
            <a:r>
              <a:rPr lang="en-US" dirty="0" smtClean="0">
                <a:solidFill>
                  <a:srgbClr val="3366FF"/>
                </a:solidFill>
              </a:rPr>
              <a:t>main </a:t>
            </a:r>
            <a:r>
              <a:rPr lang="en-US" dirty="0" smtClean="0">
                <a:solidFill>
                  <a:schemeClr val="tx1"/>
                </a:solidFill>
              </a:rPr>
              <a:t>function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ular Callout 27"/>
          <p:cNvSpPr/>
          <p:nvPr/>
        </p:nvSpPr>
        <p:spPr>
          <a:xfrm>
            <a:off x="6223832" y="5779412"/>
            <a:ext cx="2486874" cy="869411"/>
          </a:xfrm>
          <a:prstGeom prst="wedgeRoundRectCallout">
            <a:avLst>
              <a:gd name="adj1" fmla="val -126681"/>
              <a:gd name="adj2" fmla="val -7728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contains both </a:t>
            </a:r>
            <a:r>
              <a:rPr lang="en-US" dirty="0" smtClean="0">
                <a:solidFill>
                  <a:srgbClr val="3366FF"/>
                </a:solidFill>
              </a:rPr>
              <a:t>main </a:t>
            </a:r>
            <a:r>
              <a:rPr lang="en-US" dirty="0" smtClean="0">
                <a:solidFill>
                  <a:schemeClr val="tx1"/>
                </a:solidFill>
              </a:rPr>
              <a:t>and</a:t>
            </a:r>
            <a:r>
              <a:rPr lang="en-US" dirty="0" smtClean="0">
                <a:solidFill>
                  <a:srgbClr val="3366FF"/>
                </a:solidFill>
              </a:rPr>
              <a:t> sum </a:t>
            </a:r>
            <a:r>
              <a:rPr lang="en-US" dirty="0" smtClean="0">
                <a:solidFill>
                  <a:srgbClr val="000000"/>
                </a:solidFill>
              </a:rPr>
              <a:t>and other library functions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9565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7" grpId="0" animBg="1"/>
      <p:bldP spid="2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 separate link phase?</a:t>
            </a:r>
            <a:endParaRPr lang="en-US" dirty="0"/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4000" y="1600200"/>
            <a:ext cx="8576235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Modular code &amp; efficient compilation</a:t>
            </a:r>
          </a:p>
          <a:p>
            <a:pPr lvl="1"/>
            <a:r>
              <a:rPr lang="en-US" dirty="0" smtClean="0"/>
              <a:t>Better to structure a program as smaller source files</a:t>
            </a:r>
          </a:p>
          <a:p>
            <a:pPr lvl="1"/>
            <a:r>
              <a:rPr lang="en-US" dirty="0"/>
              <a:t>Change </a:t>
            </a:r>
            <a:r>
              <a:rPr lang="en-US" dirty="0" smtClean="0"/>
              <a:t>of a source file requires only re-compile that file, and </a:t>
            </a:r>
            <a:r>
              <a:rPr lang="en-US" dirty="0"/>
              <a:t>then relink.</a:t>
            </a:r>
          </a:p>
          <a:p>
            <a:pPr lvl="1"/>
            <a:endParaRPr lang="en-US" dirty="0"/>
          </a:p>
          <a:p>
            <a:r>
              <a:rPr lang="en-US" dirty="0" smtClean="0"/>
              <a:t>Support libraries (no source needed)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uild libraries of common functions, other files link against libraries</a:t>
            </a:r>
          </a:p>
          <a:p>
            <a:pPr lvl="2"/>
            <a:r>
              <a:rPr lang="en-US" dirty="0" smtClean="0"/>
              <a:t>e.g., Math library, standard C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36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2" name="Rectangle 4"/>
          <p:cNvSpPr>
            <a:spLocks noGrp="1" noChangeArrowheads="1"/>
          </p:cNvSpPr>
          <p:nvPr>
            <p:ph type="title"/>
          </p:nvPr>
        </p:nvSpPr>
        <p:spPr>
          <a:xfrm>
            <a:off x="59765" y="457200"/>
            <a:ext cx="9084235" cy="7810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does linker merge object files?</a:t>
            </a:r>
            <a:endParaRPr lang="en-US" dirty="0"/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9765" y="1373188"/>
            <a:ext cx="9271840" cy="5484812"/>
          </a:xfrm>
        </p:spPr>
        <p:txBody>
          <a:bodyPr>
            <a:normAutofit/>
          </a:bodyPr>
          <a:lstStyle/>
          <a:p>
            <a:r>
              <a:rPr lang="en-US" dirty="0"/>
              <a:t>Step </a:t>
            </a:r>
            <a:r>
              <a:rPr lang="en-US" dirty="0" smtClean="0"/>
              <a:t>1: Symbol </a:t>
            </a:r>
            <a:r>
              <a:rPr lang="en-US" dirty="0"/>
              <a:t>resolution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Programs define and reference </a:t>
            </a:r>
            <a:r>
              <a:rPr lang="en-US" i="1" dirty="0"/>
              <a:t>symbols</a:t>
            </a:r>
            <a:r>
              <a:rPr lang="en-US" dirty="0"/>
              <a:t> </a:t>
            </a:r>
            <a:r>
              <a:rPr lang="en-US" dirty="0" smtClean="0"/>
              <a:t>(global variables </a:t>
            </a:r>
            <a:r>
              <a:rPr lang="en-US" dirty="0"/>
              <a:t>and functions):</a:t>
            </a:r>
          </a:p>
          <a:p>
            <a:pPr lvl="2"/>
            <a:r>
              <a:rPr lang="en-US" sz="1800" b="1" dirty="0">
                <a:latin typeface="Courier New" charset="0"/>
              </a:rPr>
              <a:t>void swap() {…}   </a:t>
            </a:r>
            <a:r>
              <a:rPr lang="en-US" sz="1800" b="1" dirty="0" smtClean="0">
                <a:latin typeface="Courier New" charset="0"/>
              </a:rPr>
              <a:t>// </a:t>
            </a:r>
            <a:r>
              <a:rPr lang="en-US" sz="1800" b="1" dirty="0">
                <a:latin typeface="Courier New" charset="0"/>
              </a:rPr>
              <a:t>define symbol </a:t>
            </a:r>
            <a:r>
              <a:rPr lang="en-US" sz="1800" b="1" dirty="0" smtClean="0">
                <a:latin typeface="Courier New" charset="0"/>
              </a:rPr>
              <a:t>swap</a:t>
            </a:r>
            <a:endParaRPr lang="en-US" sz="1800" b="1" dirty="0">
              <a:latin typeface="Courier New" charset="0"/>
            </a:endParaRPr>
          </a:p>
          <a:p>
            <a:pPr lvl="2"/>
            <a:r>
              <a:rPr lang="en-US" sz="1800" b="1" dirty="0">
                <a:latin typeface="Courier New" charset="0"/>
              </a:rPr>
              <a:t>swap();           </a:t>
            </a:r>
            <a:r>
              <a:rPr lang="en-US" sz="1800" b="1" dirty="0" smtClean="0">
                <a:latin typeface="Courier New" charset="0"/>
              </a:rPr>
              <a:t>// </a:t>
            </a:r>
            <a:r>
              <a:rPr lang="en-US" sz="1800" b="1" dirty="0">
                <a:latin typeface="Courier New" charset="0"/>
              </a:rPr>
              <a:t>reference symbol</a:t>
            </a:r>
            <a:r>
              <a:rPr lang="en-US" sz="1800" b="1" dirty="0" smtClean="0">
                <a:latin typeface="Courier New" charset="0"/>
              </a:rPr>
              <a:t> swap</a:t>
            </a:r>
            <a:endParaRPr lang="en-US" sz="1800" b="1" dirty="0">
              <a:latin typeface="Courier New" charset="0"/>
            </a:endParaRPr>
          </a:p>
          <a:p>
            <a:pPr lvl="2"/>
            <a:r>
              <a:rPr lang="en-US" sz="1800" b="1" dirty="0" err="1">
                <a:latin typeface="Courier New" charset="0"/>
              </a:rPr>
              <a:t>int</a:t>
            </a:r>
            <a:r>
              <a:rPr lang="en-US" sz="1800" b="1" dirty="0">
                <a:latin typeface="Courier New" charset="0"/>
              </a:rPr>
              <a:t> </a:t>
            </a:r>
            <a:r>
              <a:rPr lang="en-US" sz="1800" b="1" dirty="0" smtClean="0">
                <a:latin typeface="Courier New" charset="0"/>
              </a:rPr>
              <a:t>count;     /</a:t>
            </a:r>
            <a:r>
              <a:rPr lang="en-US" sz="1800" b="1" dirty="0">
                <a:latin typeface="Courier New" charset="0"/>
              </a:rPr>
              <a:t>/</a:t>
            </a:r>
            <a:r>
              <a:rPr lang="en-US" sz="1800" b="1" dirty="0" smtClean="0">
                <a:latin typeface="Courier New" charset="0"/>
              </a:rPr>
              <a:t> define global variable (symbol) count</a:t>
            </a:r>
            <a:endParaRPr lang="en-US" sz="1800" b="1" dirty="0"/>
          </a:p>
          <a:p>
            <a:pPr lvl="1"/>
            <a:endParaRPr lang="en-US" dirty="0"/>
          </a:p>
          <a:p>
            <a:pPr lvl="1"/>
            <a:r>
              <a:rPr lang="en-US" dirty="0"/>
              <a:t>Symbol definitions are </a:t>
            </a:r>
            <a:r>
              <a:rPr lang="en-US" dirty="0" smtClean="0"/>
              <a:t>stored in object file </a:t>
            </a:r>
            <a:r>
              <a:rPr lang="en-US" dirty="0"/>
              <a:t>in </a:t>
            </a:r>
            <a:r>
              <a:rPr lang="en-US" i="1" dirty="0"/>
              <a:t>symbol table</a:t>
            </a:r>
            <a:r>
              <a:rPr lang="en-US" dirty="0"/>
              <a:t>.</a:t>
            </a:r>
          </a:p>
          <a:p>
            <a:pPr lvl="2"/>
            <a:r>
              <a:rPr lang="en-US" dirty="0" smtClean="0"/>
              <a:t>Each symbol table entry contains </a:t>
            </a:r>
            <a:r>
              <a:rPr lang="en-US" dirty="0"/>
              <a:t>size, and </a:t>
            </a:r>
            <a:r>
              <a:rPr lang="en-US" dirty="0" smtClean="0"/>
              <a:t>location of </a:t>
            </a:r>
            <a:r>
              <a:rPr lang="en-US" dirty="0"/>
              <a:t>symbol.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L</a:t>
            </a:r>
            <a:r>
              <a:rPr lang="en-US" b="1" dirty="0" smtClean="0">
                <a:solidFill>
                  <a:srgbClr val="FF0000"/>
                </a:solidFill>
              </a:rPr>
              <a:t>inker associates </a:t>
            </a:r>
            <a:r>
              <a:rPr lang="en-US" b="1" dirty="0">
                <a:solidFill>
                  <a:srgbClr val="FF0000"/>
                </a:solidFill>
              </a:rPr>
              <a:t>each symbol reference with </a:t>
            </a:r>
            <a:r>
              <a:rPr lang="en-US" b="1" dirty="0" smtClean="0">
                <a:solidFill>
                  <a:srgbClr val="FF0000"/>
                </a:solidFill>
              </a:rPr>
              <a:t>its symbol definition (i.e. the address of that symbol)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214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75" y="280335"/>
            <a:ext cx="8492565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does linker merge object files?</a:t>
            </a:r>
            <a:endParaRPr lang="en-US" dirty="0"/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4235" y="1600200"/>
            <a:ext cx="8949765" cy="4525963"/>
          </a:xfrm>
        </p:spPr>
        <p:txBody>
          <a:bodyPr/>
          <a:lstStyle/>
          <a:p>
            <a:r>
              <a:rPr lang="en-US" dirty="0" smtClean="0"/>
              <a:t>Step 2: Relocation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With “</a:t>
            </a:r>
            <a:r>
              <a:rPr lang="en-US" dirty="0" err="1" smtClean="0"/>
              <a:t>gcc</a:t>
            </a:r>
            <a:r>
              <a:rPr lang="en-US" dirty="0" smtClean="0"/>
              <a:t> –c </a:t>
            </a:r>
            <a:r>
              <a:rPr lang="en-US" dirty="0" err="1" smtClean="0"/>
              <a:t>main.c</a:t>
            </a:r>
            <a:r>
              <a:rPr lang="en-US" dirty="0" smtClean="0"/>
              <a:t>”</a:t>
            </a:r>
            <a:r>
              <a:rPr lang="en-US" dirty="0" smtClean="0"/>
              <a:t>, </a:t>
            </a:r>
            <a:endParaRPr lang="en-US" dirty="0" smtClean="0"/>
          </a:p>
          <a:p>
            <a:pPr lvl="2"/>
            <a:r>
              <a:rPr lang="en-US" dirty="0" smtClean="0"/>
              <a:t>compiler </a:t>
            </a:r>
            <a:r>
              <a:rPr lang="en-US" dirty="0" smtClean="0"/>
              <a:t>gives </a:t>
            </a:r>
            <a:r>
              <a:rPr lang="en-US" dirty="0" smtClean="0"/>
              <a:t>each </a:t>
            </a:r>
            <a:r>
              <a:rPr lang="en-US" dirty="0" smtClean="0"/>
              <a:t>defined symbol a temporary address.  </a:t>
            </a:r>
            <a:endParaRPr lang="en-US" dirty="0" smtClean="0"/>
          </a:p>
          <a:p>
            <a:pPr lvl="2"/>
            <a:r>
              <a:rPr lang="en-US" dirty="0" smtClean="0"/>
              <a:t>Upon encountering an </a:t>
            </a:r>
            <a:r>
              <a:rPr lang="en-US" dirty="0" smtClean="0"/>
              <a:t>unknown symbol, compiler uses a temporary placeholder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With “</a:t>
            </a:r>
            <a:r>
              <a:rPr lang="en-US" dirty="0" err="1" smtClean="0"/>
              <a:t>gcc</a:t>
            </a:r>
            <a:r>
              <a:rPr lang="en-US" dirty="0" smtClean="0"/>
              <a:t> </a:t>
            </a:r>
            <a:r>
              <a:rPr lang="en-US" dirty="0" err="1" smtClean="0"/>
              <a:t>sum.o</a:t>
            </a:r>
            <a:r>
              <a:rPr lang="en-US" dirty="0" smtClean="0"/>
              <a:t> </a:t>
            </a:r>
            <a:r>
              <a:rPr lang="en-US" dirty="0" err="1" smtClean="0"/>
              <a:t>main.o</a:t>
            </a:r>
            <a:r>
              <a:rPr lang="en-US" dirty="0" smtClean="0"/>
              <a:t>”, </a:t>
            </a:r>
          </a:p>
          <a:p>
            <a:pPr lvl="2"/>
            <a:r>
              <a:rPr lang="en-US" dirty="0" smtClean="0"/>
              <a:t>linker re</a:t>
            </a:r>
            <a:r>
              <a:rPr lang="en-US" dirty="0" smtClean="0"/>
              <a:t>-locates symbols in the </a:t>
            </a:r>
            <a:r>
              <a:rPr lang="en-US" dirty="0" smtClean="0">
                <a:latin typeface="Courier New"/>
                <a:cs typeface="Courier New"/>
              </a:rPr>
              <a:t>.o</a:t>
            </a:r>
            <a:r>
              <a:rPr lang="en-US" dirty="0" smtClean="0"/>
              <a:t> files to their final memory locations in the </a:t>
            </a:r>
            <a:r>
              <a:rPr lang="en-US" dirty="0" smtClean="0"/>
              <a:t>executable by replacing </a:t>
            </a:r>
            <a:r>
              <a:rPr lang="en-US" dirty="0" smtClean="0"/>
              <a:t>placeholders with actual addresses.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6875" y="5895330"/>
            <a:ext cx="5978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Let’s look at these two steps in more detail….</a:t>
            </a:r>
          </a:p>
        </p:txBody>
      </p:sp>
    </p:spTree>
    <p:extLst>
      <p:ext uri="{BB962C8B-B14F-4D97-AF65-F5344CB8AC3E}">
        <p14:creationId xmlns:p14="http://schemas.microsoft.com/office/powerpoint/2010/main" val="14506448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Format of the object files</a:t>
            </a:r>
            <a:endParaRPr lang="en-US" dirty="0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807882"/>
            <a:ext cx="8373035" cy="4318281"/>
          </a:xfrm>
        </p:spPr>
        <p:txBody>
          <a:bodyPr/>
          <a:lstStyle/>
          <a:p>
            <a:r>
              <a:rPr lang="en-US" dirty="0" smtClean="0"/>
              <a:t>ELF is Linux’s binary format for object </a:t>
            </a:r>
            <a:r>
              <a:rPr lang="en-US" dirty="0" smtClean="0"/>
              <a:t>files</a:t>
            </a:r>
            <a:r>
              <a:rPr lang="en-US" dirty="0"/>
              <a:t>:</a:t>
            </a:r>
            <a:endParaRPr lang="en-US" dirty="0" smtClean="0"/>
          </a:p>
          <a:p>
            <a:pPr lvl="1"/>
            <a:r>
              <a:rPr lang="en-US" dirty="0"/>
              <a:t>O</a:t>
            </a:r>
            <a:r>
              <a:rPr lang="en-US" dirty="0" smtClean="0"/>
              <a:t>bject files (</a:t>
            </a:r>
            <a:r>
              <a:rPr lang="en-US" dirty="0" smtClean="0">
                <a:latin typeface="Courier New"/>
                <a:cs typeface="Courier New"/>
              </a:rPr>
              <a:t>.o</a:t>
            </a:r>
            <a:r>
              <a:rPr lang="en-US" dirty="0" smtClean="0"/>
              <a:t>), </a:t>
            </a:r>
          </a:p>
          <a:p>
            <a:pPr lvl="1"/>
            <a:r>
              <a:rPr lang="en-US" dirty="0" smtClean="0"/>
              <a:t>Executable object files 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a.out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Shared object files, i.e. libraries (</a:t>
            </a:r>
            <a:r>
              <a:rPr lang="en-US" dirty="0" smtClean="0">
                <a:latin typeface="Courier New"/>
                <a:cs typeface="Courier New"/>
              </a:rPr>
              <a:t>.so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1093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2533" y="385763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ELF Object File Format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168401"/>
            <a:ext cx="5348287" cy="5232399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Elf header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 smtClean="0"/>
              <a:t>file type </a:t>
            </a:r>
            <a:r>
              <a:rPr lang="en-GB" sz="1800" dirty="0"/>
              <a:t>(.o, exec, .so</a:t>
            </a:r>
            <a:r>
              <a:rPr lang="en-GB" sz="1800" dirty="0" smtClean="0"/>
              <a:t>) ...</a:t>
            </a:r>
            <a:endParaRPr lang="en-GB" sz="1800" dirty="0"/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 smtClean="0">
                <a:latin typeface="Courier New" pitchFamily="49" charset="0"/>
              </a:rPr>
              <a:t>.</a:t>
            </a:r>
            <a:r>
              <a:rPr lang="en-GB" sz="2000" dirty="0">
                <a:latin typeface="Courier New" pitchFamily="49" charset="0"/>
              </a:rPr>
              <a:t>text</a:t>
            </a:r>
            <a:r>
              <a:rPr lang="en-GB" sz="2000" dirty="0"/>
              <a:t> section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Code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 smtClean="0">
                <a:latin typeface="Courier New" pitchFamily="49" charset="0"/>
              </a:rPr>
              <a:t>.</a:t>
            </a:r>
            <a:r>
              <a:rPr lang="en-GB" sz="2000" dirty="0" err="1" smtClean="0">
                <a:latin typeface="Courier New" pitchFamily="49" charset="0"/>
              </a:rPr>
              <a:t>rodata</a:t>
            </a:r>
            <a:r>
              <a:rPr lang="en-GB" sz="2000" dirty="0" smtClean="0">
                <a:latin typeface="Courier New" pitchFamily="49" charset="0"/>
              </a:rPr>
              <a:t> </a:t>
            </a:r>
            <a:r>
              <a:rPr lang="en-GB" sz="2000" dirty="0" smtClean="0"/>
              <a:t>section</a:t>
            </a:r>
          </a:p>
          <a:p>
            <a:pPr lvl="1"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 smtClean="0"/>
              <a:t>Read only data 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 smtClean="0">
                <a:latin typeface="Courier New" pitchFamily="49" charset="0"/>
              </a:rPr>
              <a:t>.data</a:t>
            </a:r>
            <a:r>
              <a:rPr lang="en-GB" sz="2000" dirty="0" smtClean="0"/>
              <a:t> section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 smtClean="0"/>
              <a:t>Initialized </a:t>
            </a:r>
            <a:r>
              <a:rPr lang="en-GB" sz="1800" dirty="0"/>
              <a:t>global variables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bss</a:t>
            </a:r>
            <a:r>
              <a:rPr lang="en-GB" sz="2000" dirty="0"/>
              <a:t> section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Uninitialized global </a:t>
            </a:r>
            <a:r>
              <a:rPr lang="en-GB" sz="1800" dirty="0" smtClean="0"/>
              <a:t>variables</a:t>
            </a:r>
            <a:endParaRPr lang="en-GB" sz="1800" dirty="0"/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>
                <a:solidFill>
                  <a:srgbClr val="C00000"/>
                </a:solidFill>
              </a:rPr>
              <a:t>“Better Save Space”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Has section header but occupies no space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5867400" y="16002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ELF header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5867400" y="1981200"/>
            <a:ext cx="2971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...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5867400" y="2590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5867400" y="2971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 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5867400" y="3733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5867400" y="4114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symtab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5867400" y="4495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rel.txt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5867400" y="4876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rel.data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5867400" y="5257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.debug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5867400" y="5638800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...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8839200" y="1447800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0066"/>
                </a:solidFill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867400" y="3352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</p:spTree>
    <p:extLst>
      <p:ext uri="{BB962C8B-B14F-4D97-AF65-F5344CB8AC3E}">
        <p14:creationId xmlns:p14="http://schemas.microsoft.com/office/powerpoint/2010/main" val="331741900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85763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ELF Object File Format (</a:t>
            </a:r>
            <a:r>
              <a:rPr lang="en-GB" dirty="0" smtClean="0"/>
              <a:t>cont.)</a:t>
            </a:r>
            <a:endParaRPr lang="en-GB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875" y="1309688"/>
            <a:ext cx="5272087" cy="5472112"/>
          </a:xfrm>
          <a:ln/>
        </p:spPr>
        <p:txBody>
          <a:bodyPr/>
          <a:lstStyle/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symtab</a:t>
            </a:r>
            <a:r>
              <a:rPr lang="en-GB" sz="2000" dirty="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Symbol </a:t>
            </a:r>
            <a:r>
              <a:rPr lang="en-GB" sz="1800" dirty="0" smtClean="0"/>
              <a:t>table (symbol name, type, address)</a:t>
            </a:r>
            <a:endParaRPr lang="en-GB" sz="1800" dirty="0"/>
          </a:p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 smtClean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rel.text</a:t>
            </a:r>
            <a:r>
              <a:rPr lang="en-GB" sz="2000" dirty="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Relocation info for </a:t>
            </a:r>
            <a:r>
              <a:rPr lang="en-GB" sz="1800" b="1" dirty="0">
                <a:latin typeface="Courier New" pitchFamily="49" charset="0"/>
              </a:rPr>
              <a:t>.text</a:t>
            </a:r>
            <a:r>
              <a:rPr lang="en-GB" sz="1800" b="1" dirty="0"/>
              <a:t> </a:t>
            </a:r>
            <a:r>
              <a:rPr lang="en-GB" sz="1800" dirty="0"/>
              <a:t>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Addresses of instructions that will need to be modified in the executable</a:t>
            </a:r>
          </a:p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 smtClean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rel.data</a:t>
            </a:r>
            <a:r>
              <a:rPr lang="en-GB" sz="2000" dirty="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Relocation info for </a:t>
            </a:r>
            <a:r>
              <a:rPr lang="en-GB" sz="1800" b="1" dirty="0">
                <a:latin typeface="Courier New" pitchFamily="49" charset="0"/>
              </a:rPr>
              <a:t>.data</a:t>
            </a:r>
            <a:r>
              <a:rPr lang="en-GB" sz="1800" b="1" dirty="0"/>
              <a:t> </a:t>
            </a:r>
            <a:r>
              <a:rPr lang="en-GB" sz="1800" dirty="0"/>
              <a:t>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Addresses of pointer data that will need to be modified in the merged executable</a:t>
            </a:r>
          </a:p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.debug</a:t>
            </a:r>
            <a:r>
              <a:rPr lang="en-GB" sz="2000" dirty="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Info for symbolic debugging (</a:t>
            </a:r>
            <a:r>
              <a:rPr lang="en-GB" sz="1800" b="1" dirty="0" err="1">
                <a:latin typeface="Courier New" pitchFamily="49" charset="0"/>
              </a:rPr>
              <a:t>gcc</a:t>
            </a:r>
            <a:r>
              <a:rPr lang="en-GB" sz="1800" b="1" dirty="0">
                <a:latin typeface="Courier New" pitchFamily="49" charset="0"/>
              </a:rPr>
              <a:t> </a:t>
            </a:r>
            <a:r>
              <a:rPr lang="en-GB" sz="1800" b="1" dirty="0" smtClean="0">
                <a:latin typeface="Courier New" pitchFamily="49" charset="0"/>
              </a:rPr>
              <a:t>–g</a:t>
            </a:r>
            <a:r>
              <a:rPr lang="en-GB" sz="1800" dirty="0" smtClean="0"/>
              <a:t>)</a:t>
            </a:r>
            <a:endParaRPr lang="en-GB" sz="1800" dirty="0"/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867400" y="16002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ELF header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5867400" y="1981200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Segment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(required for executables)</a:t>
            </a: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5867400" y="2590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5867400" y="2971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 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5867400" y="3733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5867400" y="4114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symtab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5867400" y="4495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rel.txt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3" name="Rectangle 10"/>
          <p:cNvSpPr>
            <a:spLocks noChangeArrowheads="1"/>
          </p:cNvSpPr>
          <p:nvPr/>
        </p:nvSpPr>
        <p:spPr bwMode="auto">
          <a:xfrm>
            <a:off x="5867400" y="4876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rel.data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4" name="Rectangle 11"/>
          <p:cNvSpPr>
            <a:spLocks noChangeArrowheads="1"/>
          </p:cNvSpPr>
          <p:nvPr/>
        </p:nvSpPr>
        <p:spPr bwMode="auto">
          <a:xfrm>
            <a:off x="5867400" y="5257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.debug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5" name="Rectangle 12"/>
          <p:cNvSpPr>
            <a:spLocks noChangeArrowheads="1"/>
          </p:cNvSpPr>
          <p:nvPr/>
        </p:nvSpPr>
        <p:spPr bwMode="auto">
          <a:xfrm>
            <a:off x="5867400" y="5638800"/>
            <a:ext cx="2971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...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6" name="Text Box 13"/>
          <p:cNvSpPr txBox="1">
            <a:spLocks noChangeArrowheads="1"/>
          </p:cNvSpPr>
          <p:nvPr/>
        </p:nvSpPr>
        <p:spPr bwMode="auto">
          <a:xfrm>
            <a:off x="8839200" y="1447800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0066"/>
                </a:solidFill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5867400" y="3352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</p:spTree>
    <p:extLst>
      <p:ext uri="{BB962C8B-B14F-4D97-AF65-F5344CB8AC3E}">
        <p14:creationId xmlns:p14="http://schemas.microsoft.com/office/powerpoint/2010/main" val="224594370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1747" y="1192586"/>
            <a:ext cx="8548687" cy="5035083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Global symbols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Symbols </a:t>
            </a:r>
            <a:r>
              <a:rPr lang="en-GB" dirty="0" smtClean="0"/>
              <a:t>that can </a:t>
            </a:r>
            <a:r>
              <a:rPr lang="en-GB" dirty="0"/>
              <a:t>be referenced by </a:t>
            </a:r>
            <a:r>
              <a:rPr lang="en-GB" dirty="0" smtClean="0"/>
              <a:t>other object files</a:t>
            </a:r>
            <a:endParaRPr lang="en-GB" dirty="0"/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E.g. </a:t>
            </a:r>
            <a:r>
              <a:rPr lang="en-GB" dirty="0"/>
              <a:t>non-</a:t>
            </a:r>
            <a:r>
              <a:rPr lang="en-GB" b="1" dirty="0">
                <a:latin typeface="Courier New" pitchFamily="49" charset="0"/>
              </a:rPr>
              <a:t>static</a:t>
            </a:r>
            <a:r>
              <a:rPr lang="en-GB" dirty="0"/>
              <a:t> </a:t>
            </a:r>
            <a:r>
              <a:rPr lang="en-GB" dirty="0" smtClean="0"/>
              <a:t>functions &amp; global </a:t>
            </a:r>
            <a:r>
              <a:rPr lang="en-GB" dirty="0"/>
              <a:t>variables.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Local symbols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Symbols </a:t>
            </a:r>
            <a:r>
              <a:rPr lang="en-GB" dirty="0" smtClean="0"/>
              <a:t>that can only be referenced by this object file.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E.g.</a:t>
            </a:r>
            <a:r>
              <a:rPr lang="en-GB" dirty="0"/>
              <a:t> </a:t>
            </a:r>
            <a:r>
              <a:rPr lang="en-GB" dirty="0" smtClean="0"/>
              <a:t>static functions &amp; global variables</a:t>
            </a:r>
            <a:endParaRPr lang="en-GB" dirty="0"/>
          </a:p>
          <a:p>
            <a:pPr marL="0" indent="0">
              <a:lnSpc>
                <a:spcPct val="83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External </a:t>
            </a:r>
            <a:r>
              <a:rPr lang="en-GB" dirty="0"/>
              <a:t>symbols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</a:t>
            </a:r>
            <a:r>
              <a:rPr lang="en-GB" dirty="0" smtClean="0"/>
              <a:t>ymbols referenced by this object file but defined in other object files.</a:t>
            </a: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</p:txBody>
      </p:sp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37391" y="230653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Linker </a:t>
            </a:r>
            <a:r>
              <a:rPr lang="en-GB" dirty="0" smtClean="0"/>
              <a:t>Symbols</a:t>
            </a:r>
            <a:endParaRPr lang="en-GB" dirty="0"/>
          </a:p>
        </p:txBody>
      </p:sp>
      <p:grpSp>
        <p:nvGrpSpPr>
          <p:cNvPr id="10" name="Group 9"/>
          <p:cNvGrpSpPr/>
          <p:nvPr/>
        </p:nvGrpSpPr>
        <p:grpSpPr>
          <a:xfrm>
            <a:off x="3929529" y="4388976"/>
            <a:ext cx="3605593" cy="461665"/>
            <a:chOff x="3929529" y="4388976"/>
            <a:chExt cx="3605593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4743823" y="4388976"/>
              <a:ext cx="27912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3366FF"/>
                  </a:solidFill>
                </a:rPr>
                <a:t>needs to be resolved</a:t>
              </a:r>
              <a:endParaRPr lang="en-US" sz="2400" dirty="0">
                <a:solidFill>
                  <a:srgbClr val="3366FF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1"/>
            </p:cNvCxnSpPr>
            <p:nvPr/>
          </p:nvCxnSpPr>
          <p:spPr>
            <a:xfrm flipH="1">
              <a:off x="3929529" y="4619809"/>
              <a:ext cx="814294" cy="567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04962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we’ve learnt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program </a:t>
            </a:r>
            <a:r>
              <a:rPr lang="en-US" dirty="0" smtClean="0">
                <a:sym typeface="Wingdings"/>
              </a:rPr>
              <a:t> x86 instructions</a:t>
            </a:r>
          </a:p>
          <a:p>
            <a:pPr lvl="1"/>
            <a:r>
              <a:rPr lang="en-US" dirty="0" smtClean="0"/>
              <a:t>memory layout</a:t>
            </a:r>
            <a:endParaRPr lang="en-US" dirty="0"/>
          </a:p>
          <a:p>
            <a:pPr lvl="1"/>
            <a:r>
              <a:rPr lang="en-US" dirty="0" smtClean="0"/>
              <a:t>control </a:t>
            </a:r>
            <a:r>
              <a:rPr lang="en-US" dirty="0"/>
              <a:t>flows: sequential, jumps, call/ret</a:t>
            </a:r>
          </a:p>
          <a:p>
            <a:r>
              <a:rPr lang="en-US" dirty="0" smtClean="0"/>
              <a:t>Buffer overflow</a:t>
            </a:r>
          </a:p>
          <a:p>
            <a:pPr lvl="1"/>
            <a:r>
              <a:rPr lang="en-US" dirty="0" smtClean="0"/>
              <a:t>overwrite a code pointer (return address)</a:t>
            </a:r>
          </a:p>
          <a:p>
            <a:pPr lvl="1"/>
            <a:r>
              <a:rPr lang="en-US" dirty="0" smtClean="0"/>
              <a:t>execute code intended by the attacker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254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4813" y="3603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Step 1: Symbol Resolution</a:t>
            </a:r>
            <a:endParaRPr lang="en-GB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18003" y="2702650"/>
            <a:ext cx="4072997" cy="2587504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800" dirty="0" smtClean="0">
                <a:solidFill>
                  <a:srgbClr val="2D961E"/>
                </a:solidFill>
                <a:latin typeface="Menlo-Regular"/>
              </a:rPr>
              <a:t>#include “</a:t>
            </a:r>
            <a:r>
              <a:rPr lang="en-US" sz="1800" dirty="0" err="1" smtClean="0">
                <a:solidFill>
                  <a:srgbClr val="2D961E"/>
                </a:solidFill>
                <a:latin typeface="Menlo-Regular"/>
              </a:rPr>
              <a:t>sum.h</a:t>
            </a:r>
            <a:r>
              <a:rPr lang="en-US" sz="1800" dirty="0" smtClean="0">
                <a:solidFill>
                  <a:srgbClr val="2D961E"/>
                </a:solidFill>
                <a:latin typeface="Menlo-Regular"/>
              </a:rPr>
              <a:t>”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hu-HU" sz="18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hu-HU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hu-HU" sz="1800" dirty="0">
                <a:solidFill>
                  <a:srgbClr val="C1651C"/>
                </a:solidFill>
                <a:latin typeface="Menlo-Regular"/>
              </a:rPr>
              <a:t>array</a:t>
            </a:r>
            <a:r>
              <a:rPr lang="hu-HU" sz="1800" dirty="0">
                <a:solidFill>
                  <a:srgbClr val="000000"/>
                </a:solidFill>
                <a:latin typeface="Menlo-Regular"/>
              </a:rPr>
              <a:t>[2] = {1, 2};</a:t>
            </a:r>
          </a:p>
          <a:p>
            <a:endParaRPr lang="hu-HU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800" dirty="0">
                <a:solidFill>
                  <a:srgbClr val="C1651C"/>
                </a:solidFill>
                <a:latin typeface="Menlo-Regular"/>
              </a:rPr>
              <a:t>val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fr-FR" sz="1800" dirty="0" err="1">
                <a:solidFill>
                  <a:srgbClr val="000000"/>
                </a:solidFill>
                <a:latin typeface="Menlo-Regular"/>
              </a:rPr>
              <a:t>sum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fr-FR" sz="1800" dirty="0" err="1">
                <a:solidFill>
                  <a:srgbClr val="000000"/>
                </a:solidFill>
                <a:latin typeface="Menlo-Regular"/>
              </a:rPr>
              <a:t>array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, 2);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val;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182093" y="4931144"/>
            <a:ext cx="1008907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4487848" y="2704237"/>
            <a:ext cx="4211970" cy="2587504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sum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800" dirty="0">
                <a:solidFill>
                  <a:srgbClr val="C1651C"/>
                </a:solidFill>
                <a:latin typeface="Menlo-Regular"/>
              </a:rPr>
              <a:t>i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r-FR" sz="1800" dirty="0">
                <a:solidFill>
                  <a:srgbClr val="C1651C"/>
                </a:solidFill>
                <a:latin typeface="Menlo-Regular"/>
              </a:rPr>
              <a:t>s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= 0;</a:t>
            </a:r>
          </a:p>
          <a:p>
            <a:endParaRPr lang="fr-FR" sz="18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8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800" dirty="0">
                <a:solidFill>
                  <a:srgbClr val="000000"/>
                </a:solidFill>
                <a:latin typeface="Menlo-Regular"/>
              </a:rPr>
              <a:t> (i = 0; i &lt; n; i++) {</a:t>
            </a:r>
          </a:p>
          <a:p>
            <a:r>
              <a:rPr lang="da-DK" sz="1800" dirty="0">
                <a:solidFill>
                  <a:srgbClr val="000000"/>
                </a:solidFill>
                <a:latin typeface="Menlo-Regular"/>
              </a:rPr>
              <a:t>        s += a[i];</a:t>
            </a:r>
          </a:p>
          <a:p>
            <a:r>
              <a:rPr lang="da-DK" sz="18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is-I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800" dirty="0">
                <a:solidFill>
                  <a:srgbClr val="000000"/>
                </a:solidFill>
                <a:latin typeface="Menlo-Regular"/>
              </a:rPr>
              <a:t> s;</a:t>
            </a:r>
          </a:p>
          <a:p>
            <a:r>
              <a:rPr lang="is-IS" sz="18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7758028" y="4913085"/>
            <a:ext cx="928772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sum.c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3084797" y="1278744"/>
            <a:ext cx="1658620" cy="3217056"/>
            <a:chOff x="1523473" y="689057"/>
            <a:chExt cx="1658620" cy="3217056"/>
          </a:xfrm>
        </p:grpSpPr>
        <p:sp>
          <p:nvSpPr>
            <p:cNvPr id="7" name="TextBox 6"/>
            <p:cNvSpPr txBox="1"/>
            <p:nvPr/>
          </p:nvSpPr>
          <p:spPr>
            <a:xfrm>
              <a:off x="1843265" y="689057"/>
              <a:ext cx="13388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990000"/>
                  </a:solidFill>
                  <a:latin typeface="Calibri" pitchFamily="34" charset="0"/>
                </a:rPr>
                <a:t>Referencing </a:t>
              </a:r>
            </a:p>
            <a:p>
              <a:r>
                <a:rPr lang="en-US" sz="1800" dirty="0" smtClean="0">
                  <a:solidFill>
                    <a:srgbClr val="990000"/>
                  </a:solidFill>
                  <a:latin typeface="Calibri" pitchFamily="34" charset="0"/>
                </a:rPr>
                <a:t>a global…</a:t>
              </a:r>
            </a:p>
          </p:txBody>
        </p:sp>
        <p:cxnSp>
          <p:nvCxnSpPr>
            <p:cNvPr id="12" name="Straight Arrow Connector 11"/>
            <p:cNvCxnSpPr>
              <a:stCxn id="7" idx="2"/>
            </p:cNvCxnSpPr>
            <p:nvPr/>
          </p:nvCxnSpPr>
          <p:spPr bwMode="auto">
            <a:xfrm flipH="1">
              <a:off x="1523473" y="1335388"/>
              <a:ext cx="989206" cy="2570725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4" name="Group 53"/>
          <p:cNvGrpSpPr/>
          <p:nvPr/>
        </p:nvGrpSpPr>
        <p:grpSpPr>
          <a:xfrm>
            <a:off x="132131" y="4120568"/>
            <a:ext cx="992579" cy="1936469"/>
            <a:chOff x="132131" y="3397531"/>
            <a:chExt cx="992579" cy="1936469"/>
          </a:xfrm>
        </p:grpSpPr>
        <p:sp>
          <p:nvSpPr>
            <p:cNvPr id="14" name="TextBox 13"/>
            <p:cNvSpPr txBox="1"/>
            <p:nvPr/>
          </p:nvSpPr>
          <p:spPr>
            <a:xfrm>
              <a:off x="132131" y="4687669"/>
              <a:ext cx="9925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990000"/>
                  </a:solidFill>
                  <a:latin typeface="Calibri" pitchFamily="34" charset="0"/>
                </a:rPr>
                <a:t>Defining </a:t>
              </a:r>
            </a:p>
            <a:p>
              <a:pPr algn="ctr"/>
              <a:r>
                <a:rPr lang="en-US" sz="1800" dirty="0" smtClean="0">
                  <a:solidFill>
                    <a:srgbClr val="990000"/>
                  </a:solidFill>
                  <a:latin typeface="Calibri" pitchFamily="34" charset="0"/>
                </a:rPr>
                <a:t>a global</a:t>
              </a: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 bwMode="auto">
            <a:xfrm flipV="1">
              <a:off x="628421" y="3397531"/>
              <a:ext cx="395906" cy="1290138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6" name="Group 55"/>
          <p:cNvGrpSpPr/>
          <p:nvPr/>
        </p:nvGrpSpPr>
        <p:grpSpPr>
          <a:xfrm>
            <a:off x="994380" y="4609239"/>
            <a:ext cx="1643599" cy="2057398"/>
            <a:chOff x="994380" y="3886202"/>
            <a:chExt cx="1643599" cy="2057398"/>
          </a:xfrm>
        </p:grpSpPr>
        <p:sp>
          <p:nvSpPr>
            <p:cNvPr id="28" name="TextBox 27"/>
            <p:cNvSpPr txBox="1"/>
            <p:nvPr/>
          </p:nvSpPr>
          <p:spPr>
            <a:xfrm>
              <a:off x="994380" y="5297269"/>
              <a:ext cx="16435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800" dirty="0" smtClean="0">
                  <a:solidFill>
                    <a:srgbClr val="990000"/>
                  </a:solidFill>
                  <a:latin typeface="Calibri" pitchFamily="34" charset="0"/>
                </a:rPr>
                <a:t>Linker knows</a:t>
              </a:r>
            </a:p>
            <a:p>
              <a:pPr algn="r"/>
              <a:r>
                <a:rPr lang="en-US" sz="1800" dirty="0" smtClean="0">
                  <a:solidFill>
                    <a:srgbClr val="990000"/>
                  </a:solidFill>
                  <a:latin typeface="Calibri" pitchFamily="34" charset="0"/>
                </a:rPr>
                <a:t>nothing of </a:t>
              </a:r>
              <a:r>
                <a:rPr lang="en-US" sz="1800" dirty="0" err="1" smtClean="0">
                  <a:solidFill>
                    <a:srgbClr val="990000"/>
                  </a:solidFill>
                  <a:latin typeface="Courier New"/>
                  <a:cs typeface="Courier New"/>
                </a:rPr>
                <a:t>val</a:t>
              </a:r>
              <a:endParaRPr lang="en-US" sz="1800" dirty="0" smtClean="0">
                <a:solidFill>
                  <a:srgbClr val="990000"/>
                </a:solidFill>
                <a:latin typeface="Courier New"/>
                <a:cs typeface="Courier New"/>
              </a:endParaRPr>
            </a:p>
          </p:txBody>
        </p:sp>
        <p:cxnSp>
          <p:nvCxnSpPr>
            <p:cNvPr id="32" name="Straight Arrow Connector 31"/>
            <p:cNvCxnSpPr>
              <a:stCxn id="28" idx="0"/>
            </p:cNvCxnSpPr>
            <p:nvPr/>
          </p:nvCxnSpPr>
          <p:spPr bwMode="auto">
            <a:xfrm flipH="1" flipV="1">
              <a:off x="1524000" y="3886202"/>
              <a:ext cx="292180" cy="1411067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153" name="Group 6152"/>
          <p:cNvGrpSpPr/>
          <p:nvPr/>
        </p:nvGrpSpPr>
        <p:grpSpPr>
          <a:xfrm>
            <a:off x="2400301" y="4609239"/>
            <a:ext cx="1900433" cy="1734232"/>
            <a:chOff x="2400301" y="4609239"/>
            <a:chExt cx="1900433" cy="1734232"/>
          </a:xfrm>
        </p:grpSpPr>
        <p:sp>
          <p:nvSpPr>
            <p:cNvPr id="42" name="TextBox 41"/>
            <p:cNvSpPr txBox="1"/>
            <p:nvPr/>
          </p:nvSpPr>
          <p:spPr>
            <a:xfrm>
              <a:off x="2961906" y="5697140"/>
              <a:ext cx="13388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990000"/>
                  </a:solidFill>
                  <a:latin typeface="Calibri" pitchFamily="34" charset="0"/>
                </a:rPr>
                <a:t>Referencing</a:t>
              </a:r>
            </a:p>
            <a:p>
              <a:pPr algn="ctr"/>
              <a:r>
                <a:rPr lang="en-US" sz="1800" dirty="0" smtClean="0">
                  <a:solidFill>
                    <a:srgbClr val="990000"/>
                  </a:solidFill>
                  <a:latin typeface="Calibri" pitchFamily="34" charset="0"/>
                </a:rPr>
                <a:t>a global…</a:t>
              </a:r>
            </a:p>
          </p:txBody>
        </p:sp>
        <p:cxnSp>
          <p:nvCxnSpPr>
            <p:cNvPr id="43" name="Straight Arrow Connector 42"/>
            <p:cNvCxnSpPr>
              <a:stCxn id="42" idx="0"/>
            </p:cNvCxnSpPr>
            <p:nvPr/>
          </p:nvCxnSpPr>
          <p:spPr bwMode="auto">
            <a:xfrm flipH="1" flipV="1">
              <a:off x="2400301" y="4609239"/>
              <a:ext cx="1231019" cy="1087901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154" name="Group 6153"/>
          <p:cNvGrpSpPr/>
          <p:nvPr/>
        </p:nvGrpSpPr>
        <p:grpSpPr>
          <a:xfrm>
            <a:off x="3404589" y="3009038"/>
            <a:ext cx="2173003" cy="3726764"/>
            <a:chOff x="3404589" y="3009038"/>
            <a:chExt cx="2173003" cy="3726764"/>
          </a:xfrm>
        </p:grpSpPr>
        <p:sp>
          <p:nvSpPr>
            <p:cNvPr id="49" name="TextBox 48"/>
            <p:cNvSpPr txBox="1"/>
            <p:nvPr/>
          </p:nvSpPr>
          <p:spPr>
            <a:xfrm>
              <a:off x="3404589" y="6366470"/>
              <a:ext cx="2173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990000"/>
                  </a:solidFill>
                  <a:latin typeface="Calibri" pitchFamily="34" charset="0"/>
                </a:rPr>
                <a:t>…that’s defined here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 flipV="1">
              <a:off x="4487848" y="3009038"/>
              <a:ext cx="769952" cy="3334433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7" name="Group 56"/>
          <p:cNvGrpSpPr/>
          <p:nvPr/>
        </p:nvGrpSpPr>
        <p:grpSpPr>
          <a:xfrm>
            <a:off x="6324600" y="3605937"/>
            <a:ext cx="2059165" cy="2774265"/>
            <a:chOff x="6324600" y="2882900"/>
            <a:chExt cx="2059165" cy="2774265"/>
          </a:xfrm>
        </p:grpSpPr>
        <p:sp>
          <p:nvSpPr>
            <p:cNvPr id="52" name="TextBox 51"/>
            <p:cNvSpPr txBox="1"/>
            <p:nvPr/>
          </p:nvSpPr>
          <p:spPr>
            <a:xfrm>
              <a:off x="6324600" y="5010834"/>
              <a:ext cx="20591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990000"/>
                  </a:solidFill>
                  <a:latin typeface="Calibri" pitchFamily="34" charset="0"/>
                </a:rPr>
                <a:t>Linker knows</a:t>
              </a:r>
            </a:p>
            <a:p>
              <a:pPr algn="ctr"/>
              <a:r>
                <a:rPr lang="en-US" sz="1800" dirty="0" smtClean="0">
                  <a:solidFill>
                    <a:srgbClr val="990000"/>
                  </a:solidFill>
                  <a:latin typeface="Calibri" pitchFamily="34" charset="0"/>
                </a:rPr>
                <a:t>nothing of </a:t>
              </a:r>
              <a:r>
                <a:rPr lang="en-US" sz="1800" dirty="0" err="1" smtClean="0">
                  <a:solidFill>
                    <a:srgbClr val="990000"/>
                  </a:solidFill>
                  <a:latin typeface="Courier New"/>
                  <a:cs typeface="Courier New"/>
                </a:rPr>
                <a:t>i</a:t>
              </a:r>
              <a:r>
                <a:rPr lang="en-US" sz="1800" dirty="0">
                  <a:solidFill>
                    <a:srgbClr val="990000"/>
                  </a:solidFill>
                  <a:latin typeface="Courier New"/>
                  <a:cs typeface="Courier New"/>
                </a:rPr>
                <a:t> </a:t>
              </a:r>
              <a:r>
                <a:rPr lang="en-US" sz="1800" dirty="0" smtClean="0">
                  <a:solidFill>
                    <a:srgbClr val="990000"/>
                  </a:solidFill>
                  <a:latin typeface="Calibri"/>
                  <a:cs typeface="Calibri"/>
                </a:rPr>
                <a:t>or</a:t>
              </a:r>
              <a:r>
                <a:rPr lang="en-US" sz="1800" dirty="0" smtClean="0">
                  <a:solidFill>
                    <a:srgbClr val="990000"/>
                  </a:solidFill>
                  <a:latin typeface="Courier New"/>
                  <a:cs typeface="Courier New"/>
                </a:rPr>
                <a:t> s</a:t>
              </a:r>
            </a:p>
          </p:txBody>
        </p:sp>
        <p:cxnSp>
          <p:nvCxnSpPr>
            <p:cNvPr id="53" name="Straight Arrow Connector 52"/>
            <p:cNvCxnSpPr>
              <a:stCxn id="52" idx="0"/>
            </p:cNvCxnSpPr>
            <p:nvPr/>
          </p:nvCxnSpPr>
          <p:spPr bwMode="auto">
            <a:xfrm flipH="1" flipV="1">
              <a:off x="6324600" y="2882900"/>
              <a:ext cx="1029583" cy="2127934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155" name="Group 6154"/>
          <p:cNvGrpSpPr/>
          <p:nvPr/>
        </p:nvGrpSpPr>
        <p:grpSpPr>
          <a:xfrm>
            <a:off x="1124710" y="1872734"/>
            <a:ext cx="2599770" cy="1480066"/>
            <a:chOff x="1124710" y="1872734"/>
            <a:chExt cx="2599770" cy="1480066"/>
          </a:xfrm>
        </p:grpSpPr>
        <p:sp>
          <p:nvSpPr>
            <p:cNvPr id="71" name="TextBox 70"/>
            <p:cNvSpPr txBox="1"/>
            <p:nvPr/>
          </p:nvSpPr>
          <p:spPr>
            <a:xfrm>
              <a:off x="1551477" y="1872734"/>
              <a:ext cx="2173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990000"/>
                  </a:solidFill>
                  <a:latin typeface="Calibri" pitchFamily="34" charset="0"/>
                </a:rPr>
                <a:t>…that’s defined here</a:t>
              </a:r>
            </a:p>
          </p:txBody>
        </p:sp>
        <p:cxnSp>
          <p:nvCxnSpPr>
            <p:cNvPr id="72" name="Straight Arrow Connector 71"/>
            <p:cNvCxnSpPr>
              <a:stCxn id="71" idx="2"/>
            </p:cNvCxnSpPr>
            <p:nvPr/>
          </p:nvCxnSpPr>
          <p:spPr bwMode="auto">
            <a:xfrm flipH="1">
              <a:off x="1124710" y="2242066"/>
              <a:ext cx="1513269" cy="1110734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162666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40266" y="436562"/>
            <a:ext cx="8322734" cy="782638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C linker quirks: it allows symbol name collision!</a:t>
            </a:r>
            <a:endParaRPr lang="en-GB" dirty="0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754188"/>
            <a:ext cx="8307387" cy="1446212"/>
          </a:xfrm>
          <a:ln/>
        </p:spPr>
        <p:txBody>
          <a:bodyPr>
            <a:normAutofit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Program symbols are either </a:t>
            </a:r>
            <a:r>
              <a:rPr lang="en-GB" i="1" dirty="0"/>
              <a:t>strong</a:t>
            </a:r>
            <a:r>
              <a:rPr lang="en-GB" dirty="0"/>
              <a:t> or </a:t>
            </a:r>
            <a:r>
              <a:rPr lang="en-GB" i="1" dirty="0"/>
              <a:t>weak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S</a:t>
            </a:r>
            <a:r>
              <a:rPr lang="en-GB" b="1" i="1" dirty="0" smtClean="0">
                <a:solidFill>
                  <a:srgbClr val="C00000"/>
                </a:solidFill>
              </a:rPr>
              <a:t>trong</a:t>
            </a:r>
            <a:r>
              <a:rPr lang="en-GB" dirty="0"/>
              <a:t>: procedures and initialized </a:t>
            </a:r>
            <a:r>
              <a:rPr lang="en-GB" dirty="0" err="1"/>
              <a:t>globals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W</a:t>
            </a:r>
            <a:r>
              <a:rPr lang="en-GB" b="1" i="1" dirty="0" smtClean="0">
                <a:solidFill>
                  <a:srgbClr val="C00000"/>
                </a:solidFill>
              </a:rPr>
              <a:t>eak</a:t>
            </a:r>
            <a:r>
              <a:rPr lang="en-GB" dirty="0"/>
              <a:t>: uninitialized </a:t>
            </a:r>
            <a:r>
              <a:rPr lang="en-GB" dirty="0" err="1"/>
              <a:t>globals</a:t>
            </a:r>
            <a:endParaRPr lang="en-GB" dirty="0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2470150" y="3893119"/>
            <a:ext cx="1560340" cy="113608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int foo=5;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p1()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4981575" y="3893119"/>
            <a:ext cx="1284624" cy="113608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int foo;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p2()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2462213" y="3523232"/>
            <a:ext cx="717550" cy="354012"/>
          </a:xfrm>
          <a:prstGeom prst="rect">
            <a:avLst/>
          </a:prstGeom>
          <a:noFill/>
          <a:ln w="324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p1.c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4976813" y="3523232"/>
            <a:ext cx="717550" cy="354012"/>
          </a:xfrm>
          <a:prstGeom prst="rect">
            <a:avLst/>
          </a:prstGeom>
          <a:noFill/>
          <a:ln w="324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p2.c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7242175" y="4391593"/>
            <a:ext cx="785513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strong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 flipH="1">
            <a:off x="6327775" y="4572000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990000"/>
              </a:solidFill>
            </a:endParaRP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7242175" y="3883594"/>
            <a:ext cx="691321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weak</a:t>
            </a:r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 flipH="1">
            <a:off x="6324600" y="4070877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990000"/>
              </a:solidFill>
            </a:endParaRP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704850" y="4431282"/>
            <a:ext cx="785513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strong</a:t>
            </a:r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 flipH="1">
            <a:off x="1520825" y="4645594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704850" y="3889415"/>
            <a:ext cx="785513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strong</a:t>
            </a:r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 flipH="1">
            <a:off x="1520825" y="4072468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4586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/>
      <p:bldP spid="24584" grpId="0" animBg="1"/>
      <p:bldP spid="24585" grpId="0"/>
      <p:bldP spid="24586" grpId="0" animBg="1"/>
      <p:bldP spid="24587" grpId="0"/>
      <p:bldP spid="24588" grpId="0" animBg="1"/>
      <p:bldP spid="24589" grpId="0"/>
      <p:bldP spid="2459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9412" y="436562"/>
            <a:ext cx="8716962" cy="782638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</a:t>
            </a:r>
            <a:r>
              <a:rPr lang="en-GB" dirty="0" smtClean="0"/>
              <a:t>ymbol resolution in the face of name collision</a:t>
            </a:r>
            <a:endParaRPr lang="en-GB" dirty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568824"/>
            <a:ext cx="8715374" cy="5027238"/>
          </a:xfrm>
          <a:ln/>
        </p:spPr>
        <p:txBody>
          <a:bodyPr>
            <a:normAutofit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Rule </a:t>
            </a:r>
            <a:r>
              <a:rPr lang="en-GB" dirty="0" smtClean="0"/>
              <a:t>1: Multiple strong symbols are not allowed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Otherwise: Linker error</a:t>
            </a:r>
            <a:endParaRPr lang="en-GB" dirty="0"/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Rule </a:t>
            </a:r>
            <a:r>
              <a:rPr lang="en-GB" dirty="0" smtClean="0"/>
              <a:t>2: If there’s a strong symbol and multiple weak symbols, they all resolve to the strong symbol. 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Rule 3: </a:t>
            </a:r>
            <a:r>
              <a:rPr lang="en-GB" dirty="0"/>
              <a:t>If there are multiple weak symbols, </a:t>
            </a:r>
            <a:r>
              <a:rPr lang="en-GB" dirty="0" smtClean="0"/>
              <a:t>pick </a:t>
            </a:r>
            <a:r>
              <a:rPr lang="en-GB" dirty="0"/>
              <a:t>an arbitrary </a:t>
            </a:r>
            <a:r>
              <a:rPr lang="en-GB" dirty="0" smtClean="0"/>
              <a:t>one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override this with </a:t>
            </a:r>
            <a:r>
              <a:rPr lang="en-GB" b="1" dirty="0" err="1">
                <a:latin typeface="Courier New" pitchFamily="49" charset="0"/>
              </a:rPr>
              <a:t>gcc</a:t>
            </a:r>
            <a:r>
              <a:rPr lang="en-GB" b="1" dirty="0">
                <a:latin typeface="Courier New" pitchFamily="49" charset="0"/>
              </a:rPr>
              <a:t> –</a:t>
            </a:r>
            <a:r>
              <a:rPr lang="en-GB" b="1" dirty="0" err="1">
                <a:latin typeface="Courier New" pitchFamily="49" charset="0"/>
              </a:rPr>
              <a:t>fno</a:t>
            </a:r>
            <a:r>
              <a:rPr lang="en-GB" b="1" dirty="0">
                <a:latin typeface="Courier New" pitchFamily="49" charset="0"/>
              </a:rPr>
              <a:t>-common</a:t>
            </a:r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496688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 bwMode="auto">
          <a:xfrm>
            <a:off x="0" y="1879599"/>
            <a:ext cx="9144000" cy="10985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266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7038" y="2841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Linker Puzzles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3400" y="21653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983961" y="21653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533400" y="3411920"/>
            <a:ext cx="1169208" cy="78893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x=7;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y=5;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1983961" y="3411920"/>
            <a:ext cx="1292639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double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533400" y="11747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1983961" y="11747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3819525" y="1304925"/>
            <a:ext cx="4047431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Link time error: two strong symbols (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p1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3794125" y="2159000"/>
            <a:ext cx="4397079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References to 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 will refer to the same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uninitialized int. Is this what you really want?</a:t>
            </a:r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3829050" y="3423032"/>
            <a:ext cx="3477532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Writes to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 in </a:t>
            </a:r>
            <a:r>
              <a:rPr lang="en-GB" sz="1800" dirty="0" smtClean="0">
                <a:latin typeface="Courier New" pitchFamily="49" charset="0"/>
                <a:ea typeface="msgothic" charset="0"/>
                <a:cs typeface="msgothic" charset="0"/>
              </a:rPr>
              <a:t>p2</a:t>
            </a:r>
            <a:r>
              <a:rPr lang="en-GB" sz="1800" b="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0" dirty="0" smtClean="0">
                <a:latin typeface="Calibri" pitchFamily="34" charset="0"/>
                <a:ea typeface="msgothic" charset="0"/>
                <a:cs typeface="msgothic" charset="0"/>
              </a:rPr>
              <a:t>will 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overwrite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y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!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Nasty! </a:t>
            </a:r>
          </a:p>
        </p:txBody>
      </p:sp>
    </p:spTree>
    <p:extLst>
      <p:ext uri="{BB962C8B-B14F-4D97-AF65-F5344CB8AC3E}">
        <p14:creationId xmlns:p14="http://schemas.microsoft.com/office/powerpoint/2010/main" val="134262710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626" grpId="0" animBg="1"/>
      <p:bldP spid="26627" grpId="0" animBg="1"/>
      <p:bldP spid="26630" grpId="0" animBg="1"/>
      <p:bldP spid="26631" grpId="0" animBg="1"/>
      <p:bldP spid="26636" grpId="0"/>
      <p:bldP spid="26637" grpId="0"/>
      <p:bldP spid="2663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to avoid symbol resolution confusion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2118"/>
            <a:ext cx="8229600" cy="4124045"/>
          </a:xfrm>
        </p:spPr>
        <p:txBody>
          <a:bodyPr/>
          <a:lstStyle/>
          <a:p>
            <a:r>
              <a:rPr lang="en-US" dirty="0" smtClean="0"/>
              <a:t>Avoid global variables if you can</a:t>
            </a:r>
          </a:p>
          <a:p>
            <a:r>
              <a:rPr lang="en-US" dirty="0" smtClean="0"/>
              <a:t>Otherwise</a:t>
            </a:r>
          </a:p>
          <a:p>
            <a:pPr lvl="1"/>
            <a:r>
              <a:rPr lang="en-US" dirty="0" smtClean="0"/>
              <a:t>Use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static </a:t>
            </a:r>
            <a:r>
              <a:rPr lang="en-US" dirty="0" smtClean="0"/>
              <a:t>if you can</a:t>
            </a:r>
          </a:p>
          <a:p>
            <a:pPr lvl="1"/>
            <a:r>
              <a:rPr lang="en-US" dirty="0" smtClean="0"/>
              <a:t>Initialize if you define a global variable</a:t>
            </a:r>
          </a:p>
          <a:p>
            <a:pPr lvl="1"/>
            <a:r>
              <a:rPr lang="en-US" dirty="0" smtClean="0"/>
              <a:t>Use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extern</a:t>
            </a:r>
            <a:r>
              <a:rPr lang="en-US" dirty="0" smtClean="0"/>
              <a:t> if you reference an external global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136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2533" y="465667"/>
            <a:ext cx="7594600" cy="573088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Step 2: Relocation</a:t>
            </a:r>
            <a:endParaRPr lang="en-GB" dirty="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508174" y="3702050"/>
            <a:ext cx="2278062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main()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14865" y="3395828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main.o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508174" y="5032375"/>
            <a:ext cx="2278062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sum(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381000" y="4738689"/>
            <a:ext cx="874368" cy="357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 smtClean="0">
                <a:latin typeface="Courier New" pitchFamily="49" charset="0"/>
                <a:ea typeface="msgothic" charset="0"/>
                <a:cs typeface="msgothic" charset="0"/>
              </a:rPr>
              <a:t>sum.o</a:t>
            </a: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508174" y="2057400"/>
            <a:ext cx="2278062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System code</a:t>
            </a: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508174" y="4235450"/>
            <a:ext cx="2278062" cy="3222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array[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2]={1,2}</a:t>
            </a: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508174" y="2590800"/>
            <a:ext cx="2278062" cy="3619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System 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data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389467" y="1306513"/>
            <a:ext cx="3226502" cy="4564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 err="1">
                <a:latin typeface="Calibri" pitchFamily="34" charset="0"/>
                <a:ea typeface="msgothic" charset="0"/>
                <a:cs typeface="msgothic" charset="0"/>
              </a:rPr>
              <a:t>Relocatable</a:t>
            </a: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 Object Files</a:t>
            </a: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2778299" y="2112963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2778299" y="2478088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.data</a:t>
            </a:r>
          </a:p>
        </p:txBody>
      </p:sp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2778299" y="3741738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sp>
        <p:nvSpPr>
          <p:cNvPr id="18458" name="Text Box 26"/>
          <p:cNvSpPr txBox="1">
            <a:spLocks noChangeArrowheads="1"/>
          </p:cNvSpPr>
          <p:nvPr/>
        </p:nvSpPr>
        <p:spPr bwMode="auto">
          <a:xfrm>
            <a:off x="2778299" y="4154488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.data</a:t>
            </a:r>
          </a:p>
        </p:txBody>
      </p:sp>
      <p:sp>
        <p:nvSpPr>
          <p:cNvPr id="18459" name="Text Box 27"/>
          <p:cNvSpPr txBox="1">
            <a:spLocks noChangeArrowheads="1"/>
          </p:cNvSpPr>
          <p:nvPr/>
        </p:nvSpPr>
        <p:spPr bwMode="auto">
          <a:xfrm>
            <a:off x="2778299" y="5103813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038600" y="1306513"/>
            <a:ext cx="4900862" cy="4635499"/>
            <a:chOff x="4038600" y="1306513"/>
            <a:chExt cx="4900862" cy="4635499"/>
          </a:xfrm>
        </p:grpSpPr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5231591" y="2309813"/>
              <a:ext cx="2422525" cy="319087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Headers</a:t>
              </a: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5231591" y="2957513"/>
              <a:ext cx="2422525" cy="533400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main()</a:t>
              </a: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5231591" y="3490913"/>
              <a:ext cx="2422525" cy="533400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swap()</a:t>
              </a:r>
            </a:p>
          </p:txBody>
        </p:sp>
        <p:sp>
          <p:nvSpPr>
            <p:cNvPr id="18443" name="Text Box 11"/>
            <p:cNvSpPr txBox="1">
              <a:spLocks noChangeArrowheads="1"/>
            </p:cNvSpPr>
            <p:nvPr/>
          </p:nvSpPr>
          <p:spPr bwMode="auto">
            <a:xfrm>
              <a:off x="4948237" y="2136774"/>
              <a:ext cx="309563" cy="3635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latin typeface="Calibri" pitchFamily="34" charset="0"/>
                  <a:ea typeface="msgothic" charset="0"/>
                  <a:cs typeface="msgothic" charset="0"/>
                </a:rPr>
                <a:t>0</a:t>
              </a:r>
            </a:p>
          </p:txBody>
        </p:sp>
        <p:sp>
          <p:nvSpPr>
            <p:cNvPr id="18448" name="Rectangle 16"/>
            <p:cNvSpPr>
              <a:spLocks noChangeArrowheads="1"/>
            </p:cNvSpPr>
            <p:nvPr/>
          </p:nvSpPr>
          <p:spPr bwMode="auto">
            <a:xfrm>
              <a:off x="5231591" y="4024313"/>
              <a:ext cx="2422525" cy="533400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More system code</a:t>
              </a:r>
            </a:p>
          </p:txBody>
        </p:sp>
        <p:sp>
          <p:nvSpPr>
            <p:cNvPr id="18452" name="Text Box 20"/>
            <p:cNvSpPr txBox="1">
              <a:spLocks noChangeArrowheads="1"/>
            </p:cNvSpPr>
            <p:nvPr/>
          </p:nvSpPr>
          <p:spPr bwMode="auto">
            <a:xfrm>
              <a:off x="5105400" y="1306513"/>
              <a:ext cx="2995862" cy="4564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  <a:ea typeface="msgothic" charset="0"/>
                  <a:cs typeface="msgothic" charset="0"/>
                </a:rPr>
                <a:t>Executable Object File</a:t>
              </a:r>
            </a:p>
          </p:txBody>
        </p:sp>
        <p:sp>
          <p:nvSpPr>
            <p:cNvPr id="18453" name="AutoShape 21"/>
            <p:cNvSpPr>
              <a:spLocks/>
            </p:cNvSpPr>
            <p:nvPr/>
          </p:nvSpPr>
          <p:spPr bwMode="auto">
            <a:xfrm>
              <a:off x="7772400" y="2628899"/>
              <a:ext cx="304800" cy="1928813"/>
            </a:xfrm>
            <a:prstGeom prst="rightBrace">
              <a:avLst>
                <a:gd name="adj1" fmla="val 59766"/>
                <a:gd name="adj2" fmla="val 50000"/>
              </a:avLst>
            </a:prstGeom>
            <a:noFill/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4" name="Text Box 22"/>
            <p:cNvSpPr txBox="1">
              <a:spLocks noChangeArrowheads="1"/>
            </p:cNvSpPr>
            <p:nvPr/>
          </p:nvSpPr>
          <p:spPr bwMode="auto">
            <a:xfrm>
              <a:off x="8068413" y="3224742"/>
              <a:ext cx="871049" cy="35490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>
                  <a:latin typeface="Courier New" pitchFamily="49" charset="0"/>
                  <a:ea typeface="msgothic" charset="0"/>
                  <a:cs typeface="msgothic" charset="0"/>
                </a:rPr>
                <a:t>.text</a:t>
              </a:r>
            </a:p>
          </p:txBody>
        </p:sp>
        <p:sp>
          <p:nvSpPr>
            <p:cNvPr id="18462" name="Rectangle 30"/>
            <p:cNvSpPr>
              <a:spLocks noChangeArrowheads="1"/>
            </p:cNvSpPr>
            <p:nvPr/>
          </p:nvSpPr>
          <p:spPr bwMode="auto">
            <a:xfrm>
              <a:off x="5231591" y="5257800"/>
              <a:ext cx="2422525" cy="684212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.symtab</a:t>
              </a:r>
            </a:p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.debug</a:t>
              </a:r>
            </a:p>
          </p:txBody>
        </p:sp>
        <p:sp>
          <p:nvSpPr>
            <p:cNvPr id="18463" name="AutoShape 31"/>
            <p:cNvSpPr>
              <a:spLocks/>
            </p:cNvSpPr>
            <p:nvPr/>
          </p:nvSpPr>
          <p:spPr bwMode="auto">
            <a:xfrm>
              <a:off x="7730316" y="4557713"/>
              <a:ext cx="304800" cy="676275"/>
            </a:xfrm>
            <a:prstGeom prst="rightBrace">
              <a:avLst>
                <a:gd name="adj1" fmla="val 18490"/>
                <a:gd name="adj2" fmla="val 50000"/>
              </a:avLst>
            </a:prstGeom>
            <a:noFill/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4" name="Text Box 32"/>
            <p:cNvSpPr txBox="1">
              <a:spLocks noChangeArrowheads="1"/>
            </p:cNvSpPr>
            <p:nvPr/>
          </p:nvSpPr>
          <p:spPr bwMode="auto">
            <a:xfrm>
              <a:off x="8068413" y="4696354"/>
              <a:ext cx="871049" cy="35490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>
                  <a:latin typeface="Courier New" pitchFamily="49" charset="0"/>
                  <a:ea typeface="msgothic" charset="0"/>
                  <a:cs typeface="msgothic" charset="0"/>
                </a:rPr>
                <a:t>.data</a:t>
              </a:r>
            </a:p>
          </p:txBody>
        </p:sp>
        <p:sp>
          <p:nvSpPr>
            <p:cNvPr id="18467" name="Line 35"/>
            <p:cNvSpPr>
              <a:spLocks noChangeShapeType="1"/>
            </p:cNvSpPr>
            <p:nvPr/>
          </p:nvSpPr>
          <p:spPr bwMode="auto">
            <a:xfrm>
              <a:off x="4038600" y="4106070"/>
              <a:ext cx="836613" cy="1587"/>
            </a:xfrm>
            <a:prstGeom prst="line">
              <a:avLst/>
            </a:prstGeom>
            <a:noFill/>
            <a:ln w="7632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68" name="Line 36"/>
            <p:cNvSpPr>
              <a:spLocks noChangeShapeType="1"/>
            </p:cNvSpPr>
            <p:nvPr/>
          </p:nvSpPr>
          <p:spPr bwMode="auto">
            <a:xfrm>
              <a:off x="4038600" y="2971800"/>
              <a:ext cx="836613" cy="392113"/>
            </a:xfrm>
            <a:prstGeom prst="line">
              <a:avLst/>
            </a:prstGeom>
            <a:noFill/>
            <a:ln w="7632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69" name="Line 37"/>
            <p:cNvSpPr>
              <a:spLocks noChangeShapeType="1"/>
            </p:cNvSpPr>
            <p:nvPr/>
          </p:nvSpPr>
          <p:spPr bwMode="auto">
            <a:xfrm flipV="1">
              <a:off x="4038600" y="4849813"/>
              <a:ext cx="836613" cy="409575"/>
            </a:xfrm>
            <a:prstGeom prst="line">
              <a:avLst/>
            </a:prstGeom>
            <a:noFill/>
            <a:ln w="7632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70" name="Rectangle 38"/>
            <p:cNvSpPr>
              <a:spLocks noChangeArrowheads="1"/>
            </p:cNvSpPr>
            <p:nvPr/>
          </p:nvSpPr>
          <p:spPr bwMode="auto">
            <a:xfrm>
              <a:off x="5231591" y="2633663"/>
              <a:ext cx="2422525" cy="319087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System code</a:t>
              </a:r>
            </a:p>
          </p:txBody>
        </p:sp>
        <p:sp>
          <p:nvSpPr>
            <p:cNvPr id="46" name="Rectangle 15"/>
            <p:cNvSpPr>
              <a:spLocks noChangeArrowheads="1"/>
            </p:cNvSpPr>
            <p:nvPr/>
          </p:nvSpPr>
          <p:spPr bwMode="auto">
            <a:xfrm>
              <a:off x="5231590" y="4564063"/>
              <a:ext cx="2422525" cy="3619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System </a:t>
              </a:r>
              <a:r>
                <a:rPr lang="en-GB" sz="1600" b="1" dirty="0" smtClean="0">
                  <a:latin typeface="Calibri" pitchFamily="34" charset="0"/>
                  <a:ea typeface="msgothic" charset="0"/>
                  <a:cs typeface="msgothic" charset="0"/>
                </a:rPr>
                <a:t>data</a:t>
              </a:r>
              <a:endParaRPr lang="en-GB" sz="1600" b="1" dirty="0">
                <a:latin typeface="Calibri" pitchFamily="34" charset="0"/>
                <a:ea typeface="msgothic" charset="0"/>
                <a:cs typeface="msgothic" charset="0"/>
              </a:endParaRPr>
            </a:p>
          </p:txBody>
        </p:sp>
        <p:sp>
          <p:nvSpPr>
            <p:cNvPr id="47" name="Rectangle 14"/>
            <p:cNvSpPr>
              <a:spLocks noChangeArrowheads="1"/>
            </p:cNvSpPr>
            <p:nvPr/>
          </p:nvSpPr>
          <p:spPr bwMode="auto">
            <a:xfrm>
              <a:off x="5231591" y="4942682"/>
              <a:ext cx="2422524" cy="32226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int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 </a:t>
              </a:r>
              <a:r>
                <a:rPr lang="en-GB" sz="1600" b="1" dirty="0" smtClean="0">
                  <a:latin typeface="Courier New" pitchFamily="49" charset="0"/>
                  <a:ea typeface="msgothic" charset="0"/>
                  <a:cs typeface="msgothic" charset="0"/>
                </a:rPr>
                <a:t>array[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2]={1,2}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423972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33904" y="445029"/>
            <a:ext cx="8716962" cy="782638"/>
          </a:xfrm>
          <a:ln/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Relocation Entries</a:t>
            </a:r>
            <a:endParaRPr lang="en-GB" dirty="0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5446059" y="6513825"/>
            <a:ext cx="3326850" cy="33663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Source: 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objdump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 –r –d 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main.o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0" y="3581400"/>
            <a:ext cx="9076020" cy="2790636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0000000000000000 &lt;main&gt;: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0:   48 83 ec 08             sub    $0x8,%rsp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4:   be 02 00 00 00  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mov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   $0x2,%esi</a:t>
            </a:r>
          </a:p>
          <a:p>
            <a:r>
              <a:rPr lang="sk-SK" sz="1600" dirty="0">
                <a:solidFill>
                  <a:srgbClr val="000000"/>
                </a:solidFill>
                <a:latin typeface="Menlo-Regular"/>
              </a:rPr>
              <a:t>   9:   bf 00 00 00 00          mov    $0x0,%edi      </a:t>
            </a:r>
            <a:r>
              <a:rPr lang="sk-SK" sz="1600" dirty="0">
                <a:solidFill>
                  <a:srgbClr val="3366FF"/>
                </a:solidFill>
                <a:latin typeface="Menlo-Regular"/>
              </a:rPr>
              <a:t># %edi = &amp;array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            </a:t>
            </a:r>
            <a:r>
              <a:rPr lang="en-US" sz="1600" dirty="0">
                <a:solidFill>
                  <a:srgbClr val="FF0000"/>
                </a:solidFill>
                <a:latin typeface="Menlo-Regular"/>
              </a:rPr>
              <a:t>a: R_X86_64_32 array          </a:t>
            </a:r>
            <a:r>
              <a:rPr lang="en-US" sz="1600" dirty="0">
                <a:solidFill>
                  <a:srgbClr val="3366FF"/>
                </a:solidFill>
                <a:latin typeface="Menlo-Regular"/>
              </a:rPr>
              <a:t># Relocation entry</a:t>
            </a:r>
          </a:p>
          <a:p>
            <a:endParaRPr lang="en-US" sz="1600" dirty="0">
              <a:solidFill>
                <a:srgbClr val="3366FF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e:   e8 00 00 00 00  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callq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 13 &lt;main+0x13&gt; </a:t>
            </a:r>
            <a:r>
              <a:rPr lang="en-US" sz="1600" dirty="0">
                <a:solidFill>
                  <a:srgbClr val="3366FF"/>
                </a:solidFill>
                <a:latin typeface="Menlo-Regular"/>
              </a:rPr>
              <a:t># sum()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            </a:t>
            </a:r>
            <a:r>
              <a:rPr lang="en-US" sz="1600" dirty="0">
                <a:solidFill>
                  <a:srgbClr val="FF0000"/>
                </a:solidFill>
                <a:latin typeface="Menlo-Regular"/>
              </a:rPr>
              <a:t>f: R_X86_64_PC32 sum-0x4      </a:t>
            </a:r>
            <a:r>
              <a:rPr lang="en-US" sz="1600" dirty="0">
                <a:solidFill>
                  <a:srgbClr val="3366FF"/>
                </a:solidFill>
                <a:latin typeface="Menlo-Regular"/>
              </a:rPr>
              <a:t># Relocation entry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13:   48 83 c4 08             add    $0x8,%rsp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17:   c3              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retq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ro-RO" sz="1600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8067113" y="6014373"/>
            <a:ext cx="1067294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main.o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94203" y="1353670"/>
            <a:ext cx="4072997" cy="2033507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hu-HU" sz="1800" dirty="0" smtClean="0">
                <a:solidFill>
                  <a:srgbClr val="2D961E"/>
                </a:solidFill>
                <a:latin typeface="Menlo-Regular"/>
              </a:rPr>
              <a:t>int</a:t>
            </a:r>
            <a:r>
              <a:rPr lang="hu-HU" sz="1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hu-HU" sz="1800" dirty="0">
                <a:solidFill>
                  <a:srgbClr val="C1651C"/>
                </a:solidFill>
                <a:latin typeface="Menlo-Regular"/>
              </a:rPr>
              <a:t>array</a:t>
            </a:r>
            <a:r>
              <a:rPr lang="hu-HU" sz="1800" dirty="0">
                <a:solidFill>
                  <a:srgbClr val="000000"/>
                </a:solidFill>
                <a:latin typeface="Menlo-Regular"/>
              </a:rPr>
              <a:t>[2] = {1, 2};</a:t>
            </a:r>
          </a:p>
          <a:p>
            <a:endParaRPr lang="hu-HU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800" dirty="0">
                <a:solidFill>
                  <a:srgbClr val="C1651C"/>
                </a:solidFill>
                <a:latin typeface="Menlo-Regular"/>
              </a:rPr>
              <a:t>val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fr-FR" sz="1800" dirty="0" err="1">
                <a:solidFill>
                  <a:srgbClr val="000000"/>
                </a:solidFill>
                <a:latin typeface="Menlo-Regular"/>
              </a:rPr>
              <a:t>sum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fr-FR" sz="1800" dirty="0" err="1">
                <a:solidFill>
                  <a:srgbClr val="000000"/>
                </a:solidFill>
                <a:latin typeface="Menlo-Regular"/>
              </a:rPr>
              <a:t>array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, 2);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val;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3199906" y="2895044"/>
            <a:ext cx="1067294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190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0826" y="152400"/>
            <a:ext cx="8918575" cy="1135063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Relocated .text section</a:t>
            </a:r>
            <a:endParaRPr lang="en-GB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3200400"/>
            <a:ext cx="181758" cy="328424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ro-RO" sz="1600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76200" y="1330888"/>
            <a:ext cx="9017001" cy="4526497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00000000004004d0 &lt;main&gt;: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4004d0:       48 83 ec 08       </a:t>
            </a:r>
            <a:r>
              <a:rPr lang="ro-RO" sz="1600" dirty="0" smtClean="0">
                <a:solidFill>
                  <a:srgbClr val="000000"/>
                </a:solidFill>
                <a:latin typeface="Menlo-Regular"/>
              </a:rPr>
              <a:t>sub    </a:t>
            </a:r>
            <a:r>
              <a:rPr lang="ro-RO" sz="1600" dirty="0">
                <a:solidFill>
                  <a:srgbClr val="000000"/>
                </a:solidFill>
                <a:latin typeface="Menlo-Regular"/>
              </a:rPr>
              <a:t>$0x8,%rsp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4004d4:       be 02 00 00 00    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mov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$0x2,%esi</a:t>
            </a:r>
          </a:p>
          <a:p>
            <a:r>
              <a:rPr lang="sk-SK" sz="1600" dirty="0" smtClean="0">
                <a:solidFill>
                  <a:srgbClr val="000000"/>
                </a:solidFill>
                <a:latin typeface="Menlo-Regular"/>
              </a:rPr>
              <a:t>  4004d9</a:t>
            </a:r>
            <a:r>
              <a:rPr lang="sk-SK" sz="1600" dirty="0">
                <a:solidFill>
                  <a:srgbClr val="000000"/>
                </a:solidFill>
                <a:latin typeface="Menlo-Regular"/>
              </a:rPr>
              <a:t>:       bf 18 10 60 00    </a:t>
            </a:r>
            <a:r>
              <a:rPr lang="sk-SK" sz="1600" dirty="0" smtClean="0">
                <a:solidFill>
                  <a:srgbClr val="000000"/>
                </a:solidFill>
                <a:latin typeface="Menlo-Regular"/>
              </a:rPr>
              <a:t>mov    </a:t>
            </a:r>
            <a:r>
              <a:rPr lang="sk-SK" sz="1600" dirty="0">
                <a:solidFill>
                  <a:srgbClr val="FF0000"/>
                </a:solidFill>
                <a:latin typeface="Menlo-Regular"/>
              </a:rPr>
              <a:t>$0x601018</a:t>
            </a:r>
            <a:r>
              <a:rPr lang="sk-SK" sz="1600" dirty="0">
                <a:solidFill>
                  <a:srgbClr val="000000"/>
                </a:solidFill>
                <a:latin typeface="Menlo-Regular"/>
              </a:rPr>
              <a:t>,%edi  </a:t>
            </a:r>
            <a:r>
              <a:rPr lang="sk-SK" sz="1600" dirty="0">
                <a:latin typeface="Menlo-Regular"/>
              </a:rPr>
              <a:t># %edi = &amp;array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4004de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:       e8 </a:t>
            </a:r>
            <a:r>
              <a:rPr lang="en-US" sz="1600" dirty="0">
                <a:latin typeface="Menlo-Regular"/>
              </a:rPr>
              <a:t>05 00 00 00    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callq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Menlo-Regular"/>
              </a:rPr>
              <a:t>4004e8 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&lt;sum&gt;    # sum()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4004e3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:       48 83 c4 08       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add    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$0x8,%rsp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4004e7:       c3                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retq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00000000004004e8 &lt;sum&gt;:</a:t>
            </a:r>
          </a:p>
          <a:p>
            <a:r>
              <a:rPr lang="sk-SK" sz="16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sk-SK" sz="1600" dirty="0">
                <a:solidFill>
                  <a:srgbClr val="FF0000"/>
                </a:solidFill>
                <a:latin typeface="Menlo-Regular"/>
              </a:rPr>
              <a:t>4004e8</a:t>
            </a:r>
            <a:r>
              <a:rPr lang="sk-SK" sz="1600" dirty="0">
                <a:solidFill>
                  <a:srgbClr val="000000"/>
                </a:solidFill>
                <a:latin typeface="Menlo-Regular"/>
              </a:rPr>
              <a:t>:       b8 00 00 00 00          mov    $0x0,%eax</a:t>
            </a:r>
          </a:p>
          <a:p>
            <a:r>
              <a:rPr lang="sk-SK" sz="1600" dirty="0">
                <a:solidFill>
                  <a:srgbClr val="000000"/>
                </a:solidFill>
                <a:latin typeface="Menlo-Regular"/>
              </a:rPr>
              <a:t>  4004ed:       ba 00 00 00 00          mov    $0x0,%edx</a:t>
            </a:r>
          </a:p>
          <a:p>
            <a:r>
              <a:rPr lang="cs-CZ" sz="1600" dirty="0">
                <a:solidFill>
                  <a:srgbClr val="000000"/>
                </a:solidFill>
                <a:latin typeface="Menlo-Regular"/>
              </a:rPr>
              <a:t>  4004f2:       </a:t>
            </a:r>
            <a:r>
              <a:rPr lang="cs-CZ" sz="1600" dirty="0" err="1">
                <a:solidFill>
                  <a:srgbClr val="000000"/>
                </a:solidFill>
                <a:latin typeface="Menlo-Regular"/>
              </a:rPr>
              <a:t>eb</a:t>
            </a:r>
            <a:r>
              <a:rPr lang="cs-CZ" sz="1600" dirty="0">
                <a:solidFill>
                  <a:srgbClr val="000000"/>
                </a:solidFill>
                <a:latin typeface="Menlo-Regular"/>
              </a:rPr>
              <a:t> 09                   </a:t>
            </a:r>
            <a:r>
              <a:rPr lang="cs-CZ" sz="1600" dirty="0" err="1">
                <a:solidFill>
                  <a:srgbClr val="000000"/>
                </a:solidFill>
                <a:latin typeface="Menlo-Regular"/>
              </a:rPr>
              <a:t>jmp</a:t>
            </a:r>
            <a:r>
              <a:rPr lang="cs-CZ" sz="1600" dirty="0">
                <a:solidFill>
                  <a:srgbClr val="000000"/>
                </a:solidFill>
                <a:latin typeface="Menlo-Regular"/>
              </a:rPr>
              <a:t>    4004fd &lt;sum+0x15&gt;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4004f4:       48 63 ca                movslq %edx,%rcx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4004f7:       03 04 8f                add    (%rdi,%rcx,4),%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eax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4004fa:       83 c2 01                add    $0x1,%edx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4004fd:       39 f2                   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cmp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    %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esi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,%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edx</a:t>
            </a:r>
            <a:endParaRPr lang="nl-NL" sz="16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4004ff:       7c f3                   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jl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     4004f4 &lt;sum+0xc&gt;</a:t>
            </a:r>
          </a:p>
          <a:p>
            <a:r>
              <a:rPr lang="hu-HU" sz="1600" dirty="0">
                <a:solidFill>
                  <a:srgbClr val="000000"/>
                </a:solidFill>
                <a:latin typeface="Menlo-Regular"/>
              </a:rPr>
              <a:t>  400501:       </a:t>
            </a:r>
            <a:r>
              <a:rPr lang="hu-HU" sz="1600" dirty="0" smtClean="0">
                <a:solidFill>
                  <a:srgbClr val="000000"/>
                </a:solidFill>
                <a:latin typeface="Menlo-Regular"/>
              </a:rPr>
              <a:t>c3                      retq</a:t>
            </a:r>
            <a:endParaRPr lang="ro-RO" sz="1600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55539" y="5857385"/>
            <a:ext cx="21547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objdump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-</a:t>
            </a:r>
            <a:r>
              <a:rPr lang="en-US" sz="1600" dirty="0" smtClean="0">
                <a:latin typeface="Courier New"/>
                <a:cs typeface="Courier New"/>
              </a:rPr>
              <a:t>d </a:t>
            </a:r>
            <a:r>
              <a:rPr lang="en-US" sz="1600" dirty="0" err="1" smtClean="0">
                <a:latin typeface="Courier New"/>
                <a:cs typeface="Courier New"/>
              </a:rPr>
              <a:t>a.out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6136204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810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Loading Executable Object </a:t>
            </a:r>
            <a:r>
              <a:rPr lang="en-GB" dirty="0" smtClean="0"/>
              <a:t>Files</a:t>
            </a:r>
            <a:endParaRPr lang="en-GB" dirty="0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323646" y="15677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ELF header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23646" y="1948788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Program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(required for executables)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323646" y="2550922"/>
            <a:ext cx="2971800" cy="3810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.text section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323646" y="3312922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.data section</a:t>
            </a: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323646" y="3693922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alibri" pitchFamily="34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323646" y="4074922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alibri" pitchFamily="34" charset="0"/>
                <a:ea typeface="msgothic" charset="0"/>
                <a:cs typeface="msgothic" charset="0"/>
              </a:rPr>
              <a:t>symtab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323646" y="4455922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.debug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323646" y="5598922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(required for </a:t>
            </a:r>
            <a:r>
              <a:rPr lang="en-GB" sz="1600" b="1" dirty="0" err="1">
                <a:latin typeface="Calibri" pitchFamily="34" charset="0"/>
                <a:ea typeface="msgothic" charset="0"/>
                <a:cs typeface="msgothic" charset="0"/>
              </a:rPr>
              <a:t>relocatables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3269568" y="1413296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198806" y="1236452"/>
            <a:ext cx="2285154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Executable Object File</a:t>
            </a:r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4686829" y="1262063"/>
            <a:ext cx="2789237" cy="487362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4686829" y="2963863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shared 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libraries</a:t>
            </a:r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4686829" y="3629025"/>
            <a:ext cx="2789237" cy="7239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4686830" y="4350808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Run-time heap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by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4686829" y="2054225"/>
            <a:ext cx="2789237" cy="906463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 flipV="1">
            <a:off x="6076950" y="3957638"/>
            <a:ext cx="1588" cy="3841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4686829" y="1719263"/>
            <a:ext cx="2789237" cy="563562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User stack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at runtime)</a:t>
            </a:r>
          </a:p>
        </p:txBody>
      </p:sp>
      <p:sp>
        <p:nvSpPr>
          <p:cNvPr id="33814" name="Line 22"/>
          <p:cNvSpPr>
            <a:spLocks noChangeShapeType="1"/>
          </p:cNvSpPr>
          <p:nvPr/>
        </p:nvSpPr>
        <p:spPr bwMode="auto">
          <a:xfrm>
            <a:off x="6076950" y="2282825"/>
            <a:ext cx="1588" cy="228600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4686829" y="6312958"/>
            <a:ext cx="2789238" cy="396875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33816" name="Text Box 24"/>
          <p:cNvSpPr txBox="1">
            <a:spLocks noChangeArrowheads="1"/>
          </p:cNvSpPr>
          <p:nvPr/>
        </p:nvSpPr>
        <p:spPr bwMode="auto">
          <a:xfrm>
            <a:off x="4421194" y="6531510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3817" name="Text Box 25"/>
          <p:cNvSpPr txBox="1">
            <a:spLocks noChangeArrowheads="1"/>
          </p:cNvSpPr>
          <p:nvPr/>
        </p:nvSpPr>
        <p:spPr bwMode="auto">
          <a:xfrm>
            <a:off x="7834221" y="2108200"/>
            <a:ext cx="869831" cy="8085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%</a:t>
            </a:r>
            <a:r>
              <a:rPr lang="en-GB" sz="1600" dirty="0" err="1">
                <a:latin typeface="Courier New" pitchFamily="49" charset="0"/>
                <a:ea typeface="msgothic" charset="0"/>
                <a:cs typeface="msgothic" charset="0"/>
              </a:rPr>
              <a:t>r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sp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 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(stack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pointer)</a:t>
            </a:r>
          </a:p>
        </p:txBody>
      </p:sp>
      <p:sp>
        <p:nvSpPr>
          <p:cNvPr id="33818" name="Line 26"/>
          <p:cNvSpPr>
            <a:spLocks noChangeShapeType="1"/>
          </p:cNvSpPr>
          <p:nvPr/>
        </p:nvSpPr>
        <p:spPr bwMode="auto">
          <a:xfrm flipH="1">
            <a:off x="7527834" y="2279650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21" name="Text Box 29"/>
          <p:cNvSpPr txBox="1">
            <a:spLocks noChangeArrowheads="1"/>
          </p:cNvSpPr>
          <p:nvPr/>
        </p:nvSpPr>
        <p:spPr bwMode="auto">
          <a:xfrm>
            <a:off x="7888288" y="4173538"/>
            <a:ext cx="552052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brk</a:t>
            </a:r>
          </a:p>
        </p:txBody>
      </p:sp>
      <p:sp>
        <p:nvSpPr>
          <p:cNvPr id="33822" name="Line 30"/>
          <p:cNvSpPr>
            <a:spLocks noChangeShapeType="1"/>
          </p:cNvSpPr>
          <p:nvPr/>
        </p:nvSpPr>
        <p:spPr bwMode="auto">
          <a:xfrm flipH="1">
            <a:off x="7504113" y="4340225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24" name="Text Box 32"/>
          <p:cNvSpPr txBox="1">
            <a:spLocks noChangeArrowheads="1"/>
          </p:cNvSpPr>
          <p:nvPr/>
        </p:nvSpPr>
        <p:spPr bwMode="auto">
          <a:xfrm>
            <a:off x="3810000" y="6172200"/>
            <a:ext cx="920542" cy="26994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dirty="0" smtClean="0">
                <a:latin typeface="Courier New" pitchFamily="49" charset="0"/>
                <a:ea typeface="msgothic" charset="0"/>
                <a:cs typeface="msgothic" charset="0"/>
              </a:rPr>
              <a:t>0x400000</a:t>
            </a:r>
            <a:endParaRPr lang="en-GB" sz="12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3826" name="Rectangle 34"/>
          <p:cNvSpPr>
            <a:spLocks noChangeArrowheads="1"/>
          </p:cNvSpPr>
          <p:nvPr/>
        </p:nvSpPr>
        <p:spPr bwMode="auto">
          <a:xfrm>
            <a:off x="4686829" y="5017558"/>
            <a:ext cx="2789238" cy="669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Read/write 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data segment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4686829" y="5643033"/>
            <a:ext cx="2789238" cy="66992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Read-only 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code segment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28" name="AutoShape 36"/>
          <p:cNvSpPr>
            <a:spLocks/>
          </p:cNvSpPr>
          <p:nvPr/>
        </p:nvSpPr>
        <p:spPr bwMode="auto">
          <a:xfrm>
            <a:off x="7524750" y="5026025"/>
            <a:ext cx="76200" cy="1295400"/>
          </a:xfrm>
          <a:prstGeom prst="rightBrace">
            <a:avLst>
              <a:gd name="adj1" fmla="val 141667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9" name="Text Box 37"/>
          <p:cNvSpPr txBox="1">
            <a:spLocks noChangeArrowheads="1"/>
          </p:cNvSpPr>
          <p:nvPr/>
        </p:nvSpPr>
        <p:spPr bwMode="auto">
          <a:xfrm>
            <a:off x="7677150" y="5010150"/>
            <a:ext cx="1149459" cy="13009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Loaded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from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the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executable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file</a:t>
            </a: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323646" y="2931922"/>
            <a:ext cx="2971800" cy="3810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 smtClean="0">
                <a:latin typeface="Calibri" pitchFamily="34" charset="0"/>
                <a:ea typeface="msgothic" charset="0"/>
                <a:cs typeface="msgothic" charset="0"/>
              </a:rPr>
              <a:t>rodata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 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40" name="Rectangle 10"/>
          <p:cNvSpPr>
            <a:spLocks noChangeArrowheads="1"/>
          </p:cNvSpPr>
          <p:nvPr/>
        </p:nvSpPr>
        <p:spPr bwMode="auto">
          <a:xfrm>
            <a:off x="323646" y="4836922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.line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42" name="Rectangle 10"/>
          <p:cNvSpPr>
            <a:spLocks noChangeArrowheads="1"/>
          </p:cNvSpPr>
          <p:nvPr/>
        </p:nvSpPr>
        <p:spPr bwMode="auto">
          <a:xfrm>
            <a:off x="323646" y="5217922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 smtClean="0">
                <a:latin typeface="Calibri" pitchFamily="34" charset="0"/>
                <a:ea typeface="msgothic" charset="0"/>
                <a:cs typeface="msgothic" charset="0"/>
              </a:rPr>
              <a:t>strtab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48308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4813" y="436562"/>
            <a:ext cx="8716962" cy="782638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Dynamic linking: Shared Libraries</a:t>
            </a:r>
            <a:endParaRPr lang="en-GB" dirty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347" y="1295400"/>
            <a:ext cx="8307387" cy="5486400"/>
          </a:xfrm>
          <a:ln/>
        </p:spPr>
        <p:txBody>
          <a:bodyPr>
            <a:normAutofit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Dynamic linking can occur </a:t>
            </a:r>
            <a:r>
              <a:rPr lang="en-GB" dirty="0" smtClean="0"/>
              <a:t>at program load-time 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</a:t>
            </a:r>
            <a:r>
              <a:rPr lang="en-GB" dirty="0" smtClean="0"/>
              <a:t>andled automatically by the dynamic linker (</a:t>
            </a:r>
            <a:r>
              <a:rPr lang="en-GB" b="1" dirty="0" err="1" smtClean="0">
                <a:latin typeface="Courier New" pitchFamily="49" charset="0"/>
              </a:rPr>
              <a:t>ld-linux.so</a:t>
            </a:r>
            <a:r>
              <a:rPr lang="en-GB" dirty="0" smtClean="0">
                <a:latin typeface="Courier New" pitchFamily="49" charset="0"/>
              </a:rPr>
              <a:t>)</a:t>
            </a:r>
            <a:r>
              <a:rPr lang="en-GB" dirty="0" smtClean="0"/>
              <a:t>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Standard </a:t>
            </a:r>
            <a:r>
              <a:rPr lang="en-GB" dirty="0"/>
              <a:t>C library (</a:t>
            </a:r>
            <a:r>
              <a:rPr lang="en-GB" b="1" dirty="0" err="1">
                <a:latin typeface="Courier New" pitchFamily="49" charset="0"/>
              </a:rPr>
              <a:t>libc.so</a:t>
            </a:r>
            <a:r>
              <a:rPr lang="en-GB" dirty="0"/>
              <a:t>) </a:t>
            </a:r>
            <a:r>
              <a:rPr lang="en-GB" dirty="0" smtClean="0"/>
              <a:t>dynamically </a:t>
            </a:r>
            <a:r>
              <a:rPr lang="en-GB" dirty="0"/>
              <a:t>linked. </a:t>
            </a:r>
          </a:p>
          <a:p>
            <a:pPr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Dynamic </a:t>
            </a:r>
            <a:r>
              <a:rPr lang="en-GB" dirty="0"/>
              <a:t>linking can also occur </a:t>
            </a:r>
            <a:r>
              <a:rPr lang="en-GB" dirty="0" smtClean="0"/>
              <a:t>at run-time. </a:t>
            </a:r>
          </a:p>
          <a:p>
            <a:pPr lvl="1"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In Linux, </a:t>
            </a:r>
            <a:r>
              <a:rPr lang="en-GB" dirty="0"/>
              <a:t>this is done by </a:t>
            </a:r>
            <a:r>
              <a:rPr lang="en-GB" b="1" dirty="0" err="1" smtClean="0">
                <a:latin typeface="Courier New" pitchFamily="49" charset="0"/>
              </a:rPr>
              <a:t>dlopen</a:t>
            </a:r>
            <a:r>
              <a:rPr lang="en-GB" dirty="0" smtClean="0">
                <a:latin typeface="Courier New" pitchFamily="49" charset="0"/>
              </a:rPr>
              <a:t>.</a:t>
            </a:r>
          </a:p>
          <a:p>
            <a:pPr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Shared </a:t>
            </a:r>
            <a:r>
              <a:rPr lang="en-GB" dirty="0"/>
              <a:t>library routines can be shared by multiple </a:t>
            </a:r>
            <a:r>
              <a:rPr lang="en-GB" dirty="0" smtClean="0"/>
              <a:t>running programs.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More on this when we learn about virtual </a:t>
            </a:r>
            <a:r>
              <a:rPr lang="en-GB" dirty="0" smtClean="0"/>
              <a:t>memory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333059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Today’s lesson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Code optimization (done by the compiler)</a:t>
            </a:r>
          </a:p>
          <a:p>
            <a:pPr lvl="1"/>
            <a:r>
              <a:rPr lang="en-US" dirty="0" smtClean="0"/>
              <a:t>common optimization techniques</a:t>
            </a:r>
          </a:p>
          <a:p>
            <a:pPr lvl="1"/>
            <a:r>
              <a:rPr lang="en-US" dirty="0" smtClean="0"/>
              <a:t>what prevents optimization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 linker</a:t>
            </a:r>
          </a:p>
        </p:txBody>
      </p:sp>
    </p:spTree>
    <p:extLst>
      <p:ext uri="{BB962C8B-B14F-4D97-AF65-F5344CB8AC3E}">
        <p14:creationId xmlns:p14="http://schemas.microsoft.com/office/powerpoint/2010/main" val="1241919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285750"/>
            <a:ext cx="8716962" cy="78105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Dynamic Linking at Load-time</a:t>
            </a:r>
          </a:p>
        </p:txBody>
      </p:sp>
      <p:sp>
        <p:nvSpPr>
          <p:cNvPr id="36866" name="Line 2"/>
          <p:cNvSpPr>
            <a:spLocks noChangeShapeType="1"/>
          </p:cNvSpPr>
          <p:nvPr/>
        </p:nvSpPr>
        <p:spPr bwMode="auto">
          <a:xfrm>
            <a:off x="2620963" y="1247500"/>
            <a:ext cx="1587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2454275" y="1657075"/>
            <a:ext cx="1676400" cy="3315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compile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2143830" y="1010963"/>
            <a:ext cx="920542" cy="3284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2820105" y="2568300"/>
            <a:ext cx="920542" cy="3284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main.o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3292475" y="22381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4422644" y="1949175"/>
            <a:ext cx="1536195" cy="55987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libc.so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libmysum.so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2454275" y="3225525"/>
            <a:ext cx="3028950" cy="341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Linker 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ld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2857257" y="3974825"/>
            <a:ext cx="797411" cy="3284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a.out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3292475" y="36097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3292475" y="4295500"/>
            <a:ext cx="1588" cy="4572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2454275" y="6124300"/>
            <a:ext cx="3200400" cy="341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Dynamic linker 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ld-linux.so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>
            <a:off x="3292475" y="5133700"/>
            <a:ext cx="1588" cy="9906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>
            <a:off x="3292475" y="28477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5254625" y="2542900"/>
            <a:ext cx="260985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Relocation and symbol  table info</a:t>
            </a:r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>
            <a:off x="5180013" y="2542900"/>
            <a:ext cx="1587" cy="6858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4416294" y="4844775"/>
            <a:ext cx="1536195" cy="55987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libc.so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l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ibmysum.so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5254625" y="5559150"/>
            <a:ext cx="177165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Code and data</a:t>
            </a:r>
          </a:p>
        </p:txBody>
      </p:sp>
      <p:sp>
        <p:nvSpPr>
          <p:cNvPr id="36883" name="Line 19"/>
          <p:cNvSpPr>
            <a:spLocks noChangeShapeType="1"/>
          </p:cNvSpPr>
          <p:nvPr/>
        </p:nvSpPr>
        <p:spPr bwMode="auto">
          <a:xfrm>
            <a:off x="5173663" y="5438500"/>
            <a:ext cx="1587" cy="6858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-228600" y="3873224"/>
            <a:ext cx="251460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Partially linked </a:t>
            </a:r>
            <a:endParaRPr lang="en-GB" sz="1600" b="1" i="1" dirty="0" smtClean="0">
              <a:solidFill>
                <a:srgbClr val="9900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 smtClean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executable </a:t>
            </a: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object file</a:t>
            </a: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914400" y="2451355"/>
            <a:ext cx="137160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 err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Relocatable</a:t>
            </a:r>
            <a:endParaRPr lang="en-GB" sz="1600" b="1" i="1" dirty="0">
              <a:solidFill>
                <a:srgbClr val="9900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object file</a:t>
            </a:r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533400" y="5887233"/>
            <a:ext cx="1752600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Fully linked 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executable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in memory</a:t>
            </a:r>
          </a:p>
        </p:txBody>
      </p:sp>
      <p:sp>
        <p:nvSpPr>
          <p:cNvPr id="36887" name="Line 23"/>
          <p:cNvSpPr>
            <a:spLocks noChangeShapeType="1"/>
          </p:cNvSpPr>
          <p:nvPr/>
        </p:nvSpPr>
        <p:spPr bwMode="auto">
          <a:xfrm>
            <a:off x="3783013" y="1247500"/>
            <a:ext cx="1587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3370423" y="1010963"/>
            <a:ext cx="797411" cy="3284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sum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.h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2454275" y="4749525"/>
            <a:ext cx="1657350" cy="574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Loader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execve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90" name="Text Box 26"/>
          <p:cNvSpPr txBox="1">
            <a:spLocks noChangeArrowheads="1"/>
          </p:cNvSpPr>
          <p:nvPr/>
        </p:nvSpPr>
        <p:spPr bwMode="auto">
          <a:xfrm>
            <a:off x="4343400" y="1047475"/>
            <a:ext cx="4368200" cy="55987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-shared -o </a:t>
            </a:r>
            <a:r>
              <a:rPr lang="en-GB" sz="1600" b="1" dirty="0" err="1" smtClean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libmysum.so</a:t>
            </a:r>
            <a:r>
              <a:rPr lang="en-GB" sz="1600" b="1" dirty="0" smtClean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\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    </a:t>
            </a:r>
            <a:r>
              <a:rPr lang="en-GB" sz="1600" dirty="0" err="1" smtClean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sum</a:t>
            </a:r>
            <a:r>
              <a:rPr lang="en-GB" sz="1600" b="1" dirty="0" err="1" smtClean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.c</a:t>
            </a:r>
            <a:r>
              <a:rPr lang="en-GB" sz="1600" b="1" dirty="0" smtClean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 smtClean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myotherfunctions.c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6891" name="Line 27"/>
          <p:cNvSpPr>
            <a:spLocks noChangeShapeType="1"/>
          </p:cNvSpPr>
          <p:nvPr/>
        </p:nvSpPr>
        <p:spPr bwMode="auto">
          <a:xfrm flipH="1">
            <a:off x="5715000" y="1574799"/>
            <a:ext cx="460375" cy="6096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714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561138" cy="5730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mtClean="0"/>
              <a:t>Optimizing Compilers</a:t>
            </a:r>
          </a:p>
        </p:txBody>
      </p:sp>
      <p:sp>
        <p:nvSpPr>
          <p:cNvPr id="65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35529"/>
            <a:ext cx="8991600" cy="5486400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 smtClean="0"/>
              <a:t>Goal: generate efficient, correct machine code</a:t>
            </a:r>
          </a:p>
          <a:p>
            <a:pPr lvl="1" eaLnBrk="1" hangingPunct="1">
              <a:defRPr/>
            </a:pPr>
            <a:r>
              <a:rPr lang="en-US" dirty="0" smtClean="0"/>
              <a:t>allocate registers, choose instructions, ...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4409773" y="1646897"/>
            <a:ext cx="1255948" cy="139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ounded Rectangular Callout 3"/>
          <p:cNvSpPr/>
          <p:nvPr/>
        </p:nvSpPr>
        <p:spPr>
          <a:xfrm>
            <a:off x="4633054" y="2288909"/>
            <a:ext cx="4186494" cy="2260994"/>
          </a:xfrm>
          <a:prstGeom prst="wedgeRoundRectCallout">
            <a:avLst>
              <a:gd name="adj1" fmla="val -35967"/>
              <a:gd name="adj2" fmla="val -75939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Generated code must have the same behavior as the original C program under </a:t>
            </a:r>
            <a:r>
              <a:rPr lang="en-US" sz="2400" dirty="0" smtClean="0">
                <a:solidFill>
                  <a:srgbClr val="FF0000"/>
                </a:solidFill>
              </a:rPr>
              <a:t>all</a:t>
            </a:r>
            <a:r>
              <a:rPr lang="en-US" sz="2400" dirty="0" smtClean="0">
                <a:solidFill>
                  <a:schemeClr val="tx1"/>
                </a:solidFill>
              </a:rPr>
              <a:t> scenarios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985261" y="1632940"/>
            <a:ext cx="1255948" cy="139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ular Callout 7"/>
          <p:cNvSpPr/>
          <p:nvPr/>
        </p:nvSpPr>
        <p:spPr>
          <a:xfrm>
            <a:off x="696645" y="3726454"/>
            <a:ext cx="3154929" cy="2260994"/>
          </a:xfrm>
          <a:prstGeom prst="wedgeRoundRectCallout">
            <a:avLst>
              <a:gd name="adj1" fmla="val 36591"/>
              <a:gd name="adj2" fmla="val -138902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gcc’s</a:t>
            </a:r>
            <a:r>
              <a:rPr lang="en-US" sz="2400" dirty="0" smtClean="0">
                <a:solidFill>
                  <a:schemeClr val="tx1"/>
                </a:solidFill>
              </a:rPr>
              <a:t> optimization levels: -O1, -O2, -O3,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-</a:t>
            </a:r>
            <a:r>
              <a:rPr lang="en-US" sz="2400" dirty="0" err="1" smtClean="0">
                <a:solidFill>
                  <a:schemeClr val="tx1"/>
                </a:solidFill>
              </a:rPr>
              <a:t>Og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2447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175465" y="2476102"/>
            <a:ext cx="5821076" cy="4090863"/>
            <a:chOff x="3175465" y="2476102"/>
            <a:chExt cx="5821076" cy="4090863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907534" y="2476102"/>
              <a:ext cx="5089007" cy="409086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 cmpd="thickThin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dirty="0" err="1" smtClean="0">
                  <a:latin typeface="Calibri"/>
                  <a:cs typeface="Calibri"/>
                </a:rPr>
                <a:t>set_row</a:t>
              </a:r>
              <a:r>
                <a:rPr lang="en-US" sz="2000" dirty="0" smtClean="0">
                  <a:latin typeface="Calibri"/>
                  <a:cs typeface="Calibri"/>
                </a:rPr>
                <a:t>:</a:t>
              </a:r>
            </a:p>
            <a:p>
              <a:r>
                <a:rPr lang="en-US" sz="2000" dirty="0" smtClean="0">
                  <a:latin typeface="Calibri"/>
                  <a:cs typeface="Calibri"/>
                </a:rPr>
                <a:t>  </a:t>
              </a:r>
              <a:r>
                <a:rPr lang="en-US" sz="2000" dirty="0" err="1" smtClean="0">
                  <a:latin typeface="Calibri"/>
                  <a:cs typeface="Calibri"/>
                </a:rPr>
                <a:t>testq</a:t>
              </a:r>
              <a:r>
                <a:rPr lang="en-US" sz="2000" dirty="0">
                  <a:latin typeface="Calibri"/>
                  <a:cs typeface="Calibri"/>
                </a:rPr>
                <a:t> </a:t>
              </a:r>
              <a:r>
                <a:rPr lang="en-US" sz="2000" dirty="0" smtClean="0">
                  <a:latin typeface="Calibri"/>
                  <a:cs typeface="Calibri"/>
                </a:rPr>
                <a:t> %</a:t>
              </a:r>
              <a:r>
                <a:rPr lang="en-US" sz="2000" dirty="0" err="1" smtClean="0">
                  <a:latin typeface="Calibri"/>
                  <a:cs typeface="Calibri"/>
                </a:rPr>
                <a:t>rcx</a:t>
              </a:r>
              <a:r>
                <a:rPr lang="en-US" sz="2000" dirty="0" smtClean="0">
                  <a:latin typeface="Calibri"/>
                  <a:cs typeface="Calibri"/>
                </a:rPr>
                <a:t>, %</a:t>
              </a:r>
              <a:r>
                <a:rPr lang="en-US" sz="2000" dirty="0" err="1" smtClean="0">
                  <a:latin typeface="Calibri"/>
                  <a:cs typeface="Calibri"/>
                </a:rPr>
                <a:t>rcx</a:t>
              </a:r>
              <a:r>
                <a:rPr lang="en-US" sz="2000" dirty="0" smtClean="0">
                  <a:latin typeface="Calibri"/>
                  <a:cs typeface="Calibri"/>
                </a:rPr>
                <a:t>	          # Test n</a:t>
              </a:r>
            </a:p>
            <a:p>
              <a:r>
                <a:rPr lang="en-US" sz="2000" dirty="0">
                  <a:latin typeface="Calibri"/>
                  <a:cs typeface="Calibri"/>
                </a:rPr>
                <a:t> </a:t>
              </a:r>
              <a:r>
                <a:rPr lang="en-US" sz="2000" dirty="0" smtClean="0">
                  <a:latin typeface="Calibri"/>
                  <a:cs typeface="Calibri"/>
                </a:rPr>
                <a:t> </a:t>
              </a:r>
              <a:r>
                <a:rPr lang="en-US" sz="2000" dirty="0" err="1" smtClean="0">
                  <a:latin typeface="Calibri"/>
                  <a:cs typeface="Calibri"/>
                </a:rPr>
                <a:t>jle</a:t>
              </a:r>
              <a:r>
                <a:rPr lang="en-US" sz="2000" dirty="0" smtClean="0">
                  <a:latin typeface="Calibri"/>
                  <a:cs typeface="Calibri"/>
                </a:rPr>
                <a:t> 	.L1			                  # If 0, </a:t>
              </a:r>
              <a:r>
                <a:rPr lang="en-US" sz="2000" dirty="0" err="1" smtClean="0">
                  <a:latin typeface="Calibri"/>
                  <a:cs typeface="Calibri"/>
                </a:rPr>
                <a:t>goto</a:t>
              </a:r>
              <a:r>
                <a:rPr lang="en-US" sz="2000" dirty="0" smtClean="0">
                  <a:latin typeface="Calibri"/>
                  <a:cs typeface="Calibri"/>
                </a:rPr>
                <a:t> done</a:t>
              </a:r>
            </a:p>
            <a:p>
              <a:r>
                <a:rPr lang="en-US" sz="2000" dirty="0">
                  <a:latin typeface="Calibri"/>
                  <a:cs typeface="Calibri"/>
                </a:rPr>
                <a:t> </a:t>
              </a:r>
              <a:r>
                <a:rPr lang="en-US" sz="2000" b="1" dirty="0" smtClean="0">
                  <a:solidFill>
                    <a:srgbClr val="FF0000"/>
                  </a:solidFill>
                  <a:latin typeface="Calibri"/>
                  <a:cs typeface="Calibri"/>
                </a:rPr>
                <a:t> </a:t>
              </a:r>
              <a:r>
                <a:rPr lang="en-US" sz="2000" b="1" dirty="0" err="1" smtClean="0">
                  <a:solidFill>
                    <a:srgbClr val="FF0000"/>
                  </a:solidFill>
                  <a:latin typeface="Calibri"/>
                  <a:cs typeface="Calibri"/>
                </a:rPr>
                <a:t>imulq</a:t>
              </a:r>
              <a:r>
                <a:rPr lang="en-US" sz="2000" b="1" dirty="0">
                  <a:solidFill>
                    <a:srgbClr val="FF0000"/>
                  </a:solidFill>
                  <a:latin typeface="Calibri"/>
                  <a:cs typeface="Calibri"/>
                </a:rPr>
                <a:t> </a:t>
              </a:r>
              <a:r>
                <a:rPr lang="en-US" sz="2000" b="1" dirty="0" smtClean="0">
                  <a:solidFill>
                    <a:srgbClr val="FF0000"/>
                  </a:solidFill>
                  <a:latin typeface="Calibri"/>
                  <a:cs typeface="Calibri"/>
                </a:rPr>
                <a:t>%</a:t>
              </a:r>
              <a:r>
                <a:rPr lang="en-US" sz="2000" b="1" dirty="0" err="1" smtClean="0">
                  <a:solidFill>
                    <a:srgbClr val="FF0000"/>
                  </a:solidFill>
                  <a:latin typeface="Calibri"/>
                  <a:cs typeface="Calibri"/>
                </a:rPr>
                <a:t>rcx</a:t>
              </a:r>
              <a:r>
                <a:rPr lang="en-US" sz="2000" b="1" dirty="0" smtClean="0">
                  <a:solidFill>
                    <a:srgbClr val="FF0000"/>
                  </a:solidFill>
                  <a:latin typeface="Calibri"/>
                  <a:cs typeface="Calibri"/>
                </a:rPr>
                <a:t>, %</a:t>
              </a:r>
              <a:r>
                <a:rPr lang="en-US" sz="2000" b="1" dirty="0" err="1" smtClean="0">
                  <a:solidFill>
                    <a:srgbClr val="FF0000"/>
                  </a:solidFill>
                  <a:latin typeface="Calibri"/>
                  <a:cs typeface="Calibri"/>
                </a:rPr>
                <a:t>rdx</a:t>
              </a:r>
              <a:r>
                <a:rPr lang="en-US" sz="2000" dirty="0" smtClean="0">
                  <a:solidFill>
                    <a:srgbClr val="C00000"/>
                  </a:solidFill>
                  <a:latin typeface="Calibri"/>
                  <a:cs typeface="Calibri"/>
                </a:rPr>
                <a:t>	          # </a:t>
              </a:r>
              <a:r>
                <a:rPr lang="en-US" sz="2000" dirty="0" err="1" smtClean="0">
                  <a:solidFill>
                    <a:srgbClr val="C00000"/>
                  </a:solidFill>
                  <a:latin typeface="Calibri"/>
                  <a:cs typeface="Calibri"/>
                </a:rPr>
                <a:t>ni</a:t>
              </a:r>
              <a:r>
                <a:rPr lang="en-US" sz="2000" dirty="0" smtClean="0">
                  <a:solidFill>
                    <a:srgbClr val="C00000"/>
                  </a:solidFill>
                  <a:latin typeface="Calibri"/>
                  <a:cs typeface="Calibri"/>
                </a:rPr>
                <a:t> = n*</a:t>
              </a:r>
              <a:r>
                <a:rPr lang="en-US" sz="2000" dirty="0" err="1" smtClean="0">
                  <a:solidFill>
                    <a:srgbClr val="C00000"/>
                  </a:solidFill>
                  <a:latin typeface="Calibri"/>
                  <a:cs typeface="Calibri"/>
                </a:rPr>
                <a:t>i</a:t>
              </a:r>
              <a:endParaRPr lang="en-US" sz="2000" dirty="0" smtClean="0">
                <a:solidFill>
                  <a:srgbClr val="C00000"/>
                </a:solidFill>
                <a:latin typeface="Calibri"/>
                <a:cs typeface="Calibri"/>
              </a:endParaRPr>
            </a:p>
            <a:p>
              <a:r>
                <a:rPr lang="en-US" sz="2000" dirty="0">
                  <a:latin typeface="Calibri"/>
                  <a:cs typeface="Calibri"/>
                </a:rPr>
                <a:t> </a:t>
              </a:r>
              <a:r>
                <a:rPr lang="en-US" sz="2000" dirty="0" smtClean="0">
                  <a:latin typeface="Calibri"/>
                  <a:cs typeface="Calibri"/>
                </a:rPr>
                <a:t> </a:t>
              </a:r>
              <a:r>
                <a:rPr lang="en-US" sz="2000" dirty="0" err="1" smtClean="0">
                  <a:latin typeface="Calibri"/>
                  <a:cs typeface="Calibri"/>
                </a:rPr>
                <a:t>leaq</a:t>
              </a:r>
              <a:r>
                <a:rPr lang="en-US" sz="2000" dirty="0">
                  <a:latin typeface="Calibri"/>
                  <a:cs typeface="Calibri"/>
                </a:rPr>
                <a:t> </a:t>
              </a:r>
              <a:r>
                <a:rPr lang="en-US" sz="2000" dirty="0" smtClean="0">
                  <a:latin typeface="Calibri"/>
                  <a:cs typeface="Calibri"/>
                </a:rPr>
                <a:t>  (%rdi,%rdx,8), %</a:t>
              </a:r>
              <a:r>
                <a:rPr lang="en-US" sz="2000" dirty="0" err="1" smtClean="0">
                  <a:latin typeface="Calibri"/>
                  <a:cs typeface="Calibri"/>
                </a:rPr>
                <a:t>rdx</a:t>
              </a:r>
              <a:r>
                <a:rPr lang="en-US" sz="2000" dirty="0">
                  <a:latin typeface="Calibri"/>
                  <a:cs typeface="Calibri"/>
                </a:rPr>
                <a:t> </a:t>
              </a:r>
              <a:r>
                <a:rPr lang="en-US" sz="2000" dirty="0" smtClean="0">
                  <a:latin typeface="Calibri"/>
                  <a:cs typeface="Calibri"/>
                </a:rPr>
                <a:t> # </a:t>
              </a:r>
              <a:r>
                <a:rPr lang="en-US" sz="2000" dirty="0" err="1" smtClean="0">
                  <a:latin typeface="Calibri"/>
                  <a:cs typeface="Calibri"/>
                </a:rPr>
                <a:t>rowp</a:t>
              </a:r>
              <a:r>
                <a:rPr lang="en-US" sz="2000" dirty="0" smtClean="0">
                  <a:latin typeface="Calibri"/>
                  <a:cs typeface="Calibri"/>
                </a:rPr>
                <a:t> = A + </a:t>
              </a:r>
              <a:r>
                <a:rPr lang="en-US" sz="2000" dirty="0" err="1" smtClean="0">
                  <a:latin typeface="Calibri"/>
                  <a:cs typeface="Calibri"/>
                </a:rPr>
                <a:t>ni</a:t>
              </a:r>
              <a:r>
                <a:rPr lang="en-US" sz="2000" dirty="0" smtClean="0">
                  <a:latin typeface="Calibri"/>
                  <a:cs typeface="Calibri"/>
                </a:rPr>
                <a:t>*8</a:t>
              </a:r>
            </a:p>
            <a:p>
              <a:r>
                <a:rPr lang="en-US" sz="2000" dirty="0">
                  <a:latin typeface="Calibri"/>
                  <a:cs typeface="Calibri"/>
                </a:rPr>
                <a:t> </a:t>
              </a:r>
              <a:r>
                <a:rPr lang="en-US" sz="2000" dirty="0" smtClean="0">
                  <a:latin typeface="Calibri"/>
                  <a:cs typeface="Calibri"/>
                </a:rPr>
                <a:t> </a:t>
              </a:r>
              <a:r>
                <a:rPr lang="en-US" sz="2000" dirty="0" err="1" smtClean="0">
                  <a:latin typeface="Calibri"/>
                  <a:cs typeface="Calibri"/>
                </a:rPr>
                <a:t>movq</a:t>
              </a:r>
              <a:r>
                <a:rPr lang="en-US" sz="2000" dirty="0" smtClean="0">
                  <a:latin typeface="Calibri"/>
                  <a:cs typeface="Calibri"/>
                </a:rPr>
                <a:t>  $0, %</a:t>
              </a:r>
              <a:r>
                <a:rPr lang="en-US" sz="2000" dirty="0" err="1">
                  <a:latin typeface="Calibri"/>
                  <a:cs typeface="Calibri"/>
                </a:rPr>
                <a:t>r</a:t>
              </a:r>
              <a:r>
                <a:rPr lang="en-US" sz="2000" dirty="0" err="1" smtClean="0">
                  <a:latin typeface="Calibri"/>
                  <a:cs typeface="Calibri"/>
                </a:rPr>
                <a:t>ax</a:t>
              </a:r>
              <a:r>
                <a:rPr lang="en-US" sz="2000" dirty="0" smtClean="0">
                  <a:latin typeface="Calibri"/>
                  <a:cs typeface="Calibri"/>
                </a:rPr>
                <a:t>	                  # j = 0</a:t>
              </a:r>
            </a:p>
            <a:p>
              <a:r>
                <a:rPr lang="en-US" sz="2000" dirty="0" smtClean="0">
                  <a:latin typeface="Calibri"/>
                  <a:cs typeface="Calibri"/>
                </a:rPr>
                <a:t>.L3:				 </a:t>
              </a:r>
            </a:p>
            <a:p>
              <a:r>
                <a:rPr lang="en-US" sz="2000" dirty="0" smtClean="0">
                  <a:latin typeface="Calibri"/>
                  <a:cs typeface="Calibri"/>
                </a:rPr>
                <a:t>  </a:t>
              </a:r>
              <a:r>
                <a:rPr lang="en-US" sz="2000" dirty="0" err="1" smtClean="0">
                  <a:latin typeface="Calibri"/>
                  <a:cs typeface="Calibri"/>
                </a:rPr>
                <a:t>movq</a:t>
              </a:r>
              <a:r>
                <a:rPr lang="en-US" sz="2000" dirty="0" smtClean="0">
                  <a:latin typeface="Calibri"/>
                  <a:cs typeface="Calibri"/>
                </a:rPr>
                <a:t>  $0, (%rdx,%rax,8)    # M[rowp+8*j] = 0</a:t>
              </a:r>
            </a:p>
            <a:p>
              <a:r>
                <a:rPr lang="en-US" sz="2000" dirty="0" smtClean="0">
                  <a:latin typeface="Calibri"/>
                  <a:cs typeface="Calibri"/>
                </a:rPr>
                <a:t>  </a:t>
              </a:r>
              <a:r>
                <a:rPr lang="en-US" sz="2000" dirty="0" err="1" smtClean="0">
                  <a:latin typeface="Calibri"/>
                  <a:cs typeface="Calibri"/>
                </a:rPr>
                <a:t>addq</a:t>
              </a:r>
              <a:r>
                <a:rPr lang="en-US" sz="2000" dirty="0" smtClean="0">
                  <a:latin typeface="Calibri"/>
                  <a:cs typeface="Calibri"/>
                </a:rPr>
                <a:t>  $</a:t>
              </a:r>
              <a:r>
                <a:rPr lang="en-US" sz="2000" dirty="0">
                  <a:latin typeface="Calibri"/>
                  <a:cs typeface="Calibri"/>
                </a:rPr>
                <a:t>1, %</a:t>
              </a:r>
              <a:r>
                <a:rPr lang="en-US" sz="2000" dirty="0" err="1" smtClean="0">
                  <a:latin typeface="Calibri"/>
                  <a:cs typeface="Calibri"/>
                </a:rPr>
                <a:t>rax</a:t>
              </a:r>
              <a:r>
                <a:rPr lang="en-US" sz="2000" dirty="0" smtClean="0">
                  <a:latin typeface="Calibri"/>
                  <a:cs typeface="Calibri"/>
                </a:rPr>
                <a:t>			 # j++</a:t>
              </a:r>
              <a:endParaRPr lang="en-US" sz="2000" dirty="0">
                <a:latin typeface="Calibri"/>
                <a:cs typeface="Calibri"/>
              </a:endParaRPr>
            </a:p>
            <a:p>
              <a:r>
                <a:rPr lang="en-US" sz="2000" dirty="0">
                  <a:latin typeface="Calibri"/>
                  <a:cs typeface="Calibri"/>
                </a:rPr>
                <a:t> </a:t>
              </a:r>
              <a:r>
                <a:rPr lang="en-US" sz="2000" dirty="0" smtClean="0">
                  <a:latin typeface="Calibri"/>
                  <a:cs typeface="Calibri"/>
                </a:rPr>
                <a:t> </a:t>
              </a:r>
              <a:r>
                <a:rPr lang="en-US" sz="2000" dirty="0" err="1" smtClean="0">
                  <a:latin typeface="Calibri"/>
                  <a:cs typeface="Calibri"/>
                </a:rPr>
                <a:t>cmpq</a:t>
              </a:r>
              <a:r>
                <a:rPr lang="en-US" sz="2000" dirty="0">
                  <a:latin typeface="Calibri"/>
                  <a:cs typeface="Calibri"/>
                </a:rPr>
                <a:t> </a:t>
              </a:r>
              <a:r>
                <a:rPr lang="en-US" sz="2000" dirty="0" smtClean="0">
                  <a:latin typeface="Calibri"/>
                  <a:cs typeface="Calibri"/>
                </a:rPr>
                <a:t> %</a:t>
              </a:r>
              <a:r>
                <a:rPr lang="en-US" sz="2000" dirty="0" err="1">
                  <a:latin typeface="Calibri"/>
                  <a:cs typeface="Calibri"/>
                </a:rPr>
                <a:t>rcx</a:t>
              </a:r>
              <a:r>
                <a:rPr lang="en-US" sz="2000" dirty="0">
                  <a:latin typeface="Calibri"/>
                  <a:cs typeface="Calibri"/>
                </a:rPr>
                <a:t>, %</a:t>
              </a:r>
              <a:r>
                <a:rPr lang="en-US" sz="2000" dirty="0" err="1" smtClean="0">
                  <a:latin typeface="Calibri"/>
                  <a:cs typeface="Calibri"/>
                </a:rPr>
                <a:t>rax</a:t>
              </a:r>
              <a:r>
                <a:rPr lang="en-US" sz="2000" dirty="0" smtClean="0">
                  <a:latin typeface="Calibri"/>
                  <a:cs typeface="Calibri"/>
                </a:rPr>
                <a:t>		 # </a:t>
              </a:r>
              <a:r>
                <a:rPr lang="en-US" sz="2000" dirty="0" err="1" smtClean="0">
                  <a:latin typeface="Calibri"/>
                  <a:cs typeface="Calibri"/>
                </a:rPr>
                <a:t>j:n</a:t>
              </a:r>
              <a:endParaRPr lang="en-US" sz="2000" dirty="0">
                <a:latin typeface="Calibri"/>
                <a:cs typeface="Calibri"/>
              </a:endParaRPr>
            </a:p>
            <a:p>
              <a:r>
                <a:rPr lang="en-US" sz="2000" dirty="0">
                  <a:latin typeface="Calibri"/>
                  <a:cs typeface="Calibri"/>
                </a:rPr>
                <a:t> </a:t>
              </a:r>
              <a:r>
                <a:rPr lang="en-US" sz="2000" dirty="0" smtClean="0">
                  <a:latin typeface="Calibri"/>
                  <a:cs typeface="Calibri"/>
                </a:rPr>
                <a:t> </a:t>
              </a:r>
              <a:r>
                <a:rPr lang="en-US" sz="2000" dirty="0" err="1" smtClean="0">
                  <a:latin typeface="Calibri"/>
                  <a:cs typeface="Calibri"/>
                </a:rPr>
                <a:t>jne</a:t>
              </a:r>
              <a:r>
                <a:rPr lang="en-US" sz="2000" dirty="0">
                  <a:latin typeface="Calibri"/>
                  <a:cs typeface="Calibri"/>
                </a:rPr>
                <a:t>	</a:t>
              </a:r>
              <a:r>
                <a:rPr lang="en-US" sz="2000" dirty="0" smtClean="0">
                  <a:latin typeface="Calibri"/>
                  <a:cs typeface="Calibri"/>
                </a:rPr>
                <a:t> .L3			                 # if !=, </a:t>
              </a:r>
              <a:r>
                <a:rPr lang="en-US" sz="2000" dirty="0" err="1" smtClean="0">
                  <a:latin typeface="Calibri"/>
                  <a:cs typeface="Calibri"/>
                </a:rPr>
                <a:t>goto</a:t>
              </a:r>
              <a:r>
                <a:rPr lang="en-US" sz="2000" dirty="0" smtClean="0">
                  <a:latin typeface="Calibri"/>
                  <a:cs typeface="Calibri"/>
                </a:rPr>
                <a:t> loop .L3</a:t>
              </a:r>
              <a:endParaRPr lang="en-US" sz="2000" dirty="0">
                <a:latin typeface="Calibri"/>
                <a:cs typeface="Calibri"/>
              </a:endParaRPr>
            </a:p>
            <a:p>
              <a:r>
                <a:rPr lang="en-US" sz="2000" dirty="0" smtClean="0">
                  <a:latin typeface="Calibri"/>
                  <a:cs typeface="Calibri"/>
                </a:rPr>
                <a:t>.L1:				      	</a:t>
              </a:r>
            </a:p>
            <a:p>
              <a:r>
                <a:rPr lang="en-US" sz="2000" dirty="0">
                  <a:latin typeface="Calibri"/>
                  <a:cs typeface="Calibri"/>
                </a:rPr>
                <a:t> </a:t>
              </a:r>
              <a:r>
                <a:rPr lang="en-US" sz="2000" dirty="0" smtClean="0">
                  <a:latin typeface="Calibri"/>
                  <a:cs typeface="Calibri"/>
                </a:rPr>
                <a:t> ret</a:t>
              </a:r>
              <a:endParaRPr lang="en-US" sz="2000" dirty="0">
                <a:latin typeface="Calibri"/>
                <a:cs typeface="Calibri"/>
              </a:endParaRP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3175465" y="4390639"/>
              <a:ext cx="693819" cy="567764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27" y="177115"/>
            <a:ext cx="8751047" cy="106045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Common optimization: code motion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599" y="1237565"/>
            <a:ext cx="8964401" cy="794435"/>
          </a:xfrm>
          <a:ln>
            <a:noFill/>
          </a:ln>
        </p:spPr>
        <p:txBody>
          <a:bodyPr lIns="90487" tIns="44450" rIns="90487" bIns="44450">
            <a:normAutofit/>
          </a:bodyPr>
          <a:lstStyle/>
          <a:p>
            <a:pPr>
              <a:defRPr/>
            </a:pPr>
            <a:r>
              <a:rPr lang="en-US" dirty="0" smtClean="0"/>
              <a:t>Move computation outside of </a:t>
            </a:r>
            <a:r>
              <a:rPr lang="en-US" dirty="0" smtClean="0"/>
              <a:t>loop</a:t>
            </a:r>
            <a:endParaRPr lang="en-US" dirty="0" smtClean="0"/>
          </a:p>
        </p:txBody>
      </p:sp>
      <p:sp>
        <p:nvSpPr>
          <p:cNvPr id="9222" name="Rectangle 7"/>
          <p:cNvSpPr>
            <a:spLocks noChangeArrowheads="1"/>
          </p:cNvSpPr>
          <p:nvPr/>
        </p:nvSpPr>
        <p:spPr bwMode="auto">
          <a:xfrm>
            <a:off x="0" y="2960420"/>
            <a:ext cx="3990124" cy="1997983"/>
          </a:xfrm>
          <a:prstGeom prst="rect">
            <a:avLst/>
          </a:prstGeom>
          <a:noFill/>
          <a:ln w="57150" cmpd="thickThin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onsolas"/>
                <a:cs typeface="Consolas"/>
              </a:rPr>
              <a:t>void </a:t>
            </a:r>
            <a:r>
              <a:rPr lang="en-US" dirty="0" err="1" smtClean="0">
                <a:latin typeface="Consolas"/>
                <a:cs typeface="Consolas"/>
              </a:rPr>
              <a:t>set_row</a:t>
            </a:r>
            <a:r>
              <a:rPr lang="en-US" dirty="0" smtClean="0">
                <a:latin typeface="Consolas"/>
                <a:cs typeface="Consolas"/>
              </a:rPr>
              <a:t>(long *matrix,</a:t>
            </a:r>
          </a:p>
          <a:p>
            <a:pPr algn="l">
              <a:lnSpc>
                <a:spcPct val="100000"/>
              </a:lnSpc>
            </a:pPr>
            <a:r>
              <a:rPr lang="en-US" dirty="0" smtClean="0">
                <a:latin typeface="Consolas"/>
                <a:cs typeface="Consolas"/>
              </a:rPr>
              <a:t> long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, long n</a:t>
            </a:r>
            <a:r>
              <a:rPr lang="en-US" dirty="0" smtClean="0">
                <a:latin typeface="Consolas"/>
                <a:cs typeface="Consolas"/>
              </a:rPr>
              <a:t>) </a:t>
            </a:r>
          </a:p>
          <a:p>
            <a:pPr algn="l">
              <a:lnSpc>
                <a:spcPct val="100000"/>
              </a:lnSpc>
            </a:pPr>
            <a:r>
              <a:rPr lang="en-US" dirty="0" smtClean="0">
                <a:latin typeface="Consolas"/>
                <a:cs typeface="Consolas"/>
              </a:rPr>
              <a:t>{</a:t>
            </a:r>
            <a:endParaRPr lang="en-US" dirty="0">
              <a:latin typeface="Consolas"/>
              <a:cs typeface="Consolas"/>
            </a:endParaRPr>
          </a:p>
          <a:p>
            <a:pPr algn="l">
              <a:lnSpc>
                <a:spcPct val="100000"/>
              </a:lnSpc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for (long j </a:t>
            </a:r>
            <a:r>
              <a:rPr lang="en-US" dirty="0">
                <a:latin typeface="Consolas"/>
                <a:cs typeface="Consolas"/>
              </a:rPr>
              <a:t>= 0; j &lt; n; j++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matrix[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n*</a:t>
            </a:r>
            <a:r>
              <a:rPr lang="en-US" b="1" dirty="0" err="1">
                <a:solidFill>
                  <a:srgbClr val="FF0000"/>
                </a:solidFill>
                <a:latin typeface="Consolas"/>
                <a:cs typeface="Consolas"/>
              </a:rPr>
              <a:t>i</a:t>
            </a:r>
            <a:r>
              <a:rPr lang="en-US" dirty="0" err="1">
                <a:latin typeface="Consolas"/>
                <a:cs typeface="Consolas"/>
              </a:rPr>
              <a:t>+j</a:t>
            </a:r>
            <a:r>
              <a:rPr lang="en-US" dirty="0">
                <a:latin typeface="Consolas"/>
                <a:cs typeface="Consolas"/>
              </a:rPr>
              <a:t>] = 0</a:t>
            </a:r>
            <a:r>
              <a:rPr lang="en-US" dirty="0" smtClean="0">
                <a:latin typeface="Consolas"/>
                <a:cs typeface="Consolas"/>
              </a:rPr>
              <a:t>;</a:t>
            </a:r>
            <a:endParaRPr lang="en-US" dirty="0">
              <a:latin typeface="Consolas"/>
              <a:cs typeface="Consolas"/>
            </a:endParaRPr>
          </a:p>
          <a:p>
            <a:pPr algn="l">
              <a:lnSpc>
                <a:spcPct val="100000"/>
              </a:lnSpc>
            </a:pPr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28599" y="4390639"/>
            <a:ext cx="1355166" cy="2186443"/>
            <a:chOff x="228599" y="4390639"/>
            <a:chExt cx="1355166" cy="2186443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1210235" y="4390639"/>
              <a:ext cx="373530" cy="15708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 flipH="1">
              <a:off x="228599" y="5930751"/>
              <a:ext cx="12840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done inside the loop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166471" y="3763558"/>
            <a:ext cx="2143786" cy="2844302"/>
            <a:chOff x="2166471" y="3763558"/>
            <a:chExt cx="2143786" cy="2844302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3428311" y="3763558"/>
              <a:ext cx="881946" cy="22108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flipH="1">
              <a:off x="2166471" y="5961529"/>
              <a:ext cx="1485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done outside </a:t>
              </a:r>
            </a:p>
            <a:p>
              <a:r>
                <a:rPr lang="en-US" dirty="0" smtClean="0"/>
                <a:t>the loop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313344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>
          <a:xfrm>
            <a:off x="-179294" y="304800"/>
            <a:ext cx="9323293" cy="9159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Common Optimization: </a:t>
            </a:r>
            <a:br>
              <a:rPr lang="en-US" dirty="0" smtClean="0"/>
            </a:br>
            <a:r>
              <a:rPr lang="en-US" dirty="0" smtClean="0"/>
              <a:t>use simpler instructions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401669"/>
            <a:ext cx="8307387" cy="1797330"/>
          </a:xfrm>
          <a:noFill/>
        </p:spPr>
        <p:txBody>
          <a:bodyPr lIns="90487" tIns="44450" rIns="90487" bIns="44450"/>
          <a:lstStyle/>
          <a:p>
            <a:r>
              <a:rPr lang="en-US" sz="2800" dirty="0" smtClean="0"/>
              <a:t>Replace costly operation with simpler one</a:t>
            </a:r>
          </a:p>
          <a:p>
            <a:pPr lvl="1" eaLnBrk="1" hangingPunct="1"/>
            <a:r>
              <a:rPr lang="en-US" dirty="0" smtClean="0"/>
              <a:t>Shift, add instead of multiply or divide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16*x	--&gt;	x &lt;&lt; 4</a:t>
            </a:r>
            <a:endParaRPr lang="en-US" dirty="0" smtClean="0"/>
          </a:p>
          <a:p>
            <a:pPr lvl="1" eaLnBrk="1" hangingPunct="1"/>
            <a:r>
              <a:rPr lang="en-US" dirty="0" smtClean="0"/>
              <a:t>Recognize sequence of products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90513" y="3489277"/>
            <a:ext cx="4087252" cy="1474763"/>
          </a:xfrm>
          <a:prstGeom prst="rect">
            <a:avLst/>
          </a:prstGeom>
          <a:noFill/>
          <a:ln w="57150" cmpd="thickThin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onsolas"/>
                <a:cs typeface="Consolas"/>
              </a:rPr>
              <a:t>for </a:t>
            </a:r>
            <a:r>
              <a:rPr lang="en-US" dirty="0" smtClean="0">
                <a:latin typeface="Consolas"/>
                <a:cs typeface="Consolas"/>
              </a:rPr>
              <a:t>(long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=0</a:t>
            </a:r>
            <a:r>
              <a:rPr lang="en-US" dirty="0">
                <a:latin typeface="Consolas"/>
                <a:cs typeface="Consolas"/>
              </a:rPr>
              <a:t>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&lt;n</a:t>
            </a:r>
            <a:r>
              <a:rPr lang="en-US" dirty="0">
                <a:latin typeface="Consolas"/>
                <a:cs typeface="Consolas"/>
              </a:rPr>
              <a:t>;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+</a:t>
            </a:r>
            <a:r>
              <a:rPr lang="en-US" dirty="0" smtClean="0">
                <a:latin typeface="Consolas"/>
                <a:cs typeface="Consolas"/>
              </a:rPr>
              <a:t>+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dirty="0" smtClean="0">
                <a:latin typeface="Consolas"/>
                <a:cs typeface="Consolas"/>
              </a:rPr>
              <a:t>   for (long j=0</a:t>
            </a:r>
            <a:r>
              <a:rPr lang="en-US" dirty="0">
                <a:latin typeface="Consolas"/>
                <a:cs typeface="Consolas"/>
              </a:rPr>
              <a:t>; </a:t>
            </a:r>
            <a:r>
              <a:rPr lang="en-US" dirty="0" smtClean="0">
                <a:latin typeface="Consolas"/>
                <a:cs typeface="Consolas"/>
              </a:rPr>
              <a:t>j&lt;n</a:t>
            </a:r>
            <a:r>
              <a:rPr lang="en-US" dirty="0">
                <a:latin typeface="Consolas"/>
                <a:cs typeface="Consolas"/>
              </a:rPr>
              <a:t>; j++</a:t>
            </a:r>
            <a:r>
              <a:rPr lang="en-US" dirty="0" smtClean="0">
                <a:latin typeface="Consolas"/>
                <a:cs typeface="Consolas"/>
              </a:rPr>
              <a:t>) {</a:t>
            </a:r>
            <a:endParaRPr lang="en-US" dirty="0">
              <a:latin typeface="Consolas"/>
              <a:cs typeface="Consolas"/>
            </a:endParaRPr>
          </a:p>
          <a:p>
            <a:pPr algn="l">
              <a:lnSpc>
                <a:spcPct val="100000"/>
              </a:lnSpc>
            </a:pPr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smtClean="0">
                <a:latin typeface="Consolas"/>
                <a:cs typeface="Consolas"/>
              </a:rPr>
              <a:t>   matrix[n*</a:t>
            </a:r>
            <a:r>
              <a:rPr lang="en-US" dirty="0" err="1" smtClean="0">
                <a:latin typeface="Consolas"/>
                <a:cs typeface="Consolas"/>
              </a:rPr>
              <a:t>i+j</a:t>
            </a:r>
            <a:r>
              <a:rPr lang="en-US" dirty="0">
                <a:latin typeface="Consolas"/>
                <a:cs typeface="Consolas"/>
              </a:rPr>
              <a:t>] = 0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</a:t>
            </a:r>
          </a:p>
          <a:p>
            <a:pPr algn="l">
              <a:lnSpc>
                <a:spcPct val="100000"/>
              </a:lnSpc>
            </a:pPr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690464" y="3337856"/>
            <a:ext cx="4945530" cy="3520144"/>
            <a:chOff x="3690464" y="3188446"/>
            <a:chExt cx="4945530" cy="3520144"/>
          </a:xfrm>
        </p:grpSpPr>
        <p:sp>
          <p:nvSpPr>
            <p:cNvPr id="11269" name="Rectangle 5"/>
            <p:cNvSpPr>
              <a:spLocks noChangeArrowheads="1"/>
            </p:cNvSpPr>
            <p:nvPr/>
          </p:nvSpPr>
          <p:spPr bwMode="auto">
            <a:xfrm>
              <a:off x="4757264" y="3188446"/>
              <a:ext cx="3878730" cy="2675091"/>
            </a:xfrm>
            <a:prstGeom prst="rect">
              <a:avLst/>
            </a:prstGeom>
            <a:solidFill>
              <a:srgbClr val="F6F5BD"/>
            </a:solidFill>
            <a:ln w="57150" cmpd="thickThin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400" i="1" dirty="0" smtClean="0">
                  <a:solidFill>
                    <a:srgbClr val="FF0000"/>
                  </a:solidFill>
                  <a:latin typeface="Calibri"/>
                  <a:cs typeface="Calibri"/>
                </a:rPr>
                <a:t>long </a:t>
              </a:r>
              <a:r>
                <a:rPr lang="en-US" sz="2400" i="1" dirty="0" err="1" smtClean="0">
                  <a:solidFill>
                    <a:srgbClr val="FF0000"/>
                  </a:solidFill>
                  <a:latin typeface="Calibri"/>
                  <a:cs typeface="Calibri"/>
                </a:rPr>
                <a:t>ni</a:t>
              </a:r>
              <a:r>
                <a:rPr lang="en-US" sz="2400" i="1" dirty="0" smtClean="0">
                  <a:solidFill>
                    <a:srgbClr val="FF0000"/>
                  </a:solidFill>
                  <a:latin typeface="Calibri"/>
                  <a:cs typeface="Calibri"/>
                </a:rPr>
                <a:t> </a:t>
              </a:r>
              <a:r>
                <a:rPr lang="en-US" sz="2400" i="1" dirty="0">
                  <a:solidFill>
                    <a:srgbClr val="FF0000"/>
                  </a:solidFill>
                  <a:latin typeface="Calibri"/>
                  <a:cs typeface="Calibri"/>
                </a:rPr>
                <a:t>= 0;</a:t>
              </a:r>
              <a:endParaRPr lang="en-US" sz="2400" dirty="0">
                <a:solidFill>
                  <a:srgbClr val="FF0000"/>
                </a:solidFill>
                <a:latin typeface="Calibri"/>
                <a:cs typeface="Calibri"/>
              </a:endParaRPr>
            </a:p>
            <a:p>
              <a:pPr algn="l">
                <a:lnSpc>
                  <a:spcPct val="100000"/>
                </a:lnSpc>
              </a:pPr>
              <a:r>
                <a:rPr lang="en-US" sz="2400" dirty="0">
                  <a:latin typeface="Calibri"/>
                  <a:cs typeface="Calibri"/>
                </a:rPr>
                <a:t>for </a:t>
              </a:r>
              <a:r>
                <a:rPr lang="en-US" sz="2400" dirty="0" smtClean="0">
                  <a:latin typeface="Calibri"/>
                  <a:cs typeface="Calibri"/>
                </a:rPr>
                <a:t>(long </a:t>
              </a:r>
              <a:r>
                <a:rPr lang="en-US" sz="2400" dirty="0" err="1" smtClean="0">
                  <a:latin typeface="Calibri"/>
                  <a:cs typeface="Calibri"/>
                </a:rPr>
                <a:t>i</a:t>
              </a:r>
              <a:r>
                <a:rPr lang="en-US" sz="2400" dirty="0" smtClean="0">
                  <a:latin typeface="Calibri"/>
                  <a:cs typeface="Calibri"/>
                </a:rPr>
                <a:t> </a:t>
              </a:r>
              <a:r>
                <a:rPr lang="en-US" sz="2400" dirty="0">
                  <a:latin typeface="Calibri"/>
                  <a:cs typeface="Calibri"/>
                </a:rPr>
                <a:t>= 0; </a:t>
              </a:r>
              <a:r>
                <a:rPr lang="en-US" sz="2400" dirty="0" err="1">
                  <a:latin typeface="Calibri"/>
                  <a:cs typeface="Calibri"/>
                </a:rPr>
                <a:t>i</a:t>
              </a:r>
              <a:r>
                <a:rPr lang="en-US" sz="2400" dirty="0">
                  <a:latin typeface="Calibri"/>
                  <a:cs typeface="Calibri"/>
                </a:rPr>
                <a:t> &lt; n; </a:t>
              </a:r>
              <a:r>
                <a:rPr lang="en-US" sz="2400" dirty="0" err="1">
                  <a:latin typeface="Calibri"/>
                  <a:cs typeface="Calibri"/>
                </a:rPr>
                <a:t>i</a:t>
              </a:r>
              <a:r>
                <a:rPr lang="en-US" sz="2400" dirty="0">
                  <a:latin typeface="Calibri"/>
                  <a:cs typeface="Calibri"/>
                </a:rPr>
                <a:t>++) {</a:t>
              </a:r>
            </a:p>
            <a:p>
              <a:pPr algn="l">
                <a:lnSpc>
                  <a:spcPct val="100000"/>
                </a:lnSpc>
              </a:pPr>
              <a:r>
                <a:rPr lang="en-US" sz="2400" dirty="0">
                  <a:latin typeface="Calibri"/>
                  <a:cs typeface="Calibri"/>
                </a:rPr>
                <a:t> </a:t>
              </a:r>
              <a:r>
                <a:rPr lang="en-US" sz="2400" dirty="0" smtClean="0">
                  <a:latin typeface="Calibri"/>
                  <a:cs typeface="Calibri"/>
                </a:rPr>
                <a:t>  for (long j </a:t>
              </a:r>
              <a:r>
                <a:rPr lang="en-US" sz="2400" dirty="0">
                  <a:latin typeface="Calibri"/>
                  <a:cs typeface="Calibri"/>
                </a:rPr>
                <a:t>= 0; j &lt; n; j++</a:t>
              </a:r>
              <a:r>
                <a:rPr lang="en-US" sz="2400" dirty="0" smtClean="0">
                  <a:latin typeface="Calibri"/>
                  <a:cs typeface="Calibri"/>
                </a:rPr>
                <a:t>) {</a:t>
              </a:r>
              <a:endParaRPr lang="en-US" sz="2400" dirty="0">
                <a:latin typeface="Calibri"/>
                <a:cs typeface="Calibri"/>
              </a:endParaRPr>
            </a:p>
            <a:p>
              <a:pPr algn="l">
                <a:lnSpc>
                  <a:spcPct val="100000"/>
                </a:lnSpc>
              </a:pPr>
              <a:r>
                <a:rPr lang="en-US" sz="2400" dirty="0">
                  <a:latin typeface="Calibri"/>
                  <a:cs typeface="Calibri"/>
                </a:rPr>
                <a:t> </a:t>
              </a:r>
              <a:r>
                <a:rPr lang="en-US" sz="2400" dirty="0" smtClean="0">
                  <a:latin typeface="Calibri"/>
                  <a:cs typeface="Calibri"/>
                </a:rPr>
                <a:t>     matrix[</a:t>
              </a:r>
              <a:r>
                <a:rPr lang="en-US" sz="2400" dirty="0" err="1">
                  <a:solidFill>
                    <a:srgbClr val="FF0000"/>
                  </a:solidFill>
                  <a:latin typeface="Calibri"/>
                  <a:cs typeface="Calibri"/>
                </a:rPr>
                <a:t>ni</a:t>
              </a:r>
              <a:r>
                <a:rPr lang="en-US" sz="2400" dirty="0">
                  <a:latin typeface="Calibri"/>
                  <a:cs typeface="Calibri"/>
                </a:rPr>
                <a:t> + j] = 0</a:t>
              </a:r>
              <a:r>
                <a:rPr lang="en-US" sz="2400" dirty="0" smtClean="0">
                  <a:latin typeface="Calibri"/>
                  <a:cs typeface="Calibri"/>
                </a:rPr>
                <a:t>;</a:t>
              </a:r>
            </a:p>
            <a:p>
              <a:pPr algn="l">
                <a:lnSpc>
                  <a:spcPct val="100000"/>
                </a:lnSpc>
              </a:pPr>
              <a:r>
                <a:rPr lang="en-US" sz="2400" dirty="0">
                  <a:latin typeface="Calibri"/>
                  <a:cs typeface="Calibri"/>
                </a:rPr>
                <a:t> </a:t>
              </a:r>
              <a:r>
                <a:rPr lang="en-US" sz="2400" dirty="0" smtClean="0">
                  <a:latin typeface="Calibri"/>
                  <a:cs typeface="Calibri"/>
                </a:rPr>
                <a:t>   }</a:t>
              </a:r>
              <a:endParaRPr lang="en-US" sz="2400" dirty="0">
                <a:latin typeface="Calibri"/>
                <a:cs typeface="Calibri"/>
              </a:endParaRPr>
            </a:p>
            <a:p>
              <a:pPr algn="l">
                <a:lnSpc>
                  <a:spcPct val="100000"/>
                </a:lnSpc>
              </a:pPr>
              <a:r>
                <a:rPr lang="en-US" sz="2400" i="1" dirty="0">
                  <a:solidFill>
                    <a:srgbClr val="FF0000"/>
                  </a:solidFill>
                  <a:latin typeface="Calibri"/>
                  <a:cs typeface="Calibri"/>
                </a:rPr>
                <a:t> </a:t>
              </a:r>
              <a:r>
                <a:rPr lang="en-US" sz="2400" i="1" dirty="0" smtClean="0">
                  <a:solidFill>
                    <a:srgbClr val="FF0000"/>
                  </a:solidFill>
                  <a:latin typeface="Calibri"/>
                  <a:cs typeface="Calibri"/>
                </a:rPr>
                <a:t>   </a:t>
              </a:r>
              <a:r>
                <a:rPr lang="en-US" sz="2400" i="1" dirty="0" err="1" smtClean="0">
                  <a:solidFill>
                    <a:srgbClr val="FF0000"/>
                  </a:solidFill>
                  <a:latin typeface="Calibri"/>
                  <a:cs typeface="Calibri"/>
                </a:rPr>
                <a:t>ni</a:t>
              </a:r>
              <a:r>
                <a:rPr lang="en-US" sz="2400" i="1" dirty="0" smtClean="0">
                  <a:solidFill>
                    <a:srgbClr val="FF0000"/>
                  </a:solidFill>
                  <a:latin typeface="Calibri"/>
                  <a:cs typeface="Calibri"/>
                </a:rPr>
                <a:t> </a:t>
              </a:r>
              <a:r>
                <a:rPr lang="en-US" sz="2400" i="1" dirty="0">
                  <a:solidFill>
                    <a:srgbClr val="FF0000"/>
                  </a:solidFill>
                  <a:latin typeface="Calibri"/>
                  <a:cs typeface="Calibri"/>
                </a:rPr>
                <a:t>+= n;</a:t>
              </a:r>
            </a:p>
            <a:p>
              <a:pPr algn="l">
                <a:lnSpc>
                  <a:spcPct val="100000"/>
                </a:lnSpc>
              </a:pPr>
              <a:r>
                <a:rPr lang="en-US" sz="2400" dirty="0">
                  <a:latin typeface="Calibri"/>
                  <a:cs typeface="Calibri"/>
                </a:rPr>
                <a:t>}</a:t>
              </a:r>
            </a:p>
          </p:txBody>
        </p:sp>
        <p:sp>
          <p:nvSpPr>
            <p:cNvPr id="2" name="Right Arrow 1"/>
            <p:cNvSpPr/>
            <p:nvPr/>
          </p:nvSpPr>
          <p:spPr>
            <a:xfrm>
              <a:off x="3690464" y="4056529"/>
              <a:ext cx="911412" cy="582706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219388" y="6062259"/>
              <a:ext cx="2448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assembly not shown</a:t>
              </a:r>
            </a:p>
            <a:p>
              <a:r>
                <a:rPr lang="en-US" dirty="0" smtClean="0"/>
                <a:t>this is equivalent C code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135627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4471" y="152400"/>
            <a:ext cx="8815294" cy="106045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Common Optimization: </a:t>
            </a:r>
            <a:br>
              <a:rPr lang="en-US" dirty="0" smtClean="0"/>
            </a:br>
            <a:r>
              <a:rPr lang="en-US" dirty="0" smtClean="0"/>
              <a:t>reuse common </a:t>
            </a:r>
            <a:r>
              <a:rPr lang="en-US" dirty="0" err="1" smtClean="0"/>
              <a:t>subexpressions</a:t>
            </a:r>
            <a:endParaRPr lang="en-US" dirty="0" smtClean="0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533400" y="1861388"/>
            <a:ext cx="3679893" cy="1567096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nsolas"/>
                <a:cs typeface="Consolas"/>
              </a:rPr>
              <a:t>// </a:t>
            </a:r>
            <a:r>
              <a:rPr lang="en-US" sz="1600" dirty="0">
                <a:latin typeface="Consolas"/>
                <a:cs typeface="Consolas"/>
              </a:rPr>
              <a:t>Sum </a:t>
            </a:r>
            <a:r>
              <a:rPr lang="en-US" sz="1600" dirty="0" smtClean="0">
                <a:latin typeface="Consolas"/>
                <a:cs typeface="Consolas"/>
              </a:rPr>
              <a:t>neighbors </a:t>
            </a:r>
            <a:r>
              <a:rPr lang="en-US" sz="1600" dirty="0">
                <a:latin typeface="Consolas"/>
                <a:cs typeface="Consolas"/>
              </a:rPr>
              <a:t>of </a:t>
            </a:r>
            <a:r>
              <a:rPr lang="en-US" sz="1600" dirty="0" err="1">
                <a:latin typeface="Consolas"/>
                <a:cs typeface="Consolas"/>
              </a:rPr>
              <a:t>i,j</a:t>
            </a:r>
            <a:r>
              <a:rPr lang="en-US" sz="1600" dirty="0">
                <a:latin typeface="Consolas"/>
                <a:cs typeface="Consolas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nsolas"/>
                <a:cs typeface="Consolas"/>
              </a:rPr>
              <a:t>up = 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 smtClean="0">
                <a:latin typeface="Consolas"/>
                <a:cs typeface="Consolas"/>
              </a:rPr>
              <a:t>val</a:t>
            </a:r>
            <a:r>
              <a:rPr lang="en-US" sz="1600" dirty="0">
                <a:latin typeface="Consolas"/>
                <a:cs typeface="Consolas"/>
              </a:rPr>
              <a:t>[(i-1)*n + </a:t>
            </a:r>
            <a:r>
              <a:rPr lang="en-US" sz="1600" dirty="0" smtClean="0">
                <a:latin typeface="Consolas"/>
                <a:cs typeface="Consolas"/>
              </a:rPr>
              <a:t>j]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nsolas"/>
                <a:cs typeface="Consolas"/>
              </a:rPr>
              <a:t>down =  </a:t>
            </a:r>
            <a:r>
              <a:rPr lang="en-US" sz="1600" dirty="0" err="1">
                <a:latin typeface="Consolas"/>
                <a:cs typeface="Consolas"/>
              </a:rPr>
              <a:t>val</a:t>
            </a:r>
            <a:r>
              <a:rPr lang="en-US" sz="1600" dirty="0">
                <a:latin typeface="Consolas"/>
                <a:cs typeface="Consolas"/>
              </a:rPr>
              <a:t>[(i+1)*n + </a:t>
            </a:r>
            <a:r>
              <a:rPr lang="en-US" sz="1600" dirty="0" smtClean="0">
                <a:latin typeface="Consolas"/>
                <a:cs typeface="Consolas"/>
              </a:rPr>
              <a:t>j]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nsolas"/>
                <a:cs typeface="Consolas"/>
              </a:rPr>
              <a:t>left =  </a:t>
            </a:r>
            <a:r>
              <a:rPr lang="en-US" sz="1600" dirty="0" err="1">
                <a:latin typeface="Consolas"/>
                <a:cs typeface="Consolas"/>
              </a:rPr>
              <a:t>val</a:t>
            </a:r>
            <a:r>
              <a:rPr lang="en-US" sz="1600" dirty="0">
                <a:latin typeface="Consolas"/>
                <a:cs typeface="Consolas"/>
              </a:rPr>
              <a:t>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*n </a:t>
            </a:r>
            <a:r>
              <a:rPr lang="en-US" sz="1600" dirty="0" smtClean="0">
                <a:latin typeface="Consolas"/>
                <a:cs typeface="Consolas"/>
              </a:rPr>
              <a:t>+ </a:t>
            </a:r>
            <a:r>
              <a:rPr lang="en-US" sz="1600" dirty="0">
                <a:latin typeface="Consolas"/>
                <a:cs typeface="Consolas"/>
              </a:rPr>
              <a:t>j-1];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nsolas"/>
                <a:cs typeface="Consolas"/>
              </a:rPr>
              <a:t>right = </a:t>
            </a:r>
            <a:r>
              <a:rPr lang="en-US" sz="1600" dirty="0" err="1">
                <a:latin typeface="Consolas"/>
                <a:cs typeface="Consolas"/>
              </a:rPr>
              <a:t>val</a:t>
            </a:r>
            <a:r>
              <a:rPr lang="en-US" sz="1600" dirty="0">
                <a:latin typeface="Consolas"/>
                <a:cs typeface="Consolas"/>
              </a:rPr>
              <a:t>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*</a:t>
            </a:r>
            <a:r>
              <a:rPr lang="en-US" sz="1600" dirty="0" smtClean="0">
                <a:latin typeface="Consolas"/>
                <a:cs typeface="Consolas"/>
              </a:rPr>
              <a:t>n </a:t>
            </a:r>
            <a:r>
              <a:rPr lang="en-US" sz="1600" dirty="0">
                <a:latin typeface="Consolas"/>
                <a:cs typeface="Consolas"/>
              </a:rPr>
              <a:t>+ j+1];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nsolas"/>
                <a:cs typeface="Consolas"/>
              </a:rPr>
              <a:t>sum = up + down + left + right;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42844" y="4285145"/>
            <a:ext cx="2168085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rgbClr val="3366FF"/>
                </a:solidFill>
                <a:latin typeface="Calibri"/>
                <a:cs typeface="Calibri"/>
              </a:rPr>
              <a:t>3 multiplications</a:t>
            </a:r>
            <a:r>
              <a:rPr lang="en-US" sz="2000" dirty="0" smtClean="0">
                <a:solidFill>
                  <a:srgbClr val="3366FF"/>
                </a:solidFill>
                <a:latin typeface="Calibri"/>
                <a:cs typeface="Calibri"/>
              </a:rPr>
              <a:t>:</a:t>
            </a:r>
          </a:p>
          <a:p>
            <a:pPr algn="l">
              <a:lnSpc>
                <a:spcPct val="100000"/>
              </a:lnSpc>
            </a:pPr>
            <a:r>
              <a:rPr lang="en-US" sz="2000" dirty="0" smtClean="0">
                <a:solidFill>
                  <a:srgbClr val="3366FF"/>
                </a:solidFill>
                <a:latin typeface="Calibri"/>
                <a:cs typeface="Calibri"/>
              </a:rPr>
              <a:t>(i-1)*n, (i+1)*n, </a:t>
            </a:r>
            <a:r>
              <a:rPr lang="en-US" sz="2000" dirty="0" err="1" smtClean="0">
                <a:solidFill>
                  <a:srgbClr val="3366FF"/>
                </a:solidFill>
                <a:latin typeface="Calibri"/>
                <a:cs typeface="Calibri"/>
              </a:rPr>
              <a:t>i</a:t>
            </a:r>
            <a:r>
              <a:rPr lang="en-US" sz="2000" dirty="0" smtClean="0">
                <a:solidFill>
                  <a:srgbClr val="3366FF"/>
                </a:solidFill>
                <a:latin typeface="Calibri"/>
                <a:cs typeface="Calibri"/>
              </a:rPr>
              <a:t>*n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624221" y="1861388"/>
            <a:ext cx="4388143" cy="3801318"/>
            <a:chOff x="3624221" y="1861388"/>
            <a:chExt cx="4388143" cy="3801318"/>
          </a:xfrm>
        </p:grpSpPr>
        <p:sp>
          <p:nvSpPr>
            <p:cNvPr id="12293" name="Rectangle 5"/>
            <p:cNvSpPr>
              <a:spLocks noChangeArrowheads="1"/>
            </p:cNvSpPr>
            <p:nvPr/>
          </p:nvSpPr>
          <p:spPr bwMode="auto">
            <a:xfrm>
              <a:off x="4654550" y="1861388"/>
              <a:ext cx="3357814" cy="1936428"/>
            </a:xfrm>
            <a:prstGeom prst="rect">
              <a:avLst/>
            </a:prstGeom>
            <a:solidFill>
              <a:srgbClr val="F6F5BD"/>
            </a:solidFill>
            <a:ln w="38100" cmpd="dbl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dirty="0" smtClean="0">
                  <a:latin typeface="Calibri"/>
                  <a:cs typeface="Calibri"/>
                </a:rPr>
                <a:t>long </a:t>
              </a:r>
              <a:r>
                <a:rPr lang="en-US" sz="2000" dirty="0" err="1">
                  <a:latin typeface="Calibri"/>
                  <a:cs typeface="Calibri"/>
                </a:rPr>
                <a:t>inj</a:t>
              </a:r>
              <a:r>
                <a:rPr lang="en-US" sz="2000" dirty="0">
                  <a:latin typeface="Calibri"/>
                  <a:cs typeface="Calibri"/>
                </a:rPr>
                <a:t> = </a:t>
              </a:r>
              <a:r>
                <a:rPr lang="en-US" sz="2000" dirty="0" err="1">
                  <a:latin typeface="Calibri"/>
                  <a:cs typeface="Calibri"/>
                </a:rPr>
                <a:t>i</a:t>
              </a:r>
              <a:r>
                <a:rPr lang="en-US" sz="2000" dirty="0">
                  <a:latin typeface="Calibri"/>
                  <a:cs typeface="Calibri"/>
                </a:rPr>
                <a:t>*n + j;</a:t>
              </a:r>
            </a:p>
            <a:p>
              <a:pPr algn="l">
                <a:lnSpc>
                  <a:spcPct val="100000"/>
                </a:lnSpc>
              </a:pPr>
              <a:r>
                <a:rPr lang="en-US" sz="2000" dirty="0">
                  <a:latin typeface="Calibri"/>
                  <a:cs typeface="Calibri"/>
                </a:rPr>
                <a:t>up =    </a:t>
              </a:r>
              <a:r>
                <a:rPr lang="en-US" sz="2000" dirty="0" smtClean="0">
                  <a:latin typeface="Calibri"/>
                  <a:cs typeface="Calibri"/>
                </a:rPr>
                <a:t>   </a:t>
              </a:r>
              <a:r>
                <a:rPr lang="en-US" sz="2000" dirty="0" err="1" smtClean="0">
                  <a:latin typeface="Calibri"/>
                  <a:cs typeface="Calibri"/>
                </a:rPr>
                <a:t>val</a:t>
              </a:r>
              <a:r>
                <a:rPr lang="en-US" sz="2000" dirty="0">
                  <a:latin typeface="Calibri"/>
                  <a:cs typeface="Calibri"/>
                </a:rPr>
                <a:t>[</a:t>
              </a:r>
              <a:r>
                <a:rPr lang="en-US" sz="2000" dirty="0" err="1">
                  <a:latin typeface="Calibri"/>
                  <a:cs typeface="Calibri"/>
                </a:rPr>
                <a:t>inj</a:t>
              </a:r>
              <a:r>
                <a:rPr lang="en-US" sz="2000" dirty="0">
                  <a:latin typeface="Calibri"/>
                  <a:cs typeface="Calibri"/>
                </a:rPr>
                <a:t> - n];</a:t>
              </a:r>
            </a:p>
            <a:p>
              <a:pPr algn="l">
                <a:lnSpc>
                  <a:spcPct val="100000"/>
                </a:lnSpc>
              </a:pPr>
              <a:r>
                <a:rPr lang="en-US" sz="2000" dirty="0">
                  <a:latin typeface="Calibri"/>
                  <a:cs typeface="Calibri"/>
                </a:rPr>
                <a:t>down =  </a:t>
              </a:r>
              <a:r>
                <a:rPr lang="en-US" sz="2000" dirty="0" err="1">
                  <a:latin typeface="Calibri"/>
                  <a:cs typeface="Calibri"/>
                </a:rPr>
                <a:t>val</a:t>
              </a:r>
              <a:r>
                <a:rPr lang="en-US" sz="2000" dirty="0">
                  <a:latin typeface="Calibri"/>
                  <a:cs typeface="Calibri"/>
                </a:rPr>
                <a:t>[</a:t>
              </a:r>
              <a:r>
                <a:rPr lang="en-US" sz="2000" dirty="0" err="1">
                  <a:latin typeface="Calibri"/>
                  <a:cs typeface="Calibri"/>
                </a:rPr>
                <a:t>inj</a:t>
              </a:r>
              <a:r>
                <a:rPr lang="en-US" sz="2000" dirty="0">
                  <a:latin typeface="Calibri"/>
                  <a:cs typeface="Calibri"/>
                </a:rPr>
                <a:t> + n];</a:t>
              </a:r>
            </a:p>
            <a:p>
              <a:pPr algn="l">
                <a:lnSpc>
                  <a:spcPct val="100000"/>
                </a:lnSpc>
              </a:pPr>
              <a:r>
                <a:rPr lang="en-US" sz="2000" dirty="0">
                  <a:latin typeface="Calibri"/>
                  <a:cs typeface="Calibri"/>
                </a:rPr>
                <a:t>left =  </a:t>
              </a:r>
              <a:r>
                <a:rPr lang="en-US" sz="2000" dirty="0" smtClean="0">
                  <a:latin typeface="Calibri"/>
                  <a:cs typeface="Calibri"/>
                </a:rPr>
                <a:t>    </a:t>
              </a:r>
              <a:r>
                <a:rPr lang="en-US" sz="2000" dirty="0" err="1" smtClean="0">
                  <a:latin typeface="Calibri"/>
                  <a:cs typeface="Calibri"/>
                </a:rPr>
                <a:t>val</a:t>
              </a:r>
              <a:r>
                <a:rPr lang="en-US" sz="2000" dirty="0">
                  <a:latin typeface="Calibri"/>
                  <a:cs typeface="Calibri"/>
                </a:rPr>
                <a:t>[</a:t>
              </a:r>
              <a:r>
                <a:rPr lang="en-US" sz="2000" dirty="0" err="1">
                  <a:latin typeface="Calibri"/>
                  <a:cs typeface="Calibri"/>
                </a:rPr>
                <a:t>inj</a:t>
              </a:r>
              <a:r>
                <a:rPr lang="en-US" sz="2000" dirty="0">
                  <a:latin typeface="Calibri"/>
                  <a:cs typeface="Calibri"/>
                </a:rPr>
                <a:t> - 1];</a:t>
              </a:r>
            </a:p>
            <a:p>
              <a:pPr algn="l">
                <a:lnSpc>
                  <a:spcPct val="100000"/>
                </a:lnSpc>
              </a:pPr>
              <a:r>
                <a:rPr lang="en-US" sz="2000" dirty="0">
                  <a:latin typeface="Calibri"/>
                  <a:cs typeface="Calibri"/>
                </a:rPr>
                <a:t>right = </a:t>
              </a:r>
              <a:r>
                <a:rPr lang="en-US" sz="2000" dirty="0" smtClean="0">
                  <a:latin typeface="Calibri"/>
                  <a:cs typeface="Calibri"/>
                </a:rPr>
                <a:t>   </a:t>
              </a:r>
              <a:r>
                <a:rPr lang="en-US" sz="2000" dirty="0" err="1" smtClean="0">
                  <a:latin typeface="Calibri"/>
                  <a:cs typeface="Calibri"/>
                </a:rPr>
                <a:t>val</a:t>
              </a:r>
              <a:r>
                <a:rPr lang="en-US" sz="2000" dirty="0">
                  <a:latin typeface="Calibri"/>
                  <a:cs typeface="Calibri"/>
                </a:rPr>
                <a:t>[</a:t>
              </a:r>
              <a:r>
                <a:rPr lang="en-US" sz="2000" dirty="0" err="1">
                  <a:latin typeface="Calibri"/>
                  <a:cs typeface="Calibri"/>
                </a:rPr>
                <a:t>inj</a:t>
              </a:r>
              <a:r>
                <a:rPr lang="en-US" sz="2000" dirty="0">
                  <a:latin typeface="Calibri"/>
                  <a:cs typeface="Calibri"/>
                </a:rPr>
                <a:t> + 1];</a:t>
              </a:r>
            </a:p>
            <a:p>
              <a:pPr algn="l">
                <a:lnSpc>
                  <a:spcPct val="100000"/>
                </a:lnSpc>
              </a:pPr>
              <a:r>
                <a:rPr lang="en-US" sz="2000" dirty="0">
                  <a:latin typeface="Calibri"/>
                  <a:cs typeface="Calibri"/>
                </a:rPr>
                <a:t>sum = up + down + left + right;</a:t>
              </a:r>
            </a:p>
          </p:txBody>
        </p:sp>
        <p:sp>
          <p:nvSpPr>
            <p:cNvPr id="12295" name="Rectangle 7"/>
            <p:cNvSpPr>
              <a:spLocks noChangeArrowheads="1"/>
            </p:cNvSpPr>
            <p:nvPr/>
          </p:nvSpPr>
          <p:spPr bwMode="auto">
            <a:xfrm>
              <a:off x="4789020" y="4281877"/>
              <a:ext cx="1877416" cy="70532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dirty="0">
                  <a:solidFill>
                    <a:srgbClr val="3366FF"/>
                  </a:solidFill>
                  <a:latin typeface="Calibri"/>
                  <a:cs typeface="Calibri"/>
                </a:rPr>
                <a:t>1 multiplication: </a:t>
              </a:r>
              <a:endParaRPr lang="en-US" sz="2000" dirty="0" smtClean="0">
                <a:solidFill>
                  <a:srgbClr val="3366FF"/>
                </a:solidFill>
                <a:latin typeface="Calibri"/>
                <a:cs typeface="Calibri"/>
              </a:endParaRPr>
            </a:p>
            <a:p>
              <a:pPr algn="l">
                <a:lnSpc>
                  <a:spcPct val="100000"/>
                </a:lnSpc>
              </a:pPr>
              <a:r>
                <a:rPr lang="en-US" sz="2000" dirty="0" err="1" smtClean="0">
                  <a:solidFill>
                    <a:srgbClr val="3366FF"/>
                  </a:solidFill>
                  <a:latin typeface="Calibri"/>
                  <a:cs typeface="Calibri"/>
                </a:rPr>
                <a:t>i</a:t>
              </a:r>
              <a:r>
                <a:rPr lang="en-US" sz="2000" dirty="0">
                  <a:solidFill>
                    <a:srgbClr val="3366FF"/>
                  </a:solidFill>
                  <a:latin typeface="Calibri"/>
                  <a:cs typeface="Calibri"/>
                </a:rPr>
                <a:t>*n</a:t>
              </a:r>
            </a:p>
          </p:txBody>
        </p:sp>
        <p:sp>
          <p:nvSpPr>
            <p:cNvPr id="3" name="Right Arrow 2"/>
            <p:cNvSpPr/>
            <p:nvPr/>
          </p:nvSpPr>
          <p:spPr>
            <a:xfrm>
              <a:off x="3624221" y="2413956"/>
              <a:ext cx="978408" cy="48463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54550" y="5016375"/>
              <a:ext cx="2448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assembly not shown</a:t>
              </a:r>
            </a:p>
            <a:p>
              <a:r>
                <a:rPr lang="en-US" dirty="0" smtClean="0"/>
                <a:t>this is equivalent C code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566848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prevents optimization?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01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1637</TotalTime>
  <Words>3168</Words>
  <Application>Microsoft Macintosh PowerPoint</Application>
  <PresentationFormat>On-screen Show (4:3)</PresentationFormat>
  <Paragraphs>599</Paragraphs>
  <Slides>40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Code optimization &amp; linking </vt:lpstr>
      <vt:lpstr>What we’ve learnt so far</vt:lpstr>
      <vt:lpstr>What we’ve learnt so far</vt:lpstr>
      <vt:lpstr>Today’s lesson plan</vt:lpstr>
      <vt:lpstr>Optimizing Compilers</vt:lpstr>
      <vt:lpstr>Common optimization: code motion</vt:lpstr>
      <vt:lpstr>Common Optimization:  use simpler instructions</vt:lpstr>
      <vt:lpstr>Common Optimization:  reuse common subexpressions</vt:lpstr>
      <vt:lpstr>What prevents optimization?</vt:lpstr>
      <vt:lpstr>Optimization obstacle #1:  Procedure Calls</vt:lpstr>
      <vt:lpstr>Lower Case Conversion Performance</vt:lpstr>
      <vt:lpstr>Calling strlen in loop</vt:lpstr>
      <vt:lpstr>Calling strlen in loop</vt:lpstr>
      <vt:lpstr>Lower Case Conversion Performance</vt:lpstr>
      <vt:lpstr>Optimization obstacle:  Procedure Calls</vt:lpstr>
      <vt:lpstr>Optimization obstacle 2: Memory aliasing</vt:lpstr>
      <vt:lpstr>Memory aliasing: different pointers may point to the same location</vt:lpstr>
      <vt:lpstr>Optimization obstacle:  memory aliasing</vt:lpstr>
      <vt:lpstr>Getting High Performance</vt:lpstr>
      <vt:lpstr>Today’s lesson plan</vt:lpstr>
      <vt:lpstr>Example C Program</vt:lpstr>
      <vt:lpstr>Linking</vt:lpstr>
      <vt:lpstr>Why a separate link phase?</vt:lpstr>
      <vt:lpstr>How does linker merge object files?</vt:lpstr>
      <vt:lpstr>How does linker merge object files?</vt:lpstr>
      <vt:lpstr>Format of the object files</vt:lpstr>
      <vt:lpstr>ELF Object File Format</vt:lpstr>
      <vt:lpstr>ELF Object File Format (cont.)</vt:lpstr>
      <vt:lpstr>Linker Symbols</vt:lpstr>
      <vt:lpstr>Step 1: Symbol Resolution</vt:lpstr>
      <vt:lpstr>C linker quirks: it allows symbol name collision!</vt:lpstr>
      <vt:lpstr>Symbol resolution in the face of name collision</vt:lpstr>
      <vt:lpstr>Linker Puzzles</vt:lpstr>
      <vt:lpstr>How to avoid symbol resolution confusion</vt:lpstr>
      <vt:lpstr>Step 2: Relocation</vt:lpstr>
      <vt:lpstr>Relocation Entries</vt:lpstr>
      <vt:lpstr>Relocated .text section</vt:lpstr>
      <vt:lpstr>Loading Executable Object Files</vt:lpstr>
      <vt:lpstr>Dynamic linking: Shared Libraries</vt:lpstr>
      <vt:lpstr>Dynamic Linking at Load-time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Jinyang Li</dc:creator>
  <cp:lastModifiedBy>Jinyang Li</cp:lastModifiedBy>
  <cp:revision>246</cp:revision>
  <dcterms:created xsi:type="dcterms:W3CDTF">2018-03-18T03:12:26Z</dcterms:created>
  <dcterms:modified xsi:type="dcterms:W3CDTF">2019-04-01T14:57:05Z</dcterms:modified>
</cp:coreProperties>
</file>