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81" r:id="rId6"/>
    <p:sldId id="1066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7" r:id="rId17"/>
    <p:sldId id="295" r:id="rId18"/>
    <p:sldId id="296" r:id="rId19"/>
    <p:sldId id="312" r:id="rId20"/>
    <p:sldId id="299" r:id="rId21"/>
    <p:sldId id="300" r:id="rId22"/>
    <p:sldId id="301" r:id="rId23"/>
    <p:sldId id="302" r:id="rId24"/>
    <p:sldId id="303" r:id="rId25"/>
    <p:sldId id="1067" r:id="rId26"/>
    <p:sldId id="309" r:id="rId27"/>
    <p:sldId id="310" r:id="rId28"/>
    <p:sldId id="311" r:id="rId29"/>
    <p:sldId id="314" r:id="rId30"/>
    <p:sldId id="316" r:id="rId31"/>
    <p:sldId id="317" r:id="rId32"/>
    <p:sldId id="10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0B14C-34BF-41FF-B2B7-281551D0F1DF}" v="989" dt="2020-10-12T18:03:20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7"/>
    <p:restoredTop sz="95345" autoAdjust="0"/>
  </p:normalViewPr>
  <p:slideViewPr>
    <p:cSldViewPr snapToGrid="0" snapToObjects="1">
      <p:cViewPr varScale="1">
        <p:scale>
          <a:sx n="111" d="100"/>
          <a:sy n="111" d="100"/>
        </p:scale>
        <p:origin x="160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37BB-56F8-764F-B027-D9A1F55907E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6591-E9EF-5B41-B3C9-A842E144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46591-E9EF-5B41-B3C9-A842E1447F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46591-E9EF-5B41-B3C9-A842E1447F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E04-16C2-ED46-8A46-92128D0FB2E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5F-BE9F-8C47-AFB9-732C16E80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Large C Program organization,</a:t>
            </a:r>
            <a:br>
              <a:rPr lang="en-US" dirty="0"/>
            </a:br>
            <a:r>
              <a:rPr lang="en-US" dirty="0"/>
              <a:t>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25385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processor supports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#define </a:t>
            </a:r>
            <a:r>
              <a:rPr lang="en-US" dirty="0"/>
              <a:t>name </a:t>
            </a:r>
            <a:r>
              <a:rPr lang="en-US" dirty="0" err="1"/>
              <a:t>replacement_text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2527357"/>
            <a:ext cx="766398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#define NITER 10000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for (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 = 0;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 &lt; NITER;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....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5806" y="2314801"/>
            <a:ext cx="4855362" cy="707300"/>
          </a:xfrm>
          <a:prstGeom prst="wedgeRoundRectCallout">
            <a:avLst>
              <a:gd name="adj1" fmla="val -62899"/>
              <a:gd name="adj2" fmla="val 7955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It’s better to write: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static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niter = 10000;</a:t>
            </a:r>
          </a:p>
        </p:txBody>
      </p:sp>
    </p:spTree>
    <p:extLst>
      <p:ext uri="{BB962C8B-B14F-4D97-AF65-F5344CB8AC3E}">
        <p14:creationId xmlns:p14="http://schemas.microsoft.com/office/powerpoint/2010/main" val="23586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/>
              <a:t>Macro can have arguments</a:t>
            </a:r>
          </a:p>
          <a:p>
            <a:r>
              <a:rPr lang="en-US" sz="2800" dirty="0"/>
              <a:t>Macro is NOT a function call</a:t>
            </a:r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355255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#define SQUARE(X) X*X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c = SQUARE(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312779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a = 2*2;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 = i+1*i+1;</a:t>
            </a:r>
          </a:p>
        </p:txBody>
      </p:sp>
    </p:spTree>
    <p:extLst>
      <p:ext uri="{BB962C8B-B14F-4D97-AF65-F5344CB8AC3E}">
        <p14:creationId xmlns:p14="http://schemas.microsoft.com/office/powerpoint/2010/main" val="24034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4601"/>
          </a:xfrm>
        </p:spPr>
        <p:txBody>
          <a:bodyPr>
            <a:noAutofit/>
          </a:bodyPr>
          <a:lstStyle/>
          <a:p>
            <a:r>
              <a:rPr lang="en-US" sz="2800" dirty="0"/>
              <a:t>Macros can have arguments</a:t>
            </a:r>
          </a:p>
          <a:p>
            <a:r>
              <a:rPr lang="en-US" sz="2800" dirty="0"/>
              <a:t>Macro is NOT a function call</a:t>
            </a:r>
          </a:p>
        </p:txBody>
      </p:sp>
      <p:sp>
        <p:nvSpPr>
          <p:cNvPr id="4" name="矩形 3"/>
          <p:cNvSpPr/>
          <p:nvPr/>
        </p:nvSpPr>
        <p:spPr>
          <a:xfrm>
            <a:off x="583699" y="3088216"/>
            <a:ext cx="375718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#define SQUARE(X) (X)*(X)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a = SQUARE(2);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b = SQUARE(i+1);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c = SQUARE(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++);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9087" y="3697252"/>
            <a:ext cx="1876836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a = (2)*(2);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087" y="4347977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b = (i+1)*(i+1);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9087" y="4934875"/>
            <a:ext cx="2440893" cy="400110"/>
          </a:xfrm>
          <a:prstGeom prst="rect">
            <a:avLst/>
          </a:prstGeom>
          <a:solidFill>
            <a:srgbClr val="B9CDE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 = 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++)*(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++);</a:t>
            </a:r>
          </a:p>
        </p:txBody>
      </p:sp>
      <p:sp>
        <p:nvSpPr>
          <p:cNvPr id="8" name="Multiply 7"/>
          <p:cNvSpPr/>
          <p:nvPr/>
        </p:nvSpPr>
        <p:spPr>
          <a:xfrm>
            <a:off x="7395587" y="4758201"/>
            <a:ext cx="819945" cy="72337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24" y="5915603"/>
            <a:ext cx="194461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is NULL?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9530" y="5895276"/>
            <a:ext cx="3210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#define NULL ((void *)0)</a:t>
            </a:r>
          </a:p>
        </p:txBody>
      </p:sp>
    </p:spTree>
    <p:extLst>
      <p:ext uri="{BB962C8B-B14F-4D97-AF65-F5344CB8AC3E}">
        <p14:creationId xmlns:p14="http://schemas.microsoft.com/office/powerpoint/2010/main" val="28880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Doing I/O in 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87555" cy="5058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I/O facilities are not part of core C language</a:t>
            </a:r>
          </a:p>
          <a:p>
            <a:pPr lvl="1"/>
            <a:r>
              <a:rPr lang="en-US" dirty="0"/>
              <a:t>provided by OS facilities (called 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a list of </a:t>
            </a:r>
            <a:r>
              <a:rPr lang="en-US" dirty="0" err="1"/>
              <a:t>syscalls</a:t>
            </a:r>
            <a:r>
              <a:rPr lang="en-US" dirty="0"/>
              <a:t> provided, type `</a:t>
            </a:r>
            <a:r>
              <a:rPr lang="en-US" sz="2400" dirty="0">
                <a:latin typeface="Consolas" panose="020B0609020204030204" pitchFamily="49" charset="0"/>
              </a:rPr>
              <a:t>man 2 </a:t>
            </a:r>
            <a:r>
              <a:rPr lang="en-US" sz="2400" dirty="0" err="1">
                <a:latin typeface="Consolas" panose="020B0609020204030204" pitchFamily="49" charset="0"/>
              </a:rPr>
              <a:t>syscalls</a:t>
            </a:r>
            <a:r>
              <a:rPr lang="en-US" dirty="0"/>
              <a:t>`</a:t>
            </a:r>
          </a:p>
          <a:p>
            <a:pPr lvl="1"/>
            <a:endParaRPr lang="en-US" dirty="0"/>
          </a:p>
          <a:p>
            <a:r>
              <a:rPr lang="en-US" dirty="0"/>
              <a:t>Two interfaces</a:t>
            </a:r>
          </a:p>
          <a:p>
            <a:pPr lvl="1"/>
            <a:r>
              <a:rPr lang="en-US" dirty="0"/>
              <a:t>(low level) UNIX(unbuffered) I/O:</a:t>
            </a:r>
          </a:p>
          <a:p>
            <a:pPr lvl="2"/>
            <a:r>
              <a:rPr lang="en-US" dirty="0"/>
              <a:t>A thin wrapper around OS I/O related </a:t>
            </a:r>
            <a:r>
              <a:rPr lang="en-US" dirty="0" err="1"/>
              <a:t>syscalls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(high level) Buffered I/O: </a:t>
            </a:r>
          </a:p>
          <a:p>
            <a:pPr lvl="2"/>
            <a:r>
              <a:rPr lang="en-US" dirty="0"/>
              <a:t>implemented by </a:t>
            </a:r>
            <a:r>
              <a:rPr lang="en-US" dirty="0" err="1"/>
              <a:t>stdio</a:t>
            </a:r>
            <a:r>
              <a:rPr lang="en-US" dirty="0"/>
              <a:t> library</a:t>
            </a:r>
          </a:p>
          <a:p>
            <a:pPr lvl="2"/>
            <a:r>
              <a:rPr lang="en-US" dirty="0"/>
              <a:t>uses low level interface internally</a:t>
            </a:r>
          </a:p>
          <a:p>
            <a:pPr lvl="2"/>
            <a:r>
              <a:rPr lang="en-US" dirty="0"/>
              <a:t>Buffers multiple I/</a:t>
            </a:r>
            <a:r>
              <a:rPr lang="en-US" dirty="0" err="1"/>
              <a:t>Os</a:t>
            </a:r>
            <a:r>
              <a:rPr lang="en-US" dirty="0"/>
              <a:t> together into a single low-level I/O call for better performance.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each I/O stream is represented by a file pointer of type </a:t>
            </a:r>
            <a:r>
              <a:rPr lang="en-US" sz="3200" dirty="0">
                <a:solidFill>
                  <a:srgbClr val="FF0000"/>
                </a:solidFill>
              </a:rPr>
              <a:t>FILE* </a:t>
            </a:r>
          </a:p>
          <a:p>
            <a:pPr marL="342900" lvl="2" indent="-342900"/>
            <a:endParaRPr lang="en-US" sz="3200" dirty="0">
              <a:solidFill>
                <a:srgbClr val="FF0000"/>
              </a:solidFill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</a:rPr>
              <a:t>Obtain the file pointer using </a:t>
            </a:r>
            <a:r>
              <a:rPr lang="en-US" sz="3200" dirty="0" err="1">
                <a:solidFill>
                  <a:srgbClr val="FF0000"/>
                </a:solidFill>
              </a:rPr>
              <a:t>fopen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marL="800100" lvl="3" indent="-342900"/>
            <a:r>
              <a:rPr lang="en-US" sz="2800" dirty="0">
                <a:solidFill>
                  <a:srgbClr val="000000"/>
                </a:solidFill>
              </a:rPr>
              <a:t>file should be closed upon finish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err="1">
                <a:solidFill>
                  <a:srgbClr val="FF0000"/>
                </a:solidFill>
              </a:rPr>
              <a:t>fclose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457200" lvl="3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</a:rPr>
              <a:t>Access the file using file pointer with functions</a:t>
            </a:r>
          </a:p>
          <a:p>
            <a:pPr marL="800100" lvl="3" indent="-342900"/>
            <a:r>
              <a:rPr lang="en-US" sz="2800" dirty="0" err="1">
                <a:solidFill>
                  <a:srgbClr val="000000"/>
                </a:solidFill>
              </a:rPr>
              <a:t>fread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fwrite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fgetc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fgets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141398" y="5453267"/>
            <a:ext cx="1245976" cy="800732"/>
          </a:xfrm>
          <a:prstGeom prst="wedgeRoundRectCallout">
            <a:avLst>
              <a:gd name="adj1" fmla="val -115009"/>
              <a:gd name="adj2" fmla="val 2155"/>
              <a:gd name="adj3" fmla="val 1666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</a:t>
            </a:r>
          </a:p>
          <a:p>
            <a:pPr algn="ctr"/>
            <a:r>
              <a:rPr lang="en-US" dirty="0">
                <a:solidFill>
                  <a:srgbClr val="660066"/>
                </a:solidFill>
              </a:rPr>
              <a:t>man </a:t>
            </a:r>
            <a:r>
              <a:rPr lang="en-US" dirty="0" err="1">
                <a:solidFill>
                  <a:srgbClr val="660066"/>
                </a:solidFill>
              </a:rPr>
              <a:t>stdio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2" indent="-342900"/>
            <a:r>
              <a:rPr lang="en-US" sz="3200" dirty="0"/>
              <a:t>each I/O stream is represented by a file pointer of type </a:t>
            </a:r>
            <a:r>
              <a:rPr lang="en-US" sz="3200" dirty="0">
                <a:solidFill>
                  <a:srgbClr val="FF0000"/>
                </a:solidFill>
              </a:rPr>
              <a:t>FILE* </a:t>
            </a: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</a:rPr>
              <a:t>Special streams: no need to explicitly open them</a:t>
            </a:r>
          </a:p>
          <a:p>
            <a:pPr marL="800100" lvl="3" indent="-342900"/>
            <a:r>
              <a:rPr lang="en-US" sz="2800" dirty="0" err="1">
                <a:solidFill>
                  <a:srgbClr val="000000"/>
                </a:solidFill>
              </a:rPr>
              <a:t>stdin</a:t>
            </a:r>
            <a:endParaRPr lang="en-US" sz="2800" dirty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>
                <a:solidFill>
                  <a:srgbClr val="000000"/>
                </a:solidFill>
              </a:rPr>
              <a:t>stdout</a:t>
            </a:r>
            <a:endParaRPr lang="en-US" sz="2800" dirty="0">
              <a:solidFill>
                <a:srgbClr val="000000"/>
              </a:solidFill>
            </a:endParaRPr>
          </a:p>
          <a:p>
            <a:pPr marL="800100" lvl="3" indent="-342900"/>
            <a:r>
              <a:rPr lang="en-US" sz="2800" dirty="0" err="1">
                <a:solidFill>
                  <a:srgbClr val="000000"/>
                </a:solidFill>
              </a:rPr>
              <a:t>stderr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endParaRPr lang="en-US" sz="3200" dirty="0">
              <a:solidFill>
                <a:srgbClr val="FF0000"/>
              </a:solidFill>
            </a:endParaRP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8446"/>
          </a:xfrm>
        </p:spPr>
        <p:txBody>
          <a:bodyPr>
            <a:normAutofit/>
          </a:bodyPr>
          <a:lstStyle/>
          <a:p>
            <a:r>
              <a:rPr lang="en-US" dirty="0"/>
              <a:t>Count # of lines in a file</a:t>
            </a:r>
          </a:p>
        </p:txBody>
      </p:sp>
      <p:sp>
        <p:nvSpPr>
          <p:cNvPr id="4" name="矩形 3"/>
          <p:cNvSpPr/>
          <p:nvPr/>
        </p:nvSpPr>
        <p:spPr>
          <a:xfrm>
            <a:off x="804577" y="2894937"/>
            <a:ext cx="7588783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// open file using (</a:t>
            </a:r>
            <a:r>
              <a:rPr lang="en-US" altLang="zh-CN" sz="2000" dirty="0" err="1">
                <a:latin typeface="Consolas"/>
                <a:cs typeface="Consolas"/>
              </a:rPr>
              <a:t>fopen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// while not end of file stream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read file line by line (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fgets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cs typeface="Consolas"/>
              </a:rPr>
              <a:t>	   increment counter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// close file (</a:t>
            </a:r>
            <a:r>
              <a:rPr lang="en-US" altLang="zh-CN" sz="2000" dirty="0" err="1">
                <a:latin typeface="Consolas"/>
                <a:cs typeface="Consolas"/>
              </a:rPr>
              <a:t>fclose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// print out counter value</a:t>
            </a:r>
          </a:p>
        </p:txBody>
      </p:sp>
    </p:spTree>
    <p:extLst>
      <p:ext uri="{BB962C8B-B14F-4D97-AF65-F5344CB8AC3E}">
        <p14:creationId xmlns:p14="http://schemas.microsoft.com/office/powerpoint/2010/main" val="7905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707942" y="1155329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cs typeface="Consolas"/>
              </a:rPr>
              <a:t>stdio.h</a:t>
            </a:r>
            <a:r>
              <a:rPr lang="en-US" altLang="zh-CN" sz="2000" dirty="0">
                <a:latin typeface="Consolas"/>
                <a:cs typeface="Consolas"/>
              </a:rPr>
              <a:t>&gt;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argc</a:t>
            </a:r>
            <a:r>
              <a:rPr lang="en-US" altLang="zh-CN" sz="2000" dirty="0">
                <a:latin typeface="Consolas"/>
                <a:cs typeface="Consolas"/>
              </a:rPr>
              <a:t>, char **</a:t>
            </a:r>
            <a:r>
              <a:rPr lang="en-US" altLang="zh-CN" sz="2000" dirty="0" err="1">
                <a:latin typeface="Consolas"/>
                <a:cs typeface="Consolas"/>
              </a:rPr>
              <a:t>argv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//open file based on argument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n =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//close file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printf</a:t>
            </a:r>
            <a:r>
              <a:rPr lang="en-US" altLang="zh-CN" sz="2000" dirty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25229" y="1417638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0000"/>
                </a:solidFill>
              </a:rPr>
              <a:t>FILE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fopen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fopen</a:t>
            </a:r>
            <a:r>
              <a:rPr lang="en-US" dirty="0">
                <a:solidFill>
                  <a:srgbClr val="000000"/>
                </a:solidFill>
              </a:rPr>
              <a:t> opens the file whose name is the string pointed to by </a:t>
            </a:r>
            <a:r>
              <a:rPr lang="en-US" dirty="0">
                <a:solidFill>
                  <a:srgbClr val="3366FF"/>
                </a:solidFill>
              </a:rPr>
              <a:t>path</a:t>
            </a:r>
            <a:r>
              <a:rPr lang="en-US" dirty="0">
                <a:solidFill>
                  <a:srgbClr val="000000"/>
                </a:solidFill>
              </a:rPr>
              <a:t> and associates a stream with it.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argument </a:t>
            </a:r>
            <a:r>
              <a:rPr lang="en-US" dirty="0">
                <a:solidFill>
                  <a:srgbClr val="3366FF"/>
                </a:solidFill>
              </a:rPr>
              <a:t>mode</a:t>
            </a:r>
            <a:r>
              <a:rPr lang="en-US" dirty="0">
                <a:solidFill>
                  <a:srgbClr val="000000"/>
                </a:solidFill>
              </a:rPr>
              <a:t> points to a string beginning with one of the following sequences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     Open file for reading. </a:t>
            </a:r>
          </a:p>
          <a:p>
            <a:r>
              <a:rPr lang="en-US" b="1" dirty="0">
                <a:solidFill>
                  <a:srgbClr val="000000"/>
                </a:solidFill>
              </a:rPr>
              <a:t>r+</a:t>
            </a:r>
            <a:r>
              <a:rPr lang="en-US" dirty="0">
                <a:solidFill>
                  <a:srgbClr val="000000"/>
                </a:solidFill>
              </a:rPr>
              <a:t>     Open for reading and writing.</a:t>
            </a:r>
          </a:p>
          <a:p>
            <a:r>
              <a:rPr lang="en-US" dirty="0">
                <a:solidFill>
                  <a:srgbClr val="000000"/>
                </a:solidFill>
              </a:rPr>
              <a:t>w      Truncate file to zero length or create file for writing.</a:t>
            </a:r>
          </a:p>
          <a:p>
            <a:r>
              <a:rPr lang="en-US" dirty="0">
                <a:solidFill>
                  <a:srgbClr val="000000"/>
                </a:solidFill>
              </a:rPr>
              <a:t>....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0534" y="1003160"/>
            <a:ext cx="252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“man </a:t>
            </a:r>
            <a:r>
              <a:rPr lang="en-US" sz="2400" b="1" dirty="0" err="1">
                <a:solidFill>
                  <a:srgbClr val="FF0000"/>
                </a:solidFill>
              </a:rPr>
              <a:t>fopen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1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argc</a:t>
            </a:r>
            <a:r>
              <a:rPr lang="en-US" altLang="zh-CN" sz="2000" dirty="0">
                <a:latin typeface="Consolas"/>
                <a:cs typeface="Consolas"/>
              </a:rPr>
              <a:t>, char **</a:t>
            </a:r>
            <a:r>
              <a:rPr lang="en-US" altLang="zh-CN" sz="2000" dirty="0" err="1">
                <a:latin typeface="Consolas"/>
                <a:cs typeface="Consolas"/>
              </a:rPr>
              <a:t>argv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//open file based on argument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FILE *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=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fopen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[1], “r”);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n =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//close file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fclose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fp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printf</a:t>
            </a:r>
            <a:r>
              <a:rPr lang="en-US" altLang="zh-CN" sz="2000" dirty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033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lesson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C project organization</a:t>
            </a:r>
          </a:p>
          <a:p>
            <a:pPr lvl="1"/>
            <a:r>
              <a:rPr lang="en-US" dirty="0"/>
              <a:t>C pre-processing</a:t>
            </a:r>
          </a:p>
          <a:p>
            <a:r>
              <a:rPr lang="en-US" dirty="0"/>
              <a:t>Doing I/O</a:t>
            </a:r>
          </a:p>
        </p:txBody>
      </p:sp>
    </p:spTree>
    <p:extLst>
      <p:ext uri="{BB962C8B-B14F-4D97-AF65-F5344CB8AC3E}">
        <p14:creationId xmlns:p14="http://schemas.microsoft.com/office/powerpoint/2010/main" val="107033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4881487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(FILE *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int count = 0;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while (1)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//read a line using </a:t>
            </a:r>
            <a:r>
              <a:rPr lang="en-US" altLang="zh-CN" sz="2000" dirty="0" err="1">
                <a:latin typeface="Consolas"/>
                <a:cs typeface="Consolas"/>
              </a:rPr>
              <a:t>fgets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return count;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95808" y="1417637"/>
            <a:ext cx="3818771" cy="5052899"/>
          </a:xfrm>
          <a:prstGeom prst="wedgeRoundRectCallout">
            <a:avLst>
              <a:gd name="adj1" fmla="val -71128"/>
              <a:gd name="adj2" fmla="val -2156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  Reading stops after an </a:t>
            </a:r>
            <a:r>
              <a:rPr lang="en-US" b="1" dirty="0">
                <a:solidFill>
                  <a:srgbClr val="000000"/>
                </a:solidFill>
              </a:rPr>
              <a:t>EOF</a:t>
            </a:r>
            <a:r>
              <a:rPr lang="en-US" dirty="0">
                <a:solidFill>
                  <a:srgbClr val="000000"/>
                </a:solidFill>
              </a:rPr>
              <a:t> or a newline.  If a newline is read, it is stored into the buffer.  A terminating null byte ('\0') is stored after the last character in the buffer.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() returns </a:t>
            </a:r>
            <a:r>
              <a:rPr lang="en-US" u="sng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on success, and NULL on error or when end of file occurs while no characters have been read.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05551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(FILE *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count = 0;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while (1) {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if (!</a:t>
            </a:r>
            <a:r>
              <a:rPr lang="en-US" altLang="zh-CN" sz="2000" dirty="0" err="1">
                <a:latin typeface="Consolas"/>
                <a:cs typeface="Consolas"/>
              </a:rPr>
              <a:t>fgets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buf</a:t>
            </a:r>
            <a:r>
              <a:rPr lang="en-US" altLang="zh-CN" sz="2000" dirty="0">
                <a:latin typeface="Consolas"/>
                <a:cs typeface="Consolas"/>
              </a:rPr>
              <a:t>, BUFSZ, 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))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     break;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  count++;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3AB6E4B-F5D8-6744-B03D-B91222FEF5FD}"/>
              </a:ext>
            </a:extLst>
          </p:cNvPr>
          <p:cNvSpPr/>
          <p:nvPr/>
        </p:nvSpPr>
        <p:spPr>
          <a:xfrm>
            <a:off x="4916866" y="4038601"/>
            <a:ext cx="2479963" cy="1427017"/>
          </a:xfrm>
          <a:prstGeom prst="wedgeRoundRectCallout">
            <a:avLst>
              <a:gd name="adj1" fmla="val -97797"/>
              <a:gd name="adj2" fmla="val -617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It’s the responsibility of the caller (not </a:t>
            </a:r>
            <a:r>
              <a:rPr lang="en-US" dirty="0" err="1">
                <a:solidFill>
                  <a:schemeClr val="tx1"/>
                </a:solidFill>
              </a:rPr>
              <a:t>fgets</a:t>
            </a:r>
            <a:r>
              <a:rPr lang="en-US" dirty="0">
                <a:solidFill>
                  <a:schemeClr val="tx1"/>
                </a:solidFill>
              </a:rPr>
              <a:t>) to allocate buffer for reading a line.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230050-65D8-4B75-BBA0-13DBDB0A9923}"/>
              </a:ext>
            </a:extLst>
          </p:cNvPr>
          <p:cNvGrpSpPr/>
          <p:nvPr/>
        </p:nvGrpSpPr>
        <p:grpSpPr>
          <a:xfrm>
            <a:off x="707943" y="1268575"/>
            <a:ext cx="4953876" cy="2267932"/>
            <a:chOff x="707943" y="1268575"/>
            <a:chExt cx="4953876" cy="22679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A663F9-061B-4230-AF77-B32C805B95D1}"/>
                </a:ext>
              </a:extLst>
            </p:cNvPr>
            <p:cNvSpPr txBox="1"/>
            <p:nvPr/>
          </p:nvSpPr>
          <p:spPr>
            <a:xfrm>
              <a:off x="707943" y="1268575"/>
              <a:ext cx="27238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/>
                  <a:cs typeface="Consolas"/>
                </a:rPr>
                <a:t>#define BUFSZ 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FFA38-18B9-4644-8947-0997D0B629A1}"/>
                </a:ext>
              </a:extLst>
            </p:cNvPr>
            <p:cNvSpPr txBox="1"/>
            <p:nvPr/>
          </p:nvSpPr>
          <p:spPr>
            <a:xfrm>
              <a:off x="1809482" y="3136397"/>
              <a:ext cx="3852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/>
                  <a:cs typeface="Consolas"/>
                </a:rPr>
                <a:t>char *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/>
                  <a:cs typeface="Consolas"/>
                </a:rPr>
                <a:t>buf</a:t>
              </a:r>
              <a:r>
                <a:rPr lang="en-US" altLang="zh-CN" sz="2000" dirty="0">
                  <a:solidFill>
                    <a:srgbClr val="0000FF"/>
                  </a:solidFill>
                  <a:latin typeface="Consolas"/>
                  <a:cs typeface="Consolas"/>
                </a:rPr>
                <a:t> = malloc(BUFSZ);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62BD1E-9DFA-406D-9B61-F1B17593A421}"/>
              </a:ext>
            </a:extLst>
          </p:cNvPr>
          <p:cNvSpPr txBox="1"/>
          <p:nvPr/>
        </p:nvSpPr>
        <p:spPr>
          <a:xfrm>
            <a:off x="4926281" y="575429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🤓🤓Any problem??</a:t>
            </a:r>
          </a:p>
        </p:txBody>
      </p:sp>
    </p:spTree>
    <p:extLst>
      <p:ext uri="{BB962C8B-B14F-4D97-AF65-F5344CB8AC3E}">
        <p14:creationId xmlns:p14="http://schemas.microsoft.com/office/powerpoint/2010/main" val="15265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707943" y="1617664"/>
            <a:ext cx="6405551" cy="44012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#define BUFSZ 1000</a:t>
            </a: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(FILE *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char </a:t>
            </a:r>
            <a:r>
              <a:rPr lang="en-US" altLang="zh-CN" sz="2000" dirty="0" err="1">
                <a:latin typeface="Consolas"/>
                <a:cs typeface="Consolas"/>
              </a:rPr>
              <a:t>buf</a:t>
            </a:r>
            <a:r>
              <a:rPr lang="en-US" altLang="zh-CN" sz="2000" dirty="0">
                <a:latin typeface="Consolas"/>
                <a:cs typeface="Consolas"/>
              </a:rPr>
              <a:t>[BUFSZ];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while (</a:t>
            </a:r>
            <a:r>
              <a:rPr lang="en-US" altLang="zh-CN" sz="2000" dirty="0" err="1">
                <a:latin typeface="Consolas"/>
                <a:cs typeface="Consolas"/>
              </a:rPr>
              <a:t>fgets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buf</a:t>
            </a:r>
            <a:r>
              <a:rPr lang="en-US" altLang="zh-CN" sz="2000" dirty="0">
                <a:latin typeface="Consolas"/>
                <a:cs typeface="Consolas"/>
              </a:rPr>
              <a:t>, BUFSZ, 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)) {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D6C6F3F-A480-EB49-A82F-61595E357E22}"/>
              </a:ext>
            </a:extLst>
          </p:cNvPr>
          <p:cNvSpPr/>
          <p:nvPr/>
        </p:nvSpPr>
        <p:spPr>
          <a:xfrm>
            <a:off x="5584073" y="4627605"/>
            <a:ext cx="2479963" cy="968125"/>
          </a:xfrm>
          <a:prstGeom prst="wedgeRoundRectCallout">
            <a:avLst>
              <a:gd name="adj1" fmla="val -85514"/>
              <a:gd name="adj2" fmla="val -1323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⚠️ What if a line is longer than BUFSZ?</a:t>
            </a: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AD8BA8A8-B039-4F5B-95B3-CA52C0B6ED3C}"/>
              </a:ext>
            </a:extLst>
          </p:cNvPr>
          <p:cNvSpPr/>
          <p:nvPr/>
        </p:nvSpPr>
        <p:spPr>
          <a:xfrm>
            <a:off x="5195808" y="1250100"/>
            <a:ext cx="3818771" cy="2171276"/>
          </a:xfrm>
          <a:prstGeom prst="wedgeRoundRectCallout">
            <a:avLst>
              <a:gd name="adj1" fmla="val -64384"/>
              <a:gd name="adj2" fmla="val 5060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b="1" dirty="0" err="1">
                <a:solidFill>
                  <a:schemeClr val="tx1"/>
                </a:solidFill>
              </a:rPr>
              <a:t>fgets</a:t>
            </a:r>
            <a:r>
              <a:rPr lang="en-US" b="1" dirty="0">
                <a:solidFill>
                  <a:schemeClr val="tx1"/>
                </a:solidFill>
              </a:rPr>
              <a:t>(char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int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size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FILE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>
                <a:solidFill>
                  <a:srgbClr val="0000FF"/>
                </a:solidFill>
              </a:rPr>
              <a:t>stream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fgets</a:t>
            </a:r>
            <a:r>
              <a:rPr lang="en-US" dirty="0">
                <a:solidFill>
                  <a:srgbClr val="000000"/>
                </a:solidFill>
              </a:rPr>
              <a:t>()  reads  in at most one less than </a:t>
            </a:r>
            <a:r>
              <a:rPr lang="en-US" dirty="0">
                <a:solidFill>
                  <a:srgbClr val="0000FF"/>
                </a:solidFill>
              </a:rPr>
              <a:t>size</a:t>
            </a:r>
            <a:r>
              <a:rPr lang="en-US" dirty="0">
                <a:solidFill>
                  <a:srgbClr val="000000"/>
                </a:solidFill>
              </a:rPr>
              <a:t> characters from </a:t>
            </a:r>
            <a:r>
              <a:rPr lang="en-US" dirty="0">
                <a:solidFill>
                  <a:srgbClr val="0000FF"/>
                </a:solidFill>
              </a:rPr>
              <a:t>stream</a:t>
            </a:r>
            <a:r>
              <a:rPr lang="en-US" dirty="0">
                <a:solidFill>
                  <a:srgbClr val="000000"/>
                </a:solidFill>
              </a:rPr>
              <a:t> and stores them into the buffer pointed to by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98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248905" y="1617664"/>
            <a:ext cx="5731186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(FILE *</a:t>
            </a:r>
            <a:r>
              <a:rPr lang="en-US" altLang="zh-CN" sz="2000" dirty="0" err="1">
                <a:latin typeface="Consolas"/>
                <a:cs typeface="Consolas"/>
              </a:rPr>
              <a:t>fp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int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>
                <a:latin typeface="Consolas"/>
                <a:cs typeface="Consolas"/>
              </a:rPr>
              <a:t>char </a:t>
            </a:r>
            <a:r>
              <a:rPr lang="en-US" altLang="zh-CN" sz="2000" dirty="0" err="1">
                <a:latin typeface="Consolas"/>
                <a:cs typeface="Consolas"/>
              </a:rPr>
              <a:t>buf</a:t>
            </a:r>
            <a:r>
              <a:rPr lang="en-US" altLang="zh-CN" sz="2000" dirty="0">
                <a:latin typeface="Consolas"/>
                <a:cs typeface="Consolas"/>
              </a:rPr>
              <a:t>[BUFSZ];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while (</a:t>
            </a:r>
            <a:r>
              <a:rPr lang="en-US" altLang="zh-CN" sz="2000" dirty="0" err="1">
                <a:latin typeface="Consolas"/>
                <a:cs typeface="Consolas"/>
              </a:rPr>
              <a:t>fgets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buf</a:t>
            </a:r>
            <a:r>
              <a:rPr lang="en-US" altLang="zh-CN" sz="2000" dirty="0">
                <a:latin typeface="Consolas"/>
                <a:cs typeface="Consolas"/>
              </a:rPr>
              <a:t>, </a:t>
            </a:r>
            <a:r>
              <a:rPr lang="en-US" altLang="zh-CN" sz="2000" dirty="0" err="1">
                <a:latin typeface="Consolas"/>
                <a:cs typeface="Consolas"/>
              </a:rPr>
              <a:t>BUFSZ,fp</a:t>
            </a:r>
            <a:r>
              <a:rPr lang="en-US" altLang="zh-CN" sz="2000" dirty="0">
                <a:latin typeface="Consolas"/>
                <a:cs typeface="Consolas"/>
              </a:rPr>
              <a:t>))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    if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)-1]!=‘\n’) 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      continue;</a:t>
            </a:r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count++;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return count;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EB6A523-C7C3-4DAE-A1A6-B59674DAC3EA}"/>
              </a:ext>
            </a:extLst>
          </p:cNvPr>
          <p:cNvSpPr/>
          <p:nvPr/>
        </p:nvSpPr>
        <p:spPr>
          <a:xfrm>
            <a:off x="2726028" y="4536459"/>
            <a:ext cx="3138152" cy="852397"/>
          </a:xfrm>
          <a:prstGeom prst="wedgeRoundRectCallout">
            <a:avLst>
              <a:gd name="adj1" fmla="val -32587"/>
              <a:gd name="adj2" fmla="val -12992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Replace with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[BUFSZ-2]!=‘\n’?</a:t>
            </a:r>
          </a:p>
        </p:txBody>
      </p:sp>
    </p:spTree>
    <p:extLst>
      <p:ext uri="{BB962C8B-B14F-4D97-AF65-F5344CB8AC3E}">
        <p14:creationId xmlns:p14="http://schemas.microsoft.com/office/powerpoint/2010/main" val="314302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 example</a:t>
            </a:r>
          </a:p>
        </p:txBody>
      </p:sp>
      <p:sp>
        <p:nvSpPr>
          <p:cNvPr id="4" name="矩形 3"/>
          <p:cNvSpPr/>
          <p:nvPr/>
        </p:nvSpPr>
        <p:spPr>
          <a:xfrm>
            <a:off x="266189" y="1218135"/>
            <a:ext cx="4979662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err="1">
                <a:latin typeface="Consolas"/>
                <a:cs typeface="Consolas"/>
              </a:rPr>
              <a:t>countlines</a:t>
            </a:r>
            <a:r>
              <a:rPr lang="en-US" altLang="zh-CN" dirty="0">
                <a:latin typeface="Consolas"/>
                <a:cs typeface="Consolas"/>
              </a:rPr>
              <a:t>(FILE *</a:t>
            </a:r>
            <a:r>
              <a:rPr lang="en-US" altLang="zh-CN" dirty="0" err="1">
                <a:latin typeface="Consolas"/>
                <a:cs typeface="Consolas"/>
              </a:rPr>
              <a:t>fp</a:t>
            </a:r>
            <a:r>
              <a:rPr lang="en-US" altLang="zh-CN" dirty="0">
                <a:latin typeface="Consolas"/>
                <a:cs typeface="Consolas"/>
              </a:rPr>
              <a:t>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   </a:t>
            </a:r>
            <a:r>
              <a:rPr lang="en-US" altLang="zh-CN" dirty="0" err="1">
                <a:latin typeface="Consolas"/>
                <a:cs typeface="Consolas"/>
              </a:rPr>
              <a:t>int</a:t>
            </a:r>
            <a:r>
              <a:rPr lang="en-US" altLang="zh-CN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    char 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dirty="0">
                <a:latin typeface="Consolas"/>
                <a:cs typeface="Consolas"/>
              </a:rPr>
              <a:t>     while (</a:t>
            </a:r>
            <a:r>
              <a:rPr lang="en-US" altLang="zh-CN" dirty="0" err="1">
                <a:latin typeface="Consolas"/>
                <a:cs typeface="Consolas"/>
              </a:rPr>
              <a:t>fgets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buf</a:t>
            </a:r>
            <a:r>
              <a:rPr lang="en-US" altLang="zh-CN" dirty="0">
                <a:latin typeface="Consolas"/>
                <a:cs typeface="Consolas"/>
              </a:rPr>
              <a:t>, </a:t>
            </a:r>
            <a:r>
              <a:rPr lang="en-US" altLang="zh-CN" dirty="0" err="1">
                <a:latin typeface="Consolas"/>
                <a:cs typeface="Consolas"/>
              </a:rPr>
              <a:t>BUFSZ,fp</a:t>
            </a:r>
            <a:r>
              <a:rPr lang="en-US" altLang="zh-CN" dirty="0">
                <a:latin typeface="Consolas"/>
                <a:cs typeface="Consolas"/>
              </a:rPr>
              <a:t>)) {</a:t>
            </a:r>
          </a:p>
          <a:p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      if 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strlen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(</a:t>
            </a:r>
            <a:r>
              <a:rPr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dirty="0">
                <a:solidFill>
                  <a:srgbClr val="3366FF"/>
                </a:solidFill>
                <a:latin typeface="Consolas"/>
                <a:cs typeface="Consolas"/>
              </a:rPr>
              <a:t>)-1]!=‘\n’) </a:t>
            </a:r>
          </a:p>
          <a:p>
            <a:r>
              <a:rPr lang="en-US" altLang="zh-CN" dirty="0">
                <a:solidFill>
                  <a:srgbClr val="0432FF"/>
                </a:solidFill>
                <a:latin typeface="Consolas"/>
                <a:cs typeface="Consolas"/>
              </a:rPr>
              <a:t>         continue;</a:t>
            </a:r>
          </a:p>
          <a:p>
            <a:r>
              <a:rPr lang="en-US" altLang="zh-CN" dirty="0">
                <a:latin typeface="Consolas"/>
                <a:cs typeface="Consolas"/>
              </a:rPr>
              <a:t>       count++:</a:t>
            </a:r>
          </a:p>
          <a:p>
            <a:r>
              <a:rPr lang="en-US" altLang="zh-CN" dirty="0">
                <a:latin typeface="Consolas"/>
                <a:cs typeface="Consolas"/>
              </a:rPr>
              <a:t>     }</a:t>
            </a:r>
          </a:p>
          <a:p>
            <a:r>
              <a:rPr lang="en-US" altLang="zh-CN" dirty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189" y="4967429"/>
            <a:ext cx="8066081" cy="1754327"/>
          </a:xfrm>
          <a:prstGeom prst="rect">
            <a:avLst/>
          </a:prstGeom>
          <a:solidFill>
            <a:srgbClr val="C6D9F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br</a:t>
            </a:r>
            <a:r>
              <a:rPr lang="en-US" dirty="0">
                <a:latin typeface="Consolas"/>
                <a:cs typeface="Consolas"/>
              </a:rPr>
              <a:t> = new </a:t>
            </a:r>
            <a:r>
              <a:rPr lang="en-US" dirty="0" err="1">
                <a:latin typeface="Consolas"/>
                <a:cs typeface="Consolas"/>
              </a:rPr>
              <a:t>BufferedReader</a:t>
            </a:r>
            <a:r>
              <a:rPr lang="en-US" dirty="0">
                <a:latin typeface="Consolas"/>
                <a:cs typeface="Consolas"/>
              </a:rPr>
              <a:t>(new </a:t>
            </a:r>
            <a:r>
              <a:rPr lang="en-US" dirty="0" err="1">
                <a:latin typeface="Consolas"/>
                <a:cs typeface="Consolas"/>
              </a:rPr>
              <a:t>FileReader</a:t>
            </a:r>
            <a:r>
              <a:rPr lang="en-US" dirty="0">
                <a:latin typeface="Consolas"/>
                <a:cs typeface="Consolas"/>
              </a:rPr>
              <a:t>(file)));</a:t>
            </a:r>
          </a:p>
          <a:p>
            <a:r>
              <a:rPr lang="en-US" dirty="0">
                <a:latin typeface="Consolas"/>
                <a:cs typeface="Consolas"/>
              </a:rPr>
              <a:t>String line;</a:t>
            </a:r>
            <a:r>
              <a:rPr lang="en-US" dirty="0"/>
              <a:t> </a:t>
            </a: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count = 0;</a:t>
            </a:r>
          </a:p>
          <a:p>
            <a:r>
              <a:rPr lang="en-US" dirty="0">
                <a:latin typeface="Consolas"/>
                <a:cs typeface="Consolas"/>
              </a:rPr>
              <a:t>while ((line = </a:t>
            </a:r>
            <a:r>
              <a:rPr lang="en-US" dirty="0" err="1">
                <a:latin typeface="Consolas"/>
                <a:cs typeface="Consolas"/>
              </a:rPr>
              <a:t>br.readLine</a:t>
            </a:r>
            <a:r>
              <a:rPr lang="en-US" dirty="0">
                <a:latin typeface="Consolas"/>
                <a:cs typeface="Consolas"/>
              </a:rPr>
              <a:t>()) != null) {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count++;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36052" y="1961025"/>
            <a:ext cx="3680458" cy="400110"/>
            <a:chOff x="5009043" y="2539578"/>
            <a:chExt cx="3680458" cy="40011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09043" y="2739633"/>
              <a:ext cx="913329" cy="14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2372" y="2539578"/>
              <a:ext cx="2767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buffer allocated by caller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1763" y="3952201"/>
            <a:ext cx="4559413" cy="1864961"/>
            <a:chOff x="3491763" y="3952201"/>
            <a:chExt cx="4559413" cy="1864961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491763" y="4152256"/>
              <a:ext cx="1754088" cy="16649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851" y="3952201"/>
              <a:ext cx="2805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buffer allocated by </a:t>
              </a:r>
              <a:r>
                <a:rPr lang="en-US" sz="2000" dirty="0" err="1"/>
                <a:t>callee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8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(Low-level) UNIX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by </a:t>
            </a:r>
            <a:r>
              <a:rPr lang="en-US" dirty="0" err="1"/>
              <a:t>stdio</a:t>
            </a:r>
            <a:r>
              <a:rPr lang="en-US" dirty="0"/>
              <a:t> library to implement buffer I/O</a:t>
            </a:r>
          </a:p>
          <a:p>
            <a:r>
              <a:rPr lang="en-US" dirty="0"/>
              <a:t>A thin wrapper to interface with OS kernel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I/O stream is represented by an integer (called file descriptor).</a:t>
            </a:r>
          </a:p>
          <a:p>
            <a:r>
              <a:rPr lang="en-US" dirty="0"/>
              <a:t>Special file descriptors:</a:t>
            </a:r>
          </a:p>
          <a:p>
            <a:pPr lvl="1"/>
            <a:r>
              <a:rPr lang="en-US" dirty="0"/>
              <a:t>0: standard input</a:t>
            </a:r>
          </a:p>
          <a:p>
            <a:pPr lvl="1"/>
            <a:r>
              <a:rPr lang="en-US" dirty="0"/>
              <a:t>1: standard output</a:t>
            </a:r>
          </a:p>
          <a:p>
            <a:pPr lvl="1"/>
            <a:r>
              <a:rPr lang="en-US" dirty="0"/>
              <a:t>2: standard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14533" y="2623090"/>
            <a:ext cx="3338923" cy="649754"/>
            <a:chOff x="4914533" y="2623090"/>
            <a:chExt cx="3338923" cy="64975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14533" y="2623090"/>
              <a:ext cx="593610" cy="372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508143" y="2811179"/>
              <a:ext cx="2745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system call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5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example: Count lines</a:t>
            </a:r>
          </a:p>
        </p:txBody>
      </p:sp>
      <p:sp>
        <p:nvSpPr>
          <p:cNvPr id="4" name="矩形 3"/>
          <p:cNvSpPr/>
          <p:nvPr/>
        </p:nvSpPr>
        <p:spPr>
          <a:xfrm>
            <a:off x="707942" y="1617664"/>
            <a:ext cx="7588783" cy="5016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types.h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latin typeface="Consolas"/>
                <a:cs typeface="Consolas"/>
              </a:rPr>
              <a:t>#include &lt;sys/</a:t>
            </a:r>
            <a:r>
              <a:rPr lang="en-US" sz="2000" dirty="0" err="1">
                <a:latin typeface="Consolas"/>
                <a:cs typeface="Consolas"/>
              </a:rPr>
              <a:t>stat.h</a:t>
            </a:r>
            <a:r>
              <a:rPr lang="en-US" sz="2000" dirty="0"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latin typeface="Consolas"/>
                <a:cs typeface="Consolas"/>
              </a:rPr>
              <a:t>#include &lt;</a:t>
            </a:r>
            <a:r>
              <a:rPr lang="en-US" sz="2000" dirty="0" err="1">
                <a:latin typeface="Consolas"/>
                <a:cs typeface="Consolas"/>
              </a:rPr>
              <a:t>fcntl.h</a:t>
            </a:r>
            <a:r>
              <a:rPr lang="en-US" sz="2000" dirty="0">
                <a:latin typeface="Consolas"/>
                <a:cs typeface="Consolas"/>
              </a:rPr>
              <a:t>&gt;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argc</a:t>
            </a:r>
            <a:r>
              <a:rPr lang="en-US" altLang="zh-CN" sz="2000" dirty="0">
                <a:latin typeface="Consolas"/>
                <a:cs typeface="Consolas"/>
              </a:rPr>
              <a:t>, char **</a:t>
            </a:r>
            <a:r>
              <a:rPr lang="en-US" altLang="zh-CN" sz="2000" dirty="0" err="1">
                <a:latin typeface="Consolas"/>
                <a:cs typeface="Consolas"/>
              </a:rPr>
              <a:t>argv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//open file based on argument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= open(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argv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[1], O_RDONLY);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n =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fd</a:t>
            </a:r>
            <a:r>
              <a:rPr lang="en-US" altLang="zh-CN" sz="2000" dirty="0">
                <a:latin typeface="Consolas"/>
                <a:cs typeface="Consolas"/>
              </a:rPr>
              <a:t>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//close file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close(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);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cs typeface="Consolas"/>
              </a:rPr>
              <a:t>printf</a:t>
            </a:r>
            <a:r>
              <a:rPr lang="en-US" altLang="zh-CN" sz="2000" dirty="0">
                <a:latin typeface="Consolas"/>
                <a:cs typeface="Consolas"/>
              </a:rPr>
              <a:t>(“# of lines %d\n”, n);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18923" y="2098472"/>
            <a:ext cx="2667877" cy="952597"/>
          </a:xfrm>
          <a:prstGeom prst="wedgeRoundRectCallout">
            <a:avLst>
              <a:gd name="adj1" fmla="val -64646"/>
              <a:gd name="adj2" fmla="val 1257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 “</a:t>
            </a:r>
            <a:r>
              <a:rPr lang="en-US" sz="2400" b="1" dirty="0">
                <a:solidFill>
                  <a:srgbClr val="FF0000"/>
                </a:solidFill>
              </a:rPr>
              <a:t>man 2 open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example: count lines</a:t>
            </a:r>
          </a:p>
        </p:txBody>
      </p:sp>
      <p:sp>
        <p:nvSpPr>
          <p:cNvPr id="4" name="矩形 3"/>
          <p:cNvSpPr/>
          <p:nvPr/>
        </p:nvSpPr>
        <p:spPr>
          <a:xfrm>
            <a:off x="197162" y="1300132"/>
            <a:ext cx="7022784" cy="53245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cs typeface="Consolas"/>
              </a:rPr>
              <a:t>unistd.h</a:t>
            </a:r>
            <a:r>
              <a:rPr lang="en-US" altLang="zh-CN" sz="20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countlines</a:t>
            </a:r>
            <a:r>
              <a:rPr lang="en-US" altLang="zh-CN" sz="2000" dirty="0">
                <a:latin typeface="Consolas"/>
                <a:cs typeface="Consolas"/>
              </a:rPr>
              <a:t>(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fd</a:t>
            </a:r>
            <a:r>
              <a:rPr lang="en-US" altLang="zh-CN" sz="2000" dirty="0">
                <a:latin typeface="Consolas"/>
                <a:cs typeface="Consolas"/>
              </a:rPr>
              <a:t>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  char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[BUFSZ];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</a:t>
            </a:r>
            <a:r>
              <a:rPr lang="en-US" altLang="zh-CN" sz="2000" dirty="0" err="1">
                <a:latin typeface="Consolas"/>
                <a:cs typeface="Consolas"/>
              </a:rPr>
              <a:t>ssize_t</a:t>
            </a:r>
            <a:r>
              <a:rPr lang="en-US" altLang="zh-CN" sz="2000" dirty="0">
                <a:latin typeface="Consolas"/>
                <a:cs typeface="Consolas"/>
              </a:rPr>
              <a:t> n;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while ((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n = read(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cs typeface="Consolas"/>
              </a:rPr>
              <a:t>fd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, BUFSZ)</a:t>
            </a:r>
            <a:r>
              <a:rPr lang="en-US" altLang="zh-CN" sz="2000" dirty="0">
                <a:latin typeface="Consolas"/>
                <a:cs typeface="Consolas"/>
              </a:rPr>
              <a:t>) &gt; 0)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        for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ssize_t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= 0;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 &lt; n; 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		      if (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buf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[</a:t>
            </a:r>
            <a:r>
              <a:rPr lang="en-US" altLang="zh-CN" sz="2000" dirty="0" err="1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altLang="zh-CN" sz="2000" dirty="0">
                <a:solidFill>
                  <a:srgbClr val="3366FF"/>
                </a:solidFill>
                <a:latin typeface="Consolas"/>
                <a:cs typeface="Consolas"/>
              </a:rPr>
              <a:t>] == ‘\n’)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          </a:t>
            </a:r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count++;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onsolas"/>
                <a:cs typeface="Consolas"/>
              </a:rPr>
              <a:t>    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    }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return count;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089586" y="1725718"/>
            <a:ext cx="3054414" cy="4500670"/>
          </a:xfrm>
          <a:prstGeom prst="wedgeRoundRectCallout">
            <a:avLst>
              <a:gd name="adj1" fmla="val -68074"/>
              <a:gd name="adj2" fmla="val -141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chemeClr val="tx1"/>
                </a:solidFill>
              </a:rPr>
              <a:t>ssize_t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read(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fd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void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*</a:t>
            </a:r>
            <a:r>
              <a:rPr lang="en-US" u="sng" dirty="0" err="1">
                <a:solidFill>
                  <a:schemeClr val="tx1"/>
                </a:solidFill>
              </a:rPr>
              <a:t>buf</a:t>
            </a:r>
            <a:r>
              <a:rPr lang="en-US" b="1" u="sng" dirty="0">
                <a:solidFill>
                  <a:schemeClr val="tx1"/>
                </a:solidFill>
              </a:rPr>
              <a:t>,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size_t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3366FF"/>
                </a:solidFill>
              </a:rPr>
              <a:t>count</a:t>
            </a:r>
            <a:r>
              <a:rPr lang="en-US" b="1" u="sng" dirty="0">
                <a:solidFill>
                  <a:schemeClr val="tx1"/>
                </a:solidFill>
              </a:rPr>
              <a:t>);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read</a:t>
            </a:r>
            <a:r>
              <a:rPr lang="en-US" dirty="0">
                <a:solidFill>
                  <a:schemeClr val="tx1"/>
                </a:solidFill>
              </a:rPr>
              <a:t>() attempts to read up to </a:t>
            </a:r>
            <a:r>
              <a:rPr lang="en-US" dirty="0">
                <a:solidFill>
                  <a:srgbClr val="3366FF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 bytes from file descriptor </a:t>
            </a:r>
            <a:r>
              <a:rPr lang="en-US" dirty="0" err="1">
                <a:solidFill>
                  <a:srgbClr val="3366FF"/>
                </a:solidFill>
              </a:rPr>
              <a:t>fd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into the buffer starting at </a:t>
            </a:r>
            <a:r>
              <a:rPr lang="en-US" dirty="0" err="1">
                <a:solidFill>
                  <a:srgbClr val="3366FF"/>
                </a:solidFill>
              </a:rPr>
              <a:t>buf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  success,  the  number  of bytes read is returned (zero indicates end of file),</a:t>
            </a:r>
          </a:p>
          <a:p>
            <a:r>
              <a:rPr lang="en-US" dirty="0">
                <a:solidFill>
                  <a:schemeClr val="tx1"/>
                </a:solidFill>
              </a:rPr>
              <a:t>On error, -1 is returned...</a:t>
            </a:r>
          </a:p>
          <a:p>
            <a:endParaRPr lang="en-US" b="1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558" y="1988026"/>
            <a:ext cx="3244145" cy="369332"/>
            <a:chOff x="3851558" y="1988026"/>
            <a:chExt cx="3244145" cy="369332"/>
          </a:xfrm>
        </p:grpSpPr>
        <p:sp>
          <p:nvSpPr>
            <p:cNvPr id="7" name="Oval 6"/>
            <p:cNvSpPr/>
            <p:nvPr/>
          </p:nvSpPr>
          <p:spPr>
            <a:xfrm>
              <a:off x="6212191" y="1988026"/>
              <a:ext cx="883512" cy="331338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3"/>
              <a:endCxn id="7" idx="2"/>
            </p:cNvCxnSpPr>
            <p:nvPr/>
          </p:nvCxnSpPr>
          <p:spPr>
            <a:xfrm flipV="1">
              <a:off x="5901593" y="2153695"/>
              <a:ext cx="310598" cy="18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51558" y="1988026"/>
              <a:ext cx="205003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typedef</a:t>
              </a:r>
              <a:r>
                <a:rPr lang="en-US" dirty="0"/>
                <a:t> long </a:t>
              </a:r>
              <a:r>
                <a:rPr lang="en-US" dirty="0" err="1"/>
                <a:t>ssize_t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391654" y="1264053"/>
            <a:ext cx="258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“man 2 read”</a:t>
            </a:r>
          </a:p>
        </p:txBody>
      </p:sp>
    </p:spTree>
    <p:extLst>
      <p:ext uri="{BB962C8B-B14F-4D97-AF65-F5344CB8AC3E}">
        <p14:creationId xmlns:p14="http://schemas.microsoft.com/office/powerpoint/2010/main" val="18022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FILE?</a:t>
            </a:r>
          </a:p>
        </p:txBody>
      </p:sp>
      <p:sp>
        <p:nvSpPr>
          <p:cNvPr id="4" name="矩形 3"/>
          <p:cNvSpPr/>
          <p:nvPr/>
        </p:nvSpPr>
        <p:spPr>
          <a:xfrm>
            <a:off x="293796" y="1300132"/>
            <a:ext cx="7022784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  </a:t>
            </a:r>
            <a:r>
              <a:rPr lang="en-US" sz="2400" dirty="0" err="1"/>
              <a:t>struct</a:t>
            </a:r>
            <a:r>
              <a:rPr lang="en-US" sz="2400" dirty="0"/>
              <a:t> {</a:t>
            </a: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endParaRPr lang="en-US" altLang="zh-CN" sz="24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} FILE;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607" y="4500670"/>
            <a:ext cx="868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implement </a:t>
            </a:r>
            <a:r>
              <a:rPr lang="en-US" sz="2400" dirty="0" err="1"/>
              <a:t>fopen</a:t>
            </a:r>
            <a:r>
              <a:rPr lang="en-US" sz="2400" dirty="0"/>
              <a:t>, </a:t>
            </a:r>
            <a:r>
              <a:rPr lang="en-US" sz="2400" dirty="0" err="1"/>
              <a:t>fclose</a:t>
            </a:r>
            <a:r>
              <a:rPr lang="en-US" sz="2400" dirty="0"/>
              <a:t>, </a:t>
            </a:r>
            <a:r>
              <a:rPr lang="en-US" sz="2400" dirty="0" err="1"/>
              <a:t>fgets</a:t>
            </a:r>
            <a:r>
              <a:rPr lang="en-US" sz="2400" dirty="0"/>
              <a:t> using open, close, and read?</a:t>
            </a:r>
          </a:p>
          <a:p>
            <a:r>
              <a:rPr lang="en-US" sz="2400" dirty="0"/>
              <a:t>see page 176-177 of K&amp;R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823" y="1732041"/>
            <a:ext cx="6248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cnt</a:t>
            </a:r>
            <a:r>
              <a:rPr lang="en-US" sz="2000" dirty="0">
                <a:latin typeface="Consolas"/>
                <a:cs typeface="Consolas"/>
              </a:rPr>
              <a:t>;  // characters left in buffer</a:t>
            </a:r>
          </a:p>
          <a:p>
            <a:r>
              <a:rPr lang="en-US" sz="2000" dirty="0">
                <a:latin typeface="Consolas"/>
                <a:cs typeface="Consolas"/>
              </a:rPr>
              <a:t>char *</a:t>
            </a:r>
            <a:r>
              <a:rPr lang="en-US" sz="2000" dirty="0" err="1">
                <a:latin typeface="Consolas"/>
                <a:cs typeface="Consolas"/>
              </a:rPr>
              <a:t>ptr</a:t>
            </a:r>
            <a:r>
              <a:rPr lang="en-US" sz="2000" dirty="0">
                <a:latin typeface="Consolas"/>
                <a:cs typeface="Consolas"/>
              </a:rPr>
              <a:t>;  // next character in the buffer</a:t>
            </a:r>
          </a:p>
          <a:p>
            <a:r>
              <a:rPr lang="en-US" sz="2000" dirty="0">
                <a:latin typeface="Consolas"/>
                <a:cs typeface="Consolas"/>
              </a:rPr>
              <a:t>char *base; // location of buffer</a:t>
            </a:r>
          </a:p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mode;  // mode of file access</a:t>
            </a:r>
          </a:p>
          <a:p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fileno</a:t>
            </a:r>
            <a:r>
              <a:rPr lang="en-US" sz="2000" dirty="0">
                <a:latin typeface="Consolas"/>
                <a:cs typeface="Consolas"/>
              </a:rPr>
              <a:t>;  // file descriptor</a:t>
            </a:r>
            <a:endParaRPr lang="en-US" altLang="zh-CN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49EA-1EB6-467D-BE79-B0D119F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72E1-79EA-487A-8A3E-6FC4AB5A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C project organization</a:t>
            </a:r>
          </a:p>
          <a:p>
            <a:pPr lvl="1"/>
            <a:r>
              <a:rPr lang="en-US" dirty="0"/>
              <a:t>Header files</a:t>
            </a:r>
          </a:p>
          <a:p>
            <a:pPr lvl="1"/>
            <a:r>
              <a:rPr lang="en-US" dirty="0"/>
              <a:t>C preprocessing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Lower level I/O (open, read, write)</a:t>
            </a:r>
          </a:p>
          <a:p>
            <a:pPr lvl="2"/>
            <a:r>
              <a:rPr lang="en-US" dirty="0"/>
              <a:t>Unbuffered. Directly interface with OS (</a:t>
            </a:r>
            <a:r>
              <a:rPr lang="en-US" dirty="0" err="1"/>
              <a:t>syscall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Buffered I/O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fgets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Built on top of low level I/O with a buffer.</a:t>
            </a:r>
          </a:p>
          <a:p>
            <a:pPr lvl="2"/>
            <a:r>
              <a:rPr lang="en-US" dirty="0"/>
              <a:t>Improves performance by buffering multiple I/</a:t>
            </a:r>
            <a:r>
              <a:rPr lang="en-US" dirty="0" err="1"/>
              <a:t>Os</a:t>
            </a:r>
            <a:r>
              <a:rPr lang="en-US" dirty="0"/>
              <a:t> into a single low-level I/O call.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0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481" y="291655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Lab2’s compilation sequence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435588" y="1744766"/>
            <a:ext cx="1222750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wordcount.c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378188" y="3577443"/>
            <a:ext cx="119239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list.c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346060" y="4425127"/>
            <a:ext cx="1173622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>
                <a:solidFill>
                  <a:srgbClr val="000000"/>
                </a:solidFill>
                <a:latin typeface="Verdana"/>
                <a:cs typeface="Verdana"/>
              </a:rPr>
              <a:t>clab2_test.c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551374" y="1684309"/>
            <a:ext cx="2653002" cy="745287"/>
            <a:chOff x="1950399" y="1102745"/>
            <a:chExt cx="3537335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3753662" y="1102745"/>
              <a:ext cx="1734072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wordcount.o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1950399" y="1316068"/>
              <a:ext cx="198601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wordcount.c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>
              <a:cxnSpLocks/>
            </p:cNvCxnSpPr>
            <p:nvPr/>
          </p:nvCxnSpPr>
          <p:spPr>
            <a:xfrm>
              <a:off x="2106744" y="1694925"/>
              <a:ext cx="1673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435470" y="3545941"/>
            <a:ext cx="2498319" cy="745287"/>
            <a:chOff x="2098833" y="2271596"/>
            <a:chExt cx="3331093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098833" y="2416765"/>
              <a:ext cx="222875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list.c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351875" y="2789799"/>
              <a:ext cx="1622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list.o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425179" y="4458375"/>
            <a:ext cx="2557825" cy="745287"/>
            <a:chOff x="2085112" y="3488175"/>
            <a:chExt cx="3410434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085112" y="3533688"/>
              <a:ext cx="2205220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clab2_test.c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>
              <a:cxnSpLocks/>
            </p:cNvCxnSpPr>
            <p:nvPr/>
          </p:nvCxnSpPr>
          <p:spPr>
            <a:xfrm>
              <a:off x="2211116" y="3906723"/>
              <a:ext cx="1727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872890" y="3488175"/>
              <a:ext cx="1622656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clab2_test.o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2087565" y="1139899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compiling</a:t>
            </a:r>
          </a:p>
        </p:txBody>
      </p:sp>
      <p:sp>
        <p:nvSpPr>
          <p:cNvPr id="42" name="Vertical Scroll 5">
            <a:extLst>
              <a:ext uri="{FF2B5EF4-FFF2-40B4-BE49-F238E27FC236}">
                <a16:creationId xmlns:a16="http://schemas.microsoft.com/office/drawing/2014/main" id="{B9BCEE3A-85E1-43E1-9380-A1B8E9B3C312}"/>
              </a:ext>
            </a:extLst>
          </p:cNvPr>
          <p:cNvSpPr/>
          <p:nvPr/>
        </p:nvSpPr>
        <p:spPr>
          <a:xfrm>
            <a:off x="459570" y="2638095"/>
            <a:ext cx="1192395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htable.c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B49FF7-5E07-4C91-A484-7190C86A8653}"/>
              </a:ext>
            </a:extLst>
          </p:cNvPr>
          <p:cNvGrpSpPr/>
          <p:nvPr/>
        </p:nvGrpSpPr>
        <p:grpSpPr>
          <a:xfrm>
            <a:off x="1516852" y="2606593"/>
            <a:ext cx="2498319" cy="745287"/>
            <a:chOff x="2098833" y="2271596"/>
            <a:chExt cx="3331093" cy="993716"/>
          </a:xfrm>
        </p:grpSpPr>
        <p:sp>
          <p:nvSpPr>
            <p:cNvPr id="45" name="矩形 22">
              <a:extLst>
                <a:ext uri="{FF2B5EF4-FFF2-40B4-BE49-F238E27FC236}">
                  <a16:creationId xmlns:a16="http://schemas.microsoft.com/office/drawing/2014/main" id="{E7CD872B-6626-44A2-9C55-C2FAF77DB1A9}"/>
                </a:ext>
              </a:extLst>
            </p:cNvPr>
            <p:cNvSpPr/>
            <p:nvPr/>
          </p:nvSpPr>
          <p:spPr>
            <a:xfrm>
              <a:off x="2098833" y="2416765"/>
              <a:ext cx="222875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htable.c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D1D6595-AF39-481A-A292-6DCF3E1AF7F0}"/>
                </a:ext>
              </a:extLst>
            </p:cNvPr>
            <p:cNvCxnSpPr>
              <a:cxnSpLocks/>
            </p:cNvCxnSpPr>
            <p:nvPr/>
          </p:nvCxnSpPr>
          <p:spPr>
            <a:xfrm>
              <a:off x="2351875" y="2789799"/>
              <a:ext cx="1622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Vertical Scroll 5">
              <a:extLst>
                <a:ext uri="{FF2B5EF4-FFF2-40B4-BE49-F238E27FC236}">
                  <a16:creationId xmlns:a16="http://schemas.microsoft.com/office/drawing/2014/main" id="{228A3374-2C16-4221-B297-D3D2C3D4A01A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htable.o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2C7558CF-21A4-4F8A-9075-4618501639AA}"/>
              </a:ext>
            </a:extLst>
          </p:cNvPr>
          <p:cNvSpPr/>
          <p:nvPr/>
        </p:nvSpPr>
        <p:spPr>
          <a:xfrm>
            <a:off x="4964018" y="1588003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linking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04026C-340B-46D8-A3BC-A0F636117200}"/>
              </a:ext>
            </a:extLst>
          </p:cNvPr>
          <p:cNvGrpSpPr/>
          <p:nvPr/>
        </p:nvGrpSpPr>
        <p:grpSpPr>
          <a:xfrm>
            <a:off x="3794278" y="3095510"/>
            <a:ext cx="4774315" cy="1945594"/>
            <a:chOff x="3794278" y="3095510"/>
            <a:chExt cx="4774315" cy="19455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1041CE-BE47-43BF-893C-4CC2E75BB12C}"/>
                </a:ext>
              </a:extLst>
            </p:cNvPr>
            <p:cNvGrpSpPr/>
            <p:nvPr/>
          </p:nvGrpSpPr>
          <p:grpSpPr>
            <a:xfrm>
              <a:off x="3794278" y="3905182"/>
              <a:ext cx="4774315" cy="1135922"/>
              <a:chOff x="5243911" y="2750584"/>
              <a:chExt cx="6365752" cy="1514562"/>
            </a:xfrm>
          </p:grpSpPr>
          <p:sp>
            <p:nvSpPr>
              <p:cNvPr id="50" name="矩形 22">
                <a:extLst>
                  <a:ext uri="{FF2B5EF4-FFF2-40B4-BE49-F238E27FC236}">
                    <a16:creationId xmlns:a16="http://schemas.microsoft.com/office/drawing/2014/main" id="{12CD9531-82CB-4B83-B5CD-B530BDE7B0A1}"/>
                  </a:ext>
                </a:extLst>
              </p:cNvPr>
              <p:cNvSpPr/>
              <p:nvPr/>
            </p:nvSpPr>
            <p:spPr>
              <a:xfrm>
                <a:off x="5429926" y="3469572"/>
                <a:ext cx="4347270" cy="338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gcc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clab2_test.o </a:t>
                </a:r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list.o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htable.o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–o clab2_test</a:t>
                </a:r>
                <a:endParaRPr lang="en-US" altLang="zh-CN" sz="105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4" name="Vertical Scroll 5">
                <a:extLst>
                  <a:ext uri="{FF2B5EF4-FFF2-40B4-BE49-F238E27FC236}">
                    <a16:creationId xmlns:a16="http://schemas.microsoft.com/office/drawing/2014/main" id="{A669C14E-2A59-400F-91DF-16257942AF97}"/>
                  </a:ext>
                </a:extLst>
              </p:cNvPr>
              <p:cNvSpPr/>
              <p:nvPr/>
            </p:nvSpPr>
            <p:spPr>
              <a:xfrm>
                <a:off x="9900069" y="3135628"/>
                <a:ext cx="1709594" cy="1058533"/>
              </a:xfrm>
              <a:prstGeom prst="verticalScroll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050" kern="0" dirty="0">
                    <a:solidFill>
                      <a:srgbClr val="FF0000"/>
                    </a:solidFill>
                    <a:latin typeface="Verdana"/>
                    <a:cs typeface="Verdana"/>
                  </a:rPr>
                  <a:t>(Binary) Executable</a:t>
                </a:r>
                <a:br>
                  <a:rPr lang="en-US" altLang="zh-CN" sz="1050" kern="0" dirty="0">
                    <a:solidFill>
                      <a:srgbClr val="FFFFFF"/>
                    </a:solidFill>
                    <a:latin typeface="Verdana"/>
                    <a:cs typeface="Verdana"/>
                  </a:rPr>
                </a:br>
                <a:r>
                  <a:rPr lang="en-US" altLang="zh-CN" sz="1050" b="0" kern="0" dirty="0">
                    <a:solidFill>
                      <a:srgbClr val="000000"/>
                    </a:solidFill>
                    <a:latin typeface="Verdana"/>
                    <a:cs typeface="Verdana"/>
                  </a:rPr>
                  <a:t>clab2_test</a:t>
                </a:r>
                <a:endParaRPr lang="zh-CN" altLang="en-US" sz="1050" b="0" kern="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435B54B-13CE-497E-8CCF-FF4D79F83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690" y="2750584"/>
                <a:ext cx="624292" cy="770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396A770-368A-4004-A8AF-099A4DC51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3911" y="3894561"/>
                <a:ext cx="674071" cy="3705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069116F-F707-441D-8FDB-472FA299B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838" y="3664892"/>
                <a:ext cx="3648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7EBCE3-64DB-483C-A89B-0DF7D9FBA00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877" y="3095510"/>
              <a:ext cx="351954" cy="1284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605EB-A730-4835-A1BF-E301079EC923}"/>
              </a:ext>
            </a:extLst>
          </p:cNvPr>
          <p:cNvGrpSpPr/>
          <p:nvPr/>
        </p:nvGrpSpPr>
        <p:grpSpPr>
          <a:xfrm>
            <a:off x="3851910" y="1911418"/>
            <a:ext cx="5148872" cy="1979703"/>
            <a:chOff x="3851910" y="1911418"/>
            <a:chExt cx="5148872" cy="19797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ECA35A-B7F3-4A41-A0BD-9E13CBCCDD39}"/>
                </a:ext>
              </a:extLst>
            </p:cNvPr>
            <p:cNvGrpSpPr/>
            <p:nvPr/>
          </p:nvGrpSpPr>
          <p:grpSpPr>
            <a:xfrm>
              <a:off x="3970267" y="1911418"/>
              <a:ext cx="5030515" cy="994818"/>
              <a:chOff x="5293690" y="1405557"/>
              <a:chExt cx="6707354" cy="1326424"/>
            </a:xfrm>
          </p:grpSpPr>
          <p:sp>
            <p:nvSpPr>
              <p:cNvPr id="19" name="Vertical Scroll 5"/>
              <p:cNvSpPr/>
              <p:nvPr/>
            </p:nvSpPr>
            <p:spPr>
              <a:xfrm>
                <a:off x="10294889" y="1485345"/>
                <a:ext cx="1706155" cy="1058533"/>
              </a:xfrm>
              <a:prstGeom prst="verticalScroll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050" kern="0" dirty="0">
                    <a:solidFill>
                      <a:srgbClr val="FF0000"/>
                    </a:solidFill>
                    <a:latin typeface="Verdana"/>
                    <a:cs typeface="Verdana"/>
                  </a:rPr>
                  <a:t>(Binary) Executable</a:t>
                </a:r>
                <a:br>
                  <a:rPr lang="en-US" altLang="zh-CN" sz="1050" kern="0" dirty="0">
                    <a:solidFill>
                      <a:srgbClr val="FFFFFF"/>
                    </a:solidFill>
                    <a:latin typeface="Verdana"/>
                    <a:cs typeface="Verdana"/>
                  </a:rPr>
                </a:br>
                <a:r>
                  <a:rPr lang="en-US" altLang="zh-CN" sz="1050" b="0" kern="0" dirty="0">
                    <a:solidFill>
                      <a:srgbClr val="000000"/>
                    </a:solidFill>
                    <a:latin typeface="Verdana"/>
                    <a:cs typeface="Verdana"/>
                  </a:rPr>
                  <a:t>wordcount</a:t>
                </a:r>
                <a:endParaRPr lang="zh-CN" altLang="en-US" sz="1050" b="0" kern="0" dirty="0">
                  <a:solidFill>
                    <a:srgbClr val="000000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653539" y="1838568"/>
                <a:ext cx="432426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gcc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wordcount.o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list.o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CN" sz="105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htable.o</a:t>
                </a:r>
                <a:r>
                  <a:rPr lang="en-US" altLang="zh-CN" sz="105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–o wordcount</a:t>
                </a:r>
                <a:endParaRPr lang="en-US" altLang="zh-CN" sz="1050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4226E90-ED45-49BD-82B5-ADE58E18A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9926" y="1405557"/>
                <a:ext cx="492997" cy="465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3D02EE6-4BDA-4D83-90F9-836FC583F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3690" y="2176188"/>
                <a:ext cx="624292" cy="555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6DA0407-A7A4-4D76-84FA-89BAA26D2AA2}"/>
                  </a:ext>
                </a:extLst>
              </p:cNvPr>
              <p:cNvCxnSpPr>
                <a:cxnSpLocks/>
                <a:stCxn id="23" idx="3"/>
                <a:endCxn id="19" idx="1"/>
              </p:cNvCxnSpPr>
              <p:nvPr/>
            </p:nvCxnSpPr>
            <p:spPr>
              <a:xfrm>
                <a:off x="9977801" y="2007845"/>
                <a:ext cx="449405" cy="6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3801B64-9040-422A-A714-CAA3D98B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910" y="2627107"/>
              <a:ext cx="590282" cy="1264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825"/>
            <a:ext cx="8229600" cy="1143000"/>
          </a:xfrm>
        </p:spPr>
        <p:txBody>
          <a:bodyPr/>
          <a:lstStyle/>
          <a:p>
            <a:r>
              <a:rPr lang="en-US" dirty="0"/>
              <a:t>Role of header files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2756" y="900961"/>
            <a:ext cx="7396911" cy="2098846"/>
            <a:chOff x="652756" y="900961"/>
            <a:chExt cx="7396911" cy="2098846"/>
          </a:xfrm>
        </p:grpSpPr>
        <p:sp>
          <p:nvSpPr>
            <p:cNvPr id="4" name="矩形 3"/>
            <p:cNvSpPr/>
            <p:nvPr/>
          </p:nvSpPr>
          <p:spPr>
            <a:xfrm>
              <a:off x="652756" y="900961"/>
              <a:ext cx="7396911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Consolas"/>
                  <a:cs typeface="Consolas"/>
                </a:rPr>
                <a:t>…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typedef struct </a:t>
              </a:r>
              <a:r>
                <a:rPr lang="en-US" altLang="zh-CN" sz="1600" dirty="0" err="1">
                  <a:latin typeface="Consolas"/>
                  <a:cs typeface="Consolas"/>
                </a:rPr>
                <a:t>lnode</a:t>
              </a:r>
              <a:r>
                <a:rPr lang="en-US" altLang="zh-CN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kv_t</a:t>
              </a:r>
              <a:r>
                <a:rPr lang="en-US" altLang="zh-CN" sz="1600" dirty="0">
                  <a:latin typeface="Consolas"/>
                  <a:cs typeface="Consolas"/>
                </a:rPr>
                <a:t> tuple;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struct </a:t>
              </a:r>
              <a:r>
                <a:rPr lang="en-US" altLang="zh-CN" sz="1600" dirty="0" err="1">
                  <a:latin typeface="Consolas"/>
                  <a:cs typeface="Consolas"/>
                </a:rPr>
                <a:t>lnode</a:t>
              </a:r>
              <a:r>
                <a:rPr lang="en-US" altLang="zh-CN" sz="1600" dirty="0">
                  <a:latin typeface="Consolas"/>
                  <a:cs typeface="Consolas"/>
                </a:rPr>
                <a:t> *next;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}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;</a:t>
              </a:r>
            </a:p>
            <a:p>
              <a:endParaRPr lang="en-US" altLang="zh-CN" sz="1600" dirty="0">
                <a:latin typeface="Consolas"/>
                <a:cs typeface="Consolas"/>
              </a:endParaRPr>
            </a:p>
            <a:p>
              <a:r>
                <a:rPr lang="en-US" altLang="zh-CN" sz="1600" dirty="0">
                  <a:latin typeface="Consolas"/>
                  <a:cs typeface="Consolas"/>
                </a:rPr>
                <a:t>void </a:t>
              </a:r>
              <a:r>
                <a:rPr lang="en-US" altLang="zh-CN" sz="1600" dirty="0" err="1">
                  <a:latin typeface="Consolas"/>
                  <a:cs typeface="Consolas"/>
                </a:rPr>
                <a:t>list_init</a:t>
              </a:r>
              <a:r>
                <a:rPr lang="en-US" altLang="zh-CN" sz="1600" dirty="0">
                  <a:latin typeface="Consolas"/>
                  <a:cs typeface="Consolas"/>
                </a:rPr>
                <a:t>(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 **</a:t>
              </a:r>
              <a:r>
                <a:rPr lang="en-US" altLang="zh-CN" sz="1600" dirty="0" err="1">
                  <a:latin typeface="Consolas"/>
                  <a:cs typeface="Consolas"/>
                </a:rPr>
                <a:t>headdp</a:t>
              </a:r>
              <a:r>
                <a:rPr lang="en-US" altLang="zh-CN" sz="1600" dirty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bool </a:t>
              </a:r>
              <a:r>
                <a:rPr lang="en-US" altLang="zh-CN" sz="1600" dirty="0" err="1">
                  <a:latin typeface="Consolas"/>
                  <a:cs typeface="Consolas"/>
                </a:rPr>
                <a:t>list_insert_with_accum</a:t>
              </a:r>
              <a:r>
                <a:rPr lang="en-US" altLang="zh-CN" sz="1600" dirty="0">
                  <a:latin typeface="Consolas"/>
                  <a:cs typeface="Consolas"/>
                </a:rPr>
                <a:t>(…);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8145" y="2599697"/>
              <a:ext cx="686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432FF"/>
                  </a:solidFill>
                </a:rPr>
                <a:t>list.h</a:t>
              </a:r>
              <a:endParaRPr lang="en-US" sz="2000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918" y="3748106"/>
            <a:ext cx="7426985" cy="2329768"/>
            <a:chOff x="678383" y="1549318"/>
            <a:chExt cx="7426985" cy="2329768"/>
          </a:xfrm>
        </p:grpSpPr>
        <p:sp>
          <p:nvSpPr>
            <p:cNvPr id="6" name="矩形 3"/>
            <p:cNvSpPr/>
            <p:nvPr/>
          </p:nvSpPr>
          <p:spPr>
            <a:xfrm>
              <a:off x="678383" y="1549318"/>
              <a:ext cx="7396911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Consolas"/>
                  <a:cs typeface="Consolas"/>
                </a:rPr>
                <a:t>…</a:t>
              </a:r>
            </a:p>
            <a:p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#include “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list.h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”</a:t>
              </a:r>
            </a:p>
            <a:p>
              <a:endParaRPr lang="en-US" altLang="zh-CN" sz="1600" dirty="0">
                <a:latin typeface="Consolas"/>
                <a:cs typeface="Consolas"/>
              </a:endParaRPr>
            </a:p>
            <a:p>
              <a:r>
                <a:rPr lang="en-US" altLang="zh-CN" sz="1600" dirty="0">
                  <a:latin typeface="Consolas"/>
                  <a:cs typeface="Consolas"/>
                </a:rPr>
                <a:t>void </a:t>
              </a:r>
              <a:r>
                <a:rPr lang="en-US" altLang="zh-CN" sz="1600" dirty="0" err="1">
                  <a:latin typeface="Consolas"/>
                  <a:cs typeface="Consolas"/>
                </a:rPr>
                <a:t>simple_list_test</a:t>
              </a:r>
              <a:r>
                <a:rPr lang="en-US" altLang="zh-CN" sz="1600" dirty="0">
                  <a:latin typeface="Consolas"/>
                  <a:cs typeface="Consolas"/>
                </a:rPr>
                <a:t>()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 *</a:t>
              </a:r>
              <a:r>
                <a:rPr lang="en-US" altLang="zh-CN" sz="1600" dirty="0" err="1">
                  <a:latin typeface="Consolas"/>
                  <a:cs typeface="Consolas"/>
                </a:rPr>
                <a:t>headp</a:t>
              </a:r>
              <a:r>
                <a:rPr lang="en-US" altLang="zh-CN" sz="16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list_init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(&amp;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headp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panic_cond</a:t>
              </a:r>
              <a:r>
                <a:rPr lang="en-US" altLang="zh-CN" sz="1600" dirty="0">
                  <a:latin typeface="Consolas"/>
                  <a:cs typeface="Consolas"/>
                </a:rPr>
                <a:t>(</a:t>
              </a:r>
              <a:r>
                <a:rPr lang="en-US" altLang="zh-CN" sz="1600" dirty="0" err="1">
                  <a:latin typeface="Consolas"/>
                  <a:cs typeface="Consolas"/>
                </a:rPr>
                <a:t>headp</a:t>
              </a:r>
              <a:r>
                <a:rPr lang="en-US" altLang="zh-CN" sz="1600" dirty="0">
                  <a:latin typeface="Consolas"/>
                  <a:cs typeface="Consolas"/>
                </a:rPr>
                <a:t>==NULL, “….”);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6384" y="3478976"/>
              <a:ext cx="1438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</a:rPr>
                <a:t>clab2_test.c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4207160" y="3902393"/>
            <a:ext cx="2880513" cy="1412113"/>
          </a:xfrm>
          <a:prstGeom prst="wedgeRoundRectCallout">
            <a:avLst>
              <a:gd name="adj1" fmla="val -87058"/>
              <a:gd name="adj2" fmla="val 6005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header file is not included, </a:t>
            </a:r>
            <a:r>
              <a:rPr lang="en-US" dirty="0" err="1">
                <a:solidFill>
                  <a:schemeClr val="tx1"/>
                </a:solidFill>
              </a:rPr>
              <a:t>gcc</a:t>
            </a:r>
            <a:r>
              <a:rPr lang="en-US" dirty="0">
                <a:solidFill>
                  <a:schemeClr val="tx1"/>
                </a:solidFill>
              </a:rPr>
              <a:t> would complain about unknown function “</a:t>
            </a:r>
            <a:r>
              <a:rPr lang="en-US" dirty="0" err="1">
                <a:solidFill>
                  <a:schemeClr val="tx1"/>
                </a:solidFill>
              </a:rPr>
              <a:t>list_init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B73351-0E55-4CCE-AF3C-CE0F1BF4310F}"/>
              </a:ext>
            </a:extLst>
          </p:cNvPr>
          <p:cNvGrpSpPr/>
          <p:nvPr/>
        </p:nvGrpSpPr>
        <p:grpSpPr>
          <a:xfrm>
            <a:off x="3425781" y="993716"/>
            <a:ext cx="4559121" cy="1541408"/>
            <a:chOff x="3425781" y="993716"/>
            <a:chExt cx="4559121" cy="15414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C3D9AF-9A58-41FA-AFF2-DABB64052BF6}"/>
                </a:ext>
              </a:extLst>
            </p:cNvPr>
            <p:cNvSpPr txBox="1"/>
            <p:nvPr/>
          </p:nvSpPr>
          <p:spPr>
            <a:xfrm>
              <a:off x="5105771" y="993716"/>
              <a:ext cx="2879131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header file includes </a:t>
              </a:r>
            </a:p>
            <a:p>
              <a:r>
                <a:rPr lang="en-US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type definitions </a:t>
              </a:r>
              <a:r>
                <a:rPr lang="en-US" dirty="0">
                  <a:solidFill>
                    <a:schemeClr val="tx1"/>
                  </a:solidFill>
                </a:rPr>
                <a:t>and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exported </a:t>
              </a:r>
              <a:r>
                <a:rPr lang="en-US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function signatures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4DB2E5-2C17-4905-AD6D-D00756D13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781" y="1468750"/>
              <a:ext cx="1807334" cy="388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16DA1F-1720-4F65-A15D-E9DEEE5EC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193" y="1856858"/>
              <a:ext cx="1781710" cy="67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2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3"/>
            <a:ext cx="8229600" cy="1143000"/>
          </a:xfrm>
        </p:spPr>
        <p:txBody>
          <a:bodyPr/>
          <a:lstStyle/>
          <a:p>
            <a:r>
              <a:rPr lang="en-US" dirty="0"/>
              <a:t>Exporting global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E4C314-B143-41EA-A60C-F91FED8EE773}"/>
              </a:ext>
            </a:extLst>
          </p:cNvPr>
          <p:cNvGrpSpPr/>
          <p:nvPr/>
        </p:nvGrpSpPr>
        <p:grpSpPr>
          <a:xfrm>
            <a:off x="652756" y="900961"/>
            <a:ext cx="7396911" cy="1815882"/>
            <a:chOff x="652756" y="900961"/>
            <a:chExt cx="7396911" cy="1815882"/>
          </a:xfrm>
        </p:grpSpPr>
        <p:sp>
          <p:nvSpPr>
            <p:cNvPr id="12" name="矩形 3">
              <a:extLst>
                <a:ext uri="{FF2B5EF4-FFF2-40B4-BE49-F238E27FC236}">
                  <a16:creationId xmlns:a16="http://schemas.microsoft.com/office/drawing/2014/main" id="{65868EDF-E9D7-4BF6-A638-2A62590A8A3B}"/>
                </a:ext>
              </a:extLst>
            </p:cNvPr>
            <p:cNvSpPr/>
            <p:nvPr/>
          </p:nvSpPr>
          <p:spPr>
            <a:xfrm>
              <a:off x="652756" y="900961"/>
              <a:ext cx="7396911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Consolas"/>
                  <a:cs typeface="Consolas"/>
                </a:rPr>
                <a:t>typedef struct </a:t>
              </a:r>
              <a:r>
                <a:rPr lang="en-US" altLang="zh-CN" sz="1600" dirty="0" err="1">
                  <a:latin typeface="Consolas"/>
                  <a:cs typeface="Consolas"/>
                </a:rPr>
                <a:t>lnode</a:t>
              </a:r>
              <a:r>
                <a:rPr lang="en-US" altLang="zh-CN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kv_t</a:t>
              </a:r>
              <a:r>
                <a:rPr lang="en-US" altLang="zh-CN" sz="1600" dirty="0">
                  <a:latin typeface="Consolas"/>
                  <a:cs typeface="Consolas"/>
                </a:rPr>
                <a:t> tuple;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struct </a:t>
              </a:r>
              <a:r>
                <a:rPr lang="en-US" altLang="zh-CN" sz="1600" dirty="0" err="1">
                  <a:latin typeface="Consolas"/>
                  <a:cs typeface="Consolas"/>
                </a:rPr>
                <a:t>lnode</a:t>
              </a:r>
              <a:r>
                <a:rPr lang="en-US" altLang="zh-CN" sz="1600" dirty="0">
                  <a:latin typeface="Consolas"/>
                  <a:cs typeface="Consolas"/>
                </a:rPr>
                <a:t> *next;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}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extern int 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num_inserts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void </a:t>
              </a:r>
              <a:r>
                <a:rPr lang="en-US" altLang="zh-CN" sz="1600" dirty="0" err="1">
                  <a:latin typeface="Consolas"/>
                  <a:cs typeface="Consolas"/>
                </a:rPr>
                <a:t>list_init</a:t>
              </a:r>
              <a:r>
                <a:rPr lang="en-US" altLang="zh-CN" sz="1600" dirty="0">
                  <a:latin typeface="Consolas"/>
                  <a:cs typeface="Consolas"/>
                </a:rPr>
                <a:t>(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 **</a:t>
              </a:r>
              <a:r>
                <a:rPr lang="en-US" altLang="zh-CN" sz="1600" dirty="0" err="1">
                  <a:latin typeface="Consolas"/>
                  <a:cs typeface="Consolas"/>
                </a:rPr>
                <a:t>headdp</a:t>
              </a:r>
              <a:r>
                <a:rPr lang="en-US" altLang="zh-CN" sz="1600" dirty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bool </a:t>
              </a:r>
              <a:r>
                <a:rPr lang="en-US" altLang="zh-CN" sz="1600" dirty="0" err="1">
                  <a:latin typeface="Consolas"/>
                  <a:cs typeface="Consolas"/>
                </a:rPr>
                <a:t>list_insert_with_accum</a:t>
              </a:r>
              <a:r>
                <a:rPr lang="en-US" altLang="zh-CN" sz="1600" dirty="0">
                  <a:latin typeface="Consolas"/>
                  <a:cs typeface="Consolas"/>
                </a:rPr>
                <a:t>(…);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810EEA-2241-4870-B345-4E091745A59D}"/>
                </a:ext>
              </a:extLst>
            </p:cNvPr>
            <p:cNvSpPr txBox="1"/>
            <p:nvPr/>
          </p:nvSpPr>
          <p:spPr>
            <a:xfrm>
              <a:off x="7360249" y="2309507"/>
              <a:ext cx="686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432FF"/>
                  </a:solidFill>
                </a:rPr>
                <a:t>list.h</a:t>
              </a:r>
              <a:endParaRPr lang="en-US" sz="2000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AF6C87-7B22-4EB1-B7C7-9CDED0259F72}"/>
              </a:ext>
            </a:extLst>
          </p:cNvPr>
          <p:cNvGrpSpPr/>
          <p:nvPr/>
        </p:nvGrpSpPr>
        <p:grpSpPr>
          <a:xfrm>
            <a:off x="619990" y="4276017"/>
            <a:ext cx="7426985" cy="2329768"/>
            <a:chOff x="678383" y="1549318"/>
            <a:chExt cx="7426985" cy="2329768"/>
          </a:xfrm>
        </p:grpSpPr>
        <p:sp>
          <p:nvSpPr>
            <p:cNvPr id="15" name="矩形 3">
              <a:extLst>
                <a:ext uri="{FF2B5EF4-FFF2-40B4-BE49-F238E27FC236}">
                  <a16:creationId xmlns:a16="http://schemas.microsoft.com/office/drawing/2014/main" id="{3799DC3F-C997-4AED-B6DD-69425A02537D}"/>
                </a:ext>
              </a:extLst>
            </p:cNvPr>
            <p:cNvSpPr/>
            <p:nvPr/>
          </p:nvSpPr>
          <p:spPr>
            <a:xfrm>
              <a:off x="678383" y="1549318"/>
              <a:ext cx="7396911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#include “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list.h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”</a:t>
              </a:r>
            </a:p>
            <a:p>
              <a:endParaRPr lang="en-US" altLang="zh-CN" sz="1600" dirty="0">
                <a:latin typeface="Consolas"/>
                <a:cs typeface="Consolas"/>
              </a:endParaRPr>
            </a:p>
            <a:p>
              <a:r>
                <a:rPr lang="en-US" altLang="zh-CN" sz="1600" dirty="0">
                  <a:latin typeface="Consolas"/>
                  <a:cs typeface="Consolas"/>
                </a:rPr>
                <a:t>void </a:t>
              </a:r>
              <a:r>
                <a:rPr lang="en-US" altLang="zh-CN" sz="1600" dirty="0" err="1">
                  <a:latin typeface="Consolas"/>
                  <a:cs typeface="Consolas"/>
                </a:rPr>
                <a:t>simple_list_test</a:t>
              </a:r>
              <a:r>
                <a:rPr lang="en-US" altLang="zh-CN" sz="1600" dirty="0">
                  <a:latin typeface="Consolas"/>
                  <a:cs typeface="Consolas"/>
                </a:rPr>
                <a:t>()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lnode_t</a:t>
              </a:r>
              <a:r>
                <a:rPr lang="en-US" altLang="zh-CN" sz="1600" dirty="0">
                  <a:latin typeface="Consolas"/>
                  <a:cs typeface="Consolas"/>
                </a:rPr>
                <a:t> *</a:t>
              </a:r>
              <a:r>
                <a:rPr lang="en-US" altLang="zh-CN" sz="1600" dirty="0" err="1">
                  <a:latin typeface="Consolas"/>
                  <a:cs typeface="Consolas"/>
                </a:rPr>
                <a:t>headp</a:t>
              </a:r>
              <a:r>
                <a:rPr lang="en-US" altLang="zh-CN" sz="1600" dirty="0"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list_init</a:t>
              </a:r>
              <a:r>
                <a:rPr lang="en-US" altLang="zh-CN" sz="1600" dirty="0">
                  <a:latin typeface="Consolas"/>
                  <a:cs typeface="Consolas"/>
                </a:rPr>
                <a:t>(&amp;</a:t>
              </a:r>
              <a:r>
                <a:rPr lang="en-US" altLang="zh-CN" sz="1600" dirty="0" err="1">
                  <a:latin typeface="Consolas"/>
                  <a:cs typeface="Consolas"/>
                </a:rPr>
                <a:t>headp</a:t>
              </a:r>
              <a:r>
                <a:rPr lang="en-US" altLang="zh-CN" sz="1600" dirty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list_insert_with_accum</a:t>
              </a:r>
              <a:r>
                <a:rPr lang="en-US" altLang="zh-CN" sz="1600" dirty="0">
                  <a:latin typeface="Consolas"/>
                  <a:cs typeface="Consolas"/>
                </a:rPr>
                <a:t>(…);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 </a:t>
              </a:r>
              <a:r>
                <a:rPr lang="en-US" altLang="zh-CN" sz="1600" dirty="0" err="1">
                  <a:latin typeface="Consolas"/>
                  <a:cs typeface="Consolas"/>
                </a:rPr>
                <a:t>printf</a:t>
              </a:r>
              <a:r>
                <a:rPr lang="en-US" altLang="zh-CN" sz="1600" dirty="0">
                  <a:latin typeface="Consolas"/>
                  <a:cs typeface="Consolas"/>
                </a:rPr>
                <a:t>(“</a:t>
              </a:r>
              <a:r>
                <a:rPr lang="en-US" altLang="zh-CN" sz="1600" dirty="0" err="1">
                  <a:latin typeface="Consolas"/>
                  <a:cs typeface="Consolas"/>
                </a:rPr>
                <a:t>num_inserts</a:t>
              </a:r>
              <a:r>
                <a:rPr lang="en-US" altLang="zh-CN" sz="1600" dirty="0">
                  <a:latin typeface="Consolas"/>
                  <a:cs typeface="Consolas"/>
                </a:rPr>
                <a:t>=%d\n”, 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num_inserts</a:t>
              </a:r>
              <a:r>
                <a:rPr lang="en-US" altLang="zh-CN" sz="1600" dirty="0">
                  <a:latin typeface="Consolas"/>
                  <a:cs typeface="Consolas"/>
                </a:rPr>
                <a:t>);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522C3A-270D-427A-92D9-DBBA1974C674}"/>
                </a:ext>
              </a:extLst>
            </p:cNvPr>
            <p:cNvSpPr txBox="1"/>
            <p:nvPr/>
          </p:nvSpPr>
          <p:spPr>
            <a:xfrm>
              <a:off x="6666384" y="3478976"/>
              <a:ext cx="1438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</a:rPr>
                <a:t>clab2_test.c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0D60B5-0BCF-4E7F-A6C6-C2CD2F4FE83F}"/>
              </a:ext>
            </a:extLst>
          </p:cNvPr>
          <p:cNvGrpSpPr/>
          <p:nvPr/>
        </p:nvGrpSpPr>
        <p:grpSpPr>
          <a:xfrm>
            <a:off x="619990" y="2878645"/>
            <a:ext cx="7401337" cy="1323439"/>
            <a:chOff x="678383" y="1549318"/>
            <a:chExt cx="7401337" cy="3390596"/>
          </a:xfrm>
        </p:grpSpPr>
        <p:sp>
          <p:nvSpPr>
            <p:cNvPr id="18" name="矩形 3">
              <a:extLst>
                <a:ext uri="{FF2B5EF4-FFF2-40B4-BE49-F238E27FC236}">
                  <a16:creationId xmlns:a16="http://schemas.microsoft.com/office/drawing/2014/main" id="{EF4635F0-0FFF-428E-AB0A-97B4994DB8CD}"/>
                </a:ext>
              </a:extLst>
            </p:cNvPr>
            <p:cNvSpPr/>
            <p:nvPr/>
          </p:nvSpPr>
          <p:spPr>
            <a:xfrm>
              <a:off x="678383" y="1549318"/>
              <a:ext cx="7396911" cy="33905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int </a:t>
              </a:r>
              <a:r>
                <a:rPr lang="en-US" altLang="zh-CN" sz="1600" dirty="0" err="1">
                  <a:highlight>
                    <a:srgbClr val="FFFF00"/>
                  </a:highlight>
                  <a:latin typeface="Consolas"/>
                  <a:cs typeface="Consolas"/>
                </a:rPr>
                <a:t>num_inserts</a:t>
              </a:r>
              <a:r>
                <a:rPr lang="en-US" altLang="zh-CN" sz="1600" dirty="0">
                  <a:highlight>
                    <a:srgbClr val="FFFF00"/>
                  </a:highlight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bool </a:t>
              </a:r>
              <a:r>
                <a:rPr lang="en-US" altLang="zh-CN" sz="1600" dirty="0" err="1">
                  <a:latin typeface="Consolas"/>
                  <a:cs typeface="Consolas"/>
                </a:rPr>
                <a:t>list_insert_with_accum</a:t>
              </a:r>
              <a:r>
                <a:rPr lang="en-US" altLang="zh-CN" sz="1600" dirty="0">
                  <a:latin typeface="Consolas"/>
                  <a:cs typeface="Consolas"/>
                </a:rPr>
                <a:t>(…)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  </a:t>
              </a:r>
              <a:r>
                <a:rPr lang="en-US" altLang="zh-CN" sz="1600" dirty="0" err="1">
                  <a:latin typeface="Consolas"/>
                  <a:cs typeface="Consolas"/>
                </a:rPr>
                <a:t>num_inserts</a:t>
              </a:r>
              <a:r>
                <a:rPr lang="en-US" altLang="zh-CN" sz="1600" dirty="0">
                  <a:latin typeface="Consolas"/>
                  <a:cs typeface="Consolas"/>
                </a:rPr>
                <a:t>++;</a:t>
              </a:r>
            </a:p>
            <a:p>
              <a:r>
                <a:rPr lang="en-US" altLang="zh-CN" sz="16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D9B2D-75D2-4F66-A8FC-262C2E0113C8}"/>
                </a:ext>
              </a:extLst>
            </p:cNvPr>
            <p:cNvSpPr txBox="1"/>
            <p:nvPr/>
          </p:nvSpPr>
          <p:spPr>
            <a:xfrm>
              <a:off x="7418642" y="3717657"/>
              <a:ext cx="661078" cy="1025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432FF"/>
                  </a:solidFill>
                </a:rPr>
                <a:t>list.c</a:t>
              </a:r>
              <a:endParaRPr lang="en-US" sz="2000" dirty="0">
                <a:solidFill>
                  <a:srgbClr val="0432FF"/>
                </a:solidFill>
              </a:endParaRPr>
            </a:p>
          </p:txBody>
        </p:sp>
      </p:grpSp>
      <p:sp>
        <p:nvSpPr>
          <p:cNvPr id="20" name="Rounded Rectangular Callout 2">
            <a:extLst>
              <a:ext uri="{FF2B5EF4-FFF2-40B4-BE49-F238E27FC236}">
                <a16:creationId xmlns:a16="http://schemas.microsoft.com/office/drawing/2014/main" id="{6B481B20-EBD3-43B5-95E4-8FE028E5687C}"/>
              </a:ext>
            </a:extLst>
          </p:cNvPr>
          <p:cNvSpPr/>
          <p:nvPr/>
        </p:nvSpPr>
        <p:spPr>
          <a:xfrm>
            <a:off x="5337685" y="966945"/>
            <a:ext cx="2376760" cy="1170438"/>
          </a:xfrm>
          <a:prstGeom prst="wedgeRoundRectCallout">
            <a:avLst>
              <a:gd name="adj1" fmla="val -133087"/>
              <a:gd name="adj2" fmla="val 41782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“Extern” declares variable but does not allocate space</a:t>
            </a:r>
          </a:p>
        </p:txBody>
      </p:sp>
      <p:sp>
        <p:nvSpPr>
          <p:cNvPr id="21" name="Rounded Rectangular Callout 2">
            <a:extLst>
              <a:ext uri="{FF2B5EF4-FFF2-40B4-BE49-F238E27FC236}">
                <a16:creationId xmlns:a16="http://schemas.microsoft.com/office/drawing/2014/main" id="{9853356B-1A1A-4B9C-917C-B1AACC8E5BCF}"/>
              </a:ext>
            </a:extLst>
          </p:cNvPr>
          <p:cNvSpPr/>
          <p:nvPr/>
        </p:nvSpPr>
        <p:spPr>
          <a:xfrm>
            <a:off x="4885711" y="2554567"/>
            <a:ext cx="2376760" cy="1170438"/>
          </a:xfrm>
          <a:prstGeom prst="wedgeRoundRectCallout">
            <a:avLst>
              <a:gd name="adj1" fmla="val -140854"/>
              <a:gd name="adj2" fmla="val -5533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Defines global variable and allocates space (upon program start)</a:t>
            </a:r>
          </a:p>
        </p:txBody>
      </p:sp>
      <p:sp>
        <p:nvSpPr>
          <p:cNvPr id="22" name="Rounded Rectangular Callout 2">
            <a:extLst>
              <a:ext uri="{FF2B5EF4-FFF2-40B4-BE49-F238E27FC236}">
                <a16:creationId xmlns:a16="http://schemas.microsoft.com/office/drawing/2014/main" id="{6ADCD61F-40EA-426F-9FD7-6741013E03A3}"/>
              </a:ext>
            </a:extLst>
          </p:cNvPr>
          <p:cNvSpPr/>
          <p:nvPr/>
        </p:nvSpPr>
        <p:spPr>
          <a:xfrm>
            <a:off x="5488871" y="4386256"/>
            <a:ext cx="2376760" cy="1170438"/>
          </a:xfrm>
          <a:prstGeom prst="wedgeRoundRectCallout">
            <a:avLst>
              <a:gd name="adj1" fmla="val -97143"/>
              <a:gd name="adj2" fmla="val 87996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Uses global variable exported in “</a:t>
            </a:r>
            <a:r>
              <a:rPr lang="en-US" dirty="0" err="1">
                <a:solidFill>
                  <a:schemeClr val="tx1"/>
                </a:solidFill>
              </a:rPr>
              <a:t>list.h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4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 does not have explicit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282"/>
            <a:ext cx="8229600" cy="24896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Scope of an (exported) global variable or function is across all files (that are linked together)</a:t>
            </a:r>
          </a:p>
          <a:p>
            <a:pPr lvl="1"/>
            <a:r>
              <a:rPr lang="en-US" dirty="0"/>
              <a:t>What if different files happen to use the same global variable name or function name?</a:t>
            </a:r>
          </a:p>
          <a:p>
            <a:r>
              <a:rPr lang="en-US" dirty="0"/>
              <a:t>Restrict scope of a global variable / function to this file only</a:t>
            </a:r>
          </a:p>
          <a:p>
            <a:pPr lvl="1"/>
            <a:r>
              <a:rPr lang="en-US" dirty="0"/>
              <a:t>Use the “static” keyword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9B39A-0E35-484C-8C65-C06A6C514002}"/>
              </a:ext>
            </a:extLst>
          </p:cNvPr>
          <p:cNvGrpSpPr/>
          <p:nvPr/>
        </p:nvGrpSpPr>
        <p:grpSpPr>
          <a:xfrm>
            <a:off x="583699" y="4054483"/>
            <a:ext cx="6855372" cy="1664982"/>
            <a:chOff x="583699" y="4054483"/>
            <a:chExt cx="6855372" cy="1664982"/>
          </a:xfrm>
        </p:grpSpPr>
        <p:sp>
          <p:nvSpPr>
            <p:cNvPr id="4" name="矩形 3"/>
            <p:cNvSpPr/>
            <p:nvPr/>
          </p:nvSpPr>
          <p:spPr>
            <a:xfrm>
              <a:off x="583699" y="4054483"/>
              <a:ext cx="6855372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3366FF"/>
                  </a:solidFill>
                  <a:latin typeface="Consolas"/>
                  <a:cs typeface="Consolas"/>
                </a:rPr>
                <a:t>#include “</a:t>
              </a:r>
              <a:r>
                <a:rPr lang="en-US" altLang="zh-CN" sz="2000" dirty="0" err="1">
                  <a:solidFill>
                    <a:srgbClr val="3366FF"/>
                  </a:solidFill>
                  <a:latin typeface="Consolas"/>
                  <a:cs typeface="Consolas"/>
                </a:rPr>
                <a:t>list.h</a:t>
              </a:r>
              <a:r>
                <a:rPr lang="en-US" altLang="zh-CN" sz="2000" dirty="0">
                  <a:solidFill>
                    <a:srgbClr val="3366FF"/>
                  </a:solidFill>
                  <a:latin typeface="Consolas"/>
                  <a:cs typeface="Consolas"/>
                </a:rPr>
                <a:t>”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  <a:latin typeface="Consolas"/>
                  <a:cs typeface="Consolas"/>
                </a:rPr>
                <a:t>static </a:t>
              </a:r>
              <a:r>
                <a:rPr lang="en-US" altLang="zh-CN" sz="2000" dirty="0">
                  <a:solidFill>
                    <a:srgbClr val="000000"/>
                  </a:solidFill>
                  <a:latin typeface="Consolas"/>
                  <a:cs typeface="Consolas"/>
                </a:rPr>
                <a:t>int </a:t>
              </a:r>
              <a:r>
                <a:rPr lang="en-US" altLang="zh-CN" sz="2000" dirty="0" err="1">
                  <a:solidFill>
                    <a:srgbClr val="000000"/>
                  </a:solidFill>
                  <a:latin typeface="Consolas"/>
                  <a:cs typeface="Consolas"/>
                </a:rPr>
                <a:t>num_inserts</a:t>
              </a:r>
              <a:r>
                <a:rPr lang="en-US" altLang="zh-CN" sz="2000" dirty="0">
                  <a:solidFill>
                    <a:srgbClr val="000000"/>
                  </a:solidFill>
                  <a:latin typeface="Consolas"/>
                  <a:cs typeface="Consolas"/>
                </a:rPr>
                <a:t>;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  <a:latin typeface="Consolas"/>
                  <a:cs typeface="Consolas"/>
                </a:rPr>
                <a:t>static</a:t>
              </a:r>
              <a:r>
                <a:rPr lang="en-US" altLang="zh-CN" sz="2000" dirty="0">
                  <a:latin typeface="Consolas"/>
                  <a:cs typeface="Consolas"/>
                </a:rPr>
                <a:t> </a:t>
              </a:r>
              <a:r>
                <a:rPr lang="en-US" altLang="zh-CN" sz="2000" dirty="0" err="1">
                  <a:latin typeface="Consolas"/>
                  <a:cs typeface="Consolas"/>
                </a:rPr>
                <a:t>internal_func</a:t>
              </a:r>
              <a:r>
                <a:rPr lang="en-US" altLang="zh-CN" sz="2000" dirty="0">
                  <a:latin typeface="Consolas"/>
                  <a:cs typeface="Consolas"/>
                </a:rPr>
                <a:t>(…) {</a:t>
              </a:r>
            </a:p>
            <a:p>
              <a:r>
                <a:rPr lang="en-US" altLang="zh-CN" sz="2000" b="1" dirty="0">
                  <a:latin typeface="Consolas"/>
                  <a:cs typeface="Consolas"/>
                </a:rPr>
                <a:t>    </a:t>
              </a:r>
              <a:r>
                <a:rPr lang="en-US" altLang="zh-CN" sz="2000" dirty="0">
                  <a:latin typeface="Consolas"/>
                  <a:cs typeface="Consolas"/>
                </a:rPr>
                <a:t>...</a:t>
              </a:r>
            </a:p>
            <a:p>
              <a:r>
                <a:rPr lang="en-US" altLang="zh-CN" sz="2000" dirty="0"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78123" y="5257800"/>
              <a:ext cx="7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list.c</a:t>
              </a:r>
              <a:endParaRPr lang="en-US" sz="2400" dirty="0"/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2926220" y="5488632"/>
            <a:ext cx="3142994" cy="1070997"/>
          </a:xfrm>
          <a:prstGeom prst="wedgeRoundRectCallout">
            <a:avLst>
              <a:gd name="adj1" fmla="val -108085"/>
              <a:gd name="adj2" fmla="val -95310"/>
              <a:gd name="adj3" fmla="val 16667"/>
            </a:avLst>
          </a:prstGeom>
          <a:solidFill>
            <a:srgbClr val="B9CD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other files can use the </a:t>
            </a:r>
            <a:r>
              <a:rPr lang="en-US" dirty="0" err="1">
                <a:solidFill>
                  <a:schemeClr val="tx1"/>
                </a:solidFill>
              </a:rPr>
              <a:t>num_inserts</a:t>
            </a:r>
            <a:r>
              <a:rPr lang="en-US" dirty="0">
                <a:solidFill>
                  <a:schemeClr val="tx1"/>
                </a:solidFill>
              </a:rPr>
              <a:t> variable and </a:t>
            </a:r>
            <a:r>
              <a:rPr lang="en-US" dirty="0" err="1">
                <a:solidFill>
                  <a:schemeClr val="tx1"/>
                </a:solidFill>
              </a:rPr>
              <a:t>internal_func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426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“static” keyword has a diff meaning when prefixing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local variables are de-allocated upon function exit</a:t>
            </a:r>
          </a:p>
          <a:p>
            <a:r>
              <a:rPr lang="en-US" dirty="0"/>
              <a:t>Static local variables are not de-allocated</a:t>
            </a:r>
          </a:p>
          <a:p>
            <a:pPr lvl="1"/>
            <a:r>
              <a:rPr lang="en-US" dirty="0"/>
              <a:t>offers private, persistent storage across function invocation</a:t>
            </a: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83699" y="4392058"/>
            <a:ext cx="766398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void insert(…) {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n_inserts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= 0;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...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en-US" altLang="zh-CN" sz="2000" dirty="0" err="1">
                <a:latin typeface="Consolas"/>
                <a:cs typeface="Consolas"/>
              </a:rPr>
              <a:t>n_inserts</a:t>
            </a:r>
            <a:r>
              <a:rPr lang="en-US" altLang="zh-CN" sz="2000" dirty="0">
                <a:latin typeface="Consolas"/>
                <a:cs typeface="Consolas"/>
              </a:rPr>
              <a:t>++;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</a:t>
            </a:r>
            <a:r>
              <a:rPr lang="en-US" altLang="zh-CN" sz="2000" dirty="0" err="1">
                <a:latin typeface="Consolas"/>
                <a:cs typeface="Consolas"/>
              </a:rPr>
              <a:t>printf</a:t>
            </a:r>
            <a:r>
              <a:rPr lang="en-US" altLang="zh-CN" sz="2000" dirty="0">
                <a:latin typeface="Consolas"/>
                <a:cs typeface="Consolas"/>
              </a:rPr>
              <a:t>(“number of inserts %d\n”, </a:t>
            </a:r>
            <a:r>
              <a:rPr lang="en-US" altLang="zh-CN" sz="2000" dirty="0" err="1">
                <a:latin typeface="Consolas"/>
                <a:cs typeface="Consolas"/>
              </a:rPr>
              <a:t>n_inserts</a:t>
            </a:r>
            <a:r>
              <a:rPr lang="en-US" altLang="zh-CN" sz="2000" dirty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29011" y="3890153"/>
            <a:ext cx="2218676" cy="1462824"/>
          </a:xfrm>
          <a:prstGeom prst="wedgeRoundRectCallout">
            <a:avLst>
              <a:gd name="adj1" fmla="val -101268"/>
              <a:gd name="adj2" fmla="val 159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initialized once, never </a:t>
            </a:r>
            <a:r>
              <a:rPr lang="en-US" dirty="0" err="1">
                <a:solidFill>
                  <a:srgbClr val="000000"/>
                </a:solidFill>
              </a:rPr>
              <a:t>deallocated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(like a global variable, except with local scope)</a:t>
            </a:r>
          </a:p>
        </p:txBody>
      </p:sp>
    </p:spTree>
    <p:extLst>
      <p:ext uri="{BB962C8B-B14F-4D97-AF65-F5344CB8AC3E}">
        <p14:creationId xmlns:p14="http://schemas.microsoft.com/office/powerpoint/2010/main" val="39896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012367" cy="3527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assert.h</a:t>
            </a:r>
            <a:r>
              <a:rPr lang="en-US" dirty="0"/>
              <a:t>&gt; </a:t>
            </a:r>
            <a:r>
              <a:rPr lang="en-US" sz="2400" dirty="0">
                <a:solidFill>
                  <a:srgbClr val="3366FF"/>
                </a:solidFill>
              </a:rPr>
              <a:t>assert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ctype.h</a:t>
            </a:r>
            <a:r>
              <a:rPr lang="en-US" dirty="0"/>
              <a:t>&gt; </a:t>
            </a:r>
            <a:r>
              <a:rPr lang="en-US" sz="2400" dirty="0" err="1">
                <a:solidFill>
                  <a:srgbClr val="3366FF"/>
                </a:solidFill>
              </a:rPr>
              <a:t>isdigit</a:t>
            </a:r>
            <a:r>
              <a:rPr lang="en-US" sz="2400" dirty="0">
                <a:solidFill>
                  <a:srgbClr val="3366FF"/>
                </a:solidFill>
              </a:rPr>
              <a:t>(c), </a:t>
            </a:r>
            <a:r>
              <a:rPr lang="en-US" sz="2400" dirty="0" err="1">
                <a:solidFill>
                  <a:srgbClr val="3366FF"/>
                </a:solidFill>
              </a:rPr>
              <a:t>isupper</a:t>
            </a:r>
            <a:r>
              <a:rPr lang="en-US" sz="2400" dirty="0">
                <a:solidFill>
                  <a:srgbClr val="3366FF"/>
                </a:solidFill>
              </a:rPr>
              <a:t>(c), </a:t>
            </a:r>
            <a:r>
              <a:rPr lang="en-US" sz="2400" dirty="0" err="1">
                <a:solidFill>
                  <a:srgbClr val="3366FF"/>
                </a:solidFill>
              </a:rPr>
              <a:t>isspace</a:t>
            </a:r>
            <a:r>
              <a:rPr lang="en-US" sz="2400" dirty="0">
                <a:solidFill>
                  <a:srgbClr val="3366FF"/>
                </a:solidFill>
              </a:rPr>
              <a:t>(c), </a:t>
            </a:r>
            <a:r>
              <a:rPr lang="en-US" sz="2400" dirty="0" err="1">
                <a:solidFill>
                  <a:srgbClr val="3366FF"/>
                </a:solidFill>
              </a:rPr>
              <a:t>tolower</a:t>
            </a:r>
            <a:r>
              <a:rPr lang="en-US" sz="2400" dirty="0">
                <a:solidFill>
                  <a:srgbClr val="3366FF"/>
                </a:solidFill>
              </a:rPr>
              <a:t>(c), </a:t>
            </a:r>
            <a:r>
              <a:rPr lang="en-US" sz="2400" dirty="0" err="1">
                <a:solidFill>
                  <a:srgbClr val="3366FF"/>
                </a:solidFill>
              </a:rPr>
              <a:t>toupper</a:t>
            </a:r>
            <a:r>
              <a:rPr lang="en-US" sz="2400" dirty="0">
                <a:solidFill>
                  <a:srgbClr val="3366FF"/>
                </a:solidFill>
              </a:rPr>
              <a:t>(c) ...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</a:t>
            </a:r>
            <a:r>
              <a:rPr lang="en-US" sz="2400" dirty="0">
                <a:solidFill>
                  <a:srgbClr val="3366FF"/>
                </a:solidFill>
              </a:rPr>
              <a:t>log(f) log10(f) </a:t>
            </a:r>
            <a:r>
              <a:rPr lang="en-US" sz="2400" dirty="0" err="1">
                <a:solidFill>
                  <a:srgbClr val="3366FF"/>
                </a:solidFill>
              </a:rPr>
              <a:t>pow</a:t>
            </a:r>
            <a:r>
              <a:rPr lang="en-US" sz="2400" dirty="0">
                <a:solidFill>
                  <a:srgbClr val="3366FF"/>
                </a:solidFill>
              </a:rPr>
              <a:t>(f, f), </a:t>
            </a:r>
            <a:r>
              <a:rPr lang="en-US" sz="2400" dirty="0" err="1">
                <a:solidFill>
                  <a:srgbClr val="3366FF"/>
                </a:solidFill>
              </a:rPr>
              <a:t>sqrt</a:t>
            </a:r>
            <a:r>
              <a:rPr lang="en-US" sz="2400" dirty="0">
                <a:solidFill>
                  <a:srgbClr val="3366FF"/>
                </a:solidFill>
              </a:rPr>
              <a:t>(f), ...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 </a:t>
            </a:r>
            <a:r>
              <a:rPr lang="en-US" sz="2400" dirty="0" err="1">
                <a:solidFill>
                  <a:srgbClr val="3366FF"/>
                </a:solidFill>
              </a:rPr>
              <a:t>fopen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fclose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fread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fwrite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printf</a:t>
            </a:r>
            <a:r>
              <a:rPr lang="en-US" sz="2400" dirty="0">
                <a:solidFill>
                  <a:srgbClr val="3366FF"/>
                </a:solidFill>
              </a:rPr>
              <a:t>, ...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 </a:t>
            </a:r>
            <a:r>
              <a:rPr lang="en-US" sz="2400" dirty="0" err="1">
                <a:solidFill>
                  <a:srgbClr val="3366FF"/>
                </a:solidFill>
              </a:rPr>
              <a:t>malloc</a:t>
            </a:r>
            <a:r>
              <a:rPr lang="en-US" sz="2400" dirty="0">
                <a:solidFill>
                  <a:srgbClr val="3366FF"/>
                </a:solidFill>
              </a:rPr>
              <a:t>, free, </a:t>
            </a:r>
            <a:r>
              <a:rPr lang="en-US" sz="2400" dirty="0" err="1">
                <a:solidFill>
                  <a:srgbClr val="3366FF"/>
                </a:solidFill>
              </a:rPr>
              <a:t>atoi</a:t>
            </a:r>
            <a:r>
              <a:rPr lang="en-US" sz="2400" dirty="0">
                <a:solidFill>
                  <a:srgbClr val="3366FF"/>
                </a:solidFill>
              </a:rPr>
              <a:t>, rand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string.h</a:t>
            </a:r>
            <a:r>
              <a:rPr lang="en-US" dirty="0"/>
              <a:t>&gt; </a:t>
            </a:r>
            <a:r>
              <a:rPr lang="en-US" sz="2400" dirty="0" err="1">
                <a:solidFill>
                  <a:srgbClr val="3366FF"/>
                </a:solidFill>
              </a:rPr>
              <a:t>strlen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strcpy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strcat</a:t>
            </a:r>
            <a:r>
              <a:rPr lang="en-US" sz="2400" dirty="0">
                <a:solidFill>
                  <a:srgbClr val="3366FF"/>
                </a:solidFill>
              </a:rPr>
              <a:t>, </a:t>
            </a:r>
            <a:r>
              <a:rPr lang="en-US" sz="2400" dirty="0" err="1">
                <a:solidFill>
                  <a:srgbClr val="3366FF"/>
                </a:solidFill>
              </a:rPr>
              <a:t>strcmp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6577" y="5127927"/>
            <a:ext cx="328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read manual, type</a:t>
            </a:r>
          </a:p>
          <a:p>
            <a:r>
              <a:rPr lang="en-US" sz="2800" dirty="0">
                <a:latin typeface="Consolas"/>
                <a:cs typeface="Consolas"/>
              </a:rPr>
              <a:t>man 3 </a:t>
            </a:r>
            <a:r>
              <a:rPr lang="en-US" sz="2800" dirty="0" err="1">
                <a:latin typeface="Consolas"/>
                <a:cs typeface="Consolas"/>
              </a:rPr>
              <a:t>strlen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1" y="5385127"/>
            <a:ext cx="1793630" cy="1472873"/>
          </a:xfrm>
          <a:prstGeom prst="wedgeRoundRectCallout">
            <a:avLst>
              <a:gd name="adj1" fmla="val 217122"/>
              <a:gd name="adj2" fmla="val -50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Section 3 of </a:t>
            </a:r>
            <a:r>
              <a:rPr lang="en-US" sz="2000" dirty="0" err="1">
                <a:solidFill>
                  <a:schemeClr val="tx1"/>
                </a:solidFill>
              </a:rPr>
              <a:t>manpage</a:t>
            </a:r>
            <a:r>
              <a:rPr lang="en-US" sz="2000" dirty="0">
                <a:solidFill>
                  <a:schemeClr val="tx1"/>
                </a:solidFill>
              </a:rPr>
              <a:t> is dedicated to C </a:t>
            </a:r>
            <a:r>
              <a:rPr lang="en-US" sz="2000" dirty="0" err="1">
                <a:solidFill>
                  <a:schemeClr val="tx1"/>
                </a:solidFill>
              </a:rPr>
              <a:t>std</a:t>
            </a:r>
            <a:r>
              <a:rPr lang="en-US" sz="2000" dirty="0">
                <a:solidFill>
                  <a:schemeClr val="tx1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5101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pre-processor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</a:t>
            </a:r>
            <a:r>
              <a:rPr lang="en-US" dirty="0" err="1"/>
              <a:t>hashtag</a:t>
            </a:r>
            <a:r>
              <a:rPr lang="en-US" dirty="0"/>
              <a:t> directives are processed by C pre-processor </a:t>
            </a:r>
            <a:r>
              <a:rPr lang="en-US" dirty="0">
                <a:solidFill>
                  <a:srgbClr val="3366FF"/>
                </a:solidFill>
              </a:rPr>
              <a:t>before</a:t>
            </a:r>
            <a:r>
              <a:rPr lang="en-US" dirty="0"/>
              <a:t> compilation</a:t>
            </a:r>
          </a:p>
          <a:p>
            <a:r>
              <a:rPr lang="en-US" dirty="0">
                <a:highlight>
                  <a:srgbClr val="FFFF00"/>
                </a:highlight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f.h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insert text of </a:t>
            </a:r>
            <a:r>
              <a:rPr lang="en-US" dirty="0" err="1">
                <a:latin typeface="Consolas" panose="020B0609020204030204" pitchFamily="49" charset="0"/>
              </a:rPr>
              <a:t>f.h</a:t>
            </a:r>
            <a:r>
              <a:rPr lang="en-US" dirty="0"/>
              <a:t> in the current file</a:t>
            </a:r>
          </a:p>
          <a:p>
            <a:pPr lvl="1"/>
            <a:r>
              <a:rPr lang="en-US" dirty="0"/>
              <a:t>with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f.h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dirty="0"/>
              <a:t>, preprocessor searches for </a:t>
            </a:r>
            <a:r>
              <a:rPr lang="en-US" dirty="0" err="1">
                <a:latin typeface="Consolas" panose="020B0609020204030204" pitchFamily="49" charset="0"/>
              </a:rPr>
              <a:t>f.h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 system paths 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“</a:t>
            </a:r>
            <a:r>
              <a:rPr lang="en-US" dirty="0" err="1">
                <a:latin typeface="Consolas" panose="020B0609020204030204" pitchFamily="49" charset="0"/>
              </a:rPr>
              <a:t>f.h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”</a:t>
            </a:r>
            <a:r>
              <a:rPr lang="en-US" dirty="0"/>
              <a:t>, preprocessor searches for </a:t>
            </a:r>
            <a:r>
              <a:rPr lang="en-US" dirty="0" err="1">
                <a:latin typeface="Consolas" panose="020B0609020204030204" pitchFamily="49" charset="0"/>
              </a:rPr>
              <a:t>f.h</a:t>
            </a:r>
            <a:r>
              <a:rPr lang="en-US" dirty="0"/>
              <a:t> in the local directory before searching in system paths</a:t>
            </a:r>
          </a:p>
        </p:txBody>
      </p:sp>
    </p:spTree>
    <p:extLst>
      <p:ext uri="{BB962C8B-B14F-4D97-AF65-F5344CB8AC3E}">
        <p14:creationId xmlns:p14="http://schemas.microsoft.com/office/powerpoint/2010/main" val="39916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13A74-76F9-4FFF-9869-92E9D12CE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BF3054-9391-445F-BD94-3F62B9DDE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355B1-A51A-487A-872D-1B8BEAAEC7F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74d6482f-e53c-4fa7-ac87-951f9f66bd4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25282</TotalTime>
  <Words>2444</Words>
  <Application>Microsoft Office PowerPoint</Application>
  <PresentationFormat>On-screen Show (4:3)</PresentationFormat>
  <Paragraphs>411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Tahoma</vt:lpstr>
      <vt:lpstr>Verdana</vt:lpstr>
      <vt:lpstr>Office Theme</vt:lpstr>
      <vt:lpstr> Large C Program organization, I/O</vt:lpstr>
      <vt:lpstr>This lesson</vt:lpstr>
      <vt:lpstr>Lab2’s compilation sequence</vt:lpstr>
      <vt:lpstr>Role of header files</vt:lpstr>
      <vt:lpstr>Exporting global variables</vt:lpstr>
      <vt:lpstr>C does not have explicit namespace</vt:lpstr>
      <vt:lpstr>“static” keyword has a diff meaning when prefixing local variables</vt:lpstr>
      <vt:lpstr>C standard library</vt:lpstr>
      <vt:lpstr>The C pre-processor</vt:lpstr>
      <vt:lpstr>C processor supports macros</vt:lpstr>
      <vt:lpstr>C Macros</vt:lpstr>
      <vt:lpstr>C Macros</vt:lpstr>
      <vt:lpstr>Doing I/O in C</vt:lpstr>
      <vt:lpstr>I/O in C</vt:lpstr>
      <vt:lpstr>Buffered I/O </vt:lpstr>
      <vt:lpstr>Buffered I/O 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Buffered I/O example</vt:lpstr>
      <vt:lpstr>(Low-level) UNIX I/O</vt:lpstr>
      <vt:lpstr>UNIX I/O example: Count lines</vt:lpstr>
      <vt:lpstr>UNIX I/O example: count lines</vt:lpstr>
      <vt:lpstr>What is FILE?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Characters, Strings,  Larger C Program organization</dc:title>
  <dc:creator>Jinyang Li</dc:creator>
  <cp:lastModifiedBy>Jinyang Li</cp:lastModifiedBy>
  <cp:revision>377</cp:revision>
  <cp:lastPrinted>2018-10-03T19:09:37Z</cp:lastPrinted>
  <dcterms:created xsi:type="dcterms:W3CDTF">2018-02-08T18:02:28Z</dcterms:created>
  <dcterms:modified xsi:type="dcterms:W3CDTF">2020-10-12T18:03:39Z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