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7" r:id="rId20"/>
    <p:sldId id="279" r:id="rId21"/>
    <p:sldId id="278" r:id="rId22"/>
    <p:sldId id="280" r:id="rId23"/>
    <p:sldId id="281" r:id="rId24"/>
    <p:sldId id="284" r:id="rId25"/>
    <p:sldId id="282" r:id="rId26"/>
    <p:sldId id="286" r:id="rId27"/>
    <p:sldId id="283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126"/>
  </p:normalViewPr>
  <p:slideViewPr>
    <p:cSldViewPr snapToGrid="0" snapToObjects="1">
      <p:cViewPr>
        <p:scale>
          <a:sx n="110" d="100"/>
          <a:sy n="110" d="100"/>
        </p:scale>
        <p:origin x="2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27AF-7785-BC4F-99C7-01165BC863C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581A5-7285-1149-8FD8-E075D459E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B6F-24C9-AA49-9E42-3CAEEB56C084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4EE3-646B-D444-A7D3-9D043ADCCE8A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CC5-B0E6-AA46-A3E0-0F143FB8E0C1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98E3-234C-6944-87A4-21BA25067719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EA-9F36-5644-B0C9-7D4E9B16195F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17B5-0175-034E-A1A7-EADB9383240F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0545-98D5-B14B-B997-72720B5E8940}" type="datetime1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CC9-2E0F-8647-8711-86A75C8E9ABE}" type="datetime1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18AD-DB5C-6E4E-B4E6-5F3930739BAE}" type="datetime1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6A7-D6CA-8148-9852-754AAA80C395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89A8-E853-4C4B-B40E-AF30A508141E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0FB0-6A63-B24B-A7CE-4F7953F4431E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dirty="0"/>
              <a:t>6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R06: </a:t>
            </a:r>
            <a:r>
              <a:rPr lang="en-US" altLang="zh-CN" dirty="0" smtClean="0"/>
              <a:t>Assessment 04 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Strings &amp;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Pointers and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*c[10];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2767584"/>
            <a:ext cx="5693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char *c[10]: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 is an array of pointer to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c: char **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c[0]: char 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*(c+1) 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c[1] ==*(c+1)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also pointer arithmetic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c[0]+1: char *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c[0]+1 == *c+1 == &amp;c[0][0]+1 ==&amp;c[0][1]</a:t>
            </a:r>
          </a:p>
        </p:txBody>
      </p:sp>
      <p:sp>
        <p:nvSpPr>
          <p:cNvPr id="5" name="Oval 4"/>
          <p:cNvSpPr/>
          <p:nvPr/>
        </p:nvSpPr>
        <p:spPr>
          <a:xfrm>
            <a:off x="503057" y="315963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25568" y="4486656"/>
            <a:ext cx="2718816" cy="1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0422" y="365125"/>
            <a:ext cx="4273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e.g</a:t>
            </a:r>
            <a:r>
              <a:rPr lang="en-US" dirty="0" smtClean="0">
                <a:solidFill>
                  <a:srgbClr val="FFC000"/>
                </a:solidFill>
              </a:rPr>
              <a:t>: [“</a:t>
            </a:r>
            <a:r>
              <a:rPr lang="en-US" dirty="0" err="1" smtClean="0">
                <a:solidFill>
                  <a:srgbClr val="FFC000"/>
                </a:solidFill>
              </a:rPr>
              <a:t>cso</a:t>
            </a:r>
            <a:r>
              <a:rPr lang="en-US" dirty="0" smtClean="0">
                <a:solidFill>
                  <a:srgbClr val="FFC000"/>
                </a:solidFill>
              </a:rPr>
              <a:t>”, “recitation”, </a:t>
            </a:r>
            <a:r>
              <a:rPr lang="mr-IN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, “TA”]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*c == c[0]== “</a:t>
            </a:r>
            <a:r>
              <a:rPr lang="en-US" dirty="0" err="1" smtClean="0">
                <a:solidFill>
                  <a:srgbClr val="FFC000"/>
                </a:solidFill>
              </a:rPr>
              <a:t>cso</a:t>
            </a:r>
            <a:r>
              <a:rPr lang="en-US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*(*c+1) == c[0][1] == ‘s’, *(*c) ==‘c’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*(c+1) == c[1] == “recitation”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*c[10];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9633" y="267195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c+1 == &amp;c[1]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009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0640" y="2767584"/>
            <a:ext cx="499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char 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 is an array of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c: char 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c[0]: char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c[0]+1: char</a:t>
            </a:r>
          </a:p>
        </p:txBody>
      </p:sp>
      <p:sp>
        <p:nvSpPr>
          <p:cNvPr id="6" name="Oval 5"/>
          <p:cNvSpPr/>
          <p:nvPr/>
        </p:nvSpPr>
        <p:spPr>
          <a:xfrm>
            <a:off x="551825" y="3709641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8130" y="471932"/>
            <a:ext cx="4164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e.g. c=[’c’, ‘s’, ‘o’, </a:t>
            </a:r>
            <a:r>
              <a:rPr lang="mr-IN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’r’]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c[0]==‘c’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c[1]==‘s’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c[0]+1==‘d’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3057" y="3184022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c+1 == &amp;c[1]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 Pointer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What's the output of the following code fragment (assuming it runs on a 64-bit little endian machine):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 smtClean="0"/>
              <a:t>-</a:t>
            </a:r>
            <a:r>
              <a:rPr lang="en-US" sz="2400" dirty="0"/>
              <a:t>1 -1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-1 -2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Segmentation fault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None of the above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73" y="2371436"/>
            <a:ext cx="39243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513" y="3634244"/>
            <a:ext cx="595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long long: 8 bytes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x is: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0xfffffffffffffffe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y[0] = *y -&gt; y is a pointer to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y[0]=0xfffffffe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y[1] = *(y+1) -&gt; pointer arithmetic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y[1]=0xffffffff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45919" y="4001294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Here's a C code </a:t>
            </a:r>
            <a:r>
              <a:rPr lang="en-US" dirty="0" smtClean="0"/>
              <a:t>fragment. In </a:t>
            </a:r>
            <a:r>
              <a:rPr lang="en-US" dirty="0"/>
              <a:t>order for the above code fragment to output 1 2 10, which of 1 line of code that you should put at Line-3?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p[0]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p[1]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p[2]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*(p+1)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*(p+2)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p++;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p--;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4" y="2548081"/>
            <a:ext cx="49784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414" y="4001294"/>
            <a:ext cx="6250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 smtClean="0"/>
              <a:t>int</a:t>
            </a:r>
            <a:r>
              <a:rPr lang="en-US" sz="2000" dirty="0" smtClean="0"/>
              <a:t> *p = x+1;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p=&amp;x[1], *p=x[1]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want to set x[2]=10: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*(p+1) == x[2]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*(p+1)=10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*(p+1)==p[1] which is often the case, so: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p[1]=10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55708" y="690039"/>
            <a:ext cx="469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*(</a:t>
            </a:r>
            <a:r>
              <a:rPr lang="en-US" dirty="0" err="1" smtClean="0">
                <a:solidFill>
                  <a:schemeClr val="accent1"/>
                </a:solidFill>
              </a:rPr>
              <a:t>p+i</a:t>
            </a:r>
            <a:r>
              <a:rPr lang="en-US" dirty="0" smtClean="0">
                <a:solidFill>
                  <a:schemeClr val="accent1"/>
                </a:solidFill>
              </a:rPr>
              <a:t>) == p[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] is often the case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but it is not always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], it depends on which element your pointer points 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16" y="2993475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16" y="4293566"/>
            <a:ext cx="2642125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of chars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arrays of the type </a:t>
            </a:r>
            <a:r>
              <a:rPr lang="en-US" i="1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, which is typically one byte</a:t>
            </a:r>
          </a:p>
          <a:p>
            <a:r>
              <a:rPr lang="en-US" dirty="0" smtClean="0"/>
              <a:t>Char literals are in single quotes ‘ ’</a:t>
            </a:r>
          </a:p>
          <a:p>
            <a:r>
              <a:rPr lang="en-US" dirty="0" smtClean="0"/>
              <a:t>String literals are in double quotes “ “</a:t>
            </a:r>
          </a:p>
          <a:p>
            <a:r>
              <a:rPr lang="en-US" dirty="0" smtClean="0"/>
              <a:t>Unlike other arrays, strings have a way of knowing the length even at runtime</a:t>
            </a:r>
          </a:p>
          <a:p>
            <a:pPr lvl="1"/>
            <a:r>
              <a:rPr lang="en-US" dirty="0" smtClean="0"/>
              <a:t>Strings are stored with the last byte set to 0 (or ‘\0’)</a:t>
            </a:r>
          </a:p>
          <a:p>
            <a:pPr lvl="2"/>
            <a:r>
              <a:rPr lang="en-US" dirty="0" smtClean="0"/>
              <a:t>C strings are called “null terminated”</a:t>
            </a:r>
          </a:p>
          <a:p>
            <a:pPr lvl="2"/>
            <a:r>
              <a:rPr lang="en-US" dirty="0" smtClean="0"/>
              <a:t>So you can find the length by looping over the string, keeping a counter, and stopping when you find a char equal to zero</a:t>
            </a:r>
          </a:p>
          <a:p>
            <a:pPr lvl="1"/>
            <a:r>
              <a:rPr lang="en-US" dirty="0" smtClean="0"/>
              <a:t>There is also a standard library function for this, </a:t>
            </a:r>
            <a:r>
              <a:rPr lang="en-US" i="1" dirty="0" err="1" smtClean="0">
                <a:solidFill>
                  <a:schemeClr val="accent1"/>
                </a:solidFill>
              </a:rPr>
              <a:t>strlen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25256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= “hello world”;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[11] = </a:t>
            </a:r>
            <a:r>
              <a:rPr lang="en-US" dirty="0">
                <a:solidFill>
                  <a:schemeClr val="accent1"/>
                </a:solidFill>
              </a:rPr>
              <a:t>“hello world”;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literal “hello world” includes the null-terminator.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7820"/>
              </p:ext>
            </p:extLst>
          </p:nvPr>
        </p:nvGraphicFramePr>
        <p:xfrm>
          <a:off x="9200896" y="878162"/>
          <a:ext cx="942848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 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4328" y="570059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3472" y="53312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3472" y="4933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4328" y="453506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53472" y="4159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53472" y="381662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44328" y="3430723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53472" y="303262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53472" y="264672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44328" y="2293962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5184" y="19535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35184" y="160861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35184" y="123163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53472" y="86847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0x7F0D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 err="1" smtClean="0">
                <a:solidFill>
                  <a:schemeClr val="accent1"/>
                </a:solidFill>
              </a:rPr>
              <a:t>rgv</a:t>
            </a:r>
            <a:r>
              <a:rPr lang="en-US" dirty="0" smtClean="0"/>
              <a:t> is an array of strings (pointers to char)</a:t>
            </a:r>
          </a:p>
          <a:p>
            <a:pPr lvl="1"/>
            <a:r>
              <a:rPr lang="en-US" dirty="0" smtClean="0"/>
              <a:t>the strings are your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[0] is the name of the executable </a:t>
            </a:r>
            <a:r>
              <a:rPr lang="en-US" dirty="0" smtClean="0"/>
              <a:t>file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argv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4"/>
                </a:solidFill>
              </a:rPr>
              <a:t>argc</a:t>
            </a:r>
            <a:r>
              <a:rPr lang="en-US" dirty="0" smtClean="0"/>
              <a:t> many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04</a:t>
            </a:r>
            <a:endParaRPr lang="en-US" dirty="0"/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Lab2 has bonus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linear data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linked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/>
          </a:bodyPr>
          <a:lstStyle/>
          <a:p>
            <a:r>
              <a:rPr lang="en-US" dirty="0"/>
              <a:t>Like arrays, Linked List is a linear data structure.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arrays, linked list elements are not stored at a contiguous location; the elements are linked using pointers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Arrays have limitations:</a:t>
            </a:r>
          </a:p>
          <a:p>
            <a:pPr lvl="1"/>
            <a:r>
              <a:rPr lang="en-US" dirty="0" smtClean="0"/>
              <a:t>The size of the arrays are fixed</a:t>
            </a:r>
          </a:p>
          <a:p>
            <a:pPr lvl="1"/>
            <a:r>
              <a:rPr lang="en-US" dirty="0"/>
              <a:t>Inserting </a:t>
            </a:r>
            <a:r>
              <a:rPr lang="en-US" dirty="0" smtClean="0"/>
              <a:t>(Deleting) a </a:t>
            </a:r>
            <a:r>
              <a:rPr lang="en-US" dirty="0"/>
              <a:t>new element in an array of elements is expensive </a:t>
            </a:r>
            <a:endParaRPr lang="en-US" dirty="0" smtClean="0"/>
          </a:p>
          <a:p>
            <a:pPr lvl="2"/>
            <a:r>
              <a:rPr lang="en-US" dirty="0" smtClean="0"/>
              <a:t>because </a:t>
            </a:r>
            <a:r>
              <a:rPr lang="en-US" dirty="0"/>
              <a:t>the room has to be created for the new elements and </a:t>
            </a:r>
            <a:r>
              <a:rPr lang="en-US" dirty="0" smtClean="0"/>
              <a:t>existing </a:t>
            </a:r>
            <a:r>
              <a:rPr lang="en-US" dirty="0"/>
              <a:t>elements have to be shifted.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261"/>
              </p:ext>
            </p:extLst>
          </p:nvPr>
        </p:nvGraphicFramePr>
        <p:xfrm>
          <a:off x="7761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0890"/>
              </p:ext>
            </p:extLst>
          </p:nvPr>
        </p:nvGraphicFramePr>
        <p:xfrm>
          <a:off x="9285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76452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165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1497"/>
              </p:ext>
            </p:extLst>
          </p:nvPr>
        </p:nvGraphicFramePr>
        <p:xfrm>
          <a:off x="10773980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8529645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23872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66704"/>
              </p:ext>
            </p:extLst>
          </p:nvPr>
        </p:nvGraphicFramePr>
        <p:xfrm>
          <a:off x="6600053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751262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4" idx="1"/>
          </p:cNvCxnSpPr>
          <p:nvPr/>
        </p:nvCxnSpPr>
        <p:spPr>
          <a:xfrm flipV="1">
            <a:off x="6846898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7125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1398" y="9283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0511" y="952024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27600" y="141311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NULL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over </a:t>
            </a:r>
            <a:r>
              <a:rPr lang="en-US" dirty="0" smtClean="0"/>
              <a:t>arrays:</a:t>
            </a:r>
            <a:endParaRPr lang="en-US" dirty="0"/>
          </a:p>
          <a:p>
            <a:pPr lvl="1"/>
            <a:r>
              <a:rPr lang="en-US" dirty="0"/>
              <a:t>Dynamic size</a:t>
            </a:r>
          </a:p>
          <a:p>
            <a:pPr lvl="1"/>
            <a:r>
              <a:rPr lang="en-US" dirty="0"/>
              <a:t>Ease of </a:t>
            </a:r>
            <a:r>
              <a:rPr lang="en-US" dirty="0" smtClean="0"/>
              <a:t>insertion/deletion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/>
              <a:t>Random access is not </a:t>
            </a:r>
            <a:r>
              <a:rPr lang="en-US" dirty="0" smtClean="0"/>
              <a:t>allowed</a:t>
            </a:r>
          </a:p>
          <a:p>
            <a:pPr lvl="2"/>
            <a:r>
              <a:rPr lang="en-US" dirty="0"/>
              <a:t>We have to access elements sequentially starting from the first node. (Traverse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Extra memory space for a pointer is required with each element of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Not cache </a:t>
            </a:r>
            <a:r>
              <a:rPr lang="en-US" dirty="0" smtClean="0"/>
              <a:t>friendly</a:t>
            </a:r>
          </a:p>
          <a:p>
            <a:pPr lvl="2"/>
            <a:r>
              <a:rPr lang="en-US" dirty="0" smtClean="0"/>
              <a:t>Since </a:t>
            </a:r>
            <a:r>
              <a:rPr lang="en-US" dirty="0"/>
              <a:t>array elements are contiguous locations, there is locality of reference which is not there in case of linked lists.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70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linked list is represented by a pointer to the first node of the linked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called the </a:t>
            </a:r>
            <a:r>
              <a:rPr lang="en-US" i="1" dirty="0" smtClean="0">
                <a:solidFill>
                  <a:schemeClr val="accent1"/>
                </a:solidFill>
              </a:rPr>
              <a:t>head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linked list is empty, then the value of the head is </a:t>
            </a:r>
            <a:r>
              <a:rPr lang="en-US" dirty="0" smtClean="0"/>
              <a:t>NULL</a:t>
            </a:r>
          </a:p>
          <a:p>
            <a:r>
              <a:rPr lang="en-US" dirty="0"/>
              <a:t>Each node in a list consists of at least two </a:t>
            </a:r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Pointer (or </a:t>
            </a:r>
            <a:r>
              <a:rPr lang="en-US" dirty="0"/>
              <a:t>Reference) to the next </a:t>
            </a:r>
            <a:r>
              <a:rPr lang="en-US" dirty="0" smtClean="0"/>
              <a:t>node</a:t>
            </a:r>
          </a:p>
          <a:p>
            <a:r>
              <a:rPr lang="en-US" dirty="0"/>
              <a:t>In the case of the last node in the </a:t>
            </a:r>
            <a:r>
              <a:rPr lang="en-US" dirty="0" smtClean="0"/>
              <a:t>list,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next field contains NULL - it is set as a null pointer.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C, we can </a:t>
            </a:r>
            <a:r>
              <a:rPr lang="en-US" dirty="0" smtClean="0"/>
              <a:t>represent </a:t>
            </a:r>
            <a:r>
              <a:rPr lang="en-US" dirty="0"/>
              <a:t>a node using </a:t>
            </a:r>
            <a:r>
              <a:rPr lang="en-US" dirty="0" err="1" smtClean="0">
                <a:solidFill>
                  <a:schemeClr val="accent6"/>
                </a:solidFill>
              </a:rPr>
              <a:t>struct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nodes are defined as </a:t>
            </a:r>
            <a:r>
              <a:rPr lang="en-US" dirty="0" smtClean="0"/>
              <a:t>(e.g.) </a:t>
            </a:r>
            <a:r>
              <a:rPr lang="en-US" altLang="zh-CN" dirty="0" smtClean="0">
                <a:solidFill>
                  <a:schemeClr val="accent1"/>
                </a:solidFill>
              </a:rPr>
              <a:t>node</a:t>
            </a:r>
            <a:r>
              <a:rPr lang="en-US" dirty="0"/>
              <a:t> using </a:t>
            </a:r>
            <a:r>
              <a:rPr lang="en-US" i="1" dirty="0" err="1" smtClean="0">
                <a:solidFill>
                  <a:schemeClr val="accent1"/>
                </a:solidFill>
              </a:rPr>
              <a:t>typedef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node *head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the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is </a:t>
            </a:r>
            <a:r>
              <a:rPr lang="en-US" dirty="0" smtClean="0"/>
              <a:t>initialized </a:t>
            </a:r>
            <a:r>
              <a:rPr lang="en-US" dirty="0"/>
              <a:t>by creating a </a:t>
            </a:r>
            <a:r>
              <a:rPr lang="en-US" i="1" dirty="0" smtClean="0">
                <a:solidFill>
                  <a:schemeClr val="accent1"/>
                </a:solidFill>
              </a:rPr>
              <a:t>node </a:t>
            </a:r>
            <a:r>
              <a:rPr lang="en-US" i="1" dirty="0">
                <a:solidFill>
                  <a:schemeClr val="accent1"/>
                </a:solidFill>
              </a:rPr>
              <a:t>*head</a:t>
            </a:r>
            <a:r>
              <a:rPr lang="en-US" dirty="0"/>
              <a:t> which is set to 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The </a:t>
            </a:r>
            <a:r>
              <a:rPr lang="en-US" dirty="0"/>
              <a:t>variable </a:t>
            </a:r>
            <a:r>
              <a:rPr lang="en-US" i="1" dirty="0"/>
              <a:t>head</a:t>
            </a:r>
            <a:r>
              <a:rPr lang="en-US" dirty="0"/>
              <a:t> is now a pointer to NULL, but as </a:t>
            </a:r>
            <a:r>
              <a:rPr lang="en-US" dirty="0" smtClean="0">
                <a:solidFill>
                  <a:schemeClr val="accent1"/>
                </a:solidFill>
              </a:rPr>
              <a:t>node</a:t>
            </a:r>
            <a:r>
              <a:rPr lang="en-US" dirty="0" smtClean="0"/>
              <a:t>s </a:t>
            </a:r>
            <a:r>
              <a:rPr lang="en-US" dirty="0"/>
              <a:t>are added to the </a:t>
            </a:r>
            <a:r>
              <a:rPr lang="en-US" dirty="0" smtClean="0"/>
              <a:t>list, </a:t>
            </a:r>
            <a:r>
              <a:rPr lang="en-US" i="1" dirty="0" smtClean="0"/>
              <a:t>head</a:t>
            </a:r>
            <a:r>
              <a:rPr lang="en-US" i="1" dirty="0"/>
              <a:t> </a:t>
            </a:r>
            <a:r>
              <a:rPr lang="en-US" dirty="0"/>
              <a:t>will be set to point to the first </a:t>
            </a:r>
            <a:r>
              <a:rPr lang="en-US" dirty="0" smtClean="0">
                <a:solidFill>
                  <a:schemeClr val="accent1"/>
                </a:solidFill>
              </a:rPr>
              <a:t>node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way, </a:t>
            </a:r>
            <a:r>
              <a:rPr lang="en-US" i="1" dirty="0"/>
              <a:t>head</a:t>
            </a:r>
            <a:r>
              <a:rPr lang="en-US" dirty="0"/>
              <a:t> becomes the access point for sequential access to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insertion</a:t>
            </a:r>
          </a:p>
          <a:p>
            <a:r>
              <a:rPr lang="en-US" dirty="0" smtClean="0"/>
              <a:t>Linked list Deletion</a:t>
            </a:r>
          </a:p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an </a:t>
            </a:r>
            <a:r>
              <a:rPr lang="en-US" dirty="0" smtClean="0"/>
              <a:t>element in a linked list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 and Recursive</a:t>
            </a:r>
          </a:p>
          <a:p>
            <a:r>
              <a:rPr lang="en-US" dirty="0" smtClean="0"/>
              <a:t>Traverse a linked list</a:t>
            </a:r>
          </a:p>
          <a:p>
            <a:r>
              <a:rPr lang="en-US" dirty="0" smtClean="0"/>
              <a:t>Find length of a linked list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class, we pass the header pointer, </a:t>
            </a:r>
          </a:p>
          <a:p>
            <a:pPr lvl="1"/>
            <a:r>
              <a:rPr lang="en-US" dirty="0" smtClean="0"/>
              <a:t>ask it to return a new head</a:t>
            </a:r>
          </a:p>
          <a:p>
            <a:pPr lvl="1"/>
            <a:r>
              <a:rPr lang="en-US" dirty="0" smtClean="0"/>
              <a:t>the caller is responsible for updating it itself</a:t>
            </a:r>
          </a:p>
          <a:p>
            <a:r>
              <a:rPr lang="en-US" dirty="0"/>
              <a:t>In lab-2, we pass a pointer to pointer parameter (pointer to the head pointer),</a:t>
            </a:r>
          </a:p>
          <a:p>
            <a:pPr lvl="1"/>
            <a:r>
              <a:rPr lang="en-US" dirty="0"/>
              <a:t>to allow changing the head pointer directly instead of returning the new one</a:t>
            </a:r>
          </a:p>
          <a:p>
            <a:pPr lvl="1"/>
            <a:r>
              <a:rPr lang="en-US" dirty="0"/>
              <a:t>note that there’s no return value; It’s not needed.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insert a node in a sorted linked list?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Insert a node at </a:t>
            </a:r>
            <a:r>
              <a:rPr lang="en-US" dirty="0"/>
              <a:t>the front of the linked list </a:t>
            </a:r>
            <a:endParaRPr lang="en-US" dirty="0" smtClean="0"/>
          </a:p>
          <a:p>
            <a:pPr lvl="2"/>
            <a:r>
              <a:rPr lang="en-US" dirty="0" err="1" smtClean="0"/>
              <a:t>insert_front</a:t>
            </a:r>
            <a:endParaRPr lang="en-US" dirty="0" smtClean="0"/>
          </a:p>
          <a:p>
            <a:pPr lvl="1"/>
            <a:r>
              <a:rPr lang="en-US" dirty="0" smtClean="0"/>
              <a:t>Insert a node after </a:t>
            </a:r>
            <a:r>
              <a:rPr lang="en-US" dirty="0"/>
              <a:t>a given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Think: how can I know my S should be inserted between A and B?</a:t>
            </a:r>
          </a:p>
          <a:p>
            <a:pPr lvl="2"/>
            <a:r>
              <a:rPr lang="en-US" dirty="0" smtClean="0"/>
              <a:t>If by comparing A and S I know S should be at the position after A, then how can I know S should be after B or between A and B?</a:t>
            </a:r>
          </a:p>
          <a:p>
            <a:pPr lvl="1"/>
            <a:r>
              <a:rPr lang="en-US" dirty="0" smtClean="0"/>
              <a:t>Insert a node at </a:t>
            </a:r>
            <a:r>
              <a:rPr lang="en-US" dirty="0"/>
              <a:t>the end of the linked </a:t>
            </a: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04307"/>
              </p:ext>
            </p:extLst>
          </p:nvPr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13050"/>
              </p:ext>
            </p:extLst>
          </p:nvPr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1837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49831"/>
              </p:ext>
            </p:extLst>
          </p:nvPr>
        </p:nvGraphicFramePr>
        <p:xfrm>
          <a:off x="10459652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09544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94953"/>
              </p:ext>
            </p:extLst>
          </p:nvPr>
        </p:nvGraphicFramePr>
        <p:xfrm>
          <a:off x="6285725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436934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32570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2797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07727" y="14086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NULL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05583"/>
              </p:ext>
            </p:extLst>
          </p:nvPr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7" grpId="0"/>
      <p:bldP spid="20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need to manually allocate data, use </a:t>
            </a:r>
            <a:r>
              <a:rPr lang="en-US" i="1" dirty="0" err="1" smtClean="0">
                <a:solidFill>
                  <a:schemeClr val="accent1"/>
                </a:solidFill>
              </a:rPr>
              <a:t>malloc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void *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 smtClean="0"/>
              <a:t>);</a:t>
            </a:r>
          </a:p>
          <a:p>
            <a:r>
              <a:rPr lang="en-US" dirty="0"/>
              <a:t>If you need to manually </a:t>
            </a:r>
            <a:r>
              <a:rPr lang="en-US" dirty="0" smtClean="0"/>
              <a:t>de-allocate</a:t>
            </a:r>
            <a:endParaRPr lang="en-US" dirty="0" smtClean="0"/>
          </a:p>
          <a:p>
            <a:pPr lvl="1"/>
            <a:r>
              <a:rPr lang="en-US" dirty="0"/>
              <a:t>void free(void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a hash table</a:t>
            </a:r>
          </a:p>
          <a:p>
            <a:pPr lvl="1"/>
            <a:r>
              <a:rPr lang="en-US" dirty="0" smtClean="0"/>
              <a:t>see clear instructions on our website lab-2 page</a:t>
            </a:r>
          </a:p>
          <a:p>
            <a:r>
              <a:rPr lang="en-US" dirty="0" smtClean="0"/>
              <a:t>A hash table is an array of linked lists with a hash function</a:t>
            </a:r>
          </a:p>
          <a:p>
            <a:pPr lvl="1"/>
            <a:r>
              <a:rPr lang="en-US" dirty="0"/>
              <a:t>A hash function basically just takes things and puts them in different </a:t>
            </a:r>
            <a:r>
              <a:rPr lang="en-US" dirty="0" smtClean="0"/>
              <a:t>“buckets” (hash table’s array of entries)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“bucket" just points to a linked </a:t>
            </a:r>
            <a:r>
              <a:rPr lang="en-US" dirty="0"/>
              <a:t>list </a:t>
            </a:r>
            <a:r>
              <a:rPr lang="en-US" dirty="0" smtClean="0"/>
              <a:t>here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C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loop format checks the condition </a:t>
            </a:r>
            <a:r>
              <a:rPr lang="en-US" i="1" dirty="0"/>
              <a:t>before</a:t>
            </a:r>
            <a:r>
              <a:rPr lang="en-US" dirty="0"/>
              <a:t> executing the loop body?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for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while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do-while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2715491"/>
            <a:ext cx="2223655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200400"/>
            <a:ext cx="2223655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326" y="3816628"/>
            <a:ext cx="6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execute the statement once before checking the condition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equivalent to the following code fragment containing </a:t>
            </a:r>
            <a:r>
              <a:rPr lang="en-US" dirty="0" err="1"/>
              <a:t>goto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do.. while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while...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for...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if statement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2311400"/>
            <a:ext cx="2434590" cy="1308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69" y="3862820"/>
            <a:ext cx="2865986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3" y="3862820"/>
            <a:ext cx="27305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7164" y="3144982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do-while: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 statement is at least executed once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is/are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share the same underlying storage because they have the same name.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program will cause a compilation error because it defines two variables with the same name total.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are two different variables with separate underlying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10100" cy="4292600"/>
          </a:xfrm>
        </p:spPr>
      </p:pic>
      <p:sp>
        <p:nvSpPr>
          <p:cNvPr id="5" name="TextBox 4"/>
          <p:cNvSpPr txBox="1"/>
          <p:nvPr/>
        </p:nvSpPr>
        <p:spPr>
          <a:xfrm>
            <a:off x="5837960" y="1690688"/>
            <a:ext cx="6257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Global variable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defined outside any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S</a:t>
            </a:r>
            <a:r>
              <a:rPr lang="en-US" sz="2000" dirty="0" smtClean="0">
                <a:solidFill>
                  <a:schemeClr val="accent6"/>
                </a:solidFill>
              </a:rPr>
              <a:t>cope</a:t>
            </a:r>
            <a:r>
              <a:rPr lang="en-US" sz="2000" dirty="0" smtClean="0"/>
              <a:t>: can be accessed from within any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Storage: allocated upon program start, deallocated when entire program exits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Local variable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defined inside a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Scope: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Within the function/block the local variable is declared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Local variables with the same name in different scopes are unrelated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Storage: allocated upon function invocation, deallocated upon function return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691" y="2216727"/>
            <a:ext cx="872836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218" y="3116768"/>
            <a:ext cx="872836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3454" y="5403272"/>
            <a:ext cx="872836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2970" y="3345187"/>
            <a:ext cx="872836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is/are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share the same underlying storage because they have the same name.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program will cause a compilation error because it defines two variables with the same name total.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are two different variables with separate underlying storage.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250" y="2615912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5250" y="3011415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250" y="5103451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</a:t>
            </a:r>
            <a:r>
              <a:rPr lang="en-US" dirty="0" err="1" smtClean="0"/>
              <a:t>Followup</a:t>
            </a:r>
            <a:r>
              <a:rPr lang="en-US" dirty="0" smtClean="0"/>
              <a:t> to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In the example C program of Q3, what is the output of the program?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always prints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may print some arbitrary value.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always prints 55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8671" y="3889505"/>
            <a:ext cx="3701081" cy="52483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3057" y="2318390"/>
            <a:ext cx="3701081" cy="5248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4001294"/>
            <a:ext cx="5388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In the absence of explicit initialization,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lobal variables are initialized to 0;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ocal variables have undefined initial values.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1530</Words>
  <Application>Microsoft Macintosh PowerPoint</Application>
  <PresentationFormat>Widescreen</PresentationFormat>
  <Paragraphs>328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Mangal</vt:lpstr>
      <vt:lpstr>宋体</vt:lpstr>
      <vt:lpstr>Arial</vt:lpstr>
      <vt:lpstr>Office Theme</vt:lpstr>
      <vt:lpstr>CSO-Recitation 06  CSCI-UA 0201-007</vt:lpstr>
      <vt:lpstr>Today’s Topics</vt:lpstr>
      <vt:lpstr>Assessment 04</vt:lpstr>
      <vt:lpstr>Q1 C loop</vt:lpstr>
      <vt:lpstr>Q2 Goto</vt:lpstr>
      <vt:lpstr>Q3 Variables</vt:lpstr>
      <vt:lpstr>Q3 Variables</vt:lpstr>
      <vt:lpstr>Q3 Variables</vt:lpstr>
      <vt:lpstr>Q4 Followup to Q3</vt:lpstr>
      <vt:lpstr>Q5 Pointers and arrays</vt:lpstr>
      <vt:lpstr>Q6 Pointers and arrays</vt:lpstr>
      <vt:lpstr>Q7 Pointers and arrays</vt:lpstr>
      <vt:lpstr>Q8 Pointers and arrays</vt:lpstr>
      <vt:lpstr>Q9 Pointer casting</vt:lpstr>
      <vt:lpstr>Q10 Pointer arithmetic</vt:lpstr>
      <vt:lpstr>Strings</vt:lpstr>
      <vt:lpstr>What are strings?</vt:lpstr>
      <vt:lpstr>Defining a string</vt:lpstr>
      <vt:lpstr>Array of pointers: argv</vt:lpstr>
      <vt:lpstr>Linked list</vt:lpstr>
      <vt:lpstr>Why linked list?</vt:lpstr>
      <vt:lpstr>Advantages and Drawbacks</vt:lpstr>
      <vt:lpstr>Linked list</vt:lpstr>
      <vt:lpstr>Initialize the linked list</vt:lpstr>
      <vt:lpstr>Linked list</vt:lpstr>
      <vt:lpstr>Linked list</vt:lpstr>
      <vt:lpstr>Inserting a node</vt:lpstr>
      <vt:lpstr>Dynamic memory allocation</vt:lpstr>
      <vt:lpstr>More on linked list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06  CSCI-UA 0201-007</dc:title>
  <dc:creator>Anqi Zhang</dc:creator>
  <cp:lastModifiedBy>Anqi Zhang</cp:lastModifiedBy>
  <cp:revision>227</cp:revision>
  <cp:lastPrinted>2020-10-08T03:13:38Z</cp:lastPrinted>
  <dcterms:created xsi:type="dcterms:W3CDTF">2020-10-05T19:37:02Z</dcterms:created>
  <dcterms:modified xsi:type="dcterms:W3CDTF">2020-10-08T03:13:41Z</dcterms:modified>
</cp:coreProperties>
</file>