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95" r:id="rId2"/>
    <p:sldId id="305" r:id="rId3"/>
    <p:sldId id="306" r:id="rId4"/>
    <p:sldId id="307" r:id="rId5"/>
    <p:sldId id="33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4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57" r:id="rId67"/>
    <p:sldId id="258" r:id="rId68"/>
    <p:sldId id="259" r:id="rId69"/>
    <p:sldId id="262" r:id="rId70"/>
    <p:sldId id="263" r:id="rId71"/>
    <p:sldId id="266" r:id="rId72"/>
    <p:sldId id="264" r:id="rId73"/>
    <p:sldId id="296" r:id="rId74"/>
    <p:sldId id="297" r:id="rId75"/>
    <p:sldId id="298" r:id="rId76"/>
    <p:sldId id="299" r:id="rId77"/>
    <p:sldId id="304" r:id="rId78"/>
    <p:sldId id="300" r:id="rId79"/>
    <p:sldId id="301" r:id="rId80"/>
    <p:sldId id="302" r:id="rId81"/>
    <p:sldId id="303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6D30-F667-6B40-A3A3-6FED85F0F94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10FE-166C-2042-87EE-6C1AD62F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br>
              <a:rPr lang="en-US" dirty="0" smtClean="0"/>
            </a:br>
            <a:r>
              <a:rPr lang="en-US" dirty="0" smtClean="0"/>
              <a:t>Characters</a:t>
            </a:r>
            <a:r>
              <a:rPr lang="en-US" dirty="0"/>
              <a:t> </a:t>
            </a:r>
            <a:r>
              <a:rPr lang="en-US" dirty="0" smtClean="0"/>
              <a:t>&amp;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36431" y="5079410"/>
            <a:ext cx="1091998" cy="364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36431" y="5463698"/>
            <a:ext cx="1091998" cy="35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832664"/>
            <a:ext cx="1091998" cy="359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22626" y="47074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96333" y="54907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96333" y="512144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4708" y="4266920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59188" y="543627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9188" y="506358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413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22626" y="3091904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086" y="433911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1527220" y="4318710"/>
            <a:ext cx="2168596" cy="1236092"/>
          </a:xfrm>
          <a:prstGeom prst="bentConnector4">
            <a:avLst>
              <a:gd name="adj1" fmla="val -95"/>
              <a:gd name="adj2" fmla="val 118494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461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6" name="矩形 3"/>
          <p:cNvSpPr/>
          <p:nvPr/>
        </p:nvSpPr>
        <p:spPr>
          <a:xfrm>
            <a:off x="1459754" y="2766363"/>
            <a:ext cx="16187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 = a;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1905072" y="3987711"/>
            <a:ext cx="1753219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p[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] = 0;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71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ut of bound access?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*(p+3));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p+3);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7455" y="3857119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3"/>
          <p:cNvSpPr/>
          <p:nvPr/>
        </p:nvSpPr>
        <p:spPr>
          <a:xfrm>
            <a:off x="3682882" y="5667746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a[3]); //output? </a:t>
            </a:r>
          </a:p>
        </p:txBody>
      </p:sp>
      <p:sp>
        <p:nvSpPr>
          <p:cNvPr id="28" name="矩形 3"/>
          <p:cNvSpPr/>
          <p:nvPr/>
        </p:nvSpPr>
        <p:spPr>
          <a:xfrm>
            <a:off x="3682882" y="5176167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&amp;a[3]); //output?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4720" y="5201600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7455" y="5832664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27" grpId="0"/>
      <p:bldP spid="28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400 200 300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059007" y="3456517"/>
            <a:ext cx="1642187" cy="812253"/>
          </a:xfrm>
          <a:prstGeom prst="wedgeRoundRectCallout">
            <a:avLst>
              <a:gd name="adj1" fmla="val -215510"/>
              <a:gd name="adj2" fmla="val -1829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p[0] = 400;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4959" y="1417638"/>
            <a:ext cx="1642187" cy="1091919"/>
          </a:xfrm>
          <a:prstGeom prst="wedgeRoundRectCallout">
            <a:avLst>
              <a:gd name="adj1" fmla="val -165073"/>
              <a:gd name="adj2" fmla="val 1421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*p;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 = a;</a:t>
            </a:r>
          </a:p>
        </p:txBody>
      </p:sp>
    </p:spTree>
    <p:extLst>
      <p:ext uri="{BB962C8B-B14F-4D97-AF65-F5344CB8AC3E}">
        <p14:creationId xmlns:p14="http://schemas.microsoft.com/office/powerpoint/2010/main" val="5748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00 </a:t>
            </a:r>
            <a:r>
              <a:rPr lang="en-US" sz="2400" dirty="0"/>
              <a:t>4</a:t>
            </a:r>
            <a:r>
              <a:rPr lang="en-US" sz="2400" dirty="0" smtClean="0"/>
              <a:t>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8EB4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*(++p) = 400;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66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*a,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 smtClean="0">
                <a:latin typeface="Consolas"/>
                <a:cs typeface="Consolas"/>
              </a:rPr>
              <a:t>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a+i</a:t>
            </a:r>
            <a:r>
              <a:rPr kumimoji="1" lang="en-US" altLang="zh-CN" sz="2400" dirty="0" smtClean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510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90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c+1? p+1?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we’ve learnt and 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Bitwise operations</a:t>
            </a:r>
          </a:p>
          <a:p>
            <a:r>
              <a:rPr lang="en-US" dirty="0"/>
              <a:t>P</a:t>
            </a:r>
            <a:r>
              <a:rPr lang="en-US" dirty="0" smtClean="0"/>
              <a:t>ointers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 are addresses</a:t>
            </a:r>
          </a:p>
          <a:p>
            <a:pPr lvl="1"/>
            <a:r>
              <a:rPr lang="en-US" dirty="0" smtClean="0"/>
              <a:t>With pointers arguments, a </a:t>
            </a:r>
            <a:r>
              <a:rPr lang="en-US" dirty="0" err="1" smtClean="0"/>
              <a:t>callee</a:t>
            </a:r>
            <a:r>
              <a:rPr lang="en-US" dirty="0" smtClean="0"/>
              <a:t> can modify local variables in the caller.</a:t>
            </a:r>
          </a:p>
          <a:p>
            <a:r>
              <a:rPr lang="en-US" dirty="0" smtClean="0"/>
              <a:t>Today’s lesson:</a:t>
            </a:r>
          </a:p>
          <a:p>
            <a:pPr lvl="1"/>
            <a:r>
              <a:rPr lang="en-US" dirty="0" smtClean="0"/>
              <a:t>Array and its relationship with pointer</a:t>
            </a:r>
          </a:p>
          <a:p>
            <a:pPr lvl="1"/>
            <a:r>
              <a:rPr lang="en-US" dirty="0" smtClean="0"/>
              <a:t>Pointer casting</a:t>
            </a:r>
          </a:p>
          <a:p>
            <a:pPr lvl="1"/>
            <a:r>
              <a:rPr lang="en-US" dirty="0" smtClean="0"/>
              <a:t>Characters &amp;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4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8768" y="5055487"/>
            <a:ext cx="568421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assert(</a:t>
            </a:r>
            <a:r>
              <a:rPr lang="en-US" sz="2000" dirty="0" err="1" smtClean="0">
                <a:latin typeface="Consolas"/>
                <a:cs typeface="Consolas"/>
              </a:rPr>
              <a:t>p+i</a:t>
            </a:r>
            <a:r>
              <a:rPr lang="en-US" sz="2000" dirty="0" smtClean="0">
                <a:latin typeface="Consolas"/>
                <a:cs typeface="Consolas"/>
              </a:rPr>
              <a:t> == (char *)p +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sizeof</a:t>
            </a:r>
            <a:r>
              <a:rPr lang="en-US" sz="2000" dirty="0" smtClean="0">
                <a:latin typeface="Consolas"/>
                <a:cs typeface="Consolas"/>
              </a:rPr>
              <a:t>(*p))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75040" y="5557112"/>
            <a:ext cx="4095993" cy="1124051"/>
            <a:chOff x="4775040" y="5557112"/>
            <a:chExt cx="4095993" cy="112405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295065" y="5557112"/>
              <a:ext cx="433677" cy="504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5040" y="6034832"/>
              <a:ext cx="4095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sizeof</a:t>
              </a:r>
              <a:r>
                <a:rPr lang="en-US" dirty="0" smtClean="0"/>
                <a:t>(*p), or </a:t>
              </a:r>
              <a:r>
                <a:rPr lang="en-US" dirty="0" err="1" smtClean="0"/>
                <a:t>sizeof</a:t>
              </a:r>
              <a:r>
                <a:rPr lang="en-US" dirty="0" smtClean="0"/>
                <a:t>(</a:t>
              </a:r>
              <a:r>
                <a:rPr lang="en-US" dirty="0" err="1" smtClean="0"/>
                <a:t>int</a:t>
              </a:r>
              <a:r>
                <a:rPr lang="en-US" dirty="0" smtClean="0"/>
                <a:t>) is a C built-in that</a:t>
              </a:r>
            </a:p>
            <a:p>
              <a:r>
                <a:rPr lang="en-US" dirty="0" smtClean="0"/>
                <a:t>returns size of object/expression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8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450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4450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774450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450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173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909739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829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0751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1607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1567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164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1034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1559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534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1534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624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450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7995" y="5861513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737610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58463" y="5714511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0156" y="5498667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94841" y="3136820"/>
            <a:ext cx="509195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4;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print(“%x “, c[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03" y="5830672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3741450" y="4573243"/>
            <a:ext cx="52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Output: 0x78 0x56 0x34 0x12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338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03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smtClean="0">
                <a:latin typeface="Consolas"/>
                <a:cs typeface="Consolas"/>
              </a:rPr>
              <a:t> != </a:t>
            </a:r>
            <a:r>
              <a:rPr kumimoji="1" lang="en-US" altLang="zh-CN" sz="2400" smtClean="0">
                <a:latin typeface="Consolas"/>
                <a:cs typeface="Consolas"/>
              </a:rPr>
              <a:t>255</a:t>
            </a:r>
            <a:r>
              <a:rPr kumimoji="1" lang="en-US" altLang="zh-CN" sz="2400" smtClean="0">
                <a:latin typeface="Consolas"/>
                <a:cs typeface="Consolas"/>
              </a:rPr>
              <a:t>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26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</a:t>
            </a:r>
            <a:r>
              <a:rPr kumimoji="1" lang="en-US" altLang="zh-CN" sz="2800" dirty="0" smtClean="0"/>
              <a:t>type</a:t>
            </a:r>
          </a:p>
          <a:p>
            <a:pPr lvl="1"/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izeof(expression)</a:t>
            </a:r>
          </a:p>
          <a:p>
            <a:pPr lvl="1"/>
            <a:r>
              <a:rPr kumimoji="1" lang="en-US" altLang="zh-CN" sz="2800" dirty="0"/>
              <a:t>Returns size in bytes of </a:t>
            </a:r>
            <a:r>
              <a:rPr kumimoji="1" lang="en-US" altLang="zh-CN" sz="2800" dirty="0" smtClean="0"/>
              <a:t>the </a:t>
            </a:r>
            <a:r>
              <a:rPr kumimoji="1" lang="en-US" altLang="zh-CN" sz="2800" dirty="0"/>
              <a:t>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8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42575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4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70496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4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8156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4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72762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en-US" dirty="0" smtClean="0"/>
              <a:t>: a </a:t>
            </a:r>
            <a:r>
              <a:rPr lang="en-US" dirty="0"/>
              <a:t>collection of </a:t>
            </a:r>
            <a:r>
              <a:rPr lang="en-US" u="sng" dirty="0"/>
              <a:t>contiguous</a:t>
            </a:r>
            <a:r>
              <a:rPr lang="en-US" dirty="0"/>
              <a:t> objects with the same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</a:t>
            </a:r>
            <a:r>
              <a:rPr lang="en-US" altLang="zh-CN" sz="2800" dirty="0" smtClean="0">
                <a:latin typeface="Arial"/>
                <a:cs typeface="Arial"/>
              </a:rPr>
              <a:t>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8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1 / 0;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98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Simplify compiler’s implementation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Enable better performance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Avoid memory write</a:t>
            </a:r>
          </a:p>
          <a:p>
            <a:r>
              <a:rPr kumimoji="1" lang="en-US" altLang="zh-CN" dirty="0" smtClean="0"/>
              <a:t>Out-of-bound array access</a:t>
            </a:r>
          </a:p>
          <a:p>
            <a:pPr lvl="1"/>
            <a:r>
              <a:rPr kumimoji="1" lang="en-US" altLang="zh-CN" dirty="0" smtClean="0"/>
              <a:t>Avoid runtime bound checking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</a:t>
            </a:r>
            <a:r>
              <a:rPr kumimoji="1" lang="en-US" altLang="zh-CN" dirty="0"/>
              <a:t>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Divided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MIPS and PowerPC silently ignore it.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</a:t>
            </a:r>
            <a:r>
              <a:rPr kumimoji="1" lang="en-US" altLang="zh-CN" dirty="0" smtClean="0"/>
              <a:t>wraps around (with flags set)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</a:t>
            </a:r>
            <a:r>
              <a:rPr kumimoji="1" lang="en-US" altLang="zh-CN" dirty="0" smtClean="0"/>
              <a:t>raises an exception. 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2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</a:t>
            </a:r>
            <a:r>
              <a:rPr lang="mr-IN" altLang="zh-CN" sz="1800" strike="sngStrike" dirty="0" smtClean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 smtClean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 smtClean="0">
                <a:latin typeface="Consolas"/>
                <a:cs typeface="Consolas"/>
              </a:rPr>
              <a:t>printf</a:t>
            </a:r>
            <a:r>
              <a:rPr lang="en-US" altLang="zh-CN" sz="1800" strike="sngStrike" dirty="0" smtClean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text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8509949" cy="4958403"/>
          </a:xfrm>
        </p:spPr>
        <p:txBody>
          <a:bodyPr/>
          <a:lstStyle/>
          <a:p>
            <a:r>
              <a:rPr lang="en-US" dirty="0" smtClean="0"/>
              <a:t>How to associate bit patterns to integers?</a:t>
            </a:r>
          </a:p>
          <a:p>
            <a:pPr lvl="1"/>
            <a:r>
              <a:rPr lang="en-US" dirty="0" smtClean="0"/>
              <a:t>base 2</a:t>
            </a:r>
          </a:p>
          <a:p>
            <a:pPr lvl="1"/>
            <a:r>
              <a:rPr lang="en-US" dirty="0" smtClean="0"/>
              <a:t>2’s complement</a:t>
            </a:r>
          </a:p>
          <a:p>
            <a:r>
              <a:rPr lang="en-US" dirty="0" smtClean="0"/>
              <a:t>How to associate bit patterns to floats? </a:t>
            </a:r>
          </a:p>
          <a:p>
            <a:pPr lvl="1"/>
            <a:r>
              <a:rPr lang="en-US" dirty="0" smtClean="0"/>
              <a:t>IEEE floating point representation (based on normalized scientific notation)</a:t>
            </a:r>
          </a:p>
          <a:p>
            <a:r>
              <a:rPr lang="en-US" dirty="0" smtClean="0"/>
              <a:t>How to associate bit patterns to characters?</a:t>
            </a:r>
          </a:p>
          <a:p>
            <a:pPr lvl="1"/>
            <a:r>
              <a:rPr lang="en-US" dirty="0" smtClean="0"/>
              <a:t>by convention</a:t>
            </a:r>
          </a:p>
          <a:p>
            <a:pPr lvl="1"/>
            <a:r>
              <a:rPr lang="en-US" dirty="0" smtClean="0"/>
              <a:t>ASCII, UTF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50593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3"/>
          <p:cNvSpPr/>
          <p:nvPr/>
        </p:nvSpPr>
        <p:spPr>
          <a:xfrm>
            <a:off x="4027463" y="1557901"/>
            <a:ext cx="241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a[3];</a:t>
            </a:r>
          </a:p>
        </p:txBody>
      </p:sp>
      <p:sp>
        <p:nvSpPr>
          <p:cNvPr id="47" name="矩形 39"/>
          <p:cNvSpPr/>
          <p:nvPr/>
        </p:nvSpPr>
        <p:spPr>
          <a:xfrm>
            <a:off x="1856425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61"/>
          <p:cNvSpPr/>
          <p:nvPr/>
        </p:nvSpPr>
        <p:spPr>
          <a:xfrm>
            <a:off x="1853509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40"/>
          <p:cNvSpPr/>
          <p:nvPr/>
        </p:nvSpPr>
        <p:spPr>
          <a:xfrm>
            <a:off x="1835215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57760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7368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48423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7368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2483" y="5828078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9609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40726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54531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7809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ASCII: American Standard Code for Information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608976"/>
            <a:ext cx="8686800" cy="2345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Developed in 60s, based on the English alphabet</a:t>
            </a:r>
          </a:p>
          <a:p>
            <a:r>
              <a:rPr lang="en-US" dirty="0" smtClean="0"/>
              <a:t>use one byte (</a:t>
            </a:r>
            <a:r>
              <a:rPr lang="en-US" dirty="0" smtClean="0">
                <a:solidFill>
                  <a:srgbClr val="0000FF"/>
                </a:solidFill>
              </a:rPr>
              <a:t>with MSB=0</a:t>
            </a:r>
            <a:r>
              <a:rPr lang="en-US" dirty="0" smtClean="0"/>
              <a:t>) to represent each character</a:t>
            </a:r>
          </a:p>
          <a:p>
            <a:r>
              <a:rPr lang="en-US" dirty="0" smtClean="0"/>
              <a:t>How many unique characters can be represented?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7020" y="4253801"/>
            <a:ext cx="80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128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75px-ASCII-Table-wid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" b="-5958"/>
          <a:stretch>
            <a:fillRect/>
          </a:stretch>
        </p:blipFill>
        <p:spPr>
          <a:xfrm>
            <a:off x="1" y="0"/>
            <a:ext cx="9144000" cy="7442728"/>
          </a:xfrm>
        </p:spPr>
      </p:pic>
    </p:spTree>
    <p:extLst>
      <p:ext uri="{BB962C8B-B14F-4D97-AF65-F5344CB8AC3E}">
        <p14:creationId xmlns:p14="http://schemas.microsoft.com/office/powerpoint/2010/main" val="17530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char c = ‘A’;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(c);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...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8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	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return c + (‘a’ – ‘A’);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69" y="5754853"/>
            <a:ext cx="36997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C’s standard library includes</a:t>
            </a:r>
          </a:p>
          <a:p>
            <a:r>
              <a:rPr lang="en-US" sz="2400" dirty="0" err="1" smtClean="0"/>
              <a:t>tolower</a:t>
            </a:r>
            <a:r>
              <a:rPr lang="en-US" sz="2400" dirty="0" smtClean="0"/>
              <a:t>, </a:t>
            </a:r>
            <a:r>
              <a:rPr lang="en-US" sz="2400" dirty="0" err="1" smtClean="0"/>
              <a:t>toupper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7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7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5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return c – ‘0’;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45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Standard: </a:t>
            </a:r>
            <a:r>
              <a:rPr lang="en-US" dirty="0" err="1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73" y="1208663"/>
            <a:ext cx="8815419" cy="3061552"/>
          </a:xfrm>
        </p:spPr>
        <p:txBody>
          <a:bodyPr>
            <a:normAutofit/>
          </a:bodyPr>
          <a:lstStyle/>
          <a:p>
            <a:r>
              <a:rPr lang="en-US" dirty="0" smtClean="0"/>
              <a:t>ASCII can only represent 128 characters</a:t>
            </a:r>
          </a:p>
          <a:p>
            <a:pPr lvl="1"/>
            <a:r>
              <a:rPr lang="en-US" dirty="0" smtClean="0"/>
              <a:t>How about Chinese, Korean, all of the worlds languages? Symbols? </a:t>
            </a:r>
            <a:r>
              <a:rPr lang="en-US" dirty="0" err="1" smtClean="0"/>
              <a:t>Emojis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Unicode standard represents &gt;135,000 characters</a:t>
            </a:r>
            <a:endParaRPr lang="en-US" dirty="0"/>
          </a:p>
        </p:txBody>
      </p:sp>
      <p:pic>
        <p:nvPicPr>
          <p:cNvPr id="4" name="Picture 3" descr="Screen Shot 2018-02-08 at 1.4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52" y="342065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one encoding form for Unicode</a:t>
            </a:r>
          </a:p>
          <a:p>
            <a:pPr lvl="1"/>
            <a:r>
              <a:rPr lang="en-US" dirty="0" smtClean="0"/>
              <a:t>use 1, 2, or 4 byte to represent a character</a:t>
            </a:r>
          </a:p>
          <a:p>
            <a:pPr lvl="1"/>
            <a:r>
              <a:rPr lang="en-US" dirty="0" smtClean="0"/>
              <a:t>Unicode for ASCII characters have the same ASCII value </a:t>
            </a:r>
            <a:r>
              <a:rPr lang="en-US" dirty="0" smtClean="0">
                <a:sym typeface="Wingdings"/>
              </a:rPr>
              <a:t> UTF-8 one byte code is the same as ASCII</a:t>
            </a:r>
            <a:endParaRPr lang="en-US" dirty="0" smtClean="0"/>
          </a:p>
          <a:p>
            <a:r>
              <a:rPr lang="en-US" dirty="0" smtClean="0"/>
              <a:t>C has no primitive support for Unicode</a:t>
            </a:r>
          </a:p>
        </p:txBody>
      </p:sp>
    </p:spTree>
    <p:extLst>
      <p:ext uri="{BB962C8B-B14F-4D97-AF65-F5344CB8AC3E}">
        <p14:creationId xmlns:p14="http://schemas.microsoft.com/office/powerpoint/2010/main" val="2994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6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1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0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5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66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06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41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2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31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7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13523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9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6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6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500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7863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3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446807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452639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449723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445234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453974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3582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44637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73582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5823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36940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0745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4023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54728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82882" y="2013323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697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91940" y="897373"/>
            <a:ext cx="2453645" cy="1668036"/>
            <a:chOff x="891940" y="897373"/>
            <a:chExt cx="2453645" cy="1668036"/>
          </a:xfrm>
        </p:grpSpPr>
        <p:sp>
          <p:nvSpPr>
            <p:cNvPr id="58" name="TextBox 57"/>
            <p:cNvSpPr txBox="1"/>
            <p:nvPr/>
          </p:nvSpPr>
          <p:spPr>
            <a:xfrm>
              <a:off x="891940" y="2145551"/>
              <a:ext cx="388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:</a:t>
              </a:r>
              <a:endParaRPr lang="en-US" sz="2000" dirty="0"/>
            </a:p>
          </p:txBody>
        </p:sp>
        <p:sp>
          <p:nvSpPr>
            <p:cNvPr id="19" name="矩形 40"/>
            <p:cNvSpPr/>
            <p:nvPr/>
          </p:nvSpPr>
          <p:spPr>
            <a:xfrm>
              <a:off x="1446807" y="897373"/>
              <a:ext cx="1091998" cy="16155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endParaRPr kumimoji="1" lang="zh-CN" altLang="en-US" sz="3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2968" y="2196077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0x200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619821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3"/>
          <p:cNvSpPr/>
          <p:nvPr/>
        </p:nvSpPr>
        <p:spPr>
          <a:xfrm>
            <a:off x="3682882" y="3412562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0983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397" y="2924149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34279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" name="矩形 3"/>
          <p:cNvSpPr/>
          <p:nvPr/>
        </p:nvSpPr>
        <p:spPr>
          <a:xfrm>
            <a:off x="3682882" y="2457659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//equivalent to p = a; </a:t>
            </a:r>
          </a:p>
        </p:txBody>
      </p:sp>
    </p:spTree>
    <p:extLst>
      <p:ext uri="{BB962C8B-B14F-4D97-AF65-F5344CB8AC3E}">
        <p14:creationId xmlns:p14="http://schemas.microsoft.com/office/powerpoint/2010/main" val="378835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9" grpId="0"/>
      <p:bldP spid="33" grpId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2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{1023,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\n”);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73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8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2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(int*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16941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of the linked list and return the new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head of the list.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097" y="5767575"/>
            <a:ext cx="319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linked list implementation </a:t>
            </a:r>
          </a:p>
          <a:p>
            <a:r>
              <a:rPr lang="en-US" dirty="0" smtClean="0"/>
              <a:t>is different from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7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/>
          <p:nvPr/>
        </p:nvSpPr>
        <p:spPr>
          <a:xfrm>
            <a:off x="3668533" y="2945816"/>
            <a:ext cx="472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p + 1; //equivalent to p++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cxnSp>
        <p:nvCxnSpPr>
          <p:cNvPr id="26" name="Elbow Connector 25"/>
          <p:cNvCxnSpPr>
            <a:endCxn id="56" idx="3"/>
          </p:cNvCxnSpPr>
          <p:nvPr/>
        </p:nvCxnSpPr>
        <p:spPr>
          <a:xfrm rot="16200000" flipH="1">
            <a:off x="1038553" y="2799310"/>
            <a:ext cx="3166630" cy="1157502"/>
          </a:xfrm>
          <a:prstGeom prst="bentConnector4">
            <a:avLst>
              <a:gd name="adj1" fmla="val 435"/>
              <a:gd name="adj2" fmla="val 119749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3682882" y="4146369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3654790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6397" y="3657956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4161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6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9" grpId="0"/>
      <p:bldP spid="30" grpId="0"/>
      <p:bldP spid="31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4724" y="3081372"/>
            <a:ext cx="1633342" cy="646331"/>
          </a:xfrm>
          <a:prstGeom prst="rect">
            <a:avLst/>
          </a:prstGeom>
          <a:solidFill>
            <a:srgbClr val="B9CDE5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node *n = &amp;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30930" y="3489189"/>
            <a:ext cx="580457" cy="9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8099612" y="2564908"/>
            <a:ext cx="941787" cy="947071"/>
          </a:xfrm>
          <a:prstGeom prst="mathMultiply">
            <a:avLst/>
          </a:prstGeom>
          <a:solidFill>
            <a:srgbClr val="FF0066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直线箭头连接符 46"/>
          <p:cNvCxnSpPr/>
          <p:nvPr/>
        </p:nvCxnSpPr>
        <p:spPr>
          <a:xfrm flipV="1">
            <a:off x="2329517" y="5013969"/>
            <a:ext cx="0" cy="3737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9"/>
          <p:cNvSpPr/>
          <p:nvPr/>
        </p:nvSpPr>
        <p:spPr>
          <a:xfrm>
            <a:off x="1956152" y="5377975"/>
            <a:ext cx="12364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new head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1543" y="5177920"/>
            <a:ext cx="11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n;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</TotalTime>
  <Words>4931</Words>
  <Application>Microsoft Macintosh PowerPoint</Application>
  <PresentationFormat>On-screen Show (4:3)</PresentationFormat>
  <Paragraphs>1116</Paragraphs>
  <Slides>81</Slides>
  <Notes>3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Arrays &amp; Pointers Characters &amp; strings</vt:lpstr>
      <vt:lpstr>What we’ve learnt and today’s plan</vt:lpstr>
      <vt:lpstr>Array: a collection of contiguous objects with the same type </vt:lpstr>
      <vt:lpstr>Array</vt:lpstr>
      <vt:lpstr>Array</vt:lpstr>
      <vt:lpstr>Array</vt:lpstr>
      <vt:lpstr>Array</vt:lpstr>
      <vt:lpstr>Pointer arithmetic</vt:lpstr>
      <vt:lpstr>Pointer arithmetic</vt:lpstr>
      <vt:lpstr>Pointer arithmetic</vt:lpstr>
      <vt:lpstr>Array and pointer</vt:lpstr>
      <vt:lpstr>Array and pointer</vt:lpstr>
      <vt:lpstr>Out of bound access?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Characters</vt:lpstr>
      <vt:lpstr>How to represent text characters?</vt:lpstr>
      <vt:lpstr>ASCII: American Standard Code for Information Exchange</vt:lpstr>
      <vt:lpstr>PowerPoint Presentation</vt:lpstr>
      <vt:lpstr>C exercise 1: tolower</vt:lpstr>
      <vt:lpstr>C exercise 1: tolower</vt:lpstr>
      <vt:lpstr>C exercise 1: tolower</vt:lpstr>
      <vt:lpstr>C exercise 2: toDigit</vt:lpstr>
      <vt:lpstr>C exercise 2: toDigit</vt:lpstr>
      <vt:lpstr>C exercise 2: toDigit</vt:lpstr>
      <vt:lpstr>The Modern Standard: UniCode</vt:lpstr>
      <vt:lpstr>UTF-8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Structure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Inserting into a linked list</vt:lpstr>
      <vt:lpstr>Inserting into a linked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74</cp:revision>
  <cp:lastPrinted>2019-02-20T17:10:09Z</cp:lastPrinted>
  <dcterms:created xsi:type="dcterms:W3CDTF">2018-09-26T03:34:32Z</dcterms:created>
  <dcterms:modified xsi:type="dcterms:W3CDTF">2019-02-20T19:26:53Z</dcterms:modified>
</cp:coreProperties>
</file>