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3"/>
  </p:notesMasterIdLst>
  <p:handoutMasterIdLst>
    <p:handoutMasterId r:id="rId94"/>
  </p:handoutMasterIdLst>
  <p:sldIdLst>
    <p:sldId id="256" r:id="rId2"/>
    <p:sldId id="906" r:id="rId3"/>
    <p:sldId id="905" r:id="rId4"/>
    <p:sldId id="907" r:id="rId5"/>
    <p:sldId id="872" r:id="rId6"/>
    <p:sldId id="908" r:id="rId7"/>
    <p:sldId id="909" r:id="rId8"/>
    <p:sldId id="910" r:id="rId9"/>
    <p:sldId id="977" r:id="rId10"/>
    <p:sldId id="911" r:id="rId11"/>
    <p:sldId id="913" r:id="rId12"/>
    <p:sldId id="915" r:id="rId13"/>
    <p:sldId id="875" r:id="rId14"/>
    <p:sldId id="916" r:id="rId15"/>
    <p:sldId id="917" r:id="rId16"/>
    <p:sldId id="919" r:id="rId17"/>
    <p:sldId id="920" r:id="rId18"/>
    <p:sldId id="1028" r:id="rId19"/>
    <p:sldId id="921" r:id="rId20"/>
    <p:sldId id="924" r:id="rId21"/>
    <p:sldId id="925" r:id="rId22"/>
    <p:sldId id="926" r:id="rId23"/>
    <p:sldId id="964" r:id="rId24"/>
    <p:sldId id="965" r:id="rId25"/>
    <p:sldId id="928" r:id="rId26"/>
    <p:sldId id="927" r:id="rId27"/>
    <p:sldId id="929" r:id="rId28"/>
    <p:sldId id="930" r:id="rId29"/>
    <p:sldId id="931" r:id="rId30"/>
    <p:sldId id="966" r:id="rId31"/>
    <p:sldId id="936" r:id="rId32"/>
    <p:sldId id="967" r:id="rId33"/>
    <p:sldId id="968" r:id="rId34"/>
    <p:sldId id="969" r:id="rId35"/>
    <p:sldId id="970" r:id="rId36"/>
    <p:sldId id="940" r:id="rId37"/>
    <p:sldId id="942" r:id="rId38"/>
    <p:sldId id="943" r:id="rId39"/>
    <p:sldId id="1029" r:id="rId40"/>
    <p:sldId id="944" r:id="rId41"/>
    <p:sldId id="945" r:id="rId42"/>
    <p:sldId id="946" r:id="rId43"/>
    <p:sldId id="947" r:id="rId44"/>
    <p:sldId id="1018" r:id="rId45"/>
    <p:sldId id="1019" r:id="rId46"/>
    <p:sldId id="1020" r:id="rId47"/>
    <p:sldId id="949" r:id="rId48"/>
    <p:sldId id="971" r:id="rId49"/>
    <p:sldId id="972" r:id="rId50"/>
    <p:sldId id="983" r:id="rId51"/>
    <p:sldId id="953" r:id="rId52"/>
    <p:sldId id="954" r:id="rId53"/>
    <p:sldId id="961" r:id="rId54"/>
    <p:sldId id="1030" r:id="rId55"/>
    <p:sldId id="1031" r:id="rId56"/>
    <p:sldId id="1032" r:id="rId57"/>
    <p:sldId id="1034" r:id="rId58"/>
    <p:sldId id="1035" r:id="rId59"/>
    <p:sldId id="1036" r:id="rId60"/>
    <p:sldId id="957" r:id="rId61"/>
    <p:sldId id="973" r:id="rId62"/>
    <p:sldId id="885" r:id="rId63"/>
    <p:sldId id="960" r:id="rId64"/>
    <p:sldId id="889" r:id="rId65"/>
    <p:sldId id="892" r:id="rId66"/>
    <p:sldId id="1007" r:id="rId67"/>
    <p:sldId id="1008" r:id="rId68"/>
    <p:sldId id="1009" r:id="rId69"/>
    <p:sldId id="1010" r:id="rId70"/>
    <p:sldId id="1012" r:id="rId71"/>
    <p:sldId id="1011" r:id="rId72"/>
    <p:sldId id="1014" r:id="rId73"/>
    <p:sldId id="1013" r:id="rId74"/>
    <p:sldId id="896" r:id="rId75"/>
    <p:sldId id="1015" r:id="rId76"/>
    <p:sldId id="1016" r:id="rId77"/>
    <p:sldId id="1026" r:id="rId78"/>
    <p:sldId id="958" r:id="rId79"/>
    <p:sldId id="959" r:id="rId80"/>
    <p:sldId id="962" r:id="rId81"/>
    <p:sldId id="974" r:id="rId82"/>
    <p:sldId id="975" r:id="rId83"/>
    <p:sldId id="269" r:id="rId84"/>
    <p:sldId id="273" r:id="rId85"/>
    <p:sldId id="272" r:id="rId86"/>
    <p:sldId id="274" r:id="rId87"/>
    <p:sldId id="275" r:id="rId88"/>
    <p:sldId id="277" r:id="rId89"/>
    <p:sldId id="276" r:id="rId90"/>
    <p:sldId id="283" r:id="rId91"/>
    <p:sldId id="282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767513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687" autoAdjust="0"/>
    <p:restoredTop sz="60461" autoAdjust="0"/>
  </p:normalViewPr>
  <p:slideViewPr>
    <p:cSldViewPr snapToGrid="0" snapToObjects="1">
      <p:cViewPr varScale="1">
        <p:scale>
          <a:sx n="57" d="100"/>
          <a:sy n="57" d="100"/>
        </p:scale>
        <p:origin x="1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1-13-fp.ppt%20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43383606948399E-2"/>
          <c:y val="0"/>
          <c:w val="0.95754716981132104"/>
          <c:h val="0.86632390745501298"/>
        </c:manualLayout>
      </c:layout>
      <c:scatterChart>
        <c:scatterStyle val="lineMarker"/>
        <c:varyColors val="0"/>
        <c:ser>
          <c:idx val="1"/>
          <c:order val="0"/>
          <c:tx>
            <c:v>Normalized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'[工作表 在 1-13-fp.ppt 2]Sheet2'!$17:$17</c:f>
              <c:numCache>
                <c:formatCode>General</c:formatCode>
                <c:ptCount val="16384"/>
                <c:pt idx="0">
                  <c:v>0.25</c:v>
                </c:pt>
                <c:pt idx="1">
                  <c:v>0.3125</c:v>
                </c:pt>
                <c:pt idx="2">
                  <c:v>0.375</c:v>
                </c:pt>
                <c:pt idx="3">
                  <c:v>0.4375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1.25</c:v>
                </c:pt>
                <c:pt idx="10">
                  <c:v>1.5</c:v>
                </c:pt>
                <c:pt idx="11">
                  <c:v>1.75</c:v>
                </c:pt>
                <c:pt idx="12">
                  <c:v>2</c:v>
                </c:pt>
                <c:pt idx="13">
                  <c:v>2.5</c:v>
                </c:pt>
                <c:pt idx="14">
                  <c:v>3</c:v>
                </c:pt>
                <c:pt idx="15">
                  <c:v>3.5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10</c:v>
                </c:pt>
                <c:pt idx="22">
                  <c:v>12</c:v>
                </c:pt>
                <c:pt idx="23">
                  <c:v>14</c:v>
                </c:pt>
                <c:pt idx="24">
                  <c:v>-0.25</c:v>
                </c:pt>
                <c:pt idx="25">
                  <c:v>-0.3125</c:v>
                </c:pt>
                <c:pt idx="26">
                  <c:v>-0.375</c:v>
                </c:pt>
                <c:pt idx="27">
                  <c:v>-0.4375</c:v>
                </c:pt>
                <c:pt idx="28">
                  <c:v>-0.5</c:v>
                </c:pt>
                <c:pt idx="29">
                  <c:v>-0.625</c:v>
                </c:pt>
                <c:pt idx="30">
                  <c:v>-0.75</c:v>
                </c:pt>
                <c:pt idx="31">
                  <c:v>-0.875</c:v>
                </c:pt>
                <c:pt idx="32">
                  <c:v>-1</c:v>
                </c:pt>
                <c:pt idx="33">
                  <c:v>-1.25</c:v>
                </c:pt>
                <c:pt idx="34">
                  <c:v>-1.5</c:v>
                </c:pt>
                <c:pt idx="35">
                  <c:v>-1.75</c:v>
                </c:pt>
                <c:pt idx="36">
                  <c:v>-2</c:v>
                </c:pt>
                <c:pt idx="37">
                  <c:v>-2.5</c:v>
                </c:pt>
                <c:pt idx="38">
                  <c:v>-3</c:v>
                </c:pt>
                <c:pt idx="39">
                  <c:v>-3.5</c:v>
                </c:pt>
                <c:pt idx="40">
                  <c:v>-4</c:v>
                </c:pt>
                <c:pt idx="41">
                  <c:v>-5</c:v>
                </c:pt>
                <c:pt idx="42">
                  <c:v>-6</c:v>
                </c:pt>
                <c:pt idx="43">
                  <c:v>-7</c:v>
                </c:pt>
                <c:pt idx="44">
                  <c:v>-8</c:v>
                </c:pt>
                <c:pt idx="45">
                  <c:v>-10</c:v>
                </c:pt>
                <c:pt idx="46">
                  <c:v>-12</c:v>
                </c:pt>
                <c:pt idx="47">
                  <c:v>-14</c:v>
                </c:pt>
              </c:numCache>
            </c:numRef>
          </c:xVal>
          <c:yVal>
            <c:numRef>
              <c:f>'[工作表 在 1-13-fp.ppt 2]Sheet2'!$18:$18</c:f>
              <c:numCache>
                <c:formatCode>General</c:formatCode>
                <c:ptCount val="163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65-1148-9B91-279C7773B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484312"/>
        <c:axId val="-2068479128"/>
      </c:scatterChart>
      <c:valAx>
        <c:axId val="-2068484312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8479128"/>
        <c:crosses val="autoZero"/>
        <c:crossBetween val="midCat"/>
      </c:valAx>
      <c:valAx>
        <c:axId val="-2068479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84843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3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Circuitry</a:t>
            </a:r>
            <a:r>
              <a:rPr lang="en-US" baseline="0" dirty="0"/>
              <a:t> for handling 2’s complement is more complex than handling unsigned only.</a:t>
            </a:r>
          </a:p>
          <a:p>
            <a:endParaRPr lang="en-US" baseline="0" dirty="0"/>
          </a:p>
          <a:p>
            <a:r>
              <a:rPr lang="en-US" baseline="0" dirty="0"/>
              <a:t>Although 2’s complement has the same addition/</a:t>
            </a:r>
            <a:r>
              <a:rPr lang="en-US" baseline="0" dirty="0" err="1"/>
              <a:t>substraction</a:t>
            </a:r>
            <a:r>
              <a:rPr lang="en-US" baseline="0" dirty="0"/>
              <a:t> logic as unsigned, its comparison logic is different.</a:t>
            </a:r>
          </a:p>
          <a:p>
            <a:r>
              <a:rPr lang="en-US" baseline="0" dirty="0"/>
              <a:t>(1000 0000) in 2’s complement is less than (0000 0001) but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(1000 0000) in unsigned is more than (0000 0001) but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2019/9/16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nyu.edu/overton/NumericalComputing/protected/NumericalComputingSIAM.pdf" TargetMode="Externa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3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Floating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Jinyang Li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+ 0 * 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>
              <a:latin typeface="Arial"/>
              <a:cs typeface="Arial"/>
            </a:endParaRPr>
          </a:p>
          <a:p>
            <a:r>
              <a:rPr lang="en-US" altLang="zh-CN" sz="2400" baseline="30000" dirty="0">
                <a:latin typeface="Arial"/>
                <a:cs typeface="Arial"/>
              </a:rPr>
              <a:t>                 </a:t>
            </a:r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1405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+ 0 * 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en-US" altLang="zh-CN" sz="2400" dirty="0">
              <a:latin typeface="Arial"/>
              <a:cs typeface="Arial"/>
            </a:endParaRPr>
          </a:p>
          <a:p>
            <a:endParaRPr lang="en-US" altLang="zh-CN" sz="800" baseline="30000" dirty="0">
              <a:latin typeface="Arial"/>
              <a:cs typeface="Arial"/>
            </a:endParaRPr>
          </a:p>
          <a:p>
            <a:r>
              <a:rPr lang="en-US" altLang="zh-CN" sz="2400" baseline="30000" dirty="0">
                <a:latin typeface="Arial"/>
                <a:cs typeface="Arial"/>
              </a:rPr>
              <a:t>                 </a:t>
            </a:r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zh-CN" altLang="en-US" sz="2400" baseline="-25000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3580137"/>
            <a:ext cx="5928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1468480"/>
            <a:ext cx="800998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m-1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-2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-n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>
                <a:latin typeface="Consolas"/>
                <a:cs typeface="Consolas"/>
              </a:rPr>
              <a:t>   </a:t>
            </a:r>
            <a:r>
              <a:rPr lang="en-US" altLang="zh-CN" sz="2400" dirty="0">
                <a:latin typeface="Consolas"/>
                <a:cs typeface="Consolas"/>
              </a:rPr>
              <a:t> = (b</a:t>
            </a:r>
            <a:r>
              <a:rPr lang="en-US" altLang="zh-CN" sz="2400" baseline="-25000" dirty="0">
                <a:latin typeface="Consolas"/>
                <a:cs typeface="Consolas"/>
              </a:rPr>
              <a:t>p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p-1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-1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-2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-q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282462" y="2878888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483299"/>
                  </p:ext>
                </p:extLst>
              </p:nvPr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21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237720"/>
                  </p:ext>
                </p:extLst>
              </p:nvPr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22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r>
                <a:rPr lang="en-US" altLang="zh-CN" baseline="30000" dirty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033274" y="4484151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093788"/>
              </p:ext>
            </p:extLst>
          </p:nvPr>
        </p:nvGraphicFramePr>
        <p:xfrm>
          <a:off x="5043156" y="4260173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3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3156" y="4260173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6264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04998"/>
              </p:ext>
            </p:extLst>
          </p:nvPr>
        </p:nvGraphicFramePr>
        <p:xfrm>
          <a:off x="457200" y="1659845"/>
          <a:ext cx="7928852" cy="1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Binary Expansion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Formula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Decimal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10.011</a:t>
                      </a:r>
                      <a:r>
                        <a:rPr lang="en-US" altLang="zh-CN" sz="1800" b="0" baseline="-250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2.375</a:t>
                      </a:r>
                      <a:r>
                        <a:rPr lang="en-US" altLang="zh-CN" sz="18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en-US" altLang="zh-CN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r>
                        <a:rPr kumimoji="0" lang="is-I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0.001101</a:t>
                      </a:r>
                      <a:r>
                        <a:rPr kumimoji="0" lang="is-IS" altLang="zh-CN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-6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>
                          <a:latin typeface="Verdana"/>
                          <a:cs typeface="Verdana"/>
                        </a:rPr>
                        <a:t>0.203125</a:t>
                      </a:r>
                      <a:r>
                        <a:rPr lang="en-US" altLang="zh-CN" sz="18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76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0.1111</a:t>
                      </a:r>
                      <a:r>
                        <a:rPr kumimoji="0" lang="is-IS" altLang="zh-CN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-1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+ 2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zh-CN" altLang="en-US" sz="1800" baseline="30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-3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lang="zh-CN" altLang="en-US" sz="18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1800" baseline="30000" dirty="0">
                          <a:latin typeface="Verdana"/>
                          <a:cs typeface="Verdana"/>
                        </a:rPr>
                        <a:t>-4</a:t>
                      </a:r>
                      <a:endParaRPr lang="en-US" altLang="zh-CN" sz="1800" baseline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800" b="0" dirty="0">
                          <a:latin typeface="Verdana"/>
                          <a:cs typeface="Verdana"/>
                        </a:rPr>
                        <a:t>0.9375</a:t>
                      </a:r>
                      <a:r>
                        <a:rPr lang="en-US" altLang="zh-CN" sz="18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04809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Fixed position </a:t>
            </a:r>
            <a:r>
              <a:rPr lang="en-US" altLang="zh-CN" i="1" dirty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Intuitive Idea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741" y="1346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09651"/>
              </p:ext>
            </p:extLst>
          </p:nvPr>
        </p:nvGraphicFramePr>
        <p:xfrm>
          <a:off x="244690" y="23756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4690" y="2846456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2534864" y="371948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7104" y="1623084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09373" y="2761251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flipV="1">
            <a:off x="4577113" y="2910832"/>
            <a:ext cx="0" cy="30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679" y="3240173"/>
            <a:ext cx="323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Fixed position </a:t>
            </a:r>
            <a:r>
              <a:rPr lang="en-US" altLang="zh-CN" i="1" dirty="0">
                <a:latin typeface="Verdana"/>
                <a:cs typeface="Verdana"/>
              </a:rPr>
              <a:t>e.g. middle</a:t>
            </a:r>
            <a:endParaRPr lang="zh-CN" altLang="en-US" i="1" dirty="0">
              <a:latin typeface="Verdana"/>
              <a:cs typeface="Verdana"/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6579238" y="4511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3047" y="1610790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498" y="4055911"/>
            <a:ext cx="1991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Verdana"/>
                <a:cs typeface="Verdana"/>
              </a:rPr>
              <a:t>( 10.011 )</a:t>
            </a:r>
            <a:r>
              <a:rPr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69253"/>
              </p:ext>
            </p:extLst>
          </p:nvPr>
        </p:nvGraphicFramePr>
        <p:xfrm>
          <a:off x="260003" y="471348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1"/>
            <a:ext cx="8546651" cy="2940168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>
                <a:latin typeface="Verdana"/>
                <a:cs typeface="Verdana"/>
              </a:rPr>
              <a:t>Limited range and precision: e.g., 32 bits</a:t>
            </a:r>
          </a:p>
          <a:p>
            <a:pPr lvl="1"/>
            <a:r>
              <a:rPr lang="en-US" altLang="zh-CN" dirty="0"/>
              <a:t>Largest number: </a:t>
            </a:r>
          </a:p>
          <a:p>
            <a:pPr lvl="1"/>
            <a:r>
              <a:rPr kumimoji="1" lang="en-US" altLang="zh-CN" dirty="0"/>
              <a:t>Highest precision: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764965" y="2590666"/>
            <a:ext cx="90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2-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16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965" y="2129001"/>
            <a:ext cx="227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15</a:t>
            </a:r>
            <a:r>
              <a:rPr lang="en-US" altLang="zh-CN" sz="2400" dirty="0">
                <a:solidFill>
                  <a:srgbClr val="0000FF"/>
                </a:solidFill>
              </a:rPr>
              <a:t> (011...111)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</a:rPr>
              <a:t>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6371"/>
          </a:xfrm>
        </p:spPr>
        <p:txBody>
          <a:bodyPr>
            <a:normAutofit/>
          </a:bodyPr>
          <a:lstStyle/>
          <a:p>
            <a:r>
              <a:rPr lang="en-US" dirty="0"/>
              <a:t>Limitation of fixed point notation: </a:t>
            </a:r>
          </a:p>
          <a:p>
            <a:pPr lvl="1"/>
            <a:r>
              <a:rPr lang="en-US" dirty="0"/>
              <a:t>Represents evenly spaced fractional numbers</a:t>
            </a:r>
          </a:p>
          <a:p>
            <a:pPr lvl="2"/>
            <a:r>
              <a:rPr lang="en-US" dirty="0">
                <a:sym typeface="Wingdings"/>
              </a:rPr>
              <a:t> </a:t>
            </a:r>
            <a:r>
              <a:rPr lang="en-US" dirty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06698" y="4860173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367384"/>
                  </p:ext>
                </p:extLst>
              </p:nvPr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98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175293"/>
                  </p:ext>
                </p:extLst>
              </p:nvPr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99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809313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19401" y="4886086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81323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82101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5488" y="3012408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10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 12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096632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5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1013" y="3100761"/>
            <a:ext cx="608604" cy="461665"/>
            <a:chOff x="7971013" y="3100761"/>
            <a:chExt cx="608604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915173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 </a:t>
            </a:r>
            <a:br>
              <a:rPr kumimoji="1" lang="en-US" altLang="zh-CN" dirty="0"/>
            </a:br>
            <a:r>
              <a:rPr kumimoji="1" lang="en-US" altLang="zh-CN" dirty="0"/>
              <a:t>using bits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3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675" y="3888585"/>
            <a:ext cx="6684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Decimal point </a:t>
            </a:r>
            <a:r>
              <a:rPr kumimoji="1" lang="en-US" altLang="zh-CN" sz="2400" b="1" dirty="0">
                <a:latin typeface="Arial"/>
                <a:cs typeface="Arial"/>
              </a:rPr>
              <a:t>floats</a:t>
            </a:r>
            <a:r>
              <a:rPr kumimoji="1" lang="en-US" altLang="zh-CN" sz="2400" dirty="0">
                <a:latin typeface="Arial"/>
                <a:cs typeface="Arial"/>
              </a:rPr>
              <a:t> to the position immediately </a:t>
            </a:r>
          </a:p>
          <a:p>
            <a:r>
              <a:rPr kumimoji="1" lang="en-US" altLang="zh-CN" sz="2400" dirty="0">
                <a:latin typeface="Arial"/>
                <a:cs typeface="Arial"/>
              </a:rPr>
              <a:t>after the first nonzero digit.</a:t>
            </a:r>
            <a:endParaRPr lang="zh-CN" altLang="en-US" sz="2400" dirty="0">
              <a:latin typeface="Arial"/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06" y="5047627"/>
            <a:ext cx="8009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Normalization: give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zh-CN" alt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/>
                <a:cs typeface="Arial"/>
              </a:rPr>
              <a:t>r, obtain its normalized representation </a:t>
            </a:r>
            <a:endParaRPr lang="en-US" altLang="zh-CN" sz="11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601298" y="2482896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22119" y="2303291"/>
            <a:ext cx="166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667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The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95" y="1962839"/>
            <a:ext cx="667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The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is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763774"/>
            <a:ext cx="701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(10.25)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>
                <a:latin typeface="Arial"/>
                <a:cs typeface="Arial"/>
              </a:rPr>
              <a:t>(1010.01)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 = (1.01001)</a:t>
            </a:r>
            <a:r>
              <a:rPr lang="en-US" altLang="zh-CN" sz="2800" baseline="-25000" dirty="0">
                <a:latin typeface="Arial"/>
                <a:cs typeface="Arial"/>
              </a:rPr>
              <a:t>2 </a:t>
            </a:r>
            <a:r>
              <a:rPr lang="en-US" altLang="zh-CN" sz="2800" dirty="0">
                <a:latin typeface="Arial"/>
                <a:cs typeface="Arial"/>
              </a:rPr>
              <a:t>* 2</a:t>
            </a:r>
            <a:r>
              <a:rPr lang="en-US" altLang="zh-CN" sz="2800" baseline="30000" dirty="0">
                <a:latin typeface="Arial"/>
                <a:cs typeface="Arial"/>
              </a:rPr>
              <a:t>3</a:t>
            </a:r>
            <a:endParaRPr lang="en-US" altLang="zh-CN" sz="2800" baseline="30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2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006" y="5200481"/>
            <a:ext cx="8009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/>
                <a:cs typeface="Arial"/>
              </a:rPr>
              <a:t>How to represent a normalized number in a fixed-length format?</a:t>
            </a:r>
            <a:endParaRPr lang="en-US" altLang="zh-CN" sz="10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6601298" y="2482896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22119" y="2303291"/>
            <a:ext cx="1660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of 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108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1818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sig (M)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755475" y="4631812"/>
            <a:ext cx="2553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( 1.b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 err="1">
                <a:latin typeface="Consolas"/>
                <a:cs typeface="Consolas"/>
              </a:rPr>
              <a:t>b</a:t>
            </a:r>
            <a:r>
              <a:rPr lang="en-US" altLang="zh-CN" sz="2400" baseline="-25000" dirty="0" err="1">
                <a:latin typeface="Consolas"/>
                <a:cs typeface="Consolas"/>
              </a:rPr>
              <a:t>n</a:t>
            </a:r>
            <a:r>
              <a:rPr lang="en-US" altLang="zh-CN" sz="2400" baseline="-25000" dirty="0">
                <a:latin typeface="Consolas"/>
                <a:cs typeface="Consolas"/>
              </a:rPr>
              <a:t>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696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Normalized representation in computer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6927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76129"/>
              </p:ext>
            </p:extLst>
          </p:nvPr>
        </p:nvGraphicFramePr>
        <p:xfrm>
          <a:off x="297182" y="415825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73878" y="376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77754" y="37631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2788285" y="376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3057205" y="377084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8658282" y="376219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457200" y="5373149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7788" y="4631812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15488" y="1592080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Given the normalized representation of (71)</a:t>
            </a:r>
            <a:r>
              <a:rPr kumimoji="1" lang="en-US" altLang="zh-CN" baseline="-25000" dirty="0"/>
              <a:t>10 </a:t>
            </a:r>
            <a:r>
              <a:rPr kumimoji="1" lang="en-US" altLang="zh-CN" dirty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/>
              <a:t>)</a:t>
            </a:r>
            <a:r>
              <a:rPr kumimoji="1" lang="en-US" altLang="zh-CN" baseline="-25000" dirty="0"/>
              <a:t>10 </a:t>
            </a:r>
            <a:r>
              <a:rPr kumimoji="1" lang="en-US" altLang="zh-CN" dirty="0"/>
              <a:t>  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</a:t>
            </a:r>
            <a:br>
              <a:rPr kumimoji="1" lang="en-US" altLang="zh-CN" dirty="0"/>
            </a:br>
            <a:r>
              <a:rPr kumimoji="1" lang="en-US" altLang="zh-CN" dirty="0"/>
              <a:t>using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81850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5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705052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64111" y="1633618"/>
            <a:ext cx="42222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FF"/>
                </a:solidFill>
                <a:latin typeface="Arial"/>
                <a:cs typeface="Arial"/>
              </a:rPr>
              <a:t>What we have studied</a:t>
            </a:r>
            <a:endParaRPr lang="zh-CN" altLang="en-US" sz="3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en-US" altLang="zh-CN" dirty="0"/>
              <a:t>Given the normalized representation of (71)</a:t>
            </a:r>
            <a:r>
              <a:rPr kumimoji="1" lang="en-US" altLang="zh-CN" baseline="-25000" dirty="0"/>
              <a:t>10 </a:t>
            </a:r>
            <a:r>
              <a:rPr kumimoji="1" lang="en-US" altLang="zh-CN" dirty="0"/>
              <a:t> and (</a:t>
            </a:r>
            <a:r>
              <a:rPr kumimoji="1" lang="nb-NO" altLang="zh-CN" dirty="0"/>
              <a:t>10.25</a:t>
            </a:r>
            <a:r>
              <a:rPr kumimoji="1" lang="en-US" altLang="zh-CN" dirty="0"/>
              <a:t>)</a:t>
            </a:r>
            <a:r>
              <a:rPr kumimoji="1" lang="en-US" altLang="zh-CN" baseline="-25000" dirty="0"/>
              <a:t>10   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kumimoji="1" lang="en-US" altLang="zh-CN" baseline="-25000" dirty="0"/>
              <a:t>  </a:t>
            </a:r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endParaRPr kumimoji="1" lang="en-US" altLang="zh-CN" baseline="-25000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31364"/>
              </p:ext>
            </p:extLst>
          </p:nvPr>
        </p:nvGraphicFramePr>
        <p:xfrm>
          <a:off x="297182" y="577732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0000 0110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0001 1100 0000 0000 0000 000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3878" y="538125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577754" y="53821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788285" y="538897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057205" y="538991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658282" y="538125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297182" y="4806737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(71)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(1000111)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(1.000111)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6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182" y="3026938"/>
            <a:ext cx="708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(10.25)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(1010.01)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 = (1.01001)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 * 2</a:t>
            </a:r>
            <a:r>
              <a:rPr lang="en-US" altLang="zh-CN" sz="2400" baseline="30000" dirty="0">
                <a:latin typeface="Consolas"/>
                <a:cs typeface="Consolas"/>
              </a:rPr>
              <a:t>3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05713"/>
              </p:ext>
            </p:extLst>
          </p:nvPr>
        </p:nvGraphicFramePr>
        <p:xfrm>
          <a:off x="423897" y="3887938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0100 1000 0000 0000 0000 000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4"/>
          <p:cNvSpPr txBox="1"/>
          <p:nvPr/>
        </p:nvSpPr>
        <p:spPr>
          <a:xfrm>
            <a:off x="400593" y="349187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704469" y="349280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915000" y="349959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183920" y="350052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784997" y="3491870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254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71307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Largest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21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1525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Largest positive number ?  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61954"/>
              </p:ext>
            </p:extLst>
          </p:nvPr>
        </p:nvGraphicFramePr>
        <p:xfrm>
          <a:off x="376632" y="5339894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1 1 1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6632" y="6001837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( 1.11 )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7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is-IS" altLang="zh-CN" sz="2400" dirty="0"/>
              <a:t>224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885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80534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632" y="5224043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63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33483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Largest positive number: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Arial"/>
                <a:cs typeface="Arial"/>
              </a:rPr>
              <a:t>Smallest positive number: 1</a:t>
            </a:r>
            <a:endParaRPr kumimoji="1" lang="zh-CN" alt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333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0 0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3750" y="6309062"/>
            <a:ext cx="2328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( 1.00 )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en-US" altLang="zh-CN" sz="2400" dirty="0"/>
              <a:t>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0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0902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</p:txBody>
      </p:sp>
      <p:sp>
        <p:nvSpPr>
          <p:cNvPr id="16" name="矩形 15"/>
          <p:cNvSpPr/>
          <p:nvPr/>
        </p:nvSpPr>
        <p:spPr>
          <a:xfrm>
            <a:off x="376632" y="471151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Positive number: 1 to 224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Arial"/>
                <a:cs typeface="Arial"/>
              </a:rPr>
              <a:t>Negative number: -224 to -1   </a:t>
            </a:r>
            <a:endParaRPr kumimoji="1" lang="zh-CN" alt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8" y="5005024"/>
            <a:ext cx="1201179" cy="12011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6320284" y="4127273"/>
            <a:ext cx="2366516" cy="1478341"/>
          </a:xfrm>
          <a:prstGeom prst="wedgeRoundRectCallout">
            <a:avLst>
              <a:gd name="adj1" fmla="val -57891"/>
              <a:gd name="adj2" fmla="val 33755"/>
              <a:gd name="adj3" fmla="val 16667"/>
            </a:avLst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more bit patterns left to represent 0!</a:t>
            </a:r>
          </a:p>
        </p:txBody>
      </p:sp>
    </p:spTree>
    <p:extLst>
      <p:ext uri="{BB962C8B-B14F-4D97-AF65-F5344CB8AC3E}">
        <p14:creationId xmlns:p14="http://schemas.microsoft.com/office/powerpoint/2010/main" val="16510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How to represent 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numbers close or equal to 0?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special cases:</a:t>
            </a:r>
          </a:p>
          <a:p>
            <a:pPr lvl="1" indent="-342900"/>
            <a:r>
              <a:rPr kumimoji="1" lang="en-US" altLang="zh-CN" dirty="0"/>
              <a:t>the result of dividing by 0,  e.g. 1/0 ?</a:t>
            </a:r>
          </a:p>
          <a:p>
            <a:pPr lvl="1" indent="-342900"/>
            <a:r>
              <a:rPr kumimoji="1" lang="en-US" altLang="zh-CN" dirty="0"/>
              <a:t> </a:t>
            </a:r>
          </a:p>
          <a:p>
            <a:pPr lvl="1" indent="-342900"/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7308"/>
              </p:ext>
            </p:extLst>
          </p:nvPr>
        </p:nvGraphicFramePr>
        <p:xfrm>
          <a:off x="1370424" y="3998913"/>
          <a:ext cx="10937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6" name="Equation" r:id="rId3" imgW="342900" imgH="177800" progId="Equation.3">
                  <p:embed/>
                </p:oleObj>
              </mc:Choice>
              <mc:Fallback>
                <p:oleObj name="Equation" r:id="rId3" imgW="342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424" y="3998913"/>
                        <a:ext cx="109378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6"/>
          <p:cNvSpPr/>
          <p:nvPr/>
        </p:nvSpPr>
        <p:spPr>
          <a:xfrm>
            <a:off x="282211" y="4866973"/>
            <a:ext cx="840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/>
                <a:cs typeface="Arial"/>
              </a:rPr>
              <a:t>Lots of different implementations around 1950s!</a:t>
            </a:r>
            <a:endParaRPr kumimoji="1" lang="zh-CN" alt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2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Floating Point Standard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7" y="1194231"/>
            <a:ext cx="1997729" cy="18152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" y="3231982"/>
            <a:ext cx="371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>
                <a:latin typeface="Arial"/>
                <a:cs typeface="Arial"/>
              </a:rPr>
              <a:t>Prof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William </a:t>
            </a:r>
            <a:r>
              <a:rPr lang="fr-FR" altLang="zh-CN" dirty="0" err="1">
                <a:latin typeface="Arial"/>
                <a:cs typeface="Arial"/>
              </a:rPr>
              <a:t>Kahan</a:t>
            </a:r>
            <a:r>
              <a:rPr lang="zh-CN" altLang="en-US" dirty="0">
                <a:latin typeface="Arial"/>
                <a:cs typeface="Arial"/>
              </a:rPr>
              <a:t> </a:t>
            </a:r>
            <a:endParaRPr lang="en-US" altLang="zh-CN" dirty="0">
              <a:latin typeface="Arial"/>
              <a:cs typeface="Arial"/>
            </a:endParaRPr>
          </a:p>
          <a:p>
            <a:r>
              <a:rPr lang="en-US" altLang="zh-CN" dirty="0">
                <a:latin typeface="Arial"/>
                <a:cs typeface="Arial"/>
              </a:rPr>
              <a:t>University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of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California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Berkeley</a:t>
            </a:r>
          </a:p>
          <a:p>
            <a:r>
              <a:rPr lang="en-US" altLang="zh-CN" dirty="0">
                <a:latin typeface="Arial"/>
                <a:cs typeface="Arial"/>
              </a:rPr>
              <a:t>Turing Award (1989)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9" y="4554518"/>
            <a:ext cx="1987932" cy="1312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1" y="4415985"/>
            <a:ext cx="1451382" cy="14513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83" y="4415985"/>
            <a:ext cx="1612197" cy="16121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286" y="5227151"/>
            <a:ext cx="1808873" cy="110057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90" y="5254468"/>
            <a:ext cx="1225798" cy="12257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1893" y="3768564"/>
            <a:ext cx="3558531" cy="124062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86558" y="1465766"/>
            <a:ext cx="46162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IEEE p754</a:t>
            </a:r>
          </a:p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A standard for binary </a:t>
            </a:r>
          </a:p>
          <a:p>
            <a:r>
              <a:rPr kumimoji="1"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floating point representation</a:t>
            </a:r>
            <a:endParaRPr lang="zh-CN" altLang="en-US"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69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The Only Book Focuses On IEEE Floating Point Standard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9" y="1504277"/>
            <a:ext cx="3098800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44" y="1504277"/>
            <a:ext cx="4133372" cy="365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92712"/>
            <a:ext cx="8458200" cy="74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662" y="6091908"/>
            <a:ext cx="921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https://cs.nyu.edu/overton/NumericalComputing/protected/NumericalComputingSIAM.pdf</a:t>
            </a:r>
            <a:endParaRPr lang="en-US" altLang="zh-CN" dirty="0"/>
          </a:p>
          <a:p>
            <a:r>
              <a:rPr lang="en-US" altLang="zh-CN" dirty="0"/>
              <a:t>With you </a:t>
            </a:r>
            <a:r>
              <a:rPr lang="en-US" altLang="zh-CN" dirty="0" err="1"/>
              <a:t>nyu</a:t>
            </a:r>
            <a:r>
              <a:rPr lang="en-US" altLang="zh-CN" dirty="0"/>
              <a:t> </a:t>
            </a:r>
            <a:r>
              <a:rPr lang="en-US" altLang="zh-CN" dirty="0" err="1"/>
              <a:t>netid</a:t>
            </a:r>
            <a:r>
              <a:rPr lang="en-US" altLang="zh-CN" dirty="0"/>
              <a:t>/password. You can also search the </a:t>
            </a:r>
            <a:r>
              <a:rPr lang="en-US" altLang="zh-CN" dirty="0" err="1"/>
              <a:t>pdf</a:t>
            </a:r>
            <a:r>
              <a:rPr lang="en-US" altLang="zh-CN" dirty="0"/>
              <a:t> with </a:t>
            </a:r>
            <a:r>
              <a:rPr lang="en-US" altLang="zh-CN" dirty="0" err="1"/>
              <a:t>google</a:t>
            </a:r>
            <a:r>
              <a:rPr lang="en-US" altLang="zh-CN" dirty="0"/>
              <a:t>.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13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21457"/>
          </a:xfrm>
        </p:spPr>
        <p:txBody>
          <a:bodyPr/>
          <a:lstStyle/>
          <a:p>
            <a:r>
              <a:rPr lang="en-US" dirty="0"/>
              <a:t>normalized representation of floating point</a:t>
            </a:r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69174"/>
              </p:ext>
            </p:extLst>
          </p:nvPr>
        </p:nvGraphicFramePr>
        <p:xfrm>
          <a:off x="457200" y="371695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332088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332182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332860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332954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332088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14"/>
          <p:cNvSpPr/>
          <p:nvPr/>
        </p:nvSpPr>
        <p:spPr>
          <a:xfrm>
            <a:off x="846840" y="4168265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55561" y="2520539"/>
            <a:ext cx="1791385" cy="1108123"/>
            <a:chOff x="5555561" y="2520539"/>
            <a:chExt cx="1791385" cy="1108123"/>
          </a:xfrm>
        </p:grpSpPr>
        <p:sp>
          <p:nvSpPr>
            <p:cNvPr id="17" name="Rectangle 16"/>
            <p:cNvSpPr/>
            <p:nvPr/>
          </p:nvSpPr>
          <p:spPr>
            <a:xfrm>
              <a:off x="5555561" y="2520539"/>
              <a:ext cx="1791385" cy="687367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451254" y="3207906"/>
              <a:ext cx="11337" cy="420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244901" y="2372883"/>
            <a:ext cx="1048773" cy="1255779"/>
            <a:chOff x="2244901" y="2372883"/>
            <a:chExt cx="1048773" cy="1255779"/>
          </a:xfrm>
        </p:grpSpPr>
        <p:sp>
          <p:nvSpPr>
            <p:cNvPr id="29" name="Rectangle 28"/>
            <p:cNvSpPr/>
            <p:nvPr/>
          </p:nvSpPr>
          <p:spPr>
            <a:xfrm>
              <a:off x="2810925" y="2372883"/>
              <a:ext cx="482749" cy="528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44901" y="2901019"/>
              <a:ext cx="708410" cy="727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457200" y="5125781"/>
            <a:ext cx="8229600" cy="14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represent numbers in range (-1,1)</a:t>
            </a:r>
          </a:p>
          <a:p>
            <a:r>
              <a:rPr lang="en-US" dirty="0"/>
              <a:t>how to represent special cases? e.g.  </a:t>
            </a:r>
          </a:p>
          <a:p>
            <a:endParaRPr lang="en-US" dirty="0"/>
          </a:p>
        </p:txBody>
      </p:sp>
      <p:graphicFrame>
        <p:nvGraphicFramePr>
          <p:cNvPr id="3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881371"/>
              </p:ext>
            </p:extLst>
          </p:nvPr>
        </p:nvGraphicFramePr>
        <p:xfrm>
          <a:off x="6763927" y="5673736"/>
          <a:ext cx="4857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52400" imgH="127000" progId="Equation.3">
                  <p:embed/>
                </p:oleObj>
              </mc:Choice>
              <mc:Fallback>
                <p:oleObj name="Equation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3927" y="5673736"/>
                        <a:ext cx="4857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6"/>
          <p:cNvSpPr/>
          <p:nvPr/>
        </p:nvSpPr>
        <p:spPr>
          <a:xfrm>
            <a:off x="577754" y="2411332"/>
            <a:ext cx="8009984" cy="68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 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11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Representing Real Numbers</a:t>
            </a:r>
            <a:br>
              <a:rPr kumimoji="1" lang="en-US" altLang="zh-CN" dirty="0"/>
            </a:br>
            <a:r>
              <a:rPr kumimoji="1" lang="en-US" altLang="zh-CN" dirty="0"/>
              <a:t>using bits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45441" y="4563278"/>
            <a:ext cx="835056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3200" dirty="0">
                <a:solidFill>
                  <a:srgbClr val="FF0000"/>
                </a:solidFill>
                <a:latin typeface="Arial"/>
                <a:cs typeface="Arial"/>
              </a:rPr>
              <a:t>Today: How to represent fractional numbers?</a:t>
            </a:r>
            <a:endParaRPr lang="en-US" altLang="zh-CN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" name="直线连接符 4"/>
          <p:cNvCxnSpPr/>
          <p:nvPr/>
        </p:nvCxnSpPr>
        <p:spPr>
          <a:xfrm flipV="1">
            <a:off x="903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2"/>
          <p:cNvCxnSpPr/>
          <p:nvPr/>
        </p:nvCxnSpPr>
        <p:spPr>
          <a:xfrm flipV="1">
            <a:off x="4519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6"/>
          <p:cNvCxnSpPr/>
          <p:nvPr/>
        </p:nvCxnSpPr>
        <p:spPr>
          <a:xfrm flipV="1">
            <a:off x="4776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28"/>
          <p:cNvCxnSpPr/>
          <p:nvPr/>
        </p:nvCxnSpPr>
        <p:spPr>
          <a:xfrm flipV="1">
            <a:off x="4269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4"/>
          <p:cNvCxnSpPr/>
          <p:nvPr/>
        </p:nvCxnSpPr>
        <p:spPr>
          <a:xfrm flipV="1">
            <a:off x="4030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6"/>
          <p:cNvCxnSpPr/>
          <p:nvPr/>
        </p:nvCxnSpPr>
        <p:spPr>
          <a:xfrm flipV="1">
            <a:off x="3809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7"/>
          <p:cNvCxnSpPr/>
          <p:nvPr/>
        </p:nvCxnSpPr>
        <p:spPr>
          <a:xfrm flipV="1">
            <a:off x="5255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8"/>
          <p:cNvCxnSpPr/>
          <p:nvPr/>
        </p:nvCxnSpPr>
        <p:spPr>
          <a:xfrm flipV="1">
            <a:off x="5009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40"/>
          <p:cNvSpPr txBox="1"/>
          <p:nvPr/>
        </p:nvSpPr>
        <p:spPr>
          <a:xfrm>
            <a:off x="1716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52" name="组 41"/>
          <p:cNvGrpSpPr/>
          <p:nvPr/>
        </p:nvGrpSpPr>
        <p:grpSpPr>
          <a:xfrm>
            <a:off x="599515" y="3167381"/>
            <a:ext cx="574281" cy="461665"/>
            <a:chOff x="599515" y="3167381"/>
            <a:chExt cx="574281" cy="461665"/>
          </a:xfrm>
        </p:grpSpPr>
        <p:graphicFrame>
          <p:nvGraphicFramePr>
            <p:cNvPr id="57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268304"/>
                </p:ext>
              </p:extLst>
            </p:nvPr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81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59" name="组 44"/>
          <p:cNvGrpSpPr/>
          <p:nvPr/>
        </p:nvGrpSpPr>
        <p:grpSpPr>
          <a:xfrm>
            <a:off x="8309567" y="3105697"/>
            <a:ext cx="608604" cy="461665"/>
            <a:chOff x="7971013" y="3100761"/>
            <a:chExt cx="608604" cy="461665"/>
          </a:xfrm>
        </p:grpSpPr>
        <p:graphicFrame>
          <p:nvGraphicFramePr>
            <p:cNvPr id="60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63415"/>
                </p:ext>
              </p:extLst>
            </p:nvPr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82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62" name="矩形 48"/>
          <p:cNvSpPr/>
          <p:nvPr/>
        </p:nvSpPr>
        <p:spPr>
          <a:xfrm>
            <a:off x="4604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3" name="矩形 49"/>
          <p:cNvSpPr/>
          <p:nvPr/>
        </p:nvSpPr>
        <p:spPr>
          <a:xfrm>
            <a:off x="4875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4" name="矩形 52"/>
          <p:cNvSpPr/>
          <p:nvPr/>
        </p:nvSpPr>
        <p:spPr>
          <a:xfrm flipH="1">
            <a:off x="3576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5" name="矩形 53"/>
          <p:cNvSpPr/>
          <p:nvPr/>
        </p:nvSpPr>
        <p:spPr>
          <a:xfrm>
            <a:off x="3809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6" name="矩形 54"/>
          <p:cNvSpPr/>
          <p:nvPr/>
        </p:nvSpPr>
        <p:spPr>
          <a:xfrm flipH="1">
            <a:off x="4049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67" name="矩形 50"/>
          <p:cNvSpPr/>
          <p:nvPr/>
        </p:nvSpPr>
        <p:spPr>
          <a:xfrm flipH="1">
            <a:off x="5196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90417" y="3073351"/>
            <a:ext cx="4702160" cy="706692"/>
            <a:chOff x="2290417" y="3073351"/>
            <a:chExt cx="4702160" cy="706692"/>
          </a:xfrm>
        </p:grpSpPr>
        <p:sp>
          <p:nvSpPr>
            <p:cNvPr id="69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0" name="Right Bracket 69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54844" y="2448488"/>
            <a:ext cx="3681515" cy="1166733"/>
            <a:chOff x="4354844" y="2448488"/>
            <a:chExt cx="3681515" cy="1166733"/>
          </a:xfrm>
        </p:grpSpPr>
        <p:sp>
          <p:nvSpPr>
            <p:cNvPr id="73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74" name="Right Bracket 73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6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 of IEEE Standard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Consistent representation of floating point numbers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Correctly rounded floating point operations, using several rounding modes.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Consistent treatment of exceptional situations such as division by zero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1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Restrictions on Normalized 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84740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 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47849"/>
              </p:ext>
            </p:extLst>
          </p:nvPr>
        </p:nvGraphicFramePr>
        <p:xfrm>
          <a:off x="297182" y="373105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73878" y="333498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77754" y="333592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788285" y="3342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57205" y="3343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58282" y="333498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37788" y="430691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3878" y="4904485"/>
            <a:ext cx="6798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E can not be (1111 1111)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 or (0000 0000)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lang="zh-CN" alt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457200" y="5582817"/>
            <a:ext cx="15093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2316612" y="5582817"/>
            <a:ext cx="3183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sz="2400" dirty="0">
                <a:latin typeface="Verdana"/>
                <a:cs typeface="Verdana"/>
              </a:rPr>
              <a:t>254,  </a:t>
            </a:r>
            <a:r>
              <a:rPr lang="cs-CZ" altLang="zh-CN" sz="2400" dirty="0">
                <a:latin typeface="Verdana"/>
                <a:cs typeface="Verdana"/>
              </a:rPr>
              <a:t>(1111 1110)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is-IS" altLang="zh-CN" sz="2400" dirty="0">
                <a:latin typeface="Verdana"/>
                <a:cs typeface="Verdana"/>
              </a:rPr>
              <a:t>1, </a:t>
            </a:r>
            <a:r>
              <a:rPr lang="cs-CZ" altLang="zh-CN" sz="2400" dirty="0">
                <a:latin typeface="Verdana"/>
                <a:cs typeface="Verdana"/>
              </a:rPr>
              <a:t>(0000 0001)</a:t>
            </a:r>
            <a:r>
              <a:rPr lang="cs-CZ" altLang="zh-CN" sz="2400" baseline="-25000" dirty="0">
                <a:latin typeface="Verdana"/>
                <a:cs typeface="Verdana"/>
              </a:rPr>
              <a:t>2</a:t>
            </a:r>
            <a:r>
              <a:rPr lang="cs-CZ" altLang="zh-CN" sz="2400" dirty="0">
                <a:latin typeface="Verdana"/>
                <a:cs typeface="Verdana"/>
              </a:rPr>
              <a:t> </a:t>
            </a:r>
            <a:endParaRPr lang="is-IS" altLang="zh-CN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06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Exponential</a:t>
            </a:r>
            <a:r>
              <a:rPr kumimoji="1" lang="en-US" altLang="zh-CN" dirty="0"/>
              <a:t> Bias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5840"/>
              </p:ext>
            </p:extLst>
          </p:nvPr>
        </p:nvGraphicFramePr>
        <p:xfrm>
          <a:off x="342534" y="5522774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19230" y="51267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623106" y="512764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33637" y="51344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102557" y="513536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703634" y="512670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83140" y="6098633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5325" y="6098633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057205" y="2082639"/>
            <a:ext cx="3292008" cy="1501442"/>
          </a:xfrm>
          <a:prstGeom prst="wedgeRoundRectCallout">
            <a:avLst>
              <a:gd name="adj1" fmla="val -54585"/>
              <a:gd name="adj2" fmla="val -689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To represent (-1,1), we must allow negative exponent. </a:t>
            </a:r>
          </a:p>
        </p:txBody>
      </p:sp>
      <p:sp>
        <p:nvSpPr>
          <p:cNvPr id="13" name="矩形 3"/>
          <p:cNvSpPr/>
          <p:nvPr/>
        </p:nvSpPr>
        <p:spPr>
          <a:xfrm>
            <a:off x="515488" y="3634132"/>
            <a:ext cx="8009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How to represent negative E?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2’s complement</a:t>
            </a:r>
          </a:p>
          <a:p>
            <a:pPr marL="914400" lvl="1" indent="-457200">
              <a:buFont typeface="Arial"/>
              <a:buChar char="•"/>
            </a:pPr>
            <a:r>
              <a:rPr lang="en-US" altLang="zh-CN" sz="2800" dirty="0">
                <a:latin typeface="Arial"/>
                <a:cs typeface="Arial"/>
              </a:rPr>
              <a:t>use bias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3221" y="4350948"/>
            <a:ext cx="2811794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3" grpId="0"/>
      <p:bldP spid="11" grpId="0" animBg="1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IEEE normalized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488" y="1371880"/>
            <a:ext cx="80099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</a:t>
            </a:r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0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944"/>
              </p:ext>
            </p:extLst>
          </p:nvPr>
        </p:nvGraphicFramePr>
        <p:xfrm>
          <a:off x="311940" y="2793303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88636" y="239723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592512" y="239817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803043" y="240495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071963" y="240589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673040" y="2397235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2" name="矩形 11"/>
          <p:cNvSpPr/>
          <p:nvPr/>
        </p:nvSpPr>
        <p:spPr>
          <a:xfrm>
            <a:off x="4852546" y="3369162"/>
            <a:ext cx="249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n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509" y="3646161"/>
            <a:ext cx="1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Bias: 127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88636" y="4602542"/>
            <a:ext cx="1567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max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 err="1">
                <a:latin typeface="Verdana"/>
                <a:cs typeface="Verdana"/>
              </a:rPr>
              <a:t>E</a:t>
            </a:r>
            <a:r>
              <a:rPr lang="en-US" altLang="zh-CN" sz="2400" baseline="-25000" dirty="0" err="1">
                <a:latin typeface="Verdana"/>
                <a:cs typeface="Verdana"/>
              </a:rPr>
              <a:t>min</a:t>
            </a:r>
            <a:r>
              <a:rPr lang="en-US" altLang="zh-CN" sz="2400" dirty="0">
                <a:latin typeface="Verdana"/>
                <a:cs typeface="Verdana"/>
              </a:rPr>
              <a:t> =  ?</a:t>
            </a:r>
            <a:endParaRPr lang="is-IS" altLang="zh-CN" sz="2400" dirty="0">
              <a:latin typeface="Verdana"/>
              <a:cs typeface="Verdan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390036" y="4602542"/>
            <a:ext cx="282601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Verdana"/>
                <a:cs typeface="Verdana"/>
              </a:rPr>
              <a:t>254 </a:t>
            </a:r>
            <a:r>
              <a:rPr lang="mr-IN" altLang="zh-CN" sz="2400" dirty="0">
                <a:latin typeface="Verdana"/>
                <a:cs typeface="Verdana"/>
              </a:rPr>
              <a:t>–</a:t>
            </a:r>
            <a:r>
              <a:rPr lang="en-US" altLang="zh-CN" sz="2400" dirty="0">
                <a:latin typeface="Verdana"/>
                <a:cs typeface="Verdana"/>
              </a:rPr>
              <a:t> 127 = </a:t>
            </a:r>
            <a:r>
              <a:rPr lang="is-IS" altLang="zh-CN" sz="2400" dirty="0">
                <a:latin typeface="Verdana"/>
                <a:cs typeface="Verdana"/>
              </a:rPr>
              <a:t>127</a:t>
            </a:r>
          </a:p>
          <a:p>
            <a:endParaRPr lang="is-IS" altLang="zh-CN" sz="2400" baseline="-25000" dirty="0">
              <a:latin typeface="Verdana"/>
              <a:cs typeface="Verdana"/>
            </a:endParaRPr>
          </a:p>
          <a:p>
            <a:r>
              <a:rPr lang="en-US" altLang="zh-CN" sz="2400" dirty="0">
                <a:latin typeface="Verdana"/>
                <a:cs typeface="Verdana"/>
              </a:rPr>
              <a:t>1 </a:t>
            </a:r>
            <a:r>
              <a:rPr lang="mr-IN" altLang="zh-CN" sz="2400" dirty="0">
                <a:latin typeface="Verdana"/>
                <a:cs typeface="Verdana"/>
              </a:rPr>
              <a:t>–</a:t>
            </a:r>
            <a:r>
              <a:rPr lang="en-US" altLang="zh-CN" sz="2400" dirty="0">
                <a:latin typeface="Verdana"/>
                <a:cs typeface="Verdana"/>
              </a:rPr>
              <a:t> 127 = -</a:t>
            </a:r>
            <a:r>
              <a:rPr lang="is-IS" altLang="zh-CN" sz="2400" dirty="0">
                <a:latin typeface="Verdana"/>
                <a:cs typeface="Verdana"/>
              </a:rPr>
              <a:t>126</a:t>
            </a:r>
          </a:p>
        </p:txBody>
      </p:sp>
      <p:sp>
        <p:nvSpPr>
          <p:cNvPr id="15" name="矩形 12"/>
          <p:cNvSpPr/>
          <p:nvPr/>
        </p:nvSpPr>
        <p:spPr>
          <a:xfrm>
            <a:off x="4391897" y="4602542"/>
            <a:ext cx="441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Smallest positive number: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391897" y="5151587"/>
            <a:ext cx="45542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Negative number with smallest absolute value:  ?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7880524" y="4602542"/>
            <a:ext cx="925978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2</a:t>
            </a:r>
            <a:r>
              <a:rPr kumimoji="1" lang="en-US" altLang="zh-CN" sz="2400" baseline="30000" dirty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6553303" y="5520919"/>
            <a:ext cx="955272" cy="4616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-2</a:t>
            </a:r>
            <a:r>
              <a:rPr kumimoji="1" lang="en-US" altLang="zh-CN" sz="2400" baseline="30000" dirty="0">
                <a:latin typeface="Arial"/>
                <a:cs typeface="Arial"/>
              </a:rPr>
              <a:t>-126</a:t>
            </a:r>
            <a:endParaRPr kumimoji="1"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4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2186781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Q1. Why using </a:t>
            </a:r>
            <a:r>
              <a:rPr lang="en-US" altLang="zh-CN" sz="4000" b="1" dirty="0">
                <a:latin typeface="Arial"/>
                <a:cs typeface="Arial"/>
              </a:rPr>
              <a:t>bias</a:t>
            </a:r>
            <a:r>
              <a:rPr lang="en-US" altLang="zh-CN" sz="4000" dirty="0">
                <a:latin typeface="Arial"/>
                <a:cs typeface="Arial"/>
              </a:rPr>
              <a:t>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6453" y="3878789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Q2. Why is </a:t>
            </a:r>
            <a:r>
              <a:rPr lang="en-US" altLang="zh-CN" sz="4000" b="1" dirty="0">
                <a:latin typeface="Arial"/>
                <a:cs typeface="Arial"/>
              </a:rPr>
              <a:t>bias </a:t>
            </a:r>
            <a:r>
              <a:rPr lang="en-US" altLang="zh-CN" sz="4000" dirty="0">
                <a:latin typeface="Arial"/>
                <a:cs typeface="Arial"/>
              </a:rPr>
              <a:t>127? </a:t>
            </a:r>
            <a:endParaRPr lang="en-US" altLang="zh-CN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075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Q1. Why using </a:t>
            </a:r>
            <a:r>
              <a:rPr lang="en-US" altLang="zh-CN" sz="4000" b="1" dirty="0">
                <a:latin typeface="Arial"/>
                <a:cs typeface="Arial"/>
              </a:rPr>
              <a:t>bias </a:t>
            </a:r>
            <a:r>
              <a:rPr lang="en-US" altLang="zh-CN" sz="4000" dirty="0">
                <a:latin typeface="Arial"/>
                <a:cs typeface="Arial"/>
              </a:rPr>
              <a:t>instead of 2’s complement?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796453" y="3539548"/>
            <a:ext cx="8162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aseline="-25000" dirty="0">
                <a:latin typeface="Arial"/>
                <a:cs typeface="Arial"/>
              </a:rPr>
              <a:t>Answer: easier circuitry for comparison.</a:t>
            </a:r>
          </a:p>
          <a:p>
            <a:endParaRPr lang="en-US" altLang="zh-CN" sz="48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4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38"/>
            <a:ext cx="1244600" cy="1066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6453" y="1832838"/>
            <a:ext cx="800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Arial"/>
                <a:cs typeface="Arial"/>
              </a:rPr>
              <a:t>Q2. Why is bias 127? </a:t>
            </a:r>
            <a:endParaRPr lang="en-US" altLang="zh-CN" baseline="-25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123" y="2788524"/>
            <a:ext cx="80099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Arial"/>
                <a:cs typeface="Arial"/>
              </a:rPr>
              <a:t>A2. Balance positive numbers (magnitude) and negative numbers (precision)</a:t>
            </a:r>
          </a:p>
        </p:txBody>
      </p:sp>
    </p:spTree>
    <p:extLst>
      <p:ext uri="{BB962C8B-B14F-4D97-AF65-F5344CB8AC3E}">
        <p14:creationId xmlns:p14="http://schemas.microsoft.com/office/powerpoint/2010/main" val="2434597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8998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Smallest positive number ?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855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016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</p:txBody>
      </p:sp>
      <p:sp>
        <p:nvSpPr>
          <p:cNvPr id="15" name="矩形 14"/>
          <p:cNvSpPr/>
          <p:nvPr/>
        </p:nvSpPr>
        <p:spPr>
          <a:xfrm>
            <a:off x="365191" y="5143949"/>
            <a:ext cx="7332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Smallest positive number: 0.25</a:t>
            </a:r>
            <a:endParaRPr kumimoji="1"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93406"/>
              </p:ext>
            </p:extLst>
          </p:nvPr>
        </p:nvGraphicFramePr>
        <p:xfrm>
          <a:off x="457200" y="5750096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0 1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0 0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74746" y="6309062"/>
            <a:ext cx="278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( 1.00 )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-2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en-US" altLang="zh-CN" sz="2400" dirty="0"/>
              <a:t>0.25</a:t>
            </a:r>
            <a:endParaRPr lang="zh-CN" alt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499" y="5116756"/>
            <a:ext cx="352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Smallest number &gt;0.25? </a:t>
            </a:r>
          </a:p>
        </p:txBody>
      </p:sp>
      <p:sp>
        <p:nvSpPr>
          <p:cNvPr id="19" name="矩形 16"/>
          <p:cNvSpPr/>
          <p:nvPr/>
        </p:nvSpPr>
        <p:spPr>
          <a:xfrm>
            <a:off x="5123891" y="6332192"/>
            <a:ext cx="3797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2400" dirty="0">
                <a:latin typeface="Arial"/>
                <a:cs typeface="Arial"/>
              </a:rPr>
              <a:t>( 1.01 )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* 2</a:t>
            </a:r>
            <a:r>
              <a:rPr lang="en-US" altLang="zh-CN" sz="2400" baseline="30000" dirty="0">
                <a:latin typeface="Arial"/>
                <a:cs typeface="Arial"/>
              </a:rPr>
              <a:t>-2 </a:t>
            </a:r>
            <a:r>
              <a:rPr lang="en-US" altLang="zh-CN" sz="2400" dirty="0">
                <a:latin typeface="Arial"/>
                <a:cs typeface="Arial"/>
              </a:rPr>
              <a:t>= </a:t>
            </a:r>
            <a:r>
              <a:rPr lang="en-US" altLang="zh-CN" sz="2400" dirty="0"/>
              <a:t>0.25+0.0625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3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1270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+ 3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954218"/>
            <a:ext cx="6649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b="1" dirty="0">
                <a:latin typeface="Arial"/>
                <a:cs typeface="Arial"/>
              </a:rPr>
              <a:t>bias: 3</a:t>
            </a:r>
          </a:p>
          <a:p>
            <a:pPr marL="342900" indent="-342900">
              <a:buFont typeface="Symbol" charset="2"/>
              <a:buChar char="-"/>
            </a:pP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14" name="图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6430"/>
              </p:ext>
            </p:extLst>
          </p:nvPr>
        </p:nvGraphicFramePr>
        <p:xfrm>
          <a:off x="457200" y="5738027"/>
          <a:ext cx="8585418" cy="696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4576748" y="5651640"/>
            <a:ext cx="4414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3050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620" y="2526309"/>
            <a:ext cx="54535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represent values which are </a:t>
            </a:r>
          </a:p>
          <a:p>
            <a:r>
              <a:rPr kumimoji="1" lang="en-US" altLang="zh-CN" sz="3200" b="1" dirty="0">
                <a:solidFill>
                  <a:srgbClr val="0000FF"/>
                </a:solidFill>
                <a:latin typeface="Arial"/>
                <a:cs typeface="Arial"/>
              </a:rPr>
              <a:t>close and equal to 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822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IEEE </a:t>
            </a:r>
            <a:r>
              <a:rPr kumimoji="1" lang="en-US" altLang="zh-CN" sz="3600" dirty="0" err="1"/>
              <a:t>denormalized</a:t>
            </a:r>
            <a:r>
              <a:rPr kumimoji="1" lang="en-US" altLang="zh-CN" sz="3600" dirty="0"/>
              <a:t> representation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>
                <a:latin typeface="Arial"/>
                <a:cs typeface="Arial"/>
              </a:rPr>
              <a:t>10</a:t>
            </a:r>
            <a:r>
              <a:rPr lang="en-US" altLang="zh-CN" sz="3200" dirty="0">
                <a:latin typeface="Arial"/>
                <a:cs typeface="Arial"/>
              </a:rPr>
              <a:t> = </a:t>
            </a:r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66006"/>
              </p:ext>
            </p:extLst>
          </p:nvPr>
        </p:nvGraphicFramePr>
        <p:xfrm>
          <a:off x="457200" y="3116382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Verdana"/>
                          <a:cs typeface="Verdana"/>
                        </a:rPr>
                        <a:t>exp</a:t>
                      </a:r>
                      <a:r>
                        <a:rPr lang="en-US" altLang="zh-CN" dirty="0">
                          <a:latin typeface="Verdana"/>
                          <a:cs typeface="Verdana"/>
                        </a:rPr>
                        <a:t> (E)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6913" y="3673344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( 1.F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54511"/>
              </p:ext>
            </p:extLst>
          </p:nvPr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821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( 0.F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Zeros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5841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893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+0.0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3891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-0.0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591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68172"/>
              </p:ext>
            </p:extLst>
          </p:nvPr>
        </p:nvGraphicFramePr>
        <p:xfrm>
          <a:off x="157013" y="246347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1000 0000 0000 0000 0000 000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59" y="1798070"/>
            <a:ext cx="207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(0.1)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43136"/>
              </p:ext>
            </p:extLst>
          </p:nvPr>
        </p:nvGraphicFramePr>
        <p:xfrm>
          <a:off x="157013" y="4497195"/>
          <a:ext cx="863422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000 0000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0101 0100 0000 0000 0000 000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59" y="3831790"/>
            <a:ext cx="3192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Arial"/>
                <a:cs typeface="Arial"/>
              </a:rPr>
              <a:t>-(0.010101)</a:t>
            </a:r>
            <a:r>
              <a:rPr kumimoji="1" lang="en-US" altLang="zh-CN" sz="2800" baseline="-25000" dirty="0">
                <a:latin typeface="Arial"/>
                <a:cs typeface="Arial"/>
              </a:rPr>
              <a:t>2</a:t>
            </a:r>
            <a:r>
              <a:rPr kumimoji="1" lang="en-US" altLang="zh-CN" sz="2800" dirty="0">
                <a:latin typeface="Arial"/>
                <a:cs typeface="Arial"/>
              </a:rPr>
              <a:t> * 2</a:t>
            </a:r>
            <a:r>
              <a:rPr kumimoji="1" lang="en-US" altLang="zh-CN" sz="2800" baseline="30000" dirty="0">
                <a:latin typeface="Arial"/>
                <a:cs typeface="Arial"/>
              </a:rPr>
              <a:t>-126</a:t>
            </a:r>
            <a:endParaRPr kumimoji="1" lang="zh-CN" altLang="en-US" sz="28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49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dirty="0"/>
              <a:t>What we’ve learnt last time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06560" y="1362071"/>
            <a:ext cx="8009984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r</a:t>
            </a:r>
            <a:r>
              <a:rPr lang="en-US" altLang="zh-CN" sz="3200" baseline="-25000" dirty="0">
                <a:latin typeface="Arial"/>
                <a:cs typeface="Arial"/>
              </a:rPr>
              <a:t>10</a:t>
            </a:r>
            <a:r>
              <a:rPr lang="en-US" altLang="zh-CN" sz="3200" dirty="0">
                <a:latin typeface="Arial"/>
                <a:cs typeface="Arial"/>
              </a:rPr>
              <a:t> = </a:t>
            </a:r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  <a:p>
            <a:endParaRPr lang="en-US" altLang="zh-CN" sz="3200" baseline="-25000" dirty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37181"/>
              </p:ext>
            </p:extLst>
          </p:nvPr>
        </p:nvGraphicFramePr>
        <p:xfrm>
          <a:off x="457200" y="3116382"/>
          <a:ext cx="863422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= unsigned field – Bias(127)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433896" y="272031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737772" y="272125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948303" y="272803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217223" y="272897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818300" y="272031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306560" y="2275141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9995" y="3828693"/>
            <a:ext cx="2981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1 &lt;= M &lt; 2, M = ( </a:t>
            </a:r>
            <a:r>
              <a:rPr lang="en-US" altLang="zh-CN" sz="3600" dirty="0">
                <a:latin typeface="Arial"/>
                <a:cs typeface="Arial"/>
              </a:rPr>
              <a:t>1.</a:t>
            </a:r>
            <a:r>
              <a:rPr lang="en-US" altLang="zh-CN" sz="2000" dirty="0">
                <a:latin typeface="Arial"/>
                <a:cs typeface="Arial"/>
              </a:rPr>
              <a:t>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2885" y="5255926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4"/>
          <p:cNvSpPr txBox="1"/>
          <p:nvPr/>
        </p:nvSpPr>
        <p:spPr>
          <a:xfrm>
            <a:off x="459581" y="485985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763457" y="486079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2973988" y="48675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3242908" y="48685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843985" y="485985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332245" y="4414685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Denormalized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2598" y="5812888"/>
            <a:ext cx="2981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0 &lt;= M &lt; 1, M = ( </a:t>
            </a:r>
            <a:r>
              <a:rPr lang="en-US" altLang="zh-CN" sz="3600" dirty="0">
                <a:latin typeface="Arial"/>
                <a:cs typeface="Arial"/>
              </a:rPr>
              <a:t>0.</a:t>
            </a:r>
            <a:r>
              <a:rPr lang="en-US" altLang="zh-CN" sz="2000" dirty="0">
                <a:latin typeface="Arial"/>
                <a:cs typeface="Arial"/>
              </a:rPr>
              <a:t>F</a:t>
            </a:r>
            <a:r>
              <a:rPr lang="en-US" altLang="zh-CN" sz="2000" baseline="-25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altLang="zh-CN" sz="20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2" name="矩形 21"/>
          <p:cNvSpPr/>
          <p:nvPr/>
        </p:nvSpPr>
        <p:spPr>
          <a:xfrm>
            <a:off x="1317195" y="5805314"/>
            <a:ext cx="2380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E = 1 </a:t>
            </a:r>
            <a:r>
              <a:rPr lang="mr-IN" altLang="zh-CN" sz="2000" dirty="0">
                <a:latin typeface="Arial"/>
                <a:cs typeface="Arial"/>
              </a:rPr>
              <a:t>–</a:t>
            </a:r>
            <a:r>
              <a:rPr lang="en-US" altLang="zh-CN" sz="2000" dirty="0">
                <a:latin typeface="Arial"/>
                <a:cs typeface="Arial"/>
              </a:rPr>
              <a:t> Bias = -126</a:t>
            </a:r>
            <a:endParaRPr lang="en-US" altLang="zh-CN" sz="200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5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79759"/>
              </p:ext>
            </p:extLst>
          </p:nvPr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1946032" y="2648504"/>
            <a:ext cx="66497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/>
                <a:cs typeface="Arial"/>
              </a:rPr>
              <a:t>6-bit floating point representation</a:t>
            </a:r>
            <a:endParaRPr lang="en-US" altLang="zh-CN" sz="2400" dirty="0"/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exponent: 3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fraction: 2 bits</a:t>
            </a:r>
          </a:p>
          <a:p>
            <a:pPr marL="342900" indent="-342900">
              <a:buFont typeface="Symbol" charset="2"/>
              <a:buChar char="-"/>
            </a:pPr>
            <a:r>
              <a:rPr lang="en-US" altLang="zh-CN" sz="2800" dirty="0">
                <a:latin typeface="Arial"/>
                <a:cs typeface="Arial"/>
              </a:rPr>
              <a:t>bias: 3</a:t>
            </a:r>
          </a:p>
        </p:txBody>
      </p:sp>
    </p:spTree>
    <p:extLst>
      <p:ext uri="{BB962C8B-B14F-4D97-AF65-F5344CB8AC3E}">
        <p14:creationId xmlns:p14="http://schemas.microsoft.com/office/powerpoint/2010/main" val="1822221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158828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377845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4329383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4344881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3880625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4145679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4393082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3297688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569B69-9594-B942-BE33-357D9094BCA0}"/>
              </a:ext>
            </a:extLst>
          </p:cNvPr>
          <p:cNvGrpSpPr/>
          <p:nvPr/>
        </p:nvGrpSpPr>
        <p:grpSpPr>
          <a:xfrm>
            <a:off x="4682505" y="2470373"/>
            <a:ext cx="4229461" cy="2665862"/>
            <a:chOff x="4682505" y="2470373"/>
            <a:chExt cx="4229461" cy="266586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FF8F29-37EF-FE49-9270-338069679254}"/>
                </a:ext>
              </a:extLst>
            </p:cNvPr>
            <p:cNvCxnSpPr/>
            <p:nvPr/>
          </p:nvCxnSpPr>
          <p:spPr>
            <a:xfrm>
              <a:off x="4682505" y="4933060"/>
              <a:ext cx="0" cy="20317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F71E0EAE-13D8-474C-A398-DEDEEBF0A2BE}"/>
                </a:ext>
              </a:extLst>
            </p:cNvPr>
            <p:cNvSpPr/>
            <p:nvPr/>
          </p:nvSpPr>
          <p:spPr>
            <a:xfrm>
              <a:off x="6177775" y="2470373"/>
              <a:ext cx="2734191" cy="2096621"/>
            </a:xfrm>
            <a:prstGeom prst="wedgeRoundRectCallout">
              <a:avLst>
                <a:gd name="adj1" fmla="val -101926"/>
                <a:gd name="adj2" fmla="val 65918"/>
                <a:gd name="adj3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What’s the next closest #?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Denormalized vs. normalized? 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How many?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0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158828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377845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4329383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4344881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3880625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4123377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4393082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3297688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FF8F29-37EF-FE49-9270-338069679254}"/>
              </a:ext>
            </a:extLst>
          </p:cNvPr>
          <p:cNvCxnSpPr/>
          <p:nvPr/>
        </p:nvCxnSpPr>
        <p:spPr>
          <a:xfrm>
            <a:off x="4682505" y="4933060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4DCCE-BC61-F748-993B-E23959A7FFB9}"/>
              </a:ext>
            </a:extLst>
          </p:cNvPr>
          <p:cNvCxnSpPr/>
          <p:nvPr/>
        </p:nvCxnSpPr>
        <p:spPr>
          <a:xfrm>
            <a:off x="5035625" y="4929346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5E33-EECE-B343-B89D-39B353B50C95}"/>
              </a:ext>
            </a:extLst>
          </p:cNvPr>
          <p:cNvCxnSpPr/>
          <p:nvPr/>
        </p:nvCxnSpPr>
        <p:spPr>
          <a:xfrm>
            <a:off x="5437073" y="4929344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CBAB3-476B-C744-9350-9FBBD5FC5F1F}"/>
              </a:ext>
            </a:extLst>
          </p:cNvPr>
          <p:cNvSpPr txBox="1"/>
          <p:nvPr/>
        </p:nvSpPr>
        <p:spPr>
          <a:xfrm>
            <a:off x="4628192" y="362231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1539C-0E14-B44F-A179-AF51C53BEA16}"/>
              </a:ext>
            </a:extLst>
          </p:cNvPr>
          <p:cNvSpPr txBox="1"/>
          <p:nvPr/>
        </p:nvSpPr>
        <p:spPr>
          <a:xfrm>
            <a:off x="4809753" y="39277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71DE3-AD77-CE40-A98C-2B0EDC43043D}"/>
              </a:ext>
            </a:extLst>
          </p:cNvPr>
          <p:cNvSpPr txBox="1"/>
          <p:nvPr/>
        </p:nvSpPr>
        <p:spPr>
          <a:xfrm>
            <a:off x="5095516" y="42332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8BF03-4449-5F47-9B97-51482E563DDE}"/>
              </a:ext>
            </a:extLst>
          </p:cNvPr>
          <p:cNvCxnSpPr>
            <a:cxnSpLocks/>
          </p:cNvCxnSpPr>
          <p:nvPr/>
        </p:nvCxnSpPr>
        <p:spPr>
          <a:xfrm flipH="1">
            <a:off x="4653311" y="3841811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F11601-56DF-F04B-A4A4-AEF31A5B7F75}"/>
              </a:ext>
            </a:extLst>
          </p:cNvPr>
          <p:cNvCxnSpPr>
            <a:cxnSpLocks/>
          </p:cNvCxnSpPr>
          <p:nvPr/>
        </p:nvCxnSpPr>
        <p:spPr>
          <a:xfrm flipH="1">
            <a:off x="4989641" y="4214120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36EB0-951B-5C4F-ACDF-29E2C7A61AF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395947" y="4602598"/>
            <a:ext cx="142960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/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/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/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E169E-FA0C-594D-884E-AF9A745FCB74}"/>
              </a:ext>
            </a:extLst>
          </p:cNvPr>
          <p:cNvCxnSpPr/>
          <p:nvPr/>
        </p:nvCxnSpPr>
        <p:spPr>
          <a:xfrm>
            <a:off x="5790196" y="4925630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6ACC487D-0937-1841-9E93-F9054A56FD50}"/>
              </a:ext>
            </a:extLst>
          </p:cNvPr>
          <p:cNvSpPr/>
          <p:nvPr/>
        </p:nvSpPr>
        <p:spPr>
          <a:xfrm>
            <a:off x="6646127" y="3123798"/>
            <a:ext cx="1731718" cy="1403487"/>
          </a:xfrm>
          <a:prstGeom prst="wedgeRoundRectCallout">
            <a:avLst>
              <a:gd name="adj1" fmla="val -96243"/>
              <a:gd name="adj2" fmla="val 822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type is the next number?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8EDAA7-DF46-F34B-AE6F-00EC8711A02D}"/>
              </a:ext>
            </a:extLst>
          </p:cNvPr>
          <p:cNvGrpSpPr/>
          <p:nvPr/>
        </p:nvGrpSpPr>
        <p:grpSpPr>
          <a:xfrm>
            <a:off x="2362018" y="6004568"/>
            <a:ext cx="4940135" cy="743987"/>
            <a:chOff x="2362018" y="6004568"/>
            <a:chExt cx="4940135" cy="743987"/>
          </a:xfrm>
        </p:grpSpPr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A056446-786B-D246-8182-76F99A8DA038}"/>
                </a:ext>
              </a:extLst>
            </p:cNvPr>
            <p:cNvSpPr/>
            <p:nvPr/>
          </p:nvSpPr>
          <p:spPr>
            <a:xfrm rot="16200000">
              <a:off x="4725282" y="5548351"/>
              <a:ext cx="285928" cy="11983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54FE62-0FF1-7C4E-A70C-DBF308420D64}"/>
                </a:ext>
              </a:extLst>
            </p:cNvPr>
            <p:cNvSpPr txBox="1"/>
            <p:nvPr/>
          </p:nvSpPr>
          <p:spPr>
            <a:xfrm>
              <a:off x="2362018" y="6286890"/>
              <a:ext cx="494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denormalized # have equal spacing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2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158828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377845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4329383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4344881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3880625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4123377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4393082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3297688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FF8F29-37EF-FE49-9270-338069679254}"/>
              </a:ext>
            </a:extLst>
          </p:cNvPr>
          <p:cNvCxnSpPr/>
          <p:nvPr/>
        </p:nvCxnSpPr>
        <p:spPr>
          <a:xfrm>
            <a:off x="4682505" y="4933060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4DCCE-BC61-F748-993B-E23959A7FFB9}"/>
              </a:ext>
            </a:extLst>
          </p:cNvPr>
          <p:cNvCxnSpPr/>
          <p:nvPr/>
        </p:nvCxnSpPr>
        <p:spPr>
          <a:xfrm>
            <a:off x="5035625" y="4929346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5E33-EECE-B343-B89D-39B353B50C95}"/>
              </a:ext>
            </a:extLst>
          </p:cNvPr>
          <p:cNvCxnSpPr/>
          <p:nvPr/>
        </p:nvCxnSpPr>
        <p:spPr>
          <a:xfrm>
            <a:off x="5437073" y="4929344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CBAB3-476B-C744-9350-9FBBD5FC5F1F}"/>
              </a:ext>
            </a:extLst>
          </p:cNvPr>
          <p:cNvSpPr txBox="1"/>
          <p:nvPr/>
        </p:nvSpPr>
        <p:spPr>
          <a:xfrm>
            <a:off x="4628192" y="362231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1539C-0E14-B44F-A179-AF51C53BEA16}"/>
              </a:ext>
            </a:extLst>
          </p:cNvPr>
          <p:cNvSpPr txBox="1"/>
          <p:nvPr/>
        </p:nvSpPr>
        <p:spPr>
          <a:xfrm>
            <a:off x="4809753" y="39277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71DE3-AD77-CE40-A98C-2B0EDC43043D}"/>
              </a:ext>
            </a:extLst>
          </p:cNvPr>
          <p:cNvSpPr txBox="1"/>
          <p:nvPr/>
        </p:nvSpPr>
        <p:spPr>
          <a:xfrm>
            <a:off x="5095516" y="42332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8BF03-4449-5F47-9B97-51482E563DDE}"/>
              </a:ext>
            </a:extLst>
          </p:cNvPr>
          <p:cNvCxnSpPr>
            <a:cxnSpLocks/>
          </p:cNvCxnSpPr>
          <p:nvPr/>
        </p:nvCxnSpPr>
        <p:spPr>
          <a:xfrm flipH="1">
            <a:off x="4653311" y="3841811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F11601-56DF-F04B-A4A4-AEF31A5B7F75}"/>
              </a:ext>
            </a:extLst>
          </p:cNvPr>
          <p:cNvCxnSpPr>
            <a:cxnSpLocks/>
          </p:cNvCxnSpPr>
          <p:nvPr/>
        </p:nvCxnSpPr>
        <p:spPr>
          <a:xfrm flipH="1">
            <a:off x="4989641" y="4214120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36EB0-951B-5C4F-ACDF-29E2C7A61AF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395947" y="4602598"/>
            <a:ext cx="142960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/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194" y="5286087"/>
                <a:ext cx="49404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/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313" y="5304675"/>
                <a:ext cx="494045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/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458" y="5304672"/>
                <a:ext cx="49404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E169E-FA0C-594D-884E-AF9A745FCB74}"/>
              </a:ext>
            </a:extLst>
          </p:cNvPr>
          <p:cNvCxnSpPr/>
          <p:nvPr/>
        </p:nvCxnSpPr>
        <p:spPr>
          <a:xfrm>
            <a:off x="5790196" y="4925630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319E0-0395-6346-827C-F5833A4AEA41}"/>
              </a:ext>
            </a:extLst>
          </p:cNvPr>
          <p:cNvCxnSpPr>
            <a:cxnSpLocks/>
          </p:cNvCxnSpPr>
          <p:nvPr/>
        </p:nvCxnSpPr>
        <p:spPr>
          <a:xfrm flipH="1">
            <a:off x="5839567" y="3436964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184FDC-4D22-704B-99EC-71B9727F9E76}"/>
              </a:ext>
            </a:extLst>
          </p:cNvPr>
          <p:cNvSpPr txBox="1"/>
          <p:nvPr/>
        </p:nvSpPr>
        <p:spPr>
          <a:xfrm>
            <a:off x="5965401" y="306763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/>
              <p:nvPr/>
            </p:nvSpPr>
            <p:spPr>
              <a:xfrm>
                <a:off x="5536180" y="5300958"/>
                <a:ext cx="494046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0" y="5300958"/>
                <a:ext cx="494046" cy="61170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ED905-1E95-B846-8D91-A8BE07A14027}"/>
              </a:ext>
            </a:extLst>
          </p:cNvPr>
          <p:cNvCxnSpPr>
            <a:cxnSpLocks/>
          </p:cNvCxnSpPr>
          <p:nvPr/>
        </p:nvCxnSpPr>
        <p:spPr>
          <a:xfrm>
            <a:off x="6193181" y="4923367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BFBF8C-BA31-1147-9953-9575728B30E2}"/>
              </a:ext>
            </a:extLst>
          </p:cNvPr>
          <p:cNvCxnSpPr>
            <a:cxnSpLocks/>
          </p:cNvCxnSpPr>
          <p:nvPr/>
        </p:nvCxnSpPr>
        <p:spPr>
          <a:xfrm>
            <a:off x="6590908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7F5489-5C19-E846-9D4C-691142254BCA}"/>
              </a:ext>
            </a:extLst>
          </p:cNvPr>
          <p:cNvCxnSpPr>
            <a:cxnSpLocks/>
          </p:cNvCxnSpPr>
          <p:nvPr/>
        </p:nvCxnSpPr>
        <p:spPr>
          <a:xfrm>
            <a:off x="6992349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D2233E-3F5A-E94B-A3E5-01622DC4B362}"/>
              </a:ext>
            </a:extLst>
          </p:cNvPr>
          <p:cNvSpPr txBox="1"/>
          <p:nvPr/>
        </p:nvSpPr>
        <p:spPr>
          <a:xfrm>
            <a:off x="6185645" y="36186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FF064-2E1A-2D40-8CF6-6C3FB20D24A7}"/>
              </a:ext>
            </a:extLst>
          </p:cNvPr>
          <p:cNvSpPr txBox="1"/>
          <p:nvPr/>
        </p:nvSpPr>
        <p:spPr>
          <a:xfrm>
            <a:off x="6367206" y="392399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3CB36-C882-7340-BA7A-5AB53D5ED44B}"/>
              </a:ext>
            </a:extLst>
          </p:cNvPr>
          <p:cNvSpPr txBox="1"/>
          <p:nvPr/>
        </p:nvSpPr>
        <p:spPr>
          <a:xfrm>
            <a:off x="6652969" y="42295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9D338-7635-EA4B-924F-D0B7E8E71DFA}"/>
              </a:ext>
            </a:extLst>
          </p:cNvPr>
          <p:cNvCxnSpPr>
            <a:cxnSpLocks/>
          </p:cNvCxnSpPr>
          <p:nvPr/>
        </p:nvCxnSpPr>
        <p:spPr>
          <a:xfrm flipH="1">
            <a:off x="6210764" y="3838097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81FED6-CA04-C844-82B2-A51F5BA1A394}"/>
              </a:ext>
            </a:extLst>
          </p:cNvPr>
          <p:cNvCxnSpPr>
            <a:cxnSpLocks/>
          </p:cNvCxnSpPr>
          <p:nvPr/>
        </p:nvCxnSpPr>
        <p:spPr>
          <a:xfrm flipH="1">
            <a:off x="6547094" y="4210406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0C320-35E8-E646-908C-3D54A8788412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953401" y="4598884"/>
            <a:ext cx="142959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/>
              <p:nvPr/>
            </p:nvSpPr>
            <p:spPr>
              <a:xfrm>
                <a:off x="5956211" y="5319544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211" y="5319544"/>
                <a:ext cx="494046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/>
              <p:nvPr/>
            </p:nvSpPr>
            <p:spPr>
              <a:xfrm>
                <a:off x="6357654" y="5319546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54" y="5319546"/>
                <a:ext cx="49404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/>
              <p:nvPr/>
            </p:nvSpPr>
            <p:spPr>
              <a:xfrm>
                <a:off x="6736795" y="5319546"/>
                <a:ext cx="494046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795" y="5319546"/>
                <a:ext cx="494046" cy="610873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827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Toy Number System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6032" y="1835011"/>
          <a:ext cx="5386964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48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(E) bias=3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>
                          <a:latin typeface="Verdana"/>
                          <a:cs typeface="Verdana"/>
                        </a:rPr>
                        <a:t>frac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2032233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5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391229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4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674531" y="153834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964753" y="1527525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1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7022432" y="1515767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821D90-2882-AA48-9C00-1A325B43383F}"/>
              </a:ext>
            </a:extLst>
          </p:cNvPr>
          <p:cNvCxnSpPr/>
          <p:nvPr/>
        </p:nvCxnSpPr>
        <p:spPr>
          <a:xfrm>
            <a:off x="225734" y="5003680"/>
            <a:ext cx="876485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5114D-505A-1F43-8AE3-CBE596196768}"/>
              </a:ext>
            </a:extLst>
          </p:cNvPr>
          <p:cNvSpPr txBox="1"/>
          <p:nvPr/>
        </p:nvSpPr>
        <p:spPr>
          <a:xfrm>
            <a:off x="8556307" y="5206855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∞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2B796-F22E-FC4F-B096-38D14BBCE101}"/>
              </a:ext>
            </a:extLst>
          </p:cNvPr>
          <p:cNvSpPr txBox="1"/>
          <p:nvPr/>
        </p:nvSpPr>
        <p:spPr>
          <a:xfrm>
            <a:off x="2711" y="520685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-∞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6E4EC-B8FA-AC44-B514-C935E4FC4C25}"/>
              </a:ext>
            </a:extLst>
          </p:cNvPr>
          <p:cNvCxnSpPr/>
          <p:nvPr/>
        </p:nvCxnSpPr>
        <p:spPr>
          <a:xfrm>
            <a:off x="1095571" y="4914472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A29248-E056-1C46-9A5D-B3C345628737}"/>
              </a:ext>
            </a:extLst>
          </p:cNvPr>
          <p:cNvCxnSpPr>
            <a:cxnSpLocks/>
          </p:cNvCxnSpPr>
          <p:nvPr/>
        </p:nvCxnSpPr>
        <p:spPr>
          <a:xfrm flipH="1">
            <a:off x="1111069" y="3440729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3B7A5-B460-C345-88C3-E28728B16BF7}"/>
              </a:ext>
            </a:extLst>
          </p:cNvPr>
          <p:cNvCxnSpPr>
            <a:cxnSpLocks/>
          </p:cNvCxnSpPr>
          <p:nvPr/>
        </p:nvCxnSpPr>
        <p:spPr>
          <a:xfrm>
            <a:off x="646813" y="3412541"/>
            <a:ext cx="396611" cy="140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0DE58-FBAE-754A-B0D8-685A6FA25E76}"/>
              </a:ext>
            </a:extLst>
          </p:cNvPr>
          <p:cNvSpPr txBox="1"/>
          <p:nvPr/>
        </p:nvSpPr>
        <p:spPr>
          <a:xfrm>
            <a:off x="889565" y="52667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01CAD-7A41-DF40-8278-FCF419F52338}"/>
              </a:ext>
            </a:extLst>
          </p:cNvPr>
          <p:cNvSpPr txBox="1"/>
          <p:nvPr/>
        </p:nvSpPr>
        <p:spPr>
          <a:xfrm>
            <a:off x="1159270" y="3071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DA92B-FC39-CB4A-A059-1F560CAFBEBE}"/>
              </a:ext>
            </a:extLst>
          </p:cNvPr>
          <p:cNvSpPr txBox="1"/>
          <p:nvPr/>
        </p:nvSpPr>
        <p:spPr>
          <a:xfrm>
            <a:off x="63876" y="30538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FF8F29-37EF-FE49-9270-338069679254}"/>
              </a:ext>
            </a:extLst>
          </p:cNvPr>
          <p:cNvCxnSpPr/>
          <p:nvPr/>
        </p:nvCxnSpPr>
        <p:spPr>
          <a:xfrm>
            <a:off x="1448693" y="4933060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4DCCE-BC61-F748-993B-E23959A7FFB9}"/>
              </a:ext>
            </a:extLst>
          </p:cNvPr>
          <p:cNvCxnSpPr/>
          <p:nvPr/>
        </p:nvCxnSpPr>
        <p:spPr>
          <a:xfrm>
            <a:off x="1801813" y="4929346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7E5E33-EECE-B343-B89D-39B353B50C95}"/>
              </a:ext>
            </a:extLst>
          </p:cNvPr>
          <p:cNvCxnSpPr/>
          <p:nvPr/>
        </p:nvCxnSpPr>
        <p:spPr>
          <a:xfrm>
            <a:off x="2203261" y="4929344"/>
            <a:ext cx="0" cy="2031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CBAB3-476B-C744-9350-9FBBD5FC5F1F}"/>
              </a:ext>
            </a:extLst>
          </p:cNvPr>
          <p:cNvSpPr txBox="1"/>
          <p:nvPr/>
        </p:nvSpPr>
        <p:spPr>
          <a:xfrm>
            <a:off x="1394380" y="362231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1539C-0E14-B44F-A179-AF51C53BEA16}"/>
              </a:ext>
            </a:extLst>
          </p:cNvPr>
          <p:cNvSpPr txBox="1"/>
          <p:nvPr/>
        </p:nvSpPr>
        <p:spPr>
          <a:xfrm>
            <a:off x="1575941" y="39277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71DE3-AD77-CE40-A98C-2B0EDC43043D}"/>
              </a:ext>
            </a:extLst>
          </p:cNvPr>
          <p:cNvSpPr txBox="1"/>
          <p:nvPr/>
        </p:nvSpPr>
        <p:spPr>
          <a:xfrm>
            <a:off x="1861704" y="42332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18BF03-4449-5F47-9B97-51482E563DDE}"/>
              </a:ext>
            </a:extLst>
          </p:cNvPr>
          <p:cNvCxnSpPr>
            <a:cxnSpLocks/>
          </p:cNvCxnSpPr>
          <p:nvPr/>
        </p:nvCxnSpPr>
        <p:spPr>
          <a:xfrm flipH="1">
            <a:off x="1419499" y="3841811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F11601-56DF-F04B-A4A4-AEF31A5B7F75}"/>
              </a:ext>
            </a:extLst>
          </p:cNvPr>
          <p:cNvCxnSpPr>
            <a:cxnSpLocks/>
          </p:cNvCxnSpPr>
          <p:nvPr/>
        </p:nvCxnSpPr>
        <p:spPr>
          <a:xfrm flipH="1">
            <a:off x="1755829" y="4214120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36EB0-951B-5C4F-ACDF-29E2C7A61AF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162135" y="4602598"/>
            <a:ext cx="142960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/>
              <p:nvPr/>
            </p:nvSpPr>
            <p:spPr>
              <a:xfrm>
                <a:off x="1172382" y="5286087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8B8DF8-6D73-2549-B691-CB51B2CF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82" y="5286087"/>
                <a:ext cx="494045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/>
              <p:nvPr/>
            </p:nvSpPr>
            <p:spPr>
              <a:xfrm>
                <a:off x="1525501" y="5304675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E12DB5-E57D-3E4C-A3C2-76165B0F9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01" y="5304675"/>
                <a:ext cx="494045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/>
              <p:nvPr/>
            </p:nvSpPr>
            <p:spPr>
              <a:xfrm>
                <a:off x="1904646" y="5304672"/>
                <a:ext cx="494045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01C26-71DB-B44E-A4DD-58759726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646" y="5304672"/>
                <a:ext cx="494045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E169E-FA0C-594D-884E-AF9A745FCB74}"/>
              </a:ext>
            </a:extLst>
          </p:cNvPr>
          <p:cNvCxnSpPr/>
          <p:nvPr/>
        </p:nvCxnSpPr>
        <p:spPr>
          <a:xfrm>
            <a:off x="2556384" y="4925630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319E0-0395-6346-827C-F5833A4AEA41}"/>
              </a:ext>
            </a:extLst>
          </p:cNvPr>
          <p:cNvCxnSpPr>
            <a:cxnSpLocks/>
          </p:cNvCxnSpPr>
          <p:nvPr/>
        </p:nvCxnSpPr>
        <p:spPr>
          <a:xfrm flipH="1">
            <a:off x="2605755" y="3436964"/>
            <a:ext cx="499583" cy="140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184FDC-4D22-704B-99EC-71B9727F9E76}"/>
              </a:ext>
            </a:extLst>
          </p:cNvPr>
          <p:cNvSpPr txBox="1"/>
          <p:nvPr/>
        </p:nvSpPr>
        <p:spPr>
          <a:xfrm>
            <a:off x="2731589" y="306763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/>
              <p:nvPr/>
            </p:nvSpPr>
            <p:spPr>
              <a:xfrm>
                <a:off x="2302368" y="5300958"/>
                <a:ext cx="494046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FF7D22-4EFF-0441-B97B-664E4E51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68" y="5300958"/>
                <a:ext cx="494046" cy="61170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1ED905-1E95-B846-8D91-A8BE07A14027}"/>
              </a:ext>
            </a:extLst>
          </p:cNvPr>
          <p:cNvCxnSpPr>
            <a:cxnSpLocks/>
          </p:cNvCxnSpPr>
          <p:nvPr/>
        </p:nvCxnSpPr>
        <p:spPr>
          <a:xfrm>
            <a:off x="2959369" y="4923367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BFBF8C-BA31-1147-9953-9575728B30E2}"/>
              </a:ext>
            </a:extLst>
          </p:cNvPr>
          <p:cNvCxnSpPr>
            <a:cxnSpLocks/>
          </p:cNvCxnSpPr>
          <p:nvPr/>
        </p:nvCxnSpPr>
        <p:spPr>
          <a:xfrm>
            <a:off x="3357096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7F5489-5C19-E846-9D4C-691142254BCA}"/>
              </a:ext>
            </a:extLst>
          </p:cNvPr>
          <p:cNvCxnSpPr>
            <a:cxnSpLocks/>
          </p:cNvCxnSpPr>
          <p:nvPr/>
        </p:nvCxnSpPr>
        <p:spPr>
          <a:xfrm>
            <a:off x="3758537" y="4897351"/>
            <a:ext cx="0" cy="203175"/>
          </a:xfrm>
          <a:prstGeom prst="line">
            <a:avLst/>
          </a:prstGeom>
          <a:ln w="635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D2233E-3F5A-E94B-A3E5-01622DC4B362}"/>
              </a:ext>
            </a:extLst>
          </p:cNvPr>
          <p:cNvSpPr txBox="1"/>
          <p:nvPr/>
        </p:nvSpPr>
        <p:spPr>
          <a:xfrm>
            <a:off x="2951833" y="36186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AFF064-2E1A-2D40-8CF6-6C3FB20D24A7}"/>
              </a:ext>
            </a:extLst>
          </p:cNvPr>
          <p:cNvSpPr txBox="1"/>
          <p:nvPr/>
        </p:nvSpPr>
        <p:spPr>
          <a:xfrm>
            <a:off x="3133394" y="392399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C3CB36-C882-7340-BA7A-5AB53D5ED44B}"/>
              </a:ext>
            </a:extLst>
          </p:cNvPr>
          <p:cNvSpPr txBox="1"/>
          <p:nvPr/>
        </p:nvSpPr>
        <p:spPr>
          <a:xfrm>
            <a:off x="3419157" y="422955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9D338-7635-EA4B-924F-D0B7E8E71DFA}"/>
              </a:ext>
            </a:extLst>
          </p:cNvPr>
          <p:cNvCxnSpPr>
            <a:cxnSpLocks/>
          </p:cNvCxnSpPr>
          <p:nvPr/>
        </p:nvCxnSpPr>
        <p:spPr>
          <a:xfrm flipH="1">
            <a:off x="2976952" y="3838097"/>
            <a:ext cx="380934" cy="104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81FED6-CA04-C844-82B2-A51F5BA1A394}"/>
              </a:ext>
            </a:extLst>
          </p:cNvPr>
          <p:cNvCxnSpPr>
            <a:cxnSpLocks/>
          </p:cNvCxnSpPr>
          <p:nvPr/>
        </p:nvCxnSpPr>
        <p:spPr>
          <a:xfrm flipH="1">
            <a:off x="3313282" y="4210406"/>
            <a:ext cx="180045" cy="62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A0C320-35E8-E646-908C-3D54A8788412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719589" y="4598884"/>
            <a:ext cx="142959" cy="32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/>
              <p:nvPr/>
            </p:nvSpPr>
            <p:spPr>
              <a:xfrm>
                <a:off x="2722399" y="5319544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4268A-1337-0546-9293-2767A9D0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99" y="5319544"/>
                <a:ext cx="494046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/>
              <p:nvPr/>
            </p:nvSpPr>
            <p:spPr>
              <a:xfrm>
                <a:off x="3123842" y="5319546"/>
                <a:ext cx="4940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2B3E4E-F390-B345-88F5-56FD36B8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42" y="5319546"/>
                <a:ext cx="49404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/>
              <p:nvPr/>
            </p:nvSpPr>
            <p:spPr>
              <a:xfrm>
                <a:off x="3502983" y="5319546"/>
                <a:ext cx="494046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4EF2A3-7A18-A54E-BC63-1ADAA96E7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983" y="5319546"/>
                <a:ext cx="494046" cy="610873"/>
              </a:xfrm>
              <a:prstGeom prst="rect">
                <a:avLst/>
              </a:prstGeom>
              <a:blipFill>
                <a:blip r:embed="rId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E4E38C7-CC84-4D4A-8141-39E4B1E38E1F}"/>
              </a:ext>
            </a:extLst>
          </p:cNvPr>
          <p:cNvGrpSpPr/>
          <p:nvPr/>
        </p:nvGrpSpPr>
        <p:grpSpPr>
          <a:xfrm>
            <a:off x="3945313" y="3153126"/>
            <a:ext cx="2810181" cy="2858769"/>
            <a:chOff x="3945313" y="3153126"/>
            <a:chExt cx="2810181" cy="285876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A3A91C-8C47-2844-A4CE-B43F50B80367}"/>
                </a:ext>
              </a:extLst>
            </p:cNvPr>
            <p:cNvCxnSpPr>
              <a:cxnSpLocks/>
            </p:cNvCxnSpPr>
            <p:nvPr/>
          </p:nvCxnSpPr>
          <p:spPr>
            <a:xfrm>
              <a:off x="4200867" y="4915939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517A27-72DF-834F-AA93-022FBE9EB93C}"/>
                </a:ext>
              </a:extLst>
            </p:cNvPr>
            <p:cNvCxnSpPr>
              <a:cxnSpLocks/>
            </p:cNvCxnSpPr>
            <p:nvPr/>
          </p:nvCxnSpPr>
          <p:spPr>
            <a:xfrm>
              <a:off x="4821617" y="4912225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340A3C-BF61-354D-9137-5B342E19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468388" y="4912225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E1350F-11D8-4D43-B97C-73C60CDC2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532" y="4915939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7CDAAD-EEC1-9E41-A1B8-911EE60AF910}"/>
                    </a:ext>
                  </a:extLst>
                </p:cNvPr>
                <p:cNvSpPr txBox="1"/>
                <p:nvPr/>
              </p:nvSpPr>
              <p:spPr>
                <a:xfrm>
                  <a:off x="3945313" y="5315832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7CDAAD-EEC1-9E41-A1B8-911EE60AF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13" y="5315832"/>
                  <a:ext cx="494046" cy="636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2DE126-EFA7-C746-8046-2AD69BA8AA21}"/>
                    </a:ext>
                  </a:extLst>
                </p:cNvPr>
                <p:cNvSpPr txBox="1"/>
                <p:nvPr/>
              </p:nvSpPr>
              <p:spPr>
                <a:xfrm>
                  <a:off x="4543759" y="5334420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2DE126-EFA7-C746-8046-2AD69BA8A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759" y="5334420"/>
                  <a:ext cx="494046" cy="6365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C41B6A-B693-F14B-BBE2-8744844EB0FC}"/>
                    </a:ext>
                  </a:extLst>
                </p:cNvPr>
                <p:cNvSpPr txBox="1"/>
                <p:nvPr/>
              </p:nvSpPr>
              <p:spPr>
                <a:xfrm>
                  <a:off x="5231414" y="5375310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C41B6A-B693-F14B-BBE2-8744844EB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414" y="5375310"/>
                  <a:ext cx="494046" cy="6365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D15406-CC3C-6245-9AC0-919282A17DB8}"/>
                    </a:ext>
                  </a:extLst>
                </p:cNvPr>
                <p:cNvSpPr txBox="1"/>
                <p:nvPr/>
              </p:nvSpPr>
              <p:spPr>
                <a:xfrm>
                  <a:off x="5874468" y="5371596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D15406-CC3C-6245-9AC0-919282A17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468" y="5371596"/>
                  <a:ext cx="494046" cy="6365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DF29CA-E7ED-634C-95D0-E9B9279E6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820" y="3522458"/>
              <a:ext cx="499583" cy="140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6720C5-85F1-D14A-9F70-407148D02D3D}"/>
                </a:ext>
              </a:extLst>
            </p:cNvPr>
            <p:cNvSpPr txBox="1"/>
            <p:nvPr/>
          </p:nvSpPr>
          <p:spPr>
            <a:xfrm>
              <a:off x="4333654" y="3153126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EC44A1-85D3-504B-94EB-36AE499C6259}"/>
                </a:ext>
              </a:extLst>
            </p:cNvPr>
            <p:cNvSpPr txBox="1"/>
            <p:nvPr/>
          </p:nvSpPr>
          <p:spPr>
            <a:xfrm>
              <a:off x="4553898" y="370409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A50472-8B27-074B-B2E7-0D4B18D53009}"/>
                </a:ext>
              </a:extLst>
            </p:cNvPr>
            <p:cNvSpPr txBox="1"/>
            <p:nvPr/>
          </p:nvSpPr>
          <p:spPr>
            <a:xfrm>
              <a:off x="5248411" y="396488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E52996-E5D1-7143-85B6-B09837F52549}"/>
                </a:ext>
              </a:extLst>
            </p:cNvPr>
            <p:cNvSpPr txBox="1"/>
            <p:nvPr/>
          </p:nvSpPr>
          <p:spPr>
            <a:xfrm>
              <a:off x="5868713" y="415893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001011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9F090C-E114-7148-8113-723E85B650CA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4735134" y="4073429"/>
              <a:ext cx="262155" cy="893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B34D5A-F358-1C46-89A8-CCE549770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299" y="4251296"/>
              <a:ext cx="180045" cy="6263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29D2434-2D86-F548-819C-E802BB366070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169147" y="4528264"/>
              <a:ext cx="142957" cy="320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6866-32C6-5B49-9D4D-3953C3DB3A22}"/>
              </a:ext>
            </a:extLst>
          </p:cNvPr>
          <p:cNvGrpSpPr/>
          <p:nvPr/>
        </p:nvGrpSpPr>
        <p:grpSpPr>
          <a:xfrm>
            <a:off x="6463919" y="4915939"/>
            <a:ext cx="2088275" cy="1234843"/>
            <a:chOff x="6463919" y="4915939"/>
            <a:chExt cx="2088275" cy="123484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210D1B-ABFF-CD4E-A39E-C4E1FBFDC9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8703" y="4915939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E72F0F1-0D26-8848-BF66-06C4C30A9BD0}"/>
                    </a:ext>
                  </a:extLst>
                </p:cNvPr>
                <p:cNvSpPr txBox="1"/>
                <p:nvPr/>
              </p:nvSpPr>
              <p:spPr>
                <a:xfrm>
                  <a:off x="6463919" y="5375309"/>
                  <a:ext cx="494046" cy="6365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E72F0F1-0D26-8848-BF66-06C4C30A9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919" y="5375309"/>
                  <a:ext cx="494046" cy="6365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784745F-FB98-5741-A630-709D6B2399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9382" y="4934527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4EDEAF-AA55-664F-A672-0AEA46AE5809}"/>
                </a:ext>
              </a:extLst>
            </p:cNvPr>
            <p:cNvCxnSpPr>
              <a:cxnSpLocks/>
            </p:cNvCxnSpPr>
            <p:nvPr/>
          </p:nvCxnSpPr>
          <p:spPr>
            <a:xfrm>
              <a:off x="8434577" y="4979131"/>
              <a:ext cx="0" cy="203175"/>
            </a:xfrm>
            <a:prstGeom prst="line">
              <a:avLst/>
            </a:prstGeom>
            <a:ln w="635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C28E64-1C26-E34A-9260-1FA697016063}"/>
                    </a:ext>
                  </a:extLst>
                </p:cNvPr>
                <p:cNvSpPr txBox="1"/>
                <p:nvPr/>
              </p:nvSpPr>
              <p:spPr>
                <a:xfrm>
                  <a:off x="7264625" y="5416558"/>
                  <a:ext cx="470208" cy="668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C28E64-1C26-E34A-9260-1FA697016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625" y="5416558"/>
                  <a:ext cx="470208" cy="668516"/>
                </a:xfrm>
                <a:prstGeom prst="rect">
                  <a:avLst/>
                </a:prstGeom>
                <a:blipFill>
                  <a:blip r:embed="rId14"/>
                  <a:stretch>
                    <a:fillRect r="-7895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81C282-67E0-A441-BBD2-E11A995106AD}"/>
                    </a:ext>
                  </a:extLst>
                </p:cNvPr>
                <p:cNvSpPr txBox="1"/>
                <p:nvPr/>
              </p:nvSpPr>
              <p:spPr>
                <a:xfrm>
                  <a:off x="8081986" y="5455720"/>
                  <a:ext cx="470208" cy="695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481C282-67E0-A441-BBD2-E11A99510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986" y="5455720"/>
                  <a:ext cx="470208" cy="695062"/>
                </a:xfrm>
                <a:prstGeom prst="rect">
                  <a:avLst/>
                </a:prstGeom>
                <a:blipFill>
                  <a:blip r:embed="rId15"/>
                  <a:stretch>
                    <a:fillRect r="-8108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92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5833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976617"/>
            <a:ext cx="381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(5.5)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5 * 10</a:t>
            </a:r>
            <a:r>
              <a:rPr lang="en-US" altLang="zh-CN" sz="2000" baseline="30000" dirty="0">
                <a:latin typeface="Verdana"/>
                <a:cs typeface="Verdana"/>
              </a:rPr>
              <a:t>0</a:t>
            </a:r>
            <a:r>
              <a:rPr lang="en-US" altLang="zh-CN" sz="2000" dirty="0">
                <a:latin typeface="Verdana"/>
                <a:cs typeface="Verdana"/>
              </a:rPr>
              <a:t>+ 5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538696"/>
            <a:ext cx="71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(0.333333...)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3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r>
              <a:rPr lang="en-US" altLang="zh-CN" sz="2000" dirty="0">
                <a:latin typeface="Verdana"/>
                <a:cs typeface="Verdana"/>
              </a:rPr>
              <a:t> + 3 * 10</a:t>
            </a:r>
            <a:r>
              <a:rPr lang="en-US" altLang="zh-CN" sz="2000" baseline="30000" dirty="0">
                <a:latin typeface="Verdana"/>
                <a:cs typeface="Verdana"/>
              </a:rPr>
              <a:t>-2</a:t>
            </a:r>
            <a:r>
              <a:rPr lang="en-US" altLang="zh-CN" sz="2000" dirty="0">
                <a:latin typeface="Verdana"/>
                <a:cs typeface="Verdana"/>
              </a:rPr>
              <a:t> + 3 * 10</a:t>
            </a:r>
            <a:r>
              <a:rPr lang="en-US" altLang="zh-CN" sz="2000" baseline="30000" dirty="0">
                <a:latin typeface="Verdana"/>
                <a:cs typeface="Verdana"/>
              </a:rPr>
              <a:t>-3</a:t>
            </a:r>
            <a:r>
              <a:rPr lang="en-US" altLang="zh-CN" sz="2000" dirty="0">
                <a:latin typeface="Verdana"/>
                <a:cs typeface="Verdana"/>
              </a:rPr>
              <a:t> 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5091562"/>
            <a:ext cx="8022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(1.4128...)</a:t>
            </a:r>
            <a:r>
              <a:rPr lang="en-US" altLang="zh-CN" sz="2000" baseline="-25000" dirty="0">
                <a:latin typeface="Verdana"/>
                <a:cs typeface="Verdana"/>
              </a:rPr>
              <a:t>10</a:t>
            </a:r>
            <a:r>
              <a:rPr lang="en-US" altLang="zh-CN" sz="2000" dirty="0">
                <a:latin typeface="Verdana"/>
                <a:cs typeface="Verdana"/>
              </a:rPr>
              <a:t> = 1 * 10</a:t>
            </a:r>
            <a:r>
              <a:rPr lang="en-US" altLang="zh-CN" sz="2000" baseline="30000" dirty="0">
                <a:latin typeface="Verdana"/>
                <a:cs typeface="Verdana"/>
              </a:rPr>
              <a:t>0</a:t>
            </a:r>
            <a:r>
              <a:rPr lang="en-US" altLang="zh-CN" sz="2000" dirty="0">
                <a:latin typeface="Verdana"/>
                <a:cs typeface="Verdana"/>
              </a:rPr>
              <a:t> + 4 * 10</a:t>
            </a:r>
            <a:r>
              <a:rPr lang="en-US" altLang="zh-CN" sz="2000" baseline="30000" dirty="0">
                <a:latin typeface="Verdana"/>
                <a:cs typeface="Verdana"/>
              </a:rPr>
              <a:t>-1</a:t>
            </a:r>
            <a:r>
              <a:rPr lang="en-US" altLang="zh-CN" sz="2000" dirty="0">
                <a:latin typeface="Verdana"/>
                <a:cs typeface="Verdana"/>
              </a:rPr>
              <a:t> + 1 * 10</a:t>
            </a:r>
            <a:r>
              <a:rPr lang="en-US" altLang="zh-CN" sz="2000" baseline="30000" dirty="0">
                <a:latin typeface="Verdana"/>
                <a:cs typeface="Verdana"/>
              </a:rPr>
              <a:t>-2</a:t>
            </a:r>
            <a:r>
              <a:rPr lang="en-US" altLang="zh-CN" sz="2000" dirty="0">
                <a:latin typeface="Verdana"/>
                <a:cs typeface="Verdana"/>
              </a:rPr>
              <a:t> + 2 * 10</a:t>
            </a:r>
            <a:r>
              <a:rPr lang="en-US" altLang="zh-CN" sz="2000" baseline="30000" dirty="0">
                <a:latin typeface="Verdana"/>
                <a:cs typeface="Verdana"/>
              </a:rPr>
              <a:t>-3 </a:t>
            </a:r>
            <a:r>
              <a:rPr lang="en-US" altLang="zh-CN" sz="2000" dirty="0">
                <a:latin typeface="Verdana"/>
                <a:cs typeface="Verdana"/>
              </a:rPr>
              <a:t>+ ...</a:t>
            </a:r>
            <a:endParaRPr lang="zh-CN" altLang="en-US" sz="2000" baseline="30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700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Special Values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91204"/>
              </p:ext>
            </p:extLst>
          </p:nvPr>
        </p:nvGraphicFramePr>
        <p:xfrm>
          <a:off x="457200" y="23027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1111 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1111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896" y="190668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37772" y="190762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948303" y="1914403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17223" y="191534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8818300" y="1906683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06560" y="1461510"/>
            <a:ext cx="851225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/>
                <a:cs typeface="Arial"/>
              </a:rPr>
              <a:t>Special Value’s Encoding: </a:t>
            </a:r>
          </a:p>
          <a:p>
            <a:endParaRPr lang="en-US" altLang="zh-CN" sz="2000" b="1" baseline="-25000" dirty="0">
              <a:latin typeface="Arial"/>
              <a:cs typeface="Arial"/>
            </a:endParaRPr>
          </a:p>
          <a:p>
            <a:endParaRPr lang="en-US" altLang="zh-CN" sz="2000" b="1" u="sng" baseline="-25000" dirty="0">
              <a:latin typeface="Arial"/>
              <a:cs typeface="Arial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17674"/>
              </p:ext>
            </p:extLst>
          </p:nvPr>
        </p:nvGraphicFramePr>
        <p:xfrm>
          <a:off x="1484340" y="3569705"/>
          <a:ext cx="6096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values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sign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i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2200" b="1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+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- 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all zeros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Verdana"/>
                          <a:cs typeface="Verdana"/>
                        </a:rPr>
                        <a:t>NaN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any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Verdana"/>
                          <a:cs typeface="Verdana"/>
                        </a:rPr>
                        <a:t>non-zero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69703"/>
              </p:ext>
            </p:extLst>
          </p:nvPr>
        </p:nvGraphicFramePr>
        <p:xfrm>
          <a:off x="1742318" y="4082733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7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2318" y="4082733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41987"/>
              </p:ext>
            </p:extLst>
          </p:nvPr>
        </p:nvGraphicFramePr>
        <p:xfrm>
          <a:off x="1741343" y="4491664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8" name="公式" r:id="rId5" imgW="152400" imgH="127000" progId="Equation.3">
                  <p:embed/>
                </p:oleObj>
              </mc:Choice>
              <mc:Fallback>
                <p:oleObj name="公式" r:id="rId5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343" y="4491664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89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3579"/>
              </p:ext>
            </p:extLst>
          </p:nvPr>
        </p:nvGraphicFramePr>
        <p:xfrm>
          <a:off x="457200" y="1531009"/>
          <a:ext cx="8466568" cy="504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027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35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0100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1001 0101 0000 </a:t>
                      </a: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89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04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356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1111 1111 1111 1111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12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1111 1111 1000 0000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843">
                <a:tc>
                  <a:txBody>
                    <a:bodyPr/>
                    <a:lstStyle/>
                    <a:p>
                      <a:endParaRPr lang="fi-FI" altLang="zh-CN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1.5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</a:p>
                    <a:p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23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08959"/>
              </p:ext>
            </p:extLst>
          </p:nvPr>
        </p:nvGraphicFramePr>
        <p:xfrm>
          <a:off x="457200" y="1531009"/>
          <a:ext cx="8466568" cy="46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representation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E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M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Arial"/>
                          <a:cs typeface="Arial"/>
                        </a:rPr>
                        <a:t>V</a:t>
                      </a:r>
                      <a:endParaRPr lang="zh-CN" altLang="en-US" sz="2000" b="1" i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lang="en-US" altLang="zh-CN" sz="20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1001 0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101 0000 </a:t>
                      </a: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146 </a:t>
                      </a:r>
                      <a:r>
                        <a:rPr lang="mr-IN" altLang="zh-CN"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127 =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19</a:t>
                      </a:r>
                      <a:endParaRPr lang="en-US" altLang="zh-CN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(1.101)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 1.625 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altLang="zh-CN" sz="2000" dirty="0">
                          <a:latin typeface="Arial"/>
                          <a:cs typeface="Arial"/>
                        </a:rPr>
                        <a:t>1.625 * 2</a:t>
                      </a:r>
                      <a:r>
                        <a:rPr lang="tr-TR" altLang="zh-CN" sz="2000" baseline="30000" dirty="0">
                          <a:latin typeface="Arial"/>
                          <a:cs typeface="Arial"/>
                        </a:rPr>
                        <a:t>19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1 </a:t>
                      </a:r>
                      <a:r>
                        <a:rPr lang="mr-IN" altLang="zh-CN" sz="2000" baseline="0" dirty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127 = 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 1.25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2.5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  <a:endParaRPr lang="en-US" altLang="zh-CN" sz="2000" baseline="0" dirty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000 1000 0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010 0000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16 </a:t>
                      </a:r>
                      <a:r>
                        <a:rPr lang="mr-IN" altLang="zh-CN"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lang="en-US" altLang="zh-CN" sz="2000" dirty="0">
                          <a:latin typeface="Arial"/>
                          <a:cs typeface="Arial"/>
                        </a:rPr>
                        <a:t> 127 </a:t>
                      </a: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-111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(1.01)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endParaRPr lang="en-US" altLang="zh-CN" sz="2000" baseline="0" dirty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= 1.125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-1.25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-111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111 1111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Nan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111 1111 1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150">
                <a:tc>
                  <a:txBody>
                    <a:bodyPr/>
                    <a:lstStyle/>
                    <a:p>
                      <a:r>
                        <a:rPr lang="fi-FI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lang="fi-FI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000 0000 0</a:t>
                      </a:r>
                      <a:r>
                        <a:rPr lang="fi-FI" altLang="zh-CN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fi-FI" altLang="zh-CN" sz="2000" dirty="0">
                          <a:latin typeface="Arial"/>
                          <a:cs typeface="Arial"/>
                        </a:rPr>
                        <a:t>0 0000 </a:t>
                      </a:r>
                    </a:p>
                    <a:p>
                      <a:r>
                        <a:rPr lang="fi-FI" altLang="zh-CN" sz="2000" dirty="0">
                          <a:latin typeface="Arial"/>
                          <a:cs typeface="Arial"/>
                        </a:rPr>
                        <a:t>0000 0000 0000 0000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(0.11)</a:t>
                      </a:r>
                      <a:r>
                        <a:rPr lang="en-US" altLang="zh-CN" sz="2000" baseline="-25000" dirty="0">
                          <a:latin typeface="Arial"/>
                          <a:cs typeface="Arial"/>
                        </a:rPr>
                        <a:t>2 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-126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= 1.5</a:t>
                      </a:r>
                      <a:r>
                        <a:rPr lang="en-US" altLang="zh-CN" sz="2000" baseline="0" dirty="0">
                          <a:latin typeface="Arial"/>
                          <a:cs typeface="Arial"/>
                        </a:rPr>
                        <a:t> * 2</a:t>
                      </a:r>
                      <a:r>
                        <a:rPr lang="en-US" altLang="zh-CN" sz="2000" baseline="30000" dirty="0">
                          <a:latin typeface="Arial"/>
                          <a:cs typeface="Arial"/>
                        </a:rPr>
                        <a:t>-127</a:t>
                      </a:r>
                      <a:endParaRPr lang="zh-CN" altLang="en-US" sz="2000" baseline="30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58258"/>
              </p:ext>
            </p:extLst>
          </p:nvPr>
        </p:nvGraphicFramePr>
        <p:xfrm>
          <a:off x="7210010" y="4798705"/>
          <a:ext cx="400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0" name="公式" r:id="rId3" imgW="152400" imgH="127000" progId="Equation.3">
                  <p:embed/>
                </p:oleObj>
              </mc:Choice>
              <mc:Fallback>
                <p:oleObj name="公式" r:id="rId3" imgW="1524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0010" y="4798705"/>
                        <a:ext cx="4000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990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Distribution 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214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15161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Distribution of Representable Values</a:t>
            </a:r>
            <a:endParaRPr kumimoji="1"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98450" y="1945956"/>
            <a:ext cx="8388350" cy="1347788"/>
            <a:chOff x="192" y="1446"/>
            <a:chExt cx="5284" cy="84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28" y="1782"/>
              <a:ext cx="4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2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36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13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88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136" y="216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136" y="198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472" y="207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92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92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92" y="2022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400" b="1">
                  <a:latin typeface="Helvetica" charset="0"/>
                </a:rPr>
                <a:t>NaN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28" y="211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896" y="14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" charset="0"/>
                </a:rPr>
                <a:t>+</a:t>
              </a:r>
              <a:r>
                <a:rPr lang="en-US" altLang="zh-CN">
                  <a:latin typeface="Symbol" charset="0"/>
                </a:rPr>
                <a:t>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1" y="1446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zh-CN" altLang="en-US">
                  <a:latin typeface="Symbol" charset="0"/>
                </a:rPr>
                <a:t>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496" y="2062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zh-CN" altLang="en-US" sz="1800">
                  <a:latin typeface="Helvetica" charset="0"/>
                  <a:sym typeface="Symbol" charset="0"/>
                </a:rPr>
                <a:t></a:t>
              </a:r>
              <a:r>
                <a:rPr lang="en-US" altLang="zh-CN" sz="1800">
                  <a:latin typeface="Helvetica" charset="0"/>
                </a:rPr>
                <a:t>0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69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84" y="1542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+Denorm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840" y="1542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>
                  <a:latin typeface="Helvetica" charset="0"/>
                </a:rPr>
                <a:t>+Normalized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20" y="1551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-Denorm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9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84" y="1542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r>
                <a:rPr lang="en-US" altLang="zh-CN" sz="1800" dirty="0">
                  <a:latin typeface="Helvetica" charset="0"/>
                </a:rPr>
                <a:t>-Normalized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976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3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992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720" y="168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2688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2832" y="1776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880" y="206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Helvetica" charset="0"/>
                </a:rPr>
                <a:t>+0</a:t>
              </a:r>
            </a:p>
          </p:txBody>
        </p:sp>
      </p:grp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382084" y="3795705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9" name="Worksheet" r:id="rId3" imgW="8334632" imgH="1095839" progId="Excel.Sheet.8">
                  <p:embed/>
                </p:oleObj>
              </mc:Choice>
              <mc:Fallback>
                <p:oleObj name="Worksheet" r:id="rId3" imgW="8334632" imgH="109583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4" y="3795705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椭圆 36"/>
          <p:cNvSpPr/>
          <p:nvPr/>
        </p:nvSpPr>
        <p:spPr>
          <a:xfrm>
            <a:off x="2192797" y="3795705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-156249" y="527693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What if the result of computation is at    ? 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452462" y="5460047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build="p"/>
      <p:bldP spid="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Goal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Use the “closest” representable value </a:t>
            </a:r>
            <a:r>
              <a:rPr kumimoji="1" lang="en-US" altLang="zh-CN" i="1" dirty="0">
                <a:latin typeface="Verdana"/>
                <a:cs typeface="Verdana"/>
              </a:rPr>
              <a:t>x’</a:t>
            </a:r>
            <a:r>
              <a:rPr kumimoji="1" lang="en-US" altLang="zh-CN" dirty="0">
                <a:latin typeface="Verdana"/>
                <a:cs typeface="Verdana"/>
              </a:rPr>
              <a:t> to represent x.</a:t>
            </a:r>
          </a:p>
          <a:p>
            <a:endParaRPr kumimoji="1" lang="en-US" altLang="zh-CN" i="1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 modes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Round-down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Round-up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Round-toward-zero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Round-to-nearest (Round to even in text book)</a:t>
            </a:r>
            <a:endParaRPr kumimoji="1" lang="zh-CN" alt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2919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31558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05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224544" y="1497403"/>
            <a:ext cx="8941498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>
                <a:latin typeface="Verdana"/>
                <a:cs typeface="Verdana"/>
              </a:rPr>
              <a:t> </a:t>
            </a:r>
            <a:r>
              <a:rPr kumimoji="1" lang="en-US" altLang="zh-CN" sz="3200" dirty="0">
                <a:latin typeface="Verdana"/>
                <a:cs typeface="Verdana"/>
              </a:rPr>
              <a:t>(</a:t>
            </a:r>
            <a:r>
              <a:rPr kumimoji="1" lang="en-US" altLang="zh-CN" dirty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dirty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6255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2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941498" cy="111136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baseline="-25000" dirty="0">
                <a:latin typeface="Verdana"/>
                <a:cs typeface="Verdana"/>
              </a:rPr>
              <a:t>-</a:t>
            </a:r>
            <a:r>
              <a:rPr kumimoji="1" lang="en-US" altLang="zh-CN" sz="4800" baseline="-25000" dirty="0">
                <a:latin typeface="Verdana"/>
                <a:cs typeface="Verdana"/>
              </a:rPr>
              <a:t> </a:t>
            </a:r>
            <a:r>
              <a:rPr kumimoji="1" lang="en-US" altLang="zh-CN" sz="3200" dirty="0">
                <a:latin typeface="Verdana"/>
                <a:cs typeface="Verdana"/>
              </a:rPr>
              <a:t>(</a:t>
            </a:r>
            <a:r>
              <a:rPr kumimoji="1" lang="en-US" altLang="zh-CN" dirty="0">
                <a:latin typeface="Verdana"/>
                <a:cs typeface="Verdana"/>
              </a:rPr>
              <a:t>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dirty="0">
                <a:latin typeface="Verdana"/>
                <a:cs typeface="Verdana"/>
              </a:rPr>
              <a:t>&lt;= x)</a:t>
            </a: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22200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4"/>
            <a:ext cx="8690034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    </a:t>
            </a:r>
            <a:r>
              <a:rPr kumimoji="1" lang="en-US" altLang="zh-CN" dirty="0">
                <a:latin typeface="Verdana"/>
                <a:cs typeface="Verdana"/>
              </a:rPr>
              <a:t>(x</a:t>
            </a:r>
            <a:r>
              <a:rPr kumimoji="1" lang="en-US" altLang="zh-CN" baseline="-25000" dirty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&gt;= 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8799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448427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7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659543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    </a:t>
            </a:r>
            <a:r>
              <a:rPr kumimoji="1" lang="en-US" altLang="zh-CN" dirty="0">
                <a:latin typeface="Verdana"/>
                <a:cs typeface="Verdana"/>
              </a:rPr>
              <a:t>(x</a:t>
            </a:r>
            <a:r>
              <a:rPr kumimoji="1" lang="en-US" altLang="zh-CN" baseline="-25000" dirty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&gt;= 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5782"/>
              </p:ext>
            </p:extLst>
          </p:nvPr>
        </p:nvGraphicFramePr>
        <p:xfrm>
          <a:off x="457200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5488" y="3621915"/>
            <a:ext cx="356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5 * 10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+ 5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714" y="4183994"/>
            <a:ext cx="677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3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+ 3 * 10</a:t>
            </a:r>
            <a:r>
              <a:rPr lang="en-US" altLang="zh-CN" sz="2400" baseline="30000" dirty="0">
                <a:latin typeface="Arial"/>
                <a:cs typeface="Arial"/>
              </a:rPr>
              <a:t>-2</a:t>
            </a:r>
            <a:r>
              <a:rPr lang="en-US" altLang="zh-CN" sz="2400" dirty="0">
                <a:latin typeface="Arial"/>
                <a:cs typeface="Arial"/>
              </a:rPr>
              <a:t> + 3 * 10</a:t>
            </a:r>
            <a:r>
              <a:rPr lang="en-US" altLang="zh-CN" sz="2400" baseline="30000" dirty="0">
                <a:latin typeface="Arial"/>
                <a:cs typeface="Arial"/>
              </a:rPr>
              <a:t>-3</a:t>
            </a:r>
            <a:r>
              <a:rPr lang="en-US" altLang="zh-CN" sz="2400" dirty="0">
                <a:latin typeface="Arial"/>
                <a:cs typeface="Arial"/>
              </a:rPr>
              <a:t> 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929" y="4736860"/>
            <a:ext cx="767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(1.4128...)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1 * 10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+ 4 * 10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+ 1 * 10</a:t>
            </a:r>
            <a:r>
              <a:rPr lang="en-US" altLang="zh-CN" sz="2400" baseline="30000" dirty="0">
                <a:latin typeface="Arial"/>
                <a:cs typeface="Arial"/>
              </a:rPr>
              <a:t>-2</a:t>
            </a:r>
            <a:r>
              <a:rPr lang="en-US" altLang="zh-CN" sz="2400" dirty="0">
                <a:latin typeface="Arial"/>
                <a:cs typeface="Arial"/>
              </a:rPr>
              <a:t> + 2 * 10</a:t>
            </a:r>
            <a:r>
              <a:rPr lang="en-US" altLang="zh-CN" sz="2400" baseline="30000" dirty="0">
                <a:latin typeface="Arial"/>
                <a:cs typeface="Arial"/>
              </a:rPr>
              <a:t>-3 </a:t>
            </a:r>
            <a:r>
              <a:rPr lang="en-US" altLang="zh-CN" sz="2400" dirty="0">
                <a:latin typeface="Arial"/>
                <a:cs typeface="Arial"/>
              </a:rPr>
              <a:t>+ ...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9" y="5256915"/>
            <a:ext cx="8009984" cy="129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r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(d</a:t>
            </a:r>
            <a:r>
              <a:rPr lang="en-US" altLang="zh-CN" sz="2400" baseline="-25000" dirty="0">
                <a:latin typeface="Consolas"/>
                <a:cs typeface="Consolas"/>
              </a:rPr>
              <a:t>m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m-1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-1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-2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d</a:t>
            </a:r>
            <a:r>
              <a:rPr lang="en-US" altLang="zh-CN" sz="2400" baseline="-25000" dirty="0">
                <a:latin typeface="Consolas"/>
                <a:cs typeface="Consolas"/>
              </a:rPr>
              <a:t>-n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baseline="-25000" dirty="0">
                <a:latin typeface="Consolas"/>
                <a:cs typeface="Consolas"/>
              </a:rPr>
              <a:t>   </a:t>
            </a:r>
            <a:r>
              <a:rPr lang="en-US" altLang="zh-CN" sz="2400" dirty="0">
                <a:latin typeface="Consolas"/>
                <a:cs typeface="Consolas"/>
              </a:rPr>
              <a:t> =   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40409"/>
              </p:ext>
            </p:extLst>
          </p:nvPr>
        </p:nvGraphicFramePr>
        <p:xfrm>
          <a:off x="1384327" y="5782576"/>
          <a:ext cx="1620435" cy="1121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7" name="公式" r:id="rId3" imgW="660400" imgH="457200" progId="Equation.3">
                  <p:embed/>
                </p:oleObj>
              </mc:Choice>
              <mc:Fallback>
                <p:oleObj name="公式" r:id="rId3" imgW="66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27" y="5782576"/>
                        <a:ext cx="1620435" cy="1121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932692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0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94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0.625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3966" y="1759306"/>
            <a:ext cx="8690034" cy="64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    </a:t>
            </a:r>
            <a:r>
              <a:rPr kumimoji="1" lang="en-US" altLang="zh-CN" dirty="0">
                <a:latin typeface="Verdana"/>
                <a:cs typeface="Verdana"/>
              </a:rPr>
              <a:t>(x</a:t>
            </a:r>
            <a:r>
              <a:rPr kumimoji="1" lang="en-US" altLang="zh-CN" baseline="-25000" dirty="0">
                <a:latin typeface="Verdana"/>
                <a:cs typeface="Verdana"/>
              </a:rPr>
              <a:t>+</a:t>
            </a:r>
            <a:r>
              <a:rPr kumimoji="1" lang="en-US" altLang="zh-CN" dirty="0">
                <a:latin typeface="Verdana"/>
                <a:cs typeface="Verdana"/>
              </a:rPr>
              <a:t>&gt;= x)</a:t>
            </a:r>
            <a:endParaRPr kumimoji="1" lang="en-US" altLang="zh-CN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Font typeface="Arial" pitchFamily="34" charset="0"/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43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&gt; 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486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750715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35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&gt; 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74788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36308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1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588150" y="4951977"/>
            <a:ext cx="3017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if x &lt; 0</a:t>
            </a:r>
          </a:p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=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 </a:t>
            </a:r>
            <a:r>
              <a:rPr kumimoji="1" lang="en-US" altLang="zh-CN" dirty="0">
                <a:latin typeface="Verdana"/>
                <a:cs typeface="Verdana"/>
              </a:rPr>
              <a:t>if x &gt; 0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</a:t>
            </a:r>
            <a:r>
              <a:rPr kumimoji="1" lang="en-US" altLang="zh-CN" sz="2000">
                <a:latin typeface="Verdana"/>
                <a:cs typeface="Verdana"/>
              </a:rPr>
              <a:t>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77674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18647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74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2458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342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?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344273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98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111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3966" y="1405543"/>
            <a:ext cx="869003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Round(x) either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+ </a:t>
            </a:r>
            <a:r>
              <a:rPr kumimoji="1" lang="en-US" altLang="zh-CN" dirty="0">
                <a:latin typeface="Verdana"/>
                <a:cs typeface="Verdana"/>
              </a:rPr>
              <a:t>or x</a:t>
            </a:r>
            <a:r>
              <a:rPr kumimoji="1" lang="en-US" altLang="zh-CN" sz="3200" baseline="-25000" dirty="0">
                <a:latin typeface="Verdana"/>
                <a:cs typeface="Verdana"/>
              </a:rPr>
              <a:t>-</a:t>
            </a:r>
            <a:r>
              <a:rPr kumimoji="1" lang="en-US" altLang="zh-CN" sz="3200" dirty="0">
                <a:latin typeface="Verdana"/>
                <a:cs typeface="Verdana"/>
              </a:rPr>
              <a:t> , whichever</a:t>
            </a:r>
            <a:r>
              <a:rPr kumimoji="1" lang="en-US" altLang="zh-CN" sz="3200" baseline="-25000" dirty="0">
                <a:latin typeface="Verdana"/>
                <a:cs typeface="Verdana"/>
              </a:rPr>
              <a:t> </a:t>
            </a:r>
            <a:r>
              <a:rPr kumimoji="1" lang="en-US" altLang="zh-CN" dirty="0">
                <a:latin typeface="Verdana"/>
                <a:cs typeface="Verdana"/>
              </a:rPr>
              <a:t>is nearer to x.</a:t>
            </a: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3037" y="2875502"/>
            <a:ext cx="8335963" cy="1744644"/>
            <a:chOff x="196271" y="3298836"/>
            <a:chExt cx="8335963" cy="1744644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379336"/>
                </p:ext>
              </p:extLst>
            </p:nvPr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30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11" name="直线连接符 10"/>
            <p:cNvCxnSpPr>
              <a:stCxn id="9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10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88150" y="4951977"/>
            <a:ext cx="3180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Round(-0.86) = -0.875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10" y="5419896"/>
            <a:ext cx="2621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Round(0.55) = 0.5</a:t>
            </a:r>
            <a:endParaRPr kumimoji="1" lang="en-US" altLang="zh-CN" sz="2000" baseline="-250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9166" y="5207605"/>
            <a:ext cx="48294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027837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90346"/>
              </p:ext>
            </p:extLst>
          </p:nvPr>
        </p:nvGraphicFramePr>
        <p:xfrm>
          <a:off x="364994" y="2098367"/>
          <a:ext cx="4393663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90" y="170229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5566" y="170323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546989" y="171095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2096380" y="1710957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4459852" y="1702299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0" name="左大括号 9"/>
          <p:cNvSpPr/>
          <p:nvPr/>
        </p:nvSpPr>
        <p:spPr>
          <a:xfrm rot="5400000" flipH="1" flipV="1">
            <a:off x="2391120" y="507268"/>
            <a:ext cx="341411" cy="4393663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3218" y="2874812"/>
            <a:ext cx="2955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 </a:t>
            </a:r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14814"/>
              </p:ext>
            </p:extLst>
          </p:nvPr>
        </p:nvGraphicFramePr>
        <p:xfrm>
          <a:off x="342739" y="4201232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 + 1023 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319436" y="38168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623312" y="3817752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959933" y="3827667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2268009" y="382780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8703840" y="380516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3" name="左大括号 22"/>
          <p:cNvSpPr/>
          <p:nvPr/>
        </p:nvSpPr>
        <p:spPr>
          <a:xfrm rot="5400000" flipH="1" flipV="1">
            <a:off x="4489145" y="559764"/>
            <a:ext cx="341411" cy="8634222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7059" y="5094187"/>
            <a:ext cx="340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82171" y="2098367"/>
            <a:ext cx="2144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float f = 0.1</a:t>
            </a:r>
          </a:p>
          <a:p>
            <a:r>
              <a:rPr lang="en-US" altLang="zh-CN" sz="2400" dirty="0">
                <a:latin typeface="Arial"/>
                <a:cs typeface="Arial"/>
              </a:rPr>
              <a:t>double d = 0.1</a:t>
            </a:r>
            <a:endParaRPr lang="zh-CN" alt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single/ double precision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20063"/>
              </p:ext>
            </p:extLst>
          </p:nvPr>
        </p:nvGraphicFramePr>
        <p:xfrm>
          <a:off x="457199" y="1812623"/>
          <a:ext cx="7909023" cy="318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baseline="0" dirty="0" err="1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altLang="zh-CN" sz="2400" baseline="-25000" dirty="0" err="1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4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Float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127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-126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128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86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Double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1023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-1022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Verdana"/>
                          <a:cs typeface="Verdana"/>
                        </a:rPr>
                        <a:t>≈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altLang="zh-CN" sz="2400" baseline="30000" dirty="0">
                          <a:latin typeface="Verdana"/>
                          <a:cs typeface="Verdana"/>
                        </a:rPr>
                        <a:t>1024</a:t>
                      </a:r>
                      <a:endParaRPr lang="zh-CN" altLang="en-US" sz="2400" baseline="30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44876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6699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8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How does CPU know if it is floating point or integers 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95739"/>
            <a:ext cx="8229600" cy="1961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By having specific instruction for floating points operation.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add $1, $2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>
            <a:endCxn id="33" idx="1"/>
          </p:cNvCxnSpPr>
          <p:nvPr/>
        </p:nvCxnSpPr>
        <p:spPr>
          <a:xfrm>
            <a:off x="6235197" y="1453944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01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int d = 1 + 2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84421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8359" y="819015"/>
            <a:ext cx="8073351" cy="4553533"/>
            <a:chOff x="1101" y="1620075"/>
            <a:chExt cx="8073351" cy="4553533"/>
          </a:xfrm>
        </p:grpSpPr>
        <p:grpSp>
          <p:nvGrpSpPr>
            <p:cNvPr id="5" name="组 4"/>
            <p:cNvGrpSpPr/>
            <p:nvPr/>
          </p:nvGrpSpPr>
          <p:grpSpPr>
            <a:xfrm>
              <a:off x="4977302" y="1643572"/>
              <a:ext cx="3097150" cy="1290450"/>
              <a:chOff x="4589993" y="1584086"/>
              <a:chExt cx="2053130" cy="73394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589993" y="1584086"/>
                <a:ext cx="2053130" cy="7339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86107" y="1615703"/>
                <a:ext cx="653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CPU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10611" y="1833757"/>
                <a:ext cx="801812" cy="484272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  <a:ln w="38100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Verdana"/>
                    <a:cs typeface="Verdana"/>
                  </a:rPr>
                  <a:t>decoder</a:t>
                </a:r>
                <a:endParaRPr kumimoji="1" lang="zh-CN" altLang="en-US" dirty="0">
                  <a:latin typeface="Verdana"/>
                  <a:cs typeface="Verdana"/>
                </a:endParaRPr>
              </a:p>
            </p:txBody>
          </p:sp>
        </p:grpSp>
        <p:cxnSp>
          <p:nvCxnSpPr>
            <p:cNvPr id="6" name="直线箭头连接符 5"/>
            <p:cNvCxnSpPr/>
            <p:nvPr/>
          </p:nvCxnSpPr>
          <p:spPr>
            <a:xfrm>
              <a:off x="3511431" y="2573406"/>
              <a:ext cx="13211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41901" y="2737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41901" y="236429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41901" y="1993508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1901" y="1620075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75001" y="5773498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41901" y="311077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46271" y="3858280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0640" y="4231713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58221" y="4597773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8221" y="4965344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58221" y="5333845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40" y="162007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00b0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01" y="198637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00a9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7836" y="529990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mr-IN" altLang="zh-CN" sz="2400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1" y="4971206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00a1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1" y="459601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01" y="421988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00a3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01" y="386238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00a4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0" y="350557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00a5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989" y="309578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00a6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359" y="2733593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00a7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29" y="2378035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00a8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41901" y="2378036"/>
              <a:ext cx="1951499" cy="147960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prstClr val="black"/>
                  </a:solidFill>
                  <a:latin typeface="Arial"/>
                  <a:cs typeface="Arial"/>
                </a:rPr>
                <a:t>addss</a:t>
              </a:r>
              <a:r>
                <a:rPr lang="en-US" altLang="zh-CN" sz="2000" dirty="0">
                  <a:solidFill>
                    <a:prstClr val="black"/>
                  </a:solidFill>
                  <a:latin typeface="Arial"/>
                  <a:cs typeface="Arial"/>
                </a:rPr>
                <a:t> $1, $2</a:t>
              </a:r>
              <a:endParaRPr lang="zh-CN" altLang="en-US" sz="20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6589858" y="1270052"/>
            <a:ext cx="1501851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IU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9858" y="1740814"/>
            <a:ext cx="1501852" cy="367784"/>
          </a:xfrm>
          <a:prstGeom prst="rect">
            <a:avLst/>
          </a:prstGeom>
          <a:solidFill>
            <a:schemeClr val="lt1">
              <a:alpha val="78000"/>
            </a:schemeClr>
          </a:solidFill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FPU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235197" y="1946307"/>
            <a:ext cx="354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025662" y="3413852"/>
            <a:ext cx="2863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float f = 0.1 + 0.2</a:t>
            </a:r>
            <a:endParaRPr lang="zh-CN" altLang="en-US" sz="20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09238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386"/>
            <a:ext cx="8686800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FP Caveats:</a:t>
            </a:r>
          </a:p>
          <a:p>
            <a:pPr lvl="1"/>
            <a:r>
              <a:rPr lang="en-US" dirty="0"/>
              <a:t>Invalid operation: 0/0, </a:t>
            </a:r>
            <a:r>
              <a:rPr lang="en-US" dirty="0" err="1"/>
              <a:t>sqrt</a:t>
            </a:r>
            <a:r>
              <a:rPr lang="en-US" dirty="0"/>
              <a:t>(-1), </a:t>
            </a:r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pPr lvl="1"/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pPr lvl="1"/>
            <a:r>
              <a:rPr lang="en-US" dirty="0"/>
              <a:t>Overflows: result too big to fit</a:t>
            </a:r>
          </a:p>
          <a:p>
            <a:pPr lvl="1"/>
            <a:r>
              <a:rPr lang="en-US" dirty="0"/>
              <a:t>Underflows: 0 &lt; result &lt; smallest </a:t>
            </a:r>
            <a:r>
              <a:rPr lang="en-US" dirty="0" err="1"/>
              <a:t>denormalized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Inexact: round it!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37" y="1417638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 except for </a:t>
            </a:r>
            <a:r>
              <a:rPr lang="en-US" dirty="0">
                <a:sym typeface="Symbol"/>
              </a:rPr>
              <a:t> and </a:t>
            </a:r>
            <a:r>
              <a:rPr lang="en-US" dirty="0" err="1">
                <a:sym typeface="Symbol"/>
              </a:rPr>
              <a:t>NaN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442" y="3009342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8337" y="6262219"/>
            <a:ext cx="280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33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float f = 0.1;</a:t>
            </a:r>
          </a:p>
          <a:p>
            <a:r>
              <a:rPr lang="en-US" sz="3200" dirty="0"/>
              <a:t>while (f != 1.0) {</a:t>
            </a:r>
          </a:p>
          <a:p>
            <a:r>
              <a:rPr lang="en-US" sz="3200" dirty="0"/>
              <a:t>          f += 0.1;</a:t>
            </a:r>
          </a:p>
          <a:p>
            <a:r>
              <a:rPr lang="en-US" sz="3200" dirty="0"/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6929" y="1711115"/>
            <a:ext cx="550012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4 + 1 + 1 / 2 </a:t>
            </a:r>
          </a:p>
          <a:p>
            <a:endParaRPr lang="en-US" altLang="zh-CN" sz="800" dirty="0">
              <a:latin typeface="Arial"/>
              <a:cs typeface="Arial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           = 1 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r>
              <a:rPr lang="en-US" altLang="zh-CN" sz="2400" dirty="0">
                <a:latin typeface="Arial"/>
                <a:cs typeface="Arial"/>
              </a:rPr>
              <a:t> + 0 * 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0</a:t>
            </a:r>
            <a:r>
              <a:rPr lang="en-US" altLang="zh-CN" sz="2400" dirty="0">
                <a:latin typeface="Arial"/>
                <a:cs typeface="Arial"/>
              </a:rPr>
              <a:t> + 1 * 2</a:t>
            </a:r>
            <a:r>
              <a:rPr lang="en-US" altLang="zh-CN" sz="2400" baseline="30000" dirty="0">
                <a:latin typeface="Arial"/>
                <a:cs typeface="Arial"/>
              </a:rPr>
              <a:t>-1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endParaRPr lang="zh-CN" altLang="en-US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4199" y="2765814"/>
            <a:ext cx="581040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3200" dirty="0"/>
              <a:t>count = 0;</a:t>
            </a:r>
          </a:p>
          <a:p>
            <a:r>
              <a:rPr lang="ro-RO" sz="3200" dirty="0"/>
              <a:t>for (float f = 0.0; f &lt; 1.0; f += 0.1) {</a:t>
            </a:r>
          </a:p>
          <a:p>
            <a:r>
              <a:rPr lang="ro-RO" sz="3200" dirty="0"/>
              <a:t>     count++;</a:t>
            </a:r>
          </a:p>
          <a:p>
            <a:r>
              <a:rPr lang="ro-RO" sz="3200" dirty="0"/>
              <a:t>}</a:t>
            </a:r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17638"/>
            <a:ext cx="8943278" cy="4708525"/>
          </a:xfrm>
        </p:spPr>
        <p:txBody>
          <a:bodyPr/>
          <a:lstStyle/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4594304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54989</TotalTime>
  <Words>3808</Words>
  <Application>Microsoft Macintosh PowerPoint</Application>
  <PresentationFormat>On-screen Show (4:3)</PresentationFormat>
  <Paragraphs>1126</Paragraphs>
  <Slides>91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Arial</vt:lpstr>
      <vt:lpstr>Calibri</vt:lpstr>
      <vt:lpstr>Cambria Math</vt:lpstr>
      <vt:lpstr>Consolas</vt:lpstr>
      <vt:lpstr>Courier New</vt:lpstr>
      <vt:lpstr>Helvetica</vt:lpstr>
      <vt:lpstr>Symbol</vt:lpstr>
      <vt:lpstr>Tahoma</vt:lpstr>
      <vt:lpstr>Times</vt:lpstr>
      <vt:lpstr>Verdana</vt:lpstr>
      <vt:lpstr>Wingdings</vt:lpstr>
      <vt:lpstr>CloudVisor-Austin</vt:lpstr>
      <vt:lpstr>公式</vt:lpstr>
      <vt:lpstr>工作表</vt:lpstr>
      <vt:lpstr>Equation</vt:lpstr>
      <vt:lpstr>Worksheet</vt:lpstr>
      <vt:lpstr>Floating point</vt:lpstr>
      <vt:lpstr>Representing Real Numbers  using bits</vt:lpstr>
      <vt:lpstr>Representing Real Numbers using bits</vt:lpstr>
      <vt:lpstr>Representing Real Numbers using bits</vt:lpstr>
      <vt:lpstr>Decimal Representation</vt:lpstr>
      <vt:lpstr>Decimal Representation</vt:lpstr>
      <vt:lpstr>Decimal Representation</vt:lpstr>
      <vt:lpstr>Binary Representation</vt:lpstr>
      <vt:lpstr>Binary Representation</vt:lpstr>
      <vt:lpstr>Binary Representation</vt:lpstr>
      <vt:lpstr>Binary Representation</vt:lpstr>
      <vt:lpstr>Binary Representation</vt:lpstr>
      <vt:lpstr>Exercise</vt:lpstr>
      <vt:lpstr>Exercise</vt:lpstr>
      <vt:lpstr>Intuitive Idea</vt:lpstr>
      <vt:lpstr>Intuitive Idea</vt:lpstr>
      <vt:lpstr>Problems of Fixed Point</vt:lpstr>
      <vt:lpstr>The idea</vt:lpstr>
      <vt:lpstr>Floating Point: decimal</vt:lpstr>
      <vt:lpstr>Floating Point: decimal</vt:lpstr>
      <vt:lpstr>Floating Point: binary</vt:lpstr>
      <vt:lpstr>Floating Point</vt:lpstr>
      <vt:lpstr>Exercises</vt:lpstr>
      <vt:lpstr>Exercises</vt:lpstr>
      <vt:lpstr>Floating Point</vt:lpstr>
      <vt:lpstr>Normalized representation</vt:lpstr>
      <vt:lpstr>Normalized representation in computer</vt:lpstr>
      <vt:lpstr>Normalized representation</vt:lpstr>
      <vt:lpstr>Exercise</vt:lpstr>
      <vt:lpstr>Exercise</vt:lpstr>
      <vt:lpstr>Toy Number System</vt:lpstr>
      <vt:lpstr>Toy Number System</vt:lpstr>
      <vt:lpstr>Toy Number System</vt:lpstr>
      <vt:lpstr>Toy Number System</vt:lpstr>
      <vt:lpstr>Toy Number System</vt:lpstr>
      <vt:lpstr>Questions </vt:lpstr>
      <vt:lpstr>IEEE Floating Point Standard</vt:lpstr>
      <vt:lpstr>The Only Book Focuses On IEEE Floating Point Standard</vt:lpstr>
      <vt:lpstr>What we have learnt so far</vt:lpstr>
      <vt:lpstr>Goals of IEEE Standard</vt:lpstr>
      <vt:lpstr>Restrictions on Normalized  Representation</vt:lpstr>
      <vt:lpstr>Exponential Bias</vt:lpstr>
      <vt:lpstr>IEEE normalized representation</vt:lpstr>
      <vt:lpstr>Questions</vt:lpstr>
      <vt:lpstr>Questions</vt:lpstr>
      <vt:lpstr>Questions</vt:lpstr>
      <vt:lpstr>Example Toy Number System</vt:lpstr>
      <vt:lpstr>Toy Number System</vt:lpstr>
      <vt:lpstr>Toy Number System</vt:lpstr>
      <vt:lpstr>PowerPoint Presentation</vt:lpstr>
      <vt:lpstr>IEEE denormalized representation</vt:lpstr>
      <vt:lpstr>Zeros</vt:lpstr>
      <vt:lpstr>Examples</vt:lpstr>
      <vt:lpstr>What we’ve learnt last time</vt:lpstr>
      <vt:lpstr>Toy Number System</vt:lpstr>
      <vt:lpstr>Toy Number System</vt:lpstr>
      <vt:lpstr>Toy Number System</vt:lpstr>
      <vt:lpstr>Toy Number System</vt:lpstr>
      <vt:lpstr>Toy Number System</vt:lpstr>
      <vt:lpstr>Special Values</vt:lpstr>
      <vt:lpstr>Exercises</vt:lpstr>
      <vt:lpstr>Exercises</vt:lpstr>
      <vt:lpstr>Distribution of Representable Values</vt:lpstr>
      <vt:lpstr>Distribution of Representable Values</vt:lpstr>
      <vt:lpstr>Rounding</vt:lpstr>
      <vt:lpstr>Round down</vt:lpstr>
      <vt:lpstr>Round down</vt:lpstr>
      <vt:lpstr>Round up</vt:lpstr>
      <vt:lpstr>Round up</vt:lpstr>
      <vt:lpstr>Round up</vt:lpstr>
      <vt:lpstr>Round towards zero</vt:lpstr>
      <vt:lpstr>Round towards zero</vt:lpstr>
      <vt:lpstr>Round towards zero</vt:lpstr>
      <vt:lpstr>Round to nearest</vt:lpstr>
      <vt:lpstr>Round to nearest</vt:lpstr>
      <vt:lpstr>Round to nearest</vt:lpstr>
      <vt:lpstr>Round to nearest; ties to even</vt:lpstr>
      <vt:lpstr>single/ double precision</vt:lpstr>
      <vt:lpstr>single/ double precision</vt:lpstr>
      <vt:lpstr>How does CPU know if it is floating point or integers ?</vt:lpstr>
      <vt:lpstr>PowerPoint Presentation</vt:lpstr>
      <vt:lpstr>PowerPoint Presentation</vt:lpstr>
      <vt:lpstr>Floating point operations</vt:lpstr>
      <vt:lpstr>Why divide by zero = ? </vt:lpstr>
      <vt:lpstr>Floating point addition</vt:lpstr>
      <vt:lpstr>Floating point multiplication</vt:lpstr>
      <vt:lpstr>Floating point in real world</vt:lpstr>
      <vt:lpstr>Floating point in the real world</vt:lpstr>
      <vt:lpstr>Floating point trouble</vt:lpstr>
      <vt:lpstr>Floating point trouble</vt:lpstr>
      <vt:lpstr>Floating point 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6594</cp:revision>
  <cp:lastPrinted>2018-09-12T19:14:06Z</cp:lastPrinted>
  <dcterms:created xsi:type="dcterms:W3CDTF">2012-08-17T04:52:30Z</dcterms:created>
  <dcterms:modified xsi:type="dcterms:W3CDTF">2019-09-16T16:00:19Z</dcterms:modified>
</cp:coreProperties>
</file>