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40"/>
  </p:notesMasterIdLst>
  <p:handoutMasterIdLst>
    <p:handoutMasterId r:id="rId141"/>
  </p:handoutMasterIdLst>
  <p:sldIdLst>
    <p:sldId id="256" r:id="rId2"/>
    <p:sldId id="1184" r:id="rId3"/>
    <p:sldId id="1186" r:id="rId4"/>
    <p:sldId id="1128" r:id="rId5"/>
    <p:sldId id="978" r:id="rId6"/>
    <p:sldId id="980" r:id="rId7"/>
    <p:sldId id="981" r:id="rId8"/>
    <p:sldId id="948" r:id="rId9"/>
    <p:sldId id="949" r:id="rId10"/>
    <p:sldId id="1185" r:id="rId11"/>
    <p:sldId id="951" r:id="rId12"/>
    <p:sldId id="952" r:id="rId13"/>
    <p:sldId id="953" r:id="rId14"/>
    <p:sldId id="1130" r:id="rId15"/>
    <p:sldId id="1129" r:id="rId16"/>
    <p:sldId id="954" r:id="rId17"/>
    <p:sldId id="1153" r:id="rId18"/>
    <p:sldId id="1025" r:id="rId19"/>
    <p:sldId id="1115" r:id="rId20"/>
    <p:sldId id="1116" r:id="rId21"/>
    <p:sldId id="1118" r:id="rId22"/>
    <p:sldId id="1162" r:id="rId23"/>
    <p:sldId id="1152" r:id="rId24"/>
    <p:sldId id="1154" r:id="rId25"/>
    <p:sldId id="1161" r:id="rId26"/>
    <p:sldId id="1119" r:id="rId27"/>
    <p:sldId id="1120" r:id="rId28"/>
    <p:sldId id="1123" r:id="rId29"/>
    <p:sldId id="1164" r:id="rId30"/>
    <p:sldId id="959" r:id="rId31"/>
    <p:sldId id="962" r:id="rId32"/>
    <p:sldId id="1131" r:id="rId33"/>
    <p:sldId id="1132" r:id="rId34"/>
    <p:sldId id="1133" r:id="rId35"/>
    <p:sldId id="1134" r:id="rId36"/>
    <p:sldId id="1135" r:id="rId37"/>
    <p:sldId id="1136" r:id="rId38"/>
    <p:sldId id="1138" r:id="rId39"/>
    <p:sldId id="966" r:id="rId40"/>
    <p:sldId id="1188" r:id="rId41"/>
    <p:sldId id="1189" r:id="rId42"/>
    <p:sldId id="1190" r:id="rId43"/>
    <p:sldId id="1191" r:id="rId44"/>
    <p:sldId id="1192" r:id="rId45"/>
    <p:sldId id="1193" r:id="rId46"/>
    <p:sldId id="965" r:id="rId47"/>
    <p:sldId id="970" r:id="rId48"/>
    <p:sldId id="971" r:id="rId49"/>
    <p:sldId id="982" r:id="rId50"/>
    <p:sldId id="983" r:id="rId51"/>
    <p:sldId id="1194" r:id="rId52"/>
    <p:sldId id="1030" r:id="rId53"/>
    <p:sldId id="1155" r:id="rId54"/>
    <p:sldId id="1156" r:id="rId55"/>
    <p:sldId id="1139" r:id="rId56"/>
    <p:sldId id="1140" r:id="rId57"/>
    <p:sldId id="1141" r:id="rId58"/>
    <p:sldId id="1143" r:id="rId59"/>
    <p:sldId id="1144" r:id="rId60"/>
    <p:sldId id="1145" r:id="rId61"/>
    <p:sldId id="1157" r:id="rId62"/>
    <p:sldId id="1158" r:id="rId63"/>
    <p:sldId id="1146" r:id="rId64"/>
    <p:sldId id="1147" r:id="rId65"/>
    <p:sldId id="1148" r:id="rId66"/>
    <p:sldId id="1149" r:id="rId67"/>
    <p:sldId id="1150" r:id="rId68"/>
    <p:sldId id="1079" r:id="rId69"/>
    <p:sldId id="1090" r:id="rId70"/>
    <p:sldId id="1091" r:id="rId71"/>
    <p:sldId id="1092" r:id="rId72"/>
    <p:sldId id="1095" r:id="rId73"/>
    <p:sldId id="1096" r:id="rId74"/>
    <p:sldId id="1097" r:id="rId75"/>
    <p:sldId id="1098" r:id="rId76"/>
    <p:sldId id="1112" r:id="rId77"/>
    <p:sldId id="1113" r:id="rId78"/>
    <p:sldId id="996" r:id="rId79"/>
    <p:sldId id="997" r:id="rId80"/>
    <p:sldId id="998" r:id="rId81"/>
    <p:sldId id="999" r:id="rId82"/>
    <p:sldId id="1000" r:id="rId83"/>
    <p:sldId id="1001" r:id="rId84"/>
    <p:sldId id="1002" r:id="rId85"/>
    <p:sldId id="1003" r:id="rId86"/>
    <p:sldId id="1004" r:id="rId87"/>
    <p:sldId id="1005" r:id="rId88"/>
    <p:sldId id="1006" r:id="rId89"/>
    <p:sldId id="1101" r:id="rId90"/>
    <p:sldId id="1102" r:id="rId91"/>
    <p:sldId id="1103" r:id="rId92"/>
    <p:sldId id="1109" r:id="rId93"/>
    <p:sldId id="1104" r:id="rId94"/>
    <p:sldId id="1105" r:id="rId95"/>
    <p:sldId id="1106" r:id="rId96"/>
    <p:sldId id="1107" r:id="rId97"/>
    <p:sldId id="1108" r:id="rId98"/>
    <p:sldId id="1015" r:id="rId99"/>
    <p:sldId id="1016" r:id="rId100"/>
    <p:sldId id="1017" r:id="rId101"/>
    <p:sldId id="1018" r:id="rId102"/>
    <p:sldId id="1019" r:id="rId103"/>
    <p:sldId id="1020" r:id="rId104"/>
    <p:sldId id="1021" r:id="rId105"/>
    <p:sldId id="1022" r:id="rId106"/>
    <p:sldId id="1024" r:id="rId107"/>
    <p:sldId id="1031" r:id="rId108"/>
    <p:sldId id="1032" r:id="rId109"/>
    <p:sldId id="1033" r:id="rId110"/>
    <p:sldId id="1034" r:id="rId111"/>
    <p:sldId id="1035" r:id="rId112"/>
    <p:sldId id="1036" r:id="rId113"/>
    <p:sldId id="1040" r:id="rId114"/>
    <p:sldId id="1041" r:id="rId115"/>
    <p:sldId id="1042" r:id="rId116"/>
    <p:sldId id="1043" r:id="rId117"/>
    <p:sldId id="1044" r:id="rId118"/>
    <p:sldId id="1045" r:id="rId119"/>
    <p:sldId id="1046" r:id="rId120"/>
    <p:sldId id="1047" r:id="rId121"/>
    <p:sldId id="1075" r:id="rId122"/>
    <p:sldId id="1076" r:id="rId123"/>
    <p:sldId id="1050" r:id="rId124"/>
    <p:sldId id="1051" r:id="rId125"/>
    <p:sldId id="1052" r:id="rId126"/>
    <p:sldId id="1060" r:id="rId127"/>
    <p:sldId id="1061" r:id="rId128"/>
    <p:sldId id="1069" r:id="rId129"/>
    <p:sldId id="1062" r:id="rId130"/>
    <p:sldId id="1063" r:id="rId131"/>
    <p:sldId id="1064" r:id="rId132"/>
    <p:sldId id="1070" r:id="rId133"/>
    <p:sldId id="1071" r:id="rId134"/>
    <p:sldId id="1065" r:id="rId135"/>
    <p:sldId id="1066" r:id="rId136"/>
    <p:sldId id="1068" r:id="rId137"/>
    <p:sldId id="1067" r:id="rId138"/>
    <p:sldId id="1059" r:id="rId1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66"/>
    <a:srgbClr val="FCD5B5"/>
    <a:srgbClr val="F2F2F2"/>
    <a:srgbClr val="3366FF"/>
    <a:srgbClr val="3F9335"/>
    <a:srgbClr val="125B32"/>
    <a:srgbClr val="21C5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3656" autoAdjust="0"/>
    <p:restoredTop sz="95416" autoAdjust="0"/>
  </p:normalViewPr>
  <p:slideViewPr>
    <p:cSldViewPr snapToGrid="0" snapToObjects="1">
      <p:cViewPr varScale="1">
        <p:scale>
          <a:sx n="89" d="100"/>
          <a:sy n="89" d="100"/>
        </p:scale>
        <p:origin x="184" y="288"/>
      </p:cViewPr>
      <p:guideLst>
        <p:guide orient="horz" pos="2160"/>
        <p:guide pos="2880"/>
      </p:guideLst>
    </p:cSldViewPr>
  </p:slideViewPr>
  <p:outlineViewPr>
    <p:cViewPr>
      <p:scale>
        <a:sx n="33" d="100"/>
        <a:sy n="33" d="100"/>
      </p:scale>
      <p:origin x="0" y="21112"/>
    </p:cViewPr>
  </p:outlineViewPr>
  <p:notesTextViewPr>
    <p:cViewPr>
      <p:scale>
        <a:sx n="150" d="100"/>
        <a:sy n="150" d="100"/>
      </p:scale>
      <p:origin x="0" y="0"/>
    </p:cViewPr>
  </p:notesTextViewPr>
  <p:sorterViewPr>
    <p:cViewPr>
      <p:scale>
        <a:sx n="66" d="100"/>
        <a:sy n="66" d="100"/>
      </p:scale>
      <p:origin x="0" y="4096"/>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notesMaster" Target="notesMasters/notesMaster1.xml"/><Relationship Id="rId14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9615FF3-9FA2-1C4A-AAEA-4750F890D655}" type="datetimeFigureOut">
              <a:rPr lang="en-US" smtClean="0"/>
              <a:t>9/23/19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594E59E-8276-2140-BA34-7EF057B926C5}" type="slidenum">
              <a:rPr lang="en-US" smtClean="0"/>
              <a:t>‹#›</a:t>
            </a:fld>
            <a:endParaRPr lang="en-US"/>
          </a:p>
        </p:txBody>
      </p:sp>
    </p:spTree>
    <p:extLst>
      <p:ext uri="{BB962C8B-B14F-4D97-AF65-F5344CB8AC3E}">
        <p14:creationId xmlns:p14="http://schemas.microsoft.com/office/powerpoint/2010/main" val="41023161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180D89-5C43-EF4A-AA48-38E879565468}" type="datetimeFigureOut">
              <a:rPr lang="en-US" smtClean="0"/>
              <a:t>9/23/19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56610F-FCBD-844B-B814-9F48A27EB77F}" type="slidenum">
              <a:rPr lang="en-US" smtClean="0"/>
              <a:t>‹#›</a:t>
            </a:fld>
            <a:endParaRPr lang="en-US"/>
          </a:p>
        </p:txBody>
      </p:sp>
    </p:spTree>
    <p:extLst>
      <p:ext uri="{BB962C8B-B14F-4D97-AF65-F5344CB8AC3E}">
        <p14:creationId xmlns:p14="http://schemas.microsoft.com/office/powerpoint/2010/main" val="89682896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556610F-FCBD-844B-B814-9F48A27EB77F}" type="slidenum">
              <a:rPr lang="en-US" smtClean="0"/>
              <a:t>1</a:t>
            </a:fld>
            <a:endParaRPr lang="en-US"/>
          </a:p>
        </p:txBody>
      </p:sp>
    </p:spTree>
    <p:extLst>
      <p:ext uri="{BB962C8B-B14F-4D97-AF65-F5344CB8AC3E}">
        <p14:creationId xmlns:p14="http://schemas.microsoft.com/office/powerpoint/2010/main" val="32924902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56610F-FCBD-844B-B814-9F48A27EB77F}" type="slidenum">
              <a:rPr lang="en-US" smtClean="0"/>
              <a:t>50</a:t>
            </a:fld>
            <a:endParaRPr lang="en-US"/>
          </a:p>
        </p:txBody>
      </p:sp>
    </p:spTree>
    <p:extLst>
      <p:ext uri="{BB962C8B-B14F-4D97-AF65-F5344CB8AC3E}">
        <p14:creationId xmlns:p14="http://schemas.microsoft.com/office/powerpoint/2010/main" val="4218752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56610F-FCBD-844B-B814-9F48A27EB77F}" type="slidenum">
              <a:rPr lang="en-US" smtClean="0"/>
              <a:t>52</a:t>
            </a:fld>
            <a:endParaRPr lang="en-US"/>
          </a:p>
        </p:txBody>
      </p:sp>
    </p:spTree>
    <p:extLst>
      <p:ext uri="{BB962C8B-B14F-4D97-AF65-F5344CB8AC3E}">
        <p14:creationId xmlns:p14="http://schemas.microsoft.com/office/powerpoint/2010/main" val="4218752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56610F-FCBD-844B-B814-9F48A27EB77F}" type="slidenum">
              <a:rPr lang="en-US" smtClean="0"/>
              <a:t>60</a:t>
            </a:fld>
            <a:endParaRPr lang="en-US"/>
          </a:p>
        </p:txBody>
      </p:sp>
    </p:spTree>
    <p:extLst>
      <p:ext uri="{BB962C8B-B14F-4D97-AF65-F5344CB8AC3E}">
        <p14:creationId xmlns:p14="http://schemas.microsoft.com/office/powerpoint/2010/main" val="40537609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56610F-FCBD-844B-B814-9F48A27EB77F}" type="slidenum">
              <a:rPr lang="en-US" smtClean="0"/>
              <a:t>61</a:t>
            </a:fld>
            <a:endParaRPr lang="en-US"/>
          </a:p>
        </p:txBody>
      </p:sp>
    </p:spTree>
    <p:extLst>
      <p:ext uri="{BB962C8B-B14F-4D97-AF65-F5344CB8AC3E}">
        <p14:creationId xmlns:p14="http://schemas.microsoft.com/office/powerpoint/2010/main" val="40537609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56610F-FCBD-844B-B814-9F48A27EB77F}" type="slidenum">
              <a:rPr lang="en-US" smtClean="0"/>
              <a:t>62</a:t>
            </a:fld>
            <a:endParaRPr lang="en-US"/>
          </a:p>
        </p:txBody>
      </p:sp>
    </p:spTree>
    <p:extLst>
      <p:ext uri="{BB962C8B-B14F-4D97-AF65-F5344CB8AC3E}">
        <p14:creationId xmlns:p14="http://schemas.microsoft.com/office/powerpoint/2010/main" val="4053760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56610F-FCBD-844B-B814-9F48A27EB77F}" type="slidenum">
              <a:rPr lang="en-US" smtClean="0"/>
              <a:t>32</a:t>
            </a:fld>
            <a:endParaRPr lang="en-US"/>
          </a:p>
        </p:txBody>
      </p:sp>
    </p:spTree>
    <p:extLst>
      <p:ext uri="{BB962C8B-B14F-4D97-AF65-F5344CB8AC3E}">
        <p14:creationId xmlns:p14="http://schemas.microsoft.com/office/powerpoint/2010/main" val="3717206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56610F-FCBD-844B-B814-9F48A27EB77F}" type="slidenum">
              <a:rPr lang="en-US" smtClean="0"/>
              <a:t>33</a:t>
            </a:fld>
            <a:endParaRPr lang="en-US"/>
          </a:p>
        </p:txBody>
      </p:sp>
    </p:spTree>
    <p:extLst>
      <p:ext uri="{BB962C8B-B14F-4D97-AF65-F5344CB8AC3E}">
        <p14:creationId xmlns:p14="http://schemas.microsoft.com/office/powerpoint/2010/main" val="3717206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56610F-FCBD-844B-B814-9F48A27EB77F}" type="slidenum">
              <a:rPr lang="en-US" smtClean="0"/>
              <a:t>34</a:t>
            </a:fld>
            <a:endParaRPr lang="en-US"/>
          </a:p>
        </p:txBody>
      </p:sp>
    </p:spTree>
    <p:extLst>
      <p:ext uri="{BB962C8B-B14F-4D97-AF65-F5344CB8AC3E}">
        <p14:creationId xmlns:p14="http://schemas.microsoft.com/office/powerpoint/2010/main" val="3717206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56610F-FCBD-844B-B814-9F48A27EB77F}" type="slidenum">
              <a:rPr lang="en-US" smtClean="0"/>
              <a:t>35</a:t>
            </a:fld>
            <a:endParaRPr lang="en-US"/>
          </a:p>
        </p:txBody>
      </p:sp>
    </p:spTree>
    <p:extLst>
      <p:ext uri="{BB962C8B-B14F-4D97-AF65-F5344CB8AC3E}">
        <p14:creationId xmlns:p14="http://schemas.microsoft.com/office/powerpoint/2010/main" val="3717206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56610F-FCBD-844B-B814-9F48A27EB77F}" type="slidenum">
              <a:rPr lang="en-US" smtClean="0"/>
              <a:t>36</a:t>
            </a:fld>
            <a:endParaRPr lang="en-US"/>
          </a:p>
        </p:txBody>
      </p:sp>
    </p:spTree>
    <p:extLst>
      <p:ext uri="{BB962C8B-B14F-4D97-AF65-F5344CB8AC3E}">
        <p14:creationId xmlns:p14="http://schemas.microsoft.com/office/powerpoint/2010/main" val="3717206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56610F-FCBD-844B-B814-9F48A27EB77F}" type="slidenum">
              <a:rPr lang="en-US" smtClean="0"/>
              <a:t>37</a:t>
            </a:fld>
            <a:endParaRPr lang="en-US"/>
          </a:p>
        </p:txBody>
      </p:sp>
    </p:spTree>
    <p:extLst>
      <p:ext uri="{BB962C8B-B14F-4D97-AF65-F5344CB8AC3E}">
        <p14:creationId xmlns:p14="http://schemas.microsoft.com/office/powerpoint/2010/main" val="37172069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56610F-FCBD-844B-B814-9F48A27EB77F}" type="slidenum">
              <a:rPr lang="en-US" smtClean="0"/>
              <a:t>40</a:t>
            </a:fld>
            <a:endParaRPr lang="en-US"/>
          </a:p>
        </p:txBody>
      </p:sp>
    </p:spTree>
    <p:extLst>
      <p:ext uri="{BB962C8B-B14F-4D97-AF65-F5344CB8AC3E}">
        <p14:creationId xmlns:p14="http://schemas.microsoft.com/office/powerpoint/2010/main" val="37245815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56610F-FCBD-844B-B814-9F48A27EB77F}" type="slidenum">
              <a:rPr lang="en-US" smtClean="0"/>
              <a:t>49</a:t>
            </a:fld>
            <a:endParaRPr lang="en-US"/>
          </a:p>
        </p:txBody>
      </p:sp>
    </p:spTree>
    <p:extLst>
      <p:ext uri="{BB962C8B-B14F-4D97-AF65-F5344CB8AC3E}">
        <p14:creationId xmlns:p14="http://schemas.microsoft.com/office/powerpoint/2010/main" val="421875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12D147F-079F-4846-994D-0DB4A1A045D4}" type="datetime1">
              <a:rPr lang="zh-CN" altLang="en-US" smtClean="0"/>
              <a:t>2019/9/23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E625D3-B44C-8840-A520-1CC9BA577CA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491736-879B-FE48-95EC-EDE8A01D99DB}" type="datetime1">
              <a:rPr lang="zh-CN" altLang="en-US" smtClean="0"/>
              <a:t>2019/9/23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E625D3-B44C-8840-A520-1CC9BA577CA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77160F-44E5-DA43-A440-B77513F80BF6}" type="datetime1">
              <a:rPr lang="zh-CN" altLang="en-US" smtClean="0"/>
              <a:t>2019/9/23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E625D3-B44C-8840-A520-1CC9BA577CA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880671-2720-6742-BF3B-130F38BFD6C2}" type="datetime1">
              <a:rPr lang="zh-CN" altLang="en-US" smtClean="0"/>
              <a:t>2019/9/23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E625D3-B44C-8840-A520-1CC9BA577CA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2FF912-C460-F747-A5A7-E580342BDBD8}" type="datetime1">
              <a:rPr lang="zh-CN" altLang="en-US" smtClean="0"/>
              <a:t>2019/9/23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E625D3-B44C-8840-A520-1CC9BA577CA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EEB1225-B413-9941-B6FE-722B9F1A3838}" type="datetime1">
              <a:rPr lang="zh-CN" altLang="en-US" smtClean="0"/>
              <a:t>2019/9/23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E625D3-B44C-8840-A520-1CC9BA577CA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E24F182-DE75-D141-B72A-8599E29248A5}" type="datetime1">
              <a:rPr lang="zh-CN" altLang="en-US" smtClean="0"/>
              <a:t>2019/9/23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E625D3-B44C-8840-A520-1CC9BA577CA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E8C2D7A-8A1B-DA48-9B0B-0DEE102746F0}" type="datetime1">
              <a:rPr lang="zh-CN" altLang="en-US" smtClean="0"/>
              <a:t>2019/9/23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E625D3-B44C-8840-A520-1CC9BA577CA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53C787-59C9-0445-8F38-642A8469076F}" type="datetime1">
              <a:rPr lang="zh-CN" altLang="en-US" smtClean="0"/>
              <a:t>2019/9/23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E625D3-B44C-8840-A520-1CC9BA577CA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D50209-807A-E542-A52E-D898C2D2B27F}" type="datetime1">
              <a:rPr lang="zh-CN" altLang="en-US" smtClean="0"/>
              <a:t>2019/9/23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E625D3-B44C-8840-A520-1CC9BA577CA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C27158-6770-8C48-8082-76913598A291}" type="datetime1">
              <a:rPr lang="zh-CN" altLang="en-US" smtClean="0"/>
              <a:t>2019/9/23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E625D3-B44C-8840-A520-1CC9BA577CA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19FEBD-E571-1443-AA22-BB9E67C15179}" type="datetime1">
              <a:rPr lang="zh-CN" altLang="en-US" smtClean="0"/>
              <a:t>2019/9/23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E625D3-B44C-8840-A520-1CC9BA577CA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ctr" defTabSz="914400" rtl="0" eaLnBrk="1" latinLnBrk="0" hangingPunct="1">
        <a:spcBef>
          <a:spcPct val="0"/>
        </a:spcBef>
        <a:buNone/>
        <a:defRPr sz="4000" b="1" i="0" kern="1200">
          <a:solidFill>
            <a:srgbClr val="3366FF"/>
          </a:solidFill>
          <a:latin typeface="Tahoma"/>
          <a:ea typeface="+mj-ea"/>
          <a:cs typeface="Tahoma"/>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Arial"/>
          <a:ea typeface="+mn-ea"/>
          <a:cs typeface="Arial"/>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Arial"/>
          <a:ea typeface="+mn-ea"/>
          <a:cs typeface="Arial"/>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rial"/>
          <a:ea typeface="+mn-ea"/>
          <a:cs typeface="Arial"/>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007578"/>
            <a:ext cx="9144000" cy="1788655"/>
          </a:xfrm>
        </p:spPr>
        <p:txBody>
          <a:bodyPr>
            <a:noAutofit/>
          </a:bodyPr>
          <a:lstStyle/>
          <a:p>
            <a:r>
              <a:rPr lang="en-US" sz="4800" b="0" dirty="0">
                <a:solidFill>
                  <a:schemeClr val="tx1"/>
                </a:solidFill>
                <a:latin typeface="+mj-lt"/>
                <a:ea typeface="Verdana" pitchFamily="34" charset="0"/>
                <a:cs typeface="Consolas" pitchFamily="49" charset="0"/>
              </a:rPr>
              <a:t>C</a:t>
            </a:r>
            <a:r>
              <a:rPr lang="zh-CN" altLang="zh-CN" sz="4800" b="0" dirty="0">
                <a:solidFill>
                  <a:schemeClr val="tx1"/>
                </a:solidFill>
                <a:latin typeface="+mj-lt"/>
                <a:ea typeface="Verdana" pitchFamily="34" charset="0"/>
                <a:cs typeface="Consolas" pitchFamily="49" charset="0"/>
              </a:rPr>
              <a:t> </a:t>
            </a:r>
            <a:r>
              <a:rPr lang="en-US" altLang="zh-CN" sz="4800" b="0" dirty="0">
                <a:solidFill>
                  <a:schemeClr val="tx1"/>
                </a:solidFill>
                <a:latin typeface="+mj-lt"/>
                <a:ea typeface="Verdana" pitchFamily="34" charset="0"/>
                <a:cs typeface="Consolas" pitchFamily="49" charset="0"/>
              </a:rPr>
              <a:t>- Functions,</a:t>
            </a:r>
            <a:r>
              <a:rPr lang="zh-CN" altLang="en-US" sz="4800" b="0" dirty="0">
                <a:solidFill>
                  <a:schemeClr val="tx1"/>
                </a:solidFill>
                <a:latin typeface="+mj-lt"/>
                <a:ea typeface="Verdana" pitchFamily="34" charset="0"/>
                <a:cs typeface="Consolas" pitchFamily="49" charset="0"/>
              </a:rPr>
              <a:t> </a:t>
            </a:r>
            <a:r>
              <a:rPr lang="en-US" altLang="zh-CN" sz="4800" b="0" dirty="0">
                <a:solidFill>
                  <a:schemeClr val="tx1"/>
                </a:solidFill>
                <a:latin typeface="+mj-lt"/>
                <a:ea typeface="Verdana" pitchFamily="34" charset="0"/>
                <a:cs typeface="Consolas" pitchFamily="49" charset="0"/>
              </a:rPr>
              <a:t>Pointers, Arrays</a:t>
            </a:r>
            <a:endParaRPr lang="en-US" sz="4800" b="0" dirty="0">
              <a:solidFill>
                <a:schemeClr val="tx1"/>
              </a:solidFill>
              <a:latin typeface="+mj-lt"/>
              <a:ea typeface="Verdana" pitchFamily="34" charset="0"/>
              <a:cs typeface="Consolas" pitchFamily="49" charset="0"/>
            </a:endParaRPr>
          </a:p>
        </p:txBody>
      </p:sp>
      <p:sp>
        <p:nvSpPr>
          <p:cNvPr id="3" name="Subtitle 2"/>
          <p:cNvSpPr>
            <a:spLocks noGrp="1"/>
          </p:cNvSpPr>
          <p:nvPr>
            <p:ph type="subTitle" idx="1"/>
          </p:nvPr>
        </p:nvSpPr>
        <p:spPr>
          <a:xfrm>
            <a:off x="1371600" y="3886200"/>
            <a:ext cx="6400800" cy="1752600"/>
          </a:xfrm>
        </p:spPr>
        <p:txBody>
          <a:bodyPr/>
          <a:lstStyle/>
          <a:p>
            <a:r>
              <a:rPr lang="en-US" dirty="0"/>
              <a:t>Jinyang Li</a:t>
            </a:r>
          </a:p>
          <a:p>
            <a:endParaRPr lang="en-US" dirty="0"/>
          </a:p>
          <a:p>
            <a:r>
              <a:rPr lang="en-US" dirty="0"/>
              <a:t>based on the slides of Tiger Wang</a:t>
            </a:r>
          </a:p>
        </p:txBody>
      </p:sp>
    </p:spTree>
    <p:extLst>
      <p:ext uri="{BB962C8B-B14F-4D97-AF65-F5344CB8AC3E}">
        <p14:creationId xmlns:p14="http://schemas.microsoft.com/office/powerpoint/2010/main" val="3753609520"/>
      </p:ext>
    </p:extLst>
  </p:cSld>
  <p:clrMapOvr>
    <a:masterClrMapping/>
  </p:clrMapOvr>
  <mc:AlternateContent xmlns:mc="http://schemas.openxmlformats.org/markup-compatibility/2006" xmlns:p14="http://schemas.microsoft.com/office/powerpoint/2010/main">
    <mc:Choice Requires="p14">
      <p:transition spd="slow" p14:dur="2000" advTm="3831"/>
    </mc:Choice>
    <mc:Fallback xmlns="">
      <p:transition xmlns:p14="http://schemas.microsoft.com/office/powerpoint/2010/main" spd="slow" advTm="383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9778" y="-107072"/>
            <a:ext cx="9333778" cy="1143000"/>
          </a:xfrm>
        </p:spPr>
        <p:txBody>
          <a:bodyPr>
            <a:normAutofit fontScale="90000"/>
          </a:bodyPr>
          <a:lstStyle/>
          <a:p>
            <a:r>
              <a:rPr kumimoji="1" lang="en-US" altLang="zh-CN" dirty="0"/>
              <a:t>Local Variables / function arguments</a:t>
            </a:r>
            <a:endParaRPr kumimoji="1" lang="zh-CN" altLang="en-US" dirty="0"/>
          </a:p>
        </p:txBody>
      </p:sp>
      <p:sp>
        <p:nvSpPr>
          <p:cNvPr id="10" name="Rectangle 3"/>
          <p:cNvSpPr txBox="1">
            <a:spLocks noChangeArrowheads="1"/>
          </p:cNvSpPr>
          <p:nvPr/>
        </p:nvSpPr>
        <p:spPr>
          <a:xfrm>
            <a:off x="304800" y="1600199"/>
            <a:ext cx="8382000" cy="491750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rial"/>
                <a:ea typeface="+mn-ea"/>
                <a:cs typeface="Arial"/>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Arial"/>
                <a:ea typeface="+mn-ea"/>
                <a:cs typeface="Arial"/>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rial"/>
                <a:ea typeface="+mn-ea"/>
                <a:cs typeface="Arial"/>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Tx/>
              <a:buNone/>
              <a:defRPr/>
            </a:pPr>
            <a:endParaRPr lang="en-US" altLang="zh-CN" sz="2400" dirty="0">
              <a:latin typeface="Consolas"/>
              <a:ea typeface="宋体" pitchFamily="2" charset="-122"/>
              <a:cs typeface="Consolas"/>
            </a:endParaRPr>
          </a:p>
        </p:txBody>
      </p:sp>
      <p:sp>
        <p:nvSpPr>
          <p:cNvPr id="17" name="内容占位符 2"/>
          <p:cNvSpPr>
            <a:spLocks noGrp="1"/>
          </p:cNvSpPr>
          <p:nvPr>
            <p:ph idx="1"/>
          </p:nvPr>
        </p:nvSpPr>
        <p:spPr>
          <a:xfrm>
            <a:off x="457200" y="1051147"/>
            <a:ext cx="8229600" cy="1680910"/>
          </a:xfrm>
        </p:spPr>
        <p:txBody>
          <a:bodyPr>
            <a:normAutofit/>
          </a:bodyPr>
          <a:lstStyle/>
          <a:p>
            <a:pPr marL="0" indent="0">
              <a:buNone/>
            </a:pPr>
            <a:r>
              <a:rPr kumimoji="1" lang="en-US" altLang="zh-CN" dirty="0">
                <a:latin typeface="Verdana"/>
                <a:cs typeface="Verdana"/>
              </a:rPr>
              <a:t>Storage:</a:t>
            </a:r>
          </a:p>
          <a:p>
            <a:pPr lvl="1"/>
            <a:r>
              <a:rPr kumimoji="1" lang="en-US" altLang="zh-CN" dirty="0">
                <a:latin typeface="Verdana"/>
                <a:cs typeface="Verdana"/>
              </a:rPr>
              <a:t>allocated upon function invocation</a:t>
            </a:r>
          </a:p>
          <a:p>
            <a:pPr lvl="1"/>
            <a:r>
              <a:rPr kumimoji="1" lang="en-US" altLang="zh-CN" dirty="0" err="1">
                <a:latin typeface="Verdana"/>
                <a:cs typeface="Verdana"/>
              </a:rPr>
              <a:t>deallocated</a:t>
            </a:r>
            <a:r>
              <a:rPr kumimoji="1" lang="en-US" altLang="zh-CN" dirty="0">
                <a:latin typeface="Verdana"/>
                <a:cs typeface="Verdana"/>
              </a:rPr>
              <a:t> upon function return</a:t>
            </a:r>
          </a:p>
        </p:txBody>
      </p:sp>
      <p:sp>
        <p:nvSpPr>
          <p:cNvPr id="18" name="矩形 17"/>
          <p:cNvSpPr/>
          <p:nvPr/>
        </p:nvSpPr>
        <p:spPr>
          <a:xfrm>
            <a:off x="457200" y="2732057"/>
            <a:ext cx="4948518" cy="3785652"/>
          </a:xfrm>
          <a:prstGeom prst="rect">
            <a:avLst/>
          </a:prstGeom>
        </p:spPr>
        <p:txBody>
          <a:bodyPr wrap="square">
            <a:spAutoFit/>
          </a:bodyPr>
          <a:lstStyle/>
          <a:p>
            <a:r>
              <a:rPr lang="en-US" altLang="zh-CN" sz="2000" dirty="0">
                <a:solidFill>
                  <a:srgbClr val="000000"/>
                </a:solidFill>
                <a:latin typeface="Consolas"/>
                <a:ea typeface="宋体" pitchFamily="2" charset="-122"/>
                <a:cs typeface="Consolas"/>
              </a:rPr>
              <a:t>void </a:t>
            </a:r>
            <a:r>
              <a:rPr lang="en-US" altLang="zh-CN" sz="2000" dirty="0">
                <a:latin typeface="Consolas"/>
                <a:ea typeface="宋体" pitchFamily="2" charset="-122"/>
                <a:cs typeface="Consolas"/>
              </a:rPr>
              <a:t>add(int a, int b, int result) </a:t>
            </a:r>
          </a:p>
          <a:p>
            <a:r>
              <a:rPr lang="en-US" altLang="zh-CN" sz="2000" dirty="0">
                <a:latin typeface="Consolas"/>
                <a:ea typeface="宋体" pitchFamily="2" charset="-122"/>
                <a:cs typeface="Consolas"/>
              </a:rPr>
              <a:t>{</a:t>
            </a:r>
          </a:p>
          <a:p>
            <a:r>
              <a:rPr lang="en-US" altLang="zh-CN" sz="2000" dirty="0">
                <a:solidFill>
                  <a:srgbClr val="000000"/>
                </a:solidFill>
                <a:latin typeface="Consolas"/>
                <a:ea typeface="宋体" pitchFamily="2" charset="-122"/>
                <a:cs typeface="Consolas"/>
              </a:rPr>
              <a:t>    int </a:t>
            </a:r>
            <a:r>
              <a:rPr lang="en-US" altLang="zh-CN" sz="2000" dirty="0">
                <a:latin typeface="Consolas"/>
                <a:ea typeface="宋体" pitchFamily="2" charset="-122"/>
                <a:cs typeface="Consolas"/>
              </a:rPr>
              <a:t>result</a:t>
            </a:r>
            <a:r>
              <a:rPr lang="en-US" altLang="zh-CN" sz="2000" dirty="0">
                <a:solidFill>
                  <a:srgbClr val="000000"/>
                </a:solidFill>
                <a:latin typeface="Consolas"/>
                <a:ea typeface="宋体" pitchFamily="2" charset="-122"/>
                <a:cs typeface="Consolas"/>
              </a:rPr>
              <a:t> = a + b;</a:t>
            </a:r>
          </a:p>
          <a:p>
            <a:r>
              <a:rPr lang="en-US" altLang="zh-CN" sz="2000" dirty="0">
                <a:solidFill>
                  <a:srgbClr val="FF0066"/>
                </a:solidFill>
                <a:latin typeface="Consolas"/>
                <a:ea typeface="宋体" pitchFamily="2" charset="-122"/>
                <a:cs typeface="Consolas"/>
              </a:rPr>
              <a:t>    </a:t>
            </a:r>
            <a:r>
              <a:rPr lang="en-US" altLang="zh-CN" sz="2000" dirty="0">
                <a:solidFill>
                  <a:srgbClr val="000000"/>
                </a:solidFill>
                <a:latin typeface="Consolas"/>
                <a:ea typeface="宋体" pitchFamily="2" charset="-122"/>
                <a:cs typeface="Consolas"/>
              </a:rPr>
              <a:t>return;</a:t>
            </a:r>
          </a:p>
          <a:p>
            <a:r>
              <a:rPr lang="en-US" altLang="zh-CN" sz="2000" dirty="0">
                <a:solidFill>
                  <a:srgbClr val="000000"/>
                </a:solidFill>
                <a:latin typeface="Consolas"/>
                <a:ea typeface="宋体" pitchFamily="2" charset="-122"/>
                <a:cs typeface="Consolas"/>
              </a:rPr>
              <a:t>}</a:t>
            </a:r>
          </a:p>
          <a:p>
            <a:endParaRPr lang="en-US" altLang="zh-CN" sz="2000" dirty="0">
              <a:solidFill>
                <a:srgbClr val="000000"/>
              </a:solidFill>
              <a:latin typeface="Consolas"/>
              <a:ea typeface="宋体" pitchFamily="2" charset="-122"/>
              <a:cs typeface="Consolas"/>
            </a:endParaRPr>
          </a:p>
          <a:p>
            <a:r>
              <a:rPr lang="en-US" altLang="zh-CN" sz="2000" dirty="0">
                <a:solidFill>
                  <a:srgbClr val="000000"/>
                </a:solidFill>
                <a:latin typeface="Consolas"/>
                <a:ea typeface="宋体" pitchFamily="2" charset="-122"/>
                <a:cs typeface="Consolas"/>
              </a:rPr>
              <a:t>int main()</a:t>
            </a:r>
          </a:p>
          <a:p>
            <a:r>
              <a:rPr lang="en-US" altLang="zh-CN" sz="2000" dirty="0">
                <a:solidFill>
                  <a:srgbClr val="000000"/>
                </a:solidFill>
                <a:latin typeface="Consolas"/>
                <a:ea typeface="宋体" pitchFamily="2" charset="-122"/>
                <a:cs typeface="Consolas"/>
              </a:rPr>
              <a:t>{</a:t>
            </a:r>
          </a:p>
          <a:p>
            <a:r>
              <a:rPr lang="en-US" altLang="zh-CN" sz="2000" dirty="0">
                <a:solidFill>
                  <a:srgbClr val="000000"/>
                </a:solidFill>
                <a:latin typeface="Consolas"/>
                <a:ea typeface="宋体" pitchFamily="2" charset="-122"/>
                <a:cs typeface="Consolas"/>
              </a:rPr>
              <a:t>    int result;</a:t>
            </a:r>
          </a:p>
          <a:p>
            <a:r>
              <a:rPr lang="en-US" altLang="zh-CN" sz="2000" dirty="0">
                <a:solidFill>
                  <a:srgbClr val="000000"/>
                </a:solidFill>
                <a:latin typeface="Consolas"/>
                <a:ea typeface="宋体" pitchFamily="2" charset="-122"/>
                <a:cs typeface="Consolas"/>
              </a:rPr>
              <a:t>    add(1, 2, result);</a:t>
            </a:r>
          </a:p>
          <a:p>
            <a:r>
              <a:rPr lang="en-US" altLang="zh-CN" sz="2000" dirty="0">
                <a:solidFill>
                  <a:srgbClr val="000000"/>
                </a:solidFill>
                <a:latin typeface="Consolas"/>
                <a:ea typeface="宋体" pitchFamily="2" charset="-122"/>
                <a:cs typeface="Consolas"/>
              </a:rPr>
              <a:t>    </a:t>
            </a:r>
            <a:r>
              <a:rPr lang="en-US" altLang="zh-CN" sz="2000" dirty="0" err="1">
                <a:solidFill>
                  <a:srgbClr val="000000"/>
                </a:solidFill>
                <a:latin typeface="Consolas"/>
                <a:ea typeface="宋体" pitchFamily="2" charset="-122"/>
                <a:cs typeface="Consolas"/>
              </a:rPr>
              <a:t>printf</a:t>
            </a:r>
            <a:r>
              <a:rPr lang="en-US" altLang="zh-CN" sz="2000" dirty="0">
                <a:solidFill>
                  <a:srgbClr val="000000"/>
                </a:solidFill>
                <a:latin typeface="Consolas"/>
                <a:ea typeface="宋体" pitchFamily="2" charset="-122"/>
                <a:cs typeface="Consolas"/>
              </a:rPr>
              <a:t>(“r=%d\n”, result);</a:t>
            </a:r>
          </a:p>
          <a:p>
            <a:r>
              <a:rPr lang="en-US" altLang="zh-CN" sz="2000" dirty="0">
                <a:solidFill>
                  <a:srgbClr val="000000"/>
                </a:solidFill>
                <a:latin typeface="Consolas"/>
                <a:ea typeface="宋体" pitchFamily="2" charset="-122"/>
                <a:cs typeface="Consolas"/>
              </a:rPr>
              <a:t>}</a:t>
            </a:r>
          </a:p>
        </p:txBody>
      </p:sp>
    </p:spTree>
    <p:extLst>
      <p:ext uri="{BB962C8B-B14F-4D97-AF65-F5344CB8AC3E}">
        <p14:creationId xmlns:p14="http://schemas.microsoft.com/office/powerpoint/2010/main" val="66115622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Solution III</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052731910"/>
              </p:ext>
            </p:extLst>
          </p:nvPr>
        </p:nvGraphicFramePr>
        <p:xfrm>
          <a:off x="1524000" y="1828652"/>
          <a:ext cx="6096000" cy="396240"/>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pPr algn="ctr"/>
                      <a:r>
                        <a:rPr lang="en-US" altLang="zh-CN" sz="2000" dirty="0">
                          <a:latin typeface="Arial"/>
                          <a:cs typeface="Arial"/>
                        </a:rPr>
                        <a:t>0</a:t>
                      </a:r>
                      <a:endParaRPr lang="zh-CN" altLang="en-US" sz="2000" dirty="0">
                        <a:latin typeface="Arial"/>
                        <a:cs typeface="Arial"/>
                      </a:endParaRPr>
                    </a:p>
                  </a:txBody>
                  <a:tcPr/>
                </a:tc>
                <a:tc>
                  <a:txBody>
                    <a:bodyPr/>
                    <a:lstStyle/>
                    <a:p>
                      <a:pPr algn="ctr"/>
                      <a:r>
                        <a:rPr lang="en-US" altLang="zh-CN" sz="2000" dirty="0">
                          <a:latin typeface="Arial"/>
                          <a:cs typeface="Arial"/>
                        </a:rPr>
                        <a:t>1</a:t>
                      </a:r>
                      <a:endParaRPr lang="zh-CN" altLang="en-US" sz="2000" dirty="0">
                        <a:latin typeface="Arial"/>
                        <a:cs typeface="Arial"/>
                      </a:endParaRPr>
                    </a:p>
                  </a:txBody>
                  <a:tcPr/>
                </a:tc>
                <a:tc>
                  <a:txBody>
                    <a:bodyPr/>
                    <a:lstStyle/>
                    <a:p>
                      <a:pPr algn="ctr"/>
                      <a:r>
                        <a:rPr lang="en-US" altLang="zh-CN" sz="2000" dirty="0">
                          <a:latin typeface="Arial"/>
                          <a:cs typeface="Arial"/>
                        </a:rPr>
                        <a:t>0</a:t>
                      </a:r>
                      <a:endParaRPr lang="zh-CN" altLang="en-US" sz="2000" dirty="0">
                        <a:latin typeface="Arial"/>
                        <a:cs typeface="Arial"/>
                      </a:endParaRPr>
                    </a:p>
                  </a:txBody>
                  <a:tcPr/>
                </a:tc>
                <a:tc>
                  <a:txBody>
                    <a:bodyPr/>
                    <a:lstStyle/>
                    <a:p>
                      <a:pPr algn="ctr"/>
                      <a:r>
                        <a:rPr lang="en-US" altLang="zh-CN" sz="2000" dirty="0">
                          <a:latin typeface="Arial"/>
                          <a:cs typeface="Arial"/>
                        </a:rPr>
                        <a:t>3</a:t>
                      </a:r>
                      <a:endParaRPr lang="zh-CN" altLang="en-US" sz="2000" dirty="0">
                        <a:latin typeface="Arial"/>
                        <a:cs typeface="Arial"/>
                      </a:endParaRPr>
                    </a:p>
                  </a:txBody>
                  <a:tcPr/>
                </a:tc>
                <a:tc>
                  <a:txBody>
                    <a:bodyPr/>
                    <a:lstStyle/>
                    <a:p>
                      <a:pPr algn="ctr"/>
                      <a:r>
                        <a:rPr lang="en-US" altLang="zh-CN" sz="2000" dirty="0">
                          <a:latin typeface="Arial"/>
                          <a:cs typeface="Arial"/>
                        </a:rPr>
                        <a:t>12</a:t>
                      </a:r>
                      <a:endParaRPr lang="zh-CN" altLang="en-US" sz="2000" dirty="0">
                        <a:latin typeface="Arial"/>
                        <a:cs typeface="Arial"/>
                      </a:endParaRPr>
                    </a:p>
                  </a:txBody>
                  <a:tcPr/>
                </a:tc>
                <a:extLst>
                  <a:ext uri="{0D108BD9-81ED-4DB2-BD59-A6C34878D82A}">
                    <a16:rowId xmlns:a16="http://schemas.microsoft.com/office/drawing/2014/main" val="10000"/>
                  </a:ext>
                </a:extLst>
              </a:tr>
            </a:tbl>
          </a:graphicData>
        </a:graphic>
      </p:graphicFrame>
      <p:sp>
        <p:nvSpPr>
          <p:cNvPr id="5" name="矩形 4"/>
          <p:cNvSpPr/>
          <p:nvPr/>
        </p:nvSpPr>
        <p:spPr>
          <a:xfrm>
            <a:off x="457200" y="1849556"/>
            <a:ext cx="749123" cy="369332"/>
          </a:xfrm>
          <a:prstGeom prst="rect">
            <a:avLst/>
          </a:prstGeom>
        </p:spPr>
        <p:txBody>
          <a:bodyPr wrap="none">
            <a:spAutoFit/>
          </a:bodyPr>
          <a:lstStyle/>
          <a:p>
            <a:r>
              <a:rPr kumimoji="1" lang="en-US" altLang="zh-CN" dirty="0">
                <a:latin typeface="Arial"/>
                <a:cs typeface="Arial"/>
              </a:rPr>
              <a:t>nums </a:t>
            </a:r>
            <a:endParaRPr lang="zh-CN" altLang="en-US" dirty="0">
              <a:latin typeface="Arial"/>
              <a:cs typeface="Arial"/>
            </a:endParaRPr>
          </a:p>
        </p:txBody>
      </p:sp>
      <p:cxnSp>
        <p:nvCxnSpPr>
          <p:cNvPr id="9" name="直线箭头连接符 8"/>
          <p:cNvCxnSpPr/>
          <p:nvPr/>
        </p:nvCxnSpPr>
        <p:spPr>
          <a:xfrm flipV="1">
            <a:off x="3363572" y="2247776"/>
            <a:ext cx="1" cy="3609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 name="直线箭头连接符 5"/>
          <p:cNvCxnSpPr/>
          <p:nvPr/>
        </p:nvCxnSpPr>
        <p:spPr>
          <a:xfrm flipV="1">
            <a:off x="2134068" y="2230228"/>
            <a:ext cx="1" cy="360982"/>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24665857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Solution III</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952507262"/>
              </p:ext>
            </p:extLst>
          </p:nvPr>
        </p:nvGraphicFramePr>
        <p:xfrm>
          <a:off x="1524000" y="1828652"/>
          <a:ext cx="6096000" cy="396240"/>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pPr algn="ctr"/>
                      <a:r>
                        <a:rPr lang="en-US" altLang="zh-CN" sz="2000" dirty="0">
                          <a:solidFill>
                            <a:srgbClr val="0000FF"/>
                          </a:solidFill>
                          <a:latin typeface="Arial"/>
                          <a:cs typeface="Arial"/>
                        </a:rPr>
                        <a:t>1</a:t>
                      </a:r>
                      <a:endParaRPr lang="zh-CN" altLang="en-US" sz="2000" dirty="0">
                        <a:solidFill>
                          <a:srgbClr val="0000FF"/>
                        </a:solidFill>
                        <a:latin typeface="Arial"/>
                        <a:cs typeface="Arial"/>
                      </a:endParaRPr>
                    </a:p>
                  </a:txBody>
                  <a:tcPr/>
                </a:tc>
                <a:tc>
                  <a:txBody>
                    <a:bodyPr/>
                    <a:lstStyle/>
                    <a:p>
                      <a:pPr algn="ctr"/>
                      <a:r>
                        <a:rPr lang="en-US" altLang="zh-CN" sz="2000" dirty="0">
                          <a:latin typeface="Arial"/>
                          <a:cs typeface="Arial"/>
                        </a:rPr>
                        <a:t>0</a:t>
                      </a:r>
                      <a:endParaRPr lang="zh-CN" altLang="en-US" sz="2000" dirty="0">
                        <a:latin typeface="Arial"/>
                        <a:cs typeface="Arial"/>
                      </a:endParaRPr>
                    </a:p>
                  </a:txBody>
                  <a:tcPr/>
                </a:tc>
                <a:tc>
                  <a:txBody>
                    <a:bodyPr/>
                    <a:lstStyle/>
                    <a:p>
                      <a:pPr algn="ctr"/>
                      <a:r>
                        <a:rPr lang="en-US" altLang="zh-CN" sz="2000" dirty="0">
                          <a:latin typeface="Arial"/>
                          <a:cs typeface="Arial"/>
                        </a:rPr>
                        <a:t>0</a:t>
                      </a:r>
                      <a:endParaRPr lang="zh-CN" altLang="en-US" sz="2000" dirty="0">
                        <a:latin typeface="Arial"/>
                        <a:cs typeface="Arial"/>
                      </a:endParaRPr>
                    </a:p>
                  </a:txBody>
                  <a:tcPr/>
                </a:tc>
                <a:tc>
                  <a:txBody>
                    <a:bodyPr/>
                    <a:lstStyle/>
                    <a:p>
                      <a:pPr algn="ctr"/>
                      <a:r>
                        <a:rPr lang="en-US" altLang="zh-CN" sz="2000" dirty="0">
                          <a:latin typeface="Arial"/>
                          <a:cs typeface="Arial"/>
                        </a:rPr>
                        <a:t>3</a:t>
                      </a:r>
                      <a:endParaRPr lang="zh-CN" altLang="en-US" sz="2000" dirty="0">
                        <a:latin typeface="Arial"/>
                        <a:cs typeface="Arial"/>
                      </a:endParaRPr>
                    </a:p>
                  </a:txBody>
                  <a:tcPr/>
                </a:tc>
                <a:tc>
                  <a:txBody>
                    <a:bodyPr/>
                    <a:lstStyle/>
                    <a:p>
                      <a:pPr algn="ctr"/>
                      <a:r>
                        <a:rPr lang="en-US" altLang="zh-CN" sz="2000" dirty="0">
                          <a:latin typeface="Arial"/>
                          <a:cs typeface="Arial"/>
                        </a:rPr>
                        <a:t>12</a:t>
                      </a:r>
                      <a:endParaRPr lang="zh-CN" altLang="en-US" sz="2000" dirty="0">
                        <a:latin typeface="Arial"/>
                        <a:cs typeface="Arial"/>
                      </a:endParaRPr>
                    </a:p>
                  </a:txBody>
                  <a:tcPr/>
                </a:tc>
                <a:extLst>
                  <a:ext uri="{0D108BD9-81ED-4DB2-BD59-A6C34878D82A}">
                    <a16:rowId xmlns:a16="http://schemas.microsoft.com/office/drawing/2014/main" val="10000"/>
                  </a:ext>
                </a:extLst>
              </a:tr>
            </a:tbl>
          </a:graphicData>
        </a:graphic>
      </p:graphicFrame>
      <p:sp>
        <p:nvSpPr>
          <p:cNvPr id="5" name="矩形 4"/>
          <p:cNvSpPr/>
          <p:nvPr/>
        </p:nvSpPr>
        <p:spPr>
          <a:xfrm>
            <a:off x="457200" y="1849556"/>
            <a:ext cx="749123" cy="369332"/>
          </a:xfrm>
          <a:prstGeom prst="rect">
            <a:avLst/>
          </a:prstGeom>
        </p:spPr>
        <p:txBody>
          <a:bodyPr wrap="none">
            <a:spAutoFit/>
          </a:bodyPr>
          <a:lstStyle/>
          <a:p>
            <a:r>
              <a:rPr kumimoji="1" lang="en-US" altLang="zh-CN" dirty="0">
                <a:latin typeface="Arial"/>
                <a:cs typeface="Arial"/>
              </a:rPr>
              <a:t>nums </a:t>
            </a:r>
            <a:endParaRPr lang="zh-CN" altLang="en-US" dirty="0">
              <a:latin typeface="Arial"/>
              <a:cs typeface="Arial"/>
            </a:endParaRPr>
          </a:p>
        </p:txBody>
      </p:sp>
      <p:cxnSp>
        <p:nvCxnSpPr>
          <p:cNvPr id="9" name="直线箭头连接符 8"/>
          <p:cNvCxnSpPr/>
          <p:nvPr/>
        </p:nvCxnSpPr>
        <p:spPr>
          <a:xfrm flipV="1">
            <a:off x="3363572" y="2247776"/>
            <a:ext cx="1" cy="3609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 name="任意形状 15"/>
          <p:cNvSpPr/>
          <p:nvPr/>
        </p:nvSpPr>
        <p:spPr>
          <a:xfrm>
            <a:off x="2150856" y="2208290"/>
            <a:ext cx="1189836" cy="572135"/>
          </a:xfrm>
          <a:custGeom>
            <a:avLst/>
            <a:gdLst>
              <a:gd name="connsiteX0" fmla="*/ 1189836 w 1189836"/>
              <a:gd name="connsiteY0" fmla="*/ 22884 h 572135"/>
              <a:gd name="connsiteX1" fmla="*/ 617800 w 1189836"/>
              <a:gd name="connsiteY1" fmla="*/ 572096 h 572135"/>
              <a:gd name="connsiteX2" fmla="*/ 0 w 1189836"/>
              <a:gd name="connsiteY2" fmla="*/ 0 h 572135"/>
            </a:gdLst>
            <a:ahLst/>
            <a:cxnLst>
              <a:cxn ang="0">
                <a:pos x="connsiteX0" y="connsiteY0"/>
              </a:cxn>
              <a:cxn ang="0">
                <a:pos x="connsiteX1" y="connsiteY1"/>
              </a:cxn>
              <a:cxn ang="0">
                <a:pos x="connsiteX2" y="connsiteY2"/>
              </a:cxn>
            </a:cxnLst>
            <a:rect l="l" t="t" r="r" b="b"/>
            <a:pathLst>
              <a:path w="1189836" h="572135">
                <a:moveTo>
                  <a:pt x="1189836" y="22884"/>
                </a:moveTo>
                <a:cubicBezTo>
                  <a:pt x="1002971" y="299397"/>
                  <a:pt x="816106" y="575910"/>
                  <a:pt x="617800" y="572096"/>
                </a:cubicBezTo>
                <a:cubicBezTo>
                  <a:pt x="419494" y="568282"/>
                  <a:pt x="112500" y="99163"/>
                  <a:pt x="0" y="0"/>
                </a:cubicBezTo>
              </a:path>
            </a:pathLst>
          </a:custGeom>
          <a:ln>
            <a:solidFill>
              <a:srgbClr val="0000FF"/>
            </a:solidFill>
            <a:headEnd type="arrow"/>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kumimoji="1" lang="zh-CN" altLang="en-US"/>
          </a:p>
        </p:txBody>
      </p:sp>
      <p:cxnSp>
        <p:nvCxnSpPr>
          <p:cNvPr id="7" name="直线箭头连接符 6"/>
          <p:cNvCxnSpPr/>
          <p:nvPr/>
        </p:nvCxnSpPr>
        <p:spPr>
          <a:xfrm flipV="1">
            <a:off x="2150856" y="2281796"/>
            <a:ext cx="1" cy="360982"/>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00675503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Solution III</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166763256"/>
              </p:ext>
            </p:extLst>
          </p:nvPr>
        </p:nvGraphicFramePr>
        <p:xfrm>
          <a:off x="1524000" y="1828652"/>
          <a:ext cx="6096000" cy="396240"/>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pPr algn="ctr"/>
                      <a:r>
                        <a:rPr lang="en-US" altLang="zh-CN" sz="2000" dirty="0">
                          <a:solidFill>
                            <a:srgbClr val="0000FF"/>
                          </a:solidFill>
                          <a:latin typeface="Arial"/>
                          <a:cs typeface="Arial"/>
                        </a:rPr>
                        <a:t>1</a:t>
                      </a:r>
                      <a:endParaRPr lang="zh-CN" altLang="en-US" sz="2000" dirty="0">
                        <a:solidFill>
                          <a:srgbClr val="0000FF"/>
                        </a:solidFill>
                        <a:latin typeface="Arial"/>
                        <a:cs typeface="Arial"/>
                      </a:endParaRPr>
                    </a:p>
                  </a:txBody>
                  <a:tcPr/>
                </a:tc>
                <a:tc>
                  <a:txBody>
                    <a:bodyPr/>
                    <a:lstStyle/>
                    <a:p>
                      <a:pPr algn="ctr"/>
                      <a:r>
                        <a:rPr lang="en-US" altLang="zh-CN" sz="2000" dirty="0">
                          <a:latin typeface="Arial"/>
                          <a:cs typeface="Arial"/>
                        </a:rPr>
                        <a:t>0</a:t>
                      </a:r>
                      <a:endParaRPr lang="zh-CN" altLang="en-US" sz="2000" dirty="0">
                        <a:latin typeface="Arial"/>
                        <a:cs typeface="Arial"/>
                      </a:endParaRPr>
                    </a:p>
                  </a:txBody>
                  <a:tcPr/>
                </a:tc>
                <a:tc>
                  <a:txBody>
                    <a:bodyPr/>
                    <a:lstStyle/>
                    <a:p>
                      <a:pPr algn="ctr"/>
                      <a:r>
                        <a:rPr lang="en-US" altLang="zh-CN" sz="2000" dirty="0">
                          <a:latin typeface="Arial"/>
                          <a:cs typeface="Arial"/>
                        </a:rPr>
                        <a:t>0</a:t>
                      </a:r>
                      <a:endParaRPr lang="zh-CN" altLang="en-US" sz="2000" dirty="0">
                        <a:latin typeface="Arial"/>
                        <a:cs typeface="Arial"/>
                      </a:endParaRPr>
                    </a:p>
                  </a:txBody>
                  <a:tcPr/>
                </a:tc>
                <a:tc>
                  <a:txBody>
                    <a:bodyPr/>
                    <a:lstStyle/>
                    <a:p>
                      <a:pPr algn="ctr"/>
                      <a:r>
                        <a:rPr lang="en-US" altLang="zh-CN" sz="2000" dirty="0">
                          <a:latin typeface="Arial"/>
                          <a:cs typeface="Arial"/>
                        </a:rPr>
                        <a:t>3</a:t>
                      </a:r>
                      <a:endParaRPr lang="zh-CN" altLang="en-US" sz="2000" dirty="0">
                        <a:latin typeface="Arial"/>
                        <a:cs typeface="Arial"/>
                      </a:endParaRPr>
                    </a:p>
                  </a:txBody>
                  <a:tcPr/>
                </a:tc>
                <a:tc>
                  <a:txBody>
                    <a:bodyPr/>
                    <a:lstStyle/>
                    <a:p>
                      <a:pPr algn="ctr"/>
                      <a:r>
                        <a:rPr lang="en-US" altLang="zh-CN" sz="2000" dirty="0">
                          <a:latin typeface="Arial"/>
                          <a:cs typeface="Arial"/>
                        </a:rPr>
                        <a:t>12</a:t>
                      </a:r>
                      <a:endParaRPr lang="zh-CN" altLang="en-US" sz="2000" dirty="0">
                        <a:latin typeface="Arial"/>
                        <a:cs typeface="Arial"/>
                      </a:endParaRPr>
                    </a:p>
                  </a:txBody>
                  <a:tcPr/>
                </a:tc>
                <a:extLst>
                  <a:ext uri="{0D108BD9-81ED-4DB2-BD59-A6C34878D82A}">
                    <a16:rowId xmlns:a16="http://schemas.microsoft.com/office/drawing/2014/main" val="10000"/>
                  </a:ext>
                </a:extLst>
              </a:tr>
            </a:tbl>
          </a:graphicData>
        </a:graphic>
      </p:graphicFrame>
      <p:sp>
        <p:nvSpPr>
          <p:cNvPr id="5" name="矩形 4"/>
          <p:cNvSpPr/>
          <p:nvPr/>
        </p:nvSpPr>
        <p:spPr>
          <a:xfrm>
            <a:off x="457200" y="1849556"/>
            <a:ext cx="749123" cy="369332"/>
          </a:xfrm>
          <a:prstGeom prst="rect">
            <a:avLst/>
          </a:prstGeom>
        </p:spPr>
        <p:txBody>
          <a:bodyPr wrap="none">
            <a:spAutoFit/>
          </a:bodyPr>
          <a:lstStyle/>
          <a:p>
            <a:r>
              <a:rPr kumimoji="1" lang="en-US" altLang="zh-CN" dirty="0">
                <a:latin typeface="Arial"/>
                <a:cs typeface="Arial"/>
              </a:rPr>
              <a:t>nums </a:t>
            </a:r>
            <a:endParaRPr lang="zh-CN" altLang="en-US" dirty="0">
              <a:latin typeface="Arial"/>
              <a:cs typeface="Arial"/>
            </a:endParaRPr>
          </a:p>
        </p:txBody>
      </p:sp>
      <p:cxnSp>
        <p:nvCxnSpPr>
          <p:cNvPr id="9" name="直线箭头连接符 8"/>
          <p:cNvCxnSpPr/>
          <p:nvPr/>
        </p:nvCxnSpPr>
        <p:spPr>
          <a:xfrm flipV="1">
            <a:off x="4553407" y="2247776"/>
            <a:ext cx="1" cy="3609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 name="直线箭头连接符 5"/>
          <p:cNvCxnSpPr/>
          <p:nvPr/>
        </p:nvCxnSpPr>
        <p:spPr>
          <a:xfrm flipV="1">
            <a:off x="3392768" y="2247776"/>
            <a:ext cx="1" cy="360982"/>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54639631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Solution III</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227497042"/>
              </p:ext>
            </p:extLst>
          </p:nvPr>
        </p:nvGraphicFramePr>
        <p:xfrm>
          <a:off x="1524000" y="1828652"/>
          <a:ext cx="6096000" cy="396240"/>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pPr algn="ctr"/>
                      <a:r>
                        <a:rPr lang="en-US" altLang="zh-CN" sz="2000" dirty="0">
                          <a:solidFill>
                            <a:srgbClr val="0000FF"/>
                          </a:solidFill>
                          <a:latin typeface="Arial"/>
                          <a:cs typeface="Arial"/>
                        </a:rPr>
                        <a:t>1</a:t>
                      </a:r>
                      <a:endParaRPr lang="zh-CN" altLang="en-US" sz="2000" dirty="0">
                        <a:solidFill>
                          <a:srgbClr val="0000FF"/>
                        </a:solidFill>
                        <a:latin typeface="Arial"/>
                        <a:cs typeface="Arial"/>
                      </a:endParaRPr>
                    </a:p>
                  </a:txBody>
                  <a:tcPr/>
                </a:tc>
                <a:tc>
                  <a:txBody>
                    <a:bodyPr/>
                    <a:lstStyle/>
                    <a:p>
                      <a:pPr algn="ctr"/>
                      <a:r>
                        <a:rPr lang="en-US" altLang="zh-CN" sz="2000" dirty="0">
                          <a:solidFill>
                            <a:srgbClr val="0000FF"/>
                          </a:solidFill>
                          <a:latin typeface="Arial"/>
                          <a:cs typeface="Arial"/>
                        </a:rPr>
                        <a:t>3</a:t>
                      </a:r>
                      <a:endParaRPr lang="zh-CN" altLang="en-US" sz="2000" dirty="0">
                        <a:solidFill>
                          <a:srgbClr val="0000FF"/>
                        </a:solidFill>
                        <a:latin typeface="Arial"/>
                        <a:cs typeface="Arial"/>
                      </a:endParaRPr>
                    </a:p>
                  </a:txBody>
                  <a:tcPr/>
                </a:tc>
                <a:tc>
                  <a:txBody>
                    <a:bodyPr/>
                    <a:lstStyle/>
                    <a:p>
                      <a:pPr algn="ctr"/>
                      <a:r>
                        <a:rPr lang="en-US" altLang="zh-CN" sz="2000" dirty="0">
                          <a:latin typeface="Arial"/>
                          <a:cs typeface="Arial"/>
                        </a:rPr>
                        <a:t>0</a:t>
                      </a:r>
                      <a:endParaRPr lang="zh-CN" altLang="en-US" sz="2000" dirty="0">
                        <a:latin typeface="Arial"/>
                        <a:cs typeface="Arial"/>
                      </a:endParaRPr>
                    </a:p>
                  </a:txBody>
                  <a:tcPr/>
                </a:tc>
                <a:tc>
                  <a:txBody>
                    <a:bodyPr/>
                    <a:lstStyle/>
                    <a:p>
                      <a:pPr algn="ctr"/>
                      <a:r>
                        <a:rPr lang="en-US" altLang="zh-CN" sz="2000" dirty="0">
                          <a:latin typeface="Arial"/>
                          <a:cs typeface="Arial"/>
                        </a:rPr>
                        <a:t>0</a:t>
                      </a:r>
                      <a:endParaRPr lang="zh-CN" altLang="en-US" sz="2000" dirty="0">
                        <a:latin typeface="Arial"/>
                        <a:cs typeface="Arial"/>
                      </a:endParaRPr>
                    </a:p>
                  </a:txBody>
                  <a:tcPr/>
                </a:tc>
                <a:tc>
                  <a:txBody>
                    <a:bodyPr/>
                    <a:lstStyle/>
                    <a:p>
                      <a:pPr algn="ctr"/>
                      <a:r>
                        <a:rPr lang="en-US" altLang="zh-CN" sz="2000" dirty="0">
                          <a:latin typeface="Arial"/>
                          <a:cs typeface="Arial"/>
                        </a:rPr>
                        <a:t>12</a:t>
                      </a:r>
                      <a:endParaRPr lang="zh-CN" altLang="en-US" sz="2000" dirty="0">
                        <a:latin typeface="Arial"/>
                        <a:cs typeface="Arial"/>
                      </a:endParaRPr>
                    </a:p>
                  </a:txBody>
                  <a:tcPr/>
                </a:tc>
                <a:extLst>
                  <a:ext uri="{0D108BD9-81ED-4DB2-BD59-A6C34878D82A}">
                    <a16:rowId xmlns:a16="http://schemas.microsoft.com/office/drawing/2014/main" val="10000"/>
                  </a:ext>
                </a:extLst>
              </a:tr>
            </a:tbl>
          </a:graphicData>
        </a:graphic>
      </p:graphicFrame>
      <p:sp>
        <p:nvSpPr>
          <p:cNvPr id="5" name="矩形 4"/>
          <p:cNvSpPr/>
          <p:nvPr/>
        </p:nvSpPr>
        <p:spPr>
          <a:xfrm>
            <a:off x="457200" y="1849556"/>
            <a:ext cx="749123" cy="369332"/>
          </a:xfrm>
          <a:prstGeom prst="rect">
            <a:avLst/>
          </a:prstGeom>
        </p:spPr>
        <p:txBody>
          <a:bodyPr wrap="none">
            <a:spAutoFit/>
          </a:bodyPr>
          <a:lstStyle/>
          <a:p>
            <a:r>
              <a:rPr kumimoji="1" lang="en-US" altLang="zh-CN" dirty="0">
                <a:latin typeface="Arial"/>
                <a:cs typeface="Arial"/>
              </a:rPr>
              <a:t>nums </a:t>
            </a:r>
            <a:endParaRPr lang="zh-CN" altLang="en-US" dirty="0">
              <a:latin typeface="Arial"/>
              <a:cs typeface="Arial"/>
            </a:endParaRPr>
          </a:p>
        </p:txBody>
      </p:sp>
      <p:cxnSp>
        <p:nvCxnSpPr>
          <p:cNvPr id="9" name="直线箭头连接符 8"/>
          <p:cNvCxnSpPr/>
          <p:nvPr/>
        </p:nvCxnSpPr>
        <p:spPr>
          <a:xfrm flipV="1">
            <a:off x="5811887" y="2247776"/>
            <a:ext cx="1" cy="3609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 name="任意形状 5"/>
          <p:cNvSpPr/>
          <p:nvPr/>
        </p:nvSpPr>
        <p:spPr>
          <a:xfrm>
            <a:off x="3340691" y="2224892"/>
            <a:ext cx="2356789" cy="572135"/>
          </a:xfrm>
          <a:custGeom>
            <a:avLst/>
            <a:gdLst>
              <a:gd name="connsiteX0" fmla="*/ 1189836 w 1189836"/>
              <a:gd name="connsiteY0" fmla="*/ 22884 h 572135"/>
              <a:gd name="connsiteX1" fmla="*/ 617800 w 1189836"/>
              <a:gd name="connsiteY1" fmla="*/ 572096 h 572135"/>
              <a:gd name="connsiteX2" fmla="*/ 0 w 1189836"/>
              <a:gd name="connsiteY2" fmla="*/ 0 h 572135"/>
            </a:gdLst>
            <a:ahLst/>
            <a:cxnLst>
              <a:cxn ang="0">
                <a:pos x="connsiteX0" y="connsiteY0"/>
              </a:cxn>
              <a:cxn ang="0">
                <a:pos x="connsiteX1" y="connsiteY1"/>
              </a:cxn>
              <a:cxn ang="0">
                <a:pos x="connsiteX2" y="connsiteY2"/>
              </a:cxn>
            </a:cxnLst>
            <a:rect l="l" t="t" r="r" b="b"/>
            <a:pathLst>
              <a:path w="1189836" h="572135">
                <a:moveTo>
                  <a:pt x="1189836" y="22884"/>
                </a:moveTo>
                <a:cubicBezTo>
                  <a:pt x="1002971" y="299397"/>
                  <a:pt x="816106" y="575910"/>
                  <a:pt x="617800" y="572096"/>
                </a:cubicBezTo>
                <a:cubicBezTo>
                  <a:pt x="419494" y="568282"/>
                  <a:pt x="112500" y="99163"/>
                  <a:pt x="0" y="0"/>
                </a:cubicBezTo>
              </a:path>
            </a:pathLst>
          </a:custGeom>
          <a:ln>
            <a:solidFill>
              <a:srgbClr val="0000FF"/>
            </a:solidFill>
            <a:headEnd type="arrow"/>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kumimoji="1" lang="zh-CN" altLang="en-US"/>
          </a:p>
        </p:txBody>
      </p:sp>
      <p:cxnSp>
        <p:nvCxnSpPr>
          <p:cNvPr id="7" name="直线箭头连接符 6"/>
          <p:cNvCxnSpPr/>
          <p:nvPr/>
        </p:nvCxnSpPr>
        <p:spPr>
          <a:xfrm flipV="1">
            <a:off x="3342908" y="2281796"/>
            <a:ext cx="1" cy="360982"/>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17502463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Solution III</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27636171"/>
              </p:ext>
            </p:extLst>
          </p:nvPr>
        </p:nvGraphicFramePr>
        <p:xfrm>
          <a:off x="1524000" y="1828652"/>
          <a:ext cx="6096000" cy="396240"/>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pPr algn="ctr"/>
                      <a:r>
                        <a:rPr lang="en-US" altLang="zh-CN" sz="2000" dirty="0">
                          <a:solidFill>
                            <a:srgbClr val="0000FF"/>
                          </a:solidFill>
                          <a:latin typeface="Arial"/>
                          <a:cs typeface="Arial"/>
                        </a:rPr>
                        <a:t>1</a:t>
                      </a:r>
                      <a:endParaRPr lang="zh-CN" altLang="en-US" sz="2000" dirty="0">
                        <a:solidFill>
                          <a:srgbClr val="0000FF"/>
                        </a:solidFill>
                        <a:latin typeface="Arial"/>
                        <a:cs typeface="Arial"/>
                      </a:endParaRPr>
                    </a:p>
                  </a:txBody>
                  <a:tcPr/>
                </a:tc>
                <a:tc>
                  <a:txBody>
                    <a:bodyPr/>
                    <a:lstStyle/>
                    <a:p>
                      <a:pPr algn="ctr"/>
                      <a:r>
                        <a:rPr lang="en-US" altLang="zh-CN" sz="2000" dirty="0">
                          <a:solidFill>
                            <a:srgbClr val="0000FF"/>
                          </a:solidFill>
                          <a:latin typeface="Arial"/>
                          <a:cs typeface="Arial"/>
                        </a:rPr>
                        <a:t>3</a:t>
                      </a:r>
                      <a:endParaRPr lang="zh-CN" altLang="en-US" sz="2000" dirty="0">
                        <a:solidFill>
                          <a:srgbClr val="0000FF"/>
                        </a:solidFill>
                        <a:latin typeface="Arial"/>
                        <a:cs typeface="Arial"/>
                      </a:endParaRPr>
                    </a:p>
                  </a:txBody>
                  <a:tcPr/>
                </a:tc>
                <a:tc>
                  <a:txBody>
                    <a:bodyPr/>
                    <a:lstStyle/>
                    <a:p>
                      <a:pPr algn="ctr"/>
                      <a:r>
                        <a:rPr lang="en-US" altLang="zh-CN" sz="2000" dirty="0">
                          <a:latin typeface="Arial"/>
                          <a:cs typeface="Arial"/>
                        </a:rPr>
                        <a:t>0</a:t>
                      </a:r>
                      <a:endParaRPr lang="zh-CN" altLang="en-US" sz="2000" dirty="0">
                        <a:latin typeface="Arial"/>
                        <a:cs typeface="Arial"/>
                      </a:endParaRPr>
                    </a:p>
                  </a:txBody>
                  <a:tcPr/>
                </a:tc>
                <a:tc>
                  <a:txBody>
                    <a:bodyPr/>
                    <a:lstStyle/>
                    <a:p>
                      <a:pPr algn="ctr"/>
                      <a:r>
                        <a:rPr lang="en-US" altLang="zh-CN" sz="2000" dirty="0">
                          <a:latin typeface="Arial"/>
                          <a:cs typeface="Arial"/>
                        </a:rPr>
                        <a:t>0</a:t>
                      </a:r>
                      <a:endParaRPr lang="zh-CN" altLang="en-US" sz="2000" dirty="0">
                        <a:latin typeface="Arial"/>
                        <a:cs typeface="Arial"/>
                      </a:endParaRPr>
                    </a:p>
                  </a:txBody>
                  <a:tcPr/>
                </a:tc>
                <a:tc>
                  <a:txBody>
                    <a:bodyPr/>
                    <a:lstStyle/>
                    <a:p>
                      <a:pPr algn="ctr"/>
                      <a:r>
                        <a:rPr lang="en-US" altLang="zh-CN" sz="2000" dirty="0">
                          <a:latin typeface="Arial"/>
                          <a:cs typeface="Arial"/>
                        </a:rPr>
                        <a:t>12</a:t>
                      </a:r>
                      <a:endParaRPr lang="zh-CN" altLang="en-US" sz="2000" dirty="0">
                        <a:latin typeface="Arial"/>
                        <a:cs typeface="Arial"/>
                      </a:endParaRPr>
                    </a:p>
                  </a:txBody>
                  <a:tcPr/>
                </a:tc>
                <a:extLst>
                  <a:ext uri="{0D108BD9-81ED-4DB2-BD59-A6C34878D82A}">
                    <a16:rowId xmlns:a16="http://schemas.microsoft.com/office/drawing/2014/main" val="10000"/>
                  </a:ext>
                </a:extLst>
              </a:tr>
            </a:tbl>
          </a:graphicData>
        </a:graphic>
      </p:graphicFrame>
      <p:sp>
        <p:nvSpPr>
          <p:cNvPr id="5" name="矩形 4"/>
          <p:cNvSpPr/>
          <p:nvPr/>
        </p:nvSpPr>
        <p:spPr>
          <a:xfrm>
            <a:off x="457200" y="1849556"/>
            <a:ext cx="749123" cy="369332"/>
          </a:xfrm>
          <a:prstGeom prst="rect">
            <a:avLst/>
          </a:prstGeom>
        </p:spPr>
        <p:txBody>
          <a:bodyPr wrap="none">
            <a:spAutoFit/>
          </a:bodyPr>
          <a:lstStyle/>
          <a:p>
            <a:r>
              <a:rPr kumimoji="1" lang="en-US" altLang="zh-CN" dirty="0">
                <a:latin typeface="Arial"/>
                <a:cs typeface="Arial"/>
              </a:rPr>
              <a:t>nums </a:t>
            </a:r>
            <a:endParaRPr lang="zh-CN" altLang="en-US" dirty="0">
              <a:latin typeface="Arial"/>
              <a:cs typeface="Arial"/>
            </a:endParaRPr>
          </a:p>
        </p:txBody>
      </p:sp>
      <p:cxnSp>
        <p:nvCxnSpPr>
          <p:cNvPr id="9" name="直线箭头连接符 8"/>
          <p:cNvCxnSpPr/>
          <p:nvPr/>
        </p:nvCxnSpPr>
        <p:spPr>
          <a:xfrm flipV="1">
            <a:off x="7013163" y="2247776"/>
            <a:ext cx="1" cy="3609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 name="直线箭头连接符 5"/>
          <p:cNvCxnSpPr/>
          <p:nvPr/>
        </p:nvCxnSpPr>
        <p:spPr>
          <a:xfrm flipV="1">
            <a:off x="4617449" y="2247776"/>
            <a:ext cx="1" cy="360982"/>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74738326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Solution III</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389299914"/>
              </p:ext>
            </p:extLst>
          </p:nvPr>
        </p:nvGraphicFramePr>
        <p:xfrm>
          <a:off x="1524000" y="1828652"/>
          <a:ext cx="6096000" cy="396240"/>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pPr algn="ctr"/>
                      <a:r>
                        <a:rPr lang="en-US" altLang="zh-CN" sz="2000" dirty="0">
                          <a:solidFill>
                            <a:srgbClr val="0000FF"/>
                          </a:solidFill>
                          <a:latin typeface="Arial"/>
                          <a:cs typeface="Arial"/>
                        </a:rPr>
                        <a:t>1</a:t>
                      </a:r>
                      <a:endParaRPr lang="zh-CN" altLang="en-US" sz="2000" dirty="0">
                        <a:solidFill>
                          <a:srgbClr val="0000FF"/>
                        </a:solidFill>
                        <a:latin typeface="Arial"/>
                        <a:cs typeface="Arial"/>
                      </a:endParaRPr>
                    </a:p>
                  </a:txBody>
                  <a:tcPr/>
                </a:tc>
                <a:tc>
                  <a:txBody>
                    <a:bodyPr/>
                    <a:lstStyle/>
                    <a:p>
                      <a:pPr algn="ctr"/>
                      <a:r>
                        <a:rPr lang="en-US" altLang="zh-CN" sz="2000" dirty="0">
                          <a:solidFill>
                            <a:srgbClr val="0000FF"/>
                          </a:solidFill>
                          <a:latin typeface="Arial"/>
                          <a:cs typeface="Arial"/>
                        </a:rPr>
                        <a:t>3</a:t>
                      </a:r>
                      <a:endParaRPr lang="zh-CN" altLang="en-US" sz="2000" dirty="0">
                        <a:solidFill>
                          <a:srgbClr val="0000FF"/>
                        </a:solidFill>
                        <a:latin typeface="Arial"/>
                        <a:cs typeface="Arial"/>
                      </a:endParaRPr>
                    </a:p>
                  </a:txBody>
                  <a:tcPr/>
                </a:tc>
                <a:tc>
                  <a:txBody>
                    <a:bodyPr/>
                    <a:lstStyle/>
                    <a:p>
                      <a:pPr algn="ctr"/>
                      <a:r>
                        <a:rPr lang="en-US" altLang="zh-CN" sz="2000" dirty="0">
                          <a:solidFill>
                            <a:srgbClr val="0000FF"/>
                          </a:solidFill>
                          <a:latin typeface="Arial"/>
                          <a:cs typeface="Arial"/>
                        </a:rPr>
                        <a:t>12</a:t>
                      </a:r>
                      <a:endParaRPr lang="zh-CN" altLang="en-US" sz="2000" dirty="0">
                        <a:solidFill>
                          <a:srgbClr val="0000FF"/>
                        </a:solidFill>
                        <a:latin typeface="Arial"/>
                        <a:cs typeface="Arial"/>
                      </a:endParaRPr>
                    </a:p>
                  </a:txBody>
                  <a:tcPr/>
                </a:tc>
                <a:tc>
                  <a:txBody>
                    <a:bodyPr/>
                    <a:lstStyle/>
                    <a:p>
                      <a:pPr algn="ctr"/>
                      <a:r>
                        <a:rPr lang="en-US" altLang="zh-CN" sz="2000" dirty="0">
                          <a:latin typeface="Arial"/>
                          <a:cs typeface="Arial"/>
                        </a:rPr>
                        <a:t>0</a:t>
                      </a:r>
                      <a:endParaRPr lang="zh-CN" altLang="en-US" sz="2000" dirty="0">
                        <a:latin typeface="Arial"/>
                        <a:cs typeface="Arial"/>
                      </a:endParaRPr>
                    </a:p>
                  </a:txBody>
                  <a:tcPr/>
                </a:tc>
                <a:tc>
                  <a:txBody>
                    <a:bodyPr/>
                    <a:lstStyle/>
                    <a:p>
                      <a:pPr algn="ctr"/>
                      <a:r>
                        <a:rPr lang="en-US" altLang="zh-CN" sz="2000" dirty="0">
                          <a:latin typeface="Arial"/>
                          <a:cs typeface="Arial"/>
                        </a:rPr>
                        <a:t>0</a:t>
                      </a:r>
                      <a:endParaRPr lang="zh-CN" altLang="en-US" sz="2000" dirty="0">
                        <a:latin typeface="Arial"/>
                        <a:cs typeface="Arial"/>
                      </a:endParaRPr>
                    </a:p>
                  </a:txBody>
                  <a:tcPr/>
                </a:tc>
                <a:extLst>
                  <a:ext uri="{0D108BD9-81ED-4DB2-BD59-A6C34878D82A}">
                    <a16:rowId xmlns:a16="http://schemas.microsoft.com/office/drawing/2014/main" val="10000"/>
                  </a:ext>
                </a:extLst>
              </a:tr>
            </a:tbl>
          </a:graphicData>
        </a:graphic>
      </p:graphicFrame>
      <p:sp>
        <p:nvSpPr>
          <p:cNvPr id="5" name="矩形 4"/>
          <p:cNvSpPr/>
          <p:nvPr/>
        </p:nvSpPr>
        <p:spPr>
          <a:xfrm>
            <a:off x="457200" y="1849556"/>
            <a:ext cx="749123" cy="369332"/>
          </a:xfrm>
          <a:prstGeom prst="rect">
            <a:avLst/>
          </a:prstGeom>
        </p:spPr>
        <p:txBody>
          <a:bodyPr wrap="none">
            <a:spAutoFit/>
          </a:bodyPr>
          <a:lstStyle/>
          <a:p>
            <a:r>
              <a:rPr kumimoji="1" lang="en-US" altLang="zh-CN" dirty="0">
                <a:latin typeface="Arial"/>
                <a:cs typeface="Arial"/>
              </a:rPr>
              <a:t>nums </a:t>
            </a:r>
            <a:endParaRPr lang="zh-CN" altLang="en-US" dirty="0">
              <a:latin typeface="Arial"/>
              <a:cs typeface="Arial"/>
            </a:endParaRPr>
          </a:p>
        </p:txBody>
      </p:sp>
      <p:cxnSp>
        <p:nvCxnSpPr>
          <p:cNvPr id="9" name="直线箭头连接符 8"/>
          <p:cNvCxnSpPr/>
          <p:nvPr/>
        </p:nvCxnSpPr>
        <p:spPr>
          <a:xfrm flipV="1">
            <a:off x="7013163" y="2247776"/>
            <a:ext cx="1" cy="3609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 name="任意形状 5"/>
          <p:cNvSpPr/>
          <p:nvPr/>
        </p:nvSpPr>
        <p:spPr>
          <a:xfrm>
            <a:off x="4519085" y="2269855"/>
            <a:ext cx="2356789" cy="572135"/>
          </a:xfrm>
          <a:custGeom>
            <a:avLst/>
            <a:gdLst>
              <a:gd name="connsiteX0" fmla="*/ 1189836 w 1189836"/>
              <a:gd name="connsiteY0" fmla="*/ 22884 h 572135"/>
              <a:gd name="connsiteX1" fmla="*/ 617800 w 1189836"/>
              <a:gd name="connsiteY1" fmla="*/ 572096 h 572135"/>
              <a:gd name="connsiteX2" fmla="*/ 0 w 1189836"/>
              <a:gd name="connsiteY2" fmla="*/ 0 h 572135"/>
            </a:gdLst>
            <a:ahLst/>
            <a:cxnLst>
              <a:cxn ang="0">
                <a:pos x="connsiteX0" y="connsiteY0"/>
              </a:cxn>
              <a:cxn ang="0">
                <a:pos x="connsiteX1" y="connsiteY1"/>
              </a:cxn>
              <a:cxn ang="0">
                <a:pos x="connsiteX2" y="connsiteY2"/>
              </a:cxn>
            </a:cxnLst>
            <a:rect l="l" t="t" r="r" b="b"/>
            <a:pathLst>
              <a:path w="1189836" h="572135">
                <a:moveTo>
                  <a:pt x="1189836" y="22884"/>
                </a:moveTo>
                <a:cubicBezTo>
                  <a:pt x="1002971" y="299397"/>
                  <a:pt x="816106" y="575910"/>
                  <a:pt x="617800" y="572096"/>
                </a:cubicBezTo>
                <a:cubicBezTo>
                  <a:pt x="419494" y="568282"/>
                  <a:pt x="112500" y="99163"/>
                  <a:pt x="0" y="0"/>
                </a:cubicBezTo>
              </a:path>
            </a:pathLst>
          </a:custGeom>
          <a:ln>
            <a:solidFill>
              <a:srgbClr val="0000FF"/>
            </a:solidFill>
            <a:headEnd type="arrow"/>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kumimoji="1" lang="zh-CN" altLang="en-US"/>
          </a:p>
        </p:txBody>
      </p:sp>
      <p:cxnSp>
        <p:nvCxnSpPr>
          <p:cNvPr id="7" name="直线箭头连接符 6"/>
          <p:cNvCxnSpPr/>
          <p:nvPr/>
        </p:nvCxnSpPr>
        <p:spPr>
          <a:xfrm flipV="1">
            <a:off x="5830791" y="2269855"/>
            <a:ext cx="1" cy="360982"/>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04363248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Solution III</a:t>
            </a:r>
            <a:endParaRPr kumimoji="1" lang="zh-CN" altLang="en-US" dirty="0"/>
          </a:p>
        </p:txBody>
      </p:sp>
      <p:sp>
        <p:nvSpPr>
          <p:cNvPr id="3" name="内容占位符 2"/>
          <p:cNvSpPr>
            <a:spLocks noGrp="1"/>
          </p:cNvSpPr>
          <p:nvPr>
            <p:ph idx="1"/>
          </p:nvPr>
        </p:nvSpPr>
        <p:spPr>
          <a:xfrm>
            <a:off x="151161" y="1566003"/>
            <a:ext cx="8992839" cy="4525963"/>
          </a:xfrm>
        </p:spPr>
        <p:txBody>
          <a:bodyPr>
            <a:normAutofit lnSpcReduction="10000"/>
          </a:bodyPr>
          <a:lstStyle/>
          <a:p>
            <a:pPr marL="0" indent="0">
              <a:buNone/>
            </a:pPr>
            <a:r>
              <a:rPr kumimoji="1" lang="mr-IN" altLang="zh-CN" dirty="0">
                <a:latin typeface="Consolas"/>
                <a:cs typeface="Consolas"/>
              </a:rPr>
              <a:t>void moveZeroes(int* nums, int numsSize) {</a:t>
            </a:r>
          </a:p>
          <a:p>
            <a:pPr marL="0" indent="0">
              <a:buNone/>
            </a:pPr>
            <a:r>
              <a:rPr kumimoji="1" lang="mr-IN" altLang="zh-CN" dirty="0">
                <a:latin typeface="Consolas"/>
                <a:cs typeface="Consolas"/>
              </a:rPr>
              <a:t>    </a:t>
            </a:r>
          </a:p>
          <a:p>
            <a:pPr marL="0" indent="0">
              <a:buNone/>
            </a:pPr>
            <a:r>
              <a:rPr kumimoji="1" lang="en-US" altLang="zh-CN" dirty="0">
                <a:latin typeface="Consolas"/>
                <a:cs typeface="Consolas"/>
              </a:rPr>
              <a:t>    </a:t>
            </a:r>
            <a:r>
              <a:rPr kumimoji="1" lang="mr-IN" altLang="zh-CN" dirty="0">
                <a:latin typeface="Consolas"/>
                <a:cs typeface="Consolas"/>
              </a:rPr>
              <a:t>int </a:t>
            </a:r>
            <a:r>
              <a:rPr kumimoji="1" lang="en-US" altLang="zh-CN" dirty="0" err="1">
                <a:latin typeface="Consolas"/>
                <a:cs typeface="Consolas"/>
              </a:rPr>
              <a:t>nextSwap</a:t>
            </a:r>
            <a:r>
              <a:rPr kumimoji="1" lang="en-US" altLang="zh-CN" dirty="0">
                <a:latin typeface="Consolas"/>
                <a:cs typeface="Consolas"/>
              </a:rPr>
              <a:t> </a:t>
            </a:r>
            <a:r>
              <a:rPr kumimoji="1" lang="mr-IN" altLang="zh-CN" dirty="0">
                <a:latin typeface="Consolas"/>
                <a:cs typeface="Consolas"/>
              </a:rPr>
              <a:t>= 0;</a:t>
            </a:r>
          </a:p>
          <a:p>
            <a:pPr marL="0" indent="0">
              <a:buNone/>
            </a:pPr>
            <a:r>
              <a:rPr kumimoji="1" lang="mr-IN" altLang="zh-CN" dirty="0">
                <a:latin typeface="Consolas"/>
                <a:cs typeface="Consolas"/>
              </a:rPr>
              <a:t>    for (int i = 0; i &lt; numsSize; i++) {</a:t>
            </a:r>
          </a:p>
          <a:p>
            <a:pPr marL="0" indent="0">
              <a:buNone/>
            </a:pPr>
            <a:r>
              <a:rPr kumimoji="1" lang="mr-IN" altLang="zh-CN" dirty="0">
                <a:latin typeface="Consolas"/>
                <a:cs typeface="Consolas"/>
              </a:rPr>
              <a:t>        if (nums[i] != 0) {</a:t>
            </a:r>
          </a:p>
          <a:p>
            <a:pPr marL="0" indent="0">
              <a:buNone/>
            </a:pPr>
            <a:r>
              <a:rPr kumimoji="1" lang="mr-IN" altLang="zh-CN" dirty="0">
                <a:latin typeface="Consolas"/>
                <a:cs typeface="Consolas"/>
              </a:rPr>
              <a:t>            </a:t>
            </a:r>
            <a:r>
              <a:rPr kumimoji="1" lang="en-US" altLang="zh-CN" dirty="0">
                <a:latin typeface="Consolas"/>
                <a:cs typeface="Consolas"/>
              </a:rPr>
              <a:t>swap(&amp;</a:t>
            </a:r>
            <a:r>
              <a:rPr kumimoji="1" lang="mr-IN" altLang="zh-CN" dirty="0">
                <a:latin typeface="Consolas"/>
                <a:cs typeface="Consolas"/>
              </a:rPr>
              <a:t>nums[</a:t>
            </a:r>
            <a:r>
              <a:rPr kumimoji="1" lang="en-US" altLang="zh-CN" dirty="0" err="1">
                <a:latin typeface="Consolas"/>
                <a:cs typeface="Consolas"/>
              </a:rPr>
              <a:t>nextSwap</a:t>
            </a:r>
            <a:r>
              <a:rPr kumimoji="1" lang="mr-IN" altLang="zh-CN" dirty="0">
                <a:latin typeface="Consolas"/>
                <a:cs typeface="Consolas"/>
              </a:rPr>
              <a:t>++]</a:t>
            </a:r>
            <a:r>
              <a:rPr kumimoji="1" lang="en-US" altLang="zh-CN" dirty="0">
                <a:latin typeface="Consolas"/>
                <a:cs typeface="Consolas"/>
              </a:rPr>
              <a:t>,</a:t>
            </a:r>
            <a:r>
              <a:rPr kumimoji="1" lang="mr-IN" altLang="zh-CN" dirty="0">
                <a:latin typeface="Consolas"/>
                <a:cs typeface="Consolas"/>
              </a:rPr>
              <a:t> </a:t>
            </a:r>
            <a:r>
              <a:rPr kumimoji="1" lang="en-US" altLang="zh-CN" dirty="0">
                <a:latin typeface="Consolas"/>
                <a:cs typeface="Consolas"/>
              </a:rPr>
              <a:t>&amp;</a:t>
            </a:r>
            <a:r>
              <a:rPr kumimoji="1" lang="mr-IN" altLang="zh-CN" dirty="0">
                <a:latin typeface="Consolas"/>
                <a:cs typeface="Consolas"/>
              </a:rPr>
              <a:t>nums[i]</a:t>
            </a:r>
            <a:r>
              <a:rPr kumimoji="1" lang="en-US" altLang="zh-CN" dirty="0">
                <a:latin typeface="Consolas"/>
                <a:cs typeface="Consolas"/>
              </a:rPr>
              <a:t>)</a:t>
            </a:r>
            <a:endParaRPr kumimoji="1" lang="mr-IN" altLang="zh-CN" dirty="0">
              <a:latin typeface="Consolas"/>
              <a:cs typeface="Consolas"/>
            </a:endParaRPr>
          </a:p>
          <a:p>
            <a:pPr marL="0" indent="0">
              <a:buNone/>
            </a:pPr>
            <a:r>
              <a:rPr kumimoji="1" lang="mr-IN" altLang="zh-CN" dirty="0">
                <a:latin typeface="Consolas"/>
                <a:cs typeface="Consolas"/>
              </a:rPr>
              <a:t>        }</a:t>
            </a:r>
          </a:p>
          <a:p>
            <a:pPr marL="0" indent="0">
              <a:buNone/>
            </a:pPr>
            <a:r>
              <a:rPr kumimoji="1" lang="mr-IN" altLang="zh-CN" dirty="0">
                <a:latin typeface="Consolas"/>
                <a:cs typeface="Consolas"/>
              </a:rPr>
              <a:t>    }</a:t>
            </a:r>
            <a:endParaRPr kumimoji="1" lang="en-US" altLang="zh-CN" dirty="0">
              <a:latin typeface="Consolas"/>
              <a:cs typeface="Consolas"/>
            </a:endParaRPr>
          </a:p>
          <a:p>
            <a:pPr marL="0" indent="0">
              <a:buNone/>
            </a:pPr>
            <a:r>
              <a:rPr kumimoji="1" lang="mr-IN" altLang="zh-CN" dirty="0">
                <a:latin typeface="Consolas"/>
                <a:cs typeface="Consolas"/>
              </a:rPr>
              <a:t>}</a:t>
            </a:r>
            <a:endParaRPr kumimoji="1" lang="zh-CN" altLang="en-US" dirty="0">
              <a:latin typeface="Consolas"/>
              <a:cs typeface="Consolas"/>
            </a:endParaRPr>
          </a:p>
        </p:txBody>
      </p:sp>
    </p:spTree>
    <p:extLst>
      <p:ext uri="{BB962C8B-B14F-4D97-AF65-F5344CB8AC3E}">
        <p14:creationId xmlns:p14="http://schemas.microsoft.com/office/powerpoint/2010/main" val="41901470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Exercise</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a:t>Remove</a:t>
            </a:r>
            <a:r>
              <a:rPr kumimoji="1" lang="zh-CN" altLang="en-US" dirty="0"/>
              <a:t> </a:t>
            </a:r>
            <a:r>
              <a:rPr kumimoji="1" lang="en-US" altLang="zh-CN" dirty="0"/>
              <a:t>Elements</a:t>
            </a:r>
          </a:p>
          <a:p>
            <a:pPr lvl="1"/>
            <a:r>
              <a:rPr kumimoji="1" lang="en-US" altLang="zh-CN" dirty="0"/>
              <a:t>Given an array and a value, remove all instances of that value in place and return the new length.</a:t>
            </a:r>
          </a:p>
          <a:p>
            <a:pPr lvl="1"/>
            <a:r>
              <a:rPr kumimoji="1" lang="en-US" altLang="zh-CN" dirty="0"/>
              <a:t>For example, given nums = [0, 1, 0, 3, 12], value is 0 calling your function, nums should be [1, 3, 12, *, *] and 3</a:t>
            </a:r>
          </a:p>
          <a:p>
            <a:pPr lvl="1"/>
            <a:r>
              <a:rPr kumimoji="1" lang="en-US" altLang="zh-CN" dirty="0"/>
              <a:t>Assume you can dynamically allocate an </a:t>
            </a:r>
            <a:r>
              <a:rPr kumimoji="1" lang="en-US" altLang="zh-CN" dirty="0" err="1"/>
              <a:t>int</a:t>
            </a:r>
            <a:r>
              <a:rPr kumimoji="1" lang="en-US" altLang="zh-CN" dirty="0"/>
              <a:t> array with function </a:t>
            </a:r>
            <a:r>
              <a:rPr kumimoji="1" lang="en-US" altLang="zh-CN" dirty="0" err="1"/>
              <a:t>dynamic_alloc</a:t>
            </a:r>
            <a:r>
              <a:rPr kumimoji="1" lang="en-US" altLang="zh-CN" dirty="0"/>
              <a:t>(n):</a:t>
            </a:r>
          </a:p>
          <a:p>
            <a:pPr lvl="2"/>
            <a:r>
              <a:rPr kumimoji="1" lang="en-US" altLang="zh-CN" i="1" dirty="0" err="1">
                <a:latin typeface="Consolas"/>
                <a:cs typeface="Consolas"/>
              </a:rPr>
              <a:t>int</a:t>
            </a:r>
            <a:r>
              <a:rPr kumimoji="1" lang="en-US" altLang="zh-CN" i="1" dirty="0">
                <a:latin typeface="Consolas"/>
                <a:cs typeface="Consolas"/>
              </a:rPr>
              <a:t>* </a:t>
            </a:r>
            <a:r>
              <a:rPr kumimoji="1" lang="en-US" altLang="zh-CN" i="1" dirty="0" err="1">
                <a:latin typeface="Consolas"/>
                <a:cs typeface="Consolas"/>
              </a:rPr>
              <a:t>dynamic_alloc</a:t>
            </a:r>
            <a:r>
              <a:rPr kumimoji="1" lang="en-US" altLang="zh-CN" i="1" dirty="0">
                <a:latin typeface="Consolas"/>
                <a:cs typeface="Consolas"/>
              </a:rPr>
              <a:t>(</a:t>
            </a:r>
            <a:r>
              <a:rPr kumimoji="1" lang="en-US" altLang="zh-CN" i="1" dirty="0" err="1">
                <a:latin typeface="Consolas"/>
                <a:cs typeface="Consolas"/>
              </a:rPr>
              <a:t>int</a:t>
            </a:r>
            <a:r>
              <a:rPr kumimoji="1" lang="en-US" altLang="zh-CN" i="1" dirty="0">
                <a:latin typeface="Consolas"/>
                <a:cs typeface="Consolas"/>
              </a:rPr>
              <a:t> </a:t>
            </a:r>
            <a:r>
              <a:rPr kumimoji="1" lang="en-US" altLang="zh-CN" i="1" dirty="0" err="1">
                <a:latin typeface="Consolas"/>
                <a:cs typeface="Consolas"/>
              </a:rPr>
              <a:t>len</a:t>
            </a:r>
            <a:r>
              <a:rPr kumimoji="1" lang="en-US" altLang="zh-CN" i="1" dirty="0">
                <a:latin typeface="Consolas"/>
                <a:cs typeface="Consolas"/>
              </a:rPr>
              <a:t>)</a:t>
            </a:r>
          </a:p>
        </p:txBody>
      </p:sp>
    </p:spTree>
    <p:extLst>
      <p:ext uri="{BB962C8B-B14F-4D97-AF65-F5344CB8AC3E}">
        <p14:creationId xmlns:p14="http://schemas.microsoft.com/office/powerpoint/2010/main" val="79280821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Solution I</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4095733505"/>
              </p:ext>
            </p:extLst>
          </p:nvPr>
        </p:nvGraphicFramePr>
        <p:xfrm>
          <a:off x="1524000" y="1828652"/>
          <a:ext cx="6096000" cy="396240"/>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pPr algn="ctr"/>
                      <a:r>
                        <a:rPr lang="en-US" altLang="zh-CN" sz="2000" dirty="0">
                          <a:latin typeface="Arial"/>
                          <a:cs typeface="Arial"/>
                        </a:rPr>
                        <a:t>0</a:t>
                      </a:r>
                      <a:endParaRPr lang="zh-CN" altLang="en-US" sz="2000" dirty="0">
                        <a:latin typeface="Arial"/>
                        <a:cs typeface="Arial"/>
                      </a:endParaRPr>
                    </a:p>
                  </a:txBody>
                  <a:tcPr/>
                </a:tc>
                <a:tc>
                  <a:txBody>
                    <a:bodyPr/>
                    <a:lstStyle/>
                    <a:p>
                      <a:pPr algn="ctr"/>
                      <a:r>
                        <a:rPr lang="en-US" altLang="zh-CN" sz="2000" dirty="0">
                          <a:latin typeface="Arial"/>
                          <a:cs typeface="Arial"/>
                        </a:rPr>
                        <a:t>1</a:t>
                      </a:r>
                      <a:endParaRPr lang="zh-CN" altLang="en-US" sz="2000" dirty="0">
                        <a:latin typeface="Arial"/>
                        <a:cs typeface="Arial"/>
                      </a:endParaRPr>
                    </a:p>
                  </a:txBody>
                  <a:tcPr/>
                </a:tc>
                <a:tc>
                  <a:txBody>
                    <a:bodyPr/>
                    <a:lstStyle/>
                    <a:p>
                      <a:pPr algn="ctr"/>
                      <a:r>
                        <a:rPr lang="en-US" altLang="zh-CN" sz="2000" dirty="0">
                          <a:latin typeface="Arial"/>
                          <a:cs typeface="Arial"/>
                        </a:rPr>
                        <a:t>0</a:t>
                      </a:r>
                      <a:endParaRPr lang="zh-CN" altLang="en-US" sz="2000" dirty="0">
                        <a:latin typeface="Arial"/>
                        <a:cs typeface="Arial"/>
                      </a:endParaRPr>
                    </a:p>
                  </a:txBody>
                  <a:tcPr/>
                </a:tc>
                <a:tc>
                  <a:txBody>
                    <a:bodyPr/>
                    <a:lstStyle/>
                    <a:p>
                      <a:pPr algn="ctr"/>
                      <a:r>
                        <a:rPr lang="en-US" altLang="zh-CN" sz="2000" dirty="0">
                          <a:latin typeface="Arial"/>
                          <a:cs typeface="Arial"/>
                        </a:rPr>
                        <a:t>3</a:t>
                      </a:r>
                      <a:endParaRPr lang="zh-CN" altLang="en-US" sz="2000" dirty="0">
                        <a:latin typeface="Arial"/>
                        <a:cs typeface="Arial"/>
                      </a:endParaRPr>
                    </a:p>
                  </a:txBody>
                  <a:tcPr/>
                </a:tc>
                <a:tc>
                  <a:txBody>
                    <a:bodyPr/>
                    <a:lstStyle/>
                    <a:p>
                      <a:pPr algn="ctr"/>
                      <a:r>
                        <a:rPr lang="en-US" altLang="zh-CN" sz="2000" dirty="0">
                          <a:latin typeface="Arial"/>
                          <a:cs typeface="Arial"/>
                        </a:rPr>
                        <a:t>12</a:t>
                      </a:r>
                      <a:endParaRPr lang="zh-CN" altLang="en-US" sz="2000" dirty="0">
                        <a:latin typeface="Arial"/>
                        <a:cs typeface="Arial"/>
                      </a:endParaRPr>
                    </a:p>
                  </a:txBody>
                  <a:tcPr/>
                </a:tc>
                <a:extLst>
                  <a:ext uri="{0D108BD9-81ED-4DB2-BD59-A6C34878D82A}">
                    <a16:rowId xmlns:a16="http://schemas.microsoft.com/office/drawing/2014/main" val="10000"/>
                  </a:ext>
                </a:extLst>
              </a:tr>
            </a:tbl>
          </a:graphicData>
        </a:graphic>
      </p:graphicFrame>
      <p:sp>
        <p:nvSpPr>
          <p:cNvPr id="5" name="矩形 4"/>
          <p:cNvSpPr/>
          <p:nvPr/>
        </p:nvSpPr>
        <p:spPr>
          <a:xfrm>
            <a:off x="457200" y="1849556"/>
            <a:ext cx="749123" cy="369332"/>
          </a:xfrm>
          <a:prstGeom prst="rect">
            <a:avLst/>
          </a:prstGeom>
        </p:spPr>
        <p:txBody>
          <a:bodyPr wrap="none">
            <a:spAutoFit/>
          </a:bodyPr>
          <a:lstStyle/>
          <a:p>
            <a:r>
              <a:rPr kumimoji="1" lang="en-US" altLang="zh-CN" dirty="0">
                <a:latin typeface="Arial"/>
                <a:cs typeface="Arial"/>
              </a:rPr>
              <a:t>nums </a:t>
            </a:r>
            <a:endParaRPr lang="zh-CN" altLang="en-US" dirty="0">
              <a:latin typeface="Arial"/>
              <a:cs typeface="Arial"/>
            </a:endParaRPr>
          </a:p>
        </p:txBody>
      </p:sp>
      <p:sp>
        <p:nvSpPr>
          <p:cNvPr id="6" name="矩形 5"/>
          <p:cNvSpPr/>
          <p:nvPr/>
        </p:nvSpPr>
        <p:spPr>
          <a:xfrm>
            <a:off x="457200" y="3066055"/>
            <a:ext cx="569462" cy="369332"/>
          </a:xfrm>
          <a:prstGeom prst="rect">
            <a:avLst/>
          </a:prstGeom>
        </p:spPr>
        <p:txBody>
          <a:bodyPr wrap="none">
            <a:spAutoFit/>
          </a:bodyPr>
          <a:lstStyle/>
          <a:p>
            <a:r>
              <a:rPr kumimoji="1" lang="en-US" altLang="zh-CN" dirty="0" err="1">
                <a:latin typeface="Arial"/>
                <a:cs typeface="Arial"/>
              </a:rPr>
              <a:t>tmp</a:t>
            </a:r>
            <a:endParaRPr lang="zh-CN" altLang="en-US" dirty="0">
              <a:latin typeface="Arial"/>
              <a:cs typeface="Arial"/>
            </a:endParaRPr>
          </a:p>
        </p:txBody>
      </p:sp>
      <p:graphicFrame>
        <p:nvGraphicFramePr>
          <p:cNvPr id="7" name="表格 6"/>
          <p:cNvGraphicFramePr>
            <a:graphicFrameLocks noGrp="1"/>
          </p:cNvGraphicFramePr>
          <p:nvPr>
            <p:extLst>
              <p:ext uri="{D42A27DB-BD31-4B8C-83A1-F6EECF244321}">
                <p14:modId xmlns:p14="http://schemas.microsoft.com/office/powerpoint/2010/main" val="4185835136"/>
              </p:ext>
            </p:extLst>
          </p:nvPr>
        </p:nvGraphicFramePr>
        <p:xfrm>
          <a:off x="1524000" y="3039147"/>
          <a:ext cx="6096000" cy="396240"/>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172425">
                <a:tc>
                  <a:txBody>
                    <a:bodyPr/>
                    <a:lstStyle/>
                    <a:p>
                      <a:pPr algn="ctr"/>
                      <a:endParaRPr lang="zh-CN" altLang="en-US" sz="2000" dirty="0">
                        <a:latin typeface="Arial"/>
                        <a:cs typeface="Arial"/>
                      </a:endParaRPr>
                    </a:p>
                  </a:txBody>
                  <a:tcPr/>
                </a:tc>
                <a:tc>
                  <a:txBody>
                    <a:bodyPr/>
                    <a:lstStyle/>
                    <a:p>
                      <a:pPr algn="ctr"/>
                      <a:endParaRPr lang="zh-CN" altLang="en-US" sz="2000" dirty="0">
                        <a:latin typeface="Arial"/>
                        <a:cs typeface="Arial"/>
                      </a:endParaRPr>
                    </a:p>
                  </a:txBody>
                  <a:tcPr/>
                </a:tc>
                <a:tc>
                  <a:txBody>
                    <a:bodyPr/>
                    <a:lstStyle/>
                    <a:p>
                      <a:pPr algn="ctr"/>
                      <a:endParaRPr lang="zh-CN" altLang="en-US" sz="2000" dirty="0">
                        <a:latin typeface="Arial"/>
                        <a:cs typeface="Arial"/>
                      </a:endParaRPr>
                    </a:p>
                  </a:txBody>
                  <a:tcPr/>
                </a:tc>
                <a:tc>
                  <a:txBody>
                    <a:bodyPr/>
                    <a:lstStyle/>
                    <a:p>
                      <a:pPr algn="ctr"/>
                      <a:endParaRPr lang="zh-CN" altLang="en-US" sz="2000" dirty="0">
                        <a:latin typeface="Arial"/>
                        <a:cs typeface="Arial"/>
                      </a:endParaRPr>
                    </a:p>
                  </a:txBody>
                  <a:tcPr/>
                </a:tc>
                <a:tc>
                  <a:txBody>
                    <a:bodyPr/>
                    <a:lstStyle/>
                    <a:p>
                      <a:pPr algn="ctr"/>
                      <a:endParaRPr lang="zh-CN" altLang="en-US" sz="2000" dirty="0">
                        <a:latin typeface="Arial"/>
                        <a:cs typeface="Arial"/>
                      </a:endParaRPr>
                    </a:p>
                  </a:txBody>
                  <a:tcPr/>
                </a:tc>
                <a:extLst>
                  <a:ext uri="{0D108BD9-81ED-4DB2-BD59-A6C34878D82A}">
                    <a16:rowId xmlns:a16="http://schemas.microsoft.com/office/drawing/2014/main" val="10000"/>
                  </a:ext>
                </a:extLst>
              </a:tr>
            </a:tbl>
          </a:graphicData>
        </a:graphic>
      </p:graphicFrame>
      <p:cxnSp>
        <p:nvCxnSpPr>
          <p:cNvPr id="9" name="直线箭头连接符 8"/>
          <p:cNvCxnSpPr/>
          <p:nvPr/>
        </p:nvCxnSpPr>
        <p:spPr>
          <a:xfrm flipV="1">
            <a:off x="2127974" y="2247776"/>
            <a:ext cx="1" cy="3609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85850792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Solution I</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206039283"/>
              </p:ext>
            </p:extLst>
          </p:nvPr>
        </p:nvGraphicFramePr>
        <p:xfrm>
          <a:off x="1524000" y="1828652"/>
          <a:ext cx="6096000" cy="396240"/>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pPr algn="ctr"/>
                      <a:r>
                        <a:rPr lang="en-US" altLang="zh-CN" sz="2000" dirty="0">
                          <a:latin typeface="Arial"/>
                          <a:cs typeface="Arial"/>
                        </a:rPr>
                        <a:t>0</a:t>
                      </a:r>
                      <a:endParaRPr lang="zh-CN" altLang="en-US" sz="2000" dirty="0">
                        <a:latin typeface="Arial"/>
                        <a:cs typeface="Arial"/>
                      </a:endParaRPr>
                    </a:p>
                  </a:txBody>
                  <a:tcPr/>
                </a:tc>
                <a:tc>
                  <a:txBody>
                    <a:bodyPr/>
                    <a:lstStyle/>
                    <a:p>
                      <a:pPr algn="ctr"/>
                      <a:r>
                        <a:rPr lang="en-US" altLang="zh-CN" sz="2000" dirty="0">
                          <a:latin typeface="Arial"/>
                          <a:cs typeface="Arial"/>
                        </a:rPr>
                        <a:t>1</a:t>
                      </a:r>
                      <a:endParaRPr lang="zh-CN" altLang="en-US" sz="2000" dirty="0">
                        <a:latin typeface="Arial"/>
                        <a:cs typeface="Arial"/>
                      </a:endParaRPr>
                    </a:p>
                  </a:txBody>
                  <a:tcPr/>
                </a:tc>
                <a:tc>
                  <a:txBody>
                    <a:bodyPr/>
                    <a:lstStyle/>
                    <a:p>
                      <a:pPr algn="ctr"/>
                      <a:r>
                        <a:rPr lang="en-US" altLang="zh-CN" sz="2000" dirty="0">
                          <a:latin typeface="Arial"/>
                          <a:cs typeface="Arial"/>
                        </a:rPr>
                        <a:t>0</a:t>
                      </a:r>
                      <a:endParaRPr lang="zh-CN" altLang="en-US" sz="2000" dirty="0">
                        <a:latin typeface="Arial"/>
                        <a:cs typeface="Arial"/>
                      </a:endParaRPr>
                    </a:p>
                  </a:txBody>
                  <a:tcPr/>
                </a:tc>
                <a:tc>
                  <a:txBody>
                    <a:bodyPr/>
                    <a:lstStyle/>
                    <a:p>
                      <a:pPr algn="ctr"/>
                      <a:r>
                        <a:rPr lang="en-US" altLang="zh-CN" sz="2000" dirty="0">
                          <a:latin typeface="Arial"/>
                          <a:cs typeface="Arial"/>
                        </a:rPr>
                        <a:t>3</a:t>
                      </a:r>
                      <a:endParaRPr lang="zh-CN" altLang="en-US" sz="2000" dirty="0">
                        <a:latin typeface="Arial"/>
                        <a:cs typeface="Arial"/>
                      </a:endParaRPr>
                    </a:p>
                  </a:txBody>
                  <a:tcPr/>
                </a:tc>
                <a:tc>
                  <a:txBody>
                    <a:bodyPr/>
                    <a:lstStyle/>
                    <a:p>
                      <a:pPr algn="ctr"/>
                      <a:r>
                        <a:rPr lang="en-US" altLang="zh-CN" sz="2000" dirty="0">
                          <a:latin typeface="Arial"/>
                          <a:cs typeface="Arial"/>
                        </a:rPr>
                        <a:t>12</a:t>
                      </a:r>
                      <a:endParaRPr lang="zh-CN" altLang="en-US" sz="2000" dirty="0">
                        <a:latin typeface="Arial"/>
                        <a:cs typeface="Arial"/>
                      </a:endParaRPr>
                    </a:p>
                  </a:txBody>
                  <a:tcPr/>
                </a:tc>
                <a:extLst>
                  <a:ext uri="{0D108BD9-81ED-4DB2-BD59-A6C34878D82A}">
                    <a16:rowId xmlns:a16="http://schemas.microsoft.com/office/drawing/2014/main" val="10000"/>
                  </a:ext>
                </a:extLst>
              </a:tr>
            </a:tbl>
          </a:graphicData>
        </a:graphic>
      </p:graphicFrame>
      <p:sp>
        <p:nvSpPr>
          <p:cNvPr id="5" name="矩形 4"/>
          <p:cNvSpPr/>
          <p:nvPr/>
        </p:nvSpPr>
        <p:spPr>
          <a:xfrm>
            <a:off x="457200" y="1849556"/>
            <a:ext cx="749123" cy="369332"/>
          </a:xfrm>
          <a:prstGeom prst="rect">
            <a:avLst/>
          </a:prstGeom>
        </p:spPr>
        <p:txBody>
          <a:bodyPr wrap="none">
            <a:spAutoFit/>
          </a:bodyPr>
          <a:lstStyle/>
          <a:p>
            <a:r>
              <a:rPr kumimoji="1" lang="en-US" altLang="zh-CN" dirty="0">
                <a:latin typeface="Arial"/>
                <a:cs typeface="Arial"/>
              </a:rPr>
              <a:t>nums </a:t>
            </a:r>
            <a:endParaRPr lang="zh-CN" altLang="en-US" dirty="0">
              <a:latin typeface="Arial"/>
              <a:cs typeface="Arial"/>
            </a:endParaRPr>
          </a:p>
        </p:txBody>
      </p:sp>
      <p:sp>
        <p:nvSpPr>
          <p:cNvPr id="6" name="矩形 5"/>
          <p:cNvSpPr/>
          <p:nvPr/>
        </p:nvSpPr>
        <p:spPr>
          <a:xfrm>
            <a:off x="457200" y="3066055"/>
            <a:ext cx="569462" cy="369332"/>
          </a:xfrm>
          <a:prstGeom prst="rect">
            <a:avLst/>
          </a:prstGeom>
        </p:spPr>
        <p:txBody>
          <a:bodyPr wrap="none">
            <a:spAutoFit/>
          </a:bodyPr>
          <a:lstStyle/>
          <a:p>
            <a:r>
              <a:rPr kumimoji="1" lang="en-US" altLang="zh-CN" dirty="0" err="1">
                <a:latin typeface="Arial"/>
                <a:cs typeface="Arial"/>
              </a:rPr>
              <a:t>tmp</a:t>
            </a:r>
            <a:endParaRPr lang="zh-CN" altLang="en-US" dirty="0">
              <a:latin typeface="Arial"/>
              <a:cs typeface="Arial"/>
            </a:endParaRPr>
          </a:p>
        </p:txBody>
      </p:sp>
      <p:graphicFrame>
        <p:nvGraphicFramePr>
          <p:cNvPr id="7" name="表格 6"/>
          <p:cNvGraphicFramePr>
            <a:graphicFrameLocks noGrp="1"/>
          </p:cNvGraphicFramePr>
          <p:nvPr>
            <p:extLst>
              <p:ext uri="{D42A27DB-BD31-4B8C-83A1-F6EECF244321}">
                <p14:modId xmlns:p14="http://schemas.microsoft.com/office/powerpoint/2010/main" val="670871703"/>
              </p:ext>
            </p:extLst>
          </p:nvPr>
        </p:nvGraphicFramePr>
        <p:xfrm>
          <a:off x="1524000" y="3039147"/>
          <a:ext cx="6096000" cy="396240"/>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172425">
                <a:tc>
                  <a:txBody>
                    <a:bodyPr/>
                    <a:lstStyle/>
                    <a:p>
                      <a:pPr algn="ctr"/>
                      <a:r>
                        <a:rPr lang="en-US" altLang="zh-CN" sz="2000" dirty="0">
                          <a:latin typeface="Arial"/>
                          <a:cs typeface="Arial"/>
                        </a:rPr>
                        <a:t>1</a:t>
                      </a:r>
                      <a:endParaRPr lang="zh-CN" altLang="en-US" sz="2000" dirty="0">
                        <a:latin typeface="Arial"/>
                        <a:cs typeface="Arial"/>
                      </a:endParaRPr>
                    </a:p>
                  </a:txBody>
                  <a:tcPr/>
                </a:tc>
                <a:tc>
                  <a:txBody>
                    <a:bodyPr/>
                    <a:lstStyle/>
                    <a:p>
                      <a:pPr algn="ctr"/>
                      <a:endParaRPr lang="zh-CN" altLang="en-US" sz="2000" dirty="0">
                        <a:latin typeface="Arial"/>
                        <a:cs typeface="Arial"/>
                      </a:endParaRPr>
                    </a:p>
                  </a:txBody>
                  <a:tcPr/>
                </a:tc>
                <a:tc>
                  <a:txBody>
                    <a:bodyPr/>
                    <a:lstStyle/>
                    <a:p>
                      <a:pPr algn="ctr"/>
                      <a:endParaRPr lang="zh-CN" altLang="en-US" sz="2000" dirty="0">
                        <a:latin typeface="Arial"/>
                        <a:cs typeface="Arial"/>
                      </a:endParaRPr>
                    </a:p>
                  </a:txBody>
                  <a:tcPr/>
                </a:tc>
                <a:tc>
                  <a:txBody>
                    <a:bodyPr/>
                    <a:lstStyle/>
                    <a:p>
                      <a:pPr algn="ctr"/>
                      <a:endParaRPr lang="zh-CN" altLang="en-US" sz="2000" dirty="0">
                        <a:latin typeface="Arial"/>
                        <a:cs typeface="Arial"/>
                      </a:endParaRPr>
                    </a:p>
                  </a:txBody>
                  <a:tcPr/>
                </a:tc>
                <a:tc>
                  <a:txBody>
                    <a:bodyPr/>
                    <a:lstStyle/>
                    <a:p>
                      <a:pPr algn="ctr"/>
                      <a:endParaRPr lang="zh-CN" altLang="en-US" sz="2000" dirty="0">
                        <a:latin typeface="Arial"/>
                        <a:cs typeface="Arial"/>
                      </a:endParaRPr>
                    </a:p>
                  </a:txBody>
                  <a:tcPr/>
                </a:tc>
                <a:extLst>
                  <a:ext uri="{0D108BD9-81ED-4DB2-BD59-A6C34878D82A}">
                    <a16:rowId xmlns:a16="http://schemas.microsoft.com/office/drawing/2014/main" val="10000"/>
                  </a:ext>
                </a:extLst>
              </a:tr>
            </a:tbl>
          </a:graphicData>
        </a:graphic>
      </p:graphicFrame>
      <p:cxnSp>
        <p:nvCxnSpPr>
          <p:cNvPr id="8" name="直线箭头连接符 7"/>
          <p:cNvCxnSpPr/>
          <p:nvPr/>
        </p:nvCxnSpPr>
        <p:spPr>
          <a:xfrm flipV="1">
            <a:off x="3397895" y="2247776"/>
            <a:ext cx="1" cy="3609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363432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Global Variables</a:t>
            </a:r>
            <a:endParaRPr kumimoji="1" lang="zh-CN" altLang="en-US" dirty="0"/>
          </a:p>
        </p:txBody>
      </p:sp>
      <p:sp>
        <p:nvSpPr>
          <p:cNvPr id="10" name="Rectangle 3"/>
          <p:cNvSpPr txBox="1">
            <a:spLocks noChangeArrowheads="1"/>
          </p:cNvSpPr>
          <p:nvPr/>
        </p:nvSpPr>
        <p:spPr>
          <a:xfrm>
            <a:off x="304800" y="1600200"/>
            <a:ext cx="8382000" cy="4419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rial"/>
                <a:ea typeface="+mn-ea"/>
                <a:cs typeface="Arial"/>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Arial"/>
                <a:ea typeface="+mn-ea"/>
                <a:cs typeface="Arial"/>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rial"/>
                <a:ea typeface="+mn-ea"/>
                <a:cs typeface="Arial"/>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Tx/>
              <a:buNone/>
              <a:defRPr/>
            </a:pPr>
            <a:endParaRPr lang="en-US" altLang="zh-CN" sz="2400" dirty="0">
              <a:latin typeface="Consolas"/>
              <a:ea typeface="宋体" pitchFamily="2" charset="-122"/>
              <a:cs typeface="Consolas"/>
            </a:endParaRPr>
          </a:p>
        </p:txBody>
      </p:sp>
      <p:sp>
        <p:nvSpPr>
          <p:cNvPr id="17" name="内容占位符 2"/>
          <p:cNvSpPr>
            <a:spLocks noGrp="1"/>
          </p:cNvSpPr>
          <p:nvPr>
            <p:ph idx="1"/>
          </p:nvPr>
        </p:nvSpPr>
        <p:spPr>
          <a:xfrm>
            <a:off x="457200" y="1600200"/>
            <a:ext cx="8229600" cy="4525963"/>
          </a:xfrm>
        </p:spPr>
        <p:txBody>
          <a:bodyPr>
            <a:normAutofit/>
          </a:bodyPr>
          <a:lstStyle/>
          <a:p>
            <a:pPr marL="0" indent="0">
              <a:buNone/>
            </a:pPr>
            <a:r>
              <a:rPr kumimoji="1" lang="en-US" altLang="zh-CN" dirty="0">
                <a:latin typeface="Verdana"/>
                <a:cs typeface="Verdana"/>
              </a:rPr>
              <a:t>Scope</a:t>
            </a:r>
          </a:p>
          <a:p>
            <a:pPr lvl="1"/>
            <a:r>
              <a:rPr kumimoji="1" lang="en-US" altLang="zh-CN" dirty="0">
                <a:latin typeface="Verdana"/>
                <a:cs typeface="Verdana"/>
              </a:rPr>
              <a:t>Can be accessed by all functions</a:t>
            </a:r>
          </a:p>
          <a:p>
            <a:pPr marL="0" indent="0">
              <a:buNone/>
            </a:pPr>
            <a:r>
              <a:rPr kumimoji="1" lang="en-US" altLang="zh-CN" dirty="0">
                <a:latin typeface="Verdana"/>
                <a:cs typeface="Verdana"/>
              </a:rPr>
              <a:t>Storage</a:t>
            </a:r>
          </a:p>
          <a:p>
            <a:pPr lvl="1"/>
            <a:r>
              <a:rPr kumimoji="1" lang="en-US" altLang="zh-CN" dirty="0">
                <a:latin typeface="Verdana"/>
                <a:cs typeface="Verdana"/>
              </a:rPr>
              <a:t>Allocated upon program start, </a:t>
            </a:r>
            <a:r>
              <a:rPr kumimoji="1" lang="en-US" altLang="zh-CN" dirty="0" err="1">
                <a:latin typeface="Verdana"/>
                <a:cs typeface="Verdana"/>
              </a:rPr>
              <a:t>deallocated</a:t>
            </a:r>
            <a:r>
              <a:rPr kumimoji="1" lang="en-US" altLang="zh-CN" dirty="0">
                <a:latin typeface="Verdana"/>
                <a:cs typeface="Verdana"/>
              </a:rPr>
              <a:t> when entire program exits</a:t>
            </a:r>
          </a:p>
        </p:txBody>
      </p:sp>
      <p:sp>
        <p:nvSpPr>
          <p:cNvPr id="18" name="矩形 17"/>
          <p:cNvSpPr/>
          <p:nvPr/>
        </p:nvSpPr>
        <p:spPr>
          <a:xfrm>
            <a:off x="304800" y="4505528"/>
            <a:ext cx="3598881" cy="2123658"/>
          </a:xfrm>
          <a:prstGeom prst="rect">
            <a:avLst/>
          </a:prstGeom>
        </p:spPr>
        <p:txBody>
          <a:bodyPr wrap="square">
            <a:spAutoFit/>
          </a:bodyPr>
          <a:lstStyle/>
          <a:p>
            <a:r>
              <a:rPr lang="en-US" altLang="zh-CN" sz="2200" i="1" dirty="0" err="1">
                <a:solidFill>
                  <a:srgbClr val="000000"/>
                </a:solidFill>
                <a:latin typeface="Consolas"/>
                <a:ea typeface="宋体" pitchFamily="2" charset="-122"/>
                <a:cs typeface="Consolas"/>
              </a:rPr>
              <a:t>int</a:t>
            </a:r>
            <a:r>
              <a:rPr lang="en-US" altLang="zh-CN" sz="2200" dirty="0">
                <a:solidFill>
                  <a:srgbClr val="000000"/>
                </a:solidFill>
                <a:latin typeface="Consolas"/>
                <a:ea typeface="宋体" pitchFamily="2" charset="-122"/>
                <a:cs typeface="Consolas"/>
              </a:rPr>
              <a:t> </a:t>
            </a:r>
            <a:r>
              <a:rPr lang="en-US" altLang="zh-CN" sz="2200" dirty="0">
                <a:latin typeface="Consolas"/>
                <a:ea typeface="宋体" pitchFamily="2" charset="-122"/>
                <a:cs typeface="Consolas"/>
              </a:rPr>
              <a:t>add(</a:t>
            </a:r>
            <a:r>
              <a:rPr lang="en-US" altLang="zh-CN" sz="2200" i="1" dirty="0" err="1">
                <a:latin typeface="Consolas"/>
                <a:ea typeface="宋体" pitchFamily="2" charset="-122"/>
                <a:cs typeface="Consolas"/>
              </a:rPr>
              <a:t>int</a:t>
            </a:r>
            <a:r>
              <a:rPr lang="en-US" altLang="zh-CN" sz="2200" i="1" dirty="0">
                <a:latin typeface="Consolas"/>
                <a:ea typeface="宋体" pitchFamily="2" charset="-122"/>
                <a:cs typeface="Consolas"/>
              </a:rPr>
              <a:t> a, </a:t>
            </a:r>
            <a:r>
              <a:rPr lang="en-US" altLang="zh-CN" sz="2200" i="1" dirty="0" err="1">
                <a:latin typeface="Consolas"/>
                <a:ea typeface="宋体" pitchFamily="2" charset="-122"/>
                <a:cs typeface="Consolas"/>
              </a:rPr>
              <a:t>int</a:t>
            </a:r>
            <a:r>
              <a:rPr lang="en-US" altLang="zh-CN" sz="2200" i="1" dirty="0">
                <a:latin typeface="Consolas"/>
                <a:ea typeface="宋体" pitchFamily="2" charset="-122"/>
                <a:cs typeface="Consolas"/>
              </a:rPr>
              <a:t> b</a:t>
            </a:r>
            <a:r>
              <a:rPr lang="en-US" altLang="zh-CN" sz="2200" dirty="0">
                <a:latin typeface="Consolas"/>
                <a:ea typeface="宋体" pitchFamily="2" charset="-122"/>
                <a:cs typeface="Consolas"/>
              </a:rPr>
              <a:t>) </a:t>
            </a:r>
          </a:p>
          <a:p>
            <a:r>
              <a:rPr lang="en-US" altLang="zh-CN" sz="2200" dirty="0">
                <a:latin typeface="Consolas"/>
                <a:ea typeface="宋体" pitchFamily="2" charset="-122"/>
                <a:cs typeface="Consolas"/>
              </a:rPr>
              <a:t>{</a:t>
            </a:r>
          </a:p>
          <a:p>
            <a:r>
              <a:rPr lang="en-US" altLang="zh-CN" sz="2200" dirty="0">
                <a:solidFill>
                  <a:srgbClr val="FF0000"/>
                </a:solidFill>
                <a:latin typeface="Consolas"/>
                <a:ea typeface="宋体" pitchFamily="2" charset="-122"/>
                <a:cs typeface="Consolas"/>
              </a:rPr>
              <a:t>    r</a:t>
            </a:r>
            <a:r>
              <a:rPr lang="en-US" altLang="zh-CN" sz="2200" dirty="0">
                <a:solidFill>
                  <a:srgbClr val="000000"/>
                </a:solidFill>
                <a:latin typeface="Consolas"/>
                <a:ea typeface="宋体" pitchFamily="2" charset="-122"/>
                <a:cs typeface="Consolas"/>
              </a:rPr>
              <a:t> = a + b;</a:t>
            </a:r>
          </a:p>
          <a:p>
            <a:r>
              <a:rPr lang="en-US" altLang="zh-CN" sz="2200" dirty="0">
                <a:solidFill>
                  <a:srgbClr val="FF0066"/>
                </a:solidFill>
                <a:latin typeface="Consolas"/>
                <a:ea typeface="宋体" pitchFamily="2" charset="-122"/>
                <a:cs typeface="Consolas"/>
              </a:rPr>
              <a:t>    </a:t>
            </a:r>
            <a:r>
              <a:rPr lang="en-US" altLang="zh-CN" sz="2200" dirty="0">
                <a:solidFill>
                  <a:srgbClr val="000000"/>
                </a:solidFill>
                <a:latin typeface="Consolas"/>
                <a:ea typeface="宋体" pitchFamily="2" charset="-122"/>
                <a:cs typeface="Consolas"/>
              </a:rPr>
              <a:t>return r;</a:t>
            </a:r>
          </a:p>
          <a:p>
            <a:r>
              <a:rPr lang="en-US" altLang="zh-CN" sz="2200" dirty="0">
                <a:solidFill>
                  <a:srgbClr val="000000"/>
                </a:solidFill>
                <a:latin typeface="Consolas"/>
                <a:ea typeface="宋体" pitchFamily="2" charset="-122"/>
                <a:cs typeface="Consolas"/>
              </a:rPr>
              <a:t>}</a:t>
            </a:r>
          </a:p>
          <a:p>
            <a:endParaRPr lang="en-US" altLang="zh-CN" sz="2200" dirty="0">
              <a:solidFill>
                <a:srgbClr val="000000"/>
              </a:solidFill>
              <a:latin typeface="Consolas"/>
              <a:ea typeface="宋体" pitchFamily="2" charset="-122"/>
              <a:cs typeface="Consolas"/>
            </a:endParaRPr>
          </a:p>
        </p:txBody>
      </p:sp>
      <p:sp>
        <p:nvSpPr>
          <p:cNvPr id="8" name="矩形 7"/>
          <p:cNvSpPr/>
          <p:nvPr/>
        </p:nvSpPr>
        <p:spPr>
          <a:xfrm>
            <a:off x="4261882" y="4504069"/>
            <a:ext cx="4540076" cy="1785104"/>
          </a:xfrm>
          <a:prstGeom prst="rect">
            <a:avLst/>
          </a:prstGeom>
        </p:spPr>
        <p:txBody>
          <a:bodyPr wrap="square">
            <a:spAutoFit/>
          </a:bodyPr>
          <a:lstStyle/>
          <a:p>
            <a:r>
              <a:rPr lang="en-US" altLang="zh-CN" sz="2200" i="1" dirty="0" err="1">
                <a:solidFill>
                  <a:srgbClr val="000000"/>
                </a:solidFill>
                <a:latin typeface="Consolas"/>
                <a:ea typeface="宋体" pitchFamily="2" charset="-122"/>
                <a:cs typeface="Consolas"/>
              </a:rPr>
              <a:t>int</a:t>
            </a:r>
            <a:r>
              <a:rPr lang="en-US" altLang="zh-CN" sz="2200" dirty="0">
                <a:solidFill>
                  <a:srgbClr val="000000"/>
                </a:solidFill>
                <a:latin typeface="Consolas"/>
                <a:ea typeface="宋体" pitchFamily="2" charset="-122"/>
                <a:cs typeface="Consolas"/>
              </a:rPr>
              <a:t> </a:t>
            </a:r>
            <a:r>
              <a:rPr lang="en-US" altLang="zh-CN" sz="2200" dirty="0">
                <a:latin typeface="Consolas"/>
                <a:ea typeface="宋体" pitchFamily="2" charset="-122"/>
                <a:cs typeface="Consolas"/>
              </a:rPr>
              <a:t>subtract(</a:t>
            </a:r>
            <a:r>
              <a:rPr lang="en-US" altLang="zh-CN" sz="2200" i="1" dirty="0">
                <a:latin typeface="Consolas"/>
                <a:ea typeface="宋体" pitchFamily="2" charset="-122"/>
                <a:cs typeface="Consolas"/>
              </a:rPr>
              <a:t>int a, int b</a:t>
            </a:r>
            <a:r>
              <a:rPr lang="en-US" altLang="zh-CN" sz="2200" dirty="0">
                <a:latin typeface="Consolas"/>
                <a:ea typeface="宋体" pitchFamily="2" charset="-122"/>
                <a:cs typeface="Consolas"/>
              </a:rPr>
              <a:t>) </a:t>
            </a:r>
          </a:p>
          <a:p>
            <a:r>
              <a:rPr lang="en-US" altLang="zh-CN" sz="2200" dirty="0">
                <a:latin typeface="Consolas"/>
                <a:ea typeface="宋体" pitchFamily="2" charset="-122"/>
                <a:cs typeface="Consolas"/>
              </a:rPr>
              <a:t>{</a:t>
            </a:r>
          </a:p>
          <a:p>
            <a:r>
              <a:rPr lang="en-US" altLang="zh-CN" sz="2200" dirty="0">
                <a:solidFill>
                  <a:srgbClr val="000000"/>
                </a:solidFill>
                <a:latin typeface="Consolas"/>
                <a:ea typeface="宋体" pitchFamily="2" charset="-122"/>
                <a:cs typeface="Consolas"/>
              </a:rPr>
              <a:t>    </a:t>
            </a:r>
            <a:r>
              <a:rPr lang="en-US" altLang="zh-CN" sz="2200" dirty="0" err="1">
                <a:solidFill>
                  <a:srgbClr val="000000"/>
                </a:solidFill>
                <a:latin typeface="Consolas"/>
                <a:ea typeface="宋体" pitchFamily="2" charset="-122"/>
                <a:cs typeface="Consolas"/>
              </a:rPr>
              <a:t>int</a:t>
            </a:r>
            <a:r>
              <a:rPr lang="en-US" altLang="zh-CN" sz="2200" dirty="0">
                <a:solidFill>
                  <a:srgbClr val="000000"/>
                </a:solidFill>
                <a:latin typeface="Consolas"/>
                <a:ea typeface="宋体" pitchFamily="2" charset="-122"/>
                <a:cs typeface="Consolas"/>
              </a:rPr>
              <a:t> </a:t>
            </a:r>
            <a:r>
              <a:rPr lang="en-US" altLang="zh-CN" sz="2200" dirty="0">
                <a:solidFill>
                  <a:srgbClr val="FF0000"/>
                </a:solidFill>
                <a:latin typeface="Consolas"/>
                <a:ea typeface="宋体" pitchFamily="2" charset="-122"/>
                <a:cs typeface="Consolas"/>
              </a:rPr>
              <a:t>r</a:t>
            </a:r>
            <a:r>
              <a:rPr lang="en-US" altLang="zh-CN" sz="2200" dirty="0">
                <a:solidFill>
                  <a:srgbClr val="000000"/>
                </a:solidFill>
                <a:latin typeface="Consolas"/>
                <a:ea typeface="宋体" pitchFamily="2" charset="-122"/>
                <a:cs typeface="Consolas"/>
              </a:rPr>
              <a:t> = a - b;</a:t>
            </a:r>
          </a:p>
          <a:p>
            <a:r>
              <a:rPr lang="en-US" altLang="zh-CN" sz="2200" dirty="0">
                <a:solidFill>
                  <a:srgbClr val="FF0066"/>
                </a:solidFill>
                <a:latin typeface="Consolas"/>
                <a:ea typeface="宋体" pitchFamily="2" charset="-122"/>
                <a:cs typeface="Consolas"/>
              </a:rPr>
              <a:t>    </a:t>
            </a:r>
            <a:r>
              <a:rPr lang="en-US" altLang="zh-CN" sz="2200" dirty="0">
                <a:solidFill>
                  <a:srgbClr val="000000"/>
                </a:solidFill>
                <a:latin typeface="Consolas"/>
                <a:ea typeface="宋体" pitchFamily="2" charset="-122"/>
                <a:cs typeface="Consolas"/>
              </a:rPr>
              <a:t>return r;</a:t>
            </a:r>
          </a:p>
          <a:p>
            <a:r>
              <a:rPr lang="en-US" altLang="zh-CN" sz="2200" dirty="0">
                <a:solidFill>
                  <a:srgbClr val="000000"/>
                </a:solidFill>
                <a:latin typeface="Consolas"/>
                <a:ea typeface="宋体" pitchFamily="2" charset="-122"/>
                <a:cs typeface="Consolas"/>
              </a:rPr>
              <a:t>}</a:t>
            </a:r>
          </a:p>
        </p:txBody>
      </p:sp>
      <p:sp>
        <p:nvSpPr>
          <p:cNvPr id="3" name="矩形 2"/>
          <p:cNvSpPr/>
          <p:nvPr/>
        </p:nvSpPr>
        <p:spPr>
          <a:xfrm>
            <a:off x="202612" y="4074641"/>
            <a:ext cx="1890937" cy="430887"/>
          </a:xfrm>
          <a:prstGeom prst="rect">
            <a:avLst/>
          </a:prstGeom>
          <a:solidFill>
            <a:schemeClr val="bg2"/>
          </a:solidFill>
        </p:spPr>
        <p:txBody>
          <a:bodyPr wrap="none">
            <a:spAutoFit/>
          </a:bodyPr>
          <a:lstStyle/>
          <a:p>
            <a:r>
              <a:rPr lang="en-US" altLang="zh-CN" sz="2200" dirty="0">
                <a:solidFill>
                  <a:srgbClr val="000000"/>
                </a:solidFill>
                <a:latin typeface="Consolas"/>
                <a:ea typeface="宋体" pitchFamily="2" charset="-122"/>
                <a:cs typeface="Consolas"/>
              </a:rPr>
              <a:t> int </a:t>
            </a:r>
            <a:r>
              <a:rPr lang="en-US" altLang="zh-CN" sz="2200" dirty="0">
                <a:solidFill>
                  <a:srgbClr val="FF0000"/>
                </a:solidFill>
                <a:latin typeface="Consolas"/>
                <a:ea typeface="宋体" pitchFamily="2" charset="-122"/>
                <a:cs typeface="Consolas"/>
              </a:rPr>
              <a:t>r</a:t>
            </a:r>
            <a:r>
              <a:rPr lang="en-US" altLang="zh-CN" sz="2200" dirty="0">
                <a:solidFill>
                  <a:srgbClr val="000000"/>
                </a:solidFill>
                <a:latin typeface="Consolas"/>
                <a:ea typeface="宋体" pitchFamily="2" charset="-122"/>
                <a:cs typeface="Consolas"/>
              </a:rPr>
              <a:t> = 0;</a:t>
            </a:r>
            <a:endParaRPr lang="zh-CN" altLang="en-US" sz="2200" dirty="0"/>
          </a:p>
        </p:txBody>
      </p:sp>
      <p:sp>
        <p:nvSpPr>
          <p:cNvPr id="4" name="Rounded Rectangular Callout 3"/>
          <p:cNvSpPr/>
          <p:nvPr/>
        </p:nvSpPr>
        <p:spPr>
          <a:xfrm>
            <a:off x="1210832" y="5987608"/>
            <a:ext cx="2451198" cy="731837"/>
          </a:xfrm>
          <a:prstGeom prst="wedgeRoundRectCallout">
            <a:avLst>
              <a:gd name="adj1" fmla="val -50760"/>
              <a:gd name="adj2" fmla="val -108358"/>
              <a:gd name="adj3" fmla="val 16667"/>
            </a:avLst>
          </a:prstGeom>
          <a:solidFill>
            <a:schemeClr val="accent1">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00"/>
                </a:solidFill>
              </a:rPr>
              <a:t>modifies global variable r</a:t>
            </a:r>
          </a:p>
        </p:txBody>
      </p:sp>
      <p:sp>
        <p:nvSpPr>
          <p:cNvPr id="9" name="Rounded Rectangular Callout 8"/>
          <p:cNvSpPr/>
          <p:nvPr/>
        </p:nvSpPr>
        <p:spPr>
          <a:xfrm>
            <a:off x="5645444" y="5987608"/>
            <a:ext cx="3498556" cy="731837"/>
          </a:xfrm>
          <a:prstGeom prst="wedgeRoundRectCallout">
            <a:avLst>
              <a:gd name="adj1" fmla="val -50760"/>
              <a:gd name="adj2" fmla="val -108358"/>
              <a:gd name="adj3" fmla="val 16667"/>
            </a:avLst>
          </a:prstGeom>
          <a:solidFill>
            <a:schemeClr val="accent1">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00"/>
                </a:solidFill>
              </a:rPr>
              <a:t>local variable r shadows global variable r</a:t>
            </a:r>
          </a:p>
        </p:txBody>
      </p:sp>
    </p:spTree>
    <p:extLst>
      <p:ext uri="{BB962C8B-B14F-4D97-AF65-F5344CB8AC3E}">
        <p14:creationId xmlns:p14="http://schemas.microsoft.com/office/powerpoint/2010/main" val="554561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Lst>
  </p:timing>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Solution I</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127253131"/>
              </p:ext>
            </p:extLst>
          </p:nvPr>
        </p:nvGraphicFramePr>
        <p:xfrm>
          <a:off x="1524000" y="1828652"/>
          <a:ext cx="6096000" cy="396240"/>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pPr algn="ctr"/>
                      <a:r>
                        <a:rPr lang="en-US" altLang="zh-CN" sz="2000" dirty="0">
                          <a:latin typeface="Arial"/>
                          <a:cs typeface="Arial"/>
                        </a:rPr>
                        <a:t>0</a:t>
                      </a:r>
                      <a:endParaRPr lang="zh-CN" altLang="en-US" sz="2000" dirty="0">
                        <a:latin typeface="Arial"/>
                        <a:cs typeface="Arial"/>
                      </a:endParaRPr>
                    </a:p>
                  </a:txBody>
                  <a:tcPr/>
                </a:tc>
                <a:tc>
                  <a:txBody>
                    <a:bodyPr/>
                    <a:lstStyle/>
                    <a:p>
                      <a:pPr algn="ctr"/>
                      <a:r>
                        <a:rPr lang="en-US" altLang="zh-CN" sz="2000" dirty="0">
                          <a:latin typeface="Arial"/>
                          <a:cs typeface="Arial"/>
                        </a:rPr>
                        <a:t>1</a:t>
                      </a:r>
                      <a:endParaRPr lang="zh-CN" altLang="en-US" sz="2000" dirty="0">
                        <a:latin typeface="Arial"/>
                        <a:cs typeface="Arial"/>
                      </a:endParaRPr>
                    </a:p>
                  </a:txBody>
                  <a:tcPr/>
                </a:tc>
                <a:tc>
                  <a:txBody>
                    <a:bodyPr/>
                    <a:lstStyle/>
                    <a:p>
                      <a:pPr algn="ctr"/>
                      <a:r>
                        <a:rPr lang="en-US" altLang="zh-CN" sz="2000" dirty="0">
                          <a:latin typeface="Arial"/>
                          <a:cs typeface="Arial"/>
                        </a:rPr>
                        <a:t>0</a:t>
                      </a:r>
                      <a:endParaRPr lang="zh-CN" altLang="en-US" sz="2000" dirty="0">
                        <a:latin typeface="Arial"/>
                        <a:cs typeface="Arial"/>
                      </a:endParaRPr>
                    </a:p>
                  </a:txBody>
                  <a:tcPr/>
                </a:tc>
                <a:tc>
                  <a:txBody>
                    <a:bodyPr/>
                    <a:lstStyle/>
                    <a:p>
                      <a:pPr algn="ctr"/>
                      <a:r>
                        <a:rPr lang="en-US" altLang="zh-CN" sz="2000" dirty="0">
                          <a:latin typeface="Arial"/>
                          <a:cs typeface="Arial"/>
                        </a:rPr>
                        <a:t>3</a:t>
                      </a:r>
                      <a:endParaRPr lang="zh-CN" altLang="en-US" sz="2000" dirty="0">
                        <a:latin typeface="Arial"/>
                        <a:cs typeface="Arial"/>
                      </a:endParaRPr>
                    </a:p>
                  </a:txBody>
                  <a:tcPr/>
                </a:tc>
                <a:tc>
                  <a:txBody>
                    <a:bodyPr/>
                    <a:lstStyle/>
                    <a:p>
                      <a:pPr algn="ctr"/>
                      <a:r>
                        <a:rPr lang="en-US" altLang="zh-CN" sz="2000" dirty="0">
                          <a:latin typeface="Arial"/>
                          <a:cs typeface="Arial"/>
                        </a:rPr>
                        <a:t>12</a:t>
                      </a:r>
                      <a:endParaRPr lang="zh-CN" altLang="en-US" sz="2000" dirty="0">
                        <a:latin typeface="Arial"/>
                        <a:cs typeface="Arial"/>
                      </a:endParaRPr>
                    </a:p>
                  </a:txBody>
                  <a:tcPr/>
                </a:tc>
                <a:extLst>
                  <a:ext uri="{0D108BD9-81ED-4DB2-BD59-A6C34878D82A}">
                    <a16:rowId xmlns:a16="http://schemas.microsoft.com/office/drawing/2014/main" val="10000"/>
                  </a:ext>
                </a:extLst>
              </a:tr>
            </a:tbl>
          </a:graphicData>
        </a:graphic>
      </p:graphicFrame>
      <p:sp>
        <p:nvSpPr>
          <p:cNvPr id="5" name="矩形 4"/>
          <p:cNvSpPr/>
          <p:nvPr/>
        </p:nvSpPr>
        <p:spPr>
          <a:xfrm>
            <a:off x="457200" y="1849556"/>
            <a:ext cx="749123" cy="369332"/>
          </a:xfrm>
          <a:prstGeom prst="rect">
            <a:avLst/>
          </a:prstGeom>
        </p:spPr>
        <p:txBody>
          <a:bodyPr wrap="none">
            <a:spAutoFit/>
          </a:bodyPr>
          <a:lstStyle/>
          <a:p>
            <a:r>
              <a:rPr kumimoji="1" lang="en-US" altLang="zh-CN" dirty="0">
                <a:latin typeface="Arial"/>
                <a:cs typeface="Arial"/>
              </a:rPr>
              <a:t>nums </a:t>
            </a:r>
            <a:endParaRPr lang="zh-CN" altLang="en-US" dirty="0">
              <a:latin typeface="Arial"/>
              <a:cs typeface="Arial"/>
            </a:endParaRPr>
          </a:p>
        </p:txBody>
      </p:sp>
      <p:sp>
        <p:nvSpPr>
          <p:cNvPr id="6" name="矩形 5"/>
          <p:cNvSpPr/>
          <p:nvPr/>
        </p:nvSpPr>
        <p:spPr>
          <a:xfrm>
            <a:off x="457200" y="3066055"/>
            <a:ext cx="569462" cy="369332"/>
          </a:xfrm>
          <a:prstGeom prst="rect">
            <a:avLst/>
          </a:prstGeom>
        </p:spPr>
        <p:txBody>
          <a:bodyPr wrap="none">
            <a:spAutoFit/>
          </a:bodyPr>
          <a:lstStyle/>
          <a:p>
            <a:r>
              <a:rPr kumimoji="1" lang="en-US" altLang="zh-CN" dirty="0" err="1">
                <a:latin typeface="Arial"/>
                <a:cs typeface="Arial"/>
              </a:rPr>
              <a:t>tmp</a:t>
            </a:r>
            <a:endParaRPr lang="zh-CN" altLang="en-US" dirty="0">
              <a:latin typeface="Arial"/>
              <a:cs typeface="Arial"/>
            </a:endParaRPr>
          </a:p>
        </p:txBody>
      </p:sp>
      <p:graphicFrame>
        <p:nvGraphicFramePr>
          <p:cNvPr id="7" name="表格 6"/>
          <p:cNvGraphicFramePr>
            <a:graphicFrameLocks noGrp="1"/>
          </p:cNvGraphicFramePr>
          <p:nvPr>
            <p:extLst>
              <p:ext uri="{D42A27DB-BD31-4B8C-83A1-F6EECF244321}">
                <p14:modId xmlns:p14="http://schemas.microsoft.com/office/powerpoint/2010/main" val="747910647"/>
              </p:ext>
            </p:extLst>
          </p:nvPr>
        </p:nvGraphicFramePr>
        <p:xfrm>
          <a:off x="1524000" y="3039147"/>
          <a:ext cx="6096000" cy="396240"/>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172425">
                <a:tc>
                  <a:txBody>
                    <a:bodyPr/>
                    <a:lstStyle/>
                    <a:p>
                      <a:pPr algn="ctr"/>
                      <a:r>
                        <a:rPr lang="en-US" altLang="zh-CN" sz="2000" dirty="0">
                          <a:latin typeface="Arial"/>
                          <a:cs typeface="Arial"/>
                        </a:rPr>
                        <a:t>1</a:t>
                      </a:r>
                      <a:endParaRPr lang="zh-CN" altLang="en-US" sz="2000" dirty="0">
                        <a:latin typeface="Arial"/>
                        <a:cs typeface="Arial"/>
                      </a:endParaRPr>
                    </a:p>
                  </a:txBody>
                  <a:tcPr/>
                </a:tc>
                <a:tc>
                  <a:txBody>
                    <a:bodyPr/>
                    <a:lstStyle/>
                    <a:p>
                      <a:pPr algn="ctr"/>
                      <a:endParaRPr lang="zh-CN" altLang="en-US" sz="2000" dirty="0">
                        <a:latin typeface="Arial"/>
                        <a:cs typeface="Arial"/>
                      </a:endParaRPr>
                    </a:p>
                  </a:txBody>
                  <a:tcPr/>
                </a:tc>
                <a:tc>
                  <a:txBody>
                    <a:bodyPr/>
                    <a:lstStyle/>
                    <a:p>
                      <a:pPr algn="ctr"/>
                      <a:endParaRPr lang="zh-CN" altLang="en-US" sz="2000" dirty="0">
                        <a:latin typeface="Arial"/>
                        <a:cs typeface="Arial"/>
                      </a:endParaRPr>
                    </a:p>
                  </a:txBody>
                  <a:tcPr/>
                </a:tc>
                <a:tc>
                  <a:txBody>
                    <a:bodyPr/>
                    <a:lstStyle/>
                    <a:p>
                      <a:pPr algn="ctr"/>
                      <a:endParaRPr lang="zh-CN" altLang="en-US" sz="2000" dirty="0">
                        <a:latin typeface="Arial"/>
                        <a:cs typeface="Arial"/>
                      </a:endParaRPr>
                    </a:p>
                  </a:txBody>
                  <a:tcPr/>
                </a:tc>
                <a:tc>
                  <a:txBody>
                    <a:bodyPr/>
                    <a:lstStyle/>
                    <a:p>
                      <a:pPr algn="ctr"/>
                      <a:endParaRPr lang="zh-CN" altLang="en-US" sz="2000" dirty="0">
                        <a:latin typeface="Arial"/>
                        <a:cs typeface="Arial"/>
                      </a:endParaRPr>
                    </a:p>
                  </a:txBody>
                  <a:tcPr/>
                </a:tc>
                <a:extLst>
                  <a:ext uri="{0D108BD9-81ED-4DB2-BD59-A6C34878D82A}">
                    <a16:rowId xmlns:a16="http://schemas.microsoft.com/office/drawing/2014/main" val="10000"/>
                  </a:ext>
                </a:extLst>
              </a:tr>
            </a:tbl>
          </a:graphicData>
        </a:graphic>
      </p:graphicFrame>
      <p:cxnSp>
        <p:nvCxnSpPr>
          <p:cNvPr id="9" name="直线箭头连接符 8"/>
          <p:cNvCxnSpPr/>
          <p:nvPr/>
        </p:nvCxnSpPr>
        <p:spPr>
          <a:xfrm flipV="1">
            <a:off x="4579961" y="2224892"/>
            <a:ext cx="1" cy="3609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54217263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Solution I</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449001018"/>
              </p:ext>
            </p:extLst>
          </p:nvPr>
        </p:nvGraphicFramePr>
        <p:xfrm>
          <a:off x="1524000" y="1828652"/>
          <a:ext cx="6096000" cy="396240"/>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pPr algn="ctr"/>
                      <a:r>
                        <a:rPr lang="en-US" altLang="zh-CN" sz="2000" dirty="0">
                          <a:latin typeface="Arial"/>
                          <a:cs typeface="Arial"/>
                        </a:rPr>
                        <a:t>0</a:t>
                      </a:r>
                      <a:endParaRPr lang="zh-CN" altLang="en-US" sz="2000" dirty="0">
                        <a:latin typeface="Arial"/>
                        <a:cs typeface="Arial"/>
                      </a:endParaRPr>
                    </a:p>
                  </a:txBody>
                  <a:tcPr/>
                </a:tc>
                <a:tc>
                  <a:txBody>
                    <a:bodyPr/>
                    <a:lstStyle/>
                    <a:p>
                      <a:pPr algn="ctr"/>
                      <a:r>
                        <a:rPr lang="en-US" altLang="zh-CN" sz="2000" dirty="0">
                          <a:latin typeface="Arial"/>
                          <a:cs typeface="Arial"/>
                        </a:rPr>
                        <a:t>1</a:t>
                      </a:r>
                      <a:endParaRPr lang="zh-CN" altLang="en-US" sz="2000" dirty="0">
                        <a:latin typeface="Arial"/>
                        <a:cs typeface="Arial"/>
                      </a:endParaRPr>
                    </a:p>
                  </a:txBody>
                  <a:tcPr/>
                </a:tc>
                <a:tc>
                  <a:txBody>
                    <a:bodyPr/>
                    <a:lstStyle/>
                    <a:p>
                      <a:pPr algn="ctr"/>
                      <a:r>
                        <a:rPr lang="en-US" altLang="zh-CN" sz="2000" dirty="0">
                          <a:latin typeface="Arial"/>
                          <a:cs typeface="Arial"/>
                        </a:rPr>
                        <a:t>0</a:t>
                      </a:r>
                      <a:endParaRPr lang="zh-CN" altLang="en-US" sz="2000" dirty="0">
                        <a:latin typeface="Arial"/>
                        <a:cs typeface="Arial"/>
                      </a:endParaRPr>
                    </a:p>
                  </a:txBody>
                  <a:tcPr/>
                </a:tc>
                <a:tc>
                  <a:txBody>
                    <a:bodyPr/>
                    <a:lstStyle/>
                    <a:p>
                      <a:pPr algn="ctr"/>
                      <a:r>
                        <a:rPr lang="en-US" altLang="zh-CN" sz="2000" dirty="0">
                          <a:latin typeface="Arial"/>
                          <a:cs typeface="Arial"/>
                        </a:rPr>
                        <a:t>3</a:t>
                      </a:r>
                      <a:endParaRPr lang="zh-CN" altLang="en-US" sz="2000" dirty="0">
                        <a:latin typeface="Arial"/>
                        <a:cs typeface="Arial"/>
                      </a:endParaRPr>
                    </a:p>
                  </a:txBody>
                  <a:tcPr/>
                </a:tc>
                <a:tc>
                  <a:txBody>
                    <a:bodyPr/>
                    <a:lstStyle/>
                    <a:p>
                      <a:pPr algn="ctr"/>
                      <a:r>
                        <a:rPr lang="en-US" altLang="zh-CN" sz="2000" dirty="0">
                          <a:latin typeface="Arial"/>
                          <a:cs typeface="Arial"/>
                        </a:rPr>
                        <a:t>12</a:t>
                      </a:r>
                      <a:endParaRPr lang="zh-CN" altLang="en-US" sz="2000" dirty="0">
                        <a:latin typeface="Arial"/>
                        <a:cs typeface="Arial"/>
                      </a:endParaRPr>
                    </a:p>
                  </a:txBody>
                  <a:tcPr/>
                </a:tc>
                <a:extLst>
                  <a:ext uri="{0D108BD9-81ED-4DB2-BD59-A6C34878D82A}">
                    <a16:rowId xmlns:a16="http://schemas.microsoft.com/office/drawing/2014/main" val="10000"/>
                  </a:ext>
                </a:extLst>
              </a:tr>
            </a:tbl>
          </a:graphicData>
        </a:graphic>
      </p:graphicFrame>
      <p:sp>
        <p:nvSpPr>
          <p:cNvPr id="5" name="矩形 4"/>
          <p:cNvSpPr/>
          <p:nvPr/>
        </p:nvSpPr>
        <p:spPr>
          <a:xfrm>
            <a:off x="457200" y="1849556"/>
            <a:ext cx="749123" cy="369332"/>
          </a:xfrm>
          <a:prstGeom prst="rect">
            <a:avLst/>
          </a:prstGeom>
        </p:spPr>
        <p:txBody>
          <a:bodyPr wrap="none">
            <a:spAutoFit/>
          </a:bodyPr>
          <a:lstStyle/>
          <a:p>
            <a:r>
              <a:rPr kumimoji="1" lang="en-US" altLang="zh-CN" dirty="0">
                <a:latin typeface="Arial"/>
                <a:cs typeface="Arial"/>
              </a:rPr>
              <a:t>nums </a:t>
            </a:r>
            <a:endParaRPr lang="zh-CN" altLang="en-US" dirty="0">
              <a:latin typeface="Arial"/>
              <a:cs typeface="Arial"/>
            </a:endParaRPr>
          </a:p>
        </p:txBody>
      </p:sp>
      <p:sp>
        <p:nvSpPr>
          <p:cNvPr id="6" name="矩形 5"/>
          <p:cNvSpPr/>
          <p:nvPr/>
        </p:nvSpPr>
        <p:spPr>
          <a:xfrm>
            <a:off x="457200" y="3066055"/>
            <a:ext cx="569462" cy="369332"/>
          </a:xfrm>
          <a:prstGeom prst="rect">
            <a:avLst/>
          </a:prstGeom>
        </p:spPr>
        <p:txBody>
          <a:bodyPr wrap="none">
            <a:spAutoFit/>
          </a:bodyPr>
          <a:lstStyle/>
          <a:p>
            <a:r>
              <a:rPr kumimoji="1" lang="en-US" altLang="zh-CN" dirty="0" err="1">
                <a:latin typeface="Arial"/>
                <a:cs typeface="Arial"/>
              </a:rPr>
              <a:t>tmp</a:t>
            </a:r>
            <a:endParaRPr lang="zh-CN" altLang="en-US" dirty="0">
              <a:latin typeface="Arial"/>
              <a:cs typeface="Arial"/>
            </a:endParaRPr>
          </a:p>
        </p:txBody>
      </p:sp>
      <p:graphicFrame>
        <p:nvGraphicFramePr>
          <p:cNvPr id="7" name="表格 6"/>
          <p:cNvGraphicFramePr>
            <a:graphicFrameLocks noGrp="1"/>
          </p:cNvGraphicFramePr>
          <p:nvPr>
            <p:extLst>
              <p:ext uri="{D42A27DB-BD31-4B8C-83A1-F6EECF244321}">
                <p14:modId xmlns:p14="http://schemas.microsoft.com/office/powerpoint/2010/main" val="1803029047"/>
              </p:ext>
            </p:extLst>
          </p:nvPr>
        </p:nvGraphicFramePr>
        <p:xfrm>
          <a:off x="1524000" y="3039147"/>
          <a:ext cx="6096000" cy="396240"/>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172425">
                <a:tc>
                  <a:txBody>
                    <a:bodyPr/>
                    <a:lstStyle/>
                    <a:p>
                      <a:pPr algn="ctr"/>
                      <a:r>
                        <a:rPr lang="en-US" altLang="zh-CN" sz="2000" dirty="0">
                          <a:latin typeface="Arial"/>
                          <a:cs typeface="Arial"/>
                        </a:rPr>
                        <a:t>1</a:t>
                      </a:r>
                      <a:endParaRPr lang="zh-CN" altLang="en-US" sz="2000" dirty="0">
                        <a:latin typeface="Arial"/>
                        <a:cs typeface="Arial"/>
                      </a:endParaRPr>
                    </a:p>
                  </a:txBody>
                  <a:tcPr/>
                </a:tc>
                <a:tc>
                  <a:txBody>
                    <a:bodyPr/>
                    <a:lstStyle/>
                    <a:p>
                      <a:pPr algn="ctr"/>
                      <a:r>
                        <a:rPr lang="en-US" altLang="zh-CN" sz="2000" dirty="0">
                          <a:latin typeface="Arial"/>
                          <a:cs typeface="Arial"/>
                        </a:rPr>
                        <a:t>3</a:t>
                      </a:r>
                      <a:endParaRPr lang="zh-CN" altLang="en-US" sz="2000" dirty="0">
                        <a:latin typeface="Arial"/>
                        <a:cs typeface="Arial"/>
                      </a:endParaRPr>
                    </a:p>
                  </a:txBody>
                  <a:tcPr/>
                </a:tc>
                <a:tc>
                  <a:txBody>
                    <a:bodyPr/>
                    <a:lstStyle/>
                    <a:p>
                      <a:pPr algn="ctr"/>
                      <a:endParaRPr lang="zh-CN" altLang="en-US" sz="2000" dirty="0">
                        <a:latin typeface="Arial"/>
                        <a:cs typeface="Arial"/>
                      </a:endParaRPr>
                    </a:p>
                  </a:txBody>
                  <a:tcPr/>
                </a:tc>
                <a:tc>
                  <a:txBody>
                    <a:bodyPr/>
                    <a:lstStyle/>
                    <a:p>
                      <a:pPr algn="ctr"/>
                      <a:endParaRPr lang="zh-CN" altLang="en-US" sz="2000" dirty="0">
                        <a:latin typeface="Arial"/>
                        <a:cs typeface="Arial"/>
                      </a:endParaRPr>
                    </a:p>
                  </a:txBody>
                  <a:tcPr/>
                </a:tc>
                <a:tc>
                  <a:txBody>
                    <a:bodyPr/>
                    <a:lstStyle/>
                    <a:p>
                      <a:pPr algn="ctr"/>
                      <a:endParaRPr lang="zh-CN" altLang="en-US" sz="2000" dirty="0">
                        <a:latin typeface="Arial"/>
                        <a:cs typeface="Arial"/>
                      </a:endParaRPr>
                    </a:p>
                  </a:txBody>
                  <a:tcPr/>
                </a:tc>
                <a:extLst>
                  <a:ext uri="{0D108BD9-81ED-4DB2-BD59-A6C34878D82A}">
                    <a16:rowId xmlns:a16="http://schemas.microsoft.com/office/drawing/2014/main" val="10000"/>
                  </a:ext>
                </a:extLst>
              </a:tr>
            </a:tbl>
          </a:graphicData>
        </a:graphic>
      </p:graphicFrame>
      <p:cxnSp>
        <p:nvCxnSpPr>
          <p:cNvPr id="8" name="直线箭头连接符 7"/>
          <p:cNvCxnSpPr/>
          <p:nvPr/>
        </p:nvCxnSpPr>
        <p:spPr>
          <a:xfrm flipV="1">
            <a:off x="5784905" y="2213450"/>
            <a:ext cx="1" cy="3609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00071757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Solution I</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429681385"/>
              </p:ext>
            </p:extLst>
          </p:nvPr>
        </p:nvGraphicFramePr>
        <p:xfrm>
          <a:off x="1524000" y="1828652"/>
          <a:ext cx="6096000" cy="396240"/>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pPr algn="ctr"/>
                      <a:r>
                        <a:rPr lang="en-US" altLang="zh-CN" sz="2000" dirty="0">
                          <a:latin typeface="Arial"/>
                          <a:cs typeface="Arial"/>
                        </a:rPr>
                        <a:t>0</a:t>
                      </a:r>
                      <a:endParaRPr lang="zh-CN" altLang="en-US" sz="2000" dirty="0">
                        <a:latin typeface="Arial"/>
                        <a:cs typeface="Arial"/>
                      </a:endParaRPr>
                    </a:p>
                  </a:txBody>
                  <a:tcPr/>
                </a:tc>
                <a:tc>
                  <a:txBody>
                    <a:bodyPr/>
                    <a:lstStyle/>
                    <a:p>
                      <a:pPr algn="ctr"/>
                      <a:r>
                        <a:rPr lang="en-US" altLang="zh-CN" sz="2000" dirty="0">
                          <a:latin typeface="Arial"/>
                          <a:cs typeface="Arial"/>
                        </a:rPr>
                        <a:t>1</a:t>
                      </a:r>
                      <a:endParaRPr lang="zh-CN" altLang="en-US" sz="2000" dirty="0">
                        <a:latin typeface="Arial"/>
                        <a:cs typeface="Arial"/>
                      </a:endParaRPr>
                    </a:p>
                  </a:txBody>
                  <a:tcPr/>
                </a:tc>
                <a:tc>
                  <a:txBody>
                    <a:bodyPr/>
                    <a:lstStyle/>
                    <a:p>
                      <a:pPr algn="ctr"/>
                      <a:r>
                        <a:rPr lang="en-US" altLang="zh-CN" sz="2000" dirty="0">
                          <a:latin typeface="Arial"/>
                          <a:cs typeface="Arial"/>
                        </a:rPr>
                        <a:t>0</a:t>
                      </a:r>
                      <a:endParaRPr lang="zh-CN" altLang="en-US" sz="2000" dirty="0">
                        <a:latin typeface="Arial"/>
                        <a:cs typeface="Arial"/>
                      </a:endParaRPr>
                    </a:p>
                  </a:txBody>
                  <a:tcPr/>
                </a:tc>
                <a:tc>
                  <a:txBody>
                    <a:bodyPr/>
                    <a:lstStyle/>
                    <a:p>
                      <a:pPr algn="ctr"/>
                      <a:r>
                        <a:rPr lang="en-US" altLang="zh-CN" sz="2000" dirty="0">
                          <a:latin typeface="Arial"/>
                          <a:cs typeface="Arial"/>
                        </a:rPr>
                        <a:t>3</a:t>
                      </a:r>
                      <a:endParaRPr lang="zh-CN" altLang="en-US" sz="2000" dirty="0">
                        <a:latin typeface="Arial"/>
                        <a:cs typeface="Arial"/>
                      </a:endParaRPr>
                    </a:p>
                  </a:txBody>
                  <a:tcPr/>
                </a:tc>
                <a:tc>
                  <a:txBody>
                    <a:bodyPr/>
                    <a:lstStyle/>
                    <a:p>
                      <a:pPr algn="ctr"/>
                      <a:r>
                        <a:rPr lang="en-US" altLang="zh-CN" sz="2000" dirty="0">
                          <a:latin typeface="Arial"/>
                          <a:cs typeface="Arial"/>
                        </a:rPr>
                        <a:t>12</a:t>
                      </a:r>
                      <a:endParaRPr lang="zh-CN" altLang="en-US" sz="2000" dirty="0">
                        <a:latin typeface="Arial"/>
                        <a:cs typeface="Arial"/>
                      </a:endParaRPr>
                    </a:p>
                  </a:txBody>
                  <a:tcPr/>
                </a:tc>
                <a:extLst>
                  <a:ext uri="{0D108BD9-81ED-4DB2-BD59-A6C34878D82A}">
                    <a16:rowId xmlns:a16="http://schemas.microsoft.com/office/drawing/2014/main" val="10000"/>
                  </a:ext>
                </a:extLst>
              </a:tr>
            </a:tbl>
          </a:graphicData>
        </a:graphic>
      </p:graphicFrame>
      <p:sp>
        <p:nvSpPr>
          <p:cNvPr id="5" name="矩形 4"/>
          <p:cNvSpPr/>
          <p:nvPr/>
        </p:nvSpPr>
        <p:spPr>
          <a:xfrm>
            <a:off x="457200" y="1849556"/>
            <a:ext cx="749123" cy="369332"/>
          </a:xfrm>
          <a:prstGeom prst="rect">
            <a:avLst/>
          </a:prstGeom>
        </p:spPr>
        <p:txBody>
          <a:bodyPr wrap="none">
            <a:spAutoFit/>
          </a:bodyPr>
          <a:lstStyle/>
          <a:p>
            <a:r>
              <a:rPr kumimoji="1" lang="en-US" altLang="zh-CN" dirty="0">
                <a:latin typeface="Arial"/>
                <a:cs typeface="Arial"/>
              </a:rPr>
              <a:t>nums </a:t>
            </a:r>
            <a:endParaRPr lang="zh-CN" altLang="en-US" dirty="0">
              <a:latin typeface="Arial"/>
              <a:cs typeface="Arial"/>
            </a:endParaRPr>
          </a:p>
        </p:txBody>
      </p:sp>
      <p:sp>
        <p:nvSpPr>
          <p:cNvPr id="6" name="矩形 5"/>
          <p:cNvSpPr/>
          <p:nvPr/>
        </p:nvSpPr>
        <p:spPr>
          <a:xfrm>
            <a:off x="457200" y="3066055"/>
            <a:ext cx="569462" cy="369332"/>
          </a:xfrm>
          <a:prstGeom prst="rect">
            <a:avLst/>
          </a:prstGeom>
        </p:spPr>
        <p:txBody>
          <a:bodyPr wrap="none">
            <a:spAutoFit/>
          </a:bodyPr>
          <a:lstStyle/>
          <a:p>
            <a:r>
              <a:rPr kumimoji="1" lang="en-US" altLang="zh-CN" dirty="0" err="1">
                <a:latin typeface="Arial"/>
                <a:cs typeface="Arial"/>
              </a:rPr>
              <a:t>tmp</a:t>
            </a:r>
            <a:endParaRPr lang="zh-CN" altLang="en-US" dirty="0">
              <a:latin typeface="Arial"/>
              <a:cs typeface="Arial"/>
            </a:endParaRPr>
          </a:p>
        </p:txBody>
      </p:sp>
      <p:graphicFrame>
        <p:nvGraphicFramePr>
          <p:cNvPr id="7" name="表格 6"/>
          <p:cNvGraphicFramePr>
            <a:graphicFrameLocks noGrp="1"/>
          </p:cNvGraphicFramePr>
          <p:nvPr>
            <p:extLst>
              <p:ext uri="{D42A27DB-BD31-4B8C-83A1-F6EECF244321}">
                <p14:modId xmlns:p14="http://schemas.microsoft.com/office/powerpoint/2010/main" val="3542061787"/>
              </p:ext>
            </p:extLst>
          </p:nvPr>
        </p:nvGraphicFramePr>
        <p:xfrm>
          <a:off x="1524000" y="3039147"/>
          <a:ext cx="6096000" cy="396240"/>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172425">
                <a:tc>
                  <a:txBody>
                    <a:bodyPr/>
                    <a:lstStyle/>
                    <a:p>
                      <a:pPr algn="ctr"/>
                      <a:r>
                        <a:rPr lang="en-US" altLang="zh-CN" sz="2000" dirty="0">
                          <a:latin typeface="Arial"/>
                          <a:cs typeface="Arial"/>
                        </a:rPr>
                        <a:t>1</a:t>
                      </a:r>
                      <a:endParaRPr lang="zh-CN" altLang="en-US" sz="2000" dirty="0">
                        <a:latin typeface="Arial"/>
                        <a:cs typeface="Arial"/>
                      </a:endParaRPr>
                    </a:p>
                  </a:txBody>
                  <a:tcPr/>
                </a:tc>
                <a:tc>
                  <a:txBody>
                    <a:bodyPr/>
                    <a:lstStyle/>
                    <a:p>
                      <a:pPr algn="ctr"/>
                      <a:r>
                        <a:rPr lang="en-US" altLang="zh-CN" sz="2000" dirty="0">
                          <a:latin typeface="Arial"/>
                          <a:cs typeface="Arial"/>
                        </a:rPr>
                        <a:t>3</a:t>
                      </a:r>
                      <a:endParaRPr lang="zh-CN" altLang="en-US" sz="2000" dirty="0">
                        <a:latin typeface="Arial"/>
                        <a:cs typeface="Arial"/>
                      </a:endParaRPr>
                    </a:p>
                  </a:txBody>
                  <a:tcPr/>
                </a:tc>
                <a:tc>
                  <a:txBody>
                    <a:bodyPr/>
                    <a:lstStyle/>
                    <a:p>
                      <a:pPr algn="ctr"/>
                      <a:r>
                        <a:rPr lang="en-US" altLang="zh-CN" sz="2000" dirty="0">
                          <a:latin typeface="Arial"/>
                          <a:cs typeface="Arial"/>
                        </a:rPr>
                        <a:t>12</a:t>
                      </a:r>
                      <a:endParaRPr lang="zh-CN" altLang="en-US" sz="2000" dirty="0">
                        <a:latin typeface="Arial"/>
                        <a:cs typeface="Arial"/>
                      </a:endParaRPr>
                    </a:p>
                  </a:txBody>
                  <a:tcPr/>
                </a:tc>
                <a:tc>
                  <a:txBody>
                    <a:bodyPr/>
                    <a:lstStyle/>
                    <a:p>
                      <a:pPr algn="ctr"/>
                      <a:endParaRPr lang="zh-CN" altLang="en-US" sz="2000" dirty="0">
                        <a:latin typeface="Arial"/>
                        <a:cs typeface="Arial"/>
                      </a:endParaRPr>
                    </a:p>
                  </a:txBody>
                  <a:tcPr/>
                </a:tc>
                <a:tc>
                  <a:txBody>
                    <a:bodyPr/>
                    <a:lstStyle/>
                    <a:p>
                      <a:pPr algn="ctr"/>
                      <a:endParaRPr lang="zh-CN" altLang="en-US" sz="2000" dirty="0">
                        <a:latin typeface="Arial"/>
                        <a:cs typeface="Arial"/>
                      </a:endParaRPr>
                    </a:p>
                  </a:txBody>
                  <a:tcPr/>
                </a:tc>
                <a:extLst>
                  <a:ext uri="{0D108BD9-81ED-4DB2-BD59-A6C34878D82A}">
                    <a16:rowId xmlns:a16="http://schemas.microsoft.com/office/drawing/2014/main" val="10000"/>
                  </a:ext>
                </a:extLst>
              </a:tr>
            </a:tbl>
          </a:graphicData>
        </a:graphic>
      </p:graphicFrame>
      <p:cxnSp>
        <p:nvCxnSpPr>
          <p:cNvPr id="9" name="直线箭头连接符 8"/>
          <p:cNvCxnSpPr/>
          <p:nvPr/>
        </p:nvCxnSpPr>
        <p:spPr>
          <a:xfrm flipV="1">
            <a:off x="7047056" y="2224892"/>
            <a:ext cx="1" cy="3609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48753102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Solution I</a:t>
            </a:r>
            <a:endParaRPr kumimoji="1" lang="zh-CN" altLang="en-US" dirty="0"/>
          </a:p>
        </p:txBody>
      </p:sp>
      <p:sp>
        <p:nvSpPr>
          <p:cNvPr id="3" name="内容占位符 2"/>
          <p:cNvSpPr>
            <a:spLocks noGrp="1"/>
          </p:cNvSpPr>
          <p:nvPr>
            <p:ph idx="1"/>
          </p:nvPr>
        </p:nvSpPr>
        <p:spPr>
          <a:xfrm>
            <a:off x="457200" y="1600200"/>
            <a:ext cx="8229600" cy="4967461"/>
          </a:xfrm>
        </p:spPr>
        <p:txBody>
          <a:bodyPr>
            <a:noAutofit/>
          </a:bodyPr>
          <a:lstStyle/>
          <a:p>
            <a:pPr marL="0" indent="0">
              <a:buNone/>
            </a:pPr>
            <a:r>
              <a:rPr kumimoji="1" lang="en-US" altLang="zh-CN" sz="1600" dirty="0" err="1">
                <a:latin typeface="Consolas"/>
                <a:cs typeface="Consolas"/>
              </a:rPr>
              <a:t>int</a:t>
            </a:r>
            <a:r>
              <a:rPr kumimoji="1" lang="en-US" altLang="zh-CN" sz="1600" dirty="0">
                <a:latin typeface="Consolas"/>
                <a:cs typeface="Consolas"/>
              </a:rPr>
              <a:t> remove</a:t>
            </a:r>
            <a:r>
              <a:rPr kumimoji="1" lang="mr-IN" altLang="zh-CN" sz="1600" dirty="0">
                <a:latin typeface="Consolas"/>
                <a:cs typeface="Consolas"/>
              </a:rPr>
              <a:t>(int* nums, int numsSize</a:t>
            </a:r>
            <a:r>
              <a:rPr kumimoji="1" lang="en-US" altLang="zh-CN" sz="1600" dirty="0">
                <a:latin typeface="Consolas"/>
                <a:cs typeface="Consolas"/>
              </a:rPr>
              <a:t>, </a:t>
            </a:r>
            <a:r>
              <a:rPr kumimoji="1" lang="en-US" altLang="zh-CN" sz="1600" dirty="0" err="1">
                <a:latin typeface="Consolas"/>
                <a:cs typeface="Consolas"/>
              </a:rPr>
              <a:t>int</a:t>
            </a:r>
            <a:r>
              <a:rPr kumimoji="1" lang="en-US" altLang="zh-CN" sz="1600" dirty="0">
                <a:latin typeface="Consolas"/>
                <a:cs typeface="Consolas"/>
              </a:rPr>
              <a:t> </a:t>
            </a:r>
            <a:r>
              <a:rPr kumimoji="1" lang="en-US" altLang="zh-CN" sz="1600" dirty="0" err="1">
                <a:latin typeface="Consolas"/>
                <a:cs typeface="Consolas"/>
              </a:rPr>
              <a:t>val</a:t>
            </a:r>
            <a:r>
              <a:rPr kumimoji="1" lang="mr-IN" altLang="zh-CN" sz="1600" dirty="0">
                <a:latin typeface="Consolas"/>
                <a:cs typeface="Consolas"/>
              </a:rPr>
              <a:t>) {</a:t>
            </a:r>
          </a:p>
          <a:p>
            <a:pPr marL="0" indent="0">
              <a:buNone/>
            </a:pPr>
            <a:r>
              <a:rPr kumimoji="1" lang="mr-IN" altLang="zh-CN" sz="1600" dirty="0">
                <a:latin typeface="Consolas"/>
                <a:cs typeface="Consolas"/>
              </a:rPr>
              <a:t>    </a:t>
            </a:r>
          </a:p>
          <a:p>
            <a:pPr marL="0" indent="0">
              <a:buNone/>
            </a:pPr>
            <a:r>
              <a:rPr kumimoji="1" lang="en-US" altLang="zh-CN" sz="1600" dirty="0">
                <a:latin typeface="Consolas"/>
                <a:cs typeface="Consolas"/>
              </a:rPr>
              <a:t>    </a:t>
            </a:r>
            <a:r>
              <a:rPr kumimoji="1" lang="mr-IN" altLang="zh-CN" sz="1600" dirty="0">
                <a:latin typeface="Consolas"/>
                <a:cs typeface="Consolas"/>
              </a:rPr>
              <a:t>int* tmp = </a:t>
            </a:r>
            <a:r>
              <a:rPr kumimoji="1" lang="en-US" altLang="zh-CN" sz="1600" dirty="0" err="1">
                <a:latin typeface="Consolas"/>
                <a:cs typeface="Consolas"/>
              </a:rPr>
              <a:t>dynamic_alloc</a:t>
            </a:r>
            <a:r>
              <a:rPr kumimoji="1" lang="mr-IN" altLang="zh-CN" sz="1600" dirty="0">
                <a:latin typeface="Consolas"/>
                <a:cs typeface="Consolas"/>
              </a:rPr>
              <a:t>(numsSize);</a:t>
            </a:r>
          </a:p>
          <a:p>
            <a:pPr marL="0" indent="0">
              <a:buNone/>
            </a:pPr>
            <a:r>
              <a:rPr kumimoji="1" lang="en-US" altLang="zh-CN" sz="1600" dirty="0">
                <a:latin typeface="Consolas"/>
                <a:cs typeface="Consolas"/>
              </a:rPr>
              <a:t>    </a:t>
            </a:r>
            <a:r>
              <a:rPr kumimoji="1" lang="mr-IN" altLang="zh-CN" sz="1600" dirty="0">
                <a:latin typeface="Consolas"/>
                <a:cs typeface="Consolas"/>
              </a:rPr>
              <a:t>int index = 0;</a:t>
            </a:r>
            <a:endParaRPr kumimoji="1" lang="en-US" altLang="zh-CN" sz="1600" dirty="0">
              <a:latin typeface="Consolas"/>
              <a:cs typeface="Consolas"/>
            </a:endParaRPr>
          </a:p>
          <a:p>
            <a:pPr marL="0" indent="0">
              <a:buNone/>
            </a:pPr>
            <a:r>
              <a:rPr kumimoji="1" lang="en-US" altLang="zh-CN" sz="1600" dirty="0">
                <a:latin typeface="Consolas"/>
                <a:cs typeface="Consolas"/>
              </a:rPr>
              <a:t>    </a:t>
            </a:r>
            <a:r>
              <a:rPr kumimoji="1" lang="mr-IN" altLang="zh-CN" sz="1600" dirty="0">
                <a:latin typeface="Consolas"/>
                <a:cs typeface="Consolas"/>
              </a:rPr>
              <a:t>for(int i = 0; i &lt; numsSize; i++){</a:t>
            </a:r>
          </a:p>
          <a:p>
            <a:pPr marL="0" indent="0">
              <a:buNone/>
            </a:pPr>
            <a:r>
              <a:rPr kumimoji="1" lang="en-US" altLang="zh-CN" sz="1600" dirty="0">
                <a:latin typeface="Consolas"/>
                <a:cs typeface="Consolas"/>
              </a:rPr>
              <a:t>	</a:t>
            </a:r>
            <a:r>
              <a:rPr kumimoji="1" lang="mr-IN" altLang="zh-CN" sz="1600" dirty="0">
                <a:latin typeface="Consolas"/>
                <a:cs typeface="Consolas"/>
              </a:rPr>
              <a:t>if(nums[i] != </a:t>
            </a:r>
            <a:r>
              <a:rPr kumimoji="1" lang="en-US" altLang="zh-CN" sz="1600" dirty="0" err="1">
                <a:latin typeface="Consolas"/>
                <a:cs typeface="Consolas"/>
              </a:rPr>
              <a:t>val</a:t>
            </a:r>
            <a:r>
              <a:rPr kumimoji="1" lang="mr-IN" altLang="zh-CN" sz="1600" dirty="0">
                <a:latin typeface="Consolas"/>
                <a:cs typeface="Consolas"/>
              </a:rPr>
              <a:t>) {</a:t>
            </a:r>
          </a:p>
          <a:p>
            <a:pPr marL="0" indent="0">
              <a:buNone/>
            </a:pPr>
            <a:r>
              <a:rPr kumimoji="1" lang="mr-IN" altLang="zh-CN" sz="1600" dirty="0">
                <a:latin typeface="Consolas"/>
                <a:cs typeface="Consolas"/>
              </a:rPr>
              <a:t>            tmp[index] = nums[i];</a:t>
            </a:r>
          </a:p>
          <a:p>
            <a:pPr marL="0" indent="0">
              <a:buNone/>
            </a:pPr>
            <a:r>
              <a:rPr kumimoji="1" lang="mr-IN" altLang="zh-CN" sz="1600" dirty="0">
                <a:latin typeface="Consolas"/>
                <a:cs typeface="Consolas"/>
              </a:rPr>
              <a:t>            index = index + 1;</a:t>
            </a:r>
          </a:p>
          <a:p>
            <a:pPr marL="0" indent="0">
              <a:buNone/>
            </a:pPr>
            <a:r>
              <a:rPr kumimoji="1" lang="mr-IN" altLang="zh-CN" sz="1600" dirty="0">
                <a:latin typeface="Consolas"/>
                <a:cs typeface="Consolas"/>
              </a:rPr>
              <a:t>        }</a:t>
            </a:r>
          </a:p>
          <a:p>
            <a:pPr marL="0" indent="0">
              <a:buNone/>
            </a:pPr>
            <a:r>
              <a:rPr kumimoji="1" lang="mr-IN" altLang="zh-CN" sz="1600" dirty="0">
                <a:latin typeface="Consolas"/>
                <a:cs typeface="Consolas"/>
              </a:rPr>
              <a:t>    }</a:t>
            </a:r>
          </a:p>
          <a:p>
            <a:pPr marL="0" indent="0">
              <a:buNone/>
            </a:pPr>
            <a:r>
              <a:rPr kumimoji="1" lang="en-US" altLang="zh-CN" sz="1600" dirty="0">
                <a:latin typeface="Consolas"/>
                <a:cs typeface="Consolas"/>
              </a:rPr>
              <a:t>    </a:t>
            </a:r>
          </a:p>
          <a:p>
            <a:pPr marL="0" indent="0">
              <a:buNone/>
            </a:pPr>
            <a:r>
              <a:rPr kumimoji="1" lang="en-US" altLang="zh-CN" sz="1600" dirty="0">
                <a:latin typeface="Consolas"/>
                <a:cs typeface="Consolas"/>
              </a:rPr>
              <a:t>   </a:t>
            </a:r>
            <a:r>
              <a:rPr kumimoji="1" lang="mr-IN" altLang="zh-CN" sz="1600" dirty="0">
                <a:latin typeface="Consolas"/>
                <a:cs typeface="Consolas"/>
              </a:rPr>
              <a:t>for(int i = 0; i &lt; </a:t>
            </a:r>
            <a:r>
              <a:rPr kumimoji="1" lang="en-US" altLang="zh-CN" sz="1600" dirty="0">
                <a:latin typeface="Consolas"/>
                <a:cs typeface="Consolas"/>
              </a:rPr>
              <a:t>index</a:t>
            </a:r>
            <a:r>
              <a:rPr kumimoji="1" lang="mr-IN" altLang="zh-CN" sz="1600" dirty="0">
                <a:latin typeface="Consolas"/>
                <a:cs typeface="Consolas"/>
              </a:rPr>
              <a:t>; </a:t>
            </a:r>
            <a:r>
              <a:rPr kumimoji="1" lang="en-US" altLang="zh-CN" sz="1600" dirty="0" err="1">
                <a:latin typeface="Consolas"/>
                <a:cs typeface="Consolas"/>
              </a:rPr>
              <a:t>i</a:t>
            </a:r>
            <a:r>
              <a:rPr kumimoji="1" lang="mr-IN" altLang="zh-CN" sz="1600" dirty="0">
                <a:latin typeface="Consolas"/>
                <a:cs typeface="Consolas"/>
              </a:rPr>
              <a:t>++) {</a:t>
            </a:r>
          </a:p>
          <a:p>
            <a:pPr marL="0" indent="0">
              <a:buNone/>
            </a:pPr>
            <a:r>
              <a:rPr kumimoji="1" lang="mr-IN" altLang="zh-CN" sz="1600" dirty="0">
                <a:latin typeface="Consolas"/>
                <a:cs typeface="Consolas"/>
              </a:rPr>
              <a:t>        nums[i] = tmp[i];</a:t>
            </a:r>
          </a:p>
          <a:p>
            <a:pPr marL="0" indent="0">
              <a:buNone/>
            </a:pPr>
            <a:r>
              <a:rPr kumimoji="1" lang="mr-IN" altLang="zh-CN" sz="1600" dirty="0">
                <a:latin typeface="Consolas"/>
                <a:cs typeface="Consolas"/>
              </a:rPr>
              <a:t>    }</a:t>
            </a:r>
            <a:endParaRPr kumimoji="1" lang="en-US" altLang="zh-CN" sz="1600" dirty="0">
              <a:latin typeface="Consolas"/>
              <a:cs typeface="Consolas"/>
            </a:endParaRPr>
          </a:p>
          <a:p>
            <a:pPr marL="0" indent="0">
              <a:buNone/>
            </a:pPr>
            <a:r>
              <a:rPr kumimoji="1" lang="en-US" altLang="zh-CN" sz="1600" dirty="0">
                <a:latin typeface="Consolas"/>
                <a:cs typeface="Consolas"/>
              </a:rPr>
              <a:t>    return index</a:t>
            </a:r>
            <a:endParaRPr kumimoji="1" lang="mr-IN" altLang="zh-CN" sz="1600" dirty="0">
              <a:latin typeface="Consolas"/>
              <a:cs typeface="Consolas"/>
            </a:endParaRPr>
          </a:p>
          <a:p>
            <a:pPr marL="0" indent="0">
              <a:buNone/>
            </a:pPr>
            <a:r>
              <a:rPr kumimoji="1" lang="mr-IN" altLang="zh-CN" sz="1600" dirty="0">
                <a:latin typeface="Consolas"/>
                <a:cs typeface="Consolas"/>
              </a:rPr>
              <a:t>}</a:t>
            </a:r>
            <a:endParaRPr kumimoji="1" lang="zh-CN" altLang="en-US" sz="1600" dirty="0">
              <a:latin typeface="Consolas"/>
              <a:cs typeface="Consolas"/>
            </a:endParaRPr>
          </a:p>
        </p:txBody>
      </p:sp>
    </p:spTree>
    <p:extLst>
      <p:ext uri="{BB962C8B-B14F-4D97-AF65-F5344CB8AC3E}">
        <p14:creationId xmlns:p14="http://schemas.microsoft.com/office/powerpoint/2010/main" val="185855222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Solution I</a:t>
            </a:r>
            <a:endParaRPr kumimoji="1" lang="zh-CN" altLang="en-US" dirty="0"/>
          </a:p>
        </p:txBody>
      </p:sp>
      <p:sp>
        <p:nvSpPr>
          <p:cNvPr id="4" name="矩形 3"/>
          <p:cNvSpPr/>
          <p:nvPr/>
        </p:nvSpPr>
        <p:spPr>
          <a:xfrm>
            <a:off x="1275639" y="6037592"/>
            <a:ext cx="7220535" cy="523220"/>
          </a:xfrm>
          <a:prstGeom prst="rect">
            <a:avLst/>
          </a:prstGeom>
        </p:spPr>
        <p:txBody>
          <a:bodyPr wrap="square">
            <a:spAutoFit/>
          </a:bodyPr>
          <a:lstStyle/>
          <a:p>
            <a:r>
              <a:rPr lang="en-US" altLang="zh-CN" sz="2800" dirty="0">
                <a:solidFill>
                  <a:srgbClr val="FF0000"/>
                </a:solidFill>
                <a:latin typeface="Verdana"/>
                <a:ea typeface="宋体" pitchFamily="2" charset="-122"/>
                <a:cs typeface="Verdana"/>
              </a:rPr>
              <a:t>Can we avoid dynamic extra space?</a:t>
            </a:r>
            <a:endParaRPr lang="zh-CN" altLang="en-US" sz="2400" dirty="0">
              <a:latin typeface="Verdana"/>
              <a:cs typeface="Verdana"/>
            </a:endParaRPr>
          </a:p>
        </p:txBody>
      </p:sp>
      <p:sp>
        <p:nvSpPr>
          <p:cNvPr id="7" name="内容占位符 2"/>
          <p:cNvSpPr>
            <a:spLocks noGrp="1"/>
          </p:cNvSpPr>
          <p:nvPr>
            <p:ph idx="1"/>
          </p:nvPr>
        </p:nvSpPr>
        <p:spPr>
          <a:xfrm>
            <a:off x="457200" y="1600200"/>
            <a:ext cx="8229600" cy="4967461"/>
          </a:xfrm>
        </p:spPr>
        <p:txBody>
          <a:bodyPr>
            <a:noAutofit/>
          </a:bodyPr>
          <a:lstStyle/>
          <a:p>
            <a:pPr marL="0" indent="0">
              <a:buNone/>
            </a:pPr>
            <a:r>
              <a:rPr kumimoji="1" lang="en-US" altLang="zh-CN" sz="1600" dirty="0" err="1">
                <a:latin typeface="Consolas"/>
                <a:cs typeface="Consolas"/>
              </a:rPr>
              <a:t>int</a:t>
            </a:r>
            <a:r>
              <a:rPr kumimoji="1" lang="en-US" altLang="zh-CN" sz="1600" dirty="0">
                <a:latin typeface="Consolas"/>
                <a:cs typeface="Consolas"/>
              </a:rPr>
              <a:t> remove</a:t>
            </a:r>
            <a:r>
              <a:rPr kumimoji="1" lang="mr-IN" altLang="zh-CN" sz="1600" dirty="0">
                <a:latin typeface="Consolas"/>
                <a:cs typeface="Consolas"/>
              </a:rPr>
              <a:t>(int* nums, int numsSize</a:t>
            </a:r>
            <a:r>
              <a:rPr kumimoji="1" lang="en-US" altLang="zh-CN" sz="1600" dirty="0">
                <a:latin typeface="Consolas"/>
                <a:cs typeface="Consolas"/>
              </a:rPr>
              <a:t>, </a:t>
            </a:r>
            <a:r>
              <a:rPr kumimoji="1" lang="en-US" altLang="zh-CN" sz="1600" dirty="0" err="1">
                <a:latin typeface="Consolas"/>
                <a:cs typeface="Consolas"/>
              </a:rPr>
              <a:t>int</a:t>
            </a:r>
            <a:r>
              <a:rPr kumimoji="1" lang="en-US" altLang="zh-CN" sz="1600" dirty="0">
                <a:latin typeface="Consolas"/>
                <a:cs typeface="Consolas"/>
              </a:rPr>
              <a:t> </a:t>
            </a:r>
            <a:r>
              <a:rPr kumimoji="1" lang="en-US" altLang="zh-CN" sz="1600" dirty="0" err="1">
                <a:latin typeface="Consolas"/>
                <a:cs typeface="Consolas"/>
              </a:rPr>
              <a:t>val</a:t>
            </a:r>
            <a:r>
              <a:rPr kumimoji="1" lang="mr-IN" altLang="zh-CN" sz="1600" dirty="0">
                <a:latin typeface="Consolas"/>
                <a:cs typeface="Consolas"/>
              </a:rPr>
              <a:t>) {</a:t>
            </a:r>
          </a:p>
          <a:p>
            <a:pPr marL="0" indent="0">
              <a:buNone/>
            </a:pPr>
            <a:r>
              <a:rPr kumimoji="1" lang="mr-IN" altLang="zh-CN" sz="1600" dirty="0">
                <a:latin typeface="Consolas"/>
                <a:cs typeface="Consolas"/>
              </a:rPr>
              <a:t>    </a:t>
            </a:r>
          </a:p>
          <a:p>
            <a:pPr marL="0" indent="0">
              <a:buNone/>
            </a:pPr>
            <a:r>
              <a:rPr kumimoji="1" lang="en-US" altLang="zh-CN" sz="1600" dirty="0">
                <a:latin typeface="Consolas"/>
                <a:cs typeface="Consolas"/>
              </a:rPr>
              <a:t>    </a:t>
            </a:r>
            <a:r>
              <a:rPr kumimoji="1" lang="mr-IN" altLang="zh-CN" sz="1600" dirty="0">
                <a:latin typeface="Consolas"/>
                <a:cs typeface="Consolas"/>
              </a:rPr>
              <a:t>int* tmp = </a:t>
            </a:r>
            <a:r>
              <a:rPr kumimoji="1" lang="en-US" altLang="zh-CN" sz="1600" dirty="0" err="1">
                <a:latin typeface="Consolas"/>
                <a:cs typeface="Consolas"/>
              </a:rPr>
              <a:t>dynamic_alloc</a:t>
            </a:r>
            <a:r>
              <a:rPr kumimoji="1" lang="mr-IN" altLang="zh-CN" sz="1600" dirty="0">
                <a:latin typeface="Consolas"/>
                <a:cs typeface="Consolas"/>
              </a:rPr>
              <a:t>(numsSize);</a:t>
            </a:r>
          </a:p>
          <a:p>
            <a:pPr marL="0" indent="0">
              <a:buNone/>
            </a:pPr>
            <a:r>
              <a:rPr kumimoji="1" lang="en-US" altLang="zh-CN" sz="1600" dirty="0">
                <a:latin typeface="Consolas"/>
                <a:cs typeface="Consolas"/>
              </a:rPr>
              <a:t>    </a:t>
            </a:r>
            <a:r>
              <a:rPr kumimoji="1" lang="mr-IN" altLang="zh-CN" sz="1600" dirty="0">
                <a:latin typeface="Consolas"/>
                <a:cs typeface="Consolas"/>
              </a:rPr>
              <a:t>int index = 0;</a:t>
            </a:r>
            <a:endParaRPr kumimoji="1" lang="en-US" altLang="zh-CN" sz="1600" dirty="0">
              <a:latin typeface="Consolas"/>
              <a:cs typeface="Consolas"/>
            </a:endParaRPr>
          </a:p>
          <a:p>
            <a:pPr marL="0" indent="0">
              <a:buNone/>
            </a:pPr>
            <a:r>
              <a:rPr kumimoji="1" lang="en-US" altLang="zh-CN" sz="1600" dirty="0">
                <a:latin typeface="Consolas"/>
                <a:cs typeface="Consolas"/>
              </a:rPr>
              <a:t>    </a:t>
            </a:r>
            <a:r>
              <a:rPr kumimoji="1" lang="mr-IN" altLang="zh-CN" sz="1600" dirty="0">
                <a:latin typeface="Consolas"/>
                <a:cs typeface="Consolas"/>
              </a:rPr>
              <a:t>for(int i = 0; i &lt; numsSize; i++){</a:t>
            </a:r>
          </a:p>
          <a:p>
            <a:pPr marL="0" indent="0">
              <a:buNone/>
            </a:pPr>
            <a:r>
              <a:rPr kumimoji="1" lang="en-US" altLang="zh-CN" sz="1600" dirty="0">
                <a:latin typeface="Consolas"/>
                <a:cs typeface="Consolas"/>
              </a:rPr>
              <a:t>	</a:t>
            </a:r>
            <a:r>
              <a:rPr kumimoji="1" lang="mr-IN" altLang="zh-CN" sz="1600" dirty="0">
                <a:latin typeface="Consolas"/>
                <a:cs typeface="Consolas"/>
              </a:rPr>
              <a:t>if(nums[i] != </a:t>
            </a:r>
            <a:r>
              <a:rPr kumimoji="1" lang="en-US" altLang="zh-CN" sz="1600" dirty="0" err="1">
                <a:latin typeface="Consolas"/>
                <a:cs typeface="Consolas"/>
              </a:rPr>
              <a:t>val</a:t>
            </a:r>
            <a:r>
              <a:rPr kumimoji="1" lang="mr-IN" altLang="zh-CN" sz="1600" dirty="0">
                <a:latin typeface="Consolas"/>
                <a:cs typeface="Consolas"/>
              </a:rPr>
              <a:t>) {</a:t>
            </a:r>
          </a:p>
          <a:p>
            <a:pPr marL="0" indent="0">
              <a:buNone/>
            </a:pPr>
            <a:r>
              <a:rPr kumimoji="1" lang="mr-IN" altLang="zh-CN" sz="1600" dirty="0">
                <a:latin typeface="Consolas"/>
                <a:cs typeface="Consolas"/>
              </a:rPr>
              <a:t>            tmp[index] = nums[i];</a:t>
            </a:r>
          </a:p>
          <a:p>
            <a:pPr marL="0" indent="0">
              <a:buNone/>
            </a:pPr>
            <a:r>
              <a:rPr kumimoji="1" lang="mr-IN" altLang="zh-CN" sz="1600" dirty="0">
                <a:latin typeface="Consolas"/>
                <a:cs typeface="Consolas"/>
              </a:rPr>
              <a:t>            index = index + 1;</a:t>
            </a:r>
          </a:p>
          <a:p>
            <a:pPr marL="0" indent="0">
              <a:buNone/>
            </a:pPr>
            <a:r>
              <a:rPr kumimoji="1" lang="mr-IN" altLang="zh-CN" sz="1600" dirty="0">
                <a:latin typeface="Consolas"/>
                <a:cs typeface="Consolas"/>
              </a:rPr>
              <a:t>        }</a:t>
            </a:r>
          </a:p>
          <a:p>
            <a:pPr marL="0" indent="0">
              <a:buNone/>
            </a:pPr>
            <a:r>
              <a:rPr kumimoji="1" lang="mr-IN" altLang="zh-CN" sz="1600" dirty="0">
                <a:latin typeface="Consolas"/>
                <a:cs typeface="Consolas"/>
              </a:rPr>
              <a:t>    }</a:t>
            </a:r>
          </a:p>
          <a:p>
            <a:pPr marL="0" indent="0">
              <a:buNone/>
            </a:pPr>
            <a:r>
              <a:rPr kumimoji="1" lang="en-US" altLang="zh-CN" sz="1600" dirty="0">
                <a:latin typeface="Consolas"/>
                <a:cs typeface="Consolas"/>
              </a:rPr>
              <a:t>    </a:t>
            </a:r>
          </a:p>
          <a:p>
            <a:pPr marL="0" indent="0">
              <a:buNone/>
            </a:pPr>
            <a:r>
              <a:rPr kumimoji="1" lang="en-US" altLang="zh-CN" sz="1600" dirty="0">
                <a:latin typeface="Consolas"/>
                <a:cs typeface="Consolas"/>
              </a:rPr>
              <a:t>   </a:t>
            </a:r>
            <a:r>
              <a:rPr kumimoji="1" lang="mr-IN" altLang="zh-CN" sz="1600" dirty="0">
                <a:latin typeface="Consolas"/>
                <a:cs typeface="Consolas"/>
              </a:rPr>
              <a:t>for(int i = 0; i &lt; </a:t>
            </a:r>
            <a:r>
              <a:rPr kumimoji="1" lang="en-US" altLang="zh-CN" sz="1600" dirty="0">
                <a:latin typeface="Consolas"/>
                <a:cs typeface="Consolas"/>
              </a:rPr>
              <a:t>index</a:t>
            </a:r>
            <a:r>
              <a:rPr kumimoji="1" lang="mr-IN" altLang="zh-CN" sz="1600" dirty="0">
                <a:latin typeface="Consolas"/>
                <a:cs typeface="Consolas"/>
              </a:rPr>
              <a:t>; </a:t>
            </a:r>
            <a:r>
              <a:rPr kumimoji="1" lang="en-US" altLang="zh-CN" sz="1600" dirty="0" err="1">
                <a:latin typeface="Consolas"/>
                <a:cs typeface="Consolas"/>
              </a:rPr>
              <a:t>i</a:t>
            </a:r>
            <a:r>
              <a:rPr kumimoji="1" lang="mr-IN" altLang="zh-CN" sz="1600" dirty="0">
                <a:latin typeface="Consolas"/>
                <a:cs typeface="Consolas"/>
              </a:rPr>
              <a:t>++) {</a:t>
            </a:r>
          </a:p>
          <a:p>
            <a:pPr marL="0" indent="0">
              <a:buNone/>
            </a:pPr>
            <a:r>
              <a:rPr kumimoji="1" lang="mr-IN" altLang="zh-CN" sz="1600" dirty="0">
                <a:latin typeface="Consolas"/>
                <a:cs typeface="Consolas"/>
              </a:rPr>
              <a:t>        nums[i] = tmp[i];</a:t>
            </a:r>
          </a:p>
          <a:p>
            <a:pPr marL="0" indent="0">
              <a:buNone/>
            </a:pPr>
            <a:r>
              <a:rPr kumimoji="1" lang="mr-IN" altLang="zh-CN" sz="1600" dirty="0">
                <a:latin typeface="Consolas"/>
                <a:cs typeface="Consolas"/>
              </a:rPr>
              <a:t>    }</a:t>
            </a:r>
            <a:endParaRPr kumimoji="1" lang="en-US" altLang="zh-CN" sz="1600" dirty="0">
              <a:latin typeface="Consolas"/>
              <a:cs typeface="Consolas"/>
            </a:endParaRPr>
          </a:p>
          <a:p>
            <a:pPr marL="0" indent="0">
              <a:buNone/>
            </a:pPr>
            <a:r>
              <a:rPr kumimoji="1" lang="en-US" altLang="zh-CN" sz="1600" dirty="0">
                <a:latin typeface="Consolas"/>
                <a:cs typeface="Consolas"/>
              </a:rPr>
              <a:t>    return index</a:t>
            </a:r>
            <a:endParaRPr kumimoji="1" lang="mr-IN" altLang="zh-CN" sz="1600" dirty="0">
              <a:latin typeface="Consolas"/>
              <a:cs typeface="Consolas"/>
            </a:endParaRPr>
          </a:p>
          <a:p>
            <a:pPr marL="0" indent="0">
              <a:buNone/>
            </a:pPr>
            <a:r>
              <a:rPr kumimoji="1" lang="mr-IN" altLang="zh-CN" sz="1600" dirty="0">
                <a:latin typeface="Consolas"/>
                <a:cs typeface="Consolas"/>
              </a:rPr>
              <a:t>}</a:t>
            </a:r>
            <a:endParaRPr kumimoji="1" lang="zh-CN" altLang="en-US" sz="1600" dirty="0">
              <a:latin typeface="Consolas"/>
              <a:cs typeface="Consolas"/>
            </a:endParaRPr>
          </a:p>
        </p:txBody>
      </p:sp>
    </p:spTree>
    <p:extLst>
      <p:ext uri="{BB962C8B-B14F-4D97-AF65-F5344CB8AC3E}">
        <p14:creationId xmlns:p14="http://schemas.microsoft.com/office/powerpoint/2010/main" val="142217794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Solution II</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245361681"/>
              </p:ext>
            </p:extLst>
          </p:nvPr>
        </p:nvGraphicFramePr>
        <p:xfrm>
          <a:off x="1524000" y="1828652"/>
          <a:ext cx="6096000" cy="396240"/>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pPr algn="ctr"/>
                      <a:r>
                        <a:rPr lang="en-US" altLang="zh-CN" sz="2000" dirty="0">
                          <a:latin typeface="Arial"/>
                          <a:cs typeface="Arial"/>
                        </a:rPr>
                        <a:t>0</a:t>
                      </a:r>
                      <a:endParaRPr lang="zh-CN" altLang="en-US" sz="2000" dirty="0">
                        <a:latin typeface="Arial"/>
                        <a:cs typeface="Arial"/>
                      </a:endParaRPr>
                    </a:p>
                  </a:txBody>
                  <a:tcPr/>
                </a:tc>
                <a:tc>
                  <a:txBody>
                    <a:bodyPr/>
                    <a:lstStyle/>
                    <a:p>
                      <a:pPr algn="ctr"/>
                      <a:r>
                        <a:rPr lang="en-US" altLang="zh-CN" sz="2000" dirty="0">
                          <a:latin typeface="Arial"/>
                          <a:cs typeface="Arial"/>
                        </a:rPr>
                        <a:t>1</a:t>
                      </a:r>
                      <a:endParaRPr lang="zh-CN" altLang="en-US" sz="2000" dirty="0">
                        <a:latin typeface="Arial"/>
                        <a:cs typeface="Arial"/>
                      </a:endParaRPr>
                    </a:p>
                  </a:txBody>
                  <a:tcPr/>
                </a:tc>
                <a:tc>
                  <a:txBody>
                    <a:bodyPr/>
                    <a:lstStyle/>
                    <a:p>
                      <a:pPr algn="ctr"/>
                      <a:r>
                        <a:rPr lang="en-US" altLang="zh-CN" sz="2000" dirty="0">
                          <a:latin typeface="Arial"/>
                          <a:cs typeface="Arial"/>
                        </a:rPr>
                        <a:t>0</a:t>
                      </a:r>
                      <a:endParaRPr lang="zh-CN" altLang="en-US" sz="2000" dirty="0">
                        <a:latin typeface="Arial"/>
                        <a:cs typeface="Arial"/>
                      </a:endParaRPr>
                    </a:p>
                  </a:txBody>
                  <a:tcPr/>
                </a:tc>
                <a:tc>
                  <a:txBody>
                    <a:bodyPr/>
                    <a:lstStyle/>
                    <a:p>
                      <a:pPr algn="ctr"/>
                      <a:r>
                        <a:rPr lang="en-US" altLang="zh-CN" sz="2000" dirty="0">
                          <a:latin typeface="Arial"/>
                          <a:cs typeface="Arial"/>
                        </a:rPr>
                        <a:t>3</a:t>
                      </a:r>
                      <a:endParaRPr lang="zh-CN" altLang="en-US" sz="2000" dirty="0">
                        <a:latin typeface="Arial"/>
                        <a:cs typeface="Arial"/>
                      </a:endParaRPr>
                    </a:p>
                  </a:txBody>
                  <a:tcPr/>
                </a:tc>
                <a:tc>
                  <a:txBody>
                    <a:bodyPr/>
                    <a:lstStyle/>
                    <a:p>
                      <a:pPr algn="ctr"/>
                      <a:r>
                        <a:rPr lang="en-US" altLang="zh-CN" sz="2000" dirty="0">
                          <a:latin typeface="Arial"/>
                          <a:cs typeface="Arial"/>
                        </a:rPr>
                        <a:t>12</a:t>
                      </a:r>
                      <a:endParaRPr lang="zh-CN" altLang="en-US" sz="2000" dirty="0">
                        <a:latin typeface="Arial"/>
                        <a:cs typeface="Arial"/>
                      </a:endParaRPr>
                    </a:p>
                  </a:txBody>
                  <a:tcPr/>
                </a:tc>
                <a:extLst>
                  <a:ext uri="{0D108BD9-81ED-4DB2-BD59-A6C34878D82A}">
                    <a16:rowId xmlns:a16="http://schemas.microsoft.com/office/drawing/2014/main" val="10000"/>
                  </a:ext>
                </a:extLst>
              </a:tr>
            </a:tbl>
          </a:graphicData>
        </a:graphic>
      </p:graphicFrame>
      <p:sp>
        <p:nvSpPr>
          <p:cNvPr id="5" name="矩形 4"/>
          <p:cNvSpPr/>
          <p:nvPr/>
        </p:nvSpPr>
        <p:spPr>
          <a:xfrm>
            <a:off x="457200" y="1849556"/>
            <a:ext cx="749123" cy="369332"/>
          </a:xfrm>
          <a:prstGeom prst="rect">
            <a:avLst/>
          </a:prstGeom>
        </p:spPr>
        <p:txBody>
          <a:bodyPr wrap="none">
            <a:spAutoFit/>
          </a:bodyPr>
          <a:lstStyle/>
          <a:p>
            <a:r>
              <a:rPr kumimoji="1" lang="en-US" altLang="zh-CN" dirty="0">
                <a:latin typeface="Arial"/>
                <a:cs typeface="Arial"/>
              </a:rPr>
              <a:t>nums </a:t>
            </a:r>
            <a:endParaRPr lang="zh-CN" altLang="en-US" dirty="0">
              <a:latin typeface="Arial"/>
              <a:cs typeface="Arial"/>
            </a:endParaRPr>
          </a:p>
        </p:txBody>
      </p:sp>
      <p:cxnSp>
        <p:nvCxnSpPr>
          <p:cNvPr id="9" name="直线箭头连接符 8"/>
          <p:cNvCxnSpPr/>
          <p:nvPr/>
        </p:nvCxnSpPr>
        <p:spPr>
          <a:xfrm flipV="1">
            <a:off x="2127974" y="2247776"/>
            <a:ext cx="1" cy="3609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 name="直线箭头连接符 5"/>
          <p:cNvCxnSpPr/>
          <p:nvPr/>
        </p:nvCxnSpPr>
        <p:spPr>
          <a:xfrm flipV="1">
            <a:off x="1914114" y="2236436"/>
            <a:ext cx="1" cy="360982"/>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3380856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Solution II</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027109311"/>
              </p:ext>
            </p:extLst>
          </p:nvPr>
        </p:nvGraphicFramePr>
        <p:xfrm>
          <a:off x="1524000" y="1828652"/>
          <a:ext cx="6096000" cy="396240"/>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pPr algn="ctr"/>
                      <a:r>
                        <a:rPr lang="en-US" altLang="zh-CN" sz="2000" dirty="0">
                          <a:latin typeface="Arial"/>
                          <a:cs typeface="Arial"/>
                        </a:rPr>
                        <a:t>0</a:t>
                      </a:r>
                      <a:endParaRPr lang="zh-CN" altLang="en-US" sz="2000" dirty="0">
                        <a:latin typeface="Arial"/>
                        <a:cs typeface="Arial"/>
                      </a:endParaRPr>
                    </a:p>
                  </a:txBody>
                  <a:tcPr/>
                </a:tc>
                <a:tc>
                  <a:txBody>
                    <a:bodyPr/>
                    <a:lstStyle/>
                    <a:p>
                      <a:pPr algn="ctr"/>
                      <a:r>
                        <a:rPr lang="en-US" altLang="zh-CN" sz="2000" dirty="0">
                          <a:latin typeface="Arial"/>
                          <a:cs typeface="Arial"/>
                        </a:rPr>
                        <a:t>1</a:t>
                      </a:r>
                      <a:endParaRPr lang="zh-CN" altLang="en-US" sz="2000" dirty="0">
                        <a:latin typeface="Arial"/>
                        <a:cs typeface="Arial"/>
                      </a:endParaRPr>
                    </a:p>
                  </a:txBody>
                  <a:tcPr/>
                </a:tc>
                <a:tc>
                  <a:txBody>
                    <a:bodyPr/>
                    <a:lstStyle/>
                    <a:p>
                      <a:pPr algn="ctr"/>
                      <a:r>
                        <a:rPr lang="en-US" altLang="zh-CN" sz="2000" dirty="0">
                          <a:latin typeface="Arial"/>
                          <a:cs typeface="Arial"/>
                        </a:rPr>
                        <a:t>0</a:t>
                      </a:r>
                      <a:endParaRPr lang="zh-CN" altLang="en-US" sz="2000" dirty="0">
                        <a:latin typeface="Arial"/>
                        <a:cs typeface="Arial"/>
                      </a:endParaRPr>
                    </a:p>
                  </a:txBody>
                  <a:tcPr/>
                </a:tc>
                <a:tc>
                  <a:txBody>
                    <a:bodyPr/>
                    <a:lstStyle/>
                    <a:p>
                      <a:pPr algn="ctr"/>
                      <a:r>
                        <a:rPr lang="en-US" altLang="zh-CN" sz="2000" dirty="0">
                          <a:latin typeface="Arial"/>
                          <a:cs typeface="Arial"/>
                        </a:rPr>
                        <a:t>3</a:t>
                      </a:r>
                      <a:endParaRPr lang="zh-CN" altLang="en-US" sz="2000" dirty="0">
                        <a:latin typeface="Arial"/>
                        <a:cs typeface="Arial"/>
                      </a:endParaRPr>
                    </a:p>
                  </a:txBody>
                  <a:tcPr/>
                </a:tc>
                <a:tc>
                  <a:txBody>
                    <a:bodyPr/>
                    <a:lstStyle/>
                    <a:p>
                      <a:pPr algn="ctr"/>
                      <a:r>
                        <a:rPr lang="en-US" altLang="zh-CN" sz="2000" dirty="0">
                          <a:latin typeface="Arial"/>
                          <a:cs typeface="Arial"/>
                        </a:rPr>
                        <a:t>12</a:t>
                      </a:r>
                      <a:endParaRPr lang="zh-CN" altLang="en-US" sz="2000" dirty="0">
                        <a:latin typeface="Arial"/>
                        <a:cs typeface="Arial"/>
                      </a:endParaRPr>
                    </a:p>
                  </a:txBody>
                  <a:tcPr/>
                </a:tc>
                <a:extLst>
                  <a:ext uri="{0D108BD9-81ED-4DB2-BD59-A6C34878D82A}">
                    <a16:rowId xmlns:a16="http://schemas.microsoft.com/office/drawing/2014/main" val="10000"/>
                  </a:ext>
                </a:extLst>
              </a:tr>
            </a:tbl>
          </a:graphicData>
        </a:graphic>
      </p:graphicFrame>
      <p:sp>
        <p:nvSpPr>
          <p:cNvPr id="5" name="矩形 4"/>
          <p:cNvSpPr/>
          <p:nvPr/>
        </p:nvSpPr>
        <p:spPr>
          <a:xfrm>
            <a:off x="457200" y="1849556"/>
            <a:ext cx="749123" cy="369332"/>
          </a:xfrm>
          <a:prstGeom prst="rect">
            <a:avLst/>
          </a:prstGeom>
        </p:spPr>
        <p:txBody>
          <a:bodyPr wrap="none">
            <a:spAutoFit/>
          </a:bodyPr>
          <a:lstStyle/>
          <a:p>
            <a:r>
              <a:rPr kumimoji="1" lang="en-US" altLang="zh-CN" dirty="0">
                <a:latin typeface="Arial"/>
                <a:cs typeface="Arial"/>
              </a:rPr>
              <a:t>nums </a:t>
            </a:r>
            <a:endParaRPr lang="zh-CN" altLang="en-US" dirty="0">
              <a:latin typeface="Arial"/>
              <a:cs typeface="Arial"/>
            </a:endParaRPr>
          </a:p>
        </p:txBody>
      </p:sp>
      <p:cxnSp>
        <p:nvCxnSpPr>
          <p:cNvPr id="9" name="直线箭头连接符 8"/>
          <p:cNvCxnSpPr/>
          <p:nvPr/>
        </p:nvCxnSpPr>
        <p:spPr>
          <a:xfrm flipV="1">
            <a:off x="3363572" y="2247776"/>
            <a:ext cx="1" cy="3609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 name="直线箭头连接符 5"/>
          <p:cNvCxnSpPr/>
          <p:nvPr/>
        </p:nvCxnSpPr>
        <p:spPr>
          <a:xfrm flipV="1">
            <a:off x="2118228" y="2247776"/>
            <a:ext cx="1" cy="360982"/>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45131500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Solution II</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983292794"/>
              </p:ext>
            </p:extLst>
          </p:nvPr>
        </p:nvGraphicFramePr>
        <p:xfrm>
          <a:off x="1524000" y="1828652"/>
          <a:ext cx="6096000" cy="396240"/>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pPr algn="ctr"/>
                      <a:r>
                        <a:rPr lang="en-US" altLang="zh-CN" sz="2000" dirty="0">
                          <a:solidFill>
                            <a:srgbClr val="0000FF"/>
                          </a:solidFill>
                          <a:latin typeface="Arial"/>
                          <a:cs typeface="Arial"/>
                        </a:rPr>
                        <a:t>1</a:t>
                      </a:r>
                      <a:endParaRPr lang="zh-CN" altLang="en-US" sz="2000" dirty="0">
                        <a:solidFill>
                          <a:srgbClr val="0000FF"/>
                        </a:solidFill>
                        <a:latin typeface="Arial"/>
                        <a:cs typeface="Arial"/>
                      </a:endParaRPr>
                    </a:p>
                  </a:txBody>
                  <a:tcPr/>
                </a:tc>
                <a:tc>
                  <a:txBody>
                    <a:bodyPr/>
                    <a:lstStyle/>
                    <a:p>
                      <a:pPr algn="ctr"/>
                      <a:r>
                        <a:rPr lang="en-US" altLang="zh-CN" sz="2000" dirty="0">
                          <a:latin typeface="Arial"/>
                          <a:cs typeface="Arial"/>
                        </a:rPr>
                        <a:t>1</a:t>
                      </a:r>
                      <a:endParaRPr lang="zh-CN" altLang="en-US" sz="2000" dirty="0">
                        <a:latin typeface="Arial"/>
                        <a:cs typeface="Arial"/>
                      </a:endParaRPr>
                    </a:p>
                  </a:txBody>
                  <a:tcPr/>
                </a:tc>
                <a:tc>
                  <a:txBody>
                    <a:bodyPr/>
                    <a:lstStyle/>
                    <a:p>
                      <a:pPr algn="ctr"/>
                      <a:r>
                        <a:rPr lang="en-US" altLang="zh-CN" sz="2000" dirty="0">
                          <a:latin typeface="Arial"/>
                          <a:cs typeface="Arial"/>
                        </a:rPr>
                        <a:t>0</a:t>
                      </a:r>
                      <a:endParaRPr lang="zh-CN" altLang="en-US" sz="2000" dirty="0">
                        <a:latin typeface="Arial"/>
                        <a:cs typeface="Arial"/>
                      </a:endParaRPr>
                    </a:p>
                  </a:txBody>
                  <a:tcPr/>
                </a:tc>
                <a:tc>
                  <a:txBody>
                    <a:bodyPr/>
                    <a:lstStyle/>
                    <a:p>
                      <a:pPr algn="ctr"/>
                      <a:r>
                        <a:rPr lang="en-US" altLang="zh-CN" sz="2000" dirty="0">
                          <a:latin typeface="Arial"/>
                          <a:cs typeface="Arial"/>
                        </a:rPr>
                        <a:t>3</a:t>
                      </a:r>
                      <a:endParaRPr lang="zh-CN" altLang="en-US" sz="2000" dirty="0">
                        <a:latin typeface="Arial"/>
                        <a:cs typeface="Arial"/>
                      </a:endParaRPr>
                    </a:p>
                  </a:txBody>
                  <a:tcPr/>
                </a:tc>
                <a:tc>
                  <a:txBody>
                    <a:bodyPr/>
                    <a:lstStyle/>
                    <a:p>
                      <a:pPr algn="ctr"/>
                      <a:r>
                        <a:rPr lang="en-US" altLang="zh-CN" sz="2000" dirty="0">
                          <a:latin typeface="Arial"/>
                          <a:cs typeface="Arial"/>
                        </a:rPr>
                        <a:t>12</a:t>
                      </a:r>
                      <a:endParaRPr lang="zh-CN" altLang="en-US" sz="2000" dirty="0">
                        <a:latin typeface="Arial"/>
                        <a:cs typeface="Arial"/>
                      </a:endParaRPr>
                    </a:p>
                  </a:txBody>
                  <a:tcPr/>
                </a:tc>
                <a:extLst>
                  <a:ext uri="{0D108BD9-81ED-4DB2-BD59-A6C34878D82A}">
                    <a16:rowId xmlns:a16="http://schemas.microsoft.com/office/drawing/2014/main" val="10000"/>
                  </a:ext>
                </a:extLst>
              </a:tr>
            </a:tbl>
          </a:graphicData>
        </a:graphic>
      </p:graphicFrame>
      <p:sp>
        <p:nvSpPr>
          <p:cNvPr id="5" name="矩形 4"/>
          <p:cNvSpPr/>
          <p:nvPr/>
        </p:nvSpPr>
        <p:spPr>
          <a:xfrm>
            <a:off x="457200" y="1849556"/>
            <a:ext cx="749123" cy="369332"/>
          </a:xfrm>
          <a:prstGeom prst="rect">
            <a:avLst/>
          </a:prstGeom>
        </p:spPr>
        <p:txBody>
          <a:bodyPr wrap="none">
            <a:spAutoFit/>
          </a:bodyPr>
          <a:lstStyle/>
          <a:p>
            <a:r>
              <a:rPr kumimoji="1" lang="en-US" altLang="zh-CN" dirty="0">
                <a:latin typeface="Arial"/>
                <a:cs typeface="Arial"/>
              </a:rPr>
              <a:t>nums </a:t>
            </a:r>
            <a:endParaRPr lang="zh-CN" altLang="en-US" dirty="0">
              <a:latin typeface="Arial"/>
              <a:cs typeface="Arial"/>
            </a:endParaRPr>
          </a:p>
        </p:txBody>
      </p:sp>
      <p:cxnSp>
        <p:nvCxnSpPr>
          <p:cNvPr id="9" name="直线箭头连接符 8"/>
          <p:cNvCxnSpPr/>
          <p:nvPr/>
        </p:nvCxnSpPr>
        <p:spPr>
          <a:xfrm flipV="1">
            <a:off x="3363572" y="2247776"/>
            <a:ext cx="1" cy="3609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 name="任意形状 15"/>
          <p:cNvSpPr/>
          <p:nvPr/>
        </p:nvSpPr>
        <p:spPr>
          <a:xfrm>
            <a:off x="2150856" y="2208290"/>
            <a:ext cx="1189836" cy="572135"/>
          </a:xfrm>
          <a:custGeom>
            <a:avLst/>
            <a:gdLst>
              <a:gd name="connsiteX0" fmla="*/ 1189836 w 1189836"/>
              <a:gd name="connsiteY0" fmla="*/ 22884 h 572135"/>
              <a:gd name="connsiteX1" fmla="*/ 617800 w 1189836"/>
              <a:gd name="connsiteY1" fmla="*/ 572096 h 572135"/>
              <a:gd name="connsiteX2" fmla="*/ 0 w 1189836"/>
              <a:gd name="connsiteY2" fmla="*/ 0 h 572135"/>
            </a:gdLst>
            <a:ahLst/>
            <a:cxnLst>
              <a:cxn ang="0">
                <a:pos x="connsiteX0" y="connsiteY0"/>
              </a:cxn>
              <a:cxn ang="0">
                <a:pos x="connsiteX1" y="connsiteY1"/>
              </a:cxn>
              <a:cxn ang="0">
                <a:pos x="connsiteX2" y="connsiteY2"/>
              </a:cxn>
            </a:cxnLst>
            <a:rect l="l" t="t" r="r" b="b"/>
            <a:pathLst>
              <a:path w="1189836" h="572135">
                <a:moveTo>
                  <a:pt x="1189836" y="22884"/>
                </a:moveTo>
                <a:cubicBezTo>
                  <a:pt x="1002971" y="299397"/>
                  <a:pt x="816106" y="575910"/>
                  <a:pt x="617800" y="572096"/>
                </a:cubicBezTo>
                <a:cubicBezTo>
                  <a:pt x="419494" y="568282"/>
                  <a:pt x="112500" y="99163"/>
                  <a:pt x="0" y="0"/>
                </a:cubicBezTo>
              </a:path>
            </a:pathLst>
          </a:custGeom>
          <a:ln>
            <a:solidFill>
              <a:srgbClr val="0000FF"/>
            </a:solidFill>
            <a:headEnd type="none"/>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kumimoji="1" lang="zh-CN" altLang="en-US"/>
          </a:p>
        </p:txBody>
      </p:sp>
      <p:cxnSp>
        <p:nvCxnSpPr>
          <p:cNvPr id="7" name="直线箭头连接符 6"/>
          <p:cNvCxnSpPr/>
          <p:nvPr/>
        </p:nvCxnSpPr>
        <p:spPr>
          <a:xfrm flipV="1">
            <a:off x="2150855" y="2281796"/>
            <a:ext cx="1" cy="360982"/>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65075573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Solution II</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798870210"/>
              </p:ext>
            </p:extLst>
          </p:nvPr>
        </p:nvGraphicFramePr>
        <p:xfrm>
          <a:off x="1524000" y="1828652"/>
          <a:ext cx="6096000" cy="396240"/>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pPr algn="ctr"/>
                      <a:r>
                        <a:rPr lang="en-US" altLang="zh-CN" sz="2000" dirty="0">
                          <a:solidFill>
                            <a:srgbClr val="0000FF"/>
                          </a:solidFill>
                          <a:latin typeface="Arial"/>
                          <a:cs typeface="Arial"/>
                        </a:rPr>
                        <a:t>1</a:t>
                      </a:r>
                      <a:endParaRPr lang="zh-CN" altLang="en-US" sz="2000" dirty="0">
                        <a:solidFill>
                          <a:srgbClr val="0000FF"/>
                        </a:solidFill>
                        <a:latin typeface="Arial"/>
                        <a:cs typeface="Arial"/>
                      </a:endParaRPr>
                    </a:p>
                  </a:txBody>
                  <a:tcPr/>
                </a:tc>
                <a:tc>
                  <a:txBody>
                    <a:bodyPr/>
                    <a:lstStyle/>
                    <a:p>
                      <a:pPr algn="ctr"/>
                      <a:r>
                        <a:rPr lang="en-US" altLang="zh-CN" sz="2000" dirty="0">
                          <a:latin typeface="Arial"/>
                          <a:cs typeface="Arial"/>
                        </a:rPr>
                        <a:t>1</a:t>
                      </a:r>
                      <a:endParaRPr lang="zh-CN" altLang="en-US" sz="2000" dirty="0">
                        <a:latin typeface="Arial"/>
                        <a:cs typeface="Arial"/>
                      </a:endParaRPr>
                    </a:p>
                  </a:txBody>
                  <a:tcPr/>
                </a:tc>
                <a:tc>
                  <a:txBody>
                    <a:bodyPr/>
                    <a:lstStyle/>
                    <a:p>
                      <a:pPr algn="ctr"/>
                      <a:r>
                        <a:rPr lang="en-US" altLang="zh-CN" sz="2000" dirty="0">
                          <a:latin typeface="Arial"/>
                          <a:cs typeface="Arial"/>
                        </a:rPr>
                        <a:t>0</a:t>
                      </a:r>
                      <a:endParaRPr lang="zh-CN" altLang="en-US" sz="2000" dirty="0">
                        <a:latin typeface="Arial"/>
                        <a:cs typeface="Arial"/>
                      </a:endParaRPr>
                    </a:p>
                  </a:txBody>
                  <a:tcPr/>
                </a:tc>
                <a:tc>
                  <a:txBody>
                    <a:bodyPr/>
                    <a:lstStyle/>
                    <a:p>
                      <a:pPr algn="ctr"/>
                      <a:r>
                        <a:rPr lang="en-US" altLang="zh-CN" sz="2000" dirty="0">
                          <a:latin typeface="Arial"/>
                          <a:cs typeface="Arial"/>
                        </a:rPr>
                        <a:t>3</a:t>
                      </a:r>
                      <a:endParaRPr lang="zh-CN" altLang="en-US" sz="2000" dirty="0">
                        <a:latin typeface="Arial"/>
                        <a:cs typeface="Arial"/>
                      </a:endParaRPr>
                    </a:p>
                  </a:txBody>
                  <a:tcPr/>
                </a:tc>
                <a:tc>
                  <a:txBody>
                    <a:bodyPr/>
                    <a:lstStyle/>
                    <a:p>
                      <a:pPr algn="ctr"/>
                      <a:r>
                        <a:rPr lang="en-US" altLang="zh-CN" sz="2000" dirty="0">
                          <a:latin typeface="Arial"/>
                          <a:cs typeface="Arial"/>
                        </a:rPr>
                        <a:t>12</a:t>
                      </a:r>
                      <a:endParaRPr lang="zh-CN" altLang="en-US" sz="2000" dirty="0">
                        <a:latin typeface="Arial"/>
                        <a:cs typeface="Arial"/>
                      </a:endParaRPr>
                    </a:p>
                  </a:txBody>
                  <a:tcPr/>
                </a:tc>
                <a:extLst>
                  <a:ext uri="{0D108BD9-81ED-4DB2-BD59-A6C34878D82A}">
                    <a16:rowId xmlns:a16="http://schemas.microsoft.com/office/drawing/2014/main" val="10000"/>
                  </a:ext>
                </a:extLst>
              </a:tr>
            </a:tbl>
          </a:graphicData>
        </a:graphic>
      </p:graphicFrame>
      <p:sp>
        <p:nvSpPr>
          <p:cNvPr id="5" name="矩形 4"/>
          <p:cNvSpPr/>
          <p:nvPr/>
        </p:nvSpPr>
        <p:spPr>
          <a:xfrm>
            <a:off x="457200" y="1849556"/>
            <a:ext cx="749123" cy="369332"/>
          </a:xfrm>
          <a:prstGeom prst="rect">
            <a:avLst/>
          </a:prstGeom>
        </p:spPr>
        <p:txBody>
          <a:bodyPr wrap="none">
            <a:spAutoFit/>
          </a:bodyPr>
          <a:lstStyle/>
          <a:p>
            <a:r>
              <a:rPr kumimoji="1" lang="en-US" altLang="zh-CN" dirty="0">
                <a:latin typeface="Arial"/>
                <a:cs typeface="Arial"/>
              </a:rPr>
              <a:t>nums </a:t>
            </a:r>
            <a:endParaRPr lang="zh-CN" altLang="en-US" dirty="0">
              <a:latin typeface="Arial"/>
              <a:cs typeface="Arial"/>
            </a:endParaRPr>
          </a:p>
        </p:txBody>
      </p:sp>
      <p:cxnSp>
        <p:nvCxnSpPr>
          <p:cNvPr id="9" name="直线箭头连接符 8"/>
          <p:cNvCxnSpPr/>
          <p:nvPr/>
        </p:nvCxnSpPr>
        <p:spPr>
          <a:xfrm flipV="1">
            <a:off x="4553407" y="2247776"/>
            <a:ext cx="1" cy="3609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 name="直线箭头连接符 5"/>
          <p:cNvCxnSpPr/>
          <p:nvPr/>
        </p:nvCxnSpPr>
        <p:spPr>
          <a:xfrm flipV="1">
            <a:off x="3342908" y="2281796"/>
            <a:ext cx="1" cy="360982"/>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01777431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Solution II</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4227305099"/>
              </p:ext>
            </p:extLst>
          </p:nvPr>
        </p:nvGraphicFramePr>
        <p:xfrm>
          <a:off x="1524000" y="1828652"/>
          <a:ext cx="6096000" cy="396240"/>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pPr algn="ctr"/>
                      <a:r>
                        <a:rPr lang="en-US" altLang="zh-CN" sz="2000" dirty="0">
                          <a:solidFill>
                            <a:srgbClr val="0000FF"/>
                          </a:solidFill>
                          <a:latin typeface="Arial"/>
                          <a:cs typeface="Arial"/>
                        </a:rPr>
                        <a:t>1</a:t>
                      </a:r>
                      <a:endParaRPr lang="zh-CN" altLang="en-US" sz="2000" dirty="0">
                        <a:solidFill>
                          <a:srgbClr val="0000FF"/>
                        </a:solidFill>
                        <a:latin typeface="Arial"/>
                        <a:cs typeface="Arial"/>
                      </a:endParaRPr>
                    </a:p>
                  </a:txBody>
                  <a:tcPr/>
                </a:tc>
                <a:tc>
                  <a:txBody>
                    <a:bodyPr/>
                    <a:lstStyle/>
                    <a:p>
                      <a:pPr algn="ctr"/>
                      <a:r>
                        <a:rPr lang="en-US" altLang="zh-CN" sz="2000" dirty="0">
                          <a:solidFill>
                            <a:srgbClr val="0000FF"/>
                          </a:solidFill>
                          <a:latin typeface="Arial"/>
                          <a:cs typeface="Arial"/>
                        </a:rPr>
                        <a:t>3</a:t>
                      </a:r>
                      <a:endParaRPr lang="zh-CN" altLang="en-US" sz="2000" dirty="0">
                        <a:solidFill>
                          <a:srgbClr val="0000FF"/>
                        </a:solidFill>
                        <a:latin typeface="Arial"/>
                        <a:cs typeface="Arial"/>
                      </a:endParaRPr>
                    </a:p>
                  </a:txBody>
                  <a:tcPr/>
                </a:tc>
                <a:tc>
                  <a:txBody>
                    <a:bodyPr/>
                    <a:lstStyle/>
                    <a:p>
                      <a:pPr algn="ctr"/>
                      <a:r>
                        <a:rPr lang="en-US" altLang="zh-CN" sz="2000" dirty="0">
                          <a:latin typeface="Arial"/>
                          <a:cs typeface="Arial"/>
                        </a:rPr>
                        <a:t>0</a:t>
                      </a:r>
                      <a:endParaRPr lang="zh-CN" altLang="en-US" sz="2000" dirty="0">
                        <a:latin typeface="Arial"/>
                        <a:cs typeface="Arial"/>
                      </a:endParaRPr>
                    </a:p>
                  </a:txBody>
                  <a:tcPr/>
                </a:tc>
                <a:tc>
                  <a:txBody>
                    <a:bodyPr/>
                    <a:lstStyle/>
                    <a:p>
                      <a:pPr algn="ctr"/>
                      <a:r>
                        <a:rPr lang="en-US" altLang="zh-CN" sz="2000" dirty="0">
                          <a:latin typeface="Arial"/>
                          <a:cs typeface="Arial"/>
                        </a:rPr>
                        <a:t>3</a:t>
                      </a:r>
                      <a:endParaRPr lang="zh-CN" altLang="en-US" sz="2000" dirty="0">
                        <a:latin typeface="Arial"/>
                        <a:cs typeface="Arial"/>
                      </a:endParaRPr>
                    </a:p>
                  </a:txBody>
                  <a:tcPr/>
                </a:tc>
                <a:tc>
                  <a:txBody>
                    <a:bodyPr/>
                    <a:lstStyle/>
                    <a:p>
                      <a:pPr algn="ctr"/>
                      <a:r>
                        <a:rPr lang="en-US" altLang="zh-CN" sz="2000" dirty="0">
                          <a:latin typeface="Arial"/>
                          <a:cs typeface="Arial"/>
                        </a:rPr>
                        <a:t>12</a:t>
                      </a:r>
                      <a:endParaRPr lang="zh-CN" altLang="en-US" sz="2000" dirty="0">
                        <a:latin typeface="Arial"/>
                        <a:cs typeface="Arial"/>
                      </a:endParaRPr>
                    </a:p>
                  </a:txBody>
                  <a:tcPr/>
                </a:tc>
                <a:extLst>
                  <a:ext uri="{0D108BD9-81ED-4DB2-BD59-A6C34878D82A}">
                    <a16:rowId xmlns:a16="http://schemas.microsoft.com/office/drawing/2014/main" val="10000"/>
                  </a:ext>
                </a:extLst>
              </a:tr>
            </a:tbl>
          </a:graphicData>
        </a:graphic>
      </p:graphicFrame>
      <p:sp>
        <p:nvSpPr>
          <p:cNvPr id="5" name="矩形 4"/>
          <p:cNvSpPr/>
          <p:nvPr/>
        </p:nvSpPr>
        <p:spPr>
          <a:xfrm>
            <a:off x="457200" y="1849556"/>
            <a:ext cx="749123" cy="369332"/>
          </a:xfrm>
          <a:prstGeom prst="rect">
            <a:avLst/>
          </a:prstGeom>
        </p:spPr>
        <p:txBody>
          <a:bodyPr wrap="none">
            <a:spAutoFit/>
          </a:bodyPr>
          <a:lstStyle/>
          <a:p>
            <a:r>
              <a:rPr kumimoji="1" lang="en-US" altLang="zh-CN" dirty="0">
                <a:latin typeface="Arial"/>
                <a:cs typeface="Arial"/>
              </a:rPr>
              <a:t>nums </a:t>
            </a:r>
            <a:endParaRPr lang="zh-CN" altLang="en-US" dirty="0">
              <a:latin typeface="Arial"/>
              <a:cs typeface="Arial"/>
            </a:endParaRPr>
          </a:p>
        </p:txBody>
      </p:sp>
      <p:cxnSp>
        <p:nvCxnSpPr>
          <p:cNvPr id="9" name="直线箭头连接符 8"/>
          <p:cNvCxnSpPr/>
          <p:nvPr/>
        </p:nvCxnSpPr>
        <p:spPr>
          <a:xfrm flipV="1">
            <a:off x="5811887" y="2247776"/>
            <a:ext cx="1" cy="3609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 name="任意形状 5"/>
          <p:cNvSpPr/>
          <p:nvPr/>
        </p:nvSpPr>
        <p:spPr>
          <a:xfrm>
            <a:off x="3340691" y="2224892"/>
            <a:ext cx="2356789" cy="572135"/>
          </a:xfrm>
          <a:custGeom>
            <a:avLst/>
            <a:gdLst>
              <a:gd name="connsiteX0" fmla="*/ 1189836 w 1189836"/>
              <a:gd name="connsiteY0" fmla="*/ 22884 h 572135"/>
              <a:gd name="connsiteX1" fmla="*/ 617800 w 1189836"/>
              <a:gd name="connsiteY1" fmla="*/ 572096 h 572135"/>
              <a:gd name="connsiteX2" fmla="*/ 0 w 1189836"/>
              <a:gd name="connsiteY2" fmla="*/ 0 h 572135"/>
            </a:gdLst>
            <a:ahLst/>
            <a:cxnLst>
              <a:cxn ang="0">
                <a:pos x="connsiteX0" y="connsiteY0"/>
              </a:cxn>
              <a:cxn ang="0">
                <a:pos x="connsiteX1" y="connsiteY1"/>
              </a:cxn>
              <a:cxn ang="0">
                <a:pos x="connsiteX2" y="connsiteY2"/>
              </a:cxn>
            </a:cxnLst>
            <a:rect l="l" t="t" r="r" b="b"/>
            <a:pathLst>
              <a:path w="1189836" h="572135">
                <a:moveTo>
                  <a:pt x="1189836" y="22884"/>
                </a:moveTo>
                <a:cubicBezTo>
                  <a:pt x="1002971" y="299397"/>
                  <a:pt x="816106" y="575910"/>
                  <a:pt x="617800" y="572096"/>
                </a:cubicBezTo>
                <a:cubicBezTo>
                  <a:pt x="419494" y="568282"/>
                  <a:pt x="112500" y="99163"/>
                  <a:pt x="0" y="0"/>
                </a:cubicBezTo>
              </a:path>
            </a:pathLst>
          </a:custGeom>
          <a:ln>
            <a:solidFill>
              <a:srgbClr val="0000FF"/>
            </a:solidFill>
            <a:headEnd type="none"/>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kumimoji="1" lang="zh-CN" altLang="en-US"/>
          </a:p>
        </p:txBody>
      </p:sp>
      <p:cxnSp>
        <p:nvCxnSpPr>
          <p:cNvPr id="7" name="直线箭头连接符 6"/>
          <p:cNvCxnSpPr/>
          <p:nvPr/>
        </p:nvCxnSpPr>
        <p:spPr>
          <a:xfrm flipV="1">
            <a:off x="3342908" y="2281796"/>
            <a:ext cx="1" cy="360982"/>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194924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Function invocation</a:t>
            </a:r>
            <a:endParaRPr kumimoji="1" lang="zh-CN" altLang="en-US" dirty="0"/>
          </a:p>
        </p:txBody>
      </p:sp>
      <p:sp>
        <p:nvSpPr>
          <p:cNvPr id="4" name="矩形 3"/>
          <p:cNvSpPr/>
          <p:nvPr/>
        </p:nvSpPr>
        <p:spPr>
          <a:xfrm>
            <a:off x="5301571" y="1782028"/>
            <a:ext cx="3842429" cy="2123658"/>
          </a:xfrm>
          <a:prstGeom prst="rect">
            <a:avLst/>
          </a:prstGeom>
        </p:spPr>
        <p:txBody>
          <a:bodyPr wrap="square">
            <a:spAutoFit/>
          </a:bodyPr>
          <a:lstStyle/>
          <a:p>
            <a:r>
              <a:rPr lang="en-US" altLang="zh-CN" sz="2200" i="1" dirty="0">
                <a:solidFill>
                  <a:srgbClr val="000000"/>
                </a:solidFill>
                <a:latin typeface="Consolas"/>
                <a:ea typeface="宋体" pitchFamily="2" charset="-122"/>
                <a:cs typeface="Consolas"/>
              </a:rPr>
              <a:t>void</a:t>
            </a:r>
            <a:r>
              <a:rPr lang="en-US" altLang="zh-CN" sz="2200" dirty="0">
                <a:solidFill>
                  <a:srgbClr val="000000"/>
                </a:solidFill>
                <a:latin typeface="Consolas"/>
                <a:ea typeface="宋体" pitchFamily="2" charset="-122"/>
                <a:cs typeface="Consolas"/>
              </a:rPr>
              <a:t> </a:t>
            </a:r>
            <a:r>
              <a:rPr lang="en-US" altLang="zh-CN" sz="2200" dirty="0">
                <a:latin typeface="Consolas"/>
                <a:ea typeface="宋体" pitchFamily="2" charset="-122"/>
                <a:cs typeface="Consolas"/>
              </a:rPr>
              <a:t>swap(</a:t>
            </a:r>
            <a:r>
              <a:rPr lang="en-US" altLang="zh-CN" sz="2200" i="1" dirty="0">
                <a:latin typeface="Consolas"/>
                <a:ea typeface="宋体" pitchFamily="2" charset="-122"/>
                <a:cs typeface="Consolas"/>
              </a:rPr>
              <a:t>int a, int b</a:t>
            </a:r>
            <a:r>
              <a:rPr lang="en-US" altLang="zh-CN" sz="2200" dirty="0">
                <a:latin typeface="Consolas"/>
                <a:ea typeface="宋体" pitchFamily="2" charset="-122"/>
                <a:cs typeface="Consolas"/>
              </a:rPr>
              <a:t>) </a:t>
            </a:r>
          </a:p>
          <a:p>
            <a:r>
              <a:rPr lang="en-US" altLang="zh-CN" sz="2200" dirty="0">
                <a:latin typeface="Consolas"/>
                <a:ea typeface="宋体" pitchFamily="2" charset="-122"/>
                <a:cs typeface="Consolas"/>
              </a:rPr>
              <a:t>{</a:t>
            </a:r>
          </a:p>
          <a:p>
            <a:r>
              <a:rPr lang="en-US" altLang="zh-CN" sz="2200" dirty="0">
                <a:solidFill>
                  <a:srgbClr val="000000"/>
                </a:solidFill>
                <a:latin typeface="Consolas"/>
                <a:ea typeface="宋体" pitchFamily="2" charset="-122"/>
                <a:cs typeface="Consolas"/>
              </a:rPr>
              <a:t>    int </a:t>
            </a:r>
            <a:r>
              <a:rPr lang="en-US" altLang="zh-CN" sz="2200" dirty="0">
                <a:latin typeface="Consolas"/>
                <a:ea typeface="宋体" pitchFamily="2" charset="-122"/>
                <a:cs typeface="Consolas"/>
              </a:rPr>
              <a:t>tmp</a:t>
            </a:r>
            <a:r>
              <a:rPr lang="en-US" altLang="zh-CN" sz="2200" dirty="0">
                <a:solidFill>
                  <a:srgbClr val="000000"/>
                </a:solidFill>
                <a:latin typeface="Consolas"/>
                <a:ea typeface="宋体" pitchFamily="2" charset="-122"/>
                <a:cs typeface="Consolas"/>
              </a:rPr>
              <a:t> = a;</a:t>
            </a:r>
          </a:p>
          <a:p>
            <a:r>
              <a:rPr lang="en-US" altLang="zh-CN" sz="2200" dirty="0">
                <a:solidFill>
                  <a:srgbClr val="000000"/>
                </a:solidFill>
                <a:latin typeface="Consolas"/>
                <a:ea typeface="宋体" pitchFamily="2" charset="-122"/>
                <a:cs typeface="Consolas"/>
              </a:rPr>
              <a:t>	 a = b;</a:t>
            </a:r>
          </a:p>
          <a:p>
            <a:r>
              <a:rPr lang="en-US" altLang="zh-CN" sz="2200" dirty="0">
                <a:solidFill>
                  <a:srgbClr val="000000"/>
                </a:solidFill>
                <a:latin typeface="Consolas"/>
                <a:ea typeface="宋体" pitchFamily="2" charset="-122"/>
                <a:cs typeface="Consolas"/>
              </a:rPr>
              <a:t>	 b = tmp;</a:t>
            </a:r>
          </a:p>
          <a:p>
            <a:r>
              <a:rPr lang="en-US" altLang="zh-CN" sz="2200" dirty="0">
                <a:solidFill>
                  <a:srgbClr val="000000"/>
                </a:solidFill>
                <a:latin typeface="Consolas"/>
                <a:ea typeface="宋体" pitchFamily="2" charset="-122"/>
                <a:cs typeface="Consolas"/>
              </a:rPr>
              <a:t>}</a:t>
            </a:r>
          </a:p>
        </p:txBody>
      </p:sp>
      <p:sp>
        <p:nvSpPr>
          <p:cNvPr id="5" name="矩形 4"/>
          <p:cNvSpPr/>
          <p:nvPr/>
        </p:nvSpPr>
        <p:spPr>
          <a:xfrm>
            <a:off x="137431" y="1782028"/>
            <a:ext cx="6193493" cy="2800766"/>
          </a:xfrm>
          <a:prstGeom prst="rect">
            <a:avLst/>
          </a:prstGeom>
        </p:spPr>
        <p:txBody>
          <a:bodyPr wrap="square">
            <a:spAutoFit/>
          </a:bodyPr>
          <a:lstStyle/>
          <a:p>
            <a:r>
              <a:rPr lang="en-US" altLang="zh-CN" sz="2200" i="1" dirty="0" err="1">
                <a:solidFill>
                  <a:srgbClr val="000000"/>
                </a:solidFill>
                <a:latin typeface="Consolas"/>
                <a:ea typeface="宋体" pitchFamily="2" charset="-122"/>
                <a:cs typeface="Consolas"/>
              </a:rPr>
              <a:t>int</a:t>
            </a:r>
            <a:r>
              <a:rPr lang="en-US" altLang="zh-CN" sz="2200" dirty="0">
                <a:solidFill>
                  <a:srgbClr val="000000"/>
                </a:solidFill>
                <a:latin typeface="Consolas"/>
                <a:ea typeface="宋体" pitchFamily="2" charset="-122"/>
                <a:cs typeface="Consolas"/>
              </a:rPr>
              <a:t> </a:t>
            </a:r>
            <a:r>
              <a:rPr lang="en-US" altLang="zh-CN" sz="2200" dirty="0">
                <a:latin typeface="Consolas"/>
                <a:ea typeface="宋体" pitchFamily="2" charset="-122"/>
                <a:cs typeface="Consolas"/>
              </a:rPr>
              <a:t>main() </a:t>
            </a:r>
          </a:p>
          <a:p>
            <a:r>
              <a:rPr lang="en-US" altLang="zh-CN" sz="2200" dirty="0">
                <a:latin typeface="Consolas"/>
                <a:ea typeface="宋体" pitchFamily="2" charset="-122"/>
                <a:cs typeface="Consolas"/>
              </a:rPr>
              <a:t>{</a:t>
            </a:r>
          </a:p>
          <a:p>
            <a:r>
              <a:rPr lang="en-US" altLang="zh-CN" sz="2200" dirty="0">
                <a:latin typeface="Consolas"/>
                <a:ea typeface="宋体" pitchFamily="2" charset="-122"/>
                <a:cs typeface="Consolas"/>
              </a:rPr>
              <a:t>	int x = 1;</a:t>
            </a:r>
          </a:p>
          <a:p>
            <a:r>
              <a:rPr lang="en-US" altLang="zh-CN" sz="2200" dirty="0">
                <a:latin typeface="Consolas"/>
                <a:ea typeface="宋体" pitchFamily="2" charset="-122"/>
                <a:cs typeface="Consolas"/>
              </a:rPr>
              <a:t>	int y = 2;</a:t>
            </a:r>
          </a:p>
          <a:p>
            <a:r>
              <a:rPr lang="en-US" altLang="zh-CN" sz="2200" dirty="0">
                <a:latin typeface="Consolas"/>
                <a:ea typeface="宋体" pitchFamily="2" charset="-122"/>
                <a:cs typeface="Consolas"/>
              </a:rPr>
              <a:t>	</a:t>
            </a:r>
            <a:r>
              <a:rPr lang="en-US" altLang="zh-CN" sz="2200" b="1" dirty="0">
                <a:latin typeface="Consolas"/>
                <a:ea typeface="宋体" pitchFamily="2" charset="-122"/>
                <a:cs typeface="Consolas"/>
              </a:rPr>
              <a:t>swap</a:t>
            </a:r>
            <a:r>
              <a:rPr lang="en-US" altLang="zh-CN" sz="2200" dirty="0">
                <a:latin typeface="Consolas"/>
                <a:ea typeface="宋体" pitchFamily="2" charset="-122"/>
                <a:cs typeface="Consolas"/>
              </a:rPr>
              <a:t>(x, y);</a:t>
            </a:r>
          </a:p>
          <a:p>
            <a:r>
              <a:rPr lang="en-US" altLang="zh-CN" sz="2200" dirty="0">
                <a:latin typeface="Consolas"/>
                <a:ea typeface="宋体" pitchFamily="2" charset="-122"/>
                <a:cs typeface="Consolas"/>
              </a:rPr>
              <a:t>	</a:t>
            </a:r>
          </a:p>
          <a:p>
            <a:r>
              <a:rPr lang="en-US" altLang="zh-CN" sz="2200" dirty="0">
                <a:latin typeface="Consolas"/>
                <a:ea typeface="宋体" pitchFamily="2" charset="-122"/>
                <a:cs typeface="Consolas"/>
              </a:rPr>
              <a:t>	</a:t>
            </a:r>
            <a:r>
              <a:rPr lang="en-US" altLang="zh-CN" sz="2200" dirty="0" err="1">
                <a:latin typeface="Consolas"/>
                <a:ea typeface="宋体" pitchFamily="2" charset="-122"/>
                <a:cs typeface="Consolas"/>
              </a:rPr>
              <a:t>printf</a:t>
            </a:r>
            <a:r>
              <a:rPr lang="en-US" altLang="zh-CN" sz="2200" dirty="0">
                <a:latin typeface="Consolas"/>
                <a:ea typeface="宋体" pitchFamily="2" charset="-122"/>
                <a:cs typeface="Consolas"/>
              </a:rPr>
              <a:t>(“x: %d, y: %d”, x, y);</a:t>
            </a:r>
          </a:p>
          <a:p>
            <a:r>
              <a:rPr lang="en-US" altLang="zh-CN" sz="2200" dirty="0">
                <a:solidFill>
                  <a:srgbClr val="000000"/>
                </a:solidFill>
                <a:latin typeface="Consolas"/>
                <a:ea typeface="宋体" pitchFamily="2" charset="-122"/>
                <a:cs typeface="Consolas"/>
              </a:rPr>
              <a:t>}</a:t>
            </a:r>
          </a:p>
        </p:txBody>
      </p:sp>
      <p:sp>
        <p:nvSpPr>
          <p:cNvPr id="7" name="TextBox 14"/>
          <p:cNvSpPr txBox="1">
            <a:spLocks noChangeArrowheads="1"/>
          </p:cNvSpPr>
          <p:nvPr/>
        </p:nvSpPr>
        <p:spPr bwMode="auto">
          <a:xfrm>
            <a:off x="362244" y="4932110"/>
            <a:ext cx="3773188" cy="5847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800">
                <a:solidFill>
                  <a:schemeClr val="tx1"/>
                </a:solidFill>
                <a:latin typeface="Comic Sans MS" charset="0"/>
                <a:ea typeface="宋体" charset="0"/>
              </a:defRPr>
            </a:lvl1pPr>
            <a:lvl2pPr>
              <a:defRPr sz="2400">
                <a:solidFill>
                  <a:schemeClr val="tx1"/>
                </a:solidFill>
                <a:latin typeface="Comic Sans MS" charset="0"/>
                <a:ea typeface="宋体" charset="0"/>
              </a:defRPr>
            </a:lvl2pPr>
            <a:lvl3pPr>
              <a:defRPr sz="2000">
                <a:solidFill>
                  <a:schemeClr val="tx1"/>
                </a:solidFill>
                <a:latin typeface="Comic Sans MS" charset="0"/>
                <a:ea typeface="宋体" charset="0"/>
              </a:defRPr>
            </a:lvl3pPr>
            <a:lvl4pPr>
              <a:defRPr sz="2000">
                <a:solidFill>
                  <a:schemeClr val="tx1"/>
                </a:solidFill>
                <a:latin typeface="Comic Sans MS" charset="0"/>
                <a:ea typeface="宋体" charset="0"/>
              </a:defRPr>
            </a:lvl4pPr>
            <a:lvl5pPr>
              <a:defRPr sz="2000">
                <a:solidFill>
                  <a:schemeClr val="tx1"/>
                </a:solidFill>
                <a:latin typeface="Comic Sans MS" charset="0"/>
                <a:ea typeface="宋体" charset="0"/>
              </a:defRPr>
            </a:lvl5pPr>
            <a:lvl6pPr>
              <a:defRPr sz="2000">
                <a:solidFill>
                  <a:schemeClr val="tx1"/>
                </a:solidFill>
                <a:latin typeface="Comic Sans MS" charset="0"/>
                <a:ea typeface="宋体" charset="0"/>
              </a:defRPr>
            </a:lvl6pPr>
            <a:lvl7pPr>
              <a:defRPr sz="2000">
                <a:solidFill>
                  <a:schemeClr val="tx1"/>
                </a:solidFill>
                <a:latin typeface="Comic Sans MS" charset="0"/>
                <a:ea typeface="宋体" charset="0"/>
              </a:defRPr>
            </a:lvl7pPr>
            <a:lvl8pPr>
              <a:defRPr sz="2000">
                <a:solidFill>
                  <a:schemeClr val="tx1"/>
                </a:solidFill>
                <a:latin typeface="Comic Sans MS" charset="0"/>
                <a:ea typeface="宋体" charset="0"/>
              </a:defRPr>
            </a:lvl8pPr>
            <a:lvl9pPr>
              <a:defRPr sz="2000">
                <a:solidFill>
                  <a:schemeClr val="tx1"/>
                </a:solidFill>
                <a:latin typeface="Comic Sans MS" charset="0"/>
                <a:ea typeface="宋体" charset="0"/>
              </a:defRPr>
            </a:lvl9pPr>
          </a:lstStyle>
          <a:p>
            <a:pPr eaLnBrk="1" hangingPunct="1"/>
            <a:r>
              <a:rPr lang="en-US" altLang="zh-CN" sz="3200" dirty="0">
                <a:solidFill>
                  <a:srgbClr val="0000FF"/>
                </a:solidFill>
                <a:latin typeface="Verdana"/>
                <a:cs typeface="Verdana"/>
              </a:rPr>
              <a:t>Result  x: </a:t>
            </a:r>
            <a:r>
              <a:rPr lang="en-US" altLang="zh-CN" sz="3200" dirty="0">
                <a:solidFill>
                  <a:srgbClr val="FF0000"/>
                </a:solidFill>
                <a:latin typeface="Verdana"/>
                <a:cs typeface="Verdana"/>
              </a:rPr>
              <a:t>?</a:t>
            </a:r>
            <a:r>
              <a:rPr lang="en-US" altLang="zh-CN" sz="3200" dirty="0">
                <a:solidFill>
                  <a:srgbClr val="0000FF"/>
                </a:solidFill>
                <a:latin typeface="Verdana"/>
                <a:cs typeface="Verdana"/>
              </a:rPr>
              <a:t>,  y: </a:t>
            </a:r>
            <a:r>
              <a:rPr lang="en-US" altLang="zh-CN" sz="3200" dirty="0">
                <a:solidFill>
                  <a:srgbClr val="FF0000"/>
                </a:solidFill>
                <a:latin typeface="Verdana"/>
                <a:cs typeface="Verdana"/>
              </a:rPr>
              <a:t>?</a:t>
            </a:r>
            <a:endParaRPr lang="zh-CN" altLang="en-US" sz="3200" dirty="0">
              <a:solidFill>
                <a:srgbClr val="FF0000"/>
              </a:solidFill>
              <a:latin typeface="Verdana"/>
              <a:cs typeface="Verdana"/>
            </a:endParaRPr>
          </a:p>
        </p:txBody>
      </p:sp>
      <p:sp>
        <p:nvSpPr>
          <p:cNvPr id="6" name="TextBox 14"/>
          <p:cNvSpPr txBox="1">
            <a:spLocks noChangeArrowheads="1"/>
          </p:cNvSpPr>
          <p:nvPr/>
        </p:nvSpPr>
        <p:spPr bwMode="auto">
          <a:xfrm>
            <a:off x="261130" y="1186804"/>
            <a:ext cx="7183277"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800">
                <a:solidFill>
                  <a:schemeClr val="tx1"/>
                </a:solidFill>
                <a:latin typeface="Comic Sans MS" charset="0"/>
                <a:ea typeface="宋体" charset="0"/>
              </a:defRPr>
            </a:lvl1pPr>
            <a:lvl2pPr>
              <a:defRPr sz="2400">
                <a:solidFill>
                  <a:schemeClr val="tx1"/>
                </a:solidFill>
                <a:latin typeface="Comic Sans MS" charset="0"/>
                <a:ea typeface="宋体" charset="0"/>
              </a:defRPr>
            </a:lvl2pPr>
            <a:lvl3pPr>
              <a:defRPr sz="2000">
                <a:solidFill>
                  <a:schemeClr val="tx1"/>
                </a:solidFill>
                <a:latin typeface="Comic Sans MS" charset="0"/>
                <a:ea typeface="宋体" charset="0"/>
              </a:defRPr>
            </a:lvl3pPr>
            <a:lvl4pPr>
              <a:defRPr sz="2000">
                <a:solidFill>
                  <a:schemeClr val="tx1"/>
                </a:solidFill>
                <a:latin typeface="Comic Sans MS" charset="0"/>
                <a:ea typeface="宋体" charset="0"/>
              </a:defRPr>
            </a:lvl4pPr>
            <a:lvl5pPr>
              <a:defRPr sz="2000">
                <a:solidFill>
                  <a:schemeClr val="tx1"/>
                </a:solidFill>
                <a:latin typeface="Comic Sans MS" charset="0"/>
                <a:ea typeface="宋体" charset="0"/>
              </a:defRPr>
            </a:lvl5pPr>
            <a:lvl6pPr>
              <a:defRPr sz="2000">
                <a:solidFill>
                  <a:schemeClr val="tx1"/>
                </a:solidFill>
                <a:latin typeface="Comic Sans MS" charset="0"/>
                <a:ea typeface="宋体" charset="0"/>
              </a:defRPr>
            </a:lvl6pPr>
            <a:lvl7pPr>
              <a:defRPr sz="2000">
                <a:solidFill>
                  <a:schemeClr val="tx1"/>
                </a:solidFill>
                <a:latin typeface="Comic Sans MS" charset="0"/>
                <a:ea typeface="宋体" charset="0"/>
              </a:defRPr>
            </a:lvl7pPr>
            <a:lvl8pPr>
              <a:defRPr sz="2000">
                <a:solidFill>
                  <a:schemeClr val="tx1"/>
                </a:solidFill>
                <a:latin typeface="Comic Sans MS" charset="0"/>
                <a:ea typeface="宋体" charset="0"/>
              </a:defRPr>
            </a:lvl8pPr>
            <a:lvl9pPr>
              <a:defRPr sz="2000">
                <a:solidFill>
                  <a:schemeClr val="tx1"/>
                </a:solidFill>
                <a:latin typeface="Comic Sans MS" charset="0"/>
                <a:ea typeface="宋体" charset="0"/>
              </a:defRPr>
            </a:lvl9pPr>
          </a:lstStyle>
          <a:p>
            <a:pPr eaLnBrk="1" hangingPunct="1"/>
            <a:r>
              <a:rPr lang="en-US" altLang="zh-CN" sz="2400" b="1" dirty="0">
                <a:solidFill>
                  <a:srgbClr val="FF0000"/>
                </a:solidFill>
                <a:latin typeface="Verdana"/>
                <a:cs typeface="Verdana"/>
              </a:rPr>
              <a:t>C (and Java) passes arguments by value</a:t>
            </a:r>
            <a:endParaRPr lang="zh-CN" altLang="en-US" sz="2400" b="1" dirty="0">
              <a:solidFill>
                <a:srgbClr val="FF0000"/>
              </a:solidFill>
              <a:latin typeface="Verdana"/>
              <a:cs typeface="Verdana"/>
            </a:endParaRPr>
          </a:p>
        </p:txBody>
      </p:sp>
      <p:cxnSp>
        <p:nvCxnSpPr>
          <p:cNvPr id="8" name="曲线连接符 16"/>
          <p:cNvCxnSpPr>
            <a:cxnSpLocks noChangeShapeType="1"/>
          </p:cNvCxnSpPr>
          <p:nvPr/>
        </p:nvCxnSpPr>
        <p:spPr bwMode="auto">
          <a:xfrm flipH="1">
            <a:off x="7383142" y="1506245"/>
            <a:ext cx="2201" cy="331689"/>
          </a:xfrm>
          <a:prstGeom prst="curvedConnector4">
            <a:avLst>
              <a:gd name="adj1" fmla="val -10386188"/>
              <a:gd name="adj2" fmla="val 49176"/>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val="221777766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Solution II</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662620054"/>
              </p:ext>
            </p:extLst>
          </p:nvPr>
        </p:nvGraphicFramePr>
        <p:xfrm>
          <a:off x="1524000" y="1828652"/>
          <a:ext cx="6096000" cy="396240"/>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pPr algn="ctr"/>
                      <a:r>
                        <a:rPr lang="en-US" altLang="zh-CN" sz="2000" dirty="0">
                          <a:solidFill>
                            <a:srgbClr val="0000FF"/>
                          </a:solidFill>
                          <a:latin typeface="Arial"/>
                          <a:cs typeface="Arial"/>
                        </a:rPr>
                        <a:t>1</a:t>
                      </a:r>
                      <a:endParaRPr lang="zh-CN" altLang="en-US" sz="2000" dirty="0">
                        <a:solidFill>
                          <a:srgbClr val="0000FF"/>
                        </a:solidFill>
                        <a:latin typeface="Arial"/>
                        <a:cs typeface="Arial"/>
                      </a:endParaRPr>
                    </a:p>
                  </a:txBody>
                  <a:tcPr/>
                </a:tc>
                <a:tc>
                  <a:txBody>
                    <a:bodyPr/>
                    <a:lstStyle/>
                    <a:p>
                      <a:pPr algn="ctr"/>
                      <a:r>
                        <a:rPr lang="en-US" altLang="zh-CN" sz="2000" dirty="0">
                          <a:solidFill>
                            <a:srgbClr val="0000FF"/>
                          </a:solidFill>
                          <a:latin typeface="Arial"/>
                          <a:cs typeface="Arial"/>
                        </a:rPr>
                        <a:t>3</a:t>
                      </a:r>
                      <a:endParaRPr lang="zh-CN" altLang="en-US" sz="2000" dirty="0">
                        <a:solidFill>
                          <a:srgbClr val="0000FF"/>
                        </a:solidFill>
                        <a:latin typeface="Arial"/>
                        <a:cs typeface="Arial"/>
                      </a:endParaRPr>
                    </a:p>
                  </a:txBody>
                  <a:tcPr/>
                </a:tc>
                <a:tc>
                  <a:txBody>
                    <a:bodyPr/>
                    <a:lstStyle/>
                    <a:p>
                      <a:pPr algn="ctr"/>
                      <a:r>
                        <a:rPr lang="en-US" altLang="zh-CN" sz="2000" dirty="0">
                          <a:latin typeface="Arial"/>
                          <a:cs typeface="Arial"/>
                        </a:rPr>
                        <a:t>0</a:t>
                      </a:r>
                      <a:endParaRPr lang="zh-CN" altLang="en-US" sz="2000" dirty="0">
                        <a:latin typeface="Arial"/>
                        <a:cs typeface="Arial"/>
                      </a:endParaRPr>
                    </a:p>
                  </a:txBody>
                  <a:tcPr/>
                </a:tc>
                <a:tc>
                  <a:txBody>
                    <a:bodyPr/>
                    <a:lstStyle/>
                    <a:p>
                      <a:pPr algn="ctr"/>
                      <a:r>
                        <a:rPr lang="en-US" altLang="zh-CN" sz="2000" dirty="0">
                          <a:latin typeface="Arial"/>
                          <a:cs typeface="Arial"/>
                        </a:rPr>
                        <a:t>3</a:t>
                      </a:r>
                      <a:endParaRPr lang="zh-CN" altLang="en-US" sz="2000" dirty="0">
                        <a:latin typeface="Arial"/>
                        <a:cs typeface="Arial"/>
                      </a:endParaRPr>
                    </a:p>
                  </a:txBody>
                  <a:tcPr/>
                </a:tc>
                <a:tc>
                  <a:txBody>
                    <a:bodyPr/>
                    <a:lstStyle/>
                    <a:p>
                      <a:pPr algn="ctr"/>
                      <a:r>
                        <a:rPr lang="en-US" altLang="zh-CN" sz="2000" dirty="0">
                          <a:latin typeface="Arial"/>
                          <a:cs typeface="Arial"/>
                        </a:rPr>
                        <a:t>12</a:t>
                      </a:r>
                      <a:endParaRPr lang="zh-CN" altLang="en-US" sz="2000" dirty="0">
                        <a:latin typeface="Arial"/>
                        <a:cs typeface="Arial"/>
                      </a:endParaRPr>
                    </a:p>
                  </a:txBody>
                  <a:tcPr/>
                </a:tc>
                <a:extLst>
                  <a:ext uri="{0D108BD9-81ED-4DB2-BD59-A6C34878D82A}">
                    <a16:rowId xmlns:a16="http://schemas.microsoft.com/office/drawing/2014/main" val="10000"/>
                  </a:ext>
                </a:extLst>
              </a:tr>
            </a:tbl>
          </a:graphicData>
        </a:graphic>
      </p:graphicFrame>
      <p:sp>
        <p:nvSpPr>
          <p:cNvPr id="5" name="矩形 4"/>
          <p:cNvSpPr/>
          <p:nvPr/>
        </p:nvSpPr>
        <p:spPr>
          <a:xfrm>
            <a:off x="457200" y="1849556"/>
            <a:ext cx="749123" cy="369332"/>
          </a:xfrm>
          <a:prstGeom prst="rect">
            <a:avLst/>
          </a:prstGeom>
        </p:spPr>
        <p:txBody>
          <a:bodyPr wrap="none">
            <a:spAutoFit/>
          </a:bodyPr>
          <a:lstStyle/>
          <a:p>
            <a:r>
              <a:rPr kumimoji="1" lang="en-US" altLang="zh-CN" dirty="0">
                <a:latin typeface="Arial"/>
                <a:cs typeface="Arial"/>
              </a:rPr>
              <a:t>nums </a:t>
            </a:r>
            <a:endParaRPr lang="zh-CN" altLang="en-US" dirty="0">
              <a:latin typeface="Arial"/>
              <a:cs typeface="Arial"/>
            </a:endParaRPr>
          </a:p>
        </p:txBody>
      </p:sp>
      <p:cxnSp>
        <p:nvCxnSpPr>
          <p:cNvPr id="9" name="直线箭头连接符 8"/>
          <p:cNvCxnSpPr/>
          <p:nvPr/>
        </p:nvCxnSpPr>
        <p:spPr>
          <a:xfrm flipV="1">
            <a:off x="7013163" y="2247776"/>
            <a:ext cx="1" cy="3609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 name="直线箭头连接符 5"/>
          <p:cNvCxnSpPr/>
          <p:nvPr/>
        </p:nvCxnSpPr>
        <p:spPr>
          <a:xfrm flipV="1">
            <a:off x="4590268" y="2281796"/>
            <a:ext cx="1" cy="360982"/>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90651350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Solution II</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842677044"/>
              </p:ext>
            </p:extLst>
          </p:nvPr>
        </p:nvGraphicFramePr>
        <p:xfrm>
          <a:off x="1524000" y="1828652"/>
          <a:ext cx="6096000" cy="396240"/>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pPr algn="ctr"/>
                      <a:r>
                        <a:rPr lang="en-US" altLang="zh-CN" sz="2000" dirty="0">
                          <a:solidFill>
                            <a:srgbClr val="0000FF"/>
                          </a:solidFill>
                          <a:latin typeface="Arial"/>
                          <a:cs typeface="Arial"/>
                        </a:rPr>
                        <a:t>1</a:t>
                      </a:r>
                      <a:endParaRPr lang="zh-CN" altLang="en-US" sz="2000" dirty="0">
                        <a:solidFill>
                          <a:srgbClr val="0000FF"/>
                        </a:solidFill>
                        <a:latin typeface="Arial"/>
                        <a:cs typeface="Arial"/>
                      </a:endParaRPr>
                    </a:p>
                  </a:txBody>
                  <a:tcPr/>
                </a:tc>
                <a:tc>
                  <a:txBody>
                    <a:bodyPr/>
                    <a:lstStyle/>
                    <a:p>
                      <a:pPr algn="ctr"/>
                      <a:r>
                        <a:rPr lang="en-US" altLang="zh-CN" sz="2000" dirty="0">
                          <a:solidFill>
                            <a:srgbClr val="0000FF"/>
                          </a:solidFill>
                          <a:latin typeface="Arial"/>
                          <a:cs typeface="Arial"/>
                        </a:rPr>
                        <a:t>3</a:t>
                      </a:r>
                      <a:endParaRPr lang="zh-CN" altLang="en-US" sz="2000" dirty="0">
                        <a:solidFill>
                          <a:srgbClr val="0000FF"/>
                        </a:solidFill>
                        <a:latin typeface="Arial"/>
                        <a:cs typeface="Arial"/>
                      </a:endParaRPr>
                    </a:p>
                  </a:txBody>
                  <a:tcPr/>
                </a:tc>
                <a:tc>
                  <a:txBody>
                    <a:bodyPr/>
                    <a:lstStyle/>
                    <a:p>
                      <a:pPr algn="ctr"/>
                      <a:r>
                        <a:rPr lang="en-US" altLang="zh-CN" sz="2000" dirty="0">
                          <a:latin typeface="Arial"/>
                          <a:cs typeface="Arial"/>
                        </a:rPr>
                        <a:t>0</a:t>
                      </a:r>
                      <a:endParaRPr lang="zh-CN" altLang="en-US" sz="2000" dirty="0">
                        <a:latin typeface="Arial"/>
                        <a:cs typeface="Arial"/>
                      </a:endParaRPr>
                    </a:p>
                  </a:txBody>
                  <a:tcPr/>
                </a:tc>
                <a:tc>
                  <a:txBody>
                    <a:bodyPr/>
                    <a:lstStyle/>
                    <a:p>
                      <a:pPr algn="ctr"/>
                      <a:r>
                        <a:rPr lang="en-US" altLang="zh-CN" sz="2000" dirty="0">
                          <a:latin typeface="Arial"/>
                          <a:cs typeface="Arial"/>
                        </a:rPr>
                        <a:t>3</a:t>
                      </a:r>
                      <a:endParaRPr lang="zh-CN" altLang="en-US" sz="2000" dirty="0">
                        <a:latin typeface="Arial"/>
                        <a:cs typeface="Arial"/>
                      </a:endParaRPr>
                    </a:p>
                  </a:txBody>
                  <a:tcPr/>
                </a:tc>
                <a:tc>
                  <a:txBody>
                    <a:bodyPr/>
                    <a:lstStyle/>
                    <a:p>
                      <a:pPr algn="ctr"/>
                      <a:r>
                        <a:rPr lang="en-US" altLang="zh-CN" sz="2000" dirty="0">
                          <a:latin typeface="Arial"/>
                          <a:cs typeface="Arial"/>
                        </a:rPr>
                        <a:t>12</a:t>
                      </a:r>
                      <a:endParaRPr lang="zh-CN" altLang="en-US" sz="2000" dirty="0">
                        <a:latin typeface="Arial"/>
                        <a:cs typeface="Arial"/>
                      </a:endParaRPr>
                    </a:p>
                  </a:txBody>
                  <a:tcPr/>
                </a:tc>
                <a:extLst>
                  <a:ext uri="{0D108BD9-81ED-4DB2-BD59-A6C34878D82A}">
                    <a16:rowId xmlns:a16="http://schemas.microsoft.com/office/drawing/2014/main" val="10000"/>
                  </a:ext>
                </a:extLst>
              </a:tr>
            </a:tbl>
          </a:graphicData>
        </a:graphic>
      </p:graphicFrame>
      <p:sp>
        <p:nvSpPr>
          <p:cNvPr id="5" name="矩形 4"/>
          <p:cNvSpPr/>
          <p:nvPr/>
        </p:nvSpPr>
        <p:spPr>
          <a:xfrm>
            <a:off x="457200" y="1849556"/>
            <a:ext cx="749123" cy="369332"/>
          </a:xfrm>
          <a:prstGeom prst="rect">
            <a:avLst/>
          </a:prstGeom>
        </p:spPr>
        <p:txBody>
          <a:bodyPr wrap="none">
            <a:spAutoFit/>
          </a:bodyPr>
          <a:lstStyle/>
          <a:p>
            <a:r>
              <a:rPr kumimoji="1" lang="en-US" altLang="zh-CN" dirty="0">
                <a:latin typeface="Arial"/>
                <a:cs typeface="Arial"/>
              </a:rPr>
              <a:t>nums </a:t>
            </a:r>
            <a:endParaRPr lang="zh-CN" altLang="en-US" dirty="0">
              <a:latin typeface="Arial"/>
              <a:cs typeface="Arial"/>
            </a:endParaRPr>
          </a:p>
        </p:txBody>
      </p:sp>
      <p:cxnSp>
        <p:nvCxnSpPr>
          <p:cNvPr id="9" name="直线箭头连接符 8"/>
          <p:cNvCxnSpPr/>
          <p:nvPr/>
        </p:nvCxnSpPr>
        <p:spPr>
          <a:xfrm flipV="1">
            <a:off x="7013163" y="2247776"/>
            <a:ext cx="1" cy="3609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 name="任意形状 5"/>
          <p:cNvSpPr/>
          <p:nvPr/>
        </p:nvSpPr>
        <p:spPr>
          <a:xfrm>
            <a:off x="4519085" y="2281296"/>
            <a:ext cx="2356789" cy="572135"/>
          </a:xfrm>
          <a:custGeom>
            <a:avLst/>
            <a:gdLst>
              <a:gd name="connsiteX0" fmla="*/ 1189836 w 1189836"/>
              <a:gd name="connsiteY0" fmla="*/ 22884 h 572135"/>
              <a:gd name="connsiteX1" fmla="*/ 617800 w 1189836"/>
              <a:gd name="connsiteY1" fmla="*/ 572096 h 572135"/>
              <a:gd name="connsiteX2" fmla="*/ 0 w 1189836"/>
              <a:gd name="connsiteY2" fmla="*/ 0 h 572135"/>
            </a:gdLst>
            <a:ahLst/>
            <a:cxnLst>
              <a:cxn ang="0">
                <a:pos x="connsiteX0" y="connsiteY0"/>
              </a:cxn>
              <a:cxn ang="0">
                <a:pos x="connsiteX1" y="connsiteY1"/>
              </a:cxn>
              <a:cxn ang="0">
                <a:pos x="connsiteX2" y="connsiteY2"/>
              </a:cxn>
            </a:cxnLst>
            <a:rect l="l" t="t" r="r" b="b"/>
            <a:pathLst>
              <a:path w="1189836" h="572135">
                <a:moveTo>
                  <a:pt x="1189836" y="22884"/>
                </a:moveTo>
                <a:cubicBezTo>
                  <a:pt x="1002971" y="299397"/>
                  <a:pt x="816106" y="575910"/>
                  <a:pt x="617800" y="572096"/>
                </a:cubicBezTo>
                <a:cubicBezTo>
                  <a:pt x="419494" y="568282"/>
                  <a:pt x="112500" y="99163"/>
                  <a:pt x="0" y="0"/>
                </a:cubicBezTo>
              </a:path>
            </a:pathLst>
          </a:custGeom>
          <a:ln>
            <a:solidFill>
              <a:srgbClr val="0000FF"/>
            </a:solidFill>
            <a:headEnd type="none"/>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kumimoji="1" lang="zh-CN" altLang="en-US"/>
          </a:p>
        </p:txBody>
      </p:sp>
      <p:cxnSp>
        <p:nvCxnSpPr>
          <p:cNvPr id="7" name="直线箭头连接符 6"/>
          <p:cNvCxnSpPr/>
          <p:nvPr/>
        </p:nvCxnSpPr>
        <p:spPr>
          <a:xfrm flipV="1">
            <a:off x="4573501" y="2428267"/>
            <a:ext cx="1" cy="360982"/>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79609874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Solution II</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573720285"/>
              </p:ext>
            </p:extLst>
          </p:nvPr>
        </p:nvGraphicFramePr>
        <p:xfrm>
          <a:off x="1524000" y="1828652"/>
          <a:ext cx="6096000" cy="396240"/>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pPr algn="ctr"/>
                      <a:r>
                        <a:rPr lang="en-US" altLang="zh-CN" sz="2000" dirty="0">
                          <a:solidFill>
                            <a:srgbClr val="0000FF"/>
                          </a:solidFill>
                          <a:latin typeface="Arial"/>
                          <a:cs typeface="Arial"/>
                        </a:rPr>
                        <a:t>1</a:t>
                      </a:r>
                      <a:endParaRPr lang="zh-CN" altLang="en-US" sz="2000" dirty="0">
                        <a:solidFill>
                          <a:srgbClr val="0000FF"/>
                        </a:solidFill>
                        <a:latin typeface="Arial"/>
                        <a:cs typeface="Arial"/>
                      </a:endParaRPr>
                    </a:p>
                  </a:txBody>
                  <a:tcPr/>
                </a:tc>
                <a:tc>
                  <a:txBody>
                    <a:bodyPr/>
                    <a:lstStyle/>
                    <a:p>
                      <a:pPr algn="ctr"/>
                      <a:r>
                        <a:rPr lang="en-US" altLang="zh-CN" sz="2000" dirty="0">
                          <a:solidFill>
                            <a:srgbClr val="0000FF"/>
                          </a:solidFill>
                          <a:latin typeface="Arial"/>
                          <a:cs typeface="Arial"/>
                        </a:rPr>
                        <a:t>3</a:t>
                      </a:r>
                      <a:endParaRPr lang="zh-CN" altLang="en-US" sz="2000" dirty="0">
                        <a:solidFill>
                          <a:srgbClr val="0000FF"/>
                        </a:solidFill>
                        <a:latin typeface="Arial"/>
                        <a:cs typeface="Arial"/>
                      </a:endParaRPr>
                    </a:p>
                  </a:txBody>
                  <a:tcPr/>
                </a:tc>
                <a:tc>
                  <a:txBody>
                    <a:bodyPr/>
                    <a:lstStyle/>
                    <a:p>
                      <a:pPr algn="ctr"/>
                      <a:r>
                        <a:rPr lang="en-US" altLang="zh-CN" sz="2000" dirty="0">
                          <a:solidFill>
                            <a:srgbClr val="0000FF"/>
                          </a:solidFill>
                          <a:latin typeface="Arial"/>
                          <a:cs typeface="Arial"/>
                        </a:rPr>
                        <a:t>12</a:t>
                      </a:r>
                      <a:endParaRPr lang="zh-CN" altLang="en-US" sz="2000" dirty="0">
                        <a:solidFill>
                          <a:srgbClr val="0000FF"/>
                        </a:solidFill>
                        <a:latin typeface="Arial"/>
                        <a:cs typeface="Arial"/>
                      </a:endParaRPr>
                    </a:p>
                  </a:txBody>
                  <a:tcPr/>
                </a:tc>
                <a:tc>
                  <a:txBody>
                    <a:bodyPr/>
                    <a:lstStyle/>
                    <a:p>
                      <a:pPr algn="ctr"/>
                      <a:r>
                        <a:rPr lang="en-US" altLang="zh-CN" sz="2000" dirty="0">
                          <a:latin typeface="Arial"/>
                          <a:cs typeface="Arial"/>
                        </a:rPr>
                        <a:t>3</a:t>
                      </a:r>
                      <a:endParaRPr lang="zh-CN" altLang="en-US" sz="2000" dirty="0">
                        <a:latin typeface="Arial"/>
                        <a:cs typeface="Arial"/>
                      </a:endParaRPr>
                    </a:p>
                  </a:txBody>
                  <a:tcPr/>
                </a:tc>
                <a:tc>
                  <a:txBody>
                    <a:bodyPr/>
                    <a:lstStyle/>
                    <a:p>
                      <a:pPr algn="ctr"/>
                      <a:r>
                        <a:rPr lang="en-US" altLang="zh-CN" sz="2000" dirty="0">
                          <a:latin typeface="Arial"/>
                          <a:cs typeface="Arial"/>
                        </a:rPr>
                        <a:t>12</a:t>
                      </a:r>
                      <a:endParaRPr lang="zh-CN" altLang="en-US" sz="2000" dirty="0">
                        <a:latin typeface="Arial"/>
                        <a:cs typeface="Arial"/>
                      </a:endParaRPr>
                    </a:p>
                  </a:txBody>
                  <a:tcPr/>
                </a:tc>
                <a:extLst>
                  <a:ext uri="{0D108BD9-81ED-4DB2-BD59-A6C34878D82A}">
                    <a16:rowId xmlns:a16="http://schemas.microsoft.com/office/drawing/2014/main" val="10000"/>
                  </a:ext>
                </a:extLst>
              </a:tr>
            </a:tbl>
          </a:graphicData>
        </a:graphic>
      </p:graphicFrame>
      <p:sp>
        <p:nvSpPr>
          <p:cNvPr id="5" name="矩形 4"/>
          <p:cNvSpPr/>
          <p:nvPr/>
        </p:nvSpPr>
        <p:spPr>
          <a:xfrm>
            <a:off x="457200" y="1849556"/>
            <a:ext cx="749123" cy="369332"/>
          </a:xfrm>
          <a:prstGeom prst="rect">
            <a:avLst/>
          </a:prstGeom>
        </p:spPr>
        <p:txBody>
          <a:bodyPr wrap="none">
            <a:spAutoFit/>
          </a:bodyPr>
          <a:lstStyle/>
          <a:p>
            <a:r>
              <a:rPr kumimoji="1" lang="en-US" altLang="zh-CN" dirty="0">
                <a:latin typeface="Arial"/>
                <a:cs typeface="Arial"/>
              </a:rPr>
              <a:t>nums </a:t>
            </a:r>
            <a:endParaRPr lang="zh-CN" altLang="en-US" dirty="0">
              <a:latin typeface="Arial"/>
              <a:cs typeface="Arial"/>
            </a:endParaRPr>
          </a:p>
        </p:txBody>
      </p:sp>
      <p:cxnSp>
        <p:nvCxnSpPr>
          <p:cNvPr id="9" name="直线箭头连接符 8"/>
          <p:cNvCxnSpPr/>
          <p:nvPr/>
        </p:nvCxnSpPr>
        <p:spPr>
          <a:xfrm flipV="1">
            <a:off x="7013163" y="2247776"/>
            <a:ext cx="1" cy="3609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 name="直线箭头连接符 6"/>
          <p:cNvCxnSpPr/>
          <p:nvPr/>
        </p:nvCxnSpPr>
        <p:spPr>
          <a:xfrm flipV="1">
            <a:off x="5848968" y="2281796"/>
            <a:ext cx="1" cy="360982"/>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05884835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Solution II</a:t>
            </a:r>
            <a:endParaRPr kumimoji="1" lang="zh-CN" altLang="en-US" dirty="0"/>
          </a:p>
        </p:txBody>
      </p:sp>
      <p:sp>
        <p:nvSpPr>
          <p:cNvPr id="3" name="内容占位符 2"/>
          <p:cNvSpPr>
            <a:spLocks noGrp="1"/>
          </p:cNvSpPr>
          <p:nvPr>
            <p:ph idx="1"/>
          </p:nvPr>
        </p:nvSpPr>
        <p:spPr/>
        <p:txBody>
          <a:bodyPr>
            <a:normAutofit fontScale="85000" lnSpcReduction="20000"/>
          </a:bodyPr>
          <a:lstStyle/>
          <a:p>
            <a:pPr marL="0" indent="0">
              <a:buNone/>
            </a:pPr>
            <a:r>
              <a:rPr kumimoji="1" lang="en-US" altLang="zh-CN" dirty="0" err="1">
                <a:latin typeface="Consolas"/>
                <a:cs typeface="Consolas"/>
              </a:rPr>
              <a:t>int</a:t>
            </a:r>
            <a:r>
              <a:rPr kumimoji="1" lang="en-US" altLang="zh-CN" dirty="0">
                <a:latin typeface="Consolas"/>
                <a:cs typeface="Consolas"/>
              </a:rPr>
              <a:t> remove</a:t>
            </a:r>
            <a:r>
              <a:rPr kumimoji="1" lang="mr-IN" altLang="zh-CN" dirty="0">
                <a:latin typeface="Consolas"/>
                <a:cs typeface="Consolas"/>
              </a:rPr>
              <a:t>(int* nums, int numsSize</a:t>
            </a:r>
            <a:r>
              <a:rPr kumimoji="1" lang="en-US" altLang="zh-CN" dirty="0">
                <a:latin typeface="Consolas"/>
                <a:cs typeface="Consolas"/>
              </a:rPr>
              <a:t>, </a:t>
            </a:r>
            <a:r>
              <a:rPr kumimoji="1" lang="en-US" altLang="zh-CN" dirty="0" err="1">
                <a:latin typeface="Consolas"/>
                <a:cs typeface="Consolas"/>
              </a:rPr>
              <a:t>int</a:t>
            </a:r>
            <a:r>
              <a:rPr kumimoji="1" lang="en-US" altLang="zh-CN" dirty="0">
                <a:latin typeface="Consolas"/>
                <a:cs typeface="Consolas"/>
              </a:rPr>
              <a:t> </a:t>
            </a:r>
            <a:r>
              <a:rPr kumimoji="1" lang="en-US" altLang="zh-CN" dirty="0" err="1">
                <a:latin typeface="Consolas"/>
                <a:cs typeface="Consolas"/>
              </a:rPr>
              <a:t>val</a:t>
            </a:r>
            <a:r>
              <a:rPr kumimoji="1" lang="mr-IN" altLang="zh-CN" dirty="0">
                <a:latin typeface="Consolas"/>
                <a:cs typeface="Consolas"/>
              </a:rPr>
              <a:t>) {</a:t>
            </a:r>
          </a:p>
          <a:p>
            <a:pPr marL="0" indent="0">
              <a:buNone/>
            </a:pPr>
            <a:r>
              <a:rPr kumimoji="1" lang="mr-IN" altLang="zh-CN" dirty="0">
                <a:latin typeface="Consolas"/>
                <a:cs typeface="Consolas"/>
              </a:rPr>
              <a:t>    </a:t>
            </a:r>
          </a:p>
          <a:p>
            <a:pPr marL="0" indent="0">
              <a:buNone/>
            </a:pPr>
            <a:r>
              <a:rPr kumimoji="1" lang="en-US" altLang="zh-CN" dirty="0">
                <a:latin typeface="Consolas"/>
                <a:cs typeface="Consolas"/>
              </a:rPr>
              <a:t>    </a:t>
            </a:r>
            <a:r>
              <a:rPr kumimoji="1" lang="mr-IN" altLang="zh-CN" dirty="0">
                <a:latin typeface="Consolas"/>
                <a:cs typeface="Consolas"/>
              </a:rPr>
              <a:t>int </a:t>
            </a:r>
            <a:r>
              <a:rPr kumimoji="1" lang="en-US" altLang="zh-CN" dirty="0" err="1">
                <a:latin typeface="Consolas"/>
                <a:cs typeface="Consolas"/>
              </a:rPr>
              <a:t>nextReplace</a:t>
            </a:r>
            <a:r>
              <a:rPr kumimoji="1" lang="en-US" altLang="zh-CN" dirty="0">
                <a:latin typeface="Consolas"/>
                <a:cs typeface="Consolas"/>
              </a:rPr>
              <a:t> </a:t>
            </a:r>
            <a:r>
              <a:rPr kumimoji="1" lang="mr-IN" altLang="zh-CN" dirty="0">
                <a:latin typeface="Consolas"/>
                <a:cs typeface="Consolas"/>
              </a:rPr>
              <a:t>= 0;</a:t>
            </a:r>
          </a:p>
          <a:p>
            <a:pPr marL="0" indent="0">
              <a:buNone/>
            </a:pPr>
            <a:r>
              <a:rPr kumimoji="1" lang="mr-IN" altLang="zh-CN" dirty="0">
                <a:latin typeface="Consolas"/>
                <a:cs typeface="Consolas"/>
              </a:rPr>
              <a:t>    for (int i = 0; i &lt;numsSize; i++) {</a:t>
            </a:r>
          </a:p>
          <a:p>
            <a:pPr marL="0" indent="0">
              <a:buNone/>
            </a:pPr>
            <a:r>
              <a:rPr kumimoji="1" lang="mr-IN" altLang="zh-CN" dirty="0">
                <a:latin typeface="Consolas"/>
                <a:cs typeface="Consolas"/>
              </a:rPr>
              <a:t>        if (nums[i] != </a:t>
            </a:r>
            <a:r>
              <a:rPr kumimoji="1" lang="en-US" altLang="zh-CN" dirty="0" err="1">
                <a:latin typeface="Consolas"/>
                <a:cs typeface="Consolas"/>
              </a:rPr>
              <a:t>val</a:t>
            </a:r>
            <a:r>
              <a:rPr kumimoji="1" lang="mr-IN" altLang="zh-CN" dirty="0">
                <a:latin typeface="Consolas"/>
                <a:cs typeface="Consolas"/>
              </a:rPr>
              <a:t>) {</a:t>
            </a:r>
          </a:p>
          <a:p>
            <a:pPr marL="0" indent="0">
              <a:buNone/>
            </a:pPr>
            <a:r>
              <a:rPr kumimoji="1" lang="mr-IN" altLang="zh-CN" dirty="0">
                <a:latin typeface="Consolas"/>
                <a:cs typeface="Consolas"/>
              </a:rPr>
              <a:t>            nums[</a:t>
            </a:r>
            <a:r>
              <a:rPr kumimoji="1" lang="en-US" altLang="zh-CN" dirty="0" err="1">
                <a:latin typeface="Consolas"/>
                <a:cs typeface="Consolas"/>
              </a:rPr>
              <a:t>nextReplace</a:t>
            </a:r>
            <a:r>
              <a:rPr kumimoji="1" lang="mr-IN" altLang="zh-CN" dirty="0">
                <a:latin typeface="Consolas"/>
                <a:cs typeface="Consolas"/>
              </a:rPr>
              <a:t>++] = nums[i];</a:t>
            </a:r>
          </a:p>
          <a:p>
            <a:pPr marL="0" indent="0">
              <a:buNone/>
            </a:pPr>
            <a:r>
              <a:rPr kumimoji="1" lang="mr-IN" altLang="zh-CN" dirty="0">
                <a:latin typeface="Consolas"/>
                <a:cs typeface="Consolas"/>
              </a:rPr>
              <a:t>        }</a:t>
            </a:r>
          </a:p>
          <a:p>
            <a:pPr marL="0" indent="0">
              <a:buNone/>
            </a:pPr>
            <a:r>
              <a:rPr kumimoji="1" lang="mr-IN" altLang="zh-CN" dirty="0">
                <a:latin typeface="Consolas"/>
                <a:cs typeface="Consolas"/>
              </a:rPr>
              <a:t>    }</a:t>
            </a:r>
            <a:endParaRPr kumimoji="1" lang="en-US" altLang="zh-CN" dirty="0">
              <a:latin typeface="Consolas"/>
              <a:cs typeface="Consolas"/>
            </a:endParaRPr>
          </a:p>
          <a:p>
            <a:pPr marL="0" indent="0">
              <a:buNone/>
            </a:pPr>
            <a:endParaRPr kumimoji="1" lang="mr-IN" altLang="zh-CN" dirty="0">
              <a:latin typeface="Consolas"/>
              <a:cs typeface="Consolas"/>
            </a:endParaRPr>
          </a:p>
          <a:p>
            <a:pPr marL="0" indent="0">
              <a:buNone/>
            </a:pPr>
            <a:r>
              <a:rPr kumimoji="1" lang="mr-IN" altLang="zh-CN" dirty="0">
                <a:latin typeface="Consolas"/>
                <a:cs typeface="Consolas"/>
              </a:rPr>
              <a:t>    </a:t>
            </a:r>
            <a:r>
              <a:rPr kumimoji="1" lang="en-US" altLang="zh-CN" dirty="0">
                <a:latin typeface="Consolas"/>
                <a:cs typeface="Consolas"/>
              </a:rPr>
              <a:t>return </a:t>
            </a:r>
            <a:r>
              <a:rPr kumimoji="1" lang="en-US" altLang="zh-CN" dirty="0" err="1">
                <a:latin typeface="Consolas"/>
                <a:cs typeface="Consolas"/>
              </a:rPr>
              <a:t>nextReplace</a:t>
            </a:r>
            <a:endParaRPr kumimoji="1" lang="mr-IN" altLang="zh-CN" dirty="0">
              <a:latin typeface="Consolas"/>
              <a:cs typeface="Consolas"/>
            </a:endParaRPr>
          </a:p>
          <a:p>
            <a:pPr marL="0" indent="0">
              <a:buNone/>
            </a:pPr>
            <a:endParaRPr kumimoji="1" lang="mr-IN" altLang="zh-CN" dirty="0">
              <a:latin typeface="Consolas"/>
              <a:cs typeface="Consolas"/>
            </a:endParaRPr>
          </a:p>
          <a:p>
            <a:pPr marL="0" indent="0">
              <a:buNone/>
            </a:pPr>
            <a:r>
              <a:rPr kumimoji="1" lang="mr-IN" altLang="zh-CN" dirty="0">
                <a:latin typeface="Consolas"/>
                <a:cs typeface="Consolas"/>
              </a:rPr>
              <a:t>}</a:t>
            </a:r>
            <a:endParaRPr kumimoji="1" lang="zh-CN" altLang="en-US" dirty="0">
              <a:latin typeface="Consolas"/>
              <a:cs typeface="Consolas"/>
            </a:endParaRPr>
          </a:p>
        </p:txBody>
      </p:sp>
    </p:spTree>
    <p:extLst>
      <p:ext uri="{BB962C8B-B14F-4D97-AF65-F5344CB8AC3E}">
        <p14:creationId xmlns:p14="http://schemas.microsoft.com/office/powerpoint/2010/main" val="150232576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Solution II</a:t>
            </a:r>
            <a:endParaRPr kumimoji="1" lang="zh-CN" altLang="en-US" dirty="0"/>
          </a:p>
        </p:txBody>
      </p:sp>
      <p:sp>
        <p:nvSpPr>
          <p:cNvPr id="3" name="内容占位符 2"/>
          <p:cNvSpPr>
            <a:spLocks noGrp="1"/>
          </p:cNvSpPr>
          <p:nvPr>
            <p:ph idx="1"/>
          </p:nvPr>
        </p:nvSpPr>
        <p:spPr/>
        <p:txBody>
          <a:bodyPr>
            <a:normAutofit fontScale="85000" lnSpcReduction="20000"/>
          </a:bodyPr>
          <a:lstStyle/>
          <a:p>
            <a:pPr marL="0" indent="0">
              <a:buNone/>
            </a:pPr>
            <a:r>
              <a:rPr kumimoji="1" lang="en-US" altLang="zh-CN" dirty="0" err="1">
                <a:latin typeface="Consolas"/>
                <a:cs typeface="Consolas"/>
              </a:rPr>
              <a:t>int</a:t>
            </a:r>
            <a:r>
              <a:rPr kumimoji="1" lang="en-US" altLang="zh-CN" dirty="0">
                <a:latin typeface="Consolas"/>
                <a:cs typeface="Consolas"/>
              </a:rPr>
              <a:t> remove</a:t>
            </a:r>
            <a:r>
              <a:rPr kumimoji="1" lang="mr-IN" altLang="zh-CN" dirty="0">
                <a:latin typeface="Consolas"/>
                <a:cs typeface="Consolas"/>
              </a:rPr>
              <a:t>(int* nums, int numsSize</a:t>
            </a:r>
            <a:r>
              <a:rPr kumimoji="1" lang="en-US" altLang="zh-CN" dirty="0">
                <a:latin typeface="Consolas"/>
                <a:cs typeface="Consolas"/>
              </a:rPr>
              <a:t>, </a:t>
            </a:r>
            <a:r>
              <a:rPr kumimoji="1" lang="en-US" altLang="zh-CN" dirty="0" err="1">
                <a:latin typeface="Consolas"/>
                <a:cs typeface="Consolas"/>
              </a:rPr>
              <a:t>int</a:t>
            </a:r>
            <a:r>
              <a:rPr kumimoji="1" lang="en-US" altLang="zh-CN" dirty="0">
                <a:latin typeface="Consolas"/>
                <a:cs typeface="Consolas"/>
              </a:rPr>
              <a:t> </a:t>
            </a:r>
            <a:r>
              <a:rPr kumimoji="1" lang="en-US" altLang="zh-CN" dirty="0" err="1">
                <a:latin typeface="Consolas"/>
                <a:cs typeface="Consolas"/>
              </a:rPr>
              <a:t>val</a:t>
            </a:r>
            <a:r>
              <a:rPr kumimoji="1" lang="mr-IN" altLang="zh-CN" dirty="0">
                <a:latin typeface="Consolas"/>
                <a:cs typeface="Consolas"/>
              </a:rPr>
              <a:t>) {</a:t>
            </a:r>
          </a:p>
          <a:p>
            <a:pPr marL="0" indent="0">
              <a:buNone/>
            </a:pPr>
            <a:r>
              <a:rPr kumimoji="1" lang="mr-IN" altLang="zh-CN" dirty="0">
                <a:latin typeface="Consolas"/>
                <a:cs typeface="Consolas"/>
              </a:rPr>
              <a:t>    </a:t>
            </a:r>
          </a:p>
          <a:p>
            <a:pPr marL="0" indent="0">
              <a:buNone/>
            </a:pPr>
            <a:r>
              <a:rPr kumimoji="1" lang="en-US" altLang="zh-CN" dirty="0">
                <a:latin typeface="Consolas"/>
                <a:cs typeface="Consolas"/>
              </a:rPr>
              <a:t>    </a:t>
            </a:r>
            <a:r>
              <a:rPr kumimoji="1" lang="mr-IN" altLang="zh-CN" dirty="0">
                <a:latin typeface="Consolas"/>
                <a:cs typeface="Consolas"/>
              </a:rPr>
              <a:t>int </a:t>
            </a:r>
            <a:r>
              <a:rPr kumimoji="1" lang="en-US" altLang="zh-CN" dirty="0" err="1">
                <a:latin typeface="Consolas"/>
                <a:cs typeface="Consolas"/>
              </a:rPr>
              <a:t>nextReplace</a:t>
            </a:r>
            <a:r>
              <a:rPr kumimoji="1" lang="en-US" altLang="zh-CN" dirty="0">
                <a:latin typeface="Consolas"/>
                <a:cs typeface="Consolas"/>
              </a:rPr>
              <a:t> </a:t>
            </a:r>
            <a:r>
              <a:rPr kumimoji="1" lang="mr-IN" altLang="zh-CN" dirty="0">
                <a:latin typeface="Consolas"/>
                <a:cs typeface="Consolas"/>
              </a:rPr>
              <a:t>= 0;</a:t>
            </a:r>
          </a:p>
          <a:p>
            <a:pPr marL="0" indent="0">
              <a:buNone/>
            </a:pPr>
            <a:r>
              <a:rPr kumimoji="1" lang="mr-IN" altLang="zh-CN" dirty="0">
                <a:latin typeface="Consolas"/>
                <a:cs typeface="Consolas"/>
              </a:rPr>
              <a:t>    for (int i = 0; i &lt;numsSize; i++) {</a:t>
            </a:r>
          </a:p>
          <a:p>
            <a:pPr marL="0" indent="0">
              <a:buNone/>
            </a:pPr>
            <a:r>
              <a:rPr kumimoji="1" lang="mr-IN" altLang="zh-CN" dirty="0">
                <a:latin typeface="Consolas"/>
                <a:cs typeface="Consolas"/>
              </a:rPr>
              <a:t>        if (nums[i] != </a:t>
            </a:r>
            <a:r>
              <a:rPr kumimoji="1" lang="en-US" altLang="zh-CN" dirty="0" err="1">
                <a:latin typeface="Consolas"/>
                <a:cs typeface="Consolas"/>
              </a:rPr>
              <a:t>val</a:t>
            </a:r>
            <a:r>
              <a:rPr kumimoji="1" lang="mr-IN" altLang="zh-CN" dirty="0">
                <a:latin typeface="Consolas"/>
                <a:cs typeface="Consolas"/>
              </a:rPr>
              <a:t>) {</a:t>
            </a:r>
          </a:p>
          <a:p>
            <a:pPr marL="0" indent="0">
              <a:buNone/>
            </a:pPr>
            <a:r>
              <a:rPr kumimoji="1" lang="mr-IN" altLang="zh-CN" dirty="0">
                <a:latin typeface="Consolas"/>
                <a:cs typeface="Consolas"/>
              </a:rPr>
              <a:t>            nums[</a:t>
            </a:r>
            <a:r>
              <a:rPr kumimoji="1" lang="en-US" altLang="zh-CN" dirty="0" err="1">
                <a:latin typeface="Consolas"/>
                <a:cs typeface="Consolas"/>
              </a:rPr>
              <a:t>nextReplace</a:t>
            </a:r>
            <a:r>
              <a:rPr kumimoji="1" lang="mr-IN" altLang="zh-CN" dirty="0">
                <a:latin typeface="Consolas"/>
                <a:cs typeface="Consolas"/>
              </a:rPr>
              <a:t>++] = nums[i];</a:t>
            </a:r>
          </a:p>
          <a:p>
            <a:pPr marL="0" indent="0">
              <a:buNone/>
            </a:pPr>
            <a:r>
              <a:rPr kumimoji="1" lang="mr-IN" altLang="zh-CN" dirty="0">
                <a:latin typeface="Consolas"/>
                <a:cs typeface="Consolas"/>
              </a:rPr>
              <a:t>        }</a:t>
            </a:r>
          </a:p>
          <a:p>
            <a:pPr marL="0" indent="0">
              <a:buNone/>
            </a:pPr>
            <a:r>
              <a:rPr kumimoji="1" lang="mr-IN" altLang="zh-CN" dirty="0">
                <a:latin typeface="Consolas"/>
                <a:cs typeface="Consolas"/>
              </a:rPr>
              <a:t>    }</a:t>
            </a:r>
            <a:endParaRPr kumimoji="1" lang="en-US" altLang="zh-CN" dirty="0">
              <a:latin typeface="Consolas"/>
              <a:cs typeface="Consolas"/>
            </a:endParaRPr>
          </a:p>
          <a:p>
            <a:pPr marL="0" indent="0">
              <a:buNone/>
            </a:pPr>
            <a:endParaRPr kumimoji="1" lang="mr-IN" altLang="zh-CN" dirty="0">
              <a:latin typeface="Consolas"/>
              <a:cs typeface="Consolas"/>
            </a:endParaRPr>
          </a:p>
          <a:p>
            <a:pPr marL="0" indent="0">
              <a:buNone/>
            </a:pPr>
            <a:r>
              <a:rPr kumimoji="1" lang="mr-IN" altLang="zh-CN" dirty="0">
                <a:latin typeface="Consolas"/>
                <a:cs typeface="Consolas"/>
              </a:rPr>
              <a:t>    </a:t>
            </a:r>
            <a:r>
              <a:rPr kumimoji="1" lang="en-US" altLang="zh-CN" dirty="0">
                <a:latin typeface="Consolas"/>
                <a:cs typeface="Consolas"/>
              </a:rPr>
              <a:t>return </a:t>
            </a:r>
            <a:r>
              <a:rPr kumimoji="1" lang="en-US" altLang="zh-CN" dirty="0" err="1">
                <a:latin typeface="Consolas"/>
                <a:cs typeface="Consolas"/>
              </a:rPr>
              <a:t>nextReplace</a:t>
            </a:r>
            <a:r>
              <a:rPr kumimoji="1" lang="en-US" altLang="zh-CN" dirty="0">
                <a:solidFill>
                  <a:srgbClr val="FF0000"/>
                </a:solidFill>
                <a:latin typeface="Consolas"/>
                <a:cs typeface="Consolas"/>
              </a:rPr>
              <a:t>;</a:t>
            </a:r>
            <a:endParaRPr kumimoji="1" lang="mr-IN" altLang="zh-CN" dirty="0">
              <a:solidFill>
                <a:srgbClr val="FF0000"/>
              </a:solidFill>
              <a:latin typeface="Consolas"/>
              <a:cs typeface="Consolas"/>
            </a:endParaRPr>
          </a:p>
          <a:p>
            <a:pPr marL="0" indent="0">
              <a:buNone/>
            </a:pPr>
            <a:endParaRPr kumimoji="1" lang="mr-IN" altLang="zh-CN" dirty="0">
              <a:latin typeface="Consolas"/>
              <a:cs typeface="Consolas"/>
            </a:endParaRPr>
          </a:p>
          <a:p>
            <a:pPr marL="0" indent="0">
              <a:buNone/>
            </a:pPr>
            <a:r>
              <a:rPr kumimoji="1" lang="mr-IN" altLang="zh-CN" dirty="0">
                <a:latin typeface="Consolas"/>
                <a:cs typeface="Consolas"/>
              </a:rPr>
              <a:t>}</a:t>
            </a:r>
            <a:endParaRPr kumimoji="1" lang="zh-CN" altLang="en-US" dirty="0">
              <a:latin typeface="Consolas"/>
              <a:cs typeface="Consolas"/>
            </a:endParaRPr>
          </a:p>
        </p:txBody>
      </p:sp>
    </p:spTree>
    <p:extLst>
      <p:ext uri="{BB962C8B-B14F-4D97-AF65-F5344CB8AC3E}">
        <p14:creationId xmlns:p14="http://schemas.microsoft.com/office/powerpoint/2010/main" val="427051044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Solution III</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745462078"/>
              </p:ext>
            </p:extLst>
          </p:nvPr>
        </p:nvGraphicFramePr>
        <p:xfrm>
          <a:off x="1524000" y="1828652"/>
          <a:ext cx="6096000" cy="396240"/>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pPr algn="ctr"/>
                      <a:r>
                        <a:rPr lang="en-US" altLang="zh-CN" sz="2000" dirty="0">
                          <a:latin typeface="Arial"/>
                          <a:cs typeface="Arial"/>
                        </a:rPr>
                        <a:t>0</a:t>
                      </a:r>
                      <a:endParaRPr lang="zh-CN" altLang="en-US" sz="2000" dirty="0">
                        <a:latin typeface="Arial"/>
                        <a:cs typeface="Arial"/>
                      </a:endParaRPr>
                    </a:p>
                  </a:txBody>
                  <a:tcPr/>
                </a:tc>
                <a:tc>
                  <a:txBody>
                    <a:bodyPr/>
                    <a:lstStyle/>
                    <a:p>
                      <a:pPr algn="ctr"/>
                      <a:r>
                        <a:rPr lang="en-US" altLang="zh-CN" sz="2000" dirty="0">
                          <a:latin typeface="Arial"/>
                          <a:cs typeface="Arial"/>
                        </a:rPr>
                        <a:t>1</a:t>
                      </a:r>
                      <a:endParaRPr lang="zh-CN" altLang="en-US" sz="2000" dirty="0">
                        <a:latin typeface="Arial"/>
                        <a:cs typeface="Arial"/>
                      </a:endParaRPr>
                    </a:p>
                  </a:txBody>
                  <a:tcPr/>
                </a:tc>
                <a:tc>
                  <a:txBody>
                    <a:bodyPr/>
                    <a:lstStyle/>
                    <a:p>
                      <a:pPr algn="ctr"/>
                      <a:r>
                        <a:rPr lang="en-US" altLang="zh-CN" sz="2000" dirty="0">
                          <a:latin typeface="Arial"/>
                          <a:cs typeface="Arial"/>
                        </a:rPr>
                        <a:t>0</a:t>
                      </a:r>
                      <a:endParaRPr lang="zh-CN" altLang="en-US" sz="2000" dirty="0">
                        <a:latin typeface="Arial"/>
                        <a:cs typeface="Arial"/>
                      </a:endParaRPr>
                    </a:p>
                  </a:txBody>
                  <a:tcPr/>
                </a:tc>
                <a:tc>
                  <a:txBody>
                    <a:bodyPr/>
                    <a:lstStyle/>
                    <a:p>
                      <a:pPr algn="ctr"/>
                      <a:r>
                        <a:rPr lang="en-US" altLang="zh-CN" sz="2000" dirty="0">
                          <a:latin typeface="Arial"/>
                          <a:cs typeface="Arial"/>
                        </a:rPr>
                        <a:t>3</a:t>
                      </a:r>
                      <a:endParaRPr lang="zh-CN" altLang="en-US" sz="2000" dirty="0">
                        <a:latin typeface="Arial"/>
                        <a:cs typeface="Arial"/>
                      </a:endParaRPr>
                    </a:p>
                  </a:txBody>
                  <a:tcPr/>
                </a:tc>
                <a:tc>
                  <a:txBody>
                    <a:bodyPr/>
                    <a:lstStyle/>
                    <a:p>
                      <a:pPr algn="ctr"/>
                      <a:r>
                        <a:rPr lang="en-US" altLang="zh-CN" sz="2000" dirty="0">
                          <a:latin typeface="Arial"/>
                          <a:cs typeface="Arial"/>
                        </a:rPr>
                        <a:t>12</a:t>
                      </a:r>
                      <a:endParaRPr lang="zh-CN" altLang="en-US" sz="2000" dirty="0">
                        <a:latin typeface="Arial"/>
                        <a:cs typeface="Arial"/>
                      </a:endParaRPr>
                    </a:p>
                  </a:txBody>
                  <a:tcPr/>
                </a:tc>
                <a:extLst>
                  <a:ext uri="{0D108BD9-81ED-4DB2-BD59-A6C34878D82A}">
                    <a16:rowId xmlns:a16="http://schemas.microsoft.com/office/drawing/2014/main" val="10000"/>
                  </a:ext>
                </a:extLst>
              </a:tr>
            </a:tbl>
          </a:graphicData>
        </a:graphic>
      </p:graphicFrame>
      <p:sp>
        <p:nvSpPr>
          <p:cNvPr id="5" name="矩形 4"/>
          <p:cNvSpPr/>
          <p:nvPr/>
        </p:nvSpPr>
        <p:spPr>
          <a:xfrm>
            <a:off x="457200" y="1849556"/>
            <a:ext cx="749123" cy="369332"/>
          </a:xfrm>
          <a:prstGeom prst="rect">
            <a:avLst/>
          </a:prstGeom>
        </p:spPr>
        <p:txBody>
          <a:bodyPr wrap="none">
            <a:spAutoFit/>
          </a:bodyPr>
          <a:lstStyle/>
          <a:p>
            <a:r>
              <a:rPr kumimoji="1" lang="en-US" altLang="zh-CN" dirty="0">
                <a:latin typeface="Arial"/>
                <a:cs typeface="Arial"/>
              </a:rPr>
              <a:t>nums </a:t>
            </a:r>
            <a:endParaRPr lang="zh-CN" altLang="en-US" dirty="0">
              <a:latin typeface="Arial"/>
              <a:cs typeface="Arial"/>
            </a:endParaRPr>
          </a:p>
        </p:txBody>
      </p:sp>
      <p:cxnSp>
        <p:nvCxnSpPr>
          <p:cNvPr id="9" name="直线箭头连接符 8"/>
          <p:cNvCxnSpPr/>
          <p:nvPr/>
        </p:nvCxnSpPr>
        <p:spPr>
          <a:xfrm flipV="1">
            <a:off x="2127974" y="2247776"/>
            <a:ext cx="1" cy="3609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 name="直线箭头连接符 5"/>
          <p:cNvCxnSpPr/>
          <p:nvPr/>
        </p:nvCxnSpPr>
        <p:spPr>
          <a:xfrm flipV="1">
            <a:off x="7039716" y="2236335"/>
            <a:ext cx="1" cy="360982"/>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
        <p:nvSpPr>
          <p:cNvPr id="3" name="矩形 2"/>
          <p:cNvSpPr/>
          <p:nvPr/>
        </p:nvSpPr>
        <p:spPr>
          <a:xfrm>
            <a:off x="457200" y="3705999"/>
            <a:ext cx="3058950" cy="461665"/>
          </a:xfrm>
          <a:prstGeom prst="rect">
            <a:avLst/>
          </a:prstGeom>
        </p:spPr>
        <p:txBody>
          <a:bodyPr wrap="none">
            <a:spAutoFit/>
          </a:bodyPr>
          <a:lstStyle/>
          <a:p>
            <a:r>
              <a:rPr kumimoji="1" lang="en-US" altLang="zh-CN" sz="2400" dirty="0">
                <a:solidFill>
                  <a:srgbClr val="FF0000"/>
                </a:solidFill>
                <a:latin typeface="Arial"/>
                <a:cs typeface="Arial"/>
              </a:rPr>
              <a:t>[0, 1, 0, 3, 12],  </a:t>
            </a:r>
            <a:r>
              <a:rPr kumimoji="1" lang="en-US" altLang="zh-CN" sz="2400" dirty="0" err="1">
                <a:solidFill>
                  <a:srgbClr val="FF0000"/>
                </a:solidFill>
                <a:latin typeface="Arial"/>
                <a:cs typeface="Arial"/>
              </a:rPr>
              <a:t>val</a:t>
            </a:r>
            <a:r>
              <a:rPr kumimoji="1" lang="en-US" altLang="zh-CN" sz="2400" dirty="0">
                <a:solidFill>
                  <a:srgbClr val="FF0000"/>
                </a:solidFill>
                <a:latin typeface="Arial"/>
                <a:cs typeface="Arial"/>
              </a:rPr>
              <a:t>: 0</a:t>
            </a:r>
            <a:endParaRPr lang="zh-CN" altLang="en-US" sz="2400" dirty="0">
              <a:solidFill>
                <a:srgbClr val="FF0000"/>
              </a:solidFill>
              <a:latin typeface="Arial"/>
              <a:cs typeface="Arial"/>
            </a:endParaRPr>
          </a:p>
        </p:txBody>
      </p:sp>
    </p:spTree>
    <p:extLst>
      <p:ext uri="{BB962C8B-B14F-4D97-AF65-F5344CB8AC3E}">
        <p14:creationId xmlns:p14="http://schemas.microsoft.com/office/powerpoint/2010/main" val="405721182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Solution III</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846663974"/>
              </p:ext>
            </p:extLst>
          </p:nvPr>
        </p:nvGraphicFramePr>
        <p:xfrm>
          <a:off x="1524000" y="1828652"/>
          <a:ext cx="6096000" cy="396240"/>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pPr algn="ctr"/>
                      <a:r>
                        <a:rPr lang="en-US" altLang="zh-CN" sz="2000" dirty="0">
                          <a:latin typeface="Arial"/>
                          <a:cs typeface="Arial"/>
                        </a:rPr>
                        <a:t>12</a:t>
                      </a:r>
                      <a:endParaRPr lang="zh-CN" altLang="en-US" sz="2000" dirty="0">
                        <a:latin typeface="Arial"/>
                        <a:cs typeface="Arial"/>
                      </a:endParaRPr>
                    </a:p>
                  </a:txBody>
                  <a:tcPr/>
                </a:tc>
                <a:tc>
                  <a:txBody>
                    <a:bodyPr/>
                    <a:lstStyle/>
                    <a:p>
                      <a:pPr algn="ctr"/>
                      <a:r>
                        <a:rPr lang="en-US" altLang="zh-CN" sz="2000" dirty="0">
                          <a:latin typeface="Arial"/>
                          <a:cs typeface="Arial"/>
                        </a:rPr>
                        <a:t>1</a:t>
                      </a:r>
                      <a:endParaRPr lang="zh-CN" altLang="en-US" sz="2000" dirty="0">
                        <a:latin typeface="Arial"/>
                        <a:cs typeface="Arial"/>
                      </a:endParaRPr>
                    </a:p>
                  </a:txBody>
                  <a:tcPr/>
                </a:tc>
                <a:tc>
                  <a:txBody>
                    <a:bodyPr/>
                    <a:lstStyle/>
                    <a:p>
                      <a:pPr algn="ctr"/>
                      <a:r>
                        <a:rPr lang="en-US" altLang="zh-CN" sz="2000" dirty="0">
                          <a:latin typeface="Arial"/>
                          <a:cs typeface="Arial"/>
                        </a:rPr>
                        <a:t>0</a:t>
                      </a:r>
                      <a:endParaRPr lang="zh-CN" altLang="en-US" sz="2000" dirty="0">
                        <a:latin typeface="Arial"/>
                        <a:cs typeface="Arial"/>
                      </a:endParaRPr>
                    </a:p>
                  </a:txBody>
                  <a:tcPr/>
                </a:tc>
                <a:tc>
                  <a:txBody>
                    <a:bodyPr/>
                    <a:lstStyle/>
                    <a:p>
                      <a:pPr algn="ctr"/>
                      <a:r>
                        <a:rPr lang="en-US" altLang="zh-CN" sz="2000" dirty="0">
                          <a:latin typeface="Arial"/>
                          <a:cs typeface="Arial"/>
                        </a:rPr>
                        <a:t>3</a:t>
                      </a:r>
                      <a:endParaRPr lang="zh-CN" altLang="en-US" sz="2000" dirty="0">
                        <a:latin typeface="Arial"/>
                        <a:cs typeface="Arial"/>
                      </a:endParaRPr>
                    </a:p>
                  </a:txBody>
                  <a:tcPr/>
                </a:tc>
                <a:tc>
                  <a:txBody>
                    <a:bodyPr/>
                    <a:lstStyle/>
                    <a:p>
                      <a:pPr algn="ctr"/>
                      <a:r>
                        <a:rPr lang="en-US" altLang="zh-CN" sz="2000" dirty="0">
                          <a:latin typeface="Arial"/>
                          <a:cs typeface="Arial"/>
                        </a:rPr>
                        <a:t>0</a:t>
                      </a:r>
                      <a:endParaRPr lang="zh-CN" altLang="en-US" sz="2000" dirty="0">
                        <a:latin typeface="Arial"/>
                        <a:cs typeface="Arial"/>
                      </a:endParaRPr>
                    </a:p>
                  </a:txBody>
                  <a:tcPr/>
                </a:tc>
                <a:extLst>
                  <a:ext uri="{0D108BD9-81ED-4DB2-BD59-A6C34878D82A}">
                    <a16:rowId xmlns:a16="http://schemas.microsoft.com/office/drawing/2014/main" val="10000"/>
                  </a:ext>
                </a:extLst>
              </a:tr>
            </a:tbl>
          </a:graphicData>
        </a:graphic>
      </p:graphicFrame>
      <p:sp>
        <p:nvSpPr>
          <p:cNvPr id="5" name="矩形 4"/>
          <p:cNvSpPr/>
          <p:nvPr/>
        </p:nvSpPr>
        <p:spPr>
          <a:xfrm>
            <a:off x="457200" y="1849556"/>
            <a:ext cx="749123" cy="369332"/>
          </a:xfrm>
          <a:prstGeom prst="rect">
            <a:avLst/>
          </a:prstGeom>
        </p:spPr>
        <p:txBody>
          <a:bodyPr wrap="none">
            <a:spAutoFit/>
          </a:bodyPr>
          <a:lstStyle/>
          <a:p>
            <a:r>
              <a:rPr kumimoji="1" lang="en-US" altLang="zh-CN" dirty="0">
                <a:latin typeface="Arial"/>
                <a:cs typeface="Arial"/>
              </a:rPr>
              <a:t>nums </a:t>
            </a:r>
            <a:endParaRPr lang="zh-CN" altLang="en-US" dirty="0">
              <a:latin typeface="Arial"/>
              <a:cs typeface="Arial"/>
            </a:endParaRPr>
          </a:p>
        </p:txBody>
      </p:sp>
      <p:cxnSp>
        <p:nvCxnSpPr>
          <p:cNvPr id="9" name="直线箭头连接符 8"/>
          <p:cNvCxnSpPr/>
          <p:nvPr/>
        </p:nvCxnSpPr>
        <p:spPr>
          <a:xfrm flipV="1">
            <a:off x="2127974" y="2247776"/>
            <a:ext cx="1" cy="3609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 name="直线箭头连接符 5"/>
          <p:cNvCxnSpPr/>
          <p:nvPr/>
        </p:nvCxnSpPr>
        <p:spPr>
          <a:xfrm flipV="1">
            <a:off x="7039716" y="2236335"/>
            <a:ext cx="1" cy="360982"/>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
        <p:nvSpPr>
          <p:cNvPr id="3" name="矩形 2"/>
          <p:cNvSpPr/>
          <p:nvPr/>
        </p:nvSpPr>
        <p:spPr>
          <a:xfrm>
            <a:off x="457200" y="3705999"/>
            <a:ext cx="3058950" cy="461665"/>
          </a:xfrm>
          <a:prstGeom prst="rect">
            <a:avLst/>
          </a:prstGeom>
        </p:spPr>
        <p:txBody>
          <a:bodyPr wrap="none">
            <a:spAutoFit/>
          </a:bodyPr>
          <a:lstStyle/>
          <a:p>
            <a:r>
              <a:rPr kumimoji="1" lang="en-US" altLang="zh-CN" sz="2400" dirty="0">
                <a:solidFill>
                  <a:srgbClr val="FF0000"/>
                </a:solidFill>
                <a:latin typeface="Arial"/>
                <a:cs typeface="Arial"/>
              </a:rPr>
              <a:t>[0, 1, 0, 3, 12],  </a:t>
            </a:r>
            <a:r>
              <a:rPr kumimoji="1" lang="en-US" altLang="zh-CN" sz="2400" dirty="0" err="1">
                <a:solidFill>
                  <a:srgbClr val="FF0000"/>
                </a:solidFill>
                <a:latin typeface="Arial"/>
                <a:cs typeface="Arial"/>
              </a:rPr>
              <a:t>val</a:t>
            </a:r>
            <a:r>
              <a:rPr kumimoji="1" lang="en-US" altLang="zh-CN" sz="2400" dirty="0">
                <a:solidFill>
                  <a:srgbClr val="FF0000"/>
                </a:solidFill>
                <a:latin typeface="Arial"/>
                <a:cs typeface="Arial"/>
              </a:rPr>
              <a:t>: 0</a:t>
            </a:r>
            <a:endParaRPr lang="zh-CN" altLang="en-US" sz="2400" dirty="0">
              <a:solidFill>
                <a:srgbClr val="FF0000"/>
              </a:solidFill>
              <a:latin typeface="Arial"/>
              <a:cs typeface="Arial"/>
            </a:endParaRPr>
          </a:p>
        </p:txBody>
      </p:sp>
      <p:sp>
        <p:nvSpPr>
          <p:cNvPr id="8" name="任意形状 7"/>
          <p:cNvSpPr/>
          <p:nvPr/>
        </p:nvSpPr>
        <p:spPr>
          <a:xfrm>
            <a:off x="2150855" y="2208290"/>
            <a:ext cx="4702139" cy="572135"/>
          </a:xfrm>
          <a:custGeom>
            <a:avLst/>
            <a:gdLst>
              <a:gd name="connsiteX0" fmla="*/ 1189836 w 1189836"/>
              <a:gd name="connsiteY0" fmla="*/ 22884 h 572135"/>
              <a:gd name="connsiteX1" fmla="*/ 617800 w 1189836"/>
              <a:gd name="connsiteY1" fmla="*/ 572096 h 572135"/>
              <a:gd name="connsiteX2" fmla="*/ 0 w 1189836"/>
              <a:gd name="connsiteY2" fmla="*/ 0 h 572135"/>
            </a:gdLst>
            <a:ahLst/>
            <a:cxnLst>
              <a:cxn ang="0">
                <a:pos x="connsiteX0" y="connsiteY0"/>
              </a:cxn>
              <a:cxn ang="0">
                <a:pos x="connsiteX1" y="connsiteY1"/>
              </a:cxn>
              <a:cxn ang="0">
                <a:pos x="connsiteX2" y="connsiteY2"/>
              </a:cxn>
            </a:cxnLst>
            <a:rect l="l" t="t" r="r" b="b"/>
            <a:pathLst>
              <a:path w="1189836" h="572135">
                <a:moveTo>
                  <a:pt x="1189836" y="22884"/>
                </a:moveTo>
                <a:cubicBezTo>
                  <a:pt x="1002971" y="299397"/>
                  <a:pt x="816106" y="575910"/>
                  <a:pt x="617800" y="572096"/>
                </a:cubicBezTo>
                <a:cubicBezTo>
                  <a:pt x="419494" y="568282"/>
                  <a:pt x="112500" y="99163"/>
                  <a:pt x="0" y="0"/>
                </a:cubicBezTo>
              </a:path>
            </a:pathLst>
          </a:custGeom>
          <a:ln>
            <a:solidFill>
              <a:srgbClr val="0000FF"/>
            </a:solidFill>
            <a:headEnd type="arrow"/>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kumimoji="1" lang="zh-CN" altLang="en-US"/>
          </a:p>
        </p:txBody>
      </p:sp>
    </p:spTree>
    <p:extLst>
      <p:ext uri="{BB962C8B-B14F-4D97-AF65-F5344CB8AC3E}">
        <p14:creationId xmlns:p14="http://schemas.microsoft.com/office/powerpoint/2010/main" val="381296846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Solution III</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753395028"/>
              </p:ext>
            </p:extLst>
          </p:nvPr>
        </p:nvGraphicFramePr>
        <p:xfrm>
          <a:off x="1524000" y="1828652"/>
          <a:ext cx="6096000" cy="396240"/>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pPr algn="ctr"/>
                      <a:r>
                        <a:rPr lang="en-US" altLang="zh-CN" sz="2000" dirty="0">
                          <a:latin typeface="Arial"/>
                          <a:cs typeface="Arial"/>
                        </a:rPr>
                        <a:t>12</a:t>
                      </a:r>
                      <a:endParaRPr lang="zh-CN" altLang="en-US" sz="2000" dirty="0">
                        <a:latin typeface="Arial"/>
                        <a:cs typeface="Arial"/>
                      </a:endParaRPr>
                    </a:p>
                  </a:txBody>
                  <a:tcPr/>
                </a:tc>
                <a:tc>
                  <a:txBody>
                    <a:bodyPr/>
                    <a:lstStyle/>
                    <a:p>
                      <a:pPr algn="ctr"/>
                      <a:r>
                        <a:rPr lang="en-US" altLang="zh-CN" sz="2000" dirty="0">
                          <a:latin typeface="Arial"/>
                          <a:cs typeface="Arial"/>
                        </a:rPr>
                        <a:t>1</a:t>
                      </a:r>
                      <a:endParaRPr lang="zh-CN" altLang="en-US" sz="2000" dirty="0">
                        <a:latin typeface="Arial"/>
                        <a:cs typeface="Arial"/>
                      </a:endParaRPr>
                    </a:p>
                  </a:txBody>
                  <a:tcPr/>
                </a:tc>
                <a:tc>
                  <a:txBody>
                    <a:bodyPr/>
                    <a:lstStyle/>
                    <a:p>
                      <a:pPr algn="ctr"/>
                      <a:r>
                        <a:rPr lang="en-US" altLang="zh-CN" sz="2000" dirty="0">
                          <a:latin typeface="Arial"/>
                          <a:cs typeface="Arial"/>
                        </a:rPr>
                        <a:t>0</a:t>
                      </a:r>
                      <a:endParaRPr lang="zh-CN" altLang="en-US" sz="2000" dirty="0">
                        <a:latin typeface="Arial"/>
                        <a:cs typeface="Arial"/>
                      </a:endParaRPr>
                    </a:p>
                  </a:txBody>
                  <a:tcPr/>
                </a:tc>
                <a:tc>
                  <a:txBody>
                    <a:bodyPr/>
                    <a:lstStyle/>
                    <a:p>
                      <a:pPr algn="ctr"/>
                      <a:r>
                        <a:rPr lang="en-US" altLang="zh-CN" sz="2000" dirty="0">
                          <a:latin typeface="Arial"/>
                          <a:cs typeface="Arial"/>
                        </a:rPr>
                        <a:t>3</a:t>
                      </a:r>
                      <a:endParaRPr lang="zh-CN" altLang="en-US" sz="2000" dirty="0">
                        <a:latin typeface="Arial"/>
                        <a:cs typeface="Arial"/>
                      </a:endParaRPr>
                    </a:p>
                  </a:txBody>
                  <a:tcPr/>
                </a:tc>
                <a:tc>
                  <a:txBody>
                    <a:bodyPr/>
                    <a:lstStyle/>
                    <a:p>
                      <a:pPr algn="ctr"/>
                      <a:r>
                        <a:rPr lang="en-US" altLang="zh-CN" sz="2000" dirty="0">
                          <a:latin typeface="Arial"/>
                          <a:cs typeface="Arial"/>
                        </a:rPr>
                        <a:t>0</a:t>
                      </a:r>
                      <a:endParaRPr lang="zh-CN" altLang="en-US" sz="2000" dirty="0">
                        <a:latin typeface="Arial"/>
                        <a:cs typeface="Arial"/>
                      </a:endParaRPr>
                    </a:p>
                  </a:txBody>
                  <a:tcPr/>
                </a:tc>
                <a:extLst>
                  <a:ext uri="{0D108BD9-81ED-4DB2-BD59-A6C34878D82A}">
                    <a16:rowId xmlns:a16="http://schemas.microsoft.com/office/drawing/2014/main" val="10000"/>
                  </a:ext>
                </a:extLst>
              </a:tr>
            </a:tbl>
          </a:graphicData>
        </a:graphic>
      </p:graphicFrame>
      <p:sp>
        <p:nvSpPr>
          <p:cNvPr id="5" name="矩形 4"/>
          <p:cNvSpPr/>
          <p:nvPr/>
        </p:nvSpPr>
        <p:spPr>
          <a:xfrm>
            <a:off x="457200" y="1849556"/>
            <a:ext cx="749123" cy="369332"/>
          </a:xfrm>
          <a:prstGeom prst="rect">
            <a:avLst/>
          </a:prstGeom>
        </p:spPr>
        <p:txBody>
          <a:bodyPr wrap="none">
            <a:spAutoFit/>
          </a:bodyPr>
          <a:lstStyle/>
          <a:p>
            <a:r>
              <a:rPr kumimoji="1" lang="en-US" altLang="zh-CN" dirty="0">
                <a:latin typeface="Arial"/>
                <a:cs typeface="Arial"/>
              </a:rPr>
              <a:t>nums </a:t>
            </a:r>
            <a:endParaRPr lang="zh-CN" altLang="en-US" dirty="0">
              <a:latin typeface="Arial"/>
              <a:cs typeface="Arial"/>
            </a:endParaRPr>
          </a:p>
        </p:txBody>
      </p:sp>
      <p:cxnSp>
        <p:nvCxnSpPr>
          <p:cNvPr id="9" name="直线箭头连接符 8"/>
          <p:cNvCxnSpPr/>
          <p:nvPr/>
        </p:nvCxnSpPr>
        <p:spPr>
          <a:xfrm flipV="1">
            <a:off x="2150855" y="2230330"/>
            <a:ext cx="1" cy="3609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 name="直线箭头连接符 5"/>
          <p:cNvCxnSpPr/>
          <p:nvPr/>
        </p:nvCxnSpPr>
        <p:spPr>
          <a:xfrm flipV="1">
            <a:off x="5826999" y="2218888"/>
            <a:ext cx="1" cy="360982"/>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
        <p:nvSpPr>
          <p:cNvPr id="3" name="矩形 2"/>
          <p:cNvSpPr/>
          <p:nvPr/>
        </p:nvSpPr>
        <p:spPr>
          <a:xfrm>
            <a:off x="457200" y="3705999"/>
            <a:ext cx="3058950" cy="461665"/>
          </a:xfrm>
          <a:prstGeom prst="rect">
            <a:avLst/>
          </a:prstGeom>
        </p:spPr>
        <p:txBody>
          <a:bodyPr wrap="none">
            <a:spAutoFit/>
          </a:bodyPr>
          <a:lstStyle/>
          <a:p>
            <a:r>
              <a:rPr kumimoji="1" lang="en-US" altLang="zh-CN" sz="2400" dirty="0">
                <a:solidFill>
                  <a:srgbClr val="FF0000"/>
                </a:solidFill>
                <a:latin typeface="Arial"/>
                <a:cs typeface="Arial"/>
              </a:rPr>
              <a:t>[0, 1, 0, 3, 12],  </a:t>
            </a:r>
            <a:r>
              <a:rPr kumimoji="1" lang="en-US" altLang="zh-CN" sz="2400" dirty="0" err="1">
                <a:solidFill>
                  <a:srgbClr val="FF0000"/>
                </a:solidFill>
                <a:latin typeface="Arial"/>
                <a:cs typeface="Arial"/>
              </a:rPr>
              <a:t>val</a:t>
            </a:r>
            <a:r>
              <a:rPr kumimoji="1" lang="en-US" altLang="zh-CN" sz="2400" dirty="0">
                <a:solidFill>
                  <a:srgbClr val="FF0000"/>
                </a:solidFill>
                <a:latin typeface="Arial"/>
                <a:cs typeface="Arial"/>
              </a:rPr>
              <a:t>: 0</a:t>
            </a:r>
            <a:endParaRPr lang="zh-CN" altLang="en-US" sz="2400" dirty="0">
              <a:solidFill>
                <a:srgbClr val="FF0000"/>
              </a:solidFill>
              <a:latin typeface="Arial"/>
              <a:cs typeface="Arial"/>
            </a:endParaRPr>
          </a:p>
        </p:txBody>
      </p:sp>
    </p:spTree>
    <p:extLst>
      <p:ext uri="{BB962C8B-B14F-4D97-AF65-F5344CB8AC3E}">
        <p14:creationId xmlns:p14="http://schemas.microsoft.com/office/powerpoint/2010/main" val="111545888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Solution III</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561055923"/>
              </p:ext>
            </p:extLst>
          </p:nvPr>
        </p:nvGraphicFramePr>
        <p:xfrm>
          <a:off x="1524000" y="1828652"/>
          <a:ext cx="6096000" cy="396240"/>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pPr algn="ctr"/>
                      <a:r>
                        <a:rPr lang="en-US" altLang="zh-CN" sz="2000" dirty="0">
                          <a:latin typeface="Arial"/>
                          <a:cs typeface="Arial"/>
                        </a:rPr>
                        <a:t>12</a:t>
                      </a:r>
                      <a:endParaRPr lang="zh-CN" altLang="en-US" sz="2000" dirty="0">
                        <a:latin typeface="Arial"/>
                        <a:cs typeface="Arial"/>
                      </a:endParaRPr>
                    </a:p>
                  </a:txBody>
                  <a:tcPr/>
                </a:tc>
                <a:tc>
                  <a:txBody>
                    <a:bodyPr/>
                    <a:lstStyle/>
                    <a:p>
                      <a:pPr algn="ctr"/>
                      <a:r>
                        <a:rPr lang="en-US" altLang="zh-CN" sz="2000" dirty="0">
                          <a:latin typeface="Arial"/>
                          <a:cs typeface="Arial"/>
                        </a:rPr>
                        <a:t>1</a:t>
                      </a:r>
                      <a:endParaRPr lang="zh-CN" altLang="en-US" sz="2000" dirty="0">
                        <a:latin typeface="Arial"/>
                        <a:cs typeface="Arial"/>
                      </a:endParaRPr>
                    </a:p>
                  </a:txBody>
                  <a:tcPr/>
                </a:tc>
                <a:tc>
                  <a:txBody>
                    <a:bodyPr/>
                    <a:lstStyle/>
                    <a:p>
                      <a:pPr algn="ctr"/>
                      <a:r>
                        <a:rPr lang="en-US" altLang="zh-CN" sz="2000" dirty="0">
                          <a:latin typeface="Arial"/>
                          <a:cs typeface="Arial"/>
                        </a:rPr>
                        <a:t>0</a:t>
                      </a:r>
                      <a:endParaRPr lang="zh-CN" altLang="en-US" sz="2000" dirty="0">
                        <a:latin typeface="Arial"/>
                        <a:cs typeface="Arial"/>
                      </a:endParaRPr>
                    </a:p>
                  </a:txBody>
                  <a:tcPr/>
                </a:tc>
                <a:tc>
                  <a:txBody>
                    <a:bodyPr/>
                    <a:lstStyle/>
                    <a:p>
                      <a:pPr algn="ctr"/>
                      <a:r>
                        <a:rPr lang="en-US" altLang="zh-CN" sz="2000" dirty="0">
                          <a:latin typeface="Arial"/>
                          <a:cs typeface="Arial"/>
                        </a:rPr>
                        <a:t>3</a:t>
                      </a:r>
                      <a:endParaRPr lang="zh-CN" altLang="en-US" sz="2000" dirty="0">
                        <a:latin typeface="Arial"/>
                        <a:cs typeface="Arial"/>
                      </a:endParaRPr>
                    </a:p>
                  </a:txBody>
                  <a:tcPr/>
                </a:tc>
                <a:tc>
                  <a:txBody>
                    <a:bodyPr/>
                    <a:lstStyle/>
                    <a:p>
                      <a:pPr algn="ctr"/>
                      <a:r>
                        <a:rPr lang="en-US" altLang="zh-CN" sz="2000" dirty="0">
                          <a:latin typeface="Arial"/>
                          <a:cs typeface="Arial"/>
                        </a:rPr>
                        <a:t>0</a:t>
                      </a:r>
                      <a:endParaRPr lang="zh-CN" altLang="en-US" sz="2000" dirty="0">
                        <a:latin typeface="Arial"/>
                        <a:cs typeface="Arial"/>
                      </a:endParaRPr>
                    </a:p>
                  </a:txBody>
                  <a:tcPr/>
                </a:tc>
                <a:extLst>
                  <a:ext uri="{0D108BD9-81ED-4DB2-BD59-A6C34878D82A}">
                    <a16:rowId xmlns:a16="http://schemas.microsoft.com/office/drawing/2014/main" val="10000"/>
                  </a:ext>
                </a:extLst>
              </a:tr>
            </a:tbl>
          </a:graphicData>
        </a:graphic>
      </p:graphicFrame>
      <p:sp>
        <p:nvSpPr>
          <p:cNvPr id="5" name="矩形 4"/>
          <p:cNvSpPr/>
          <p:nvPr/>
        </p:nvSpPr>
        <p:spPr>
          <a:xfrm>
            <a:off x="457200" y="1849556"/>
            <a:ext cx="749123" cy="369332"/>
          </a:xfrm>
          <a:prstGeom prst="rect">
            <a:avLst/>
          </a:prstGeom>
        </p:spPr>
        <p:txBody>
          <a:bodyPr wrap="none">
            <a:spAutoFit/>
          </a:bodyPr>
          <a:lstStyle/>
          <a:p>
            <a:r>
              <a:rPr kumimoji="1" lang="en-US" altLang="zh-CN" dirty="0">
                <a:latin typeface="Arial"/>
                <a:cs typeface="Arial"/>
              </a:rPr>
              <a:t>nums </a:t>
            </a:r>
            <a:endParaRPr lang="zh-CN" altLang="en-US" dirty="0">
              <a:latin typeface="Arial"/>
              <a:cs typeface="Arial"/>
            </a:endParaRPr>
          </a:p>
        </p:txBody>
      </p:sp>
      <p:cxnSp>
        <p:nvCxnSpPr>
          <p:cNvPr id="9" name="直线箭头连接符 8"/>
          <p:cNvCxnSpPr/>
          <p:nvPr/>
        </p:nvCxnSpPr>
        <p:spPr>
          <a:xfrm flipV="1">
            <a:off x="3363571" y="2218888"/>
            <a:ext cx="1" cy="3609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 name="直线箭头连接符 5"/>
          <p:cNvCxnSpPr/>
          <p:nvPr/>
        </p:nvCxnSpPr>
        <p:spPr>
          <a:xfrm flipV="1">
            <a:off x="5826999" y="2218888"/>
            <a:ext cx="1" cy="360982"/>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
        <p:nvSpPr>
          <p:cNvPr id="3" name="矩形 2"/>
          <p:cNvSpPr/>
          <p:nvPr/>
        </p:nvSpPr>
        <p:spPr>
          <a:xfrm>
            <a:off x="457200" y="3705999"/>
            <a:ext cx="3058950" cy="461665"/>
          </a:xfrm>
          <a:prstGeom prst="rect">
            <a:avLst/>
          </a:prstGeom>
        </p:spPr>
        <p:txBody>
          <a:bodyPr wrap="none">
            <a:spAutoFit/>
          </a:bodyPr>
          <a:lstStyle/>
          <a:p>
            <a:r>
              <a:rPr kumimoji="1" lang="en-US" altLang="zh-CN" sz="2400" dirty="0">
                <a:solidFill>
                  <a:srgbClr val="FF0000"/>
                </a:solidFill>
                <a:latin typeface="Arial"/>
                <a:cs typeface="Arial"/>
              </a:rPr>
              <a:t>[0, 1, 0, 3, 12],  </a:t>
            </a:r>
            <a:r>
              <a:rPr kumimoji="1" lang="en-US" altLang="zh-CN" sz="2400" dirty="0" err="1">
                <a:solidFill>
                  <a:srgbClr val="FF0000"/>
                </a:solidFill>
                <a:latin typeface="Arial"/>
                <a:cs typeface="Arial"/>
              </a:rPr>
              <a:t>val</a:t>
            </a:r>
            <a:r>
              <a:rPr kumimoji="1" lang="en-US" altLang="zh-CN" sz="2400" dirty="0">
                <a:solidFill>
                  <a:srgbClr val="FF0000"/>
                </a:solidFill>
                <a:latin typeface="Arial"/>
                <a:cs typeface="Arial"/>
              </a:rPr>
              <a:t>: 0</a:t>
            </a:r>
            <a:endParaRPr lang="zh-CN" altLang="en-US" sz="2400" dirty="0">
              <a:solidFill>
                <a:srgbClr val="FF0000"/>
              </a:solidFill>
              <a:latin typeface="Arial"/>
              <a:cs typeface="Arial"/>
            </a:endParaRPr>
          </a:p>
        </p:txBody>
      </p:sp>
    </p:spTree>
    <p:extLst>
      <p:ext uri="{BB962C8B-B14F-4D97-AF65-F5344CB8AC3E}">
        <p14:creationId xmlns:p14="http://schemas.microsoft.com/office/powerpoint/2010/main" val="27694751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Solution III</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600232841"/>
              </p:ext>
            </p:extLst>
          </p:nvPr>
        </p:nvGraphicFramePr>
        <p:xfrm>
          <a:off x="1524000" y="1828652"/>
          <a:ext cx="6096000" cy="396240"/>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pPr algn="ctr"/>
                      <a:r>
                        <a:rPr lang="en-US" altLang="zh-CN" sz="2000" dirty="0">
                          <a:latin typeface="Arial"/>
                          <a:cs typeface="Arial"/>
                        </a:rPr>
                        <a:t>12</a:t>
                      </a:r>
                      <a:endParaRPr lang="zh-CN" altLang="en-US" sz="2000" dirty="0">
                        <a:latin typeface="Arial"/>
                        <a:cs typeface="Arial"/>
                      </a:endParaRPr>
                    </a:p>
                  </a:txBody>
                  <a:tcPr/>
                </a:tc>
                <a:tc>
                  <a:txBody>
                    <a:bodyPr/>
                    <a:lstStyle/>
                    <a:p>
                      <a:pPr algn="ctr"/>
                      <a:r>
                        <a:rPr lang="en-US" altLang="zh-CN" sz="2000" dirty="0">
                          <a:latin typeface="Arial"/>
                          <a:cs typeface="Arial"/>
                        </a:rPr>
                        <a:t>1</a:t>
                      </a:r>
                      <a:endParaRPr lang="zh-CN" altLang="en-US" sz="2000" dirty="0">
                        <a:latin typeface="Arial"/>
                        <a:cs typeface="Arial"/>
                      </a:endParaRPr>
                    </a:p>
                  </a:txBody>
                  <a:tcPr/>
                </a:tc>
                <a:tc>
                  <a:txBody>
                    <a:bodyPr/>
                    <a:lstStyle/>
                    <a:p>
                      <a:pPr algn="ctr"/>
                      <a:r>
                        <a:rPr lang="en-US" altLang="zh-CN" sz="2000" dirty="0">
                          <a:latin typeface="Arial"/>
                          <a:cs typeface="Arial"/>
                        </a:rPr>
                        <a:t>0</a:t>
                      </a:r>
                      <a:endParaRPr lang="zh-CN" altLang="en-US" sz="2000" dirty="0">
                        <a:latin typeface="Arial"/>
                        <a:cs typeface="Arial"/>
                      </a:endParaRPr>
                    </a:p>
                  </a:txBody>
                  <a:tcPr/>
                </a:tc>
                <a:tc>
                  <a:txBody>
                    <a:bodyPr/>
                    <a:lstStyle/>
                    <a:p>
                      <a:pPr algn="ctr"/>
                      <a:r>
                        <a:rPr lang="en-US" altLang="zh-CN" sz="2000" dirty="0">
                          <a:latin typeface="Arial"/>
                          <a:cs typeface="Arial"/>
                        </a:rPr>
                        <a:t>3</a:t>
                      </a:r>
                      <a:endParaRPr lang="zh-CN" altLang="en-US" sz="2000" dirty="0">
                        <a:latin typeface="Arial"/>
                        <a:cs typeface="Arial"/>
                      </a:endParaRPr>
                    </a:p>
                  </a:txBody>
                  <a:tcPr/>
                </a:tc>
                <a:tc>
                  <a:txBody>
                    <a:bodyPr/>
                    <a:lstStyle/>
                    <a:p>
                      <a:pPr algn="ctr"/>
                      <a:r>
                        <a:rPr lang="en-US" altLang="zh-CN" sz="2000" dirty="0">
                          <a:latin typeface="Arial"/>
                          <a:cs typeface="Arial"/>
                        </a:rPr>
                        <a:t>0</a:t>
                      </a:r>
                      <a:endParaRPr lang="zh-CN" altLang="en-US" sz="2000" dirty="0">
                        <a:latin typeface="Arial"/>
                        <a:cs typeface="Arial"/>
                      </a:endParaRPr>
                    </a:p>
                  </a:txBody>
                  <a:tcPr/>
                </a:tc>
                <a:extLst>
                  <a:ext uri="{0D108BD9-81ED-4DB2-BD59-A6C34878D82A}">
                    <a16:rowId xmlns:a16="http://schemas.microsoft.com/office/drawing/2014/main" val="10000"/>
                  </a:ext>
                </a:extLst>
              </a:tr>
            </a:tbl>
          </a:graphicData>
        </a:graphic>
      </p:graphicFrame>
      <p:sp>
        <p:nvSpPr>
          <p:cNvPr id="5" name="矩形 4"/>
          <p:cNvSpPr/>
          <p:nvPr/>
        </p:nvSpPr>
        <p:spPr>
          <a:xfrm>
            <a:off x="457200" y="1849556"/>
            <a:ext cx="749123" cy="369332"/>
          </a:xfrm>
          <a:prstGeom prst="rect">
            <a:avLst/>
          </a:prstGeom>
        </p:spPr>
        <p:txBody>
          <a:bodyPr wrap="none">
            <a:spAutoFit/>
          </a:bodyPr>
          <a:lstStyle/>
          <a:p>
            <a:r>
              <a:rPr kumimoji="1" lang="en-US" altLang="zh-CN" dirty="0">
                <a:latin typeface="Arial"/>
                <a:cs typeface="Arial"/>
              </a:rPr>
              <a:t>nums </a:t>
            </a:r>
            <a:endParaRPr lang="zh-CN" altLang="en-US" dirty="0">
              <a:latin typeface="Arial"/>
              <a:cs typeface="Arial"/>
            </a:endParaRPr>
          </a:p>
        </p:txBody>
      </p:sp>
      <p:cxnSp>
        <p:nvCxnSpPr>
          <p:cNvPr id="9" name="直线箭头连接符 8"/>
          <p:cNvCxnSpPr/>
          <p:nvPr/>
        </p:nvCxnSpPr>
        <p:spPr>
          <a:xfrm flipV="1">
            <a:off x="4610612" y="2247776"/>
            <a:ext cx="1" cy="3609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 name="直线箭头连接符 5"/>
          <p:cNvCxnSpPr/>
          <p:nvPr/>
        </p:nvCxnSpPr>
        <p:spPr>
          <a:xfrm flipV="1">
            <a:off x="5826999" y="2218888"/>
            <a:ext cx="1" cy="360982"/>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
        <p:nvSpPr>
          <p:cNvPr id="3" name="矩形 2"/>
          <p:cNvSpPr/>
          <p:nvPr/>
        </p:nvSpPr>
        <p:spPr>
          <a:xfrm>
            <a:off x="457200" y="3705999"/>
            <a:ext cx="3058950" cy="461665"/>
          </a:xfrm>
          <a:prstGeom prst="rect">
            <a:avLst/>
          </a:prstGeom>
        </p:spPr>
        <p:txBody>
          <a:bodyPr wrap="none">
            <a:spAutoFit/>
          </a:bodyPr>
          <a:lstStyle/>
          <a:p>
            <a:r>
              <a:rPr kumimoji="1" lang="en-US" altLang="zh-CN" sz="2400" dirty="0">
                <a:solidFill>
                  <a:srgbClr val="FF0000"/>
                </a:solidFill>
                <a:latin typeface="Arial"/>
                <a:cs typeface="Arial"/>
              </a:rPr>
              <a:t>[0, 1, 0, 3, 12],  </a:t>
            </a:r>
            <a:r>
              <a:rPr kumimoji="1" lang="en-US" altLang="zh-CN" sz="2400" dirty="0" err="1">
                <a:solidFill>
                  <a:srgbClr val="FF0000"/>
                </a:solidFill>
                <a:latin typeface="Arial"/>
                <a:cs typeface="Arial"/>
              </a:rPr>
              <a:t>val</a:t>
            </a:r>
            <a:r>
              <a:rPr kumimoji="1" lang="en-US" altLang="zh-CN" sz="2400" dirty="0">
                <a:solidFill>
                  <a:srgbClr val="FF0000"/>
                </a:solidFill>
                <a:latin typeface="Arial"/>
                <a:cs typeface="Arial"/>
              </a:rPr>
              <a:t>: 0</a:t>
            </a:r>
            <a:endParaRPr lang="zh-CN" altLang="en-US" sz="2400" dirty="0">
              <a:solidFill>
                <a:srgbClr val="FF0000"/>
              </a:solidFill>
              <a:latin typeface="Arial"/>
              <a:cs typeface="Arial"/>
            </a:endParaRPr>
          </a:p>
        </p:txBody>
      </p:sp>
    </p:spTree>
    <p:extLst>
      <p:ext uri="{BB962C8B-B14F-4D97-AF65-F5344CB8AC3E}">
        <p14:creationId xmlns:p14="http://schemas.microsoft.com/office/powerpoint/2010/main" val="1997861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Function invocation</a:t>
            </a:r>
            <a:endParaRPr kumimoji="1" lang="zh-CN" altLang="en-US" dirty="0"/>
          </a:p>
        </p:txBody>
      </p:sp>
      <p:sp>
        <p:nvSpPr>
          <p:cNvPr id="4" name="矩形 3"/>
          <p:cNvSpPr/>
          <p:nvPr/>
        </p:nvSpPr>
        <p:spPr>
          <a:xfrm>
            <a:off x="5301571" y="1782028"/>
            <a:ext cx="3842429" cy="2123658"/>
          </a:xfrm>
          <a:prstGeom prst="rect">
            <a:avLst/>
          </a:prstGeom>
        </p:spPr>
        <p:txBody>
          <a:bodyPr wrap="square">
            <a:spAutoFit/>
          </a:bodyPr>
          <a:lstStyle/>
          <a:p>
            <a:r>
              <a:rPr lang="en-US" altLang="zh-CN" sz="2200" i="1" dirty="0">
                <a:solidFill>
                  <a:srgbClr val="000000"/>
                </a:solidFill>
                <a:latin typeface="Consolas"/>
                <a:ea typeface="宋体" pitchFamily="2" charset="-122"/>
                <a:cs typeface="Consolas"/>
              </a:rPr>
              <a:t>void</a:t>
            </a:r>
            <a:r>
              <a:rPr lang="en-US" altLang="zh-CN" sz="2200" dirty="0">
                <a:solidFill>
                  <a:srgbClr val="000000"/>
                </a:solidFill>
                <a:latin typeface="Consolas"/>
                <a:ea typeface="宋体" pitchFamily="2" charset="-122"/>
                <a:cs typeface="Consolas"/>
              </a:rPr>
              <a:t> </a:t>
            </a:r>
            <a:r>
              <a:rPr lang="en-US" altLang="zh-CN" sz="2200" dirty="0">
                <a:latin typeface="Consolas"/>
                <a:ea typeface="宋体" pitchFamily="2" charset="-122"/>
                <a:cs typeface="Consolas"/>
              </a:rPr>
              <a:t>swap(</a:t>
            </a:r>
            <a:r>
              <a:rPr lang="en-US" altLang="zh-CN" sz="2200" i="1" dirty="0">
                <a:latin typeface="Consolas"/>
                <a:ea typeface="宋体" pitchFamily="2" charset="-122"/>
                <a:cs typeface="Consolas"/>
              </a:rPr>
              <a:t>int a, int b</a:t>
            </a:r>
            <a:r>
              <a:rPr lang="en-US" altLang="zh-CN" sz="2200" dirty="0">
                <a:latin typeface="Consolas"/>
                <a:ea typeface="宋体" pitchFamily="2" charset="-122"/>
                <a:cs typeface="Consolas"/>
              </a:rPr>
              <a:t>) </a:t>
            </a:r>
          </a:p>
          <a:p>
            <a:r>
              <a:rPr lang="en-US" altLang="zh-CN" sz="2200" dirty="0">
                <a:latin typeface="Consolas"/>
                <a:ea typeface="宋体" pitchFamily="2" charset="-122"/>
                <a:cs typeface="Consolas"/>
              </a:rPr>
              <a:t>{</a:t>
            </a:r>
          </a:p>
          <a:p>
            <a:r>
              <a:rPr lang="en-US" altLang="zh-CN" sz="2200" dirty="0">
                <a:solidFill>
                  <a:srgbClr val="000000"/>
                </a:solidFill>
                <a:latin typeface="Consolas"/>
                <a:ea typeface="宋体" pitchFamily="2" charset="-122"/>
                <a:cs typeface="Consolas"/>
              </a:rPr>
              <a:t>    int </a:t>
            </a:r>
            <a:r>
              <a:rPr lang="en-US" altLang="zh-CN" sz="2200" dirty="0">
                <a:latin typeface="Consolas"/>
                <a:ea typeface="宋体" pitchFamily="2" charset="-122"/>
                <a:cs typeface="Consolas"/>
              </a:rPr>
              <a:t>tmp</a:t>
            </a:r>
            <a:r>
              <a:rPr lang="en-US" altLang="zh-CN" sz="2200" dirty="0">
                <a:solidFill>
                  <a:srgbClr val="000000"/>
                </a:solidFill>
                <a:latin typeface="Consolas"/>
                <a:ea typeface="宋体" pitchFamily="2" charset="-122"/>
                <a:cs typeface="Consolas"/>
              </a:rPr>
              <a:t> = a;</a:t>
            </a:r>
          </a:p>
          <a:p>
            <a:r>
              <a:rPr lang="en-US" altLang="zh-CN" sz="2200" dirty="0">
                <a:solidFill>
                  <a:srgbClr val="000000"/>
                </a:solidFill>
                <a:latin typeface="Consolas"/>
                <a:ea typeface="宋体" pitchFamily="2" charset="-122"/>
                <a:cs typeface="Consolas"/>
              </a:rPr>
              <a:t>	 a = b;</a:t>
            </a:r>
          </a:p>
          <a:p>
            <a:r>
              <a:rPr lang="en-US" altLang="zh-CN" sz="2200" dirty="0">
                <a:solidFill>
                  <a:srgbClr val="000000"/>
                </a:solidFill>
                <a:latin typeface="Consolas"/>
                <a:ea typeface="宋体" pitchFamily="2" charset="-122"/>
                <a:cs typeface="Consolas"/>
              </a:rPr>
              <a:t>	 b = tmp;</a:t>
            </a:r>
          </a:p>
          <a:p>
            <a:r>
              <a:rPr lang="en-US" altLang="zh-CN" sz="2200" dirty="0">
                <a:solidFill>
                  <a:srgbClr val="000000"/>
                </a:solidFill>
                <a:latin typeface="Consolas"/>
                <a:ea typeface="宋体" pitchFamily="2" charset="-122"/>
                <a:cs typeface="Consolas"/>
              </a:rPr>
              <a:t>}</a:t>
            </a:r>
          </a:p>
        </p:txBody>
      </p:sp>
      <p:sp>
        <p:nvSpPr>
          <p:cNvPr id="5" name="矩形 4"/>
          <p:cNvSpPr/>
          <p:nvPr/>
        </p:nvSpPr>
        <p:spPr>
          <a:xfrm>
            <a:off x="137431" y="1782028"/>
            <a:ext cx="6193493" cy="2800766"/>
          </a:xfrm>
          <a:prstGeom prst="rect">
            <a:avLst/>
          </a:prstGeom>
        </p:spPr>
        <p:txBody>
          <a:bodyPr wrap="square">
            <a:spAutoFit/>
          </a:bodyPr>
          <a:lstStyle/>
          <a:p>
            <a:r>
              <a:rPr lang="en-US" altLang="zh-CN" sz="2200" i="1" dirty="0">
                <a:solidFill>
                  <a:srgbClr val="000000"/>
                </a:solidFill>
                <a:latin typeface="Consolas"/>
                <a:ea typeface="宋体" pitchFamily="2" charset="-122"/>
                <a:cs typeface="Consolas"/>
              </a:rPr>
              <a:t>int</a:t>
            </a:r>
            <a:r>
              <a:rPr lang="en-US" altLang="zh-CN" sz="2200" dirty="0">
                <a:solidFill>
                  <a:srgbClr val="000000"/>
                </a:solidFill>
                <a:latin typeface="Consolas"/>
                <a:ea typeface="宋体" pitchFamily="2" charset="-122"/>
                <a:cs typeface="Consolas"/>
              </a:rPr>
              <a:t> </a:t>
            </a:r>
            <a:r>
              <a:rPr lang="en-US" altLang="zh-CN" sz="2200" dirty="0">
                <a:latin typeface="Consolas"/>
                <a:ea typeface="宋体" pitchFamily="2" charset="-122"/>
                <a:cs typeface="Consolas"/>
              </a:rPr>
              <a:t>main() </a:t>
            </a:r>
          </a:p>
          <a:p>
            <a:r>
              <a:rPr lang="en-US" altLang="zh-CN" sz="2200" dirty="0">
                <a:latin typeface="Consolas"/>
                <a:ea typeface="宋体" pitchFamily="2" charset="-122"/>
                <a:cs typeface="Consolas"/>
              </a:rPr>
              <a:t>{</a:t>
            </a:r>
          </a:p>
          <a:p>
            <a:r>
              <a:rPr lang="en-US" altLang="zh-CN" sz="2200" dirty="0">
                <a:latin typeface="Consolas"/>
                <a:ea typeface="宋体" pitchFamily="2" charset="-122"/>
                <a:cs typeface="Consolas"/>
              </a:rPr>
              <a:t>	int x = 1;</a:t>
            </a:r>
          </a:p>
          <a:p>
            <a:r>
              <a:rPr lang="en-US" altLang="zh-CN" sz="2200" dirty="0">
                <a:latin typeface="Consolas"/>
                <a:ea typeface="宋体" pitchFamily="2" charset="-122"/>
                <a:cs typeface="Consolas"/>
              </a:rPr>
              <a:t>	int y = 2;</a:t>
            </a:r>
          </a:p>
          <a:p>
            <a:r>
              <a:rPr lang="en-US" altLang="zh-CN" sz="2200" dirty="0">
                <a:latin typeface="Consolas"/>
                <a:ea typeface="宋体" pitchFamily="2" charset="-122"/>
                <a:cs typeface="Consolas"/>
              </a:rPr>
              <a:t>	swap(x, y);</a:t>
            </a:r>
          </a:p>
          <a:p>
            <a:r>
              <a:rPr lang="en-US" altLang="zh-CN" sz="2200" dirty="0">
                <a:latin typeface="Consolas"/>
                <a:ea typeface="宋体" pitchFamily="2" charset="-122"/>
                <a:cs typeface="Consolas"/>
              </a:rPr>
              <a:t>	</a:t>
            </a:r>
          </a:p>
          <a:p>
            <a:r>
              <a:rPr lang="en-US" altLang="zh-CN" sz="2200" dirty="0">
                <a:latin typeface="Consolas"/>
                <a:ea typeface="宋体" pitchFamily="2" charset="-122"/>
                <a:cs typeface="Consolas"/>
              </a:rPr>
              <a:t>	</a:t>
            </a:r>
            <a:r>
              <a:rPr lang="en-US" altLang="zh-CN" sz="2200" dirty="0" err="1">
                <a:latin typeface="Consolas"/>
                <a:ea typeface="宋体" pitchFamily="2" charset="-122"/>
                <a:cs typeface="Consolas"/>
              </a:rPr>
              <a:t>printf</a:t>
            </a:r>
            <a:r>
              <a:rPr lang="en-US" altLang="zh-CN" sz="2200" dirty="0">
                <a:latin typeface="Consolas"/>
                <a:ea typeface="宋体" pitchFamily="2" charset="-122"/>
                <a:cs typeface="Consolas"/>
              </a:rPr>
              <a:t>(“x: %d, y: %d”, x, y);</a:t>
            </a:r>
          </a:p>
          <a:p>
            <a:r>
              <a:rPr lang="en-US" altLang="zh-CN" sz="2200" dirty="0">
                <a:solidFill>
                  <a:srgbClr val="000000"/>
                </a:solidFill>
                <a:latin typeface="Consolas"/>
                <a:ea typeface="宋体" pitchFamily="2" charset="-122"/>
                <a:cs typeface="Consolas"/>
              </a:rPr>
              <a:t>}</a:t>
            </a:r>
          </a:p>
        </p:txBody>
      </p:sp>
      <p:sp>
        <p:nvSpPr>
          <p:cNvPr id="7" name="TextBox 14"/>
          <p:cNvSpPr txBox="1">
            <a:spLocks noChangeArrowheads="1"/>
          </p:cNvSpPr>
          <p:nvPr/>
        </p:nvSpPr>
        <p:spPr bwMode="auto">
          <a:xfrm>
            <a:off x="362244" y="4932110"/>
            <a:ext cx="3847327" cy="5847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800">
                <a:solidFill>
                  <a:schemeClr val="tx1"/>
                </a:solidFill>
                <a:latin typeface="Comic Sans MS" charset="0"/>
                <a:ea typeface="宋体" charset="0"/>
              </a:defRPr>
            </a:lvl1pPr>
            <a:lvl2pPr>
              <a:defRPr sz="2400">
                <a:solidFill>
                  <a:schemeClr val="tx1"/>
                </a:solidFill>
                <a:latin typeface="Comic Sans MS" charset="0"/>
                <a:ea typeface="宋体" charset="0"/>
              </a:defRPr>
            </a:lvl2pPr>
            <a:lvl3pPr>
              <a:defRPr sz="2000">
                <a:solidFill>
                  <a:schemeClr val="tx1"/>
                </a:solidFill>
                <a:latin typeface="Comic Sans MS" charset="0"/>
                <a:ea typeface="宋体" charset="0"/>
              </a:defRPr>
            </a:lvl3pPr>
            <a:lvl4pPr>
              <a:defRPr sz="2000">
                <a:solidFill>
                  <a:schemeClr val="tx1"/>
                </a:solidFill>
                <a:latin typeface="Comic Sans MS" charset="0"/>
                <a:ea typeface="宋体" charset="0"/>
              </a:defRPr>
            </a:lvl4pPr>
            <a:lvl5pPr>
              <a:defRPr sz="2000">
                <a:solidFill>
                  <a:schemeClr val="tx1"/>
                </a:solidFill>
                <a:latin typeface="Comic Sans MS" charset="0"/>
                <a:ea typeface="宋体" charset="0"/>
              </a:defRPr>
            </a:lvl5pPr>
            <a:lvl6pPr>
              <a:defRPr sz="2000">
                <a:solidFill>
                  <a:schemeClr val="tx1"/>
                </a:solidFill>
                <a:latin typeface="Comic Sans MS" charset="0"/>
                <a:ea typeface="宋体" charset="0"/>
              </a:defRPr>
            </a:lvl6pPr>
            <a:lvl7pPr>
              <a:defRPr sz="2000">
                <a:solidFill>
                  <a:schemeClr val="tx1"/>
                </a:solidFill>
                <a:latin typeface="Comic Sans MS" charset="0"/>
                <a:ea typeface="宋体" charset="0"/>
              </a:defRPr>
            </a:lvl7pPr>
            <a:lvl8pPr>
              <a:defRPr sz="2000">
                <a:solidFill>
                  <a:schemeClr val="tx1"/>
                </a:solidFill>
                <a:latin typeface="Comic Sans MS" charset="0"/>
                <a:ea typeface="宋体" charset="0"/>
              </a:defRPr>
            </a:lvl8pPr>
            <a:lvl9pPr>
              <a:defRPr sz="2000">
                <a:solidFill>
                  <a:schemeClr val="tx1"/>
                </a:solidFill>
                <a:latin typeface="Comic Sans MS" charset="0"/>
                <a:ea typeface="宋体" charset="0"/>
              </a:defRPr>
            </a:lvl9pPr>
          </a:lstStyle>
          <a:p>
            <a:pPr eaLnBrk="1" hangingPunct="1"/>
            <a:r>
              <a:rPr lang="en-US" altLang="zh-CN" sz="3200" dirty="0">
                <a:solidFill>
                  <a:srgbClr val="0000FF"/>
                </a:solidFill>
                <a:latin typeface="Verdana"/>
                <a:cs typeface="Verdana"/>
              </a:rPr>
              <a:t>Result  x: </a:t>
            </a:r>
            <a:r>
              <a:rPr lang="en-US" altLang="zh-CN" sz="3200" dirty="0">
                <a:solidFill>
                  <a:srgbClr val="FF0000"/>
                </a:solidFill>
                <a:latin typeface="Verdana"/>
                <a:cs typeface="Verdana"/>
              </a:rPr>
              <a:t>1</a:t>
            </a:r>
            <a:r>
              <a:rPr lang="en-US" altLang="zh-CN" sz="3200" dirty="0">
                <a:solidFill>
                  <a:srgbClr val="0000FF"/>
                </a:solidFill>
                <a:latin typeface="Verdana"/>
                <a:cs typeface="Verdana"/>
              </a:rPr>
              <a:t>,  y: </a:t>
            </a:r>
            <a:r>
              <a:rPr lang="en-US" altLang="zh-CN" sz="3200" dirty="0">
                <a:solidFill>
                  <a:srgbClr val="FF0000"/>
                </a:solidFill>
                <a:latin typeface="Verdana"/>
                <a:cs typeface="Verdana"/>
              </a:rPr>
              <a:t>2</a:t>
            </a:r>
            <a:endParaRPr lang="zh-CN" altLang="en-US" sz="3200" dirty="0">
              <a:solidFill>
                <a:srgbClr val="FF0000"/>
              </a:solidFill>
              <a:latin typeface="Verdana"/>
              <a:cs typeface="Verdana"/>
            </a:endParaRPr>
          </a:p>
        </p:txBody>
      </p:sp>
      <p:sp>
        <p:nvSpPr>
          <p:cNvPr id="8" name="TextBox 14"/>
          <p:cNvSpPr txBox="1">
            <a:spLocks noChangeArrowheads="1"/>
          </p:cNvSpPr>
          <p:nvPr/>
        </p:nvSpPr>
        <p:spPr bwMode="auto">
          <a:xfrm>
            <a:off x="261130" y="1186804"/>
            <a:ext cx="5885295"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800">
                <a:solidFill>
                  <a:schemeClr val="tx1"/>
                </a:solidFill>
                <a:latin typeface="Comic Sans MS" charset="0"/>
                <a:ea typeface="宋体" charset="0"/>
              </a:defRPr>
            </a:lvl1pPr>
            <a:lvl2pPr>
              <a:defRPr sz="2400">
                <a:solidFill>
                  <a:schemeClr val="tx1"/>
                </a:solidFill>
                <a:latin typeface="Comic Sans MS" charset="0"/>
                <a:ea typeface="宋体" charset="0"/>
              </a:defRPr>
            </a:lvl2pPr>
            <a:lvl3pPr>
              <a:defRPr sz="2000">
                <a:solidFill>
                  <a:schemeClr val="tx1"/>
                </a:solidFill>
                <a:latin typeface="Comic Sans MS" charset="0"/>
                <a:ea typeface="宋体" charset="0"/>
              </a:defRPr>
            </a:lvl3pPr>
            <a:lvl4pPr>
              <a:defRPr sz="2000">
                <a:solidFill>
                  <a:schemeClr val="tx1"/>
                </a:solidFill>
                <a:latin typeface="Comic Sans MS" charset="0"/>
                <a:ea typeface="宋体" charset="0"/>
              </a:defRPr>
            </a:lvl4pPr>
            <a:lvl5pPr>
              <a:defRPr sz="2000">
                <a:solidFill>
                  <a:schemeClr val="tx1"/>
                </a:solidFill>
                <a:latin typeface="Comic Sans MS" charset="0"/>
                <a:ea typeface="宋体" charset="0"/>
              </a:defRPr>
            </a:lvl5pPr>
            <a:lvl6pPr>
              <a:defRPr sz="2000">
                <a:solidFill>
                  <a:schemeClr val="tx1"/>
                </a:solidFill>
                <a:latin typeface="Comic Sans MS" charset="0"/>
                <a:ea typeface="宋体" charset="0"/>
              </a:defRPr>
            </a:lvl6pPr>
            <a:lvl7pPr>
              <a:defRPr sz="2000">
                <a:solidFill>
                  <a:schemeClr val="tx1"/>
                </a:solidFill>
                <a:latin typeface="Comic Sans MS" charset="0"/>
                <a:ea typeface="宋体" charset="0"/>
              </a:defRPr>
            </a:lvl7pPr>
            <a:lvl8pPr>
              <a:defRPr sz="2000">
                <a:solidFill>
                  <a:schemeClr val="tx1"/>
                </a:solidFill>
                <a:latin typeface="Comic Sans MS" charset="0"/>
                <a:ea typeface="宋体" charset="0"/>
              </a:defRPr>
            </a:lvl8pPr>
            <a:lvl9pPr>
              <a:defRPr sz="2000">
                <a:solidFill>
                  <a:schemeClr val="tx1"/>
                </a:solidFill>
                <a:latin typeface="Comic Sans MS" charset="0"/>
                <a:ea typeface="宋体" charset="0"/>
              </a:defRPr>
            </a:lvl9pPr>
          </a:lstStyle>
          <a:p>
            <a:pPr eaLnBrk="1" hangingPunct="1"/>
            <a:r>
              <a:rPr lang="en-US" altLang="zh-CN" sz="2400" b="1" dirty="0">
                <a:solidFill>
                  <a:srgbClr val="FF0000"/>
                </a:solidFill>
                <a:latin typeface="Verdana"/>
                <a:cs typeface="Verdana"/>
              </a:rPr>
              <a:t>C passes the arguments by value</a:t>
            </a:r>
            <a:endParaRPr lang="zh-CN" altLang="en-US" sz="2400" b="1" dirty="0">
              <a:solidFill>
                <a:srgbClr val="FF0000"/>
              </a:solidFill>
              <a:latin typeface="Verdana"/>
              <a:cs typeface="Verdana"/>
            </a:endParaRPr>
          </a:p>
        </p:txBody>
      </p:sp>
      <p:cxnSp>
        <p:nvCxnSpPr>
          <p:cNvPr id="9" name="曲线连接符 16"/>
          <p:cNvCxnSpPr>
            <a:cxnSpLocks noChangeShapeType="1"/>
            <a:stCxn id="8" idx="3"/>
          </p:cNvCxnSpPr>
          <p:nvPr/>
        </p:nvCxnSpPr>
        <p:spPr bwMode="auto">
          <a:xfrm>
            <a:off x="6146425" y="1417637"/>
            <a:ext cx="1295779" cy="331689"/>
          </a:xfrm>
          <a:prstGeom prst="curvedConnector3">
            <a:avLst>
              <a:gd name="adj1" fmla="val 102213"/>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10" name="矩形 5"/>
          <p:cNvSpPr/>
          <p:nvPr/>
        </p:nvSpPr>
        <p:spPr>
          <a:xfrm>
            <a:off x="5784925" y="4932110"/>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solidFill>
                  <a:srgbClr val="000000"/>
                </a:solidFill>
              </a:rPr>
              <a:t>2</a:t>
            </a:r>
            <a:endParaRPr kumimoji="1" lang="zh-CN" altLang="en-US" dirty="0">
              <a:solidFill>
                <a:srgbClr val="000000"/>
              </a:solidFill>
            </a:endParaRPr>
          </a:p>
        </p:txBody>
      </p:sp>
      <p:sp>
        <p:nvSpPr>
          <p:cNvPr id="11" name="矩形 6"/>
          <p:cNvSpPr/>
          <p:nvPr/>
        </p:nvSpPr>
        <p:spPr>
          <a:xfrm>
            <a:off x="5784925" y="4579614"/>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solidFill>
                  <a:schemeClr val="tx1"/>
                </a:solidFill>
              </a:rPr>
              <a:t>1</a:t>
            </a:r>
            <a:endParaRPr kumimoji="1" lang="zh-CN" altLang="en-US" dirty="0">
              <a:solidFill>
                <a:schemeClr val="tx1"/>
              </a:solidFill>
            </a:endParaRPr>
          </a:p>
        </p:txBody>
      </p:sp>
      <p:sp>
        <p:nvSpPr>
          <p:cNvPr id="3" name="TextBox 2"/>
          <p:cNvSpPr txBox="1"/>
          <p:nvPr/>
        </p:nvSpPr>
        <p:spPr>
          <a:xfrm>
            <a:off x="6112336" y="5167408"/>
            <a:ext cx="437176" cy="492443"/>
          </a:xfrm>
          <a:prstGeom prst="rect">
            <a:avLst/>
          </a:prstGeom>
          <a:noFill/>
        </p:spPr>
        <p:txBody>
          <a:bodyPr wrap="none" rtlCol="0">
            <a:spAutoFit/>
          </a:bodyPr>
          <a:lstStyle/>
          <a:p>
            <a:r>
              <a:rPr lang="en-US" sz="2600" dirty="0"/>
              <a:t>...</a:t>
            </a:r>
          </a:p>
        </p:txBody>
      </p:sp>
      <p:sp>
        <p:nvSpPr>
          <p:cNvPr id="6" name="TextBox 5"/>
          <p:cNvSpPr txBox="1"/>
          <p:nvPr/>
        </p:nvSpPr>
        <p:spPr>
          <a:xfrm>
            <a:off x="4802225" y="4605633"/>
            <a:ext cx="873895" cy="369332"/>
          </a:xfrm>
          <a:prstGeom prst="rect">
            <a:avLst/>
          </a:prstGeom>
          <a:noFill/>
        </p:spPr>
        <p:txBody>
          <a:bodyPr wrap="none" rtlCol="0">
            <a:spAutoFit/>
          </a:bodyPr>
          <a:lstStyle/>
          <a:p>
            <a:r>
              <a:rPr lang="en-US" dirty="0" err="1"/>
              <a:t>main.x</a:t>
            </a:r>
            <a:r>
              <a:rPr lang="en-US" dirty="0"/>
              <a:t>:</a:t>
            </a:r>
          </a:p>
        </p:txBody>
      </p:sp>
      <p:sp>
        <p:nvSpPr>
          <p:cNvPr id="14" name="TextBox 13"/>
          <p:cNvSpPr txBox="1"/>
          <p:nvPr/>
        </p:nvSpPr>
        <p:spPr>
          <a:xfrm>
            <a:off x="4797717" y="4934655"/>
            <a:ext cx="878403" cy="369332"/>
          </a:xfrm>
          <a:prstGeom prst="rect">
            <a:avLst/>
          </a:prstGeom>
          <a:noFill/>
        </p:spPr>
        <p:txBody>
          <a:bodyPr wrap="none" rtlCol="0">
            <a:spAutoFit/>
          </a:bodyPr>
          <a:lstStyle/>
          <a:p>
            <a:r>
              <a:rPr lang="en-US" dirty="0" err="1"/>
              <a:t>main.y</a:t>
            </a:r>
            <a:r>
              <a:rPr lang="en-US" dirty="0"/>
              <a:t>:</a:t>
            </a:r>
          </a:p>
        </p:txBody>
      </p:sp>
      <p:grpSp>
        <p:nvGrpSpPr>
          <p:cNvPr id="21" name="Group 20"/>
          <p:cNvGrpSpPr/>
          <p:nvPr/>
        </p:nvGrpSpPr>
        <p:grpSpPr>
          <a:xfrm>
            <a:off x="4610092" y="5630320"/>
            <a:ext cx="2266831" cy="1112239"/>
            <a:chOff x="4610092" y="5630320"/>
            <a:chExt cx="2266831" cy="1112239"/>
          </a:xfrm>
        </p:grpSpPr>
        <p:sp>
          <p:nvSpPr>
            <p:cNvPr id="12" name="矩形 7"/>
            <p:cNvSpPr/>
            <p:nvPr/>
          </p:nvSpPr>
          <p:spPr>
            <a:xfrm>
              <a:off x="5784925" y="5630320"/>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t>1</a:t>
              </a:r>
              <a:endParaRPr kumimoji="1" lang="zh-CN" altLang="en-US" dirty="0"/>
            </a:p>
          </p:txBody>
        </p:sp>
        <p:sp>
          <p:nvSpPr>
            <p:cNvPr id="13" name="矩形 8"/>
            <p:cNvSpPr/>
            <p:nvPr/>
          </p:nvSpPr>
          <p:spPr>
            <a:xfrm>
              <a:off x="5784925" y="5979642"/>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t>2</a:t>
              </a:r>
              <a:endParaRPr kumimoji="1" lang="zh-CN" altLang="en-US" dirty="0"/>
            </a:p>
          </p:txBody>
        </p:sp>
        <p:sp>
          <p:nvSpPr>
            <p:cNvPr id="15" name="矩形 7"/>
            <p:cNvSpPr/>
            <p:nvPr/>
          </p:nvSpPr>
          <p:spPr>
            <a:xfrm>
              <a:off x="5784925" y="6335748"/>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dirty="0"/>
            </a:p>
          </p:txBody>
        </p:sp>
        <p:sp>
          <p:nvSpPr>
            <p:cNvPr id="17" name="TextBox 16"/>
            <p:cNvSpPr txBox="1"/>
            <p:nvPr/>
          </p:nvSpPr>
          <p:spPr>
            <a:xfrm>
              <a:off x="4802225" y="5663079"/>
              <a:ext cx="902410" cy="369332"/>
            </a:xfrm>
            <a:prstGeom prst="rect">
              <a:avLst/>
            </a:prstGeom>
            <a:noFill/>
          </p:spPr>
          <p:txBody>
            <a:bodyPr wrap="none" rtlCol="0">
              <a:spAutoFit/>
            </a:bodyPr>
            <a:lstStyle/>
            <a:p>
              <a:r>
                <a:rPr lang="en-US" dirty="0" err="1"/>
                <a:t>swap.a</a:t>
              </a:r>
              <a:r>
                <a:rPr lang="en-US" dirty="0"/>
                <a:t>:</a:t>
              </a:r>
            </a:p>
          </p:txBody>
        </p:sp>
        <p:sp>
          <p:nvSpPr>
            <p:cNvPr id="18" name="TextBox 17"/>
            <p:cNvSpPr txBox="1"/>
            <p:nvPr/>
          </p:nvSpPr>
          <p:spPr>
            <a:xfrm>
              <a:off x="4791517" y="6003895"/>
              <a:ext cx="913118" cy="369332"/>
            </a:xfrm>
            <a:prstGeom prst="rect">
              <a:avLst/>
            </a:prstGeom>
            <a:noFill/>
          </p:spPr>
          <p:txBody>
            <a:bodyPr wrap="none" rtlCol="0">
              <a:spAutoFit/>
            </a:bodyPr>
            <a:lstStyle/>
            <a:p>
              <a:r>
                <a:rPr lang="en-US" dirty="0" err="1"/>
                <a:t>swap.b</a:t>
              </a:r>
              <a:r>
                <a:rPr lang="en-US" dirty="0"/>
                <a:t>:</a:t>
              </a:r>
            </a:p>
          </p:txBody>
        </p:sp>
        <p:sp>
          <p:nvSpPr>
            <p:cNvPr id="19" name="TextBox 18"/>
            <p:cNvSpPr txBox="1"/>
            <p:nvPr/>
          </p:nvSpPr>
          <p:spPr>
            <a:xfrm>
              <a:off x="4610092" y="6373227"/>
              <a:ext cx="1174833" cy="369332"/>
            </a:xfrm>
            <a:prstGeom prst="rect">
              <a:avLst/>
            </a:prstGeom>
            <a:noFill/>
          </p:spPr>
          <p:txBody>
            <a:bodyPr wrap="none" rtlCol="0">
              <a:spAutoFit/>
            </a:bodyPr>
            <a:lstStyle/>
            <a:p>
              <a:r>
                <a:rPr lang="en-US" dirty="0" err="1"/>
                <a:t>swap.tmp</a:t>
              </a:r>
              <a:r>
                <a:rPr lang="en-US" dirty="0"/>
                <a:t>:</a:t>
              </a:r>
            </a:p>
          </p:txBody>
        </p:sp>
      </p:grpSp>
    </p:spTree>
    <p:extLst>
      <p:ext uri="{BB962C8B-B14F-4D97-AF65-F5344CB8AC3E}">
        <p14:creationId xmlns:p14="http://schemas.microsoft.com/office/powerpoint/2010/main" val="2076083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up)">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Solution III</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913917972"/>
              </p:ext>
            </p:extLst>
          </p:nvPr>
        </p:nvGraphicFramePr>
        <p:xfrm>
          <a:off x="1524000" y="1828652"/>
          <a:ext cx="6096000" cy="396240"/>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pPr algn="ctr"/>
                      <a:r>
                        <a:rPr lang="en-US" altLang="zh-CN" sz="2000" dirty="0">
                          <a:latin typeface="Arial"/>
                          <a:cs typeface="Arial"/>
                        </a:rPr>
                        <a:t>12</a:t>
                      </a:r>
                      <a:endParaRPr lang="zh-CN" altLang="en-US" sz="2000" dirty="0">
                        <a:latin typeface="Arial"/>
                        <a:cs typeface="Arial"/>
                      </a:endParaRPr>
                    </a:p>
                  </a:txBody>
                  <a:tcPr/>
                </a:tc>
                <a:tc>
                  <a:txBody>
                    <a:bodyPr/>
                    <a:lstStyle/>
                    <a:p>
                      <a:pPr algn="ctr"/>
                      <a:r>
                        <a:rPr lang="en-US" altLang="zh-CN" sz="2000" dirty="0">
                          <a:latin typeface="Arial"/>
                          <a:cs typeface="Arial"/>
                        </a:rPr>
                        <a:t>1</a:t>
                      </a:r>
                      <a:endParaRPr lang="zh-CN" altLang="en-US" sz="2000" dirty="0">
                        <a:latin typeface="Arial"/>
                        <a:cs typeface="Arial"/>
                      </a:endParaRPr>
                    </a:p>
                  </a:txBody>
                  <a:tcPr/>
                </a:tc>
                <a:tc>
                  <a:txBody>
                    <a:bodyPr/>
                    <a:lstStyle/>
                    <a:p>
                      <a:pPr algn="ctr"/>
                      <a:r>
                        <a:rPr lang="en-US" altLang="zh-CN" sz="2000" dirty="0">
                          <a:latin typeface="Arial"/>
                          <a:cs typeface="Arial"/>
                        </a:rPr>
                        <a:t>0</a:t>
                      </a:r>
                      <a:endParaRPr lang="zh-CN" altLang="en-US" sz="2000" dirty="0">
                        <a:latin typeface="Arial"/>
                        <a:cs typeface="Arial"/>
                      </a:endParaRPr>
                    </a:p>
                  </a:txBody>
                  <a:tcPr/>
                </a:tc>
                <a:tc>
                  <a:txBody>
                    <a:bodyPr/>
                    <a:lstStyle/>
                    <a:p>
                      <a:pPr algn="ctr"/>
                      <a:r>
                        <a:rPr lang="en-US" altLang="zh-CN" sz="2000" dirty="0">
                          <a:latin typeface="Arial"/>
                          <a:cs typeface="Arial"/>
                        </a:rPr>
                        <a:t>3</a:t>
                      </a:r>
                      <a:endParaRPr lang="zh-CN" altLang="en-US" sz="2000" dirty="0">
                        <a:latin typeface="Arial"/>
                        <a:cs typeface="Arial"/>
                      </a:endParaRPr>
                    </a:p>
                  </a:txBody>
                  <a:tcPr/>
                </a:tc>
                <a:tc>
                  <a:txBody>
                    <a:bodyPr/>
                    <a:lstStyle/>
                    <a:p>
                      <a:pPr algn="ctr"/>
                      <a:r>
                        <a:rPr lang="en-US" altLang="zh-CN" sz="2000" dirty="0">
                          <a:latin typeface="Arial"/>
                          <a:cs typeface="Arial"/>
                        </a:rPr>
                        <a:t>0</a:t>
                      </a:r>
                      <a:endParaRPr lang="zh-CN" altLang="en-US" sz="2000" dirty="0">
                        <a:latin typeface="Arial"/>
                        <a:cs typeface="Arial"/>
                      </a:endParaRPr>
                    </a:p>
                  </a:txBody>
                  <a:tcPr/>
                </a:tc>
                <a:extLst>
                  <a:ext uri="{0D108BD9-81ED-4DB2-BD59-A6C34878D82A}">
                    <a16:rowId xmlns:a16="http://schemas.microsoft.com/office/drawing/2014/main" val="10000"/>
                  </a:ext>
                </a:extLst>
              </a:tr>
            </a:tbl>
          </a:graphicData>
        </a:graphic>
      </p:graphicFrame>
      <p:sp>
        <p:nvSpPr>
          <p:cNvPr id="5" name="矩形 4"/>
          <p:cNvSpPr/>
          <p:nvPr/>
        </p:nvSpPr>
        <p:spPr>
          <a:xfrm>
            <a:off x="457200" y="1849556"/>
            <a:ext cx="749123" cy="369332"/>
          </a:xfrm>
          <a:prstGeom prst="rect">
            <a:avLst/>
          </a:prstGeom>
        </p:spPr>
        <p:txBody>
          <a:bodyPr wrap="none">
            <a:spAutoFit/>
          </a:bodyPr>
          <a:lstStyle/>
          <a:p>
            <a:r>
              <a:rPr kumimoji="1" lang="en-US" altLang="zh-CN" dirty="0">
                <a:latin typeface="Arial"/>
                <a:cs typeface="Arial"/>
              </a:rPr>
              <a:t>nums </a:t>
            </a:r>
            <a:endParaRPr lang="zh-CN" altLang="en-US" dirty="0">
              <a:latin typeface="Arial"/>
              <a:cs typeface="Arial"/>
            </a:endParaRPr>
          </a:p>
        </p:txBody>
      </p:sp>
      <p:cxnSp>
        <p:nvCxnSpPr>
          <p:cNvPr id="9" name="直线箭头连接符 8"/>
          <p:cNvCxnSpPr/>
          <p:nvPr/>
        </p:nvCxnSpPr>
        <p:spPr>
          <a:xfrm flipV="1">
            <a:off x="4610612" y="2247776"/>
            <a:ext cx="1" cy="3609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 name="直线箭头连接符 5"/>
          <p:cNvCxnSpPr/>
          <p:nvPr/>
        </p:nvCxnSpPr>
        <p:spPr>
          <a:xfrm flipV="1">
            <a:off x="5826999" y="2218888"/>
            <a:ext cx="1" cy="360982"/>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
        <p:nvSpPr>
          <p:cNvPr id="3" name="矩形 2"/>
          <p:cNvSpPr/>
          <p:nvPr/>
        </p:nvSpPr>
        <p:spPr>
          <a:xfrm>
            <a:off x="457200" y="3705999"/>
            <a:ext cx="3058950" cy="461665"/>
          </a:xfrm>
          <a:prstGeom prst="rect">
            <a:avLst/>
          </a:prstGeom>
        </p:spPr>
        <p:txBody>
          <a:bodyPr wrap="none">
            <a:spAutoFit/>
          </a:bodyPr>
          <a:lstStyle/>
          <a:p>
            <a:r>
              <a:rPr kumimoji="1" lang="en-US" altLang="zh-CN" sz="2400" dirty="0">
                <a:solidFill>
                  <a:srgbClr val="FF0000"/>
                </a:solidFill>
                <a:latin typeface="Arial"/>
                <a:cs typeface="Arial"/>
              </a:rPr>
              <a:t>[0, 1, 0, 3, 12],  </a:t>
            </a:r>
            <a:r>
              <a:rPr kumimoji="1" lang="en-US" altLang="zh-CN" sz="2400" dirty="0" err="1">
                <a:solidFill>
                  <a:srgbClr val="FF0000"/>
                </a:solidFill>
                <a:latin typeface="Arial"/>
                <a:cs typeface="Arial"/>
              </a:rPr>
              <a:t>val</a:t>
            </a:r>
            <a:r>
              <a:rPr kumimoji="1" lang="en-US" altLang="zh-CN" sz="2400" dirty="0">
                <a:solidFill>
                  <a:srgbClr val="FF0000"/>
                </a:solidFill>
                <a:latin typeface="Arial"/>
                <a:cs typeface="Arial"/>
              </a:rPr>
              <a:t>: 0</a:t>
            </a:r>
            <a:endParaRPr lang="zh-CN" altLang="en-US" sz="2400" dirty="0">
              <a:solidFill>
                <a:srgbClr val="FF0000"/>
              </a:solidFill>
              <a:latin typeface="Arial"/>
              <a:cs typeface="Arial"/>
            </a:endParaRPr>
          </a:p>
        </p:txBody>
      </p:sp>
      <p:sp>
        <p:nvSpPr>
          <p:cNvPr id="8" name="任意形状 7"/>
          <p:cNvSpPr/>
          <p:nvPr/>
        </p:nvSpPr>
        <p:spPr>
          <a:xfrm>
            <a:off x="4610612" y="2208290"/>
            <a:ext cx="1216387" cy="572135"/>
          </a:xfrm>
          <a:custGeom>
            <a:avLst/>
            <a:gdLst>
              <a:gd name="connsiteX0" fmla="*/ 1189836 w 1189836"/>
              <a:gd name="connsiteY0" fmla="*/ 22884 h 572135"/>
              <a:gd name="connsiteX1" fmla="*/ 617800 w 1189836"/>
              <a:gd name="connsiteY1" fmla="*/ 572096 h 572135"/>
              <a:gd name="connsiteX2" fmla="*/ 0 w 1189836"/>
              <a:gd name="connsiteY2" fmla="*/ 0 h 572135"/>
            </a:gdLst>
            <a:ahLst/>
            <a:cxnLst>
              <a:cxn ang="0">
                <a:pos x="connsiteX0" y="connsiteY0"/>
              </a:cxn>
              <a:cxn ang="0">
                <a:pos x="connsiteX1" y="connsiteY1"/>
              </a:cxn>
              <a:cxn ang="0">
                <a:pos x="connsiteX2" y="connsiteY2"/>
              </a:cxn>
            </a:cxnLst>
            <a:rect l="l" t="t" r="r" b="b"/>
            <a:pathLst>
              <a:path w="1189836" h="572135">
                <a:moveTo>
                  <a:pt x="1189836" y="22884"/>
                </a:moveTo>
                <a:cubicBezTo>
                  <a:pt x="1002971" y="299397"/>
                  <a:pt x="816106" y="575910"/>
                  <a:pt x="617800" y="572096"/>
                </a:cubicBezTo>
                <a:cubicBezTo>
                  <a:pt x="419494" y="568282"/>
                  <a:pt x="112500" y="99163"/>
                  <a:pt x="0" y="0"/>
                </a:cubicBezTo>
              </a:path>
            </a:pathLst>
          </a:custGeom>
          <a:ln>
            <a:solidFill>
              <a:srgbClr val="0000FF"/>
            </a:solidFill>
            <a:headEnd type="arrow"/>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kumimoji="1" lang="zh-CN" altLang="en-US"/>
          </a:p>
        </p:txBody>
      </p:sp>
    </p:spTree>
    <p:extLst>
      <p:ext uri="{BB962C8B-B14F-4D97-AF65-F5344CB8AC3E}">
        <p14:creationId xmlns:p14="http://schemas.microsoft.com/office/powerpoint/2010/main" val="409395164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Solution III</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61116215"/>
              </p:ext>
            </p:extLst>
          </p:nvPr>
        </p:nvGraphicFramePr>
        <p:xfrm>
          <a:off x="1524000" y="1828652"/>
          <a:ext cx="6096000" cy="396240"/>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pPr algn="ctr"/>
                      <a:r>
                        <a:rPr lang="en-US" altLang="zh-CN" sz="2000" dirty="0">
                          <a:latin typeface="Arial"/>
                          <a:cs typeface="Arial"/>
                        </a:rPr>
                        <a:t>12</a:t>
                      </a:r>
                      <a:endParaRPr lang="zh-CN" altLang="en-US" sz="2000" dirty="0">
                        <a:latin typeface="Arial"/>
                        <a:cs typeface="Arial"/>
                      </a:endParaRPr>
                    </a:p>
                  </a:txBody>
                  <a:tcPr/>
                </a:tc>
                <a:tc>
                  <a:txBody>
                    <a:bodyPr/>
                    <a:lstStyle/>
                    <a:p>
                      <a:pPr algn="ctr"/>
                      <a:r>
                        <a:rPr lang="en-US" altLang="zh-CN" sz="2000" dirty="0">
                          <a:latin typeface="Arial"/>
                          <a:cs typeface="Arial"/>
                        </a:rPr>
                        <a:t>1</a:t>
                      </a:r>
                      <a:endParaRPr lang="zh-CN" altLang="en-US" sz="2000" dirty="0">
                        <a:latin typeface="Arial"/>
                        <a:cs typeface="Arial"/>
                      </a:endParaRPr>
                    </a:p>
                  </a:txBody>
                  <a:tcPr/>
                </a:tc>
                <a:tc>
                  <a:txBody>
                    <a:bodyPr/>
                    <a:lstStyle/>
                    <a:p>
                      <a:pPr algn="ctr"/>
                      <a:r>
                        <a:rPr lang="en-US" altLang="zh-CN" sz="2000" dirty="0">
                          <a:latin typeface="Arial"/>
                          <a:cs typeface="Arial"/>
                        </a:rPr>
                        <a:t>3</a:t>
                      </a:r>
                      <a:endParaRPr lang="zh-CN" altLang="en-US" sz="2000" dirty="0">
                        <a:latin typeface="Arial"/>
                        <a:cs typeface="Arial"/>
                      </a:endParaRPr>
                    </a:p>
                  </a:txBody>
                  <a:tcPr/>
                </a:tc>
                <a:tc>
                  <a:txBody>
                    <a:bodyPr/>
                    <a:lstStyle/>
                    <a:p>
                      <a:pPr algn="ctr"/>
                      <a:r>
                        <a:rPr lang="en-US" altLang="zh-CN" sz="2000" dirty="0">
                          <a:latin typeface="Arial"/>
                          <a:cs typeface="Arial"/>
                        </a:rPr>
                        <a:t>0</a:t>
                      </a:r>
                      <a:endParaRPr lang="zh-CN" altLang="en-US" sz="2000" dirty="0">
                        <a:latin typeface="Arial"/>
                        <a:cs typeface="Arial"/>
                      </a:endParaRPr>
                    </a:p>
                  </a:txBody>
                  <a:tcPr/>
                </a:tc>
                <a:tc>
                  <a:txBody>
                    <a:bodyPr/>
                    <a:lstStyle/>
                    <a:p>
                      <a:pPr algn="ctr"/>
                      <a:r>
                        <a:rPr lang="en-US" altLang="zh-CN" sz="2000" dirty="0">
                          <a:latin typeface="Arial"/>
                          <a:cs typeface="Arial"/>
                        </a:rPr>
                        <a:t>0</a:t>
                      </a:r>
                      <a:endParaRPr lang="zh-CN" altLang="en-US" sz="2000" dirty="0">
                        <a:latin typeface="Arial"/>
                        <a:cs typeface="Arial"/>
                      </a:endParaRPr>
                    </a:p>
                  </a:txBody>
                  <a:tcPr/>
                </a:tc>
                <a:extLst>
                  <a:ext uri="{0D108BD9-81ED-4DB2-BD59-A6C34878D82A}">
                    <a16:rowId xmlns:a16="http://schemas.microsoft.com/office/drawing/2014/main" val="10000"/>
                  </a:ext>
                </a:extLst>
              </a:tr>
            </a:tbl>
          </a:graphicData>
        </a:graphic>
      </p:graphicFrame>
      <p:sp>
        <p:nvSpPr>
          <p:cNvPr id="5" name="矩形 4"/>
          <p:cNvSpPr/>
          <p:nvPr/>
        </p:nvSpPr>
        <p:spPr>
          <a:xfrm>
            <a:off x="457200" y="1849556"/>
            <a:ext cx="749123" cy="369332"/>
          </a:xfrm>
          <a:prstGeom prst="rect">
            <a:avLst/>
          </a:prstGeom>
        </p:spPr>
        <p:txBody>
          <a:bodyPr wrap="none">
            <a:spAutoFit/>
          </a:bodyPr>
          <a:lstStyle/>
          <a:p>
            <a:r>
              <a:rPr kumimoji="1" lang="en-US" altLang="zh-CN" dirty="0">
                <a:latin typeface="Arial"/>
                <a:cs typeface="Arial"/>
              </a:rPr>
              <a:t>nums </a:t>
            </a:r>
            <a:endParaRPr lang="zh-CN" altLang="en-US" dirty="0">
              <a:latin typeface="Arial"/>
              <a:cs typeface="Arial"/>
            </a:endParaRPr>
          </a:p>
        </p:txBody>
      </p:sp>
      <p:cxnSp>
        <p:nvCxnSpPr>
          <p:cNvPr id="9" name="直线箭头连接符 8"/>
          <p:cNvCxnSpPr/>
          <p:nvPr/>
        </p:nvCxnSpPr>
        <p:spPr>
          <a:xfrm flipV="1">
            <a:off x="4610612" y="2247776"/>
            <a:ext cx="1" cy="3609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 name="直线箭头连接符 5"/>
          <p:cNvCxnSpPr/>
          <p:nvPr/>
        </p:nvCxnSpPr>
        <p:spPr>
          <a:xfrm flipV="1">
            <a:off x="5826999" y="2218888"/>
            <a:ext cx="1" cy="360982"/>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
        <p:nvSpPr>
          <p:cNvPr id="3" name="矩形 2"/>
          <p:cNvSpPr/>
          <p:nvPr/>
        </p:nvSpPr>
        <p:spPr>
          <a:xfrm>
            <a:off x="457200" y="3705999"/>
            <a:ext cx="3058950" cy="461665"/>
          </a:xfrm>
          <a:prstGeom prst="rect">
            <a:avLst/>
          </a:prstGeom>
        </p:spPr>
        <p:txBody>
          <a:bodyPr wrap="none">
            <a:spAutoFit/>
          </a:bodyPr>
          <a:lstStyle/>
          <a:p>
            <a:r>
              <a:rPr kumimoji="1" lang="en-US" altLang="zh-CN" sz="2400" dirty="0">
                <a:solidFill>
                  <a:srgbClr val="FF0000"/>
                </a:solidFill>
                <a:latin typeface="Arial"/>
                <a:cs typeface="Arial"/>
              </a:rPr>
              <a:t>[0, 1, 0, 3, 12],  </a:t>
            </a:r>
            <a:r>
              <a:rPr kumimoji="1" lang="en-US" altLang="zh-CN" sz="2400" dirty="0" err="1">
                <a:solidFill>
                  <a:srgbClr val="FF0000"/>
                </a:solidFill>
                <a:latin typeface="Arial"/>
                <a:cs typeface="Arial"/>
              </a:rPr>
              <a:t>val</a:t>
            </a:r>
            <a:r>
              <a:rPr kumimoji="1" lang="en-US" altLang="zh-CN" sz="2400" dirty="0">
                <a:solidFill>
                  <a:srgbClr val="FF0000"/>
                </a:solidFill>
                <a:latin typeface="Arial"/>
                <a:cs typeface="Arial"/>
              </a:rPr>
              <a:t>: 0</a:t>
            </a:r>
            <a:endParaRPr lang="zh-CN" altLang="en-US" sz="2400" dirty="0">
              <a:solidFill>
                <a:srgbClr val="FF0000"/>
              </a:solidFill>
              <a:latin typeface="Arial"/>
              <a:cs typeface="Arial"/>
            </a:endParaRPr>
          </a:p>
        </p:txBody>
      </p:sp>
      <p:sp>
        <p:nvSpPr>
          <p:cNvPr id="8" name="任意形状 7"/>
          <p:cNvSpPr/>
          <p:nvPr/>
        </p:nvSpPr>
        <p:spPr>
          <a:xfrm>
            <a:off x="4610612" y="2208290"/>
            <a:ext cx="1216387" cy="572135"/>
          </a:xfrm>
          <a:custGeom>
            <a:avLst/>
            <a:gdLst>
              <a:gd name="connsiteX0" fmla="*/ 1189836 w 1189836"/>
              <a:gd name="connsiteY0" fmla="*/ 22884 h 572135"/>
              <a:gd name="connsiteX1" fmla="*/ 617800 w 1189836"/>
              <a:gd name="connsiteY1" fmla="*/ 572096 h 572135"/>
              <a:gd name="connsiteX2" fmla="*/ 0 w 1189836"/>
              <a:gd name="connsiteY2" fmla="*/ 0 h 572135"/>
            </a:gdLst>
            <a:ahLst/>
            <a:cxnLst>
              <a:cxn ang="0">
                <a:pos x="connsiteX0" y="connsiteY0"/>
              </a:cxn>
              <a:cxn ang="0">
                <a:pos x="connsiteX1" y="connsiteY1"/>
              </a:cxn>
              <a:cxn ang="0">
                <a:pos x="connsiteX2" y="connsiteY2"/>
              </a:cxn>
            </a:cxnLst>
            <a:rect l="l" t="t" r="r" b="b"/>
            <a:pathLst>
              <a:path w="1189836" h="572135">
                <a:moveTo>
                  <a:pt x="1189836" y="22884"/>
                </a:moveTo>
                <a:cubicBezTo>
                  <a:pt x="1002971" y="299397"/>
                  <a:pt x="816106" y="575910"/>
                  <a:pt x="617800" y="572096"/>
                </a:cubicBezTo>
                <a:cubicBezTo>
                  <a:pt x="419494" y="568282"/>
                  <a:pt x="112500" y="99163"/>
                  <a:pt x="0" y="0"/>
                </a:cubicBezTo>
              </a:path>
            </a:pathLst>
          </a:custGeom>
          <a:ln>
            <a:solidFill>
              <a:srgbClr val="0000FF"/>
            </a:solidFill>
            <a:headEnd type="arrow"/>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kumimoji="1" lang="zh-CN" altLang="en-US"/>
          </a:p>
        </p:txBody>
      </p:sp>
    </p:spTree>
    <p:extLst>
      <p:ext uri="{BB962C8B-B14F-4D97-AF65-F5344CB8AC3E}">
        <p14:creationId xmlns:p14="http://schemas.microsoft.com/office/powerpoint/2010/main" val="416220732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Solution III</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476394643"/>
              </p:ext>
            </p:extLst>
          </p:nvPr>
        </p:nvGraphicFramePr>
        <p:xfrm>
          <a:off x="1524000" y="1828652"/>
          <a:ext cx="6096000" cy="396240"/>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pPr algn="ctr"/>
                      <a:r>
                        <a:rPr lang="en-US" altLang="zh-CN" sz="2000" dirty="0">
                          <a:latin typeface="Arial"/>
                          <a:cs typeface="Arial"/>
                        </a:rPr>
                        <a:t>12</a:t>
                      </a:r>
                      <a:endParaRPr lang="zh-CN" altLang="en-US" sz="2000" dirty="0">
                        <a:latin typeface="Arial"/>
                        <a:cs typeface="Arial"/>
                      </a:endParaRPr>
                    </a:p>
                  </a:txBody>
                  <a:tcPr/>
                </a:tc>
                <a:tc>
                  <a:txBody>
                    <a:bodyPr/>
                    <a:lstStyle/>
                    <a:p>
                      <a:pPr algn="ctr"/>
                      <a:r>
                        <a:rPr lang="en-US" altLang="zh-CN" sz="2000" dirty="0">
                          <a:latin typeface="Arial"/>
                          <a:cs typeface="Arial"/>
                        </a:rPr>
                        <a:t>1</a:t>
                      </a:r>
                      <a:endParaRPr lang="zh-CN" altLang="en-US" sz="2000" dirty="0">
                        <a:latin typeface="Arial"/>
                        <a:cs typeface="Arial"/>
                      </a:endParaRPr>
                    </a:p>
                  </a:txBody>
                  <a:tcPr/>
                </a:tc>
                <a:tc>
                  <a:txBody>
                    <a:bodyPr/>
                    <a:lstStyle/>
                    <a:p>
                      <a:pPr algn="ctr"/>
                      <a:r>
                        <a:rPr lang="en-US" altLang="zh-CN" sz="2000" dirty="0">
                          <a:latin typeface="Arial"/>
                          <a:cs typeface="Arial"/>
                        </a:rPr>
                        <a:t>3</a:t>
                      </a:r>
                      <a:endParaRPr lang="zh-CN" altLang="en-US" sz="2000" dirty="0">
                        <a:latin typeface="Arial"/>
                        <a:cs typeface="Arial"/>
                      </a:endParaRPr>
                    </a:p>
                  </a:txBody>
                  <a:tcPr/>
                </a:tc>
                <a:tc>
                  <a:txBody>
                    <a:bodyPr/>
                    <a:lstStyle/>
                    <a:p>
                      <a:pPr algn="ctr"/>
                      <a:r>
                        <a:rPr lang="en-US" altLang="zh-CN" sz="2000" dirty="0">
                          <a:latin typeface="Arial"/>
                          <a:cs typeface="Arial"/>
                        </a:rPr>
                        <a:t>0</a:t>
                      </a:r>
                      <a:endParaRPr lang="zh-CN" altLang="en-US" sz="2000" dirty="0">
                        <a:latin typeface="Arial"/>
                        <a:cs typeface="Arial"/>
                      </a:endParaRPr>
                    </a:p>
                  </a:txBody>
                  <a:tcPr/>
                </a:tc>
                <a:tc>
                  <a:txBody>
                    <a:bodyPr/>
                    <a:lstStyle/>
                    <a:p>
                      <a:pPr algn="ctr"/>
                      <a:r>
                        <a:rPr lang="en-US" altLang="zh-CN" sz="2000" dirty="0">
                          <a:latin typeface="Arial"/>
                          <a:cs typeface="Arial"/>
                        </a:rPr>
                        <a:t>0</a:t>
                      </a:r>
                      <a:endParaRPr lang="zh-CN" altLang="en-US" sz="2000" dirty="0">
                        <a:latin typeface="Arial"/>
                        <a:cs typeface="Arial"/>
                      </a:endParaRPr>
                    </a:p>
                  </a:txBody>
                  <a:tcPr/>
                </a:tc>
                <a:extLst>
                  <a:ext uri="{0D108BD9-81ED-4DB2-BD59-A6C34878D82A}">
                    <a16:rowId xmlns:a16="http://schemas.microsoft.com/office/drawing/2014/main" val="10000"/>
                  </a:ext>
                </a:extLst>
              </a:tr>
            </a:tbl>
          </a:graphicData>
        </a:graphic>
      </p:graphicFrame>
      <p:sp>
        <p:nvSpPr>
          <p:cNvPr id="5" name="矩形 4"/>
          <p:cNvSpPr/>
          <p:nvPr/>
        </p:nvSpPr>
        <p:spPr>
          <a:xfrm>
            <a:off x="457200" y="1849556"/>
            <a:ext cx="749123" cy="369332"/>
          </a:xfrm>
          <a:prstGeom prst="rect">
            <a:avLst/>
          </a:prstGeom>
        </p:spPr>
        <p:txBody>
          <a:bodyPr wrap="none">
            <a:spAutoFit/>
          </a:bodyPr>
          <a:lstStyle/>
          <a:p>
            <a:r>
              <a:rPr kumimoji="1" lang="en-US" altLang="zh-CN" dirty="0">
                <a:latin typeface="Arial"/>
                <a:cs typeface="Arial"/>
              </a:rPr>
              <a:t>nums </a:t>
            </a:r>
            <a:endParaRPr lang="zh-CN" altLang="en-US" dirty="0">
              <a:latin typeface="Arial"/>
              <a:cs typeface="Arial"/>
            </a:endParaRPr>
          </a:p>
        </p:txBody>
      </p:sp>
      <p:cxnSp>
        <p:nvCxnSpPr>
          <p:cNvPr id="9" name="直线箭头连接符 8"/>
          <p:cNvCxnSpPr/>
          <p:nvPr/>
        </p:nvCxnSpPr>
        <p:spPr>
          <a:xfrm flipV="1">
            <a:off x="4610612" y="2247776"/>
            <a:ext cx="1" cy="3609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 name="直线箭头连接符 5"/>
          <p:cNvCxnSpPr/>
          <p:nvPr/>
        </p:nvCxnSpPr>
        <p:spPr>
          <a:xfrm flipV="1">
            <a:off x="4705810" y="2224892"/>
            <a:ext cx="1" cy="360982"/>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
        <p:nvSpPr>
          <p:cNvPr id="3" name="矩形 2"/>
          <p:cNvSpPr/>
          <p:nvPr/>
        </p:nvSpPr>
        <p:spPr>
          <a:xfrm>
            <a:off x="457200" y="3705999"/>
            <a:ext cx="3058950" cy="461665"/>
          </a:xfrm>
          <a:prstGeom prst="rect">
            <a:avLst/>
          </a:prstGeom>
        </p:spPr>
        <p:txBody>
          <a:bodyPr wrap="none">
            <a:spAutoFit/>
          </a:bodyPr>
          <a:lstStyle/>
          <a:p>
            <a:r>
              <a:rPr kumimoji="1" lang="en-US" altLang="zh-CN" sz="2400" dirty="0">
                <a:solidFill>
                  <a:srgbClr val="FF0000"/>
                </a:solidFill>
                <a:latin typeface="Arial"/>
                <a:cs typeface="Arial"/>
              </a:rPr>
              <a:t>[0, 1, 0, 3, 12],  </a:t>
            </a:r>
            <a:r>
              <a:rPr kumimoji="1" lang="en-US" altLang="zh-CN" sz="2400" dirty="0" err="1">
                <a:solidFill>
                  <a:srgbClr val="FF0000"/>
                </a:solidFill>
                <a:latin typeface="Arial"/>
                <a:cs typeface="Arial"/>
              </a:rPr>
              <a:t>val</a:t>
            </a:r>
            <a:r>
              <a:rPr kumimoji="1" lang="en-US" altLang="zh-CN" sz="2400" dirty="0">
                <a:solidFill>
                  <a:srgbClr val="FF0000"/>
                </a:solidFill>
                <a:latin typeface="Arial"/>
                <a:cs typeface="Arial"/>
              </a:rPr>
              <a:t>: 0</a:t>
            </a:r>
            <a:endParaRPr lang="zh-CN" altLang="en-US" sz="2400" dirty="0">
              <a:solidFill>
                <a:srgbClr val="FF0000"/>
              </a:solidFill>
              <a:latin typeface="Arial"/>
              <a:cs typeface="Arial"/>
            </a:endParaRPr>
          </a:p>
        </p:txBody>
      </p:sp>
    </p:spTree>
    <p:extLst>
      <p:ext uri="{BB962C8B-B14F-4D97-AF65-F5344CB8AC3E}">
        <p14:creationId xmlns:p14="http://schemas.microsoft.com/office/powerpoint/2010/main" val="337743911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Solution III</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516723076"/>
              </p:ext>
            </p:extLst>
          </p:nvPr>
        </p:nvGraphicFramePr>
        <p:xfrm>
          <a:off x="1524000" y="1828652"/>
          <a:ext cx="6096000" cy="396240"/>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pPr algn="ctr"/>
                      <a:r>
                        <a:rPr lang="en-US" altLang="zh-CN" sz="2000" dirty="0">
                          <a:latin typeface="Arial"/>
                          <a:cs typeface="Arial"/>
                        </a:rPr>
                        <a:t>12</a:t>
                      </a:r>
                      <a:endParaRPr lang="zh-CN" altLang="en-US" sz="2000" dirty="0">
                        <a:latin typeface="Arial"/>
                        <a:cs typeface="Arial"/>
                      </a:endParaRPr>
                    </a:p>
                  </a:txBody>
                  <a:tcPr/>
                </a:tc>
                <a:tc>
                  <a:txBody>
                    <a:bodyPr/>
                    <a:lstStyle/>
                    <a:p>
                      <a:pPr algn="ctr"/>
                      <a:r>
                        <a:rPr lang="en-US" altLang="zh-CN" sz="2000" dirty="0">
                          <a:latin typeface="Arial"/>
                          <a:cs typeface="Arial"/>
                        </a:rPr>
                        <a:t>1</a:t>
                      </a:r>
                      <a:endParaRPr lang="zh-CN" altLang="en-US" sz="2000" dirty="0">
                        <a:latin typeface="Arial"/>
                        <a:cs typeface="Arial"/>
                      </a:endParaRPr>
                    </a:p>
                  </a:txBody>
                  <a:tcPr/>
                </a:tc>
                <a:tc>
                  <a:txBody>
                    <a:bodyPr/>
                    <a:lstStyle/>
                    <a:p>
                      <a:pPr algn="ctr"/>
                      <a:r>
                        <a:rPr lang="en-US" altLang="zh-CN" sz="2000" dirty="0">
                          <a:latin typeface="Arial"/>
                          <a:cs typeface="Arial"/>
                        </a:rPr>
                        <a:t>3</a:t>
                      </a:r>
                      <a:endParaRPr lang="zh-CN" altLang="en-US" sz="2000" dirty="0">
                        <a:latin typeface="Arial"/>
                        <a:cs typeface="Arial"/>
                      </a:endParaRPr>
                    </a:p>
                  </a:txBody>
                  <a:tcPr/>
                </a:tc>
                <a:tc>
                  <a:txBody>
                    <a:bodyPr/>
                    <a:lstStyle/>
                    <a:p>
                      <a:pPr algn="ctr"/>
                      <a:r>
                        <a:rPr lang="en-US" altLang="zh-CN" sz="2000" dirty="0">
                          <a:latin typeface="Arial"/>
                          <a:cs typeface="Arial"/>
                        </a:rPr>
                        <a:t>0</a:t>
                      </a:r>
                      <a:endParaRPr lang="zh-CN" altLang="en-US" sz="2000" dirty="0">
                        <a:latin typeface="Arial"/>
                        <a:cs typeface="Arial"/>
                      </a:endParaRPr>
                    </a:p>
                  </a:txBody>
                  <a:tcPr/>
                </a:tc>
                <a:tc>
                  <a:txBody>
                    <a:bodyPr/>
                    <a:lstStyle/>
                    <a:p>
                      <a:pPr algn="ctr"/>
                      <a:r>
                        <a:rPr lang="en-US" altLang="zh-CN" sz="2000" dirty="0">
                          <a:latin typeface="Arial"/>
                          <a:cs typeface="Arial"/>
                        </a:rPr>
                        <a:t>0</a:t>
                      </a:r>
                      <a:endParaRPr lang="zh-CN" altLang="en-US" sz="2000" dirty="0">
                        <a:latin typeface="Arial"/>
                        <a:cs typeface="Arial"/>
                      </a:endParaRPr>
                    </a:p>
                  </a:txBody>
                  <a:tcPr/>
                </a:tc>
                <a:extLst>
                  <a:ext uri="{0D108BD9-81ED-4DB2-BD59-A6C34878D82A}">
                    <a16:rowId xmlns:a16="http://schemas.microsoft.com/office/drawing/2014/main" val="10000"/>
                  </a:ext>
                </a:extLst>
              </a:tr>
            </a:tbl>
          </a:graphicData>
        </a:graphic>
      </p:graphicFrame>
      <p:sp>
        <p:nvSpPr>
          <p:cNvPr id="5" name="矩形 4"/>
          <p:cNvSpPr/>
          <p:nvPr/>
        </p:nvSpPr>
        <p:spPr>
          <a:xfrm>
            <a:off x="457200" y="1849556"/>
            <a:ext cx="749123" cy="369332"/>
          </a:xfrm>
          <a:prstGeom prst="rect">
            <a:avLst/>
          </a:prstGeom>
        </p:spPr>
        <p:txBody>
          <a:bodyPr wrap="none">
            <a:spAutoFit/>
          </a:bodyPr>
          <a:lstStyle/>
          <a:p>
            <a:r>
              <a:rPr kumimoji="1" lang="en-US" altLang="zh-CN" dirty="0">
                <a:latin typeface="Arial"/>
                <a:cs typeface="Arial"/>
              </a:rPr>
              <a:t>nums </a:t>
            </a:r>
            <a:endParaRPr lang="zh-CN" altLang="en-US" dirty="0">
              <a:latin typeface="Arial"/>
              <a:cs typeface="Arial"/>
            </a:endParaRPr>
          </a:p>
        </p:txBody>
      </p:sp>
      <p:cxnSp>
        <p:nvCxnSpPr>
          <p:cNvPr id="9" name="直线箭头连接符 8"/>
          <p:cNvCxnSpPr/>
          <p:nvPr/>
        </p:nvCxnSpPr>
        <p:spPr>
          <a:xfrm flipV="1">
            <a:off x="5834769" y="2218888"/>
            <a:ext cx="1" cy="3609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 name="直线箭头连接符 5"/>
          <p:cNvCxnSpPr/>
          <p:nvPr/>
        </p:nvCxnSpPr>
        <p:spPr>
          <a:xfrm flipV="1">
            <a:off x="4568519" y="2247776"/>
            <a:ext cx="1" cy="360982"/>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
        <p:nvSpPr>
          <p:cNvPr id="3" name="矩形 2"/>
          <p:cNvSpPr/>
          <p:nvPr/>
        </p:nvSpPr>
        <p:spPr>
          <a:xfrm>
            <a:off x="457200" y="3705999"/>
            <a:ext cx="3058950" cy="461665"/>
          </a:xfrm>
          <a:prstGeom prst="rect">
            <a:avLst/>
          </a:prstGeom>
        </p:spPr>
        <p:txBody>
          <a:bodyPr wrap="none">
            <a:spAutoFit/>
          </a:bodyPr>
          <a:lstStyle/>
          <a:p>
            <a:r>
              <a:rPr kumimoji="1" lang="en-US" altLang="zh-CN" sz="2400" dirty="0">
                <a:solidFill>
                  <a:srgbClr val="FF0000"/>
                </a:solidFill>
                <a:latin typeface="Arial"/>
                <a:cs typeface="Arial"/>
              </a:rPr>
              <a:t>[0, 1, 0, 3, 12],  </a:t>
            </a:r>
            <a:r>
              <a:rPr kumimoji="1" lang="en-US" altLang="zh-CN" sz="2400" dirty="0" err="1">
                <a:solidFill>
                  <a:srgbClr val="FF0000"/>
                </a:solidFill>
                <a:latin typeface="Arial"/>
                <a:cs typeface="Arial"/>
              </a:rPr>
              <a:t>val</a:t>
            </a:r>
            <a:r>
              <a:rPr kumimoji="1" lang="en-US" altLang="zh-CN" sz="2400" dirty="0">
                <a:solidFill>
                  <a:srgbClr val="FF0000"/>
                </a:solidFill>
                <a:latin typeface="Arial"/>
                <a:cs typeface="Arial"/>
              </a:rPr>
              <a:t>: 0</a:t>
            </a:r>
            <a:endParaRPr lang="zh-CN" altLang="en-US" sz="2400" dirty="0">
              <a:solidFill>
                <a:srgbClr val="FF0000"/>
              </a:solidFill>
              <a:latin typeface="Arial"/>
              <a:cs typeface="Arial"/>
            </a:endParaRPr>
          </a:p>
        </p:txBody>
      </p:sp>
    </p:spTree>
    <p:extLst>
      <p:ext uri="{BB962C8B-B14F-4D97-AF65-F5344CB8AC3E}">
        <p14:creationId xmlns:p14="http://schemas.microsoft.com/office/powerpoint/2010/main" val="193173252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Solution III</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703090729"/>
              </p:ext>
            </p:extLst>
          </p:nvPr>
        </p:nvGraphicFramePr>
        <p:xfrm>
          <a:off x="1524000" y="1828652"/>
          <a:ext cx="6096000" cy="396240"/>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pPr algn="ctr"/>
                      <a:r>
                        <a:rPr lang="en-US" altLang="zh-CN" sz="2000" dirty="0">
                          <a:latin typeface="Arial"/>
                          <a:cs typeface="Arial"/>
                        </a:rPr>
                        <a:t>0</a:t>
                      </a:r>
                      <a:endParaRPr lang="zh-CN" altLang="en-US" sz="2000" dirty="0">
                        <a:latin typeface="Arial"/>
                        <a:cs typeface="Arial"/>
                      </a:endParaRPr>
                    </a:p>
                  </a:txBody>
                  <a:tcPr/>
                </a:tc>
                <a:tc>
                  <a:txBody>
                    <a:bodyPr/>
                    <a:lstStyle/>
                    <a:p>
                      <a:pPr algn="ctr"/>
                      <a:r>
                        <a:rPr lang="en-US" altLang="zh-CN" sz="2000" dirty="0">
                          <a:latin typeface="Arial"/>
                          <a:cs typeface="Arial"/>
                        </a:rPr>
                        <a:t>1</a:t>
                      </a:r>
                      <a:endParaRPr lang="zh-CN" altLang="en-US" sz="2000" dirty="0">
                        <a:latin typeface="Arial"/>
                        <a:cs typeface="Arial"/>
                      </a:endParaRPr>
                    </a:p>
                  </a:txBody>
                  <a:tcPr/>
                </a:tc>
                <a:tc>
                  <a:txBody>
                    <a:bodyPr/>
                    <a:lstStyle/>
                    <a:p>
                      <a:pPr algn="ctr"/>
                      <a:r>
                        <a:rPr lang="en-US" altLang="zh-CN" sz="2000" dirty="0">
                          <a:latin typeface="Arial"/>
                          <a:cs typeface="Arial"/>
                        </a:rPr>
                        <a:t>0</a:t>
                      </a:r>
                      <a:endParaRPr lang="zh-CN" altLang="en-US" sz="2000" dirty="0">
                        <a:latin typeface="Arial"/>
                        <a:cs typeface="Arial"/>
                      </a:endParaRPr>
                    </a:p>
                  </a:txBody>
                  <a:tcPr/>
                </a:tc>
                <a:tc>
                  <a:txBody>
                    <a:bodyPr/>
                    <a:lstStyle/>
                    <a:p>
                      <a:pPr algn="ctr"/>
                      <a:r>
                        <a:rPr lang="en-US" altLang="zh-CN" sz="2000" dirty="0">
                          <a:latin typeface="Arial"/>
                          <a:cs typeface="Arial"/>
                        </a:rPr>
                        <a:t>3</a:t>
                      </a:r>
                      <a:endParaRPr lang="zh-CN" altLang="en-US" sz="2000" dirty="0">
                        <a:latin typeface="Arial"/>
                        <a:cs typeface="Arial"/>
                      </a:endParaRPr>
                    </a:p>
                  </a:txBody>
                  <a:tcPr/>
                </a:tc>
                <a:tc>
                  <a:txBody>
                    <a:bodyPr/>
                    <a:lstStyle/>
                    <a:p>
                      <a:pPr algn="ctr"/>
                      <a:r>
                        <a:rPr lang="en-US" altLang="zh-CN" sz="2000" dirty="0">
                          <a:latin typeface="Arial"/>
                          <a:cs typeface="Arial"/>
                        </a:rPr>
                        <a:t>12</a:t>
                      </a:r>
                      <a:endParaRPr lang="zh-CN" altLang="en-US" sz="2000" dirty="0">
                        <a:latin typeface="Arial"/>
                        <a:cs typeface="Arial"/>
                      </a:endParaRPr>
                    </a:p>
                  </a:txBody>
                  <a:tcPr/>
                </a:tc>
                <a:extLst>
                  <a:ext uri="{0D108BD9-81ED-4DB2-BD59-A6C34878D82A}">
                    <a16:rowId xmlns:a16="http://schemas.microsoft.com/office/drawing/2014/main" val="10000"/>
                  </a:ext>
                </a:extLst>
              </a:tr>
            </a:tbl>
          </a:graphicData>
        </a:graphic>
      </p:graphicFrame>
      <p:sp>
        <p:nvSpPr>
          <p:cNvPr id="5" name="矩形 4"/>
          <p:cNvSpPr/>
          <p:nvPr/>
        </p:nvSpPr>
        <p:spPr>
          <a:xfrm>
            <a:off x="457200" y="1849556"/>
            <a:ext cx="749123" cy="369332"/>
          </a:xfrm>
          <a:prstGeom prst="rect">
            <a:avLst/>
          </a:prstGeom>
        </p:spPr>
        <p:txBody>
          <a:bodyPr wrap="none">
            <a:spAutoFit/>
          </a:bodyPr>
          <a:lstStyle/>
          <a:p>
            <a:r>
              <a:rPr kumimoji="1" lang="en-US" altLang="zh-CN" dirty="0">
                <a:latin typeface="Arial"/>
                <a:cs typeface="Arial"/>
              </a:rPr>
              <a:t>nums </a:t>
            </a:r>
            <a:endParaRPr lang="zh-CN" altLang="en-US" dirty="0">
              <a:latin typeface="Arial"/>
              <a:cs typeface="Arial"/>
            </a:endParaRPr>
          </a:p>
        </p:txBody>
      </p:sp>
      <p:cxnSp>
        <p:nvCxnSpPr>
          <p:cNvPr id="9" name="直线箭头连接符 8"/>
          <p:cNvCxnSpPr/>
          <p:nvPr/>
        </p:nvCxnSpPr>
        <p:spPr>
          <a:xfrm flipV="1">
            <a:off x="2127974" y="2247776"/>
            <a:ext cx="1" cy="3609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 name="直线箭头连接符 5"/>
          <p:cNvCxnSpPr/>
          <p:nvPr/>
        </p:nvCxnSpPr>
        <p:spPr>
          <a:xfrm flipV="1">
            <a:off x="7039716" y="2236335"/>
            <a:ext cx="1" cy="360982"/>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
        <p:nvSpPr>
          <p:cNvPr id="3" name="矩形 2"/>
          <p:cNvSpPr/>
          <p:nvPr/>
        </p:nvSpPr>
        <p:spPr>
          <a:xfrm>
            <a:off x="457200" y="3705999"/>
            <a:ext cx="3058950" cy="461665"/>
          </a:xfrm>
          <a:prstGeom prst="rect">
            <a:avLst/>
          </a:prstGeom>
        </p:spPr>
        <p:txBody>
          <a:bodyPr wrap="none">
            <a:spAutoFit/>
          </a:bodyPr>
          <a:lstStyle/>
          <a:p>
            <a:r>
              <a:rPr kumimoji="1" lang="en-US" altLang="zh-CN" sz="2400" dirty="0">
                <a:solidFill>
                  <a:srgbClr val="FF0000"/>
                </a:solidFill>
                <a:latin typeface="Arial"/>
                <a:cs typeface="Arial"/>
              </a:rPr>
              <a:t>[0, 1, 0, 3, 12],  </a:t>
            </a:r>
            <a:r>
              <a:rPr kumimoji="1" lang="en-US" altLang="zh-CN" sz="2400" dirty="0" err="1">
                <a:solidFill>
                  <a:srgbClr val="FF0000"/>
                </a:solidFill>
                <a:latin typeface="Arial"/>
                <a:cs typeface="Arial"/>
              </a:rPr>
              <a:t>val</a:t>
            </a:r>
            <a:r>
              <a:rPr kumimoji="1" lang="en-US" altLang="zh-CN" sz="2400" dirty="0">
                <a:solidFill>
                  <a:srgbClr val="FF0000"/>
                </a:solidFill>
                <a:latin typeface="Arial"/>
                <a:cs typeface="Arial"/>
              </a:rPr>
              <a:t>: 1</a:t>
            </a:r>
            <a:endParaRPr lang="zh-CN" altLang="en-US" sz="2400" dirty="0">
              <a:solidFill>
                <a:srgbClr val="FF0000"/>
              </a:solidFill>
              <a:latin typeface="Arial"/>
              <a:cs typeface="Arial"/>
            </a:endParaRPr>
          </a:p>
        </p:txBody>
      </p:sp>
    </p:spTree>
    <p:extLst>
      <p:ext uri="{BB962C8B-B14F-4D97-AF65-F5344CB8AC3E}">
        <p14:creationId xmlns:p14="http://schemas.microsoft.com/office/powerpoint/2010/main" val="197181868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Solution III</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063358913"/>
              </p:ext>
            </p:extLst>
          </p:nvPr>
        </p:nvGraphicFramePr>
        <p:xfrm>
          <a:off x="1524000" y="1828652"/>
          <a:ext cx="6096000" cy="396240"/>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pPr algn="ctr"/>
                      <a:r>
                        <a:rPr lang="en-US" altLang="zh-CN" sz="2000" dirty="0">
                          <a:latin typeface="Arial"/>
                          <a:cs typeface="Arial"/>
                        </a:rPr>
                        <a:t>0</a:t>
                      </a:r>
                      <a:endParaRPr lang="zh-CN" altLang="en-US" sz="2000" dirty="0">
                        <a:latin typeface="Arial"/>
                        <a:cs typeface="Arial"/>
                      </a:endParaRPr>
                    </a:p>
                  </a:txBody>
                  <a:tcPr/>
                </a:tc>
                <a:tc>
                  <a:txBody>
                    <a:bodyPr/>
                    <a:lstStyle/>
                    <a:p>
                      <a:pPr algn="ctr"/>
                      <a:r>
                        <a:rPr lang="en-US" altLang="zh-CN" sz="2000" dirty="0">
                          <a:latin typeface="Arial"/>
                          <a:cs typeface="Arial"/>
                        </a:rPr>
                        <a:t>1</a:t>
                      </a:r>
                      <a:endParaRPr lang="zh-CN" altLang="en-US" sz="2000" dirty="0">
                        <a:latin typeface="Arial"/>
                        <a:cs typeface="Arial"/>
                      </a:endParaRPr>
                    </a:p>
                  </a:txBody>
                  <a:tcPr/>
                </a:tc>
                <a:tc>
                  <a:txBody>
                    <a:bodyPr/>
                    <a:lstStyle/>
                    <a:p>
                      <a:pPr algn="ctr"/>
                      <a:r>
                        <a:rPr lang="en-US" altLang="zh-CN" sz="2000" dirty="0">
                          <a:latin typeface="Arial"/>
                          <a:cs typeface="Arial"/>
                        </a:rPr>
                        <a:t>0</a:t>
                      </a:r>
                      <a:endParaRPr lang="zh-CN" altLang="en-US" sz="2000" dirty="0">
                        <a:latin typeface="Arial"/>
                        <a:cs typeface="Arial"/>
                      </a:endParaRPr>
                    </a:p>
                  </a:txBody>
                  <a:tcPr/>
                </a:tc>
                <a:tc>
                  <a:txBody>
                    <a:bodyPr/>
                    <a:lstStyle/>
                    <a:p>
                      <a:pPr algn="ctr"/>
                      <a:r>
                        <a:rPr lang="en-US" altLang="zh-CN" sz="2000" dirty="0">
                          <a:latin typeface="Arial"/>
                          <a:cs typeface="Arial"/>
                        </a:rPr>
                        <a:t>3</a:t>
                      </a:r>
                      <a:endParaRPr lang="zh-CN" altLang="en-US" sz="2000" dirty="0">
                        <a:latin typeface="Arial"/>
                        <a:cs typeface="Arial"/>
                      </a:endParaRPr>
                    </a:p>
                  </a:txBody>
                  <a:tcPr/>
                </a:tc>
                <a:tc>
                  <a:txBody>
                    <a:bodyPr/>
                    <a:lstStyle/>
                    <a:p>
                      <a:pPr algn="ctr"/>
                      <a:r>
                        <a:rPr lang="en-US" altLang="zh-CN" sz="2000" dirty="0">
                          <a:latin typeface="Arial"/>
                          <a:cs typeface="Arial"/>
                        </a:rPr>
                        <a:t>12</a:t>
                      </a:r>
                      <a:endParaRPr lang="zh-CN" altLang="en-US" sz="2000" dirty="0">
                        <a:latin typeface="Arial"/>
                        <a:cs typeface="Arial"/>
                      </a:endParaRPr>
                    </a:p>
                  </a:txBody>
                  <a:tcPr/>
                </a:tc>
                <a:extLst>
                  <a:ext uri="{0D108BD9-81ED-4DB2-BD59-A6C34878D82A}">
                    <a16:rowId xmlns:a16="http://schemas.microsoft.com/office/drawing/2014/main" val="10000"/>
                  </a:ext>
                </a:extLst>
              </a:tr>
            </a:tbl>
          </a:graphicData>
        </a:graphic>
      </p:graphicFrame>
      <p:sp>
        <p:nvSpPr>
          <p:cNvPr id="5" name="矩形 4"/>
          <p:cNvSpPr/>
          <p:nvPr/>
        </p:nvSpPr>
        <p:spPr>
          <a:xfrm>
            <a:off x="457200" y="1849556"/>
            <a:ext cx="749123" cy="369332"/>
          </a:xfrm>
          <a:prstGeom prst="rect">
            <a:avLst/>
          </a:prstGeom>
        </p:spPr>
        <p:txBody>
          <a:bodyPr wrap="none">
            <a:spAutoFit/>
          </a:bodyPr>
          <a:lstStyle/>
          <a:p>
            <a:r>
              <a:rPr kumimoji="1" lang="en-US" altLang="zh-CN" dirty="0">
                <a:latin typeface="Arial"/>
                <a:cs typeface="Arial"/>
              </a:rPr>
              <a:t>nums </a:t>
            </a:r>
            <a:endParaRPr lang="zh-CN" altLang="en-US" dirty="0">
              <a:latin typeface="Arial"/>
              <a:cs typeface="Arial"/>
            </a:endParaRPr>
          </a:p>
        </p:txBody>
      </p:sp>
      <p:cxnSp>
        <p:nvCxnSpPr>
          <p:cNvPr id="9" name="直线箭头连接符 8"/>
          <p:cNvCxnSpPr/>
          <p:nvPr/>
        </p:nvCxnSpPr>
        <p:spPr>
          <a:xfrm flipV="1">
            <a:off x="3352131" y="2247776"/>
            <a:ext cx="1" cy="3609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 name="直线箭头连接符 5"/>
          <p:cNvCxnSpPr/>
          <p:nvPr/>
        </p:nvCxnSpPr>
        <p:spPr>
          <a:xfrm flipV="1">
            <a:off x="7039716" y="2236335"/>
            <a:ext cx="1" cy="360982"/>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
        <p:nvSpPr>
          <p:cNvPr id="3" name="矩形 2"/>
          <p:cNvSpPr/>
          <p:nvPr/>
        </p:nvSpPr>
        <p:spPr>
          <a:xfrm>
            <a:off x="457200" y="3705999"/>
            <a:ext cx="3058950" cy="461665"/>
          </a:xfrm>
          <a:prstGeom prst="rect">
            <a:avLst/>
          </a:prstGeom>
        </p:spPr>
        <p:txBody>
          <a:bodyPr wrap="none">
            <a:spAutoFit/>
          </a:bodyPr>
          <a:lstStyle/>
          <a:p>
            <a:r>
              <a:rPr kumimoji="1" lang="en-US" altLang="zh-CN" sz="2400" dirty="0">
                <a:solidFill>
                  <a:srgbClr val="FF0000"/>
                </a:solidFill>
                <a:latin typeface="Arial"/>
                <a:cs typeface="Arial"/>
              </a:rPr>
              <a:t>[0, 1, 0, 3, 12],  </a:t>
            </a:r>
            <a:r>
              <a:rPr kumimoji="1" lang="en-US" altLang="zh-CN" sz="2400" dirty="0" err="1">
                <a:solidFill>
                  <a:srgbClr val="FF0000"/>
                </a:solidFill>
                <a:latin typeface="Arial"/>
                <a:cs typeface="Arial"/>
              </a:rPr>
              <a:t>val</a:t>
            </a:r>
            <a:r>
              <a:rPr kumimoji="1" lang="en-US" altLang="zh-CN" sz="2400" dirty="0">
                <a:solidFill>
                  <a:srgbClr val="FF0000"/>
                </a:solidFill>
                <a:latin typeface="Arial"/>
                <a:cs typeface="Arial"/>
              </a:rPr>
              <a:t>: 1</a:t>
            </a:r>
            <a:endParaRPr lang="zh-CN" altLang="en-US" sz="2400" dirty="0">
              <a:solidFill>
                <a:srgbClr val="FF0000"/>
              </a:solidFill>
              <a:latin typeface="Arial"/>
              <a:cs typeface="Arial"/>
            </a:endParaRPr>
          </a:p>
        </p:txBody>
      </p:sp>
    </p:spTree>
    <p:extLst>
      <p:ext uri="{BB962C8B-B14F-4D97-AF65-F5344CB8AC3E}">
        <p14:creationId xmlns:p14="http://schemas.microsoft.com/office/powerpoint/2010/main" val="86265093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Solution III</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698725157"/>
              </p:ext>
            </p:extLst>
          </p:nvPr>
        </p:nvGraphicFramePr>
        <p:xfrm>
          <a:off x="1524000" y="1828652"/>
          <a:ext cx="6096000" cy="396240"/>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pPr algn="ctr"/>
                      <a:r>
                        <a:rPr lang="en-US" altLang="zh-CN" sz="2000" dirty="0">
                          <a:latin typeface="Arial"/>
                          <a:cs typeface="Arial"/>
                        </a:rPr>
                        <a:t>0</a:t>
                      </a:r>
                      <a:endParaRPr lang="zh-CN" altLang="en-US" sz="2000" dirty="0">
                        <a:latin typeface="Arial"/>
                        <a:cs typeface="Arial"/>
                      </a:endParaRPr>
                    </a:p>
                  </a:txBody>
                  <a:tcPr/>
                </a:tc>
                <a:tc>
                  <a:txBody>
                    <a:bodyPr/>
                    <a:lstStyle/>
                    <a:p>
                      <a:pPr algn="ctr"/>
                      <a:r>
                        <a:rPr lang="en-US" altLang="zh-CN" sz="2000" dirty="0">
                          <a:latin typeface="Arial"/>
                          <a:cs typeface="Arial"/>
                        </a:rPr>
                        <a:t>1</a:t>
                      </a:r>
                      <a:endParaRPr lang="zh-CN" altLang="en-US" sz="2000" dirty="0">
                        <a:latin typeface="Arial"/>
                        <a:cs typeface="Arial"/>
                      </a:endParaRPr>
                    </a:p>
                  </a:txBody>
                  <a:tcPr/>
                </a:tc>
                <a:tc>
                  <a:txBody>
                    <a:bodyPr/>
                    <a:lstStyle/>
                    <a:p>
                      <a:pPr algn="ctr"/>
                      <a:r>
                        <a:rPr lang="en-US" altLang="zh-CN" sz="2000" dirty="0">
                          <a:latin typeface="Arial"/>
                          <a:cs typeface="Arial"/>
                        </a:rPr>
                        <a:t>0</a:t>
                      </a:r>
                      <a:endParaRPr lang="zh-CN" altLang="en-US" sz="2000" dirty="0">
                        <a:latin typeface="Arial"/>
                        <a:cs typeface="Arial"/>
                      </a:endParaRPr>
                    </a:p>
                  </a:txBody>
                  <a:tcPr/>
                </a:tc>
                <a:tc>
                  <a:txBody>
                    <a:bodyPr/>
                    <a:lstStyle/>
                    <a:p>
                      <a:pPr algn="ctr"/>
                      <a:r>
                        <a:rPr lang="en-US" altLang="zh-CN" sz="2000" dirty="0">
                          <a:latin typeface="Arial"/>
                          <a:cs typeface="Arial"/>
                        </a:rPr>
                        <a:t>3</a:t>
                      </a:r>
                      <a:endParaRPr lang="zh-CN" altLang="en-US" sz="2000" dirty="0">
                        <a:latin typeface="Arial"/>
                        <a:cs typeface="Arial"/>
                      </a:endParaRPr>
                    </a:p>
                  </a:txBody>
                  <a:tcPr/>
                </a:tc>
                <a:tc>
                  <a:txBody>
                    <a:bodyPr/>
                    <a:lstStyle/>
                    <a:p>
                      <a:pPr algn="ctr"/>
                      <a:r>
                        <a:rPr lang="en-US" altLang="zh-CN" sz="2000" dirty="0">
                          <a:latin typeface="Arial"/>
                          <a:cs typeface="Arial"/>
                        </a:rPr>
                        <a:t>12</a:t>
                      </a:r>
                      <a:endParaRPr lang="zh-CN" altLang="en-US" sz="2000" dirty="0">
                        <a:latin typeface="Arial"/>
                        <a:cs typeface="Arial"/>
                      </a:endParaRPr>
                    </a:p>
                  </a:txBody>
                  <a:tcPr/>
                </a:tc>
                <a:extLst>
                  <a:ext uri="{0D108BD9-81ED-4DB2-BD59-A6C34878D82A}">
                    <a16:rowId xmlns:a16="http://schemas.microsoft.com/office/drawing/2014/main" val="10000"/>
                  </a:ext>
                </a:extLst>
              </a:tr>
            </a:tbl>
          </a:graphicData>
        </a:graphic>
      </p:graphicFrame>
      <p:sp>
        <p:nvSpPr>
          <p:cNvPr id="5" name="矩形 4"/>
          <p:cNvSpPr/>
          <p:nvPr/>
        </p:nvSpPr>
        <p:spPr>
          <a:xfrm>
            <a:off x="457200" y="1849556"/>
            <a:ext cx="749123" cy="369332"/>
          </a:xfrm>
          <a:prstGeom prst="rect">
            <a:avLst/>
          </a:prstGeom>
        </p:spPr>
        <p:txBody>
          <a:bodyPr wrap="none">
            <a:spAutoFit/>
          </a:bodyPr>
          <a:lstStyle/>
          <a:p>
            <a:r>
              <a:rPr kumimoji="1" lang="en-US" altLang="zh-CN" dirty="0">
                <a:latin typeface="Arial"/>
                <a:cs typeface="Arial"/>
              </a:rPr>
              <a:t>nums </a:t>
            </a:r>
            <a:endParaRPr lang="zh-CN" altLang="en-US" dirty="0">
              <a:latin typeface="Arial"/>
              <a:cs typeface="Arial"/>
            </a:endParaRPr>
          </a:p>
        </p:txBody>
      </p:sp>
      <p:cxnSp>
        <p:nvCxnSpPr>
          <p:cNvPr id="9" name="直线箭头连接符 8"/>
          <p:cNvCxnSpPr/>
          <p:nvPr/>
        </p:nvCxnSpPr>
        <p:spPr>
          <a:xfrm flipV="1">
            <a:off x="3352131" y="2247776"/>
            <a:ext cx="1" cy="3609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 name="直线箭头连接符 5"/>
          <p:cNvCxnSpPr/>
          <p:nvPr/>
        </p:nvCxnSpPr>
        <p:spPr>
          <a:xfrm flipV="1">
            <a:off x="7039716" y="2236335"/>
            <a:ext cx="1" cy="360982"/>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
        <p:nvSpPr>
          <p:cNvPr id="3" name="矩形 2"/>
          <p:cNvSpPr/>
          <p:nvPr/>
        </p:nvSpPr>
        <p:spPr>
          <a:xfrm>
            <a:off x="457200" y="3705999"/>
            <a:ext cx="3058950" cy="461665"/>
          </a:xfrm>
          <a:prstGeom prst="rect">
            <a:avLst/>
          </a:prstGeom>
        </p:spPr>
        <p:txBody>
          <a:bodyPr wrap="none">
            <a:spAutoFit/>
          </a:bodyPr>
          <a:lstStyle/>
          <a:p>
            <a:r>
              <a:rPr kumimoji="1" lang="en-US" altLang="zh-CN" sz="2400" dirty="0">
                <a:solidFill>
                  <a:srgbClr val="FF0000"/>
                </a:solidFill>
                <a:latin typeface="Arial"/>
                <a:cs typeface="Arial"/>
              </a:rPr>
              <a:t>[0, 1, 0, 3, 12],  </a:t>
            </a:r>
            <a:r>
              <a:rPr kumimoji="1" lang="en-US" altLang="zh-CN" sz="2400" dirty="0" err="1">
                <a:solidFill>
                  <a:srgbClr val="FF0000"/>
                </a:solidFill>
                <a:latin typeface="Arial"/>
                <a:cs typeface="Arial"/>
              </a:rPr>
              <a:t>val</a:t>
            </a:r>
            <a:r>
              <a:rPr kumimoji="1" lang="en-US" altLang="zh-CN" sz="2400" dirty="0">
                <a:solidFill>
                  <a:srgbClr val="FF0000"/>
                </a:solidFill>
                <a:latin typeface="Arial"/>
                <a:cs typeface="Arial"/>
              </a:rPr>
              <a:t>: 1</a:t>
            </a:r>
            <a:endParaRPr lang="zh-CN" altLang="en-US" sz="2400" dirty="0">
              <a:solidFill>
                <a:srgbClr val="FF0000"/>
              </a:solidFill>
              <a:latin typeface="Arial"/>
              <a:cs typeface="Arial"/>
            </a:endParaRPr>
          </a:p>
        </p:txBody>
      </p:sp>
      <p:sp>
        <p:nvSpPr>
          <p:cNvPr id="8" name="任意形状 7"/>
          <p:cNvSpPr/>
          <p:nvPr/>
        </p:nvSpPr>
        <p:spPr>
          <a:xfrm>
            <a:off x="3432218" y="2208290"/>
            <a:ext cx="3443658" cy="572135"/>
          </a:xfrm>
          <a:custGeom>
            <a:avLst/>
            <a:gdLst>
              <a:gd name="connsiteX0" fmla="*/ 1189836 w 1189836"/>
              <a:gd name="connsiteY0" fmla="*/ 22884 h 572135"/>
              <a:gd name="connsiteX1" fmla="*/ 617800 w 1189836"/>
              <a:gd name="connsiteY1" fmla="*/ 572096 h 572135"/>
              <a:gd name="connsiteX2" fmla="*/ 0 w 1189836"/>
              <a:gd name="connsiteY2" fmla="*/ 0 h 572135"/>
            </a:gdLst>
            <a:ahLst/>
            <a:cxnLst>
              <a:cxn ang="0">
                <a:pos x="connsiteX0" y="connsiteY0"/>
              </a:cxn>
              <a:cxn ang="0">
                <a:pos x="connsiteX1" y="connsiteY1"/>
              </a:cxn>
              <a:cxn ang="0">
                <a:pos x="connsiteX2" y="connsiteY2"/>
              </a:cxn>
            </a:cxnLst>
            <a:rect l="l" t="t" r="r" b="b"/>
            <a:pathLst>
              <a:path w="1189836" h="572135">
                <a:moveTo>
                  <a:pt x="1189836" y="22884"/>
                </a:moveTo>
                <a:cubicBezTo>
                  <a:pt x="1002971" y="299397"/>
                  <a:pt x="816106" y="575910"/>
                  <a:pt x="617800" y="572096"/>
                </a:cubicBezTo>
                <a:cubicBezTo>
                  <a:pt x="419494" y="568282"/>
                  <a:pt x="112500" y="99163"/>
                  <a:pt x="0" y="0"/>
                </a:cubicBezTo>
              </a:path>
            </a:pathLst>
          </a:custGeom>
          <a:ln>
            <a:solidFill>
              <a:srgbClr val="0000FF"/>
            </a:solidFill>
            <a:headEnd type="arrow"/>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kumimoji="1" lang="zh-CN" altLang="en-US"/>
          </a:p>
        </p:txBody>
      </p:sp>
    </p:spTree>
    <p:extLst>
      <p:ext uri="{BB962C8B-B14F-4D97-AF65-F5344CB8AC3E}">
        <p14:creationId xmlns:p14="http://schemas.microsoft.com/office/powerpoint/2010/main" val="372644347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Solution III</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819632410"/>
              </p:ext>
            </p:extLst>
          </p:nvPr>
        </p:nvGraphicFramePr>
        <p:xfrm>
          <a:off x="1524000" y="1828652"/>
          <a:ext cx="6096000" cy="396240"/>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pPr algn="ctr"/>
                      <a:r>
                        <a:rPr lang="en-US" altLang="zh-CN" sz="2000" dirty="0">
                          <a:latin typeface="Arial"/>
                          <a:cs typeface="Arial"/>
                        </a:rPr>
                        <a:t>0</a:t>
                      </a:r>
                      <a:endParaRPr lang="zh-CN" altLang="en-US" sz="2000" dirty="0">
                        <a:latin typeface="Arial"/>
                        <a:cs typeface="Arial"/>
                      </a:endParaRPr>
                    </a:p>
                  </a:txBody>
                  <a:tcPr/>
                </a:tc>
                <a:tc>
                  <a:txBody>
                    <a:bodyPr/>
                    <a:lstStyle/>
                    <a:p>
                      <a:pPr algn="ctr"/>
                      <a:r>
                        <a:rPr lang="en-US" altLang="zh-CN" sz="2000" dirty="0">
                          <a:latin typeface="Arial"/>
                          <a:cs typeface="Arial"/>
                        </a:rPr>
                        <a:t>12</a:t>
                      </a:r>
                      <a:endParaRPr lang="zh-CN" altLang="en-US" sz="2000" dirty="0">
                        <a:latin typeface="Arial"/>
                        <a:cs typeface="Arial"/>
                      </a:endParaRPr>
                    </a:p>
                  </a:txBody>
                  <a:tcPr/>
                </a:tc>
                <a:tc>
                  <a:txBody>
                    <a:bodyPr/>
                    <a:lstStyle/>
                    <a:p>
                      <a:pPr algn="ctr"/>
                      <a:r>
                        <a:rPr lang="en-US" altLang="zh-CN" sz="2000" dirty="0">
                          <a:latin typeface="Arial"/>
                          <a:cs typeface="Arial"/>
                        </a:rPr>
                        <a:t>0</a:t>
                      </a:r>
                      <a:endParaRPr lang="zh-CN" altLang="en-US" sz="2000" dirty="0">
                        <a:latin typeface="Arial"/>
                        <a:cs typeface="Arial"/>
                      </a:endParaRPr>
                    </a:p>
                  </a:txBody>
                  <a:tcPr/>
                </a:tc>
                <a:tc>
                  <a:txBody>
                    <a:bodyPr/>
                    <a:lstStyle/>
                    <a:p>
                      <a:pPr algn="ctr"/>
                      <a:r>
                        <a:rPr lang="en-US" altLang="zh-CN" sz="2000" dirty="0">
                          <a:latin typeface="Arial"/>
                          <a:cs typeface="Arial"/>
                        </a:rPr>
                        <a:t>3</a:t>
                      </a:r>
                      <a:endParaRPr lang="zh-CN" altLang="en-US" sz="2000" dirty="0">
                        <a:latin typeface="Arial"/>
                        <a:cs typeface="Arial"/>
                      </a:endParaRPr>
                    </a:p>
                  </a:txBody>
                  <a:tcPr/>
                </a:tc>
                <a:tc>
                  <a:txBody>
                    <a:bodyPr/>
                    <a:lstStyle/>
                    <a:p>
                      <a:pPr algn="ctr"/>
                      <a:r>
                        <a:rPr lang="en-US" altLang="zh-CN" sz="2000" dirty="0">
                          <a:latin typeface="Arial"/>
                          <a:cs typeface="Arial"/>
                        </a:rPr>
                        <a:t>1</a:t>
                      </a:r>
                      <a:endParaRPr lang="zh-CN" altLang="en-US" sz="2000" dirty="0">
                        <a:latin typeface="Arial"/>
                        <a:cs typeface="Arial"/>
                      </a:endParaRPr>
                    </a:p>
                  </a:txBody>
                  <a:tcPr/>
                </a:tc>
                <a:extLst>
                  <a:ext uri="{0D108BD9-81ED-4DB2-BD59-A6C34878D82A}">
                    <a16:rowId xmlns:a16="http://schemas.microsoft.com/office/drawing/2014/main" val="10000"/>
                  </a:ext>
                </a:extLst>
              </a:tr>
            </a:tbl>
          </a:graphicData>
        </a:graphic>
      </p:graphicFrame>
      <p:sp>
        <p:nvSpPr>
          <p:cNvPr id="5" name="矩形 4"/>
          <p:cNvSpPr/>
          <p:nvPr/>
        </p:nvSpPr>
        <p:spPr>
          <a:xfrm>
            <a:off x="457200" y="1849556"/>
            <a:ext cx="749123" cy="369332"/>
          </a:xfrm>
          <a:prstGeom prst="rect">
            <a:avLst/>
          </a:prstGeom>
        </p:spPr>
        <p:txBody>
          <a:bodyPr wrap="none">
            <a:spAutoFit/>
          </a:bodyPr>
          <a:lstStyle/>
          <a:p>
            <a:r>
              <a:rPr kumimoji="1" lang="en-US" altLang="zh-CN" dirty="0">
                <a:latin typeface="Arial"/>
                <a:cs typeface="Arial"/>
              </a:rPr>
              <a:t>nums </a:t>
            </a:r>
            <a:endParaRPr lang="zh-CN" altLang="en-US" dirty="0">
              <a:latin typeface="Arial"/>
              <a:cs typeface="Arial"/>
            </a:endParaRPr>
          </a:p>
        </p:txBody>
      </p:sp>
      <p:cxnSp>
        <p:nvCxnSpPr>
          <p:cNvPr id="9" name="直线箭头连接符 8"/>
          <p:cNvCxnSpPr/>
          <p:nvPr/>
        </p:nvCxnSpPr>
        <p:spPr>
          <a:xfrm flipV="1">
            <a:off x="3352131" y="2247776"/>
            <a:ext cx="1" cy="3609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 name="直线箭头连接符 5"/>
          <p:cNvCxnSpPr/>
          <p:nvPr/>
        </p:nvCxnSpPr>
        <p:spPr>
          <a:xfrm flipV="1">
            <a:off x="5746914" y="2224892"/>
            <a:ext cx="1" cy="360982"/>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
        <p:nvSpPr>
          <p:cNvPr id="3" name="矩形 2"/>
          <p:cNvSpPr/>
          <p:nvPr/>
        </p:nvSpPr>
        <p:spPr>
          <a:xfrm>
            <a:off x="457200" y="3705999"/>
            <a:ext cx="3058950" cy="461665"/>
          </a:xfrm>
          <a:prstGeom prst="rect">
            <a:avLst/>
          </a:prstGeom>
        </p:spPr>
        <p:txBody>
          <a:bodyPr wrap="none">
            <a:spAutoFit/>
          </a:bodyPr>
          <a:lstStyle/>
          <a:p>
            <a:r>
              <a:rPr kumimoji="1" lang="en-US" altLang="zh-CN" sz="2400" dirty="0">
                <a:solidFill>
                  <a:srgbClr val="FF0000"/>
                </a:solidFill>
                <a:latin typeface="Arial"/>
                <a:cs typeface="Arial"/>
              </a:rPr>
              <a:t>[0, 1, 0, 3, 12],  </a:t>
            </a:r>
            <a:r>
              <a:rPr kumimoji="1" lang="en-US" altLang="zh-CN" sz="2400" dirty="0" err="1">
                <a:solidFill>
                  <a:srgbClr val="FF0000"/>
                </a:solidFill>
                <a:latin typeface="Arial"/>
                <a:cs typeface="Arial"/>
              </a:rPr>
              <a:t>val</a:t>
            </a:r>
            <a:r>
              <a:rPr kumimoji="1" lang="en-US" altLang="zh-CN" sz="2400" dirty="0">
                <a:solidFill>
                  <a:srgbClr val="FF0000"/>
                </a:solidFill>
                <a:latin typeface="Arial"/>
                <a:cs typeface="Arial"/>
              </a:rPr>
              <a:t>: 1</a:t>
            </a:r>
            <a:endParaRPr lang="zh-CN" altLang="en-US" sz="2400" dirty="0">
              <a:solidFill>
                <a:srgbClr val="FF0000"/>
              </a:solidFill>
              <a:latin typeface="Arial"/>
              <a:cs typeface="Arial"/>
            </a:endParaRPr>
          </a:p>
        </p:txBody>
      </p:sp>
    </p:spTree>
    <p:extLst>
      <p:ext uri="{BB962C8B-B14F-4D97-AF65-F5344CB8AC3E}">
        <p14:creationId xmlns:p14="http://schemas.microsoft.com/office/powerpoint/2010/main" val="117939263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Solution III</a:t>
            </a:r>
            <a:endParaRPr kumimoji="1" lang="zh-CN" altLang="en-US" dirty="0"/>
          </a:p>
        </p:txBody>
      </p:sp>
      <p:sp>
        <p:nvSpPr>
          <p:cNvPr id="3" name="内容占位符 2"/>
          <p:cNvSpPr>
            <a:spLocks noGrp="1"/>
          </p:cNvSpPr>
          <p:nvPr>
            <p:ph idx="1"/>
          </p:nvPr>
        </p:nvSpPr>
        <p:spPr>
          <a:xfrm>
            <a:off x="151161" y="1566003"/>
            <a:ext cx="8992839" cy="4525963"/>
          </a:xfrm>
        </p:spPr>
        <p:txBody>
          <a:bodyPr>
            <a:normAutofit fontScale="77500" lnSpcReduction="20000"/>
          </a:bodyPr>
          <a:lstStyle/>
          <a:p>
            <a:pPr marL="0" indent="0">
              <a:buNone/>
            </a:pPr>
            <a:r>
              <a:rPr kumimoji="1" lang="en-US" altLang="zh-CN" sz="2400" dirty="0" err="1">
                <a:latin typeface="Consolas"/>
                <a:cs typeface="Consolas"/>
              </a:rPr>
              <a:t>int</a:t>
            </a:r>
            <a:r>
              <a:rPr kumimoji="1" lang="en-US" altLang="zh-CN" sz="2400" dirty="0">
                <a:latin typeface="Consolas"/>
                <a:cs typeface="Consolas"/>
              </a:rPr>
              <a:t> remove</a:t>
            </a:r>
            <a:r>
              <a:rPr kumimoji="1" lang="mr-IN" altLang="zh-CN" sz="2400" dirty="0">
                <a:latin typeface="Consolas"/>
                <a:cs typeface="Consolas"/>
              </a:rPr>
              <a:t>(int* nums, int numsSize</a:t>
            </a:r>
            <a:r>
              <a:rPr kumimoji="1" lang="en-US" altLang="zh-CN" sz="2400" dirty="0">
                <a:latin typeface="Consolas"/>
                <a:cs typeface="Consolas"/>
              </a:rPr>
              <a:t>, </a:t>
            </a:r>
            <a:r>
              <a:rPr kumimoji="1" lang="en-US" altLang="zh-CN" sz="2400" dirty="0" err="1">
                <a:latin typeface="Consolas"/>
                <a:cs typeface="Consolas"/>
              </a:rPr>
              <a:t>int</a:t>
            </a:r>
            <a:r>
              <a:rPr kumimoji="1" lang="en-US" altLang="zh-CN" sz="2400" dirty="0">
                <a:latin typeface="Consolas"/>
                <a:cs typeface="Consolas"/>
              </a:rPr>
              <a:t> </a:t>
            </a:r>
            <a:r>
              <a:rPr kumimoji="1" lang="en-US" altLang="zh-CN" sz="2400" dirty="0" err="1">
                <a:latin typeface="Consolas"/>
                <a:cs typeface="Consolas"/>
              </a:rPr>
              <a:t>val</a:t>
            </a:r>
            <a:r>
              <a:rPr kumimoji="1" lang="mr-IN" altLang="zh-CN" sz="2400" dirty="0">
                <a:latin typeface="Consolas"/>
                <a:cs typeface="Consolas"/>
              </a:rPr>
              <a:t>) {</a:t>
            </a:r>
          </a:p>
          <a:p>
            <a:pPr marL="0" indent="0">
              <a:buNone/>
            </a:pPr>
            <a:r>
              <a:rPr kumimoji="1" lang="mr-IN" altLang="zh-CN" sz="2400" dirty="0">
                <a:latin typeface="Consolas"/>
                <a:cs typeface="Consolas"/>
              </a:rPr>
              <a:t>    </a:t>
            </a:r>
            <a:endParaRPr kumimoji="1" lang="en-US" altLang="zh-CN" sz="2400" dirty="0">
              <a:latin typeface="Consolas"/>
              <a:cs typeface="Consolas"/>
            </a:endParaRPr>
          </a:p>
          <a:p>
            <a:pPr marL="0" indent="0">
              <a:buNone/>
            </a:pPr>
            <a:r>
              <a:rPr kumimoji="1" lang="zh-CN" altLang="zh-CN" sz="2400" dirty="0">
                <a:latin typeface="Consolas"/>
                <a:cs typeface="Consolas"/>
              </a:rPr>
              <a:t> </a:t>
            </a:r>
            <a:r>
              <a:rPr kumimoji="1" lang="zh-CN" altLang="en-US" sz="2400" dirty="0">
                <a:latin typeface="Consolas"/>
                <a:cs typeface="Consolas"/>
              </a:rPr>
              <a:t>     </a:t>
            </a:r>
            <a:r>
              <a:rPr kumimoji="1" lang="en-US" altLang="zh-CN" sz="2400" dirty="0" err="1">
                <a:latin typeface="Consolas"/>
                <a:cs typeface="Consolas"/>
              </a:rPr>
              <a:t>int</a:t>
            </a:r>
            <a:r>
              <a:rPr kumimoji="1" lang="en-US" altLang="zh-CN" sz="2400" dirty="0">
                <a:latin typeface="Consolas"/>
                <a:cs typeface="Consolas"/>
              </a:rPr>
              <a:t> </a:t>
            </a:r>
            <a:r>
              <a:rPr kumimoji="1" lang="en-US" altLang="zh-CN" sz="2400" dirty="0" err="1">
                <a:latin typeface="Consolas"/>
                <a:cs typeface="Consolas"/>
              </a:rPr>
              <a:t>i</a:t>
            </a:r>
            <a:r>
              <a:rPr kumimoji="1" lang="en-US" altLang="zh-CN" sz="2400" dirty="0">
                <a:latin typeface="Consolas"/>
                <a:cs typeface="Consolas"/>
              </a:rPr>
              <a:t> = 0; </a:t>
            </a:r>
          </a:p>
          <a:p>
            <a:pPr marL="0" indent="0">
              <a:buNone/>
            </a:pPr>
            <a:r>
              <a:rPr kumimoji="1" lang="en-US" altLang="zh-CN" sz="2400" dirty="0">
                <a:latin typeface="Consolas"/>
                <a:cs typeface="Consolas"/>
              </a:rPr>
              <a:t>     </a:t>
            </a:r>
            <a:r>
              <a:rPr kumimoji="1" lang="en-US" altLang="zh-CN" sz="2400" dirty="0" err="1">
                <a:latin typeface="Consolas"/>
                <a:cs typeface="Consolas"/>
              </a:rPr>
              <a:t>int</a:t>
            </a:r>
            <a:r>
              <a:rPr kumimoji="1" lang="en-US" altLang="zh-CN" sz="2400" dirty="0">
                <a:latin typeface="Consolas"/>
                <a:cs typeface="Consolas"/>
              </a:rPr>
              <a:t> n = </a:t>
            </a:r>
            <a:r>
              <a:rPr kumimoji="1" lang="mr-IN" altLang="zh-CN" sz="2400" dirty="0">
                <a:latin typeface="Consolas"/>
                <a:cs typeface="Consolas"/>
              </a:rPr>
              <a:t>numsSize</a:t>
            </a:r>
            <a:r>
              <a:rPr kumimoji="1" lang="en-US" altLang="zh-CN" sz="2400" dirty="0">
                <a:latin typeface="Consolas"/>
                <a:cs typeface="Consolas"/>
              </a:rPr>
              <a:t> - 1;   </a:t>
            </a:r>
          </a:p>
          <a:p>
            <a:pPr marL="0" indent="0">
              <a:buNone/>
            </a:pPr>
            <a:r>
              <a:rPr kumimoji="1" lang="en-US" altLang="zh-CN" sz="2400" dirty="0">
                <a:latin typeface="Consolas"/>
                <a:cs typeface="Consolas"/>
              </a:rPr>
              <a:t>     while (</a:t>
            </a:r>
            <a:r>
              <a:rPr kumimoji="1" lang="en-US" altLang="zh-CN" sz="2400" dirty="0" err="1">
                <a:latin typeface="Consolas"/>
                <a:cs typeface="Consolas"/>
              </a:rPr>
              <a:t>i</a:t>
            </a:r>
            <a:r>
              <a:rPr kumimoji="1" lang="en-US" altLang="zh-CN" sz="2400" dirty="0">
                <a:latin typeface="Consolas"/>
                <a:cs typeface="Consolas"/>
              </a:rPr>
              <a:t> &lt;= n) { </a:t>
            </a:r>
          </a:p>
          <a:p>
            <a:pPr marL="0" indent="0">
              <a:buNone/>
            </a:pPr>
            <a:r>
              <a:rPr kumimoji="1" lang="en-US" altLang="zh-CN" sz="2400" dirty="0">
                <a:latin typeface="Consolas"/>
                <a:cs typeface="Consolas"/>
              </a:rPr>
              <a:t>        if (</a:t>
            </a:r>
            <a:r>
              <a:rPr kumimoji="1" lang="en-US" altLang="zh-CN" sz="2400" dirty="0" err="1">
                <a:latin typeface="Consolas"/>
                <a:cs typeface="Consolas"/>
              </a:rPr>
              <a:t>nums</a:t>
            </a:r>
            <a:r>
              <a:rPr kumimoji="1" lang="en-US" altLang="zh-CN" sz="2400" dirty="0">
                <a:latin typeface="Consolas"/>
                <a:cs typeface="Consolas"/>
              </a:rPr>
              <a:t>[</a:t>
            </a:r>
            <a:r>
              <a:rPr kumimoji="1" lang="en-US" altLang="zh-CN" sz="2400" dirty="0" err="1">
                <a:latin typeface="Consolas"/>
                <a:cs typeface="Consolas"/>
              </a:rPr>
              <a:t>i</a:t>
            </a:r>
            <a:r>
              <a:rPr kumimoji="1" lang="en-US" altLang="zh-CN" sz="2400" dirty="0">
                <a:latin typeface="Consolas"/>
                <a:cs typeface="Consolas"/>
              </a:rPr>
              <a:t>] == </a:t>
            </a:r>
            <a:r>
              <a:rPr kumimoji="1" lang="en-US" altLang="zh-CN" sz="2400" dirty="0" err="1">
                <a:latin typeface="Consolas"/>
                <a:cs typeface="Consolas"/>
              </a:rPr>
              <a:t>val</a:t>
            </a:r>
            <a:r>
              <a:rPr kumimoji="1" lang="en-US" altLang="zh-CN" sz="2400" dirty="0">
                <a:latin typeface="Consolas"/>
                <a:cs typeface="Consolas"/>
              </a:rPr>
              <a:t>) { </a:t>
            </a:r>
          </a:p>
          <a:p>
            <a:pPr marL="0" indent="0">
              <a:buNone/>
            </a:pPr>
            <a:r>
              <a:rPr kumimoji="1" lang="zh-CN" altLang="zh-CN" sz="2400" dirty="0">
                <a:latin typeface="Consolas"/>
                <a:cs typeface="Consolas"/>
              </a:rPr>
              <a:t> </a:t>
            </a:r>
            <a:r>
              <a:rPr kumimoji="1" lang="zh-CN" altLang="en-US" sz="2400" dirty="0">
                <a:latin typeface="Consolas"/>
                <a:cs typeface="Consolas"/>
              </a:rPr>
              <a:t>           </a:t>
            </a:r>
            <a:r>
              <a:rPr kumimoji="1" lang="en-US" altLang="zh-CN" sz="2400" dirty="0" err="1">
                <a:latin typeface="Consolas"/>
                <a:cs typeface="Consolas"/>
              </a:rPr>
              <a:t>nums</a:t>
            </a:r>
            <a:r>
              <a:rPr kumimoji="1" lang="en-US" altLang="zh-CN" sz="2400" dirty="0">
                <a:latin typeface="Consolas"/>
                <a:cs typeface="Consolas"/>
              </a:rPr>
              <a:t>[</a:t>
            </a:r>
            <a:r>
              <a:rPr kumimoji="1" lang="en-US" altLang="zh-CN" sz="2400" dirty="0" err="1">
                <a:latin typeface="Consolas"/>
                <a:cs typeface="Consolas"/>
              </a:rPr>
              <a:t>i</a:t>
            </a:r>
            <a:r>
              <a:rPr kumimoji="1" lang="en-US" altLang="zh-CN" sz="2400" dirty="0">
                <a:latin typeface="Consolas"/>
                <a:cs typeface="Consolas"/>
              </a:rPr>
              <a:t>] = </a:t>
            </a:r>
            <a:r>
              <a:rPr kumimoji="1" lang="en-US" altLang="zh-CN" sz="2400" dirty="0" err="1">
                <a:latin typeface="Consolas"/>
                <a:cs typeface="Consolas"/>
              </a:rPr>
              <a:t>nums</a:t>
            </a:r>
            <a:r>
              <a:rPr kumimoji="1" lang="en-US" altLang="zh-CN" sz="2400" dirty="0">
                <a:latin typeface="Consolas"/>
                <a:cs typeface="Consolas"/>
              </a:rPr>
              <a:t>[n]; </a:t>
            </a:r>
          </a:p>
          <a:p>
            <a:pPr marL="0" indent="0">
              <a:buNone/>
            </a:pPr>
            <a:r>
              <a:rPr kumimoji="1" lang="zh-CN" altLang="zh-CN" sz="2400" dirty="0">
                <a:latin typeface="Consolas"/>
                <a:cs typeface="Consolas"/>
              </a:rPr>
              <a:t> </a:t>
            </a:r>
            <a:r>
              <a:rPr kumimoji="1" lang="zh-CN" altLang="en-US" sz="2400" dirty="0">
                <a:latin typeface="Consolas"/>
                <a:cs typeface="Consolas"/>
              </a:rPr>
              <a:t>           </a:t>
            </a:r>
            <a:r>
              <a:rPr kumimoji="1" lang="en-US" altLang="zh-CN" sz="2400" dirty="0">
                <a:latin typeface="Consolas"/>
                <a:cs typeface="Consolas"/>
              </a:rPr>
              <a:t>n--; </a:t>
            </a:r>
          </a:p>
          <a:p>
            <a:pPr marL="0" indent="0">
              <a:buNone/>
            </a:pPr>
            <a:r>
              <a:rPr kumimoji="1" lang="en-US" altLang="zh-CN" sz="2400" dirty="0">
                <a:latin typeface="Consolas"/>
                <a:cs typeface="Consolas"/>
              </a:rPr>
              <a:t>       } else { </a:t>
            </a:r>
          </a:p>
          <a:p>
            <a:pPr marL="0" indent="0">
              <a:buNone/>
            </a:pPr>
            <a:r>
              <a:rPr kumimoji="1" lang="en-US" altLang="zh-CN" sz="2400" dirty="0">
                <a:latin typeface="Consolas"/>
                <a:cs typeface="Consolas"/>
              </a:rPr>
              <a:t>          </a:t>
            </a:r>
            <a:r>
              <a:rPr kumimoji="1" lang="en-US" altLang="zh-CN" sz="2400" dirty="0" err="1">
                <a:latin typeface="Consolas"/>
                <a:cs typeface="Consolas"/>
              </a:rPr>
              <a:t>i</a:t>
            </a:r>
            <a:r>
              <a:rPr kumimoji="1" lang="en-US" altLang="zh-CN" sz="2400" dirty="0">
                <a:latin typeface="Consolas"/>
                <a:cs typeface="Consolas"/>
              </a:rPr>
              <a:t>++; </a:t>
            </a:r>
          </a:p>
          <a:p>
            <a:pPr marL="0" indent="0">
              <a:buNone/>
            </a:pPr>
            <a:r>
              <a:rPr kumimoji="1" lang="en-US" altLang="zh-CN" sz="2400" dirty="0">
                <a:latin typeface="Consolas"/>
                <a:cs typeface="Consolas"/>
              </a:rPr>
              <a:t>       } </a:t>
            </a:r>
          </a:p>
          <a:p>
            <a:pPr marL="0" indent="0">
              <a:buNone/>
            </a:pPr>
            <a:r>
              <a:rPr kumimoji="1" lang="zh-CN" altLang="zh-CN" sz="2400" dirty="0">
                <a:latin typeface="Consolas"/>
                <a:cs typeface="Consolas"/>
              </a:rPr>
              <a:t> </a:t>
            </a:r>
            <a:r>
              <a:rPr kumimoji="1" lang="zh-CN" altLang="en-US" sz="2400" dirty="0">
                <a:latin typeface="Consolas"/>
                <a:cs typeface="Consolas"/>
              </a:rPr>
              <a:t>      </a:t>
            </a:r>
            <a:r>
              <a:rPr kumimoji="1" lang="en-US" altLang="zh-CN" sz="2400" dirty="0">
                <a:latin typeface="Consolas"/>
                <a:cs typeface="Consolas"/>
              </a:rPr>
              <a:t>} </a:t>
            </a:r>
          </a:p>
          <a:p>
            <a:pPr marL="0" indent="0">
              <a:buNone/>
            </a:pPr>
            <a:endParaRPr kumimoji="1" lang="en-US" altLang="zh-CN" sz="2400" dirty="0">
              <a:latin typeface="Consolas"/>
              <a:cs typeface="Consolas"/>
            </a:endParaRPr>
          </a:p>
          <a:p>
            <a:pPr marL="0" indent="0">
              <a:buNone/>
            </a:pPr>
            <a:r>
              <a:rPr kumimoji="1" lang="zh-CN" altLang="zh-CN" sz="2400" dirty="0">
                <a:latin typeface="Consolas"/>
                <a:cs typeface="Consolas"/>
              </a:rPr>
              <a:t> </a:t>
            </a:r>
            <a:r>
              <a:rPr kumimoji="1" lang="zh-CN" altLang="en-US" sz="2400" dirty="0">
                <a:latin typeface="Consolas"/>
                <a:cs typeface="Consolas"/>
              </a:rPr>
              <a:t>      </a:t>
            </a:r>
            <a:r>
              <a:rPr kumimoji="1" lang="en-US" altLang="zh-CN" sz="2400" dirty="0">
                <a:latin typeface="Consolas"/>
                <a:cs typeface="Consolas"/>
              </a:rPr>
              <a:t>return n</a:t>
            </a:r>
            <a:r>
              <a:rPr kumimoji="1" lang="zh-CN" altLang="en-US" sz="2400" dirty="0">
                <a:latin typeface="Consolas"/>
                <a:cs typeface="Consolas"/>
              </a:rPr>
              <a:t> </a:t>
            </a:r>
            <a:r>
              <a:rPr kumimoji="1" lang="en-US" altLang="zh-CN" sz="2400" dirty="0">
                <a:latin typeface="Consolas"/>
                <a:cs typeface="Consolas"/>
              </a:rPr>
              <a:t>+</a:t>
            </a:r>
            <a:r>
              <a:rPr kumimoji="1" lang="zh-CN" altLang="en-US" sz="2400" dirty="0">
                <a:latin typeface="Consolas"/>
                <a:cs typeface="Consolas"/>
              </a:rPr>
              <a:t> </a:t>
            </a:r>
            <a:r>
              <a:rPr kumimoji="1" lang="en-US" altLang="zh-CN" sz="2400" dirty="0">
                <a:latin typeface="Consolas"/>
                <a:cs typeface="Consolas"/>
              </a:rPr>
              <a:t>1;</a:t>
            </a:r>
            <a:endParaRPr kumimoji="1" lang="mr-IN" altLang="zh-CN" sz="2400" dirty="0">
              <a:latin typeface="Consolas"/>
              <a:cs typeface="Consolas"/>
            </a:endParaRPr>
          </a:p>
          <a:p>
            <a:pPr marL="0" indent="0">
              <a:buNone/>
            </a:pPr>
            <a:r>
              <a:rPr kumimoji="1" lang="mr-IN" altLang="zh-CN" sz="2400" dirty="0">
                <a:latin typeface="Consolas"/>
                <a:cs typeface="Consolas"/>
              </a:rPr>
              <a:t>}</a:t>
            </a:r>
            <a:endParaRPr kumimoji="1" lang="zh-CN" altLang="en-US" sz="2400" dirty="0">
              <a:latin typeface="Consolas"/>
              <a:cs typeface="Consolas"/>
            </a:endParaRPr>
          </a:p>
        </p:txBody>
      </p:sp>
    </p:spTree>
    <p:extLst>
      <p:ext uri="{BB962C8B-B14F-4D97-AF65-F5344CB8AC3E}">
        <p14:creationId xmlns:p14="http://schemas.microsoft.com/office/powerpoint/2010/main" val="447703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Function invocation</a:t>
            </a:r>
            <a:endParaRPr kumimoji="1" lang="zh-CN" altLang="en-US" dirty="0"/>
          </a:p>
        </p:txBody>
      </p:sp>
      <p:sp>
        <p:nvSpPr>
          <p:cNvPr id="4" name="矩形 3"/>
          <p:cNvSpPr/>
          <p:nvPr/>
        </p:nvSpPr>
        <p:spPr>
          <a:xfrm>
            <a:off x="5301571" y="1782028"/>
            <a:ext cx="3842429" cy="2123658"/>
          </a:xfrm>
          <a:prstGeom prst="rect">
            <a:avLst/>
          </a:prstGeom>
        </p:spPr>
        <p:txBody>
          <a:bodyPr wrap="square">
            <a:spAutoFit/>
          </a:bodyPr>
          <a:lstStyle/>
          <a:p>
            <a:r>
              <a:rPr lang="en-US" altLang="zh-CN" sz="2200" i="1" dirty="0">
                <a:solidFill>
                  <a:srgbClr val="000000"/>
                </a:solidFill>
                <a:latin typeface="Consolas"/>
                <a:ea typeface="宋体" pitchFamily="2" charset="-122"/>
                <a:cs typeface="Consolas"/>
              </a:rPr>
              <a:t>void</a:t>
            </a:r>
            <a:r>
              <a:rPr lang="en-US" altLang="zh-CN" sz="2200" dirty="0">
                <a:solidFill>
                  <a:srgbClr val="000000"/>
                </a:solidFill>
                <a:latin typeface="Consolas"/>
                <a:ea typeface="宋体" pitchFamily="2" charset="-122"/>
                <a:cs typeface="Consolas"/>
              </a:rPr>
              <a:t> </a:t>
            </a:r>
            <a:r>
              <a:rPr lang="en-US" altLang="zh-CN" sz="2200" dirty="0">
                <a:latin typeface="Consolas"/>
                <a:ea typeface="宋体" pitchFamily="2" charset="-122"/>
                <a:cs typeface="Consolas"/>
              </a:rPr>
              <a:t>swap(</a:t>
            </a:r>
            <a:r>
              <a:rPr lang="en-US" altLang="zh-CN" sz="2200" i="1" dirty="0">
                <a:latin typeface="Consolas"/>
                <a:ea typeface="宋体" pitchFamily="2" charset="-122"/>
                <a:cs typeface="Consolas"/>
              </a:rPr>
              <a:t>int a, int b</a:t>
            </a:r>
            <a:r>
              <a:rPr lang="en-US" altLang="zh-CN" sz="2200" dirty="0">
                <a:latin typeface="Consolas"/>
                <a:ea typeface="宋体" pitchFamily="2" charset="-122"/>
                <a:cs typeface="Consolas"/>
              </a:rPr>
              <a:t>) </a:t>
            </a:r>
          </a:p>
          <a:p>
            <a:r>
              <a:rPr lang="en-US" altLang="zh-CN" sz="2200" dirty="0">
                <a:latin typeface="Consolas"/>
                <a:ea typeface="宋体" pitchFamily="2" charset="-122"/>
                <a:cs typeface="Consolas"/>
              </a:rPr>
              <a:t>{</a:t>
            </a:r>
          </a:p>
          <a:p>
            <a:r>
              <a:rPr lang="en-US" altLang="zh-CN" sz="2200" dirty="0">
                <a:solidFill>
                  <a:srgbClr val="000000"/>
                </a:solidFill>
                <a:latin typeface="Consolas"/>
                <a:ea typeface="宋体" pitchFamily="2" charset="-122"/>
                <a:cs typeface="Consolas"/>
              </a:rPr>
              <a:t>    int </a:t>
            </a:r>
            <a:r>
              <a:rPr lang="en-US" altLang="zh-CN" sz="2200" dirty="0">
                <a:latin typeface="Consolas"/>
                <a:ea typeface="宋体" pitchFamily="2" charset="-122"/>
                <a:cs typeface="Consolas"/>
              </a:rPr>
              <a:t>tmp</a:t>
            </a:r>
            <a:r>
              <a:rPr lang="en-US" altLang="zh-CN" sz="2200" dirty="0">
                <a:solidFill>
                  <a:srgbClr val="000000"/>
                </a:solidFill>
                <a:latin typeface="Consolas"/>
                <a:ea typeface="宋体" pitchFamily="2" charset="-122"/>
                <a:cs typeface="Consolas"/>
              </a:rPr>
              <a:t> = a;</a:t>
            </a:r>
          </a:p>
          <a:p>
            <a:r>
              <a:rPr lang="en-US" altLang="zh-CN" sz="2200" dirty="0">
                <a:solidFill>
                  <a:srgbClr val="000000"/>
                </a:solidFill>
                <a:latin typeface="Consolas"/>
                <a:ea typeface="宋体" pitchFamily="2" charset="-122"/>
                <a:cs typeface="Consolas"/>
              </a:rPr>
              <a:t>	 a = b;</a:t>
            </a:r>
          </a:p>
          <a:p>
            <a:r>
              <a:rPr lang="en-US" altLang="zh-CN" sz="2200" dirty="0">
                <a:solidFill>
                  <a:srgbClr val="000000"/>
                </a:solidFill>
                <a:latin typeface="Consolas"/>
                <a:ea typeface="宋体" pitchFamily="2" charset="-122"/>
                <a:cs typeface="Consolas"/>
              </a:rPr>
              <a:t>	 b = tmp;</a:t>
            </a:r>
          </a:p>
          <a:p>
            <a:r>
              <a:rPr lang="en-US" altLang="zh-CN" sz="2200" dirty="0">
                <a:solidFill>
                  <a:srgbClr val="000000"/>
                </a:solidFill>
                <a:latin typeface="Consolas"/>
                <a:ea typeface="宋体" pitchFamily="2" charset="-122"/>
                <a:cs typeface="Consolas"/>
              </a:rPr>
              <a:t>}</a:t>
            </a:r>
          </a:p>
        </p:txBody>
      </p:sp>
      <p:sp>
        <p:nvSpPr>
          <p:cNvPr id="5" name="矩形 4"/>
          <p:cNvSpPr/>
          <p:nvPr/>
        </p:nvSpPr>
        <p:spPr>
          <a:xfrm>
            <a:off x="137431" y="1782028"/>
            <a:ext cx="6193493" cy="2800766"/>
          </a:xfrm>
          <a:prstGeom prst="rect">
            <a:avLst/>
          </a:prstGeom>
        </p:spPr>
        <p:txBody>
          <a:bodyPr wrap="square">
            <a:spAutoFit/>
          </a:bodyPr>
          <a:lstStyle/>
          <a:p>
            <a:r>
              <a:rPr lang="en-US" altLang="zh-CN" sz="2200" i="1" dirty="0">
                <a:solidFill>
                  <a:srgbClr val="000000"/>
                </a:solidFill>
                <a:latin typeface="Consolas"/>
                <a:ea typeface="宋体" pitchFamily="2" charset="-122"/>
                <a:cs typeface="Consolas"/>
              </a:rPr>
              <a:t>int</a:t>
            </a:r>
            <a:r>
              <a:rPr lang="en-US" altLang="zh-CN" sz="2200" dirty="0">
                <a:solidFill>
                  <a:srgbClr val="000000"/>
                </a:solidFill>
                <a:latin typeface="Consolas"/>
                <a:ea typeface="宋体" pitchFamily="2" charset="-122"/>
                <a:cs typeface="Consolas"/>
              </a:rPr>
              <a:t> </a:t>
            </a:r>
            <a:r>
              <a:rPr lang="en-US" altLang="zh-CN" sz="2200" dirty="0">
                <a:latin typeface="Consolas"/>
                <a:ea typeface="宋体" pitchFamily="2" charset="-122"/>
                <a:cs typeface="Consolas"/>
              </a:rPr>
              <a:t>main() </a:t>
            </a:r>
          </a:p>
          <a:p>
            <a:r>
              <a:rPr lang="en-US" altLang="zh-CN" sz="2200" dirty="0">
                <a:latin typeface="Consolas"/>
                <a:ea typeface="宋体" pitchFamily="2" charset="-122"/>
                <a:cs typeface="Consolas"/>
              </a:rPr>
              <a:t>{</a:t>
            </a:r>
          </a:p>
          <a:p>
            <a:r>
              <a:rPr lang="en-US" altLang="zh-CN" sz="2200" dirty="0">
                <a:latin typeface="Consolas"/>
                <a:ea typeface="宋体" pitchFamily="2" charset="-122"/>
                <a:cs typeface="Consolas"/>
              </a:rPr>
              <a:t>	int x = 1;</a:t>
            </a:r>
          </a:p>
          <a:p>
            <a:r>
              <a:rPr lang="en-US" altLang="zh-CN" sz="2200" dirty="0">
                <a:latin typeface="Consolas"/>
                <a:ea typeface="宋体" pitchFamily="2" charset="-122"/>
                <a:cs typeface="Consolas"/>
              </a:rPr>
              <a:t>	int y = 2;</a:t>
            </a:r>
          </a:p>
          <a:p>
            <a:r>
              <a:rPr lang="en-US" altLang="zh-CN" sz="2200" dirty="0">
                <a:latin typeface="Consolas"/>
                <a:ea typeface="宋体" pitchFamily="2" charset="-122"/>
                <a:cs typeface="Consolas"/>
              </a:rPr>
              <a:t>	swap(x, y);</a:t>
            </a:r>
          </a:p>
          <a:p>
            <a:r>
              <a:rPr lang="en-US" altLang="zh-CN" sz="2200" dirty="0">
                <a:latin typeface="Consolas"/>
                <a:ea typeface="宋体" pitchFamily="2" charset="-122"/>
                <a:cs typeface="Consolas"/>
              </a:rPr>
              <a:t>	</a:t>
            </a:r>
          </a:p>
          <a:p>
            <a:r>
              <a:rPr lang="en-US" altLang="zh-CN" sz="2200" dirty="0">
                <a:latin typeface="Consolas"/>
                <a:ea typeface="宋体" pitchFamily="2" charset="-122"/>
                <a:cs typeface="Consolas"/>
              </a:rPr>
              <a:t>	</a:t>
            </a:r>
            <a:r>
              <a:rPr lang="en-US" altLang="zh-CN" sz="2200" dirty="0" err="1">
                <a:latin typeface="Consolas"/>
                <a:ea typeface="宋体" pitchFamily="2" charset="-122"/>
                <a:cs typeface="Consolas"/>
              </a:rPr>
              <a:t>printf</a:t>
            </a:r>
            <a:r>
              <a:rPr lang="en-US" altLang="zh-CN" sz="2200" dirty="0">
                <a:latin typeface="Consolas"/>
                <a:ea typeface="宋体" pitchFamily="2" charset="-122"/>
                <a:cs typeface="Consolas"/>
              </a:rPr>
              <a:t>(“x: %d, y: %d”, x, y);</a:t>
            </a:r>
          </a:p>
          <a:p>
            <a:r>
              <a:rPr lang="en-US" altLang="zh-CN" sz="2200" dirty="0">
                <a:solidFill>
                  <a:srgbClr val="000000"/>
                </a:solidFill>
                <a:latin typeface="Consolas"/>
                <a:ea typeface="宋体" pitchFamily="2" charset="-122"/>
                <a:cs typeface="Consolas"/>
              </a:rPr>
              <a:t>}</a:t>
            </a:r>
          </a:p>
        </p:txBody>
      </p:sp>
      <p:sp>
        <p:nvSpPr>
          <p:cNvPr id="7" name="TextBox 14"/>
          <p:cNvSpPr txBox="1">
            <a:spLocks noChangeArrowheads="1"/>
          </p:cNvSpPr>
          <p:nvPr/>
        </p:nvSpPr>
        <p:spPr bwMode="auto">
          <a:xfrm>
            <a:off x="362244" y="4932110"/>
            <a:ext cx="3847327" cy="5847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800">
                <a:solidFill>
                  <a:schemeClr val="tx1"/>
                </a:solidFill>
                <a:latin typeface="Comic Sans MS" charset="0"/>
                <a:ea typeface="宋体" charset="0"/>
              </a:defRPr>
            </a:lvl1pPr>
            <a:lvl2pPr>
              <a:defRPr sz="2400">
                <a:solidFill>
                  <a:schemeClr val="tx1"/>
                </a:solidFill>
                <a:latin typeface="Comic Sans MS" charset="0"/>
                <a:ea typeface="宋体" charset="0"/>
              </a:defRPr>
            </a:lvl2pPr>
            <a:lvl3pPr>
              <a:defRPr sz="2000">
                <a:solidFill>
                  <a:schemeClr val="tx1"/>
                </a:solidFill>
                <a:latin typeface="Comic Sans MS" charset="0"/>
                <a:ea typeface="宋体" charset="0"/>
              </a:defRPr>
            </a:lvl3pPr>
            <a:lvl4pPr>
              <a:defRPr sz="2000">
                <a:solidFill>
                  <a:schemeClr val="tx1"/>
                </a:solidFill>
                <a:latin typeface="Comic Sans MS" charset="0"/>
                <a:ea typeface="宋体" charset="0"/>
              </a:defRPr>
            </a:lvl4pPr>
            <a:lvl5pPr>
              <a:defRPr sz="2000">
                <a:solidFill>
                  <a:schemeClr val="tx1"/>
                </a:solidFill>
                <a:latin typeface="Comic Sans MS" charset="0"/>
                <a:ea typeface="宋体" charset="0"/>
              </a:defRPr>
            </a:lvl5pPr>
            <a:lvl6pPr>
              <a:defRPr sz="2000">
                <a:solidFill>
                  <a:schemeClr val="tx1"/>
                </a:solidFill>
                <a:latin typeface="Comic Sans MS" charset="0"/>
                <a:ea typeface="宋体" charset="0"/>
              </a:defRPr>
            </a:lvl6pPr>
            <a:lvl7pPr>
              <a:defRPr sz="2000">
                <a:solidFill>
                  <a:schemeClr val="tx1"/>
                </a:solidFill>
                <a:latin typeface="Comic Sans MS" charset="0"/>
                <a:ea typeface="宋体" charset="0"/>
              </a:defRPr>
            </a:lvl7pPr>
            <a:lvl8pPr>
              <a:defRPr sz="2000">
                <a:solidFill>
                  <a:schemeClr val="tx1"/>
                </a:solidFill>
                <a:latin typeface="Comic Sans MS" charset="0"/>
                <a:ea typeface="宋体" charset="0"/>
              </a:defRPr>
            </a:lvl8pPr>
            <a:lvl9pPr>
              <a:defRPr sz="2000">
                <a:solidFill>
                  <a:schemeClr val="tx1"/>
                </a:solidFill>
                <a:latin typeface="Comic Sans MS" charset="0"/>
                <a:ea typeface="宋体" charset="0"/>
              </a:defRPr>
            </a:lvl9pPr>
          </a:lstStyle>
          <a:p>
            <a:pPr eaLnBrk="1" hangingPunct="1"/>
            <a:r>
              <a:rPr lang="en-US" altLang="zh-CN" sz="3200" dirty="0">
                <a:solidFill>
                  <a:srgbClr val="0000FF"/>
                </a:solidFill>
                <a:latin typeface="Verdana"/>
                <a:cs typeface="Verdana"/>
              </a:rPr>
              <a:t>Result  x: </a:t>
            </a:r>
            <a:r>
              <a:rPr lang="en-US" altLang="zh-CN" sz="3200" dirty="0">
                <a:solidFill>
                  <a:srgbClr val="FF0000"/>
                </a:solidFill>
                <a:latin typeface="Verdana"/>
                <a:cs typeface="Verdana"/>
              </a:rPr>
              <a:t>1</a:t>
            </a:r>
            <a:r>
              <a:rPr lang="en-US" altLang="zh-CN" sz="3200" dirty="0">
                <a:solidFill>
                  <a:srgbClr val="0000FF"/>
                </a:solidFill>
                <a:latin typeface="Verdana"/>
                <a:cs typeface="Verdana"/>
              </a:rPr>
              <a:t>,  y: </a:t>
            </a:r>
            <a:r>
              <a:rPr lang="en-US" altLang="zh-CN" sz="3200" dirty="0">
                <a:solidFill>
                  <a:srgbClr val="FF0000"/>
                </a:solidFill>
                <a:latin typeface="Verdana"/>
                <a:cs typeface="Verdana"/>
              </a:rPr>
              <a:t>2</a:t>
            </a:r>
            <a:endParaRPr lang="zh-CN" altLang="en-US" sz="3200" dirty="0">
              <a:solidFill>
                <a:srgbClr val="FF0000"/>
              </a:solidFill>
              <a:latin typeface="Verdana"/>
              <a:cs typeface="Verdana"/>
            </a:endParaRPr>
          </a:p>
        </p:txBody>
      </p:sp>
      <p:sp>
        <p:nvSpPr>
          <p:cNvPr id="8" name="TextBox 14"/>
          <p:cNvSpPr txBox="1">
            <a:spLocks noChangeArrowheads="1"/>
          </p:cNvSpPr>
          <p:nvPr/>
        </p:nvSpPr>
        <p:spPr bwMode="auto">
          <a:xfrm>
            <a:off x="261130" y="1186804"/>
            <a:ext cx="5885295"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800">
                <a:solidFill>
                  <a:schemeClr val="tx1"/>
                </a:solidFill>
                <a:latin typeface="Comic Sans MS" charset="0"/>
                <a:ea typeface="宋体" charset="0"/>
              </a:defRPr>
            </a:lvl1pPr>
            <a:lvl2pPr>
              <a:defRPr sz="2400">
                <a:solidFill>
                  <a:schemeClr val="tx1"/>
                </a:solidFill>
                <a:latin typeface="Comic Sans MS" charset="0"/>
                <a:ea typeface="宋体" charset="0"/>
              </a:defRPr>
            </a:lvl2pPr>
            <a:lvl3pPr>
              <a:defRPr sz="2000">
                <a:solidFill>
                  <a:schemeClr val="tx1"/>
                </a:solidFill>
                <a:latin typeface="Comic Sans MS" charset="0"/>
                <a:ea typeface="宋体" charset="0"/>
              </a:defRPr>
            </a:lvl3pPr>
            <a:lvl4pPr>
              <a:defRPr sz="2000">
                <a:solidFill>
                  <a:schemeClr val="tx1"/>
                </a:solidFill>
                <a:latin typeface="Comic Sans MS" charset="0"/>
                <a:ea typeface="宋体" charset="0"/>
              </a:defRPr>
            </a:lvl4pPr>
            <a:lvl5pPr>
              <a:defRPr sz="2000">
                <a:solidFill>
                  <a:schemeClr val="tx1"/>
                </a:solidFill>
                <a:latin typeface="Comic Sans MS" charset="0"/>
                <a:ea typeface="宋体" charset="0"/>
              </a:defRPr>
            </a:lvl5pPr>
            <a:lvl6pPr>
              <a:defRPr sz="2000">
                <a:solidFill>
                  <a:schemeClr val="tx1"/>
                </a:solidFill>
                <a:latin typeface="Comic Sans MS" charset="0"/>
                <a:ea typeface="宋体" charset="0"/>
              </a:defRPr>
            </a:lvl6pPr>
            <a:lvl7pPr>
              <a:defRPr sz="2000">
                <a:solidFill>
                  <a:schemeClr val="tx1"/>
                </a:solidFill>
                <a:latin typeface="Comic Sans MS" charset="0"/>
                <a:ea typeface="宋体" charset="0"/>
              </a:defRPr>
            </a:lvl7pPr>
            <a:lvl8pPr>
              <a:defRPr sz="2000">
                <a:solidFill>
                  <a:schemeClr val="tx1"/>
                </a:solidFill>
                <a:latin typeface="Comic Sans MS" charset="0"/>
                <a:ea typeface="宋体" charset="0"/>
              </a:defRPr>
            </a:lvl8pPr>
            <a:lvl9pPr>
              <a:defRPr sz="2000">
                <a:solidFill>
                  <a:schemeClr val="tx1"/>
                </a:solidFill>
                <a:latin typeface="Comic Sans MS" charset="0"/>
                <a:ea typeface="宋体" charset="0"/>
              </a:defRPr>
            </a:lvl9pPr>
          </a:lstStyle>
          <a:p>
            <a:pPr eaLnBrk="1" hangingPunct="1"/>
            <a:r>
              <a:rPr lang="en-US" altLang="zh-CN" sz="2400" b="1" dirty="0">
                <a:solidFill>
                  <a:srgbClr val="FF0000"/>
                </a:solidFill>
                <a:latin typeface="Verdana"/>
                <a:cs typeface="Verdana"/>
              </a:rPr>
              <a:t>C passes the arguments by value</a:t>
            </a:r>
            <a:endParaRPr lang="zh-CN" altLang="en-US" sz="2400" b="1" dirty="0">
              <a:solidFill>
                <a:srgbClr val="FF0000"/>
              </a:solidFill>
              <a:latin typeface="Verdana"/>
              <a:cs typeface="Verdana"/>
            </a:endParaRPr>
          </a:p>
        </p:txBody>
      </p:sp>
      <p:cxnSp>
        <p:nvCxnSpPr>
          <p:cNvPr id="9" name="曲线连接符 16"/>
          <p:cNvCxnSpPr>
            <a:cxnSpLocks noChangeShapeType="1"/>
            <a:stCxn id="8" idx="3"/>
          </p:cNvCxnSpPr>
          <p:nvPr/>
        </p:nvCxnSpPr>
        <p:spPr bwMode="auto">
          <a:xfrm>
            <a:off x="6146425" y="1417637"/>
            <a:ext cx="1295779" cy="331689"/>
          </a:xfrm>
          <a:prstGeom prst="curvedConnector3">
            <a:avLst>
              <a:gd name="adj1" fmla="val 102213"/>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10" name="矩形 5"/>
          <p:cNvSpPr/>
          <p:nvPr/>
        </p:nvSpPr>
        <p:spPr>
          <a:xfrm>
            <a:off x="5784925" y="4932110"/>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solidFill>
                  <a:srgbClr val="000000"/>
                </a:solidFill>
              </a:rPr>
              <a:t>2</a:t>
            </a:r>
            <a:endParaRPr kumimoji="1" lang="zh-CN" altLang="en-US" dirty="0">
              <a:solidFill>
                <a:srgbClr val="000000"/>
              </a:solidFill>
            </a:endParaRPr>
          </a:p>
        </p:txBody>
      </p:sp>
      <p:sp>
        <p:nvSpPr>
          <p:cNvPr id="11" name="矩形 6"/>
          <p:cNvSpPr/>
          <p:nvPr/>
        </p:nvSpPr>
        <p:spPr>
          <a:xfrm>
            <a:off x="5784925" y="4579614"/>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solidFill>
                  <a:schemeClr val="tx1"/>
                </a:solidFill>
              </a:rPr>
              <a:t>1</a:t>
            </a:r>
            <a:endParaRPr kumimoji="1" lang="zh-CN" altLang="en-US" dirty="0">
              <a:solidFill>
                <a:schemeClr val="tx1"/>
              </a:solidFill>
            </a:endParaRPr>
          </a:p>
        </p:txBody>
      </p:sp>
      <p:sp>
        <p:nvSpPr>
          <p:cNvPr id="3" name="TextBox 2"/>
          <p:cNvSpPr txBox="1"/>
          <p:nvPr/>
        </p:nvSpPr>
        <p:spPr>
          <a:xfrm>
            <a:off x="6112336" y="5167408"/>
            <a:ext cx="437176" cy="492443"/>
          </a:xfrm>
          <a:prstGeom prst="rect">
            <a:avLst/>
          </a:prstGeom>
          <a:noFill/>
        </p:spPr>
        <p:txBody>
          <a:bodyPr wrap="none" rtlCol="0">
            <a:spAutoFit/>
          </a:bodyPr>
          <a:lstStyle/>
          <a:p>
            <a:r>
              <a:rPr lang="en-US" sz="2600" dirty="0"/>
              <a:t>...</a:t>
            </a:r>
          </a:p>
        </p:txBody>
      </p:sp>
      <p:sp>
        <p:nvSpPr>
          <p:cNvPr id="6" name="TextBox 5"/>
          <p:cNvSpPr txBox="1"/>
          <p:nvPr/>
        </p:nvSpPr>
        <p:spPr>
          <a:xfrm>
            <a:off x="4802225" y="4605633"/>
            <a:ext cx="873895" cy="369332"/>
          </a:xfrm>
          <a:prstGeom prst="rect">
            <a:avLst/>
          </a:prstGeom>
          <a:noFill/>
        </p:spPr>
        <p:txBody>
          <a:bodyPr wrap="none" rtlCol="0">
            <a:spAutoFit/>
          </a:bodyPr>
          <a:lstStyle/>
          <a:p>
            <a:r>
              <a:rPr lang="en-US" dirty="0" err="1"/>
              <a:t>main.x</a:t>
            </a:r>
            <a:r>
              <a:rPr lang="en-US" dirty="0"/>
              <a:t>:</a:t>
            </a:r>
          </a:p>
        </p:txBody>
      </p:sp>
      <p:sp>
        <p:nvSpPr>
          <p:cNvPr id="14" name="TextBox 13"/>
          <p:cNvSpPr txBox="1"/>
          <p:nvPr/>
        </p:nvSpPr>
        <p:spPr>
          <a:xfrm>
            <a:off x="4797717" y="4934655"/>
            <a:ext cx="878403" cy="369332"/>
          </a:xfrm>
          <a:prstGeom prst="rect">
            <a:avLst/>
          </a:prstGeom>
          <a:noFill/>
        </p:spPr>
        <p:txBody>
          <a:bodyPr wrap="none" rtlCol="0">
            <a:spAutoFit/>
          </a:bodyPr>
          <a:lstStyle/>
          <a:p>
            <a:r>
              <a:rPr lang="en-US" dirty="0" err="1"/>
              <a:t>main.y</a:t>
            </a:r>
            <a:r>
              <a:rPr lang="en-US" dirty="0"/>
              <a:t>:</a:t>
            </a:r>
          </a:p>
        </p:txBody>
      </p:sp>
      <p:grpSp>
        <p:nvGrpSpPr>
          <p:cNvPr id="21" name="Group 20"/>
          <p:cNvGrpSpPr/>
          <p:nvPr/>
        </p:nvGrpSpPr>
        <p:grpSpPr>
          <a:xfrm>
            <a:off x="4610092" y="5630320"/>
            <a:ext cx="2266831" cy="1112239"/>
            <a:chOff x="4610092" y="5630320"/>
            <a:chExt cx="2266831" cy="1112239"/>
          </a:xfrm>
        </p:grpSpPr>
        <p:sp>
          <p:nvSpPr>
            <p:cNvPr id="12" name="矩形 7"/>
            <p:cNvSpPr/>
            <p:nvPr/>
          </p:nvSpPr>
          <p:spPr>
            <a:xfrm>
              <a:off x="5784925" y="5630320"/>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t>2</a:t>
              </a:r>
              <a:endParaRPr kumimoji="1" lang="zh-CN" altLang="en-US" dirty="0"/>
            </a:p>
          </p:txBody>
        </p:sp>
        <p:sp>
          <p:nvSpPr>
            <p:cNvPr id="13" name="矩形 8"/>
            <p:cNvSpPr/>
            <p:nvPr/>
          </p:nvSpPr>
          <p:spPr>
            <a:xfrm>
              <a:off x="5784925" y="5979642"/>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t>1</a:t>
              </a:r>
              <a:endParaRPr kumimoji="1" lang="zh-CN" altLang="en-US" dirty="0"/>
            </a:p>
          </p:txBody>
        </p:sp>
        <p:sp>
          <p:nvSpPr>
            <p:cNvPr id="15" name="矩形 7"/>
            <p:cNvSpPr/>
            <p:nvPr/>
          </p:nvSpPr>
          <p:spPr>
            <a:xfrm>
              <a:off x="5784925" y="6335748"/>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t>1</a:t>
              </a:r>
              <a:endParaRPr kumimoji="1" lang="zh-CN" altLang="en-US" dirty="0"/>
            </a:p>
          </p:txBody>
        </p:sp>
        <p:sp>
          <p:nvSpPr>
            <p:cNvPr id="17" name="TextBox 16"/>
            <p:cNvSpPr txBox="1"/>
            <p:nvPr/>
          </p:nvSpPr>
          <p:spPr>
            <a:xfrm>
              <a:off x="4802225" y="5663079"/>
              <a:ext cx="902410" cy="369332"/>
            </a:xfrm>
            <a:prstGeom prst="rect">
              <a:avLst/>
            </a:prstGeom>
            <a:noFill/>
          </p:spPr>
          <p:txBody>
            <a:bodyPr wrap="none" rtlCol="0">
              <a:spAutoFit/>
            </a:bodyPr>
            <a:lstStyle/>
            <a:p>
              <a:r>
                <a:rPr lang="en-US" dirty="0" err="1"/>
                <a:t>swap.a</a:t>
              </a:r>
              <a:r>
                <a:rPr lang="en-US" dirty="0"/>
                <a:t>:</a:t>
              </a:r>
            </a:p>
          </p:txBody>
        </p:sp>
        <p:sp>
          <p:nvSpPr>
            <p:cNvPr id="18" name="TextBox 17"/>
            <p:cNvSpPr txBox="1"/>
            <p:nvPr/>
          </p:nvSpPr>
          <p:spPr>
            <a:xfrm>
              <a:off x="4791517" y="6003895"/>
              <a:ext cx="913118" cy="369332"/>
            </a:xfrm>
            <a:prstGeom prst="rect">
              <a:avLst/>
            </a:prstGeom>
            <a:noFill/>
          </p:spPr>
          <p:txBody>
            <a:bodyPr wrap="none" rtlCol="0">
              <a:spAutoFit/>
            </a:bodyPr>
            <a:lstStyle/>
            <a:p>
              <a:r>
                <a:rPr lang="en-US" dirty="0" err="1"/>
                <a:t>swap.b</a:t>
              </a:r>
              <a:r>
                <a:rPr lang="en-US" dirty="0"/>
                <a:t>:</a:t>
              </a:r>
            </a:p>
          </p:txBody>
        </p:sp>
        <p:sp>
          <p:nvSpPr>
            <p:cNvPr id="19" name="TextBox 18"/>
            <p:cNvSpPr txBox="1"/>
            <p:nvPr/>
          </p:nvSpPr>
          <p:spPr>
            <a:xfrm>
              <a:off x="4610092" y="6373227"/>
              <a:ext cx="1174833" cy="369332"/>
            </a:xfrm>
            <a:prstGeom prst="rect">
              <a:avLst/>
            </a:prstGeom>
            <a:noFill/>
          </p:spPr>
          <p:txBody>
            <a:bodyPr wrap="none" rtlCol="0">
              <a:spAutoFit/>
            </a:bodyPr>
            <a:lstStyle/>
            <a:p>
              <a:r>
                <a:rPr lang="en-US" dirty="0" err="1"/>
                <a:t>swap.tmp</a:t>
              </a:r>
              <a:r>
                <a:rPr lang="en-US" dirty="0"/>
                <a:t>:</a:t>
              </a:r>
            </a:p>
          </p:txBody>
        </p:sp>
      </p:grpSp>
    </p:spTree>
    <p:extLst>
      <p:ext uri="{BB962C8B-B14F-4D97-AF65-F5344CB8AC3E}">
        <p14:creationId xmlns:p14="http://schemas.microsoft.com/office/powerpoint/2010/main" val="56352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21"/>
                                        </p:tgtEl>
                                      </p:cBhvr>
                                    </p:animEffect>
                                    <p:set>
                                      <p:cBhvr>
                                        <p:cTn id="7"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t>Pointers</a:t>
            </a:r>
          </a:p>
        </p:txBody>
      </p:sp>
      <p:sp>
        <p:nvSpPr>
          <p:cNvPr id="7" name="Subtitle 6"/>
          <p:cNvSpPr>
            <a:spLocks noGrp="1"/>
          </p:cNvSpPr>
          <p:nvPr>
            <p:ph type="subTitle" idx="1"/>
          </p:nvPr>
        </p:nvSpPr>
        <p:spPr/>
        <p:txBody>
          <a:bodyPr/>
          <a:lstStyle/>
          <a:p>
            <a:r>
              <a:rPr lang="en-US" dirty="0"/>
              <a:t>Pointer is a memory address</a:t>
            </a:r>
          </a:p>
        </p:txBody>
      </p:sp>
    </p:spTree>
    <p:extLst>
      <p:ext uri="{BB962C8B-B14F-4D97-AF65-F5344CB8AC3E}">
        <p14:creationId xmlns:p14="http://schemas.microsoft.com/office/powerpoint/2010/main" val="3174743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Pointer</a:t>
            </a:r>
            <a:endParaRPr kumimoji="1" lang="zh-CN" altLang="en-US" dirty="0"/>
          </a:p>
        </p:txBody>
      </p:sp>
      <p:sp>
        <p:nvSpPr>
          <p:cNvPr id="4" name="矩形 3"/>
          <p:cNvSpPr/>
          <p:nvPr/>
        </p:nvSpPr>
        <p:spPr>
          <a:xfrm>
            <a:off x="1097676" y="1404848"/>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lnSpc>
                <a:spcPct val="50000"/>
              </a:lnSpc>
            </a:pPr>
            <a:r>
              <a:rPr kumimoji="1" lang="mr-IN" altLang="zh-CN" sz="3600" b="1" dirty="0">
                <a:solidFill>
                  <a:prstClr val="black"/>
                </a:solidFill>
              </a:rPr>
              <a:t>…</a:t>
            </a:r>
            <a:endParaRPr kumimoji="1" lang="zh-CN" altLang="en-US" dirty="0"/>
          </a:p>
        </p:txBody>
      </p:sp>
      <p:sp>
        <p:nvSpPr>
          <p:cNvPr id="5" name="矩形 4"/>
          <p:cNvSpPr/>
          <p:nvPr/>
        </p:nvSpPr>
        <p:spPr>
          <a:xfrm>
            <a:off x="1097676" y="1754170"/>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lvl="0" algn="ctr">
              <a:lnSpc>
                <a:spcPct val="50000"/>
              </a:lnSpc>
            </a:pPr>
            <a:endParaRPr kumimoji="1" lang="zh-CN" altLang="en-US" sz="3600" b="1" dirty="0">
              <a:solidFill>
                <a:prstClr val="black"/>
              </a:solidFill>
            </a:endParaRPr>
          </a:p>
        </p:txBody>
      </p:sp>
      <p:sp>
        <p:nvSpPr>
          <p:cNvPr id="6" name="矩形 5"/>
          <p:cNvSpPr/>
          <p:nvPr/>
        </p:nvSpPr>
        <p:spPr>
          <a:xfrm>
            <a:off x="1097676" y="2462772"/>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7" name="矩形 6"/>
          <p:cNvSpPr/>
          <p:nvPr/>
        </p:nvSpPr>
        <p:spPr>
          <a:xfrm>
            <a:off x="1097676" y="2110276"/>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8" name="矩形 7"/>
          <p:cNvSpPr/>
          <p:nvPr/>
        </p:nvSpPr>
        <p:spPr>
          <a:xfrm>
            <a:off x="1097676" y="2811660"/>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9" name="矩形 8"/>
          <p:cNvSpPr/>
          <p:nvPr/>
        </p:nvSpPr>
        <p:spPr>
          <a:xfrm>
            <a:off x="1097676" y="3160982"/>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0" name="矩形 9"/>
          <p:cNvSpPr/>
          <p:nvPr/>
        </p:nvSpPr>
        <p:spPr>
          <a:xfrm>
            <a:off x="1097676" y="3869584"/>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1" name="矩形 10"/>
          <p:cNvSpPr/>
          <p:nvPr/>
        </p:nvSpPr>
        <p:spPr>
          <a:xfrm>
            <a:off x="1097676" y="3517088"/>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lnSpc>
                <a:spcPct val="50000"/>
              </a:lnSpc>
            </a:pPr>
            <a:endParaRPr kumimoji="1" lang="zh-CN" altLang="en-US" sz="3600" b="1" dirty="0"/>
          </a:p>
        </p:txBody>
      </p:sp>
      <p:sp>
        <p:nvSpPr>
          <p:cNvPr id="12" name="矩形 11"/>
          <p:cNvSpPr/>
          <p:nvPr/>
        </p:nvSpPr>
        <p:spPr>
          <a:xfrm>
            <a:off x="1097676" y="4223125"/>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7" name="矩形 16"/>
          <p:cNvSpPr/>
          <p:nvPr/>
        </p:nvSpPr>
        <p:spPr>
          <a:xfrm>
            <a:off x="1097676" y="5979259"/>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Verdana"/>
                <a:cs typeface="Verdana"/>
              </a:rPr>
              <a:t>1</a:t>
            </a:r>
            <a:endParaRPr kumimoji="1" lang="zh-CN" altLang="en-US" dirty="0">
              <a:latin typeface="Verdana"/>
              <a:cs typeface="Verdana"/>
            </a:endParaRPr>
          </a:p>
        </p:txBody>
      </p:sp>
      <p:sp>
        <p:nvSpPr>
          <p:cNvPr id="42" name="矩形 41"/>
          <p:cNvSpPr/>
          <p:nvPr/>
        </p:nvSpPr>
        <p:spPr>
          <a:xfrm>
            <a:off x="644399" y="5984944"/>
            <a:ext cx="438491" cy="369332"/>
          </a:xfrm>
          <a:prstGeom prst="rect">
            <a:avLst/>
          </a:prstGeom>
        </p:spPr>
        <p:txBody>
          <a:bodyPr wrap="none">
            <a:spAutoFit/>
          </a:bodyPr>
          <a:lstStyle/>
          <a:p>
            <a:r>
              <a:rPr lang="en-US" altLang="zh-CN" dirty="0">
                <a:latin typeface="Consolas"/>
                <a:ea typeface="宋体" pitchFamily="2" charset="-122"/>
                <a:cs typeface="Consolas"/>
              </a:rPr>
              <a:t>a:</a:t>
            </a:r>
            <a:endParaRPr lang="zh-CN" altLang="en-US" dirty="0"/>
          </a:p>
        </p:txBody>
      </p:sp>
      <p:sp>
        <p:nvSpPr>
          <p:cNvPr id="45" name="矩形 44"/>
          <p:cNvSpPr/>
          <p:nvPr/>
        </p:nvSpPr>
        <p:spPr>
          <a:xfrm>
            <a:off x="1094760" y="1048742"/>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52" name="矩形 51"/>
          <p:cNvSpPr/>
          <p:nvPr/>
        </p:nvSpPr>
        <p:spPr>
          <a:xfrm>
            <a:off x="1094760" y="4570286"/>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53" name="矩形 52"/>
          <p:cNvSpPr/>
          <p:nvPr/>
        </p:nvSpPr>
        <p:spPr>
          <a:xfrm>
            <a:off x="1094760" y="4925464"/>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54" name="矩形 53"/>
          <p:cNvSpPr/>
          <p:nvPr/>
        </p:nvSpPr>
        <p:spPr>
          <a:xfrm>
            <a:off x="1092850" y="5279654"/>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55" name="矩形 54"/>
          <p:cNvSpPr/>
          <p:nvPr/>
        </p:nvSpPr>
        <p:spPr>
          <a:xfrm>
            <a:off x="1097676" y="5629747"/>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37" name="矩形 36"/>
          <p:cNvSpPr/>
          <p:nvPr/>
        </p:nvSpPr>
        <p:spPr>
          <a:xfrm>
            <a:off x="3265999" y="1447499"/>
            <a:ext cx="2668773" cy="461665"/>
          </a:xfrm>
          <a:prstGeom prst="rect">
            <a:avLst/>
          </a:prstGeom>
        </p:spPr>
        <p:txBody>
          <a:bodyPr wrap="square">
            <a:spAutoFit/>
          </a:bodyPr>
          <a:lstStyle/>
          <a:p>
            <a:r>
              <a:rPr lang="en-US" altLang="zh-CN" sz="2400" dirty="0">
                <a:latin typeface="Consolas"/>
                <a:ea typeface="宋体" pitchFamily="2" charset="-122"/>
                <a:cs typeface="Consolas"/>
              </a:rPr>
              <a:t>char a = 1;</a:t>
            </a:r>
            <a:endParaRPr lang="zh-CN" altLang="en-US" sz="2400" dirty="0"/>
          </a:p>
        </p:txBody>
      </p:sp>
      <p:grpSp>
        <p:nvGrpSpPr>
          <p:cNvPr id="36" name="组 50"/>
          <p:cNvGrpSpPr/>
          <p:nvPr/>
        </p:nvGrpSpPr>
        <p:grpSpPr>
          <a:xfrm>
            <a:off x="2213414" y="1048742"/>
            <a:ext cx="768021" cy="5317404"/>
            <a:chOff x="2213414" y="1048742"/>
            <a:chExt cx="768021" cy="5317404"/>
          </a:xfrm>
        </p:grpSpPr>
        <p:sp>
          <p:nvSpPr>
            <p:cNvPr id="38" name="矩形 19"/>
            <p:cNvSpPr/>
            <p:nvPr/>
          </p:nvSpPr>
          <p:spPr>
            <a:xfrm>
              <a:off x="2232965" y="6027592"/>
              <a:ext cx="697426" cy="338554"/>
            </a:xfrm>
            <a:prstGeom prst="rect">
              <a:avLst/>
            </a:prstGeom>
          </p:spPr>
          <p:txBody>
            <a:bodyPr wrap="none">
              <a:spAutoFit/>
            </a:bodyPr>
            <a:lstStyle/>
            <a:p>
              <a:r>
                <a:rPr lang="en-US" altLang="zh-CN" sz="1600" dirty="0">
                  <a:latin typeface="Verdana"/>
                  <a:ea typeface="宋体" pitchFamily="2" charset="-122"/>
                  <a:cs typeface="Verdana"/>
                </a:rPr>
                <a:t>0x10</a:t>
              </a:r>
              <a:endParaRPr lang="zh-CN" altLang="en-US" sz="1600" dirty="0">
                <a:latin typeface="Verdana"/>
                <a:cs typeface="Verdana"/>
              </a:endParaRPr>
            </a:p>
          </p:txBody>
        </p:sp>
        <p:sp>
          <p:nvSpPr>
            <p:cNvPr id="39" name="矩形 22"/>
            <p:cNvSpPr/>
            <p:nvPr/>
          </p:nvSpPr>
          <p:spPr>
            <a:xfrm>
              <a:off x="2231055" y="5693322"/>
              <a:ext cx="697426" cy="338554"/>
            </a:xfrm>
            <a:prstGeom prst="rect">
              <a:avLst/>
            </a:prstGeom>
          </p:spPr>
          <p:txBody>
            <a:bodyPr wrap="none">
              <a:spAutoFit/>
            </a:bodyPr>
            <a:lstStyle/>
            <a:p>
              <a:r>
                <a:rPr lang="en-US" altLang="zh-CN" sz="1600" dirty="0">
                  <a:latin typeface="Verdana"/>
                  <a:ea typeface="宋体" pitchFamily="2" charset="-122"/>
                  <a:cs typeface="Verdana"/>
                </a:rPr>
                <a:t>0x11</a:t>
              </a:r>
              <a:endParaRPr lang="zh-CN" altLang="en-US" sz="1600" dirty="0">
                <a:latin typeface="Verdana"/>
                <a:cs typeface="Verdana"/>
              </a:endParaRPr>
            </a:p>
          </p:txBody>
        </p:sp>
        <p:sp>
          <p:nvSpPr>
            <p:cNvPr id="40" name="矩形 23"/>
            <p:cNvSpPr/>
            <p:nvPr/>
          </p:nvSpPr>
          <p:spPr>
            <a:xfrm>
              <a:off x="2233977" y="5329382"/>
              <a:ext cx="697426" cy="338554"/>
            </a:xfrm>
            <a:prstGeom prst="rect">
              <a:avLst/>
            </a:prstGeom>
          </p:spPr>
          <p:txBody>
            <a:bodyPr wrap="none">
              <a:spAutoFit/>
            </a:bodyPr>
            <a:lstStyle/>
            <a:p>
              <a:r>
                <a:rPr lang="en-US" altLang="zh-CN" sz="1600" dirty="0">
                  <a:latin typeface="Verdana"/>
                  <a:ea typeface="宋体" pitchFamily="2" charset="-122"/>
                  <a:cs typeface="Verdana"/>
                </a:rPr>
                <a:t>0x12</a:t>
              </a:r>
              <a:endParaRPr lang="zh-CN" altLang="en-US" sz="1600" dirty="0">
                <a:latin typeface="Verdana"/>
                <a:cs typeface="Verdana"/>
              </a:endParaRPr>
            </a:p>
          </p:txBody>
        </p:sp>
        <p:sp>
          <p:nvSpPr>
            <p:cNvPr id="41" name="矩形 24"/>
            <p:cNvSpPr/>
            <p:nvPr/>
          </p:nvSpPr>
          <p:spPr>
            <a:xfrm>
              <a:off x="2244833" y="4961406"/>
              <a:ext cx="697426" cy="338554"/>
            </a:xfrm>
            <a:prstGeom prst="rect">
              <a:avLst/>
            </a:prstGeom>
          </p:spPr>
          <p:txBody>
            <a:bodyPr wrap="none">
              <a:spAutoFit/>
            </a:bodyPr>
            <a:lstStyle/>
            <a:p>
              <a:r>
                <a:rPr lang="en-US" altLang="zh-CN" sz="1600" dirty="0">
                  <a:latin typeface="Verdana"/>
                  <a:ea typeface="宋体" pitchFamily="2" charset="-122"/>
                  <a:cs typeface="Verdana"/>
                </a:rPr>
                <a:t>0x13</a:t>
              </a:r>
              <a:endParaRPr lang="zh-CN" altLang="en-US" sz="1600" dirty="0">
                <a:latin typeface="Verdana"/>
                <a:cs typeface="Verdana"/>
              </a:endParaRPr>
            </a:p>
          </p:txBody>
        </p:sp>
        <p:sp>
          <p:nvSpPr>
            <p:cNvPr id="43" name="矩形 25"/>
            <p:cNvSpPr/>
            <p:nvPr/>
          </p:nvSpPr>
          <p:spPr>
            <a:xfrm>
              <a:off x="2254793" y="4603228"/>
              <a:ext cx="697627" cy="338554"/>
            </a:xfrm>
            <a:prstGeom prst="rect">
              <a:avLst/>
            </a:prstGeom>
          </p:spPr>
          <p:txBody>
            <a:bodyPr wrap="none">
              <a:spAutoFit/>
            </a:bodyPr>
            <a:lstStyle/>
            <a:p>
              <a:r>
                <a:rPr lang="en-US" altLang="zh-CN" sz="1600" dirty="0">
                  <a:latin typeface="Verdana"/>
                  <a:ea typeface="宋体" pitchFamily="2" charset="-122"/>
                  <a:cs typeface="Verdana"/>
                </a:rPr>
                <a:t>0x14</a:t>
              </a:r>
              <a:endParaRPr lang="zh-CN" altLang="en-US" sz="1600" dirty="0">
                <a:latin typeface="Verdana"/>
                <a:cs typeface="Verdana"/>
              </a:endParaRPr>
            </a:p>
          </p:txBody>
        </p:sp>
        <p:sp>
          <p:nvSpPr>
            <p:cNvPr id="44" name="矩形 26"/>
            <p:cNvSpPr/>
            <p:nvPr/>
          </p:nvSpPr>
          <p:spPr>
            <a:xfrm>
              <a:off x="2252390" y="4267210"/>
              <a:ext cx="697426" cy="338554"/>
            </a:xfrm>
            <a:prstGeom prst="rect">
              <a:avLst/>
            </a:prstGeom>
          </p:spPr>
          <p:txBody>
            <a:bodyPr wrap="none">
              <a:spAutoFit/>
            </a:bodyPr>
            <a:lstStyle/>
            <a:p>
              <a:r>
                <a:rPr lang="en-US" altLang="zh-CN" sz="1600" dirty="0">
                  <a:latin typeface="Verdana"/>
                  <a:ea typeface="宋体" pitchFamily="2" charset="-122"/>
                  <a:cs typeface="Verdana"/>
                </a:rPr>
                <a:t>0x15</a:t>
              </a:r>
              <a:endParaRPr lang="zh-CN" altLang="en-US" sz="1600" dirty="0">
                <a:latin typeface="Verdana"/>
                <a:cs typeface="Verdana"/>
              </a:endParaRPr>
            </a:p>
          </p:txBody>
        </p:sp>
        <p:sp>
          <p:nvSpPr>
            <p:cNvPr id="46" name="矩形 27"/>
            <p:cNvSpPr/>
            <p:nvPr/>
          </p:nvSpPr>
          <p:spPr>
            <a:xfrm>
              <a:off x="2264260" y="3904916"/>
              <a:ext cx="697426" cy="338554"/>
            </a:xfrm>
            <a:prstGeom prst="rect">
              <a:avLst/>
            </a:prstGeom>
          </p:spPr>
          <p:txBody>
            <a:bodyPr wrap="none">
              <a:spAutoFit/>
            </a:bodyPr>
            <a:lstStyle/>
            <a:p>
              <a:r>
                <a:rPr lang="en-US" altLang="zh-CN" sz="1600" dirty="0">
                  <a:latin typeface="Verdana"/>
                  <a:ea typeface="宋体" pitchFamily="2" charset="-122"/>
                  <a:cs typeface="Verdana"/>
                </a:rPr>
                <a:t>0x16</a:t>
              </a:r>
              <a:endParaRPr lang="zh-CN" altLang="en-US" sz="1600" dirty="0">
                <a:latin typeface="Verdana"/>
                <a:cs typeface="Verdana"/>
              </a:endParaRPr>
            </a:p>
          </p:txBody>
        </p:sp>
        <p:sp>
          <p:nvSpPr>
            <p:cNvPr id="49" name="矩形 28"/>
            <p:cNvSpPr/>
            <p:nvPr/>
          </p:nvSpPr>
          <p:spPr>
            <a:xfrm>
              <a:off x="2264785" y="3558305"/>
              <a:ext cx="697426" cy="338554"/>
            </a:xfrm>
            <a:prstGeom prst="rect">
              <a:avLst/>
            </a:prstGeom>
          </p:spPr>
          <p:txBody>
            <a:bodyPr wrap="none">
              <a:spAutoFit/>
            </a:bodyPr>
            <a:lstStyle/>
            <a:p>
              <a:r>
                <a:rPr lang="en-US" altLang="zh-CN" sz="1600" dirty="0">
                  <a:latin typeface="Verdana"/>
                  <a:ea typeface="宋体" pitchFamily="2" charset="-122"/>
                  <a:cs typeface="Verdana"/>
                </a:rPr>
                <a:t>0x17</a:t>
              </a:r>
              <a:endParaRPr lang="zh-CN" altLang="en-US" sz="1600" dirty="0">
                <a:latin typeface="Verdana"/>
                <a:cs typeface="Verdana"/>
              </a:endParaRPr>
            </a:p>
          </p:txBody>
        </p:sp>
        <p:sp>
          <p:nvSpPr>
            <p:cNvPr id="50" name="矩形 29"/>
            <p:cNvSpPr/>
            <p:nvPr/>
          </p:nvSpPr>
          <p:spPr>
            <a:xfrm>
              <a:off x="2262875" y="3224035"/>
              <a:ext cx="697426" cy="338554"/>
            </a:xfrm>
            <a:prstGeom prst="rect">
              <a:avLst/>
            </a:prstGeom>
          </p:spPr>
          <p:txBody>
            <a:bodyPr wrap="none">
              <a:spAutoFit/>
            </a:bodyPr>
            <a:lstStyle/>
            <a:p>
              <a:r>
                <a:rPr lang="en-US" altLang="zh-CN" sz="1600" dirty="0">
                  <a:latin typeface="Verdana"/>
                  <a:ea typeface="宋体" pitchFamily="2" charset="-122"/>
                  <a:cs typeface="Verdana"/>
                </a:rPr>
                <a:t>0x18</a:t>
              </a:r>
              <a:endParaRPr lang="zh-CN" altLang="en-US" sz="1600" dirty="0">
                <a:latin typeface="Verdana"/>
                <a:cs typeface="Verdana"/>
              </a:endParaRPr>
            </a:p>
          </p:txBody>
        </p:sp>
        <p:sp>
          <p:nvSpPr>
            <p:cNvPr id="56" name="矩形 30"/>
            <p:cNvSpPr/>
            <p:nvPr/>
          </p:nvSpPr>
          <p:spPr>
            <a:xfrm>
              <a:off x="2265797" y="2860095"/>
              <a:ext cx="697426" cy="338554"/>
            </a:xfrm>
            <a:prstGeom prst="rect">
              <a:avLst/>
            </a:prstGeom>
          </p:spPr>
          <p:txBody>
            <a:bodyPr wrap="none">
              <a:spAutoFit/>
            </a:bodyPr>
            <a:lstStyle/>
            <a:p>
              <a:r>
                <a:rPr lang="en-US" altLang="zh-CN" sz="1600" dirty="0">
                  <a:latin typeface="Verdana"/>
                  <a:ea typeface="宋体" pitchFamily="2" charset="-122"/>
                  <a:cs typeface="Verdana"/>
                </a:rPr>
                <a:t>0x19</a:t>
              </a:r>
              <a:endParaRPr lang="zh-CN" altLang="en-US" sz="1600" dirty="0">
                <a:latin typeface="Verdana"/>
                <a:cs typeface="Verdana"/>
              </a:endParaRPr>
            </a:p>
          </p:txBody>
        </p:sp>
        <p:sp>
          <p:nvSpPr>
            <p:cNvPr id="57" name="矩形 31"/>
            <p:cNvSpPr/>
            <p:nvPr/>
          </p:nvSpPr>
          <p:spPr>
            <a:xfrm>
              <a:off x="2276653" y="2492119"/>
              <a:ext cx="690213" cy="338554"/>
            </a:xfrm>
            <a:prstGeom prst="rect">
              <a:avLst/>
            </a:prstGeom>
          </p:spPr>
          <p:txBody>
            <a:bodyPr wrap="none">
              <a:spAutoFit/>
            </a:bodyPr>
            <a:lstStyle/>
            <a:p>
              <a:r>
                <a:rPr lang="en-US" altLang="zh-CN" sz="1600" dirty="0">
                  <a:latin typeface="Verdana"/>
                  <a:ea typeface="宋体" pitchFamily="2" charset="-122"/>
                  <a:cs typeface="Verdana"/>
                </a:rPr>
                <a:t>0x1a</a:t>
              </a:r>
              <a:endParaRPr lang="zh-CN" altLang="en-US" sz="1600" dirty="0">
                <a:latin typeface="Verdana"/>
                <a:cs typeface="Verdana"/>
              </a:endParaRPr>
            </a:p>
          </p:txBody>
        </p:sp>
        <p:sp>
          <p:nvSpPr>
            <p:cNvPr id="58" name="矩形 32"/>
            <p:cNvSpPr/>
            <p:nvPr/>
          </p:nvSpPr>
          <p:spPr>
            <a:xfrm>
              <a:off x="2286613" y="2133941"/>
              <a:ext cx="694822" cy="338554"/>
            </a:xfrm>
            <a:prstGeom prst="rect">
              <a:avLst/>
            </a:prstGeom>
          </p:spPr>
          <p:txBody>
            <a:bodyPr wrap="none">
              <a:spAutoFit/>
            </a:bodyPr>
            <a:lstStyle/>
            <a:p>
              <a:r>
                <a:rPr lang="en-US" altLang="zh-CN" sz="1600" dirty="0">
                  <a:latin typeface="Verdana"/>
                  <a:ea typeface="宋体" pitchFamily="2" charset="-122"/>
                  <a:cs typeface="Verdana"/>
                </a:rPr>
                <a:t>0x1b</a:t>
              </a:r>
              <a:endParaRPr lang="zh-CN" altLang="en-US" sz="1600" dirty="0">
                <a:latin typeface="Verdana"/>
                <a:cs typeface="Verdana"/>
              </a:endParaRPr>
            </a:p>
          </p:txBody>
        </p:sp>
        <p:sp>
          <p:nvSpPr>
            <p:cNvPr id="59" name="矩形 34"/>
            <p:cNvSpPr/>
            <p:nvPr/>
          </p:nvSpPr>
          <p:spPr>
            <a:xfrm>
              <a:off x="2213414" y="1048742"/>
              <a:ext cx="595035" cy="338554"/>
            </a:xfrm>
            <a:prstGeom prst="rect">
              <a:avLst/>
            </a:prstGeom>
          </p:spPr>
          <p:txBody>
            <a:bodyPr wrap="none">
              <a:spAutoFit/>
            </a:bodyPr>
            <a:lstStyle/>
            <a:p>
              <a:r>
                <a:rPr lang="en-US" altLang="zh-CN" sz="1600" dirty="0">
                  <a:latin typeface="Verdana"/>
                  <a:ea typeface="宋体" pitchFamily="2" charset="-122"/>
                  <a:cs typeface="Verdana"/>
                </a:rPr>
                <a:t>0xff</a:t>
              </a:r>
              <a:endParaRPr lang="zh-CN" altLang="en-US" sz="1600" dirty="0">
                <a:latin typeface="Verdana"/>
                <a:cs typeface="Verdana"/>
              </a:endParaRPr>
            </a:p>
          </p:txBody>
        </p:sp>
        <p:sp>
          <p:nvSpPr>
            <p:cNvPr id="60" name="矩形 46"/>
            <p:cNvSpPr/>
            <p:nvPr/>
          </p:nvSpPr>
          <p:spPr>
            <a:xfrm>
              <a:off x="2319874" y="1375426"/>
              <a:ext cx="464565" cy="400110"/>
            </a:xfrm>
            <a:prstGeom prst="rect">
              <a:avLst/>
            </a:prstGeom>
          </p:spPr>
          <p:txBody>
            <a:bodyPr wrap="none">
              <a:spAutoFit/>
            </a:bodyPr>
            <a:lstStyle/>
            <a:p>
              <a:r>
                <a:rPr lang="en-US" altLang="zh-CN" sz="2000" dirty="0">
                  <a:latin typeface="Verdana"/>
                  <a:ea typeface="宋体" pitchFamily="2" charset="-122"/>
                  <a:cs typeface="Verdana"/>
                </a:rPr>
                <a:t>...</a:t>
              </a:r>
              <a:endParaRPr lang="zh-CN" altLang="en-US" sz="2000" dirty="0">
                <a:latin typeface="Verdana"/>
                <a:cs typeface="Verdana"/>
              </a:endParaRPr>
            </a:p>
          </p:txBody>
        </p:sp>
        <p:sp>
          <p:nvSpPr>
            <p:cNvPr id="61" name="矩形 47"/>
            <p:cNvSpPr/>
            <p:nvPr/>
          </p:nvSpPr>
          <p:spPr>
            <a:xfrm>
              <a:off x="2286613" y="1777120"/>
              <a:ext cx="673882" cy="338554"/>
            </a:xfrm>
            <a:prstGeom prst="rect">
              <a:avLst/>
            </a:prstGeom>
          </p:spPr>
          <p:txBody>
            <a:bodyPr wrap="none">
              <a:spAutoFit/>
            </a:bodyPr>
            <a:lstStyle/>
            <a:p>
              <a:r>
                <a:rPr lang="en-US" altLang="zh-CN" sz="1600" dirty="0">
                  <a:latin typeface="Verdana"/>
                  <a:ea typeface="宋体" pitchFamily="2" charset="-122"/>
                  <a:cs typeface="Verdana"/>
                </a:rPr>
                <a:t>0x1c</a:t>
              </a:r>
              <a:endParaRPr lang="zh-CN" altLang="en-US" sz="1600" dirty="0">
                <a:latin typeface="Verdana"/>
                <a:cs typeface="Verdana"/>
              </a:endParaRPr>
            </a:p>
          </p:txBody>
        </p:sp>
      </p:grpSp>
      <p:sp>
        <p:nvSpPr>
          <p:cNvPr id="47" name="矩形 3"/>
          <p:cNvSpPr/>
          <p:nvPr/>
        </p:nvSpPr>
        <p:spPr>
          <a:xfrm>
            <a:off x="1097676" y="6341948"/>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lnSpc>
                <a:spcPct val="50000"/>
              </a:lnSpc>
            </a:pPr>
            <a:r>
              <a:rPr kumimoji="1" lang="mr-IN" altLang="zh-CN" sz="3600" b="1" dirty="0">
                <a:solidFill>
                  <a:prstClr val="black"/>
                </a:solidFill>
              </a:rPr>
              <a:t>…</a:t>
            </a:r>
            <a:endParaRPr kumimoji="1" lang="zh-CN" altLang="en-US" dirty="0"/>
          </a:p>
        </p:txBody>
      </p:sp>
    </p:spTree>
    <p:extLst>
      <p:ext uri="{BB962C8B-B14F-4D97-AF65-F5344CB8AC3E}">
        <p14:creationId xmlns:p14="http://schemas.microsoft.com/office/powerpoint/2010/main" val="1668329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Pointer</a:t>
            </a:r>
            <a:endParaRPr kumimoji="1" lang="zh-CN" altLang="en-US" dirty="0"/>
          </a:p>
        </p:txBody>
      </p:sp>
      <p:sp>
        <p:nvSpPr>
          <p:cNvPr id="4" name="矩形 3"/>
          <p:cNvSpPr/>
          <p:nvPr/>
        </p:nvSpPr>
        <p:spPr>
          <a:xfrm>
            <a:off x="1097676" y="1404848"/>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lnSpc>
                <a:spcPct val="50000"/>
              </a:lnSpc>
            </a:pPr>
            <a:r>
              <a:rPr kumimoji="1" lang="mr-IN" altLang="zh-CN" sz="3600" b="1" dirty="0">
                <a:solidFill>
                  <a:prstClr val="black"/>
                </a:solidFill>
              </a:rPr>
              <a:t>…</a:t>
            </a:r>
            <a:endParaRPr kumimoji="1" lang="zh-CN" altLang="en-US" dirty="0"/>
          </a:p>
        </p:txBody>
      </p:sp>
      <p:sp>
        <p:nvSpPr>
          <p:cNvPr id="5" name="矩形 4"/>
          <p:cNvSpPr/>
          <p:nvPr/>
        </p:nvSpPr>
        <p:spPr>
          <a:xfrm>
            <a:off x="1097676" y="1754170"/>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lvl="0" algn="ctr">
              <a:lnSpc>
                <a:spcPct val="50000"/>
              </a:lnSpc>
            </a:pPr>
            <a:endParaRPr kumimoji="1" lang="zh-CN" altLang="en-US" sz="3600" b="1" dirty="0">
              <a:solidFill>
                <a:prstClr val="black"/>
              </a:solidFill>
            </a:endParaRPr>
          </a:p>
        </p:txBody>
      </p:sp>
      <p:sp>
        <p:nvSpPr>
          <p:cNvPr id="6" name="矩形 5"/>
          <p:cNvSpPr/>
          <p:nvPr/>
        </p:nvSpPr>
        <p:spPr>
          <a:xfrm>
            <a:off x="1097676" y="2462772"/>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7" name="矩形 6"/>
          <p:cNvSpPr/>
          <p:nvPr/>
        </p:nvSpPr>
        <p:spPr>
          <a:xfrm>
            <a:off x="1097676" y="2110276"/>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8" name="矩形 7"/>
          <p:cNvSpPr/>
          <p:nvPr/>
        </p:nvSpPr>
        <p:spPr>
          <a:xfrm>
            <a:off x="1097676" y="2811660"/>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9" name="矩形 8"/>
          <p:cNvSpPr/>
          <p:nvPr/>
        </p:nvSpPr>
        <p:spPr>
          <a:xfrm>
            <a:off x="1097676" y="3160982"/>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0" name="矩形 9"/>
          <p:cNvSpPr/>
          <p:nvPr/>
        </p:nvSpPr>
        <p:spPr>
          <a:xfrm>
            <a:off x="1097676" y="3869584"/>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1" name="矩形 10"/>
          <p:cNvSpPr/>
          <p:nvPr/>
        </p:nvSpPr>
        <p:spPr>
          <a:xfrm>
            <a:off x="1097676" y="3517088"/>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lnSpc>
                <a:spcPct val="50000"/>
              </a:lnSpc>
            </a:pPr>
            <a:endParaRPr kumimoji="1" lang="zh-CN" altLang="en-US" sz="3600" b="1" dirty="0"/>
          </a:p>
        </p:txBody>
      </p:sp>
      <p:sp>
        <p:nvSpPr>
          <p:cNvPr id="12" name="矩形 11"/>
          <p:cNvSpPr/>
          <p:nvPr/>
        </p:nvSpPr>
        <p:spPr>
          <a:xfrm>
            <a:off x="1097676" y="4223125"/>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7" name="矩形 16"/>
          <p:cNvSpPr/>
          <p:nvPr/>
        </p:nvSpPr>
        <p:spPr>
          <a:xfrm>
            <a:off x="1097676" y="5979259"/>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Verdana"/>
                <a:cs typeface="Verdana"/>
              </a:rPr>
              <a:t>1</a:t>
            </a:r>
            <a:endParaRPr kumimoji="1" lang="zh-CN" altLang="en-US" dirty="0">
              <a:latin typeface="Verdana"/>
              <a:cs typeface="Verdana"/>
            </a:endParaRPr>
          </a:p>
        </p:txBody>
      </p:sp>
      <p:sp>
        <p:nvSpPr>
          <p:cNvPr id="42" name="矩形 41"/>
          <p:cNvSpPr/>
          <p:nvPr/>
        </p:nvSpPr>
        <p:spPr>
          <a:xfrm>
            <a:off x="644399" y="5984944"/>
            <a:ext cx="438491" cy="369332"/>
          </a:xfrm>
          <a:prstGeom prst="rect">
            <a:avLst/>
          </a:prstGeom>
        </p:spPr>
        <p:txBody>
          <a:bodyPr wrap="none">
            <a:spAutoFit/>
          </a:bodyPr>
          <a:lstStyle/>
          <a:p>
            <a:r>
              <a:rPr lang="en-US" altLang="zh-CN" dirty="0">
                <a:latin typeface="Consolas"/>
                <a:ea typeface="宋体" pitchFamily="2" charset="-122"/>
                <a:cs typeface="Consolas"/>
              </a:rPr>
              <a:t>a:</a:t>
            </a:r>
            <a:endParaRPr lang="zh-CN" altLang="en-US" dirty="0"/>
          </a:p>
        </p:txBody>
      </p:sp>
      <p:sp>
        <p:nvSpPr>
          <p:cNvPr id="45" name="矩形 44"/>
          <p:cNvSpPr/>
          <p:nvPr/>
        </p:nvSpPr>
        <p:spPr>
          <a:xfrm>
            <a:off x="1094760" y="1048742"/>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55" name="矩形 54"/>
          <p:cNvSpPr/>
          <p:nvPr/>
        </p:nvSpPr>
        <p:spPr>
          <a:xfrm>
            <a:off x="1097676" y="4579232"/>
            <a:ext cx="1091998" cy="140662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000" dirty="0"/>
              <a:t>2</a:t>
            </a:r>
            <a:endParaRPr kumimoji="1" lang="zh-CN" altLang="en-US" dirty="0"/>
          </a:p>
        </p:txBody>
      </p:sp>
      <p:sp>
        <p:nvSpPr>
          <p:cNvPr id="37" name="矩形 36"/>
          <p:cNvSpPr/>
          <p:nvPr/>
        </p:nvSpPr>
        <p:spPr>
          <a:xfrm>
            <a:off x="3265999" y="1447499"/>
            <a:ext cx="2668773" cy="830997"/>
          </a:xfrm>
          <a:prstGeom prst="rect">
            <a:avLst/>
          </a:prstGeom>
        </p:spPr>
        <p:txBody>
          <a:bodyPr wrap="square">
            <a:spAutoFit/>
          </a:bodyPr>
          <a:lstStyle/>
          <a:p>
            <a:r>
              <a:rPr lang="en-US" altLang="zh-CN" sz="2400" dirty="0">
                <a:latin typeface="Consolas"/>
                <a:ea typeface="宋体" pitchFamily="2" charset="-122"/>
                <a:cs typeface="Consolas"/>
              </a:rPr>
              <a:t>char a = 1;</a:t>
            </a:r>
          </a:p>
          <a:p>
            <a:r>
              <a:rPr lang="en-US" altLang="zh-CN" sz="2400" dirty="0" err="1">
                <a:latin typeface="Consolas"/>
                <a:ea typeface="宋体" pitchFamily="2" charset="-122"/>
                <a:cs typeface="Consolas"/>
              </a:rPr>
              <a:t>int</a:t>
            </a:r>
            <a:r>
              <a:rPr lang="en-US" altLang="zh-CN" sz="2400" dirty="0">
                <a:latin typeface="Consolas"/>
                <a:ea typeface="宋体" pitchFamily="2" charset="-122"/>
                <a:cs typeface="Consolas"/>
              </a:rPr>
              <a:t> b = 2;</a:t>
            </a:r>
            <a:endParaRPr lang="zh-CN" altLang="en-US" sz="2400" dirty="0"/>
          </a:p>
        </p:txBody>
      </p:sp>
      <p:grpSp>
        <p:nvGrpSpPr>
          <p:cNvPr id="36" name="组 50"/>
          <p:cNvGrpSpPr/>
          <p:nvPr/>
        </p:nvGrpSpPr>
        <p:grpSpPr>
          <a:xfrm>
            <a:off x="2213414" y="1048742"/>
            <a:ext cx="768021" cy="5317404"/>
            <a:chOff x="2213414" y="1048742"/>
            <a:chExt cx="768021" cy="5317404"/>
          </a:xfrm>
        </p:grpSpPr>
        <p:sp>
          <p:nvSpPr>
            <p:cNvPr id="38" name="矩形 19"/>
            <p:cNvSpPr/>
            <p:nvPr/>
          </p:nvSpPr>
          <p:spPr>
            <a:xfrm>
              <a:off x="2232965" y="6027592"/>
              <a:ext cx="697426" cy="338554"/>
            </a:xfrm>
            <a:prstGeom prst="rect">
              <a:avLst/>
            </a:prstGeom>
          </p:spPr>
          <p:txBody>
            <a:bodyPr wrap="none">
              <a:spAutoFit/>
            </a:bodyPr>
            <a:lstStyle/>
            <a:p>
              <a:r>
                <a:rPr lang="en-US" altLang="zh-CN" sz="1600" dirty="0">
                  <a:latin typeface="Verdana"/>
                  <a:ea typeface="宋体" pitchFamily="2" charset="-122"/>
                  <a:cs typeface="Verdana"/>
                </a:rPr>
                <a:t>0x10</a:t>
              </a:r>
              <a:endParaRPr lang="zh-CN" altLang="en-US" sz="1600" dirty="0">
                <a:latin typeface="Verdana"/>
                <a:cs typeface="Verdana"/>
              </a:endParaRPr>
            </a:p>
          </p:txBody>
        </p:sp>
        <p:sp>
          <p:nvSpPr>
            <p:cNvPr id="39" name="矩形 22"/>
            <p:cNvSpPr/>
            <p:nvPr/>
          </p:nvSpPr>
          <p:spPr>
            <a:xfrm>
              <a:off x="2231055" y="5693322"/>
              <a:ext cx="697426" cy="338554"/>
            </a:xfrm>
            <a:prstGeom prst="rect">
              <a:avLst/>
            </a:prstGeom>
          </p:spPr>
          <p:txBody>
            <a:bodyPr wrap="none">
              <a:spAutoFit/>
            </a:bodyPr>
            <a:lstStyle/>
            <a:p>
              <a:r>
                <a:rPr lang="en-US" altLang="zh-CN" sz="1600" dirty="0">
                  <a:latin typeface="Verdana"/>
                  <a:ea typeface="宋体" pitchFamily="2" charset="-122"/>
                  <a:cs typeface="Verdana"/>
                </a:rPr>
                <a:t>0x11</a:t>
              </a:r>
              <a:endParaRPr lang="zh-CN" altLang="en-US" sz="1600" dirty="0">
                <a:latin typeface="Verdana"/>
                <a:cs typeface="Verdana"/>
              </a:endParaRPr>
            </a:p>
          </p:txBody>
        </p:sp>
        <p:sp>
          <p:nvSpPr>
            <p:cNvPr id="40" name="矩形 23"/>
            <p:cNvSpPr/>
            <p:nvPr/>
          </p:nvSpPr>
          <p:spPr>
            <a:xfrm>
              <a:off x="2233977" y="5329382"/>
              <a:ext cx="697426" cy="338554"/>
            </a:xfrm>
            <a:prstGeom prst="rect">
              <a:avLst/>
            </a:prstGeom>
          </p:spPr>
          <p:txBody>
            <a:bodyPr wrap="none">
              <a:spAutoFit/>
            </a:bodyPr>
            <a:lstStyle/>
            <a:p>
              <a:r>
                <a:rPr lang="en-US" altLang="zh-CN" sz="1600" dirty="0">
                  <a:latin typeface="Verdana"/>
                  <a:ea typeface="宋体" pitchFamily="2" charset="-122"/>
                  <a:cs typeface="Verdana"/>
                </a:rPr>
                <a:t>0x12</a:t>
              </a:r>
              <a:endParaRPr lang="zh-CN" altLang="en-US" sz="1600" dirty="0">
                <a:latin typeface="Verdana"/>
                <a:cs typeface="Verdana"/>
              </a:endParaRPr>
            </a:p>
          </p:txBody>
        </p:sp>
        <p:sp>
          <p:nvSpPr>
            <p:cNvPr id="41" name="矩形 24"/>
            <p:cNvSpPr/>
            <p:nvPr/>
          </p:nvSpPr>
          <p:spPr>
            <a:xfrm>
              <a:off x="2244833" y="4961406"/>
              <a:ext cx="697426" cy="338554"/>
            </a:xfrm>
            <a:prstGeom prst="rect">
              <a:avLst/>
            </a:prstGeom>
          </p:spPr>
          <p:txBody>
            <a:bodyPr wrap="none">
              <a:spAutoFit/>
            </a:bodyPr>
            <a:lstStyle/>
            <a:p>
              <a:r>
                <a:rPr lang="en-US" altLang="zh-CN" sz="1600" dirty="0">
                  <a:latin typeface="Verdana"/>
                  <a:ea typeface="宋体" pitchFamily="2" charset="-122"/>
                  <a:cs typeface="Verdana"/>
                </a:rPr>
                <a:t>0x13</a:t>
              </a:r>
              <a:endParaRPr lang="zh-CN" altLang="en-US" sz="1600" dirty="0">
                <a:latin typeface="Verdana"/>
                <a:cs typeface="Verdana"/>
              </a:endParaRPr>
            </a:p>
          </p:txBody>
        </p:sp>
        <p:sp>
          <p:nvSpPr>
            <p:cNvPr id="43" name="矩形 25"/>
            <p:cNvSpPr/>
            <p:nvPr/>
          </p:nvSpPr>
          <p:spPr>
            <a:xfrm>
              <a:off x="2254793" y="4603228"/>
              <a:ext cx="697627" cy="338554"/>
            </a:xfrm>
            <a:prstGeom prst="rect">
              <a:avLst/>
            </a:prstGeom>
          </p:spPr>
          <p:txBody>
            <a:bodyPr wrap="none">
              <a:spAutoFit/>
            </a:bodyPr>
            <a:lstStyle/>
            <a:p>
              <a:r>
                <a:rPr lang="en-US" altLang="zh-CN" sz="1600" dirty="0">
                  <a:latin typeface="Verdana"/>
                  <a:ea typeface="宋体" pitchFamily="2" charset="-122"/>
                  <a:cs typeface="Verdana"/>
                </a:rPr>
                <a:t>0x14</a:t>
              </a:r>
              <a:endParaRPr lang="zh-CN" altLang="en-US" sz="1600" dirty="0">
                <a:latin typeface="Verdana"/>
                <a:cs typeface="Verdana"/>
              </a:endParaRPr>
            </a:p>
          </p:txBody>
        </p:sp>
        <p:sp>
          <p:nvSpPr>
            <p:cNvPr id="44" name="矩形 26"/>
            <p:cNvSpPr/>
            <p:nvPr/>
          </p:nvSpPr>
          <p:spPr>
            <a:xfrm>
              <a:off x="2252390" y="4267210"/>
              <a:ext cx="697426" cy="338554"/>
            </a:xfrm>
            <a:prstGeom prst="rect">
              <a:avLst/>
            </a:prstGeom>
          </p:spPr>
          <p:txBody>
            <a:bodyPr wrap="none">
              <a:spAutoFit/>
            </a:bodyPr>
            <a:lstStyle/>
            <a:p>
              <a:r>
                <a:rPr lang="en-US" altLang="zh-CN" sz="1600" dirty="0">
                  <a:latin typeface="Verdana"/>
                  <a:ea typeface="宋体" pitchFamily="2" charset="-122"/>
                  <a:cs typeface="Verdana"/>
                </a:rPr>
                <a:t>0x15</a:t>
              </a:r>
              <a:endParaRPr lang="zh-CN" altLang="en-US" sz="1600" dirty="0">
                <a:latin typeface="Verdana"/>
                <a:cs typeface="Verdana"/>
              </a:endParaRPr>
            </a:p>
          </p:txBody>
        </p:sp>
        <p:sp>
          <p:nvSpPr>
            <p:cNvPr id="46" name="矩形 27"/>
            <p:cNvSpPr/>
            <p:nvPr/>
          </p:nvSpPr>
          <p:spPr>
            <a:xfrm>
              <a:off x="2264260" y="3904916"/>
              <a:ext cx="697426" cy="338554"/>
            </a:xfrm>
            <a:prstGeom prst="rect">
              <a:avLst/>
            </a:prstGeom>
          </p:spPr>
          <p:txBody>
            <a:bodyPr wrap="none">
              <a:spAutoFit/>
            </a:bodyPr>
            <a:lstStyle/>
            <a:p>
              <a:r>
                <a:rPr lang="en-US" altLang="zh-CN" sz="1600" dirty="0">
                  <a:latin typeface="Verdana"/>
                  <a:ea typeface="宋体" pitchFamily="2" charset="-122"/>
                  <a:cs typeface="Verdana"/>
                </a:rPr>
                <a:t>0x16</a:t>
              </a:r>
              <a:endParaRPr lang="zh-CN" altLang="en-US" sz="1600" dirty="0">
                <a:latin typeface="Verdana"/>
                <a:cs typeface="Verdana"/>
              </a:endParaRPr>
            </a:p>
          </p:txBody>
        </p:sp>
        <p:sp>
          <p:nvSpPr>
            <p:cNvPr id="49" name="矩形 28"/>
            <p:cNvSpPr/>
            <p:nvPr/>
          </p:nvSpPr>
          <p:spPr>
            <a:xfrm>
              <a:off x="2264785" y="3558305"/>
              <a:ext cx="697426" cy="338554"/>
            </a:xfrm>
            <a:prstGeom prst="rect">
              <a:avLst/>
            </a:prstGeom>
          </p:spPr>
          <p:txBody>
            <a:bodyPr wrap="none">
              <a:spAutoFit/>
            </a:bodyPr>
            <a:lstStyle/>
            <a:p>
              <a:r>
                <a:rPr lang="en-US" altLang="zh-CN" sz="1600" dirty="0">
                  <a:latin typeface="Verdana"/>
                  <a:ea typeface="宋体" pitchFamily="2" charset="-122"/>
                  <a:cs typeface="Verdana"/>
                </a:rPr>
                <a:t>0x17</a:t>
              </a:r>
              <a:endParaRPr lang="zh-CN" altLang="en-US" sz="1600" dirty="0">
                <a:latin typeface="Verdana"/>
                <a:cs typeface="Verdana"/>
              </a:endParaRPr>
            </a:p>
          </p:txBody>
        </p:sp>
        <p:sp>
          <p:nvSpPr>
            <p:cNvPr id="50" name="矩形 29"/>
            <p:cNvSpPr/>
            <p:nvPr/>
          </p:nvSpPr>
          <p:spPr>
            <a:xfrm>
              <a:off x="2262875" y="3224035"/>
              <a:ext cx="697426" cy="338554"/>
            </a:xfrm>
            <a:prstGeom prst="rect">
              <a:avLst/>
            </a:prstGeom>
          </p:spPr>
          <p:txBody>
            <a:bodyPr wrap="none">
              <a:spAutoFit/>
            </a:bodyPr>
            <a:lstStyle/>
            <a:p>
              <a:r>
                <a:rPr lang="en-US" altLang="zh-CN" sz="1600" dirty="0">
                  <a:latin typeface="Verdana"/>
                  <a:ea typeface="宋体" pitchFamily="2" charset="-122"/>
                  <a:cs typeface="Verdana"/>
                </a:rPr>
                <a:t>0x18</a:t>
              </a:r>
              <a:endParaRPr lang="zh-CN" altLang="en-US" sz="1600" dirty="0">
                <a:latin typeface="Verdana"/>
                <a:cs typeface="Verdana"/>
              </a:endParaRPr>
            </a:p>
          </p:txBody>
        </p:sp>
        <p:sp>
          <p:nvSpPr>
            <p:cNvPr id="56" name="矩形 30"/>
            <p:cNvSpPr/>
            <p:nvPr/>
          </p:nvSpPr>
          <p:spPr>
            <a:xfrm>
              <a:off x="2265797" y="2860095"/>
              <a:ext cx="697426" cy="338554"/>
            </a:xfrm>
            <a:prstGeom prst="rect">
              <a:avLst/>
            </a:prstGeom>
          </p:spPr>
          <p:txBody>
            <a:bodyPr wrap="none">
              <a:spAutoFit/>
            </a:bodyPr>
            <a:lstStyle/>
            <a:p>
              <a:r>
                <a:rPr lang="en-US" altLang="zh-CN" sz="1600" dirty="0">
                  <a:latin typeface="Verdana"/>
                  <a:ea typeface="宋体" pitchFamily="2" charset="-122"/>
                  <a:cs typeface="Verdana"/>
                </a:rPr>
                <a:t>0x19</a:t>
              </a:r>
              <a:endParaRPr lang="zh-CN" altLang="en-US" sz="1600" dirty="0">
                <a:latin typeface="Verdana"/>
                <a:cs typeface="Verdana"/>
              </a:endParaRPr>
            </a:p>
          </p:txBody>
        </p:sp>
        <p:sp>
          <p:nvSpPr>
            <p:cNvPr id="57" name="矩形 31"/>
            <p:cNvSpPr/>
            <p:nvPr/>
          </p:nvSpPr>
          <p:spPr>
            <a:xfrm>
              <a:off x="2276653" y="2492119"/>
              <a:ext cx="690213" cy="338554"/>
            </a:xfrm>
            <a:prstGeom prst="rect">
              <a:avLst/>
            </a:prstGeom>
          </p:spPr>
          <p:txBody>
            <a:bodyPr wrap="none">
              <a:spAutoFit/>
            </a:bodyPr>
            <a:lstStyle/>
            <a:p>
              <a:r>
                <a:rPr lang="en-US" altLang="zh-CN" sz="1600" dirty="0">
                  <a:latin typeface="Verdana"/>
                  <a:ea typeface="宋体" pitchFamily="2" charset="-122"/>
                  <a:cs typeface="Verdana"/>
                </a:rPr>
                <a:t>0x1a</a:t>
              </a:r>
              <a:endParaRPr lang="zh-CN" altLang="en-US" sz="1600" dirty="0">
                <a:latin typeface="Verdana"/>
                <a:cs typeface="Verdana"/>
              </a:endParaRPr>
            </a:p>
          </p:txBody>
        </p:sp>
        <p:sp>
          <p:nvSpPr>
            <p:cNvPr id="58" name="矩形 32"/>
            <p:cNvSpPr/>
            <p:nvPr/>
          </p:nvSpPr>
          <p:spPr>
            <a:xfrm>
              <a:off x="2286613" y="2133941"/>
              <a:ext cx="694822" cy="338554"/>
            </a:xfrm>
            <a:prstGeom prst="rect">
              <a:avLst/>
            </a:prstGeom>
          </p:spPr>
          <p:txBody>
            <a:bodyPr wrap="none">
              <a:spAutoFit/>
            </a:bodyPr>
            <a:lstStyle/>
            <a:p>
              <a:r>
                <a:rPr lang="en-US" altLang="zh-CN" sz="1600" dirty="0">
                  <a:latin typeface="Verdana"/>
                  <a:ea typeface="宋体" pitchFamily="2" charset="-122"/>
                  <a:cs typeface="Verdana"/>
                </a:rPr>
                <a:t>0x1b</a:t>
              </a:r>
              <a:endParaRPr lang="zh-CN" altLang="en-US" sz="1600" dirty="0">
                <a:latin typeface="Verdana"/>
                <a:cs typeface="Verdana"/>
              </a:endParaRPr>
            </a:p>
          </p:txBody>
        </p:sp>
        <p:sp>
          <p:nvSpPr>
            <p:cNvPr id="59" name="矩形 34"/>
            <p:cNvSpPr/>
            <p:nvPr/>
          </p:nvSpPr>
          <p:spPr>
            <a:xfrm>
              <a:off x="2213414" y="1048742"/>
              <a:ext cx="595035" cy="338554"/>
            </a:xfrm>
            <a:prstGeom prst="rect">
              <a:avLst/>
            </a:prstGeom>
          </p:spPr>
          <p:txBody>
            <a:bodyPr wrap="none">
              <a:spAutoFit/>
            </a:bodyPr>
            <a:lstStyle/>
            <a:p>
              <a:r>
                <a:rPr lang="en-US" altLang="zh-CN" sz="1600" dirty="0">
                  <a:latin typeface="Verdana"/>
                  <a:ea typeface="宋体" pitchFamily="2" charset="-122"/>
                  <a:cs typeface="Verdana"/>
                </a:rPr>
                <a:t>0xff</a:t>
              </a:r>
              <a:endParaRPr lang="zh-CN" altLang="en-US" sz="1600" dirty="0">
                <a:latin typeface="Verdana"/>
                <a:cs typeface="Verdana"/>
              </a:endParaRPr>
            </a:p>
          </p:txBody>
        </p:sp>
        <p:sp>
          <p:nvSpPr>
            <p:cNvPr id="60" name="矩形 46"/>
            <p:cNvSpPr/>
            <p:nvPr/>
          </p:nvSpPr>
          <p:spPr>
            <a:xfrm>
              <a:off x="2319874" y="1375426"/>
              <a:ext cx="464565" cy="400110"/>
            </a:xfrm>
            <a:prstGeom prst="rect">
              <a:avLst/>
            </a:prstGeom>
          </p:spPr>
          <p:txBody>
            <a:bodyPr wrap="none">
              <a:spAutoFit/>
            </a:bodyPr>
            <a:lstStyle/>
            <a:p>
              <a:r>
                <a:rPr lang="en-US" altLang="zh-CN" sz="2000" dirty="0">
                  <a:latin typeface="Verdana"/>
                  <a:ea typeface="宋体" pitchFamily="2" charset="-122"/>
                  <a:cs typeface="Verdana"/>
                </a:rPr>
                <a:t>...</a:t>
              </a:r>
              <a:endParaRPr lang="zh-CN" altLang="en-US" sz="2000" dirty="0">
                <a:latin typeface="Verdana"/>
                <a:cs typeface="Verdana"/>
              </a:endParaRPr>
            </a:p>
          </p:txBody>
        </p:sp>
        <p:sp>
          <p:nvSpPr>
            <p:cNvPr id="61" name="矩形 47"/>
            <p:cNvSpPr/>
            <p:nvPr/>
          </p:nvSpPr>
          <p:spPr>
            <a:xfrm>
              <a:off x="2286613" y="1777120"/>
              <a:ext cx="673882" cy="338554"/>
            </a:xfrm>
            <a:prstGeom prst="rect">
              <a:avLst/>
            </a:prstGeom>
          </p:spPr>
          <p:txBody>
            <a:bodyPr wrap="none">
              <a:spAutoFit/>
            </a:bodyPr>
            <a:lstStyle/>
            <a:p>
              <a:r>
                <a:rPr lang="en-US" altLang="zh-CN" sz="1600" dirty="0">
                  <a:latin typeface="Verdana"/>
                  <a:ea typeface="宋体" pitchFamily="2" charset="-122"/>
                  <a:cs typeface="Verdana"/>
                </a:rPr>
                <a:t>0x1c</a:t>
              </a:r>
              <a:endParaRPr lang="zh-CN" altLang="en-US" sz="1600" dirty="0">
                <a:latin typeface="Verdana"/>
                <a:cs typeface="Verdana"/>
              </a:endParaRPr>
            </a:p>
          </p:txBody>
        </p:sp>
      </p:grpSp>
      <p:sp>
        <p:nvSpPr>
          <p:cNvPr id="47" name="矩形 3"/>
          <p:cNvSpPr/>
          <p:nvPr/>
        </p:nvSpPr>
        <p:spPr>
          <a:xfrm>
            <a:off x="1097676" y="6341948"/>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lnSpc>
                <a:spcPct val="50000"/>
              </a:lnSpc>
            </a:pPr>
            <a:r>
              <a:rPr kumimoji="1" lang="mr-IN" altLang="zh-CN" sz="3600" b="1" dirty="0">
                <a:solidFill>
                  <a:prstClr val="black"/>
                </a:solidFill>
              </a:rPr>
              <a:t>…</a:t>
            </a:r>
            <a:endParaRPr kumimoji="1" lang="zh-CN" altLang="en-US" dirty="0"/>
          </a:p>
        </p:txBody>
      </p:sp>
      <p:sp>
        <p:nvSpPr>
          <p:cNvPr id="48" name="矩形 37"/>
          <p:cNvSpPr/>
          <p:nvPr/>
        </p:nvSpPr>
        <p:spPr>
          <a:xfrm>
            <a:off x="644399" y="5609926"/>
            <a:ext cx="438491" cy="369332"/>
          </a:xfrm>
          <a:prstGeom prst="rect">
            <a:avLst/>
          </a:prstGeom>
        </p:spPr>
        <p:txBody>
          <a:bodyPr wrap="none">
            <a:spAutoFit/>
          </a:bodyPr>
          <a:lstStyle/>
          <a:p>
            <a:r>
              <a:rPr lang="en-US" altLang="zh-CN" dirty="0">
                <a:latin typeface="Consolas"/>
                <a:ea typeface="宋体" pitchFamily="2" charset="-122"/>
                <a:cs typeface="Consolas"/>
              </a:rPr>
              <a:t>b:</a:t>
            </a:r>
            <a:endParaRPr lang="zh-CN" altLang="en-US" dirty="0"/>
          </a:p>
        </p:txBody>
      </p:sp>
    </p:spTree>
    <p:extLst>
      <p:ext uri="{BB962C8B-B14F-4D97-AF65-F5344CB8AC3E}">
        <p14:creationId xmlns:p14="http://schemas.microsoft.com/office/powerpoint/2010/main" val="31886964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Pointer</a:t>
            </a:r>
            <a:endParaRPr kumimoji="1" lang="zh-CN" altLang="en-US" dirty="0"/>
          </a:p>
        </p:txBody>
      </p:sp>
      <p:sp>
        <p:nvSpPr>
          <p:cNvPr id="4" name="矩形 3"/>
          <p:cNvSpPr/>
          <p:nvPr/>
        </p:nvSpPr>
        <p:spPr>
          <a:xfrm>
            <a:off x="1097676" y="1404848"/>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lnSpc>
                <a:spcPct val="50000"/>
              </a:lnSpc>
            </a:pPr>
            <a:r>
              <a:rPr kumimoji="1" lang="mr-IN" altLang="zh-CN" sz="3600" b="1" dirty="0">
                <a:solidFill>
                  <a:prstClr val="black"/>
                </a:solidFill>
              </a:rPr>
              <a:t>…</a:t>
            </a:r>
            <a:endParaRPr kumimoji="1" lang="zh-CN" altLang="en-US" dirty="0"/>
          </a:p>
        </p:txBody>
      </p:sp>
      <p:sp>
        <p:nvSpPr>
          <p:cNvPr id="5" name="矩形 4"/>
          <p:cNvSpPr/>
          <p:nvPr/>
        </p:nvSpPr>
        <p:spPr>
          <a:xfrm>
            <a:off x="1097676" y="1754170"/>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lvl="0" algn="ctr">
              <a:lnSpc>
                <a:spcPct val="50000"/>
              </a:lnSpc>
            </a:pPr>
            <a:endParaRPr kumimoji="1" lang="zh-CN" altLang="en-US" sz="3600" b="1" dirty="0">
              <a:solidFill>
                <a:prstClr val="black"/>
              </a:solidFill>
            </a:endParaRPr>
          </a:p>
        </p:txBody>
      </p:sp>
      <p:sp>
        <p:nvSpPr>
          <p:cNvPr id="7" name="矩形 6"/>
          <p:cNvSpPr/>
          <p:nvPr/>
        </p:nvSpPr>
        <p:spPr>
          <a:xfrm>
            <a:off x="1097676" y="2110276"/>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9" name="矩形 8"/>
          <p:cNvSpPr/>
          <p:nvPr/>
        </p:nvSpPr>
        <p:spPr>
          <a:xfrm>
            <a:off x="1097676" y="2472495"/>
            <a:ext cx="1091998" cy="209778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3000" dirty="0"/>
              <a:t>0x10</a:t>
            </a:r>
            <a:endParaRPr kumimoji="1" lang="zh-CN" altLang="en-US" sz="3000" dirty="0"/>
          </a:p>
        </p:txBody>
      </p:sp>
      <p:sp>
        <p:nvSpPr>
          <p:cNvPr id="17" name="矩形 16"/>
          <p:cNvSpPr/>
          <p:nvPr/>
        </p:nvSpPr>
        <p:spPr>
          <a:xfrm>
            <a:off x="1097676" y="5979259"/>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000" dirty="0">
                <a:latin typeface="Verdana"/>
                <a:cs typeface="Verdana"/>
              </a:rPr>
              <a:t>1</a:t>
            </a:r>
            <a:endParaRPr kumimoji="1" lang="zh-CN" altLang="en-US" sz="2000" dirty="0">
              <a:latin typeface="Verdana"/>
              <a:cs typeface="Verdana"/>
            </a:endParaRPr>
          </a:p>
        </p:txBody>
      </p:sp>
      <p:sp>
        <p:nvSpPr>
          <p:cNvPr id="36" name="矩形 35"/>
          <p:cNvSpPr/>
          <p:nvPr/>
        </p:nvSpPr>
        <p:spPr>
          <a:xfrm>
            <a:off x="3265999" y="1447499"/>
            <a:ext cx="2668773" cy="461665"/>
          </a:xfrm>
          <a:prstGeom prst="rect">
            <a:avLst/>
          </a:prstGeom>
        </p:spPr>
        <p:txBody>
          <a:bodyPr wrap="square">
            <a:spAutoFit/>
          </a:bodyPr>
          <a:lstStyle/>
          <a:p>
            <a:r>
              <a:rPr lang="en-US" altLang="zh-CN" sz="2400" dirty="0">
                <a:latin typeface="Consolas"/>
                <a:ea typeface="宋体" pitchFamily="2" charset="-122"/>
                <a:cs typeface="Consolas"/>
              </a:rPr>
              <a:t>char a = 1;</a:t>
            </a:r>
            <a:endParaRPr lang="zh-CN" altLang="en-US" sz="2400" dirty="0"/>
          </a:p>
        </p:txBody>
      </p:sp>
      <p:sp>
        <p:nvSpPr>
          <p:cNvPr id="42" name="矩形 41"/>
          <p:cNvSpPr/>
          <p:nvPr/>
        </p:nvSpPr>
        <p:spPr>
          <a:xfrm>
            <a:off x="644399" y="5984944"/>
            <a:ext cx="438491" cy="369332"/>
          </a:xfrm>
          <a:prstGeom prst="rect">
            <a:avLst/>
          </a:prstGeom>
        </p:spPr>
        <p:txBody>
          <a:bodyPr wrap="none">
            <a:spAutoFit/>
          </a:bodyPr>
          <a:lstStyle/>
          <a:p>
            <a:r>
              <a:rPr lang="en-US" altLang="zh-CN" dirty="0">
                <a:latin typeface="Consolas"/>
                <a:ea typeface="宋体" pitchFamily="2" charset="-122"/>
                <a:cs typeface="Consolas"/>
              </a:rPr>
              <a:t>a:</a:t>
            </a:r>
            <a:endParaRPr lang="zh-CN" altLang="en-US" dirty="0"/>
          </a:p>
        </p:txBody>
      </p:sp>
      <p:sp>
        <p:nvSpPr>
          <p:cNvPr id="45" name="矩形 44"/>
          <p:cNvSpPr/>
          <p:nvPr/>
        </p:nvSpPr>
        <p:spPr>
          <a:xfrm>
            <a:off x="1094760" y="1048742"/>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52" name="矩形 51"/>
          <p:cNvSpPr/>
          <p:nvPr/>
        </p:nvSpPr>
        <p:spPr>
          <a:xfrm>
            <a:off x="1094760" y="4570285"/>
            <a:ext cx="1091998" cy="140897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3000" dirty="0">
                <a:latin typeface="Consolas"/>
                <a:ea typeface="宋体" pitchFamily="2" charset="-122"/>
                <a:cs typeface="Consolas"/>
              </a:rPr>
              <a:t>2</a:t>
            </a:r>
            <a:endParaRPr kumimoji="1" lang="zh-CN" altLang="en-US" sz="3000" dirty="0"/>
          </a:p>
        </p:txBody>
      </p:sp>
      <p:sp>
        <p:nvSpPr>
          <p:cNvPr id="37" name="矩形 36"/>
          <p:cNvSpPr/>
          <p:nvPr/>
        </p:nvSpPr>
        <p:spPr>
          <a:xfrm>
            <a:off x="3264089" y="1874536"/>
            <a:ext cx="2668773" cy="461665"/>
          </a:xfrm>
          <a:prstGeom prst="rect">
            <a:avLst/>
          </a:prstGeom>
        </p:spPr>
        <p:txBody>
          <a:bodyPr wrap="square">
            <a:spAutoFit/>
          </a:bodyPr>
          <a:lstStyle/>
          <a:p>
            <a:r>
              <a:rPr lang="en-US" altLang="zh-CN" sz="2400" dirty="0">
                <a:latin typeface="Consolas"/>
                <a:ea typeface="宋体" pitchFamily="2" charset="-122"/>
                <a:cs typeface="Consolas"/>
              </a:rPr>
              <a:t>int b = 2;</a:t>
            </a:r>
            <a:endParaRPr lang="zh-CN" altLang="en-US" sz="2400" dirty="0"/>
          </a:p>
        </p:txBody>
      </p:sp>
      <p:sp>
        <p:nvSpPr>
          <p:cNvPr id="38" name="矩形 37"/>
          <p:cNvSpPr/>
          <p:nvPr/>
        </p:nvSpPr>
        <p:spPr>
          <a:xfrm>
            <a:off x="644399" y="5609926"/>
            <a:ext cx="438491" cy="369332"/>
          </a:xfrm>
          <a:prstGeom prst="rect">
            <a:avLst/>
          </a:prstGeom>
        </p:spPr>
        <p:txBody>
          <a:bodyPr wrap="none">
            <a:spAutoFit/>
          </a:bodyPr>
          <a:lstStyle/>
          <a:p>
            <a:r>
              <a:rPr lang="en-US" altLang="zh-CN" dirty="0">
                <a:latin typeface="Consolas"/>
                <a:ea typeface="宋体" pitchFamily="2" charset="-122"/>
                <a:cs typeface="Consolas"/>
              </a:rPr>
              <a:t>b:</a:t>
            </a:r>
            <a:endParaRPr lang="zh-CN" altLang="en-US" dirty="0"/>
          </a:p>
        </p:txBody>
      </p:sp>
      <p:sp>
        <p:nvSpPr>
          <p:cNvPr id="39" name="矩形 38"/>
          <p:cNvSpPr/>
          <p:nvPr/>
        </p:nvSpPr>
        <p:spPr>
          <a:xfrm>
            <a:off x="3299699" y="2291561"/>
            <a:ext cx="2668773" cy="461665"/>
          </a:xfrm>
          <a:prstGeom prst="rect">
            <a:avLst/>
          </a:prstGeom>
        </p:spPr>
        <p:txBody>
          <a:bodyPr wrap="square">
            <a:spAutoFit/>
          </a:bodyPr>
          <a:lstStyle/>
          <a:p>
            <a:r>
              <a:rPr lang="en-US" altLang="zh-CN" sz="2400" dirty="0">
                <a:latin typeface="Consolas"/>
                <a:ea typeface="宋体" pitchFamily="2" charset="-122"/>
                <a:cs typeface="Consolas"/>
              </a:rPr>
              <a:t>char *x = &amp;a;</a:t>
            </a:r>
            <a:endParaRPr lang="zh-CN" altLang="en-US" sz="2400" dirty="0"/>
          </a:p>
        </p:txBody>
      </p:sp>
      <p:sp>
        <p:nvSpPr>
          <p:cNvPr id="40" name="矩形 39"/>
          <p:cNvSpPr/>
          <p:nvPr/>
        </p:nvSpPr>
        <p:spPr>
          <a:xfrm>
            <a:off x="644399" y="4207594"/>
            <a:ext cx="438491" cy="369332"/>
          </a:xfrm>
          <a:prstGeom prst="rect">
            <a:avLst/>
          </a:prstGeom>
        </p:spPr>
        <p:txBody>
          <a:bodyPr wrap="none">
            <a:spAutoFit/>
          </a:bodyPr>
          <a:lstStyle/>
          <a:p>
            <a:r>
              <a:rPr lang="en-US" altLang="zh-CN" dirty="0">
                <a:latin typeface="Consolas"/>
                <a:ea typeface="宋体" pitchFamily="2" charset="-122"/>
                <a:cs typeface="Consolas"/>
              </a:rPr>
              <a:t>x:</a:t>
            </a:r>
            <a:endParaRPr lang="zh-CN" altLang="en-US" dirty="0"/>
          </a:p>
        </p:txBody>
      </p:sp>
      <p:cxnSp>
        <p:nvCxnSpPr>
          <p:cNvPr id="13" name="直线箭头连接符 12"/>
          <p:cNvCxnSpPr>
            <a:stCxn id="9" idx="3"/>
            <a:endCxn id="17" idx="3"/>
          </p:cNvCxnSpPr>
          <p:nvPr/>
        </p:nvCxnSpPr>
        <p:spPr>
          <a:xfrm>
            <a:off x="2189674" y="3521390"/>
            <a:ext cx="12700" cy="2635922"/>
          </a:xfrm>
          <a:prstGeom prst="bentConnector3">
            <a:avLst>
              <a:gd name="adj1" fmla="val 5363362"/>
            </a:avLst>
          </a:prstGeom>
          <a:ln>
            <a:tailEnd type="arrow"/>
          </a:ln>
        </p:spPr>
        <p:style>
          <a:lnRef idx="2">
            <a:schemeClr val="dk1"/>
          </a:lnRef>
          <a:fillRef idx="0">
            <a:schemeClr val="dk1"/>
          </a:fillRef>
          <a:effectRef idx="1">
            <a:schemeClr val="dk1"/>
          </a:effectRef>
          <a:fontRef idx="minor">
            <a:schemeClr val="tx1"/>
          </a:fontRef>
        </p:style>
      </p:cxnSp>
      <p:grpSp>
        <p:nvGrpSpPr>
          <p:cNvPr id="41" name="组 50"/>
          <p:cNvGrpSpPr/>
          <p:nvPr/>
        </p:nvGrpSpPr>
        <p:grpSpPr>
          <a:xfrm>
            <a:off x="2213414" y="1048742"/>
            <a:ext cx="768021" cy="5317404"/>
            <a:chOff x="2213414" y="1048742"/>
            <a:chExt cx="768021" cy="5317404"/>
          </a:xfrm>
        </p:grpSpPr>
        <p:sp>
          <p:nvSpPr>
            <p:cNvPr id="43" name="矩形 19"/>
            <p:cNvSpPr/>
            <p:nvPr/>
          </p:nvSpPr>
          <p:spPr>
            <a:xfrm>
              <a:off x="2232965" y="6027592"/>
              <a:ext cx="697426" cy="338554"/>
            </a:xfrm>
            <a:prstGeom prst="rect">
              <a:avLst/>
            </a:prstGeom>
          </p:spPr>
          <p:txBody>
            <a:bodyPr wrap="none">
              <a:spAutoFit/>
            </a:bodyPr>
            <a:lstStyle/>
            <a:p>
              <a:r>
                <a:rPr lang="en-US" altLang="zh-CN" sz="1600" dirty="0">
                  <a:latin typeface="Verdana"/>
                  <a:ea typeface="宋体" pitchFamily="2" charset="-122"/>
                  <a:cs typeface="Verdana"/>
                </a:rPr>
                <a:t>0x10</a:t>
              </a:r>
              <a:endParaRPr lang="zh-CN" altLang="en-US" sz="1600" dirty="0">
                <a:latin typeface="Verdana"/>
                <a:cs typeface="Verdana"/>
              </a:endParaRPr>
            </a:p>
          </p:txBody>
        </p:sp>
        <p:sp>
          <p:nvSpPr>
            <p:cNvPr id="44" name="矩形 22"/>
            <p:cNvSpPr/>
            <p:nvPr/>
          </p:nvSpPr>
          <p:spPr>
            <a:xfrm>
              <a:off x="2231055" y="5693322"/>
              <a:ext cx="697426" cy="338554"/>
            </a:xfrm>
            <a:prstGeom prst="rect">
              <a:avLst/>
            </a:prstGeom>
          </p:spPr>
          <p:txBody>
            <a:bodyPr wrap="none">
              <a:spAutoFit/>
            </a:bodyPr>
            <a:lstStyle/>
            <a:p>
              <a:r>
                <a:rPr lang="en-US" altLang="zh-CN" sz="1600" dirty="0">
                  <a:latin typeface="Verdana"/>
                  <a:ea typeface="宋体" pitchFamily="2" charset="-122"/>
                  <a:cs typeface="Verdana"/>
                </a:rPr>
                <a:t>0x11</a:t>
              </a:r>
              <a:endParaRPr lang="zh-CN" altLang="en-US" sz="1600" dirty="0">
                <a:latin typeface="Verdana"/>
                <a:cs typeface="Verdana"/>
              </a:endParaRPr>
            </a:p>
          </p:txBody>
        </p:sp>
        <p:sp>
          <p:nvSpPr>
            <p:cNvPr id="46" name="矩形 23"/>
            <p:cNvSpPr/>
            <p:nvPr/>
          </p:nvSpPr>
          <p:spPr>
            <a:xfrm>
              <a:off x="2233977" y="5329382"/>
              <a:ext cx="697426" cy="338554"/>
            </a:xfrm>
            <a:prstGeom prst="rect">
              <a:avLst/>
            </a:prstGeom>
          </p:spPr>
          <p:txBody>
            <a:bodyPr wrap="none">
              <a:spAutoFit/>
            </a:bodyPr>
            <a:lstStyle/>
            <a:p>
              <a:r>
                <a:rPr lang="en-US" altLang="zh-CN" sz="1600" dirty="0">
                  <a:latin typeface="Verdana"/>
                  <a:ea typeface="宋体" pitchFamily="2" charset="-122"/>
                  <a:cs typeface="Verdana"/>
                </a:rPr>
                <a:t>0x12</a:t>
              </a:r>
              <a:endParaRPr lang="zh-CN" altLang="en-US" sz="1600" dirty="0">
                <a:latin typeface="Verdana"/>
                <a:cs typeface="Verdana"/>
              </a:endParaRPr>
            </a:p>
          </p:txBody>
        </p:sp>
        <p:sp>
          <p:nvSpPr>
            <p:cNvPr id="49" name="矩形 24"/>
            <p:cNvSpPr/>
            <p:nvPr/>
          </p:nvSpPr>
          <p:spPr>
            <a:xfrm>
              <a:off x="2244833" y="4961406"/>
              <a:ext cx="697426" cy="338554"/>
            </a:xfrm>
            <a:prstGeom prst="rect">
              <a:avLst/>
            </a:prstGeom>
          </p:spPr>
          <p:txBody>
            <a:bodyPr wrap="none">
              <a:spAutoFit/>
            </a:bodyPr>
            <a:lstStyle/>
            <a:p>
              <a:r>
                <a:rPr lang="en-US" altLang="zh-CN" sz="1600" dirty="0">
                  <a:latin typeface="Verdana"/>
                  <a:ea typeface="宋体" pitchFamily="2" charset="-122"/>
                  <a:cs typeface="Verdana"/>
                </a:rPr>
                <a:t>0x13</a:t>
              </a:r>
              <a:endParaRPr lang="zh-CN" altLang="en-US" sz="1600" dirty="0">
                <a:latin typeface="Verdana"/>
                <a:cs typeface="Verdana"/>
              </a:endParaRPr>
            </a:p>
          </p:txBody>
        </p:sp>
        <p:sp>
          <p:nvSpPr>
            <p:cNvPr id="50" name="矩形 25"/>
            <p:cNvSpPr/>
            <p:nvPr/>
          </p:nvSpPr>
          <p:spPr>
            <a:xfrm>
              <a:off x="2254793" y="4603228"/>
              <a:ext cx="697627" cy="338554"/>
            </a:xfrm>
            <a:prstGeom prst="rect">
              <a:avLst/>
            </a:prstGeom>
          </p:spPr>
          <p:txBody>
            <a:bodyPr wrap="none">
              <a:spAutoFit/>
            </a:bodyPr>
            <a:lstStyle/>
            <a:p>
              <a:r>
                <a:rPr lang="en-US" altLang="zh-CN" sz="1600" dirty="0">
                  <a:latin typeface="Verdana"/>
                  <a:ea typeface="宋体" pitchFamily="2" charset="-122"/>
                  <a:cs typeface="Verdana"/>
                </a:rPr>
                <a:t>0x14</a:t>
              </a:r>
              <a:endParaRPr lang="zh-CN" altLang="en-US" sz="1600" dirty="0">
                <a:latin typeface="Verdana"/>
                <a:cs typeface="Verdana"/>
              </a:endParaRPr>
            </a:p>
          </p:txBody>
        </p:sp>
        <p:sp>
          <p:nvSpPr>
            <p:cNvPr id="53" name="矩形 26"/>
            <p:cNvSpPr/>
            <p:nvPr/>
          </p:nvSpPr>
          <p:spPr>
            <a:xfrm>
              <a:off x="2252390" y="4267210"/>
              <a:ext cx="697426" cy="338554"/>
            </a:xfrm>
            <a:prstGeom prst="rect">
              <a:avLst/>
            </a:prstGeom>
          </p:spPr>
          <p:txBody>
            <a:bodyPr wrap="none">
              <a:spAutoFit/>
            </a:bodyPr>
            <a:lstStyle/>
            <a:p>
              <a:r>
                <a:rPr lang="en-US" altLang="zh-CN" sz="1600" dirty="0">
                  <a:latin typeface="Verdana"/>
                  <a:ea typeface="宋体" pitchFamily="2" charset="-122"/>
                  <a:cs typeface="Verdana"/>
                </a:rPr>
                <a:t>0x15</a:t>
              </a:r>
              <a:endParaRPr lang="zh-CN" altLang="en-US" sz="1600" dirty="0">
                <a:latin typeface="Verdana"/>
                <a:cs typeface="Verdana"/>
              </a:endParaRPr>
            </a:p>
          </p:txBody>
        </p:sp>
        <p:sp>
          <p:nvSpPr>
            <p:cNvPr id="54" name="矩形 27"/>
            <p:cNvSpPr/>
            <p:nvPr/>
          </p:nvSpPr>
          <p:spPr>
            <a:xfrm>
              <a:off x="2264260" y="3904916"/>
              <a:ext cx="408585" cy="338554"/>
            </a:xfrm>
            <a:prstGeom prst="rect">
              <a:avLst/>
            </a:prstGeom>
          </p:spPr>
          <p:txBody>
            <a:bodyPr wrap="none">
              <a:spAutoFit/>
            </a:bodyPr>
            <a:lstStyle/>
            <a:p>
              <a:r>
                <a:rPr lang="en-US" altLang="zh-CN" sz="1600" dirty="0">
                  <a:latin typeface="Verdana"/>
                  <a:ea typeface="宋体" pitchFamily="2" charset="-122"/>
                  <a:cs typeface="Verdana"/>
                </a:rPr>
                <a:t>...</a:t>
              </a:r>
              <a:endParaRPr lang="zh-CN" altLang="en-US" sz="1600" dirty="0">
                <a:latin typeface="Verdana"/>
                <a:cs typeface="Verdana"/>
              </a:endParaRPr>
            </a:p>
          </p:txBody>
        </p:sp>
        <p:sp>
          <p:nvSpPr>
            <p:cNvPr id="55" name="矩形 28"/>
            <p:cNvSpPr/>
            <p:nvPr/>
          </p:nvSpPr>
          <p:spPr>
            <a:xfrm>
              <a:off x="2264785" y="3558305"/>
              <a:ext cx="184666" cy="338554"/>
            </a:xfrm>
            <a:prstGeom prst="rect">
              <a:avLst/>
            </a:prstGeom>
          </p:spPr>
          <p:txBody>
            <a:bodyPr wrap="none">
              <a:spAutoFit/>
            </a:bodyPr>
            <a:lstStyle/>
            <a:p>
              <a:endParaRPr lang="zh-CN" altLang="en-US" sz="1600" dirty="0">
                <a:latin typeface="Verdana"/>
                <a:cs typeface="Verdana"/>
              </a:endParaRPr>
            </a:p>
          </p:txBody>
        </p:sp>
        <p:sp>
          <p:nvSpPr>
            <p:cNvPr id="56" name="矩形 29"/>
            <p:cNvSpPr/>
            <p:nvPr/>
          </p:nvSpPr>
          <p:spPr>
            <a:xfrm>
              <a:off x="2262875" y="3224035"/>
              <a:ext cx="184666" cy="338554"/>
            </a:xfrm>
            <a:prstGeom prst="rect">
              <a:avLst/>
            </a:prstGeom>
          </p:spPr>
          <p:txBody>
            <a:bodyPr wrap="none">
              <a:spAutoFit/>
            </a:bodyPr>
            <a:lstStyle/>
            <a:p>
              <a:endParaRPr lang="zh-CN" altLang="en-US" sz="1600" dirty="0">
                <a:latin typeface="Verdana"/>
                <a:cs typeface="Verdana"/>
              </a:endParaRPr>
            </a:p>
          </p:txBody>
        </p:sp>
        <p:sp>
          <p:nvSpPr>
            <p:cNvPr id="57" name="矩形 30"/>
            <p:cNvSpPr/>
            <p:nvPr/>
          </p:nvSpPr>
          <p:spPr>
            <a:xfrm>
              <a:off x="2265797" y="2860095"/>
              <a:ext cx="184666" cy="338554"/>
            </a:xfrm>
            <a:prstGeom prst="rect">
              <a:avLst/>
            </a:prstGeom>
          </p:spPr>
          <p:txBody>
            <a:bodyPr wrap="none">
              <a:spAutoFit/>
            </a:bodyPr>
            <a:lstStyle/>
            <a:p>
              <a:endParaRPr lang="zh-CN" altLang="en-US" sz="1600" dirty="0">
                <a:latin typeface="Verdana"/>
                <a:cs typeface="Verdana"/>
              </a:endParaRPr>
            </a:p>
          </p:txBody>
        </p:sp>
        <p:sp>
          <p:nvSpPr>
            <p:cNvPr id="58" name="矩形 31"/>
            <p:cNvSpPr/>
            <p:nvPr/>
          </p:nvSpPr>
          <p:spPr>
            <a:xfrm>
              <a:off x="2276653" y="2492119"/>
              <a:ext cx="673882" cy="338554"/>
            </a:xfrm>
            <a:prstGeom prst="rect">
              <a:avLst/>
            </a:prstGeom>
          </p:spPr>
          <p:txBody>
            <a:bodyPr wrap="none">
              <a:spAutoFit/>
            </a:bodyPr>
            <a:lstStyle/>
            <a:p>
              <a:r>
                <a:rPr lang="en-US" altLang="zh-CN" sz="1600" dirty="0">
                  <a:latin typeface="Verdana"/>
                  <a:ea typeface="宋体" pitchFamily="2" charset="-122"/>
                  <a:cs typeface="Verdana"/>
                </a:rPr>
                <a:t>0x1c</a:t>
              </a:r>
              <a:endParaRPr lang="zh-CN" altLang="en-US" sz="1600" dirty="0">
                <a:latin typeface="Verdana"/>
                <a:cs typeface="Verdana"/>
              </a:endParaRPr>
            </a:p>
          </p:txBody>
        </p:sp>
        <p:sp>
          <p:nvSpPr>
            <p:cNvPr id="59" name="矩形 32"/>
            <p:cNvSpPr/>
            <p:nvPr/>
          </p:nvSpPr>
          <p:spPr>
            <a:xfrm>
              <a:off x="2286613" y="2133941"/>
              <a:ext cx="694822" cy="338554"/>
            </a:xfrm>
            <a:prstGeom prst="rect">
              <a:avLst/>
            </a:prstGeom>
          </p:spPr>
          <p:txBody>
            <a:bodyPr wrap="none">
              <a:spAutoFit/>
            </a:bodyPr>
            <a:lstStyle/>
            <a:p>
              <a:r>
                <a:rPr lang="en-US" altLang="zh-CN" sz="1600" dirty="0">
                  <a:latin typeface="Verdana"/>
                  <a:ea typeface="宋体" pitchFamily="2" charset="-122"/>
                  <a:cs typeface="Verdana"/>
                </a:rPr>
                <a:t>0x1d</a:t>
              </a:r>
              <a:endParaRPr lang="zh-CN" altLang="en-US" sz="1600" dirty="0">
                <a:latin typeface="Verdana"/>
                <a:cs typeface="Verdana"/>
              </a:endParaRPr>
            </a:p>
          </p:txBody>
        </p:sp>
        <p:sp>
          <p:nvSpPr>
            <p:cNvPr id="60" name="矩形 34"/>
            <p:cNvSpPr/>
            <p:nvPr/>
          </p:nvSpPr>
          <p:spPr>
            <a:xfrm>
              <a:off x="2213414" y="1048742"/>
              <a:ext cx="595035" cy="338554"/>
            </a:xfrm>
            <a:prstGeom prst="rect">
              <a:avLst/>
            </a:prstGeom>
          </p:spPr>
          <p:txBody>
            <a:bodyPr wrap="none">
              <a:spAutoFit/>
            </a:bodyPr>
            <a:lstStyle/>
            <a:p>
              <a:r>
                <a:rPr lang="en-US" altLang="zh-CN" sz="1600" dirty="0">
                  <a:latin typeface="Verdana"/>
                  <a:ea typeface="宋体" pitchFamily="2" charset="-122"/>
                  <a:cs typeface="Verdana"/>
                </a:rPr>
                <a:t>0xff</a:t>
              </a:r>
              <a:endParaRPr lang="zh-CN" altLang="en-US" sz="1600" dirty="0">
                <a:latin typeface="Verdana"/>
                <a:cs typeface="Verdana"/>
              </a:endParaRPr>
            </a:p>
          </p:txBody>
        </p:sp>
        <p:sp>
          <p:nvSpPr>
            <p:cNvPr id="61" name="矩形 46"/>
            <p:cNvSpPr/>
            <p:nvPr/>
          </p:nvSpPr>
          <p:spPr>
            <a:xfrm>
              <a:off x="2319874" y="1375426"/>
              <a:ext cx="464565" cy="400110"/>
            </a:xfrm>
            <a:prstGeom prst="rect">
              <a:avLst/>
            </a:prstGeom>
          </p:spPr>
          <p:txBody>
            <a:bodyPr wrap="none">
              <a:spAutoFit/>
            </a:bodyPr>
            <a:lstStyle/>
            <a:p>
              <a:r>
                <a:rPr lang="en-US" altLang="zh-CN" sz="2000" dirty="0">
                  <a:latin typeface="Verdana"/>
                  <a:ea typeface="宋体" pitchFamily="2" charset="-122"/>
                  <a:cs typeface="Verdana"/>
                </a:rPr>
                <a:t>...</a:t>
              </a:r>
              <a:endParaRPr lang="zh-CN" altLang="en-US" sz="2000" dirty="0">
                <a:latin typeface="Verdana"/>
                <a:cs typeface="Verdana"/>
              </a:endParaRPr>
            </a:p>
          </p:txBody>
        </p:sp>
        <p:sp>
          <p:nvSpPr>
            <p:cNvPr id="62" name="矩形 47"/>
            <p:cNvSpPr/>
            <p:nvPr/>
          </p:nvSpPr>
          <p:spPr>
            <a:xfrm>
              <a:off x="2286613" y="1777120"/>
              <a:ext cx="689211" cy="338554"/>
            </a:xfrm>
            <a:prstGeom prst="rect">
              <a:avLst/>
            </a:prstGeom>
          </p:spPr>
          <p:txBody>
            <a:bodyPr wrap="none">
              <a:spAutoFit/>
            </a:bodyPr>
            <a:lstStyle/>
            <a:p>
              <a:r>
                <a:rPr lang="en-US" altLang="zh-CN" sz="1600" dirty="0">
                  <a:latin typeface="Verdana"/>
                  <a:ea typeface="宋体" pitchFamily="2" charset="-122"/>
                  <a:cs typeface="Verdana"/>
                </a:rPr>
                <a:t>0x1e</a:t>
              </a:r>
              <a:endParaRPr lang="zh-CN" altLang="en-US" sz="1600" dirty="0">
                <a:latin typeface="Verdana"/>
                <a:cs typeface="Verdana"/>
              </a:endParaRPr>
            </a:p>
          </p:txBody>
        </p:sp>
      </p:grpSp>
      <p:sp>
        <p:nvSpPr>
          <p:cNvPr id="12" name="Rounded Rectangular Callout 11"/>
          <p:cNvSpPr/>
          <p:nvPr/>
        </p:nvSpPr>
        <p:spPr>
          <a:xfrm>
            <a:off x="5968472" y="1566264"/>
            <a:ext cx="1985367" cy="887834"/>
          </a:xfrm>
          <a:prstGeom prst="wedgeRoundRectCallout">
            <a:avLst>
              <a:gd name="adj1" fmla="val -87497"/>
              <a:gd name="adj2" fmla="val 43599"/>
              <a:gd name="adj3" fmla="val 16667"/>
            </a:avLst>
          </a:prstGeom>
          <a:solidFill>
            <a:srgbClr val="DCE6F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&amp;</a:t>
            </a:r>
            <a:r>
              <a:rPr lang="en-US" sz="2000" dirty="0">
                <a:solidFill>
                  <a:srgbClr val="000000"/>
                </a:solidFill>
              </a:rPr>
              <a:t> gives address of variable</a:t>
            </a:r>
          </a:p>
        </p:txBody>
      </p:sp>
      <p:sp>
        <p:nvSpPr>
          <p:cNvPr id="34" name="Rounded Rectangular Callout 33"/>
          <p:cNvSpPr/>
          <p:nvPr/>
        </p:nvSpPr>
        <p:spPr>
          <a:xfrm>
            <a:off x="5932862" y="2633556"/>
            <a:ext cx="1985367" cy="887834"/>
          </a:xfrm>
          <a:prstGeom prst="wedgeRoundRectCallout">
            <a:avLst>
              <a:gd name="adj1" fmla="val -92703"/>
              <a:gd name="adj2" fmla="val -41234"/>
              <a:gd name="adj3" fmla="val 16667"/>
            </a:avLst>
          </a:prstGeom>
          <a:solidFill>
            <a:srgbClr val="DCE6F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000000"/>
                </a:solidFill>
              </a:rPr>
              <a:t>equivalent to:</a:t>
            </a:r>
          </a:p>
          <a:p>
            <a:pPr algn="ctr"/>
            <a:r>
              <a:rPr lang="en-US" sz="2000" dirty="0">
                <a:solidFill>
                  <a:srgbClr val="000000"/>
                </a:solidFill>
              </a:rPr>
              <a:t>char   *x;</a:t>
            </a:r>
          </a:p>
          <a:p>
            <a:pPr algn="ctr"/>
            <a:r>
              <a:rPr lang="en-US" sz="2000" dirty="0">
                <a:solidFill>
                  <a:srgbClr val="000000"/>
                </a:solidFill>
              </a:rPr>
              <a:t>x = &amp;a;</a:t>
            </a:r>
          </a:p>
        </p:txBody>
      </p:sp>
      <p:sp>
        <p:nvSpPr>
          <p:cNvPr id="35" name="Rounded Rectangular Callout 34"/>
          <p:cNvSpPr/>
          <p:nvPr/>
        </p:nvSpPr>
        <p:spPr>
          <a:xfrm>
            <a:off x="5932862" y="4126367"/>
            <a:ext cx="1985367" cy="887834"/>
          </a:xfrm>
          <a:prstGeom prst="wedgeRoundRectCallout">
            <a:avLst>
              <a:gd name="adj1" fmla="val -89728"/>
              <a:gd name="adj2" fmla="val -182623"/>
              <a:gd name="adj3" fmla="val 16667"/>
            </a:avLst>
          </a:prstGeom>
          <a:solidFill>
            <a:srgbClr val="DCE6F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000000"/>
                </a:solidFill>
              </a:rPr>
              <a:t>equivalent to:</a:t>
            </a:r>
          </a:p>
          <a:p>
            <a:pPr algn="ctr"/>
            <a:r>
              <a:rPr lang="en-US" sz="2000" dirty="0">
                <a:solidFill>
                  <a:srgbClr val="000000"/>
                </a:solidFill>
              </a:rPr>
              <a:t>char*    x;</a:t>
            </a:r>
          </a:p>
          <a:p>
            <a:pPr algn="ctr"/>
            <a:r>
              <a:rPr lang="en-US" sz="2000" dirty="0">
                <a:solidFill>
                  <a:srgbClr val="000000"/>
                </a:solidFill>
              </a:rPr>
              <a:t>x = &amp;a;</a:t>
            </a:r>
          </a:p>
        </p:txBody>
      </p:sp>
      <p:sp>
        <p:nvSpPr>
          <p:cNvPr id="47" name="Rounded Rectangular Callout 46"/>
          <p:cNvSpPr/>
          <p:nvPr/>
        </p:nvSpPr>
        <p:spPr>
          <a:xfrm>
            <a:off x="4800599" y="5649482"/>
            <a:ext cx="2955928" cy="1208518"/>
          </a:xfrm>
          <a:prstGeom prst="wedgeRoundRectCallout">
            <a:avLst>
              <a:gd name="adj1" fmla="val -57058"/>
              <a:gd name="adj2" fmla="val -281027"/>
              <a:gd name="adj3" fmla="val 16667"/>
            </a:avLst>
          </a:prstGeom>
          <a:solidFill>
            <a:srgbClr val="DCE6F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000000"/>
                </a:solidFill>
              </a:rPr>
              <a:t>what happens if I write</a:t>
            </a:r>
          </a:p>
          <a:p>
            <a:pPr algn="ctr"/>
            <a:r>
              <a:rPr lang="en-US" sz="2000" dirty="0">
                <a:solidFill>
                  <a:srgbClr val="000000"/>
                </a:solidFill>
              </a:rPr>
              <a:t>char x = &amp;a;</a:t>
            </a:r>
          </a:p>
          <a:p>
            <a:pPr algn="ctr"/>
            <a:r>
              <a:rPr lang="en-US" sz="2000" dirty="0">
                <a:solidFill>
                  <a:srgbClr val="000000"/>
                </a:solidFill>
              </a:rPr>
              <a:t>or</a:t>
            </a:r>
          </a:p>
          <a:p>
            <a:pPr algn="ctr"/>
            <a:r>
              <a:rPr lang="en-US" sz="2000" dirty="0" err="1">
                <a:solidFill>
                  <a:srgbClr val="000000"/>
                </a:solidFill>
              </a:rPr>
              <a:t>int</a:t>
            </a:r>
            <a:r>
              <a:rPr lang="en-US" sz="2000" dirty="0">
                <a:solidFill>
                  <a:srgbClr val="000000"/>
                </a:solidFill>
              </a:rPr>
              <a:t> *x = &amp;a;</a:t>
            </a:r>
          </a:p>
        </p:txBody>
      </p:sp>
      <p:sp>
        <p:nvSpPr>
          <p:cNvPr id="3" name="TextBox 2"/>
          <p:cNvSpPr txBox="1"/>
          <p:nvPr/>
        </p:nvSpPr>
        <p:spPr>
          <a:xfrm>
            <a:off x="7048107" y="6161246"/>
            <a:ext cx="1811463" cy="400110"/>
          </a:xfrm>
          <a:prstGeom prst="rect">
            <a:avLst/>
          </a:prstGeom>
          <a:noFill/>
        </p:spPr>
        <p:txBody>
          <a:bodyPr wrap="none" rtlCol="0">
            <a:spAutoFit/>
          </a:bodyPr>
          <a:lstStyle/>
          <a:p>
            <a:r>
              <a:rPr lang="en-US" sz="2000" dirty="0">
                <a:solidFill>
                  <a:srgbClr val="FF0000"/>
                </a:solidFill>
              </a:rPr>
              <a:t>type mismatch!</a:t>
            </a:r>
          </a:p>
        </p:txBody>
      </p:sp>
      <p:sp>
        <p:nvSpPr>
          <p:cNvPr id="48" name="矩形 3"/>
          <p:cNvSpPr/>
          <p:nvPr/>
        </p:nvSpPr>
        <p:spPr>
          <a:xfrm>
            <a:off x="1097676" y="6341948"/>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lnSpc>
                <a:spcPct val="50000"/>
              </a:lnSpc>
            </a:pPr>
            <a:r>
              <a:rPr kumimoji="1" lang="mr-IN" altLang="zh-CN" sz="3600" b="1" dirty="0">
                <a:solidFill>
                  <a:prstClr val="black"/>
                </a:solidFill>
              </a:rPr>
              <a:t>…</a:t>
            </a:r>
            <a:endParaRPr kumimoji="1" lang="zh-CN" altLang="en-US" dirty="0"/>
          </a:p>
        </p:txBody>
      </p:sp>
    </p:spTree>
    <p:extLst>
      <p:ext uri="{BB962C8B-B14F-4D97-AF65-F5344CB8AC3E}">
        <p14:creationId xmlns:p14="http://schemas.microsoft.com/office/powerpoint/2010/main" val="959764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4" grpId="0" animBg="1"/>
      <p:bldP spid="35" grpId="0" animBg="1"/>
      <p:bldP spid="47" grpId="0" animBg="1"/>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Pointer</a:t>
            </a:r>
            <a:endParaRPr kumimoji="1" lang="zh-CN" altLang="en-US" dirty="0"/>
          </a:p>
        </p:txBody>
      </p:sp>
      <p:sp>
        <p:nvSpPr>
          <p:cNvPr id="4" name="矩形 3"/>
          <p:cNvSpPr/>
          <p:nvPr/>
        </p:nvSpPr>
        <p:spPr>
          <a:xfrm>
            <a:off x="1097676" y="1404848"/>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lnSpc>
                <a:spcPct val="50000"/>
              </a:lnSpc>
            </a:pPr>
            <a:r>
              <a:rPr kumimoji="1" lang="mr-IN" altLang="zh-CN" sz="3600" b="1" dirty="0">
                <a:solidFill>
                  <a:prstClr val="black"/>
                </a:solidFill>
              </a:rPr>
              <a:t>…</a:t>
            </a:r>
            <a:endParaRPr kumimoji="1" lang="zh-CN" altLang="en-US" dirty="0"/>
          </a:p>
        </p:txBody>
      </p:sp>
      <p:sp>
        <p:nvSpPr>
          <p:cNvPr id="5" name="矩形 4"/>
          <p:cNvSpPr/>
          <p:nvPr/>
        </p:nvSpPr>
        <p:spPr>
          <a:xfrm>
            <a:off x="1097676" y="1754170"/>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lvl="0" algn="ctr">
              <a:lnSpc>
                <a:spcPct val="50000"/>
              </a:lnSpc>
            </a:pPr>
            <a:endParaRPr kumimoji="1" lang="zh-CN" altLang="en-US" sz="3600" b="1" dirty="0">
              <a:solidFill>
                <a:prstClr val="black"/>
              </a:solidFill>
            </a:endParaRPr>
          </a:p>
        </p:txBody>
      </p:sp>
      <p:sp>
        <p:nvSpPr>
          <p:cNvPr id="7" name="矩形 6"/>
          <p:cNvSpPr/>
          <p:nvPr/>
        </p:nvSpPr>
        <p:spPr>
          <a:xfrm>
            <a:off x="1097676" y="2110276"/>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9" name="矩形 8"/>
          <p:cNvSpPr/>
          <p:nvPr/>
        </p:nvSpPr>
        <p:spPr>
          <a:xfrm>
            <a:off x="1097676" y="2472495"/>
            <a:ext cx="1091998" cy="209778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3000" dirty="0"/>
              <a:t>0x10</a:t>
            </a:r>
            <a:endParaRPr kumimoji="1" lang="zh-CN" altLang="en-US" sz="3000" dirty="0"/>
          </a:p>
        </p:txBody>
      </p:sp>
      <p:sp>
        <p:nvSpPr>
          <p:cNvPr id="17" name="矩形 16"/>
          <p:cNvSpPr/>
          <p:nvPr/>
        </p:nvSpPr>
        <p:spPr>
          <a:xfrm>
            <a:off x="1097676" y="5979259"/>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000" dirty="0">
                <a:latin typeface="Verdana"/>
                <a:cs typeface="Verdana"/>
              </a:rPr>
              <a:t>1</a:t>
            </a:r>
            <a:endParaRPr kumimoji="1" lang="zh-CN" altLang="en-US" sz="2000" dirty="0">
              <a:latin typeface="Verdana"/>
              <a:cs typeface="Verdana"/>
            </a:endParaRPr>
          </a:p>
        </p:txBody>
      </p:sp>
      <p:sp>
        <p:nvSpPr>
          <p:cNvPr id="36" name="矩形 35"/>
          <p:cNvSpPr/>
          <p:nvPr/>
        </p:nvSpPr>
        <p:spPr>
          <a:xfrm>
            <a:off x="3265999" y="1447499"/>
            <a:ext cx="2668773" cy="461665"/>
          </a:xfrm>
          <a:prstGeom prst="rect">
            <a:avLst/>
          </a:prstGeom>
        </p:spPr>
        <p:txBody>
          <a:bodyPr wrap="square">
            <a:spAutoFit/>
          </a:bodyPr>
          <a:lstStyle/>
          <a:p>
            <a:r>
              <a:rPr lang="en-US" altLang="zh-CN" sz="2400" dirty="0">
                <a:latin typeface="Consolas"/>
                <a:ea typeface="宋体" pitchFamily="2" charset="-122"/>
                <a:cs typeface="Consolas"/>
              </a:rPr>
              <a:t>char a = 1;</a:t>
            </a:r>
            <a:endParaRPr lang="zh-CN" altLang="en-US" sz="2400" dirty="0"/>
          </a:p>
        </p:txBody>
      </p:sp>
      <p:sp>
        <p:nvSpPr>
          <p:cNvPr id="42" name="矩形 41"/>
          <p:cNvSpPr/>
          <p:nvPr/>
        </p:nvSpPr>
        <p:spPr>
          <a:xfrm>
            <a:off x="644399" y="5984944"/>
            <a:ext cx="438491" cy="369332"/>
          </a:xfrm>
          <a:prstGeom prst="rect">
            <a:avLst/>
          </a:prstGeom>
        </p:spPr>
        <p:txBody>
          <a:bodyPr wrap="none">
            <a:spAutoFit/>
          </a:bodyPr>
          <a:lstStyle/>
          <a:p>
            <a:r>
              <a:rPr lang="en-US" altLang="zh-CN" dirty="0">
                <a:latin typeface="Consolas"/>
                <a:ea typeface="宋体" pitchFamily="2" charset="-122"/>
                <a:cs typeface="Consolas"/>
              </a:rPr>
              <a:t>a:</a:t>
            </a:r>
            <a:endParaRPr lang="zh-CN" altLang="en-US" dirty="0"/>
          </a:p>
        </p:txBody>
      </p:sp>
      <p:sp>
        <p:nvSpPr>
          <p:cNvPr id="45" name="矩形 44"/>
          <p:cNvSpPr/>
          <p:nvPr/>
        </p:nvSpPr>
        <p:spPr>
          <a:xfrm>
            <a:off x="1094760" y="1048742"/>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52" name="矩形 51"/>
          <p:cNvSpPr/>
          <p:nvPr/>
        </p:nvSpPr>
        <p:spPr>
          <a:xfrm>
            <a:off x="1094760" y="4570285"/>
            <a:ext cx="1091998" cy="140897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3000" dirty="0">
                <a:latin typeface="Consolas"/>
                <a:ea typeface="宋体" pitchFamily="2" charset="-122"/>
                <a:cs typeface="Consolas"/>
              </a:rPr>
              <a:t>2</a:t>
            </a:r>
            <a:endParaRPr kumimoji="1" lang="zh-CN" altLang="en-US" sz="3000" dirty="0"/>
          </a:p>
        </p:txBody>
      </p:sp>
      <p:sp>
        <p:nvSpPr>
          <p:cNvPr id="37" name="矩形 36"/>
          <p:cNvSpPr/>
          <p:nvPr/>
        </p:nvSpPr>
        <p:spPr>
          <a:xfrm>
            <a:off x="3264089" y="1874536"/>
            <a:ext cx="2668773" cy="461665"/>
          </a:xfrm>
          <a:prstGeom prst="rect">
            <a:avLst/>
          </a:prstGeom>
        </p:spPr>
        <p:txBody>
          <a:bodyPr wrap="square">
            <a:spAutoFit/>
          </a:bodyPr>
          <a:lstStyle/>
          <a:p>
            <a:r>
              <a:rPr lang="en-US" altLang="zh-CN" sz="2400" dirty="0">
                <a:latin typeface="Consolas"/>
                <a:ea typeface="宋体" pitchFamily="2" charset="-122"/>
                <a:cs typeface="Consolas"/>
              </a:rPr>
              <a:t>int b = 2;</a:t>
            </a:r>
            <a:endParaRPr lang="zh-CN" altLang="en-US" sz="2400" dirty="0"/>
          </a:p>
        </p:txBody>
      </p:sp>
      <p:sp>
        <p:nvSpPr>
          <p:cNvPr id="38" name="矩形 37"/>
          <p:cNvSpPr/>
          <p:nvPr/>
        </p:nvSpPr>
        <p:spPr>
          <a:xfrm>
            <a:off x="644399" y="5609926"/>
            <a:ext cx="438491" cy="369332"/>
          </a:xfrm>
          <a:prstGeom prst="rect">
            <a:avLst/>
          </a:prstGeom>
        </p:spPr>
        <p:txBody>
          <a:bodyPr wrap="none">
            <a:spAutoFit/>
          </a:bodyPr>
          <a:lstStyle/>
          <a:p>
            <a:r>
              <a:rPr lang="en-US" altLang="zh-CN" dirty="0">
                <a:latin typeface="Consolas"/>
                <a:ea typeface="宋体" pitchFamily="2" charset="-122"/>
                <a:cs typeface="Consolas"/>
              </a:rPr>
              <a:t>b:</a:t>
            </a:r>
            <a:endParaRPr lang="zh-CN" altLang="en-US" dirty="0"/>
          </a:p>
        </p:txBody>
      </p:sp>
      <p:sp>
        <p:nvSpPr>
          <p:cNvPr id="39" name="矩形 38"/>
          <p:cNvSpPr/>
          <p:nvPr/>
        </p:nvSpPr>
        <p:spPr>
          <a:xfrm>
            <a:off x="3299699" y="2291561"/>
            <a:ext cx="2668773" cy="461665"/>
          </a:xfrm>
          <a:prstGeom prst="rect">
            <a:avLst/>
          </a:prstGeom>
        </p:spPr>
        <p:txBody>
          <a:bodyPr wrap="square">
            <a:spAutoFit/>
          </a:bodyPr>
          <a:lstStyle/>
          <a:p>
            <a:r>
              <a:rPr lang="en-US" altLang="zh-CN" sz="2400" dirty="0">
                <a:latin typeface="Consolas"/>
                <a:ea typeface="宋体" pitchFamily="2" charset="-122"/>
                <a:cs typeface="Consolas"/>
              </a:rPr>
              <a:t>char *x = &amp;a;</a:t>
            </a:r>
            <a:endParaRPr lang="zh-CN" altLang="en-US" sz="2400" dirty="0"/>
          </a:p>
        </p:txBody>
      </p:sp>
      <p:sp>
        <p:nvSpPr>
          <p:cNvPr id="40" name="矩形 39"/>
          <p:cNvSpPr/>
          <p:nvPr/>
        </p:nvSpPr>
        <p:spPr>
          <a:xfrm>
            <a:off x="644399" y="4207594"/>
            <a:ext cx="438491" cy="369332"/>
          </a:xfrm>
          <a:prstGeom prst="rect">
            <a:avLst/>
          </a:prstGeom>
        </p:spPr>
        <p:txBody>
          <a:bodyPr wrap="none">
            <a:spAutoFit/>
          </a:bodyPr>
          <a:lstStyle/>
          <a:p>
            <a:r>
              <a:rPr lang="en-US" altLang="zh-CN" dirty="0">
                <a:latin typeface="Consolas"/>
                <a:ea typeface="宋体" pitchFamily="2" charset="-122"/>
                <a:cs typeface="Consolas"/>
              </a:rPr>
              <a:t>x:</a:t>
            </a:r>
            <a:endParaRPr lang="zh-CN" altLang="en-US" dirty="0"/>
          </a:p>
        </p:txBody>
      </p:sp>
      <p:cxnSp>
        <p:nvCxnSpPr>
          <p:cNvPr id="13" name="直线箭头连接符 12"/>
          <p:cNvCxnSpPr>
            <a:stCxn id="9" idx="3"/>
            <a:endCxn id="17" idx="3"/>
          </p:cNvCxnSpPr>
          <p:nvPr/>
        </p:nvCxnSpPr>
        <p:spPr>
          <a:xfrm>
            <a:off x="2189674" y="3521390"/>
            <a:ext cx="12700" cy="2635922"/>
          </a:xfrm>
          <a:prstGeom prst="bentConnector3">
            <a:avLst>
              <a:gd name="adj1" fmla="val 5478307"/>
            </a:avLst>
          </a:prstGeom>
          <a:ln>
            <a:tailEnd type="arrow"/>
          </a:ln>
        </p:spPr>
        <p:style>
          <a:lnRef idx="2">
            <a:schemeClr val="dk1"/>
          </a:lnRef>
          <a:fillRef idx="0">
            <a:schemeClr val="dk1"/>
          </a:fillRef>
          <a:effectRef idx="1">
            <a:schemeClr val="dk1"/>
          </a:effectRef>
          <a:fontRef idx="minor">
            <a:schemeClr val="tx1"/>
          </a:fontRef>
        </p:style>
      </p:cxnSp>
      <p:grpSp>
        <p:nvGrpSpPr>
          <p:cNvPr id="41" name="组 50"/>
          <p:cNvGrpSpPr/>
          <p:nvPr/>
        </p:nvGrpSpPr>
        <p:grpSpPr>
          <a:xfrm>
            <a:off x="2213414" y="1048742"/>
            <a:ext cx="768021" cy="5317404"/>
            <a:chOff x="2213414" y="1048742"/>
            <a:chExt cx="768021" cy="5317404"/>
          </a:xfrm>
        </p:grpSpPr>
        <p:sp>
          <p:nvSpPr>
            <p:cNvPr id="43" name="矩形 19"/>
            <p:cNvSpPr/>
            <p:nvPr/>
          </p:nvSpPr>
          <p:spPr>
            <a:xfrm>
              <a:off x="2232965" y="6027592"/>
              <a:ext cx="697426" cy="338554"/>
            </a:xfrm>
            <a:prstGeom prst="rect">
              <a:avLst/>
            </a:prstGeom>
          </p:spPr>
          <p:txBody>
            <a:bodyPr wrap="none">
              <a:spAutoFit/>
            </a:bodyPr>
            <a:lstStyle/>
            <a:p>
              <a:r>
                <a:rPr lang="en-US" altLang="zh-CN" sz="1600" dirty="0">
                  <a:latin typeface="Verdana"/>
                  <a:ea typeface="宋体" pitchFamily="2" charset="-122"/>
                  <a:cs typeface="Verdana"/>
                </a:rPr>
                <a:t>0x10</a:t>
              </a:r>
              <a:endParaRPr lang="zh-CN" altLang="en-US" sz="1600" dirty="0">
                <a:latin typeface="Verdana"/>
                <a:cs typeface="Verdana"/>
              </a:endParaRPr>
            </a:p>
          </p:txBody>
        </p:sp>
        <p:sp>
          <p:nvSpPr>
            <p:cNvPr id="44" name="矩形 22"/>
            <p:cNvSpPr/>
            <p:nvPr/>
          </p:nvSpPr>
          <p:spPr>
            <a:xfrm>
              <a:off x="2231055" y="5693322"/>
              <a:ext cx="697426" cy="338554"/>
            </a:xfrm>
            <a:prstGeom prst="rect">
              <a:avLst/>
            </a:prstGeom>
          </p:spPr>
          <p:txBody>
            <a:bodyPr wrap="none">
              <a:spAutoFit/>
            </a:bodyPr>
            <a:lstStyle/>
            <a:p>
              <a:r>
                <a:rPr lang="en-US" altLang="zh-CN" sz="1600" dirty="0">
                  <a:latin typeface="Verdana"/>
                  <a:ea typeface="宋体" pitchFamily="2" charset="-122"/>
                  <a:cs typeface="Verdana"/>
                </a:rPr>
                <a:t>0x11</a:t>
              </a:r>
              <a:endParaRPr lang="zh-CN" altLang="en-US" sz="1600" dirty="0">
                <a:latin typeface="Verdana"/>
                <a:cs typeface="Verdana"/>
              </a:endParaRPr>
            </a:p>
          </p:txBody>
        </p:sp>
        <p:sp>
          <p:nvSpPr>
            <p:cNvPr id="46" name="矩形 23"/>
            <p:cNvSpPr/>
            <p:nvPr/>
          </p:nvSpPr>
          <p:spPr>
            <a:xfrm>
              <a:off x="2233977" y="5329382"/>
              <a:ext cx="697426" cy="338554"/>
            </a:xfrm>
            <a:prstGeom prst="rect">
              <a:avLst/>
            </a:prstGeom>
          </p:spPr>
          <p:txBody>
            <a:bodyPr wrap="none">
              <a:spAutoFit/>
            </a:bodyPr>
            <a:lstStyle/>
            <a:p>
              <a:r>
                <a:rPr lang="en-US" altLang="zh-CN" sz="1600" dirty="0">
                  <a:latin typeface="Verdana"/>
                  <a:ea typeface="宋体" pitchFamily="2" charset="-122"/>
                  <a:cs typeface="Verdana"/>
                </a:rPr>
                <a:t>0x12</a:t>
              </a:r>
              <a:endParaRPr lang="zh-CN" altLang="en-US" sz="1600" dirty="0">
                <a:latin typeface="Verdana"/>
                <a:cs typeface="Verdana"/>
              </a:endParaRPr>
            </a:p>
          </p:txBody>
        </p:sp>
        <p:sp>
          <p:nvSpPr>
            <p:cNvPr id="49" name="矩形 24"/>
            <p:cNvSpPr/>
            <p:nvPr/>
          </p:nvSpPr>
          <p:spPr>
            <a:xfrm>
              <a:off x="2244833" y="4961406"/>
              <a:ext cx="697426" cy="338554"/>
            </a:xfrm>
            <a:prstGeom prst="rect">
              <a:avLst/>
            </a:prstGeom>
          </p:spPr>
          <p:txBody>
            <a:bodyPr wrap="none">
              <a:spAutoFit/>
            </a:bodyPr>
            <a:lstStyle/>
            <a:p>
              <a:r>
                <a:rPr lang="en-US" altLang="zh-CN" sz="1600" dirty="0">
                  <a:latin typeface="Verdana"/>
                  <a:ea typeface="宋体" pitchFamily="2" charset="-122"/>
                  <a:cs typeface="Verdana"/>
                </a:rPr>
                <a:t>0x13</a:t>
              </a:r>
              <a:endParaRPr lang="zh-CN" altLang="en-US" sz="1600" dirty="0">
                <a:latin typeface="Verdana"/>
                <a:cs typeface="Verdana"/>
              </a:endParaRPr>
            </a:p>
          </p:txBody>
        </p:sp>
        <p:sp>
          <p:nvSpPr>
            <p:cNvPr id="50" name="矩形 25"/>
            <p:cNvSpPr/>
            <p:nvPr/>
          </p:nvSpPr>
          <p:spPr>
            <a:xfrm>
              <a:off x="2254793" y="4603228"/>
              <a:ext cx="697627" cy="338554"/>
            </a:xfrm>
            <a:prstGeom prst="rect">
              <a:avLst/>
            </a:prstGeom>
          </p:spPr>
          <p:txBody>
            <a:bodyPr wrap="none">
              <a:spAutoFit/>
            </a:bodyPr>
            <a:lstStyle/>
            <a:p>
              <a:r>
                <a:rPr lang="en-US" altLang="zh-CN" sz="1600" dirty="0">
                  <a:latin typeface="Verdana"/>
                  <a:ea typeface="宋体" pitchFamily="2" charset="-122"/>
                  <a:cs typeface="Verdana"/>
                </a:rPr>
                <a:t>0x14</a:t>
              </a:r>
              <a:endParaRPr lang="zh-CN" altLang="en-US" sz="1600" dirty="0">
                <a:latin typeface="Verdana"/>
                <a:cs typeface="Verdana"/>
              </a:endParaRPr>
            </a:p>
          </p:txBody>
        </p:sp>
        <p:sp>
          <p:nvSpPr>
            <p:cNvPr id="53" name="矩形 26"/>
            <p:cNvSpPr/>
            <p:nvPr/>
          </p:nvSpPr>
          <p:spPr>
            <a:xfrm>
              <a:off x="2252390" y="4267210"/>
              <a:ext cx="697426" cy="338554"/>
            </a:xfrm>
            <a:prstGeom prst="rect">
              <a:avLst/>
            </a:prstGeom>
          </p:spPr>
          <p:txBody>
            <a:bodyPr wrap="none">
              <a:spAutoFit/>
            </a:bodyPr>
            <a:lstStyle/>
            <a:p>
              <a:r>
                <a:rPr lang="en-US" altLang="zh-CN" sz="1600" dirty="0">
                  <a:latin typeface="Verdana"/>
                  <a:ea typeface="宋体" pitchFamily="2" charset="-122"/>
                  <a:cs typeface="Verdana"/>
                </a:rPr>
                <a:t>0x15</a:t>
              </a:r>
              <a:endParaRPr lang="zh-CN" altLang="en-US" sz="1600" dirty="0">
                <a:latin typeface="Verdana"/>
                <a:cs typeface="Verdana"/>
              </a:endParaRPr>
            </a:p>
          </p:txBody>
        </p:sp>
        <p:sp>
          <p:nvSpPr>
            <p:cNvPr id="54" name="矩形 27"/>
            <p:cNvSpPr/>
            <p:nvPr/>
          </p:nvSpPr>
          <p:spPr>
            <a:xfrm>
              <a:off x="2264260" y="3904916"/>
              <a:ext cx="408585" cy="338554"/>
            </a:xfrm>
            <a:prstGeom prst="rect">
              <a:avLst/>
            </a:prstGeom>
          </p:spPr>
          <p:txBody>
            <a:bodyPr wrap="none">
              <a:spAutoFit/>
            </a:bodyPr>
            <a:lstStyle/>
            <a:p>
              <a:r>
                <a:rPr lang="en-US" altLang="zh-CN" sz="1600" dirty="0">
                  <a:latin typeface="Verdana"/>
                  <a:ea typeface="宋体" pitchFamily="2" charset="-122"/>
                  <a:cs typeface="Verdana"/>
                </a:rPr>
                <a:t>...</a:t>
              </a:r>
              <a:endParaRPr lang="zh-CN" altLang="en-US" sz="1600" dirty="0">
                <a:latin typeface="Verdana"/>
                <a:cs typeface="Verdana"/>
              </a:endParaRPr>
            </a:p>
          </p:txBody>
        </p:sp>
        <p:sp>
          <p:nvSpPr>
            <p:cNvPr id="55" name="矩形 28"/>
            <p:cNvSpPr/>
            <p:nvPr/>
          </p:nvSpPr>
          <p:spPr>
            <a:xfrm>
              <a:off x="2264785" y="3558305"/>
              <a:ext cx="184666" cy="338554"/>
            </a:xfrm>
            <a:prstGeom prst="rect">
              <a:avLst/>
            </a:prstGeom>
          </p:spPr>
          <p:txBody>
            <a:bodyPr wrap="none">
              <a:spAutoFit/>
            </a:bodyPr>
            <a:lstStyle/>
            <a:p>
              <a:endParaRPr lang="zh-CN" altLang="en-US" sz="1600" dirty="0">
                <a:latin typeface="Verdana"/>
                <a:cs typeface="Verdana"/>
              </a:endParaRPr>
            </a:p>
          </p:txBody>
        </p:sp>
        <p:sp>
          <p:nvSpPr>
            <p:cNvPr id="56" name="矩形 29"/>
            <p:cNvSpPr/>
            <p:nvPr/>
          </p:nvSpPr>
          <p:spPr>
            <a:xfrm>
              <a:off x="2262875" y="3224035"/>
              <a:ext cx="184666" cy="338554"/>
            </a:xfrm>
            <a:prstGeom prst="rect">
              <a:avLst/>
            </a:prstGeom>
          </p:spPr>
          <p:txBody>
            <a:bodyPr wrap="none">
              <a:spAutoFit/>
            </a:bodyPr>
            <a:lstStyle/>
            <a:p>
              <a:endParaRPr lang="zh-CN" altLang="en-US" sz="1600" dirty="0">
                <a:latin typeface="Verdana"/>
                <a:cs typeface="Verdana"/>
              </a:endParaRPr>
            </a:p>
          </p:txBody>
        </p:sp>
        <p:sp>
          <p:nvSpPr>
            <p:cNvPr id="57" name="矩形 30"/>
            <p:cNvSpPr/>
            <p:nvPr/>
          </p:nvSpPr>
          <p:spPr>
            <a:xfrm>
              <a:off x="2265797" y="2860095"/>
              <a:ext cx="184666" cy="338554"/>
            </a:xfrm>
            <a:prstGeom prst="rect">
              <a:avLst/>
            </a:prstGeom>
          </p:spPr>
          <p:txBody>
            <a:bodyPr wrap="none">
              <a:spAutoFit/>
            </a:bodyPr>
            <a:lstStyle/>
            <a:p>
              <a:endParaRPr lang="zh-CN" altLang="en-US" sz="1600" dirty="0">
                <a:latin typeface="Verdana"/>
                <a:cs typeface="Verdana"/>
              </a:endParaRPr>
            </a:p>
          </p:txBody>
        </p:sp>
        <p:sp>
          <p:nvSpPr>
            <p:cNvPr id="58" name="矩形 31"/>
            <p:cNvSpPr/>
            <p:nvPr/>
          </p:nvSpPr>
          <p:spPr>
            <a:xfrm>
              <a:off x="2276653" y="2492119"/>
              <a:ext cx="673882" cy="338554"/>
            </a:xfrm>
            <a:prstGeom prst="rect">
              <a:avLst/>
            </a:prstGeom>
          </p:spPr>
          <p:txBody>
            <a:bodyPr wrap="none">
              <a:spAutoFit/>
            </a:bodyPr>
            <a:lstStyle/>
            <a:p>
              <a:r>
                <a:rPr lang="en-US" altLang="zh-CN" sz="1600" dirty="0">
                  <a:latin typeface="Verdana"/>
                  <a:ea typeface="宋体" pitchFamily="2" charset="-122"/>
                  <a:cs typeface="Verdana"/>
                </a:rPr>
                <a:t>0x1c</a:t>
              </a:r>
              <a:endParaRPr lang="zh-CN" altLang="en-US" sz="1600" dirty="0">
                <a:latin typeface="Verdana"/>
                <a:cs typeface="Verdana"/>
              </a:endParaRPr>
            </a:p>
          </p:txBody>
        </p:sp>
        <p:sp>
          <p:nvSpPr>
            <p:cNvPr id="59" name="矩形 32"/>
            <p:cNvSpPr/>
            <p:nvPr/>
          </p:nvSpPr>
          <p:spPr>
            <a:xfrm>
              <a:off x="2286613" y="2133941"/>
              <a:ext cx="694822" cy="338554"/>
            </a:xfrm>
            <a:prstGeom prst="rect">
              <a:avLst/>
            </a:prstGeom>
          </p:spPr>
          <p:txBody>
            <a:bodyPr wrap="none">
              <a:spAutoFit/>
            </a:bodyPr>
            <a:lstStyle/>
            <a:p>
              <a:r>
                <a:rPr lang="en-US" altLang="zh-CN" sz="1600" dirty="0">
                  <a:latin typeface="Verdana"/>
                  <a:ea typeface="宋体" pitchFamily="2" charset="-122"/>
                  <a:cs typeface="Verdana"/>
                </a:rPr>
                <a:t>0x1d</a:t>
              </a:r>
              <a:endParaRPr lang="zh-CN" altLang="en-US" sz="1600" dirty="0">
                <a:latin typeface="Verdana"/>
                <a:cs typeface="Verdana"/>
              </a:endParaRPr>
            </a:p>
          </p:txBody>
        </p:sp>
        <p:sp>
          <p:nvSpPr>
            <p:cNvPr id="60" name="矩形 34"/>
            <p:cNvSpPr/>
            <p:nvPr/>
          </p:nvSpPr>
          <p:spPr>
            <a:xfrm>
              <a:off x="2213414" y="1048742"/>
              <a:ext cx="595035" cy="338554"/>
            </a:xfrm>
            <a:prstGeom prst="rect">
              <a:avLst/>
            </a:prstGeom>
          </p:spPr>
          <p:txBody>
            <a:bodyPr wrap="none">
              <a:spAutoFit/>
            </a:bodyPr>
            <a:lstStyle/>
            <a:p>
              <a:r>
                <a:rPr lang="en-US" altLang="zh-CN" sz="1600" dirty="0">
                  <a:latin typeface="Verdana"/>
                  <a:ea typeface="宋体" pitchFamily="2" charset="-122"/>
                  <a:cs typeface="Verdana"/>
                </a:rPr>
                <a:t>0xff</a:t>
              </a:r>
              <a:endParaRPr lang="zh-CN" altLang="en-US" sz="1600" dirty="0">
                <a:latin typeface="Verdana"/>
                <a:cs typeface="Verdana"/>
              </a:endParaRPr>
            </a:p>
          </p:txBody>
        </p:sp>
        <p:sp>
          <p:nvSpPr>
            <p:cNvPr id="61" name="矩形 46"/>
            <p:cNvSpPr/>
            <p:nvPr/>
          </p:nvSpPr>
          <p:spPr>
            <a:xfrm>
              <a:off x="2319874" y="1375426"/>
              <a:ext cx="464565" cy="400110"/>
            </a:xfrm>
            <a:prstGeom prst="rect">
              <a:avLst/>
            </a:prstGeom>
          </p:spPr>
          <p:txBody>
            <a:bodyPr wrap="none">
              <a:spAutoFit/>
            </a:bodyPr>
            <a:lstStyle/>
            <a:p>
              <a:r>
                <a:rPr lang="en-US" altLang="zh-CN" sz="2000" dirty="0">
                  <a:latin typeface="Verdana"/>
                  <a:ea typeface="宋体" pitchFamily="2" charset="-122"/>
                  <a:cs typeface="Verdana"/>
                </a:rPr>
                <a:t>...</a:t>
              </a:r>
              <a:endParaRPr lang="zh-CN" altLang="en-US" sz="2000" dirty="0">
                <a:latin typeface="Verdana"/>
                <a:cs typeface="Verdana"/>
              </a:endParaRPr>
            </a:p>
          </p:txBody>
        </p:sp>
        <p:sp>
          <p:nvSpPr>
            <p:cNvPr id="62" name="矩形 47"/>
            <p:cNvSpPr/>
            <p:nvPr/>
          </p:nvSpPr>
          <p:spPr>
            <a:xfrm>
              <a:off x="2286613" y="1777120"/>
              <a:ext cx="689211" cy="338554"/>
            </a:xfrm>
            <a:prstGeom prst="rect">
              <a:avLst/>
            </a:prstGeom>
          </p:spPr>
          <p:txBody>
            <a:bodyPr wrap="none">
              <a:spAutoFit/>
            </a:bodyPr>
            <a:lstStyle/>
            <a:p>
              <a:r>
                <a:rPr lang="en-US" altLang="zh-CN" sz="1600" dirty="0">
                  <a:latin typeface="Verdana"/>
                  <a:ea typeface="宋体" pitchFamily="2" charset="-122"/>
                  <a:cs typeface="Verdana"/>
                </a:rPr>
                <a:t>0x1e</a:t>
              </a:r>
              <a:endParaRPr lang="zh-CN" altLang="en-US" sz="1600" dirty="0">
                <a:latin typeface="Verdana"/>
                <a:cs typeface="Verdana"/>
              </a:endParaRPr>
            </a:p>
          </p:txBody>
        </p:sp>
      </p:grpSp>
      <p:sp>
        <p:nvSpPr>
          <p:cNvPr id="3" name="Rounded Rectangular Callout 2"/>
          <p:cNvSpPr/>
          <p:nvPr/>
        </p:nvSpPr>
        <p:spPr>
          <a:xfrm>
            <a:off x="4056274" y="3198649"/>
            <a:ext cx="2527552" cy="1098954"/>
          </a:xfrm>
          <a:prstGeom prst="wedgeRoundRectCallout">
            <a:avLst>
              <a:gd name="adj1" fmla="val -66865"/>
              <a:gd name="adj2" fmla="val -19748"/>
              <a:gd name="adj3" fmla="val 16667"/>
            </a:avLst>
          </a:prstGeom>
          <a:solidFill>
            <a:schemeClr val="tx2">
              <a:lumMod val="20000"/>
              <a:lumOff val="80000"/>
            </a:schemeClr>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00"/>
                </a:solidFill>
              </a:rPr>
              <a:t>Size of pointer on a 64-bit machine? </a:t>
            </a:r>
          </a:p>
          <a:p>
            <a:pPr algn="ctr"/>
            <a:endParaRPr lang="en-US" sz="2400" dirty="0">
              <a:solidFill>
                <a:srgbClr val="000000"/>
              </a:solidFill>
            </a:endParaRPr>
          </a:p>
        </p:txBody>
      </p:sp>
      <p:sp>
        <p:nvSpPr>
          <p:cNvPr id="6" name="Right Brace 5"/>
          <p:cNvSpPr/>
          <p:nvPr/>
        </p:nvSpPr>
        <p:spPr>
          <a:xfrm>
            <a:off x="3075786" y="2492119"/>
            <a:ext cx="442400" cy="197525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8" name="TextBox 7"/>
          <p:cNvSpPr txBox="1"/>
          <p:nvPr/>
        </p:nvSpPr>
        <p:spPr>
          <a:xfrm>
            <a:off x="4858097" y="3904916"/>
            <a:ext cx="937326" cy="400110"/>
          </a:xfrm>
          <a:prstGeom prst="rect">
            <a:avLst/>
          </a:prstGeom>
          <a:noFill/>
        </p:spPr>
        <p:txBody>
          <a:bodyPr wrap="none" rtlCol="0">
            <a:spAutoFit/>
          </a:bodyPr>
          <a:lstStyle/>
          <a:p>
            <a:r>
              <a:rPr lang="en-US" sz="2000" dirty="0">
                <a:solidFill>
                  <a:srgbClr val="FF0000"/>
                </a:solidFill>
              </a:rPr>
              <a:t>8 bytes</a:t>
            </a:r>
          </a:p>
        </p:txBody>
      </p:sp>
      <p:sp>
        <p:nvSpPr>
          <p:cNvPr id="47" name="矩形 3"/>
          <p:cNvSpPr/>
          <p:nvPr/>
        </p:nvSpPr>
        <p:spPr>
          <a:xfrm>
            <a:off x="1097676" y="6341948"/>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lnSpc>
                <a:spcPct val="50000"/>
              </a:lnSpc>
            </a:pPr>
            <a:r>
              <a:rPr kumimoji="1" lang="mr-IN" altLang="zh-CN" sz="3600" b="1" dirty="0">
                <a:solidFill>
                  <a:prstClr val="black"/>
                </a:solidFill>
              </a:rPr>
              <a:t>…</a:t>
            </a:r>
            <a:endParaRPr kumimoji="1" lang="zh-CN" altLang="en-US" dirty="0"/>
          </a:p>
        </p:txBody>
      </p:sp>
    </p:spTree>
    <p:extLst>
      <p:ext uri="{BB962C8B-B14F-4D97-AF65-F5344CB8AC3E}">
        <p14:creationId xmlns:p14="http://schemas.microsoft.com/office/powerpoint/2010/main" val="3502984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you’ve learnt so far</a:t>
            </a:r>
          </a:p>
        </p:txBody>
      </p:sp>
      <p:sp>
        <p:nvSpPr>
          <p:cNvPr id="3" name="Content Placeholder 2"/>
          <p:cNvSpPr>
            <a:spLocks noGrp="1"/>
          </p:cNvSpPr>
          <p:nvPr>
            <p:ph idx="1"/>
          </p:nvPr>
        </p:nvSpPr>
        <p:spPr/>
        <p:txBody>
          <a:bodyPr/>
          <a:lstStyle/>
          <a:p>
            <a:r>
              <a:rPr lang="en-US" dirty="0"/>
              <a:t>Basic C syntax (similar to Java)</a:t>
            </a:r>
          </a:p>
          <a:p>
            <a:r>
              <a:rPr lang="en-US" dirty="0"/>
              <a:t>Bitwise operations</a:t>
            </a:r>
          </a:p>
          <a:p>
            <a:endParaRPr lang="en-US" dirty="0"/>
          </a:p>
        </p:txBody>
      </p:sp>
    </p:spTree>
    <p:extLst>
      <p:ext uri="{BB962C8B-B14F-4D97-AF65-F5344CB8AC3E}">
        <p14:creationId xmlns:p14="http://schemas.microsoft.com/office/powerpoint/2010/main" val="37063856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Pointer</a:t>
            </a:r>
            <a:endParaRPr kumimoji="1" lang="zh-CN" altLang="en-US" dirty="0"/>
          </a:p>
        </p:txBody>
      </p:sp>
      <p:sp>
        <p:nvSpPr>
          <p:cNvPr id="9" name="矩形 8"/>
          <p:cNvSpPr/>
          <p:nvPr/>
        </p:nvSpPr>
        <p:spPr>
          <a:xfrm>
            <a:off x="1097676" y="2472495"/>
            <a:ext cx="1091998" cy="209778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3000" dirty="0"/>
              <a:t>0x10</a:t>
            </a:r>
            <a:endParaRPr kumimoji="1" lang="zh-CN" altLang="en-US" sz="3000" dirty="0"/>
          </a:p>
        </p:txBody>
      </p:sp>
      <p:sp>
        <p:nvSpPr>
          <p:cNvPr id="17" name="矩形 16"/>
          <p:cNvSpPr/>
          <p:nvPr/>
        </p:nvSpPr>
        <p:spPr>
          <a:xfrm>
            <a:off x="1097676" y="5979259"/>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000" dirty="0">
                <a:latin typeface="Verdana"/>
                <a:cs typeface="Verdana"/>
              </a:rPr>
              <a:t>1</a:t>
            </a:r>
            <a:endParaRPr kumimoji="1" lang="zh-CN" altLang="en-US" sz="2000" dirty="0">
              <a:latin typeface="Verdana"/>
              <a:cs typeface="Verdana"/>
            </a:endParaRPr>
          </a:p>
        </p:txBody>
      </p:sp>
      <p:sp>
        <p:nvSpPr>
          <p:cNvPr id="36" name="矩形 35"/>
          <p:cNvSpPr/>
          <p:nvPr/>
        </p:nvSpPr>
        <p:spPr>
          <a:xfrm>
            <a:off x="3265999" y="1447499"/>
            <a:ext cx="2668773" cy="461665"/>
          </a:xfrm>
          <a:prstGeom prst="rect">
            <a:avLst/>
          </a:prstGeom>
        </p:spPr>
        <p:txBody>
          <a:bodyPr wrap="square">
            <a:spAutoFit/>
          </a:bodyPr>
          <a:lstStyle/>
          <a:p>
            <a:r>
              <a:rPr lang="en-US" altLang="zh-CN" sz="2400" dirty="0">
                <a:latin typeface="Consolas"/>
                <a:ea typeface="宋体" pitchFamily="2" charset="-122"/>
                <a:cs typeface="Consolas"/>
              </a:rPr>
              <a:t>char a = 1;</a:t>
            </a:r>
            <a:endParaRPr lang="zh-CN" altLang="en-US" sz="2400" dirty="0"/>
          </a:p>
        </p:txBody>
      </p:sp>
      <p:sp>
        <p:nvSpPr>
          <p:cNvPr id="42" name="矩形 41"/>
          <p:cNvSpPr/>
          <p:nvPr/>
        </p:nvSpPr>
        <p:spPr>
          <a:xfrm>
            <a:off x="644399" y="5984944"/>
            <a:ext cx="438491" cy="369332"/>
          </a:xfrm>
          <a:prstGeom prst="rect">
            <a:avLst/>
          </a:prstGeom>
        </p:spPr>
        <p:txBody>
          <a:bodyPr wrap="none">
            <a:spAutoFit/>
          </a:bodyPr>
          <a:lstStyle/>
          <a:p>
            <a:r>
              <a:rPr lang="en-US" altLang="zh-CN" dirty="0">
                <a:latin typeface="Consolas"/>
                <a:ea typeface="宋体" pitchFamily="2" charset="-122"/>
                <a:cs typeface="Consolas"/>
              </a:rPr>
              <a:t>a:</a:t>
            </a:r>
            <a:endParaRPr lang="zh-CN" altLang="en-US" dirty="0"/>
          </a:p>
        </p:txBody>
      </p:sp>
      <p:sp>
        <p:nvSpPr>
          <p:cNvPr id="52" name="矩形 51"/>
          <p:cNvSpPr/>
          <p:nvPr/>
        </p:nvSpPr>
        <p:spPr>
          <a:xfrm>
            <a:off x="1094760" y="4570285"/>
            <a:ext cx="1091998" cy="140897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3000" dirty="0">
                <a:latin typeface="Consolas"/>
                <a:ea typeface="宋体" pitchFamily="2" charset="-122"/>
                <a:cs typeface="Consolas"/>
              </a:rPr>
              <a:t>2</a:t>
            </a:r>
            <a:endParaRPr kumimoji="1" lang="zh-CN" altLang="en-US" sz="3000" dirty="0"/>
          </a:p>
        </p:txBody>
      </p:sp>
      <p:sp>
        <p:nvSpPr>
          <p:cNvPr id="37" name="矩形 36"/>
          <p:cNvSpPr/>
          <p:nvPr/>
        </p:nvSpPr>
        <p:spPr>
          <a:xfrm>
            <a:off x="3264089" y="1874536"/>
            <a:ext cx="2668773" cy="461665"/>
          </a:xfrm>
          <a:prstGeom prst="rect">
            <a:avLst/>
          </a:prstGeom>
        </p:spPr>
        <p:txBody>
          <a:bodyPr wrap="square">
            <a:spAutoFit/>
          </a:bodyPr>
          <a:lstStyle/>
          <a:p>
            <a:r>
              <a:rPr lang="en-US" altLang="zh-CN" sz="2400" dirty="0">
                <a:latin typeface="Consolas"/>
                <a:ea typeface="宋体" pitchFamily="2" charset="-122"/>
                <a:cs typeface="Consolas"/>
              </a:rPr>
              <a:t>int b = 2;</a:t>
            </a:r>
            <a:endParaRPr lang="zh-CN" altLang="en-US" sz="2400" dirty="0"/>
          </a:p>
        </p:txBody>
      </p:sp>
      <p:sp>
        <p:nvSpPr>
          <p:cNvPr id="38" name="矩形 37"/>
          <p:cNvSpPr/>
          <p:nvPr/>
        </p:nvSpPr>
        <p:spPr>
          <a:xfrm>
            <a:off x="644399" y="5609926"/>
            <a:ext cx="438491" cy="369332"/>
          </a:xfrm>
          <a:prstGeom prst="rect">
            <a:avLst/>
          </a:prstGeom>
        </p:spPr>
        <p:txBody>
          <a:bodyPr wrap="none">
            <a:spAutoFit/>
          </a:bodyPr>
          <a:lstStyle/>
          <a:p>
            <a:r>
              <a:rPr lang="en-US" altLang="zh-CN" dirty="0">
                <a:latin typeface="Consolas"/>
                <a:ea typeface="宋体" pitchFamily="2" charset="-122"/>
                <a:cs typeface="Consolas"/>
              </a:rPr>
              <a:t>b:</a:t>
            </a:r>
            <a:endParaRPr lang="zh-CN" altLang="en-US" dirty="0"/>
          </a:p>
        </p:txBody>
      </p:sp>
      <p:sp>
        <p:nvSpPr>
          <p:cNvPr id="39" name="矩形 38"/>
          <p:cNvSpPr/>
          <p:nvPr/>
        </p:nvSpPr>
        <p:spPr>
          <a:xfrm>
            <a:off x="3299699" y="2291561"/>
            <a:ext cx="2668773" cy="461665"/>
          </a:xfrm>
          <a:prstGeom prst="rect">
            <a:avLst/>
          </a:prstGeom>
        </p:spPr>
        <p:txBody>
          <a:bodyPr wrap="square">
            <a:spAutoFit/>
          </a:bodyPr>
          <a:lstStyle/>
          <a:p>
            <a:r>
              <a:rPr lang="en-US" altLang="zh-CN" sz="2400" dirty="0">
                <a:latin typeface="Consolas"/>
                <a:ea typeface="宋体" pitchFamily="2" charset="-122"/>
                <a:cs typeface="Consolas"/>
              </a:rPr>
              <a:t>char *x = &amp;a;</a:t>
            </a:r>
            <a:endParaRPr lang="zh-CN" altLang="en-US" sz="2400" dirty="0"/>
          </a:p>
        </p:txBody>
      </p:sp>
      <p:sp>
        <p:nvSpPr>
          <p:cNvPr id="40" name="矩形 39"/>
          <p:cNvSpPr/>
          <p:nvPr/>
        </p:nvSpPr>
        <p:spPr>
          <a:xfrm>
            <a:off x="644399" y="4207594"/>
            <a:ext cx="438491" cy="369332"/>
          </a:xfrm>
          <a:prstGeom prst="rect">
            <a:avLst/>
          </a:prstGeom>
        </p:spPr>
        <p:txBody>
          <a:bodyPr wrap="none">
            <a:spAutoFit/>
          </a:bodyPr>
          <a:lstStyle/>
          <a:p>
            <a:r>
              <a:rPr lang="en-US" altLang="zh-CN" dirty="0">
                <a:latin typeface="Consolas"/>
                <a:ea typeface="宋体" pitchFamily="2" charset="-122"/>
                <a:cs typeface="Consolas"/>
              </a:rPr>
              <a:t>x:</a:t>
            </a:r>
            <a:endParaRPr lang="zh-CN" altLang="en-US" dirty="0"/>
          </a:p>
        </p:txBody>
      </p:sp>
      <p:cxnSp>
        <p:nvCxnSpPr>
          <p:cNvPr id="13" name="直线箭头连接符 12"/>
          <p:cNvCxnSpPr>
            <a:stCxn id="9" idx="3"/>
            <a:endCxn id="17" idx="3"/>
          </p:cNvCxnSpPr>
          <p:nvPr/>
        </p:nvCxnSpPr>
        <p:spPr>
          <a:xfrm>
            <a:off x="2189674" y="3521390"/>
            <a:ext cx="12700" cy="2635922"/>
          </a:xfrm>
          <a:prstGeom prst="bentConnector3">
            <a:avLst>
              <a:gd name="adj1" fmla="val 5478307"/>
            </a:avLst>
          </a:prstGeom>
          <a:ln>
            <a:tailEnd type="arrow"/>
          </a:ln>
        </p:spPr>
        <p:style>
          <a:lnRef idx="2">
            <a:schemeClr val="dk1"/>
          </a:lnRef>
          <a:fillRef idx="0">
            <a:schemeClr val="dk1"/>
          </a:fillRef>
          <a:effectRef idx="1">
            <a:schemeClr val="dk1"/>
          </a:effectRef>
          <a:fontRef idx="minor">
            <a:schemeClr val="tx1"/>
          </a:fontRef>
        </p:style>
      </p:cxnSp>
      <p:grpSp>
        <p:nvGrpSpPr>
          <p:cNvPr id="41" name="组 50"/>
          <p:cNvGrpSpPr/>
          <p:nvPr/>
        </p:nvGrpSpPr>
        <p:grpSpPr>
          <a:xfrm>
            <a:off x="2213414" y="374706"/>
            <a:ext cx="768021" cy="5991440"/>
            <a:chOff x="2213414" y="374706"/>
            <a:chExt cx="768021" cy="5991440"/>
          </a:xfrm>
        </p:grpSpPr>
        <p:sp>
          <p:nvSpPr>
            <p:cNvPr id="43" name="矩形 19"/>
            <p:cNvSpPr/>
            <p:nvPr/>
          </p:nvSpPr>
          <p:spPr>
            <a:xfrm>
              <a:off x="2232965" y="6027592"/>
              <a:ext cx="697426" cy="338554"/>
            </a:xfrm>
            <a:prstGeom prst="rect">
              <a:avLst/>
            </a:prstGeom>
          </p:spPr>
          <p:txBody>
            <a:bodyPr wrap="none">
              <a:spAutoFit/>
            </a:bodyPr>
            <a:lstStyle/>
            <a:p>
              <a:r>
                <a:rPr lang="en-US" altLang="zh-CN" sz="1600" dirty="0">
                  <a:latin typeface="Verdana"/>
                  <a:ea typeface="宋体" pitchFamily="2" charset="-122"/>
                  <a:cs typeface="Verdana"/>
                </a:rPr>
                <a:t>0x10</a:t>
              </a:r>
              <a:endParaRPr lang="zh-CN" altLang="en-US" sz="1600" dirty="0">
                <a:latin typeface="Verdana"/>
                <a:cs typeface="Verdana"/>
              </a:endParaRPr>
            </a:p>
          </p:txBody>
        </p:sp>
        <p:sp>
          <p:nvSpPr>
            <p:cNvPr id="44" name="矩形 22"/>
            <p:cNvSpPr/>
            <p:nvPr/>
          </p:nvSpPr>
          <p:spPr>
            <a:xfrm>
              <a:off x="2231055" y="5693322"/>
              <a:ext cx="697426" cy="338554"/>
            </a:xfrm>
            <a:prstGeom prst="rect">
              <a:avLst/>
            </a:prstGeom>
          </p:spPr>
          <p:txBody>
            <a:bodyPr wrap="none">
              <a:spAutoFit/>
            </a:bodyPr>
            <a:lstStyle/>
            <a:p>
              <a:r>
                <a:rPr lang="en-US" altLang="zh-CN" sz="1600" dirty="0">
                  <a:latin typeface="Verdana"/>
                  <a:ea typeface="宋体" pitchFamily="2" charset="-122"/>
                  <a:cs typeface="Verdana"/>
                </a:rPr>
                <a:t>0x11</a:t>
              </a:r>
              <a:endParaRPr lang="zh-CN" altLang="en-US" sz="1600" dirty="0">
                <a:latin typeface="Verdana"/>
                <a:cs typeface="Verdana"/>
              </a:endParaRPr>
            </a:p>
          </p:txBody>
        </p:sp>
        <p:sp>
          <p:nvSpPr>
            <p:cNvPr id="46" name="矩形 23"/>
            <p:cNvSpPr/>
            <p:nvPr/>
          </p:nvSpPr>
          <p:spPr>
            <a:xfrm>
              <a:off x="2233977" y="5329382"/>
              <a:ext cx="697426" cy="338554"/>
            </a:xfrm>
            <a:prstGeom prst="rect">
              <a:avLst/>
            </a:prstGeom>
          </p:spPr>
          <p:txBody>
            <a:bodyPr wrap="none">
              <a:spAutoFit/>
            </a:bodyPr>
            <a:lstStyle/>
            <a:p>
              <a:r>
                <a:rPr lang="en-US" altLang="zh-CN" sz="1600" dirty="0">
                  <a:latin typeface="Verdana"/>
                  <a:ea typeface="宋体" pitchFamily="2" charset="-122"/>
                  <a:cs typeface="Verdana"/>
                </a:rPr>
                <a:t>0x12</a:t>
              </a:r>
              <a:endParaRPr lang="zh-CN" altLang="en-US" sz="1600" dirty="0">
                <a:latin typeface="Verdana"/>
                <a:cs typeface="Verdana"/>
              </a:endParaRPr>
            </a:p>
          </p:txBody>
        </p:sp>
        <p:sp>
          <p:nvSpPr>
            <p:cNvPr id="49" name="矩形 24"/>
            <p:cNvSpPr/>
            <p:nvPr/>
          </p:nvSpPr>
          <p:spPr>
            <a:xfrm>
              <a:off x="2244833" y="4961406"/>
              <a:ext cx="697426" cy="338554"/>
            </a:xfrm>
            <a:prstGeom prst="rect">
              <a:avLst/>
            </a:prstGeom>
          </p:spPr>
          <p:txBody>
            <a:bodyPr wrap="none">
              <a:spAutoFit/>
            </a:bodyPr>
            <a:lstStyle/>
            <a:p>
              <a:r>
                <a:rPr lang="en-US" altLang="zh-CN" sz="1600" dirty="0">
                  <a:latin typeface="Verdana"/>
                  <a:ea typeface="宋体" pitchFamily="2" charset="-122"/>
                  <a:cs typeface="Verdana"/>
                </a:rPr>
                <a:t>0x13</a:t>
              </a:r>
              <a:endParaRPr lang="zh-CN" altLang="en-US" sz="1600" dirty="0">
                <a:latin typeface="Verdana"/>
                <a:cs typeface="Verdana"/>
              </a:endParaRPr>
            </a:p>
          </p:txBody>
        </p:sp>
        <p:sp>
          <p:nvSpPr>
            <p:cNvPr id="50" name="矩形 25"/>
            <p:cNvSpPr/>
            <p:nvPr/>
          </p:nvSpPr>
          <p:spPr>
            <a:xfrm>
              <a:off x="2254793" y="4603228"/>
              <a:ext cx="697627" cy="338554"/>
            </a:xfrm>
            <a:prstGeom prst="rect">
              <a:avLst/>
            </a:prstGeom>
          </p:spPr>
          <p:txBody>
            <a:bodyPr wrap="none">
              <a:spAutoFit/>
            </a:bodyPr>
            <a:lstStyle/>
            <a:p>
              <a:r>
                <a:rPr lang="en-US" altLang="zh-CN" sz="1600" dirty="0">
                  <a:latin typeface="Verdana"/>
                  <a:ea typeface="宋体" pitchFamily="2" charset="-122"/>
                  <a:cs typeface="Verdana"/>
                </a:rPr>
                <a:t>0x14</a:t>
              </a:r>
              <a:endParaRPr lang="zh-CN" altLang="en-US" sz="1600" dirty="0">
                <a:latin typeface="Verdana"/>
                <a:cs typeface="Verdana"/>
              </a:endParaRPr>
            </a:p>
          </p:txBody>
        </p:sp>
        <p:sp>
          <p:nvSpPr>
            <p:cNvPr id="53" name="矩形 26"/>
            <p:cNvSpPr/>
            <p:nvPr/>
          </p:nvSpPr>
          <p:spPr>
            <a:xfrm>
              <a:off x="2252390" y="4267210"/>
              <a:ext cx="697426" cy="338554"/>
            </a:xfrm>
            <a:prstGeom prst="rect">
              <a:avLst/>
            </a:prstGeom>
          </p:spPr>
          <p:txBody>
            <a:bodyPr wrap="none">
              <a:spAutoFit/>
            </a:bodyPr>
            <a:lstStyle/>
            <a:p>
              <a:r>
                <a:rPr lang="en-US" altLang="zh-CN" sz="1600" dirty="0">
                  <a:latin typeface="Verdana"/>
                  <a:ea typeface="宋体" pitchFamily="2" charset="-122"/>
                  <a:cs typeface="Verdana"/>
                </a:rPr>
                <a:t>0x15</a:t>
              </a:r>
              <a:endParaRPr lang="zh-CN" altLang="en-US" sz="1600" dirty="0">
                <a:latin typeface="Verdana"/>
                <a:cs typeface="Verdana"/>
              </a:endParaRPr>
            </a:p>
          </p:txBody>
        </p:sp>
        <p:sp>
          <p:nvSpPr>
            <p:cNvPr id="54" name="矩形 27"/>
            <p:cNvSpPr/>
            <p:nvPr/>
          </p:nvSpPr>
          <p:spPr>
            <a:xfrm>
              <a:off x="2264260" y="3904916"/>
              <a:ext cx="408585" cy="338554"/>
            </a:xfrm>
            <a:prstGeom prst="rect">
              <a:avLst/>
            </a:prstGeom>
          </p:spPr>
          <p:txBody>
            <a:bodyPr wrap="none">
              <a:spAutoFit/>
            </a:bodyPr>
            <a:lstStyle/>
            <a:p>
              <a:r>
                <a:rPr lang="en-US" altLang="zh-CN" sz="1600" dirty="0">
                  <a:latin typeface="Verdana"/>
                  <a:ea typeface="宋体" pitchFamily="2" charset="-122"/>
                  <a:cs typeface="Verdana"/>
                </a:rPr>
                <a:t>...</a:t>
              </a:r>
              <a:endParaRPr lang="zh-CN" altLang="en-US" sz="1600" dirty="0">
                <a:latin typeface="Verdana"/>
                <a:cs typeface="Verdana"/>
              </a:endParaRPr>
            </a:p>
          </p:txBody>
        </p:sp>
        <p:sp>
          <p:nvSpPr>
            <p:cNvPr id="55" name="矩形 28"/>
            <p:cNvSpPr/>
            <p:nvPr/>
          </p:nvSpPr>
          <p:spPr>
            <a:xfrm>
              <a:off x="2264785" y="3558305"/>
              <a:ext cx="184666" cy="338554"/>
            </a:xfrm>
            <a:prstGeom prst="rect">
              <a:avLst/>
            </a:prstGeom>
          </p:spPr>
          <p:txBody>
            <a:bodyPr wrap="none">
              <a:spAutoFit/>
            </a:bodyPr>
            <a:lstStyle/>
            <a:p>
              <a:endParaRPr lang="zh-CN" altLang="en-US" sz="1600" dirty="0">
                <a:latin typeface="Verdana"/>
                <a:cs typeface="Verdana"/>
              </a:endParaRPr>
            </a:p>
          </p:txBody>
        </p:sp>
        <p:sp>
          <p:nvSpPr>
            <p:cNvPr id="56" name="矩形 29"/>
            <p:cNvSpPr/>
            <p:nvPr/>
          </p:nvSpPr>
          <p:spPr>
            <a:xfrm>
              <a:off x="2262875" y="3224035"/>
              <a:ext cx="184666" cy="338554"/>
            </a:xfrm>
            <a:prstGeom prst="rect">
              <a:avLst/>
            </a:prstGeom>
          </p:spPr>
          <p:txBody>
            <a:bodyPr wrap="none">
              <a:spAutoFit/>
            </a:bodyPr>
            <a:lstStyle/>
            <a:p>
              <a:endParaRPr lang="zh-CN" altLang="en-US" sz="1600" dirty="0">
                <a:latin typeface="Verdana"/>
                <a:cs typeface="Verdana"/>
              </a:endParaRPr>
            </a:p>
          </p:txBody>
        </p:sp>
        <p:sp>
          <p:nvSpPr>
            <p:cNvPr id="57" name="矩形 30"/>
            <p:cNvSpPr/>
            <p:nvPr/>
          </p:nvSpPr>
          <p:spPr>
            <a:xfrm>
              <a:off x="2265797" y="2860095"/>
              <a:ext cx="184666" cy="338554"/>
            </a:xfrm>
            <a:prstGeom prst="rect">
              <a:avLst/>
            </a:prstGeom>
          </p:spPr>
          <p:txBody>
            <a:bodyPr wrap="none">
              <a:spAutoFit/>
            </a:bodyPr>
            <a:lstStyle/>
            <a:p>
              <a:endParaRPr lang="zh-CN" altLang="en-US" sz="1600" dirty="0">
                <a:latin typeface="Verdana"/>
                <a:cs typeface="Verdana"/>
              </a:endParaRPr>
            </a:p>
          </p:txBody>
        </p:sp>
        <p:sp>
          <p:nvSpPr>
            <p:cNvPr id="58" name="矩形 31"/>
            <p:cNvSpPr/>
            <p:nvPr/>
          </p:nvSpPr>
          <p:spPr>
            <a:xfrm>
              <a:off x="2276653" y="2492119"/>
              <a:ext cx="673882" cy="338554"/>
            </a:xfrm>
            <a:prstGeom prst="rect">
              <a:avLst/>
            </a:prstGeom>
          </p:spPr>
          <p:txBody>
            <a:bodyPr wrap="none">
              <a:spAutoFit/>
            </a:bodyPr>
            <a:lstStyle/>
            <a:p>
              <a:r>
                <a:rPr lang="en-US" altLang="zh-CN" sz="1600" dirty="0">
                  <a:latin typeface="Verdana"/>
                  <a:ea typeface="宋体" pitchFamily="2" charset="-122"/>
                  <a:cs typeface="Verdana"/>
                </a:rPr>
                <a:t>0x1c</a:t>
              </a:r>
              <a:endParaRPr lang="zh-CN" altLang="en-US" sz="1600" dirty="0">
                <a:latin typeface="Verdana"/>
                <a:cs typeface="Verdana"/>
              </a:endParaRPr>
            </a:p>
          </p:txBody>
        </p:sp>
        <p:sp>
          <p:nvSpPr>
            <p:cNvPr id="59" name="矩形 32"/>
            <p:cNvSpPr/>
            <p:nvPr/>
          </p:nvSpPr>
          <p:spPr>
            <a:xfrm>
              <a:off x="2286613" y="2133941"/>
              <a:ext cx="694822" cy="338554"/>
            </a:xfrm>
            <a:prstGeom prst="rect">
              <a:avLst/>
            </a:prstGeom>
          </p:spPr>
          <p:txBody>
            <a:bodyPr wrap="none">
              <a:spAutoFit/>
            </a:bodyPr>
            <a:lstStyle/>
            <a:p>
              <a:r>
                <a:rPr lang="en-US" altLang="zh-CN" sz="1600" dirty="0">
                  <a:latin typeface="Verdana"/>
                  <a:ea typeface="宋体" pitchFamily="2" charset="-122"/>
                  <a:cs typeface="Verdana"/>
                </a:rPr>
                <a:t>0x1b</a:t>
              </a:r>
              <a:endParaRPr lang="zh-CN" altLang="en-US" sz="1600" dirty="0">
                <a:latin typeface="Verdana"/>
                <a:cs typeface="Verdana"/>
              </a:endParaRPr>
            </a:p>
          </p:txBody>
        </p:sp>
        <p:sp>
          <p:nvSpPr>
            <p:cNvPr id="60" name="矩形 34"/>
            <p:cNvSpPr/>
            <p:nvPr/>
          </p:nvSpPr>
          <p:spPr>
            <a:xfrm>
              <a:off x="2213414" y="374706"/>
              <a:ext cx="697426" cy="338554"/>
            </a:xfrm>
            <a:prstGeom prst="rect">
              <a:avLst/>
            </a:prstGeom>
          </p:spPr>
          <p:txBody>
            <a:bodyPr wrap="none">
              <a:spAutoFit/>
            </a:bodyPr>
            <a:lstStyle/>
            <a:p>
              <a:r>
                <a:rPr lang="en-US" altLang="zh-CN" sz="1600" dirty="0">
                  <a:latin typeface="Verdana"/>
                  <a:ea typeface="宋体" pitchFamily="2" charset="-122"/>
                  <a:cs typeface="Verdana"/>
                </a:rPr>
                <a:t>0x22</a:t>
              </a:r>
              <a:endParaRPr lang="zh-CN" altLang="en-US" sz="1600" dirty="0">
                <a:latin typeface="Verdana"/>
                <a:cs typeface="Verdana"/>
              </a:endParaRPr>
            </a:p>
          </p:txBody>
        </p:sp>
        <p:sp>
          <p:nvSpPr>
            <p:cNvPr id="61" name="矩形 46"/>
            <p:cNvSpPr/>
            <p:nvPr/>
          </p:nvSpPr>
          <p:spPr>
            <a:xfrm>
              <a:off x="2319874" y="1375426"/>
              <a:ext cx="464565" cy="400110"/>
            </a:xfrm>
            <a:prstGeom prst="rect">
              <a:avLst/>
            </a:prstGeom>
          </p:spPr>
          <p:txBody>
            <a:bodyPr wrap="none">
              <a:spAutoFit/>
            </a:bodyPr>
            <a:lstStyle/>
            <a:p>
              <a:r>
                <a:rPr lang="en-US" altLang="zh-CN" sz="2000" dirty="0">
                  <a:latin typeface="Verdana"/>
                  <a:ea typeface="宋体" pitchFamily="2" charset="-122"/>
                  <a:cs typeface="Verdana"/>
                </a:rPr>
                <a:t>...</a:t>
              </a:r>
              <a:endParaRPr lang="zh-CN" altLang="en-US" sz="2000" dirty="0">
                <a:latin typeface="Verdana"/>
                <a:cs typeface="Verdana"/>
              </a:endParaRPr>
            </a:p>
          </p:txBody>
        </p:sp>
        <p:sp>
          <p:nvSpPr>
            <p:cNvPr id="62" name="矩形 47"/>
            <p:cNvSpPr/>
            <p:nvPr/>
          </p:nvSpPr>
          <p:spPr>
            <a:xfrm>
              <a:off x="2286613" y="1777120"/>
              <a:ext cx="184666" cy="338554"/>
            </a:xfrm>
            <a:prstGeom prst="rect">
              <a:avLst/>
            </a:prstGeom>
          </p:spPr>
          <p:txBody>
            <a:bodyPr wrap="none">
              <a:spAutoFit/>
            </a:bodyPr>
            <a:lstStyle/>
            <a:p>
              <a:endParaRPr lang="zh-CN" altLang="en-US" sz="1600" dirty="0">
                <a:latin typeface="Verdana"/>
                <a:cs typeface="Verdana"/>
              </a:endParaRPr>
            </a:p>
          </p:txBody>
        </p:sp>
      </p:grpSp>
      <p:sp>
        <p:nvSpPr>
          <p:cNvPr id="35" name="矩形 40"/>
          <p:cNvSpPr/>
          <p:nvPr/>
        </p:nvSpPr>
        <p:spPr>
          <a:xfrm>
            <a:off x="3309659" y="2681090"/>
            <a:ext cx="2668773" cy="461665"/>
          </a:xfrm>
          <a:prstGeom prst="rect">
            <a:avLst/>
          </a:prstGeom>
        </p:spPr>
        <p:txBody>
          <a:bodyPr wrap="square">
            <a:spAutoFit/>
          </a:bodyPr>
          <a:lstStyle/>
          <a:p>
            <a:r>
              <a:rPr lang="en-US" altLang="zh-CN" sz="2400" dirty="0">
                <a:latin typeface="Consolas"/>
                <a:ea typeface="宋体" pitchFamily="2" charset="-122"/>
                <a:cs typeface="Consolas"/>
              </a:rPr>
              <a:t>int *y = &amp;b;</a:t>
            </a:r>
            <a:endParaRPr lang="zh-CN" altLang="en-US" sz="2400" dirty="0"/>
          </a:p>
        </p:txBody>
      </p:sp>
      <p:sp>
        <p:nvSpPr>
          <p:cNvPr id="48" name="矩形 8"/>
          <p:cNvSpPr/>
          <p:nvPr/>
        </p:nvSpPr>
        <p:spPr>
          <a:xfrm>
            <a:off x="1082890" y="374706"/>
            <a:ext cx="1091998" cy="209778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3000" dirty="0"/>
              <a:t>0x11</a:t>
            </a:r>
            <a:endParaRPr kumimoji="1" lang="zh-CN" altLang="en-US" sz="3000" dirty="0"/>
          </a:p>
        </p:txBody>
      </p:sp>
      <p:sp>
        <p:nvSpPr>
          <p:cNvPr id="51" name="矩形 46"/>
          <p:cNvSpPr/>
          <p:nvPr/>
        </p:nvSpPr>
        <p:spPr>
          <a:xfrm>
            <a:off x="1323260" y="-25404"/>
            <a:ext cx="464565" cy="400110"/>
          </a:xfrm>
          <a:prstGeom prst="rect">
            <a:avLst/>
          </a:prstGeom>
        </p:spPr>
        <p:txBody>
          <a:bodyPr wrap="none">
            <a:spAutoFit/>
          </a:bodyPr>
          <a:lstStyle/>
          <a:p>
            <a:r>
              <a:rPr lang="en-US" altLang="zh-CN" sz="2000" dirty="0">
                <a:latin typeface="Verdana"/>
                <a:ea typeface="宋体" pitchFamily="2" charset="-122"/>
                <a:cs typeface="Verdana"/>
              </a:rPr>
              <a:t>...</a:t>
            </a:r>
            <a:endParaRPr lang="zh-CN" altLang="en-US" sz="2000" dirty="0">
              <a:latin typeface="Verdana"/>
              <a:cs typeface="Verdana"/>
            </a:endParaRPr>
          </a:p>
        </p:txBody>
      </p:sp>
      <p:sp>
        <p:nvSpPr>
          <p:cNvPr id="63" name="矩形 46"/>
          <p:cNvSpPr/>
          <p:nvPr/>
        </p:nvSpPr>
        <p:spPr>
          <a:xfrm>
            <a:off x="2286613" y="24103"/>
            <a:ext cx="464565" cy="400110"/>
          </a:xfrm>
          <a:prstGeom prst="rect">
            <a:avLst/>
          </a:prstGeom>
        </p:spPr>
        <p:txBody>
          <a:bodyPr wrap="none">
            <a:spAutoFit/>
          </a:bodyPr>
          <a:lstStyle/>
          <a:p>
            <a:r>
              <a:rPr lang="en-US" altLang="zh-CN" sz="2000" dirty="0">
                <a:latin typeface="Verdana"/>
                <a:ea typeface="宋体" pitchFamily="2" charset="-122"/>
                <a:cs typeface="Verdana"/>
              </a:rPr>
              <a:t>...</a:t>
            </a:r>
            <a:endParaRPr lang="zh-CN" altLang="en-US" sz="2000" dirty="0">
              <a:latin typeface="Verdana"/>
              <a:cs typeface="Verdana"/>
            </a:endParaRPr>
          </a:p>
        </p:txBody>
      </p:sp>
      <p:sp>
        <p:nvSpPr>
          <p:cNvPr id="64" name="矩形 46"/>
          <p:cNvSpPr/>
          <p:nvPr/>
        </p:nvSpPr>
        <p:spPr>
          <a:xfrm>
            <a:off x="629972" y="2064293"/>
            <a:ext cx="452918" cy="400110"/>
          </a:xfrm>
          <a:prstGeom prst="rect">
            <a:avLst/>
          </a:prstGeom>
        </p:spPr>
        <p:txBody>
          <a:bodyPr wrap="none">
            <a:spAutoFit/>
          </a:bodyPr>
          <a:lstStyle/>
          <a:p>
            <a:r>
              <a:rPr lang="en-US" altLang="zh-CN" sz="2000" dirty="0">
                <a:latin typeface="Verdana"/>
                <a:ea typeface="宋体" pitchFamily="2" charset="-122"/>
                <a:cs typeface="Verdana"/>
              </a:rPr>
              <a:t>y:</a:t>
            </a:r>
            <a:endParaRPr lang="zh-CN" altLang="en-US" sz="2000" dirty="0">
              <a:latin typeface="Verdana"/>
              <a:cs typeface="Verdana"/>
            </a:endParaRPr>
          </a:p>
        </p:txBody>
      </p:sp>
      <p:sp>
        <p:nvSpPr>
          <p:cNvPr id="24" name="Freeform 23"/>
          <p:cNvSpPr/>
          <p:nvPr/>
        </p:nvSpPr>
        <p:spPr>
          <a:xfrm>
            <a:off x="2233281" y="1417638"/>
            <a:ext cx="846701" cy="4436663"/>
          </a:xfrm>
          <a:custGeom>
            <a:avLst/>
            <a:gdLst>
              <a:gd name="connsiteX0" fmla="*/ 0 w 846701"/>
              <a:gd name="connsiteY0" fmla="*/ 14599 h 2408877"/>
              <a:gd name="connsiteX1" fmla="*/ 846701 w 846701"/>
              <a:gd name="connsiteY1" fmla="*/ 0 h 2408877"/>
              <a:gd name="connsiteX2" fmla="*/ 846701 w 846701"/>
              <a:gd name="connsiteY2" fmla="*/ 2394278 h 2408877"/>
              <a:gd name="connsiteX3" fmla="*/ 72992 w 846701"/>
              <a:gd name="connsiteY3" fmla="*/ 2408877 h 2408877"/>
            </a:gdLst>
            <a:ahLst/>
            <a:cxnLst>
              <a:cxn ang="0">
                <a:pos x="connsiteX0" y="connsiteY0"/>
              </a:cxn>
              <a:cxn ang="0">
                <a:pos x="connsiteX1" y="connsiteY1"/>
              </a:cxn>
              <a:cxn ang="0">
                <a:pos x="connsiteX2" y="connsiteY2"/>
              </a:cxn>
              <a:cxn ang="0">
                <a:pos x="connsiteX3" y="connsiteY3"/>
              </a:cxn>
            </a:cxnLst>
            <a:rect l="l" t="t" r="r" b="b"/>
            <a:pathLst>
              <a:path w="846701" h="2408877">
                <a:moveTo>
                  <a:pt x="0" y="14599"/>
                </a:moveTo>
                <a:lnTo>
                  <a:pt x="846701" y="0"/>
                </a:lnTo>
                <a:lnTo>
                  <a:pt x="846701" y="2394278"/>
                </a:lnTo>
                <a:lnTo>
                  <a:pt x="72992" y="2408877"/>
                </a:lnTo>
              </a:path>
            </a:pathLst>
          </a:custGeom>
          <a:ln>
            <a:solidFill>
              <a:schemeClr val="tx1"/>
            </a:solidFill>
            <a:headEnd type="none"/>
            <a:tailEnd type="arrow"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5" name="矩形 3"/>
          <p:cNvSpPr/>
          <p:nvPr/>
        </p:nvSpPr>
        <p:spPr>
          <a:xfrm>
            <a:off x="1097676" y="6341948"/>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lnSpc>
                <a:spcPct val="50000"/>
              </a:lnSpc>
            </a:pPr>
            <a:r>
              <a:rPr kumimoji="1" lang="mr-IN" altLang="zh-CN" sz="3600" b="1" dirty="0">
                <a:solidFill>
                  <a:prstClr val="black"/>
                </a:solidFill>
              </a:rPr>
              <a:t>…</a:t>
            </a:r>
            <a:endParaRPr kumimoji="1" lang="zh-CN" altLang="en-US" dirty="0"/>
          </a:p>
        </p:txBody>
      </p:sp>
    </p:spTree>
    <p:extLst>
      <p:ext uri="{BB962C8B-B14F-4D97-AF65-F5344CB8AC3E}">
        <p14:creationId xmlns:p14="http://schemas.microsoft.com/office/powerpoint/2010/main" val="42022920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矩形 16">
            <a:extLst>
              <a:ext uri="{FF2B5EF4-FFF2-40B4-BE49-F238E27FC236}">
                <a16:creationId xmlns:a16="http://schemas.microsoft.com/office/drawing/2014/main" id="{2F238F76-39EB-1F4A-8061-54E61690505C}"/>
              </a:ext>
            </a:extLst>
          </p:cNvPr>
          <p:cNvSpPr/>
          <p:nvPr/>
        </p:nvSpPr>
        <p:spPr>
          <a:xfrm>
            <a:off x="1107196" y="5974491"/>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000" dirty="0">
                <a:latin typeface="Verdana"/>
                <a:cs typeface="Verdana"/>
              </a:rPr>
              <a:t>1</a:t>
            </a:r>
            <a:endParaRPr kumimoji="1" lang="zh-CN" altLang="en-US" sz="2000" dirty="0">
              <a:latin typeface="Verdana"/>
              <a:cs typeface="Verdana"/>
            </a:endParaRPr>
          </a:p>
        </p:txBody>
      </p:sp>
      <p:sp>
        <p:nvSpPr>
          <p:cNvPr id="2" name="标题 1"/>
          <p:cNvSpPr>
            <a:spLocks noGrp="1"/>
          </p:cNvSpPr>
          <p:nvPr>
            <p:ph type="title"/>
          </p:nvPr>
        </p:nvSpPr>
        <p:spPr/>
        <p:txBody>
          <a:bodyPr/>
          <a:lstStyle/>
          <a:p>
            <a:r>
              <a:rPr kumimoji="1" lang="en-US" altLang="zh-CN" dirty="0"/>
              <a:t>Pointer</a:t>
            </a:r>
            <a:endParaRPr kumimoji="1" lang="zh-CN" altLang="en-US" dirty="0"/>
          </a:p>
        </p:txBody>
      </p:sp>
      <p:sp>
        <p:nvSpPr>
          <p:cNvPr id="9" name="矩形 8"/>
          <p:cNvSpPr/>
          <p:nvPr/>
        </p:nvSpPr>
        <p:spPr>
          <a:xfrm>
            <a:off x="1097676" y="2472495"/>
            <a:ext cx="1091998" cy="209778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3000" dirty="0"/>
              <a:t>0x10</a:t>
            </a:r>
            <a:endParaRPr kumimoji="1" lang="zh-CN" altLang="en-US" sz="3000" dirty="0"/>
          </a:p>
        </p:txBody>
      </p:sp>
      <p:sp>
        <p:nvSpPr>
          <p:cNvPr id="17" name="矩形 16"/>
          <p:cNvSpPr/>
          <p:nvPr/>
        </p:nvSpPr>
        <p:spPr>
          <a:xfrm>
            <a:off x="1097676" y="5979259"/>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000" dirty="0">
                <a:solidFill>
                  <a:srgbClr val="FF0000"/>
                </a:solidFill>
                <a:latin typeface="Verdana"/>
                <a:cs typeface="Verdana"/>
              </a:rPr>
              <a:t>3</a:t>
            </a:r>
            <a:endParaRPr kumimoji="1" lang="zh-CN" altLang="en-US" sz="2000" dirty="0">
              <a:solidFill>
                <a:srgbClr val="FF0000"/>
              </a:solidFill>
              <a:latin typeface="Verdana"/>
              <a:cs typeface="Verdana"/>
            </a:endParaRPr>
          </a:p>
        </p:txBody>
      </p:sp>
      <p:sp>
        <p:nvSpPr>
          <p:cNvPr id="36" name="矩形 35"/>
          <p:cNvSpPr/>
          <p:nvPr/>
        </p:nvSpPr>
        <p:spPr>
          <a:xfrm>
            <a:off x="3265999" y="1447499"/>
            <a:ext cx="2668773" cy="461665"/>
          </a:xfrm>
          <a:prstGeom prst="rect">
            <a:avLst/>
          </a:prstGeom>
        </p:spPr>
        <p:txBody>
          <a:bodyPr wrap="square">
            <a:spAutoFit/>
          </a:bodyPr>
          <a:lstStyle/>
          <a:p>
            <a:r>
              <a:rPr lang="en-US" altLang="zh-CN" sz="2400" dirty="0">
                <a:latin typeface="Consolas"/>
                <a:ea typeface="宋体" pitchFamily="2" charset="-122"/>
                <a:cs typeface="Consolas"/>
              </a:rPr>
              <a:t>char a = 1;</a:t>
            </a:r>
            <a:endParaRPr lang="zh-CN" altLang="en-US" sz="2400" dirty="0"/>
          </a:p>
        </p:txBody>
      </p:sp>
      <p:sp>
        <p:nvSpPr>
          <p:cNvPr id="42" name="矩形 41"/>
          <p:cNvSpPr/>
          <p:nvPr/>
        </p:nvSpPr>
        <p:spPr>
          <a:xfrm>
            <a:off x="644399" y="5984944"/>
            <a:ext cx="438491" cy="369332"/>
          </a:xfrm>
          <a:prstGeom prst="rect">
            <a:avLst/>
          </a:prstGeom>
        </p:spPr>
        <p:txBody>
          <a:bodyPr wrap="none">
            <a:spAutoFit/>
          </a:bodyPr>
          <a:lstStyle/>
          <a:p>
            <a:r>
              <a:rPr lang="en-US" altLang="zh-CN" dirty="0">
                <a:latin typeface="Consolas"/>
                <a:ea typeface="宋体" pitchFamily="2" charset="-122"/>
                <a:cs typeface="Consolas"/>
              </a:rPr>
              <a:t>a:</a:t>
            </a:r>
            <a:endParaRPr lang="zh-CN" altLang="en-US" dirty="0"/>
          </a:p>
        </p:txBody>
      </p:sp>
      <p:sp>
        <p:nvSpPr>
          <p:cNvPr id="52" name="矩形 51"/>
          <p:cNvSpPr/>
          <p:nvPr/>
        </p:nvSpPr>
        <p:spPr>
          <a:xfrm>
            <a:off x="1094760" y="4570285"/>
            <a:ext cx="1091998" cy="140897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3000" dirty="0">
                <a:latin typeface="Consolas"/>
                <a:ea typeface="宋体" pitchFamily="2" charset="-122"/>
                <a:cs typeface="Consolas"/>
              </a:rPr>
              <a:t>2</a:t>
            </a:r>
            <a:endParaRPr kumimoji="1" lang="zh-CN" altLang="en-US" sz="3000" dirty="0"/>
          </a:p>
        </p:txBody>
      </p:sp>
      <p:sp>
        <p:nvSpPr>
          <p:cNvPr id="37" name="矩形 36"/>
          <p:cNvSpPr/>
          <p:nvPr/>
        </p:nvSpPr>
        <p:spPr>
          <a:xfrm>
            <a:off x="3264089" y="1874536"/>
            <a:ext cx="2668773" cy="461665"/>
          </a:xfrm>
          <a:prstGeom prst="rect">
            <a:avLst/>
          </a:prstGeom>
        </p:spPr>
        <p:txBody>
          <a:bodyPr wrap="square">
            <a:spAutoFit/>
          </a:bodyPr>
          <a:lstStyle/>
          <a:p>
            <a:r>
              <a:rPr lang="en-US" altLang="zh-CN" sz="2400" dirty="0">
                <a:latin typeface="Consolas"/>
                <a:ea typeface="宋体" pitchFamily="2" charset="-122"/>
                <a:cs typeface="Consolas"/>
              </a:rPr>
              <a:t>int b = 2;</a:t>
            </a:r>
            <a:endParaRPr lang="zh-CN" altLang="en-US" sz="2400" dirty="0"/>
          </a:p>
        </p:txBody>
      </p:sp>
      <p:sp>
        <p:nvSpPr>
          <p:cNvPr id="38" name="矩形 37"/>
          <p:cNvSpPr/>
          <p:nvPr/>
        </p:nvSpPr>
        <p:spPr>
          <a:xfrm>
            <a:off x="644399" y="5609926"/>
            <a:ext cx="438491" cy="369332"/>
          </a:xfrm>
          <a:prstGeom prst="rect">
            <a:avLst/>
          </a:prstGeom>
        </p:spPr>
        <p:txBody>
          <a:bodyPr wrap="none">
            <a:spAutoFit/>
          </a:bodyPr>
          <a:lstStyle/>
          <a:p>
            <a:r>
              <a:rPr lang="en-US" altLang="zh-CN" dirty="0">
                <a:latin typeface="Consolas"/>
                <a:ea typeface="宋体" pitchFamily="2" charset="-122"/>
                <a:cs typeface="Consolas"/>
              </a:rPr>
              <a:t>b:</a:t>
            </a:r>
            <a:endParaRPr lang="zh-CN" altLang="en-US" dirty="0"/>
          </a:p>
        </p:txBody>
      </p:sp>
      <p:sp>
        <p:nvSpPr>
          <p:cNvPr id="39" name="矩形 38"/>
          <p:cNvSpPr/>
          <p:nvPr/>
        </p:nvSpPr>
        <p:spPr>
          <a:xfrm>
            <a:off x="3299699" y="2291561"/>
            <a:ext cx="2668773" cy="461665"/>
          </a:xfrm>
          <a:prstGeom prst="rect">
            <a:avLst/>
          </a:prstGeom>
        </p:spPr>
        <p:txBody>
          <a:bodyPr wrap="square">
            <a:spAutoFit/>
          </a:bodyPr>
          <a:lstStyle/>
          <a:p>
            <a:r>
              <a:rPr lang="en-US" altLang="zh-CN" sz="2400" dirty="0">
                <a:latin typeface="Consolas"/>
                <a:ea typeface="宋体" pitchFamily="2" charset="-122"/>
                <a:cs typeface="Consolas"/>
              </a:rPr>
              <a:t>char *x = &amp;a;</a:t>
            </a:r>
            <a:endParaRPr lang="zh-CN" altLang="en-US" sz="2400" dirty="0"/>
          </a:p>
        </p:txBody>
      </p:sp>
      <p:sp>
        <p:nvSpPr>
          <p:cNvPr id="40" name="矩形 39"/>
          <p:cNvSpPr/>
          <p:nvPr/>
        </p:nvSpPr>
        <p:spPr>
          <a:xfrm>
            <a:off x="644399" y="4207594"/>
            <a:ext cx="438491" cy="369332"/>
          </a:xfrm>
          <a:prstGeom prst="rect">
            <a:avLst/>
          </a:prstGeom>
        </p:spPr>
        <p:txBody>
          <a:bodyPr wrap="none">
            <a:spAutoFit/>
          </a:bodyPr>
          <a:lstStyle/>
          <a:p>
            <a:r>
              <a:rPr lang="en-US" altLang="zh-CN" dirty="0">
                <a:latin typeface="Consolas"/>
                <a:ea typeface="宋体" pitchFamily="2" charset="-122"/>
                <a:cs typeface="Consolas"/>
              </a:rPr>
              <a:t>x:</a:t>
            </a:r>
            <a:endParaRPr lang="zh-CN" altLang="en-US" dirty="0"/>
          </a:p>
        </p:txBody>
      </p:sp>
      <p:cxnSp>
        <p:nvCxnSpPr>
          <p:cNvPr id="13" name="直线箭头连接符 12"/>
          <p:cNvCxnSpPr>
            <a:cxnSpLocks/>
            <a:stCxn id="9" idx="3"/>
            <a:endCxn id="17" idx="3"/>
          </p:cNvCxnSpPr>
          <p:nvPr/>
        </p:nvCxnSpPr>
        <p:spPr>
          <a:xfrm>
            <a:off x="2189674" y="3521390"/>
            <a:ext cx="12700" cy="2635922"/>
          </a:xfrm>
          <a:prstGeom prst="bentConnector3">
            <a:avLst>
              <a:gd name="adj1" fmla="val 5478307"/>
            </a:avLst>
          </a:prstGeom>
          <a:ln>
            <a:tailEnd type="arrow"/>
          </a:ln>
        </p:spPr>
        <p:style>
          <a:lnRef idx="2">
            <a:schemeClr val="dk1"/>
          </a:lnRef>
          <a:fillRef idx="0">
            <a:schemeClr val="dk1"/>
          </a:fillRef>
          <a:effectRef idx="1">
            <a:schemeClr val="dk1"/>
          </a:effectRef>
          <a:fontRef idx="minor">
            <a:schemeClr val="tx1"/>
          </a:fontRef>
        </p:style>
      </p:cxnSp>
      <p:grpSp>
        <p:nvGrpSpPr>
          <p:cNvPr id="41" name="组 50"/>
          <p:cNvGrpSpPr/>
          <p:nvPr/>
        </p:nvGrpSpPr>
        <p:grpSpPr>
          <a:xfrm>
            <a:off x="2213414" y="374706"/>
            <a:ext cx="768021" cy="5991440"/>
            <a:chOff x="2213414" y="374706"/>
            <a:chExt cx="768021" cy="5991440"/>
          </a:xfrm>
        </p:grpSpPr>
        <p:sp>
          <p:nvSpPr>
            <p:cNvPr id="43" name="矩形 19"/>
            <p:cNvSpPr/>
            <p:nvPr/>
          </p:nvSpPr>
          <p:spPr>
            <a:xfrm>
              <a:off x="2232965" y="6027592"/>
              <a:ext cx="697426" cy="338554"/>
            </a:xfrm>
            <a:prstGeom prst="rect">
              <a:avLst/>
            </a:prstGeom>
          </p:spPr>
          <p:txBody>
            <a:bodyPr wrap="none">
              <a:spAutoFit/>
            </a:bodyPr>
            <a:lstStyle/>
            <a:p>
              <a:r>
                <a:rPr lang="en-US" altLang="zh-CN" sz="1600" dirty="0">
                  <a:latin typeface="Verdana"/>
                  <a:ea typeface="宋体" pitchFamily="2" charset="-122"/>
                  <a:cs typeface="Verdana"/>
                </a:rPr>
                <a:t>0x10</a:t>
              </a:r>
              <a:endParaRPr lang="zh-CN" altLang="en-US" sz="1600" dirty="0">
                <a:latin typeface="Verdana"/>
                <a:cs typeface="Verdana"/>
              </a:endParaRPr>
            </a:p>
          </p:txBody>
        </p:sp>
        <p:sp>
          <p:nvSpPr>
            <p:cNvPr id="44" name="矩形 22"/>
            <p:cNvSpPr/>
            <p:nvPr/>
          </p:nvSpPr>
          <p:spPr>
            <a:xfrm>
              <a:off x="2231055" y="5693322"/>
              <a:ext cx="697426" cy="338554"/>
            </a:xfrm>
            <a:prstGeom prst="rect">
              <a:avLst/>
            </a:prstGeom>
          </p:spPr>
          <p:txBody>
            <a:bodyPr wrap="none">
              <a:spAutoFit/>
            </a:bodyPr>
            <a:lstStyle/>
            <a:p>
              <a:r>
                <a:rPr lang="en-US" altLang="zh-CN" sz="1600" dirty="0">
                  <a:latin typeface="Verdana"/>
                  <a:ea typeface="宋体" pitchFamily="2" charset="-122"/>
                  <a:cs typeface="Verdana"/>
                </a:rPr>
                <a:t>0x11</a:t>
              </a:r>
              <a:endParaRPr lang="zh-CN" altLang="en-US" sz="1600" dirty="0">
                <a:latin typeface="Verdana"/>
                <a:cs typeface="Verdana"/>
              </a:endParaRPr>
            </a:p>
          </p:txBody>
        </p:sp>
        <p:sp>
          <p:nvSpPr>
            <p:cNvPr id="46" name="矩形 23"/>
            <p:cNvSpPr/>
            <p:nvPr/>
          </p:nvSpPr>
          <p:spPr>
            <a:xfrm>
              <a:off x="2233977" y="5329382"/>
              <a:ext cx="697426" cy="338554"/>
            </a:xfrm>
            <a:prstGeom prst="rect">
              <a:avLst/>
            </a:prstGeom>
          </p:spPr>
          <p:txBody>
            <a:bodyPr wrap="none">
              <a:spAutoFit/>
            </a:bodyPr>
            <a:lstStyle/>
            <a:p>
              <a:r>
                <a:rPr lang="en-US" altLang="zh-CN" sz="1600" dirty="0">
                  <a:latin typeface="Verdana"/>
                  <a:ea typeface="宋体" pitchFamily="2" charset="-122"/>
                  <a:cs typeface="Verdana"/>
                </a:rPr>
                <a:t>0x12</a:t>
              </a:r>
              <a:endParaRPr lang="zh-CN" altLang="en-US" sz="1600" dirty="0">
                <a:latin typeface="Verdana"/>
                <a:cs typeface="Verdana"/>
              </a:endParaRPr>
            </a:p>
          </p:txBody>
        </p:sp>
        <p:sp>
          <p:nvSpPr>
            <p:cNvPr id="49" name="矩形 24"/>
            <p:cNvSpPr/>
            <p:nvPr/>
          </p:nvSpPr>
          <p:spPr>
            <a:xfrm>
              <a:off x="2244833" y="4961406"/>
              <a:ext cx="697426" cy="338554"/>
            </a:xfrm>
            <a:prstGeom prst="rect">
              <a:avLst/>
            </a:prstGeom>
          </p:spPr>
          <p:txBody>
            <a:bodyPr wrap="none">
              <a:spAutoFit/>
            </a:bodyPr>
            <a:lstStyle/>
            <a:p>
              <a:r>
                <a:rPr lang="en-US" altLang="zh-CN" sz="1600" dirty="0">
                  <a:latin typeface="Verdana"/>
                  <a:ea typeface="宋体" pitchFamily="2" charset="-122"/>
                  <a:cs typeface="Verdana"/>
                </a:rPr>
                <a:t>0x13</a:t>
              </a:r>
              <a:endParaRPr lang="zh-CN" altLang="en-US" sz="1600" dirty="0">
                <a:latin typeface="Verdana"/>
                <a:cs typeface="Verdana"/>
              </a:endParaRPr>
            </a:p>
          </p:txBody>
        </p:sp>
        <p:sp>
          <p:nvSpPr>
            <p:cNvPr id="50" name="矩形 25"/>
            <p:cNvSpPr/>
            <p:nvPr/>
          </p:nvSpPr>
          <p:spPr>
            <a:xfrm>
              <a:off x="2254793" y="4603228"/>
              <a:ext cx="697627" cy="338554"/>
            </a:xfrm>
            <a:prstGeom prst="rect">
              <a:avLst/>
            </a:prstGeom>
          </p:spPr>
          <p:txBody>
            <a:bodyPr wrap="none">
              <a:spAutoFit/>
            </a:bodyPr>
            <a:lstStyle/>
            <a:p>
              <a:r>
                <a:rPr lang="en-US" altLang="zh-CN" sz="1600" dirty="0">
                  <a:latin typeface="Verdana"/>
                  <a:ea typeface="宋体" pitchFamily="2" charset="-122"/>
                  <a:cs typeface="Verdana"/>
                </a:rPr>
                <a:t>0x14</a:t>
              </a:r>
              <a:endParaRPr lang="zh-CN" altLang="en-US" sz="1600" dirty="0">
                <a:latin typeface="Verdana"/>
                <a:cs typeface="Verdana"/>
              </a:endParaRPr>
            </a:p>
          </p:txBody>
        </p:sp>
        <p:sp>
          <p:nvSpPr>
            <p:cNvPr id="53" name="矩形 26"/>
            <p:cNvSpPr/>
            <p:nvPr/>
          </p:nvSpPr>
          <p:spPr>
            <a:xfrm>
              <a:off x="2252390" y="4267210"/>
              <a:ext cx="697426" cy="338554"/>
            </a:xfrm>
            <a:prstGeom prst="rect">
              <a:avLst/>
            </a:prstGeom>
          </p:spPr>
          <p:txBody>
            <a:bodyPr wrap="none">
              <a:spAutoFit/>
            </a:bodyPr>
            <a:lstStyle/>
            <a:p>
              <a:r>
                <a:rPr lang="en-US" altLang="zh-CN" sz="1600" dirty="0">
                  <a:latin typeface="Verdana"/>
                  <a:ea typeface="宋体" pitchFamily="2" charset="-122"/>
                  <a:cs typeface="Verdana"/>
                </a:rPr>
                <a:t>0x15</a:t>
              </a:r>
              <a:endParaRPr lang="zh-CN" altLang="en-US" sz="1600" dirty="0">
                <a:latin typeface="Verdana"/>
                <a:cs typeface="Verdana"/>
              </a:endParaRPr>
            </a:p>
          </p:txBody>
        </p:sp>
        <p:sp>
          <p:nvSpPr>
            <p:cNvPr id="54" name="矩形 27"/>
            <p:cNvSpPr/>
            <p:nvPr/>
          </p:nvSpPr>
          <p:spPr>
            <a:xfrm>
              <a:off x="2264260" y="3904916"/>
              <a:ext cx="408585" cy="338554"/>
            </a:xfrm>
            <a:prstGeom prst="rect">
              <a:avLst/>
            </a:prstGeom>
          </p:spPr>
          <p:txBody>
            <a:bodyPr wrap="none">
              <a:spAutoFit/>
            </a:bodyPr>
            <a:lstStyle/>
            <a:p>
              <a:r>
                <a:rPr lang="en-US" altLang="zh-CN" sz="1600" dirty="0">
                  <a:latin typeface="Verdana"/>
                  <a:ea typeface="宋体" pitchFamily="2" charset="-122"/>
                  <a:cs typeface="Verdana"/>
                </a:rPr>
                <a:t>...</a:t>
              </a:r>
              <a:endParaRPr lang="zh-CN" altLang="en-US" sz="1600" dirty="0">
                <a:latin typeface="Verdana"/>
                <a:cs typeface="Verdana"/>
              </a:endParaRPr>
            </a:p>
          </p:txBody>
        </p:sp>
        <p:sp>
          <p:nvSpPr>
            <p:cNvPr id="55" name="矩形 28"/>
            <p:cNvSpPr/>
            <p:nvPr/>
          </p:nvSpPr>
          <p:spPr>
            <a:xfrm>
              <a:off x="2264785" y="3558305"/>
              <a:ext cx="184666" cy="338554"/>
            </a:xfrm>
            <a:prstGeom prst="rect">
              <a:avLst/>
            </a:prstGeom>
          </p:spPr>
          <p:txBody>
            <a:bodyPr wrap="none">
              <a:spAutoFit/>
            </a:bodyPr>
            <a:lstStyle/>
            <a:p>
              <a:endParaRPr lang="zh-CN" altLang="en-US" sz="1600" dirty="0">
                <a:latin typeface="Verdana"/>
                <a:cs typeface="Verdana"/>
              </a:endParaRPr>
            </a:p>
          </p:txBody>
        </p:sp>
        <p:sp>
          <p:nvSpPr>
            <p:cNvPr id="56" name="矩形 29"/>
            <p:cNvSpPr/>
            <p:nvPr/>
          </p:nvSpPr>
          <p:spPr>
            <a:xfrm>
              <a:off x="2262875" y="3224035"/>
              <a:ext cx="184666" cy="338554"/>
            </a:xfrm>
            <a:prstGeom prst="rect">
              <a:avLst/>
            </a:prstGeom>
          </p:spPr>
          <p:txBody>
            <a:bodyPr wrap="none">
              <a:spAutoFit/>
            </a:bodyPr>
            <a:lstStyle/>
            <a:p>
              <a:endParaRPr lang="zh-CN" altLang="en-US" sz="1600" dirty="0">
                <a:latin typeface="Verdana"/>
                <a:cs typeface="Verdana"/>
              </a:endParaRPr>
            </a:p>
          </p:txBody>
        </p:sp>
        <p:sp>
          <p:nvSpPr>
            <p:cNvPr id="57" name="矩形 30"/>
            <p:cNvSpPr/>
            <p:nvPr/>
          </p:nvSpPr>
          <p:spPr>
            <a:xfrm>
              <a:off x="2265797" y="2860095"/>
              <a:ext cx="184666" cy="338554"/>
            </a:xfrm>
            <a:prstGeom prst="rect">
              <a:avLst/>
            </a:prstGeom>
          </p:spPr>
          <p:txBody>
            <a:bodyPr wrap="none">
              <a:spAutoFit/>
            </a:bodyPr>
            <a:lstStyle/>
            <a:p>
              <a:endParaRPr lang="zh-CN" altLang="en-US" sz="1600" dirty="0">
                <a:latin typeface="Verdana"/>
                <a:cs typeface="Verdana"/>
              </a:endParaRPr>
            </a:p>
          </p:txBody>
        </p:sp>
        <p:sp>
          <p:nvSpPr>
            <p:cNvPr id="58" name="矩形 31"/>
            <p:cNvSpPr/>
            <p:nvPr/>
          </p:nvSpPr>
          <p:spPr>
            <a:xfrm>
              <a:off x="2276653" y="2492119"/>
              <a:ext cx="673882" cy="338554"/>
            </a:xfrm>
            <a:prstGeom prst="rect">
              <a:avLst/>
            </a:prstGeom>
          </p:spPr>
          <p:txBody>
            <a:bodyPr wrap="none">
              <a:spAutoFit/>
            </a:bodyPr>
            <a:lstStyle/>
            <a:p>
              <a:r>
                <a:rPr lang="en-US" altLang="zh-CN" sz="1600" dirty="0">
                  <a:latin typeface="Verdana"/>
                  <a:ea typeface="宋体" pitchFamily="2" charset="-122"/>
                  <a:cs typeface="Verdana"/>
                </a:rPr>
                <a:t>0x1c</a:t>
              </a:r>
              <a:endParaRPr lang="zh-CN" altLang="en-US" sz="1600" dirty="0">
                <a:latin typeface="Verdana"/>
                <a:cs typeface="Verdana"/>
              </a:endParaRPr>
            </a:p>
          </p:txBody>
        </p:sp>
        <p:sp>
          <p:nvSpPr>
            <p:cNvPr id="59" name="矩形 32"/>
            <p:cNvSpPr/>
            <p:nvPr/>
          </p:nvSpPr>
          <p:spPr>
            <a:xfrm>
              <a:off x="2286613" y="2133941"/>
              <a:ext cx="694822" cy="338554"/>
            </a:xfrm>
            <a:prstGeom prst="rect">
              <a:avLst/>
            </a:prstGeom>
          </p:spPr>
          <p:txBody>
            <a:bodyPr wrap="none">
              <a:spAutoFit/>
            </a:bodyPr>
            <a:lstStyle/>
            <a:p>
              <a:r>
                <a:rPr lang="en-US" altLang="zh-CN" sz="1600" dirty="0">
                  <a:latin typeface="Verdana"/>
                  <a:ea typeface="宋体" pitchFamily="2" charset="-122"/>
                  <a:cs typeface="Verdana"/>
                </a:rPr>
                <a:t>0x1b</a:t>
              </a:r>
              <a:endParaRPr lang="zh-CN" altLang="en-US" sz="1600" dirty="0">
                <a:latin typeface="Verdana"/>
                <a:cs typeface="Verdana"/>
              </a:endParaRPr>
            </a:p>
          </p:txBody>
        </p:sp>
        <p:sp>
          <p:nvSpPr>
            <p:cNvPr id="60" name="矩形 34"/>
            <p:cNvSpPr/>
            <p:nvPr/>
          </p:nvSpPr>
          <p:spPr>
            <a:xfrm>
              <a:off x="2213414" y="374706"/>
              <a:ext cx="697426" cy="338554"/>
            </a:xfrm>
            <a:prstGeom prst="rect">
              <a:avLst/>
            </a:prstGeom>
          </p:spPr>
          <p:txBody>
            <a:bodyPr wrap="none">
              <a:spAutoFit/>
            </a:bodyPr>
            <a:lstStyle/>
            <a:p>
              <a:r>
                <a:rPr lang="en-US" altLang="zh-CN" sz="1600" dirty="0">
                  <a:latin typeface="Verdana"/>
                  <a:ea typeface="宋体" pitchFamily="2" charset="-122"/>
                  <a:cs typeface="Verdana"/>
                </a:rPr>
                <a:t>0x22</a:t>
              </a:r>
              <a:endParaRPr lang="zh-CN" altLang="en-US" sz="1600" dirty="0">
                <a:latin typeface="Verdana"/>
                <a:cs typeface="Verdana"/>
              </a:endParaRPr>
            </a:p>
          </p:txBody>
        </p:sp>
        <p:sp>
          <p:nvSpPr>
            <p:cNvPr id="61" name="矩形 46"/>
            <p:cNvSpPr/>
            <p:nvPr/>
          </p:nvSpPr>
          <p:spPr>
            <a:xfrm>
              <a:off x="2319874" y="1375426"/>
              <a:ext cx="464565" cy="400110"/>
            </a:xfrm>
            <a:prstGeom prst="rect">
              <a:avLst/>
            </a:prstGeom>
          </p:spPr>
          <p:txBody>
            <a:bodyPr wrap="none">
              <a:spAutoFit/>
            </a:bodyPr>
            <a:lstStyle/>
            <a:p>
              <a:r>
                <a:rPr lang="en-US" altLang="zh-CN" sz="2000" dirty="0">
                  <a:latin typeface="Verdana"/>
                  <a:ea typeface="宋体" pitchFamily="2" charset="-122"/>
                  <a:cs typeface="Verdana"/>
                </a:rPr>
                <a:t>...</a:t>
              </a:r>
              <a:endParaRPr lang="zh-CN" altLang="en-US" sz="2000" dirty="0">
                <a:latin typeface="Verdana"/>
                <a:cs typeface="Verdana"/>
              </a:endParaRPr>
            </a:p>
          </p:txBody>
        </p:sp>
        <p:sp>
          <p:nvSpPr>
            <p:cNvPr id="62" name="矩形 47"/>
            <p:cNvSpPr/>
            <p:nvPr/>
          </p:nvSpPr>
          <p:spPr>
            <a:xfrm>
              <a:off x="2286613" y="1777120"/>
              <a:ext cx="184666" cy="338554"/>
            </a:xfrm>
            <a:prstGeom prst="rect">
              <a:avLst/>
            </a:prstGeom>
          </p:spPr>
          <p:txBody>
            <a:bodyPr wrap="none">
              <a:spAutoFit/>
            </a:bodyPr>
            <a:lstStyle/>
            <a:p>
              <a:endParaRPr lang="zh-CN" altLang="en-US" sz="1600" dirty="0">
                <a:latin typeface="Verdana"/>
                <a:cs typeface="Verdana"/>
              </a:endParaRPr>
            </a:p>
          </p:txBody>
        </p:sp>
      </p:grpSp>
      <p:sp>
        <p:nvSpPr>
          <p:cNvPr id="35" name="矩形 40"/>
          <p:cNvSpPr/>
          <p:nvPr/>
        </p:nvSpPr>
        <p:spPr>
          <a:xfrm>
            <a:off x="3309659" y="2681090"/>
            <a:ext cx="2668773" cy="461665"/>
          </a:xfrm>
          <a:prstGeom prst="rect">
            <a:avLst/>
          </a:prstGeom>
        </p:spPr>
        <p:txBody>
          <a:bodyPr wrap="square">
            <a:spAutoFit/>
          </a:bodyPr>
          <a:lstStyle/>
          <a:p>
            <a:r>
              <a:rPr lang="en-US" altLang="zh-CN" sz="2400" dirty="0">
                <a:latin typeface="Consolas"/>
                <a:ea typeface="宋体" pitchFamily="2" charset="-122"/>
                <a:cs typeface="Consolas"/>
              </a:rPr>
              <a:t>int *y = &amp;b;</a:t>
            </a:r>
            <a:endParaRPr lang="zh-CN" altLang="en-US" sz="2400" dirty="0"/>
          </a:p>
        </p:txBody>
      </p:sp>
      <p:sp>
        <p:nvSpPr>
          <p:cNvPr id="48" name="矩形 8"/>
          <p:cNvSpPr/>
          <p:nvPr/>
        </p:nvSpPr>
        <p:spPr>
          <a:xfrm>
            <a:off x="1082890" y="374706"/>
            <a:ext cx="1091998" cy="209778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3000" dirty="0"/>
              <a:t>0x11</a:t>
            </a:r>
            <a:endParaRPr kumimoji="1" lang="zh-CN" altLang="en-US" sz="3000" dirty="0"/>
          </a:p>
        </p:txBody>
      </p:sp>
      <p:sp>
        <p:nvSpPr>
          <p:cNvPr id="51" name="矩形 46"/>
          <p:cNvSpPr/>
          <p:nvPr/>
        </p:nvSpPr>
        <p:spPr>
          <a:xfrm>
            <a:off x="1323260" y="-25404"/>
            <a:ext cx="464565" cy="400110"/>
          </a:xfrm>
          <a:prstGeom prst="rect">
            <a:avLst/>
          </a:prstGeom>
        </p:spPr>
        <p:txBody>
          <a:bodyPr wrap="none">
            <a:spAutoFit/>
          </a:bodyPr>
          <a:lstStyle/>
          <a:p>
            <a:r>
              <a:rPr lang="en-US" altLang="zh-CN" sz="2000" dirty="0">
                <a:latin typeface="Verdana"/>
                <a:ea typeface="宋体" pitchFamily="2" charset="-122"/>
                <a:cs typeface="Verdana"/>
              </a:rPr>
              <a:t>...</a:t>
            </a:r>
            <a:endParaRPr lang="zh-CN" altLang="en-US" sz="2000" dirty="0">
              <a:latin typeface="Verdana"/>
              <a:cs typeface="Verdana"/>
            </a:endParaRPr>
          </a:p>
        </p:txBody>
      </p:sp>
      <p:sp>
        <p:nvSpPr>
          <p:cNvPr id="63" name="矩形 46"/>
          <p:cNvSpPr/>
          <p:nvPr/>
        </p:nvSpPr>
        <p:spPr>
          <a:xfrm>
            <a:off x="2286613" y="24103"/>
            <a:ext cx="464565" cy="400110"/>
          </a:xfrm>
          <a:prstGeom prst="rect">
            <a:avLst/>
          </a:prstGeom>
        </p:spPr>
        <p:txBody>
          <a:bodyPr wrap="none">
            <a:spAutoFit/>
          </a:bodyPr>
          <a:lstStyle/>
          <a:p>
            <a:r>
              <a:rPr lang="en-US" altLang="zh-CN" sz="2000" dirty="0">
                <a:latin typeface="Verdana"/>
                <a:ea typeface="宋体" pitchFamily="2" charset="-122"/>
                <a:cs typeface="Verdana"/>
              </a:rPr>
              <a:t>...</a:t>
            </a:r>
            <a:endParaRPr lang="zh-CN" altLang="en-US" sz="2000" dirty="0">
              <a:latin typeface="Verdana"/>
              <a:cs typeface="Verdana"/>
            </a:endParaRPr>
          </a:p>
        </p:txBody>
      </p:sp>
      <p:sp>
        <p:nvSpPr>
          <p:cNvPr id="64" name="矩形 46"/>
          <p:cNvSpPr/>
          <p:nvPr/>
        </p:nvSpPr>
        <p:spPr>
          <a:xfrm>
            <a:off x="629972" y="2064293"/>
            <a:ext cx="452918" cy="400110"/>
          </a:xfrm>
          <a:prstGeom prst="rect">
            <a:avLst/>
          </a:prstGeom>
        </p:spPr>
        <p:txBody>
          <a:bodyPr wrap="none">
            <a:spAutoFit/>
          </a:bodyPr>
          <a:lstStyle/>
          <a:p>
            <a:r>
              <a:rPr lang="en-US" altLang="zh-CN" sz="2000" dirty="0">
                <a:latin typeface="Verdana"/>
                <a:ea typeface="宋体" pitchFamily="2" charset="-122"/>
                <a:cs typeface="Verdana"/>
              </a:rPr>
              <a:t>y:</a:t>
            </a:r>
            <a:endParaRPr lang="zh-CN" altLang="en-US" sz="2000" dirty="0">
              <a:latin typeface="Verdana"/>
              <a:cs typeface="Verdana"/>
            </a:endParaRPr>
          </a:p>
        </p:txBody>
      </p:sp>
      <p:sp>
        <p:nvSpPr>
          <p:cNvPr id="24" name="Freeform 23"/>
          <p:cNvSpPr/>
          <p:nvPr/>
        </p:nvSpPr>
        <p:spPr>
          <a:xfrm>
            <a:off x="2233281" y="1417638"/>
            <a:ext cx="846701" cy="4436663"/>
          </a:xfrm>
          <a:custGeom>
            <a:avLst/>
            <a:gdLst>
              <a:gd name="connsiteX0" fmla="*/ 0 w 846701"/>
              <a:gd name="connsiteY0" fmla="*/ 14599 h 2408877"/>
              <a:gd name="connsiteX1" fmla="*/ 846701 w 846701"/>
              <a:gd name="connsiteY1" fmla="*/ 0 h 2408877"/>
              <a:gd name="connsiteX2" fmla="*/ 846701 w 846701"/>
              <a:gd name="connsiteY2" fmla="*/ 2394278 h 2408877"/>
              <a:gd name="connsiteX3" fmla="*/ 72992 w 846701"/>
              <a:gd name="connsiteY3" fmla="*/ 2408877 h 2408877"/>
            </a:gdLst>
            <a:ahLst/>
            <a:cxnLst>
              <a:cxn ang="0">
                <a:pos x="connsiteX0" y="connsiteY0"/>
              </a:cxn>
              <a:cxn ang="0">
                <a:pos x="connsiteX1" y="connsiteY1"/>
              </a:cxn>
              <a:cxn ang="0">
                <a:pos x="connsiteX2" y="connsiteY2"/>
              </a:cxn>
              <a:cxn ang="0">
                <a:pos x="connsiteX3" y="connsiteY3"/>
              </a:cxn>
            </a:cxnLst>
            <a:rect l="l" t="t" r="r" b="b"/>
            <a:pathLst>
              <a:path w="846701" h="2408877">
                <a:moveTo>
                  <a:pt x="0" y="14599"/>
                </a:moveTo>
                <a:lnTo>
                  <a:pt x="846701" y="0"/>
                </a:lnTo>
                <a:lnTo>
                  <a:pt x="846701" y="2394278"/>
                </a:lnTo>
                <a:lnTo>
                  <a:pt x="72992" y="2408877"/>
                </a:lnTo>
              </a:path>
            </a:pathLst>
          </a:custGeom>
          <a:ln>
            <a:solidFill>
              <a:schemeClr val="tx1"/>
            </a:solidFill>
            <a:headEnd type="none"/>
            <a:tailEnd type="arrow"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5" name="矩形 45"/>
          <p:cNvSpPr/>
          <p:nvPr/>
        </p:nvSpPr>
        <p:spPr>
          <a:xfrm>
            <a:off x="3463963" y="3553548"/>
            <a:ext cx="2668773" cy="461665"/>
          </a:xfrm>
          <a:prstGeom prst="rect">
            <a:avLst/>
          </a:prstGeom>
        </p:spPr>
        <p:txBody>
          <a:bodyPr wrap="square">
            <a:spAutoFit/>
          </a:bodyPr>
          <a:lstStyle/>
          <a:p>
            <a:r>
              <a:rPr lang="en-US" altLang="zh-CN" sz="2400" dirty="0">
                <a:latin typeface="Consolas"/>
                <a:ea typeface="宋体" pitchFamily="2" charset="-122"/>
                <a:cs typeface="Consolas"/>
              </a:rPr>
              <a:t>*x = </a:t>
            </a:r>
            <a:r>
              <a:rPr lang="en-US" altLang="zh-CN" sz="2400" dirty="0">
                <a:solidFill>
                  <a:srgbClr val="FF0000"/>
                </a:solidFill>
                <a:latin typeface="Consolas"/>
                <a:ea typeface="宋体" pitchFamily="2" charset="-122"/>
                <a:cs typeface="Consolas"/>
              </a:rPr>
              <a:t>3</a:t>
            </a:r>
            <a:r>
              <a:rPr lang="en-US" altLang="zh-CN" sz="2400" dirty="0">
                <a:latin typeface="Consolas"/>
                <a:ea typeface="宋体" pitchFamily="2" charset="-122"/>
                <a:cs typeface="Consolas"/>
              </a:rPr>
              <a:t>;</a:t>
            </a:r>
            <a:endParaRPr lang="zh-CN" altLang="en-US" sz="2400" dirty="0"/>
          </a:p>
        </p:txBody>
      </p:sp>
      <p:sp>
        <p:nvSpPr>
          <p:cNvPr id="3" name="Rounded Rectangular Callout 2"/>
          <p:cNvSpPr/>
          <p:nvPr/>
        </p:nvSpPr>
        <p:spPr>
          <a:xfrm>
            <a:off x="5217459" y="2860095"/>
            <a:ext cx="3738282" cy="1407115"/>
          </a:xfrm>
          <a:prstGeom prst="wedgeRoundRectCallout">
            <a:avLst>
              <a:gd name="adj1" fmla="val -61336"/>
              <a:gd name="adj2" fmla="val 14722"/>
              <a:gd name="adj3" fmla="val 16667"/>
            </a:avLst>
          </a:prstGeom>
          <a:solidFill>
            <a:schemeClr val="accent1">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000000"/>
                </a:solidFill>
              </a:rPr>
              <a:t>* operator dereferences a pointer, not to be confused with the * in (char *) which is part of </a:t>
            </a:r>
            <a:r>
              <a:rPr lang="en-US" sz="2000" dirty="0" err="1">
                <a:solidFill>
                  <a:srgbClr val="000000"/>
                </a:solidFill>
              </a:rPr>
              <a:t>typename</a:t>
            </a:r>
            <a:endParaRPr lang="en-US" sz="2000" dirty="0">
              <a:solidFill>
                <a:srgbClr val="000000"/>
              </a:solidFill>
            </a:endParaRPr>
          </a:p>
        </p:txBody>
      </p:sp>
      <p:sp>
        <p:nvSpPr>
          <p:cNvPr id="47" name="矩形 3"/>
          <p:cNvSpPr/>
          <p:nvPr/>
        </p:nvSpPr>
        <p:spPr>
          <a:xfrm>
            <a:off x="1097676" y="6341948"/>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lnSpc>
                <a:spcPct val="50000"/>
              </a:lnSpc>
            </a:pPr>
            <a:r>
              <a:rPr kumimoji="1" lang="mr-IN" altLang="zh-CN" sz="3600" b="1" dirty="0">
                <a:solidFill>
                  <a:prstClr val="black"/>
                </a:solidFill>
              </a:rPr>
              <a:t>…</a:t>
            </a:r>
            <a:endParaRPr kumimoji="1" lang="zh-CN" altLang="en-US" dirty="0"/>
          </a:p>
        </p:txBody>
      </p:sp>
      <p:sp>
        <p:nvSpPr>
          <p:cNvPr id="65" name="Rounded Rectangular Callout 64"/>
          <p:cNvSpPr/>
          <p:nvPr/>
        </p:nvSpPr>
        <p:spPr>
          <a:xfrm>
            <a:off x="4090251" y="4807794"/>
            <a:ext cx="3839225" cy="1046507"/>
          </a:xfrm>
          <a:prstGeom prst="wedgeRoundRectCallout">
            <a:avLst>
              <a:gd name="adj1" fmla="val -56451"/>
              <a:gd name="adj2" fmla="val -124963"/>
              <a:gd name="adj3" fmla="val 16667"/>
            </a:avLst>
          </a:prstGeom>
          <a:solidFill>
            <a:schemeClr val="accent1">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00"/>
                </a:solidFill>
              </a:rPr>
              <a:t>Value of variable a after this statement?</a:t>
            </a:r>
          </a:p>
        </p:txBody>
      </p:sp>
    </p:spTree>
    <p:extLst>
      <p:ext uri="{BB962C8B-B14F-4D97-AF65-F5344CB8AC3E}">
        <p14:creationId xmlns:p14="http://schemas.microsoft.com/office/powerpoint/2010/main" val="3220531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3" grpId="0" animBg="1"/>
      <p:bldP spid="6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Pointer</a:t>
            </a:r>
            <a:endParaRPr kumimoji="1" lang="zh-CN" altLang="en-US" dirty="0"/>
          </a:p>
        </p:txBody>
      </p:sp>
      <p:sp>
        <p:nvSpPr>
          <p:cNvPr id="9" name="矩形 8"/>
          <p:cNvSpPr/>
          <p:nvPr/>
        </p:nvSpPr>
        <p:spPr>
          <a:xfrm>
            <a:off x="1097676" y="2472495"/>
            <a:ext cx="1091998" cy="209778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3000" dirty="0"/>
              <a:t>0x10</a:t>
            </a:r>
            <a:endParaRPr kumimoji="1" lang="zh-CN" altLang="en-US" sz="3000" dirty="0"/>
          </a:p>
        </p:txBody>
      </p:sp>
      <p:sp>
        <p:nvSpPr>
          <p:cNvPr id="17" name="矩形 16"/>
          <p:cNvSpPr/>
          <p:nvPr/>
        </p:nvSpPr>
        <p:spPr>
          <a:xfrm>
            <a:off x="1097676" y="5979259"/>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000" dirty="0">
                <a:solidFill>
                  <a:srgbClr val="FF0000"/>
                </a:solidFill>
                <a:latin typeface="Verdana"/>
                <a:cs typeface="Verdana"/>
              </a:rPr>
              <a:t>3</a:t>
            </a:r>
            <a:endParaRPr kumimoji="1" lang="zh-CN" altLang="en-US" sz="2000" dirty="0">
              <a:solidFill>
                <a:srgbClr val="FF0000"/>
              </a:solidFill>
              <a:latin typeface="Verdana"/>
              <a:cs typeface="Verdana"/>
            </a:endParaRPr>
          </a:p>
        </p:txBody>
      </p:sp>
      <p:sp>
        <p:nvSpPr>
          <p:cNvPr id="36" name="矩形 35"/>
          <p:cNvSpPr/>
          <p:nvPr/>
        </p:nvSpPr>
        <p:spPr>
          <a:xfrm>
            <a:off x="3265999" y="1447499"/>
            <a:ext cx="2668773" cy="461665"/>
          </a:xfrm>
          <a:prstGeom prst="rect">
            <a:avLst/>
          </a:prstGeom>
        </p:spPr>
        <p:txBody>
          <a:bodyPr wrap="square">
            <a:spAutoFit/>
          </a:bodyPr>
          <a:lstStyle/>
          <a:p>
            <a:r>
              <a:rPr lang="en-US" altLang="zh-CN" sz="2400" dirty="0">
                <a:latin typeface="Consolas"/>
                <a:ea typeface="宋体" pitchFamily="2" charset="-122"/>
                <a:cs typeface="Consolas"/>
              </a:rPr>
              <a:t>char a = 1;</a:t>
            </a:r>
            <a:endParaRPr lang="zh-CN" altLang="en-US" sz="2400" dirty="0"/>
          </a:p>
        </p:txBody>
      </p:sp>
      <p:sp>
        <p:nvSpPr>
          <p:cNvPr id="42" name="矩形 41"/>
          <p:cNvSpPr/>
          <p:nvPr/>
        </p:nvSpPr>
        <p:spPr>
          <a:xfrm>
            <a:off x="644399" y="5984944"/>
            <a:ext cx="438491" cy="369332"/>
          </a:xfrm>
          <a:prstGeom prst="rect">
            <a:avLst/>
          </a:prstGeom>
        </p:spPr>
        <p:txBody>
          <a:bodyPr wrap="none">
            <a:spAutoFit/>
          </a:bodyPr>
          <a:lstStyle/>
          <a:p>
            <a:r>
              <a:rPr lang="en-US" altLang="zh-CN" dirty="0">
                <a:latin typeface="Consolas"/>
                <a:ea typeface="宋体" pitchFamily="2" charset="-122"/>
                <a:cs typeface="Consolas"/>
              </a:rPr>
              <a:t>a:</a:t>
            </a:r>
            <a:endParaRPr lang="zh-CN" altLang="en-US" dirty="0"/>
          </a:p>
        </p:txBody>
      </p:sp>
      <p:sp>
        <p:nvSpPr>
          <p:cNvPr id="52" name="矩形 51"/>
          <p:cNvSpPr/>
          <p:nvPr/>
        </p:nvSpPr>
        <p:spPr>
          <a:xfrm>
            <a:off x="1094760" y="4570285"/>
            <a:ext cx="1091998" cy="140897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3000" dirty="0">
                <a:latin typeface="Consolas"/>
                <a:ea typeface="宋体" pitchFamily="2" charset="-122"/>
                <a:cs typeface="Consolas"/>
              </a:rPr>
              <a:t>2</a:t>
            </a:r>
            <a:endParaRPr kumimoji="1" lang="zh-CN" altLang="en-US" sz="3000" dirty="0"/>
          </a:p>
        </p:txBody>
      </p:sp>
      <p:sp>
        <p:nvSpPr>
          <p:cNvPr id="37" name="矩形 36"/>
          <p:cNvSpPr/>
          <p:nvPr/>
        </p:nvSpPr>
        <p:spPr>
          <a:xfrm>
            <a:off x="3264089" y="1874536"/>
            <a:ext cx="2668773" cy="461665"/>
          </a:xfrm>
          <a:prstGeom prst="rect">
            <a:avLst/>
          </a:prstGeom>
        </p:spPr>
        <p:txBody>
          <a:bodyPr wrap="square">
            <a:spAutoFit/>
          </a:bodyPr>
          <a:lstStyle/>
          <a:p>
            <a:r>
              <a:rPr lang="en-US" altLang="zh-CN" sz="2400" dirty="0">
                <a:latin typeface="Consolas"/>
                <a:ea typeface="宋体" pitchFamily="2" charset="-122"/>
                <a:cs typeface="Consolas"/>
              </a:rPr>
              <a:t>int b = 2;</a:t>
            </a:r>
            <a:endParaRPr lang="zh-CN" altLang="en-US" sz="2400" dirty="0"/>
          </a:p>
        </p:txBody>
      </p:sp>
      <p:sp>
        <p:nvSpPr>
          <p:cNvPr id="38" name="矩形 37"/>
          <p:cNvSpPr/>
          <p:nvPr/>
        </p:nvSpPr>
        <p:spPr>
          <a:xfrm>
            <a:off x="644399" y="5609926"/>
            <a:ext cx="438491" cy="369332"/>
          </a:xfrm>
          <a:prstGeom prst="rect">
            <a:avLst/>
          </a:prstGeom>
        </p:spPr>
        <p:txBody>
          <a:bodyPr wrap="none">
            <a:spAutoFit/>
          </a:bodyPr>
          <a:lstStyle/>
          <a:p>
            <a:r>
              <a:rPr lang="en-US" altLang="zh-CN" dirty="0">
                <a:latin typeface="Consolas"/>
                <a:ea typeface="宋体" pitchFamily="2" charset="-122"/>
                <a:cs typeface="Consolas"/>
              </a:rPr>
              <a:t>b:</a:t>
            </a:r>
            <a:endParaRPr lang="zh-CN" altLang="en-US" dirty="0"/>
          </a:p>
        </p:txBody>
      </p:sp>
      <p:sp>
        <p:nvSpPr>
          <p:cNvPr id="39" name="矩形 38"/>
          <p:cNvSpPr/>
          <p:nvPr/>
        </p:nvSpPr>
        <p:spPr>
          <a:xfrm>
            <a:off x="3299699" y="2291561"/>
            <a:ext cx="2668773" cy="461665"/>
          </a:xfrm>
          <a:prstGeom prst="rect">
            <a:avLst/>
          </a:prstGeom>
        </p:spPr>
        <p:txBody>
          <a:bodyPr wrap="square">
            <a:spAutoFit/>
          </a:bodyPr>
          <a:lstStyle/>
          <a:p>
            <a:r>
              <a:rPr lang="en-US" altLang="zh-CN" sz="2400" dirty="0">
                <a:latin typeface="Consolas"/>
                <a:ea typeface="宋体" pitchFamily="2" charset="-122"/>
                <a:cs typeface="Consolas"/>
              </a:rPr>
              <a:t>char *x = &amp;a;</a:t>
            </a:r>
            <a:endParaRPr lang="zh-CN" altLang="en-US" sz="2400" dirty="0"/>
          </a:p>
        </p:txBody>
      </p:sp>
      <p:sp>
        <p:nvSpPr>
          <p:cNvPr id="40" name="矩形 39"/>
          <p:cNvSpPr/>
          <p:nvPr/>
        </p:nvSpPr>
        <p:spPr>
          <a:xfrm>
            <a:off x="644399" y="4207594"/>
            <a:ext cx="438491" cy="369332"/>
          </a:xfrm>
          <a:prstGeom prst="rect">
            <a:avLst/>
          </a:prstGeom>
        </p:spPr>
        <p:txBody>
          <a:bodyPr wrap="none">
            <a:spAutoFit/>
          </a:bodyPr>
          <a:lstStyle/>
          <a:p>
            <a:r>
              <a:rPr lang="en-US" altLang="zh-CN" dirty="0">
                <a:latin typeface="Consolas"/>
                <a:ea typeface="宋体" pitchFamily="2" charset="-122"/>
                <a:cs typeface="Consolas"/>
              </a:rPr>
              <a:t>x:</a:t>
            </a:r>
            <a:endParaRPr lang="zh-CN" altLang="en-US" dirty="0"/>
          </a:p>
        </p:txBody>
      </p:sp>
      <p:cxnSp>
        <p:nvCxnSpPr>
          <p:cNvPr id="13" name="直线箭头连接符 12"/>
          <p:cNvCxnSpPr>
            <a:stCxn id="9" idx="3"/>
            <a:endCxn id="17" idx="3"/>
          </p:cNvCxnSpPr>
          <p:nvPr/>
        </p:nvCxnSpPr>
        <p:spPr>
          <a:xfrm>
            <a:off x="2189674" y="3521390"/>
            <a:ext cx="12700" cy="2635922"/>
          </a:xfrm>
          <a:prstGeom prst="bentConnector3">
            <a:avLst>
              <a:gd name="adj1" fmla="val 5478307"/>
            </a:avLst>
          </a:prstGeom>
          <a:ln>
            <a:tailEnd type="arrow"/>
          </a:ln>
        </p:spPr>
        <p:style>
          <a:lnRef idx="2">
            <a:schemeClr val="dk1"/>
          </a:lnRef>
          <a:fillRef idx="0">
            <a:schemeClr val="dk1"/>
          </a:fillRef>
          <a:effectRef idx="1">
            <a:schemeClr val="dk1"/>
          </a:effectRef>
          <a:fontRef idx="minor">
            <a:schemeClr val="tx1"/>
          </a:fontRef>
        </p:style>
      </p:cxnSp>
      <p:grpSp>
        <p:nvGrpSpPr>
          <p:cNvPr id="41" name="组 50"/>
          <p:cNvGrpSpPr/>
          <p:nvPr/>
        </p:nvGrpSpPr>
        <p:grpSpPr>
          <a:xfrm>
            <a:off x="2213414" y="374706"/>
            <a:ext cx="768021" cy="5991440"/>
            <a:chOff x="2213414" y="374706"/>
            <a:chExt cx="768021" cy="5991440"/>
          </a:xfrm>
        </p:grpSpPr>
        <p:sp>
          <p:nvSpPr>
            <p:cNvPr id="43" name="矩形 19"/>
            <p:cNvSpPr/>
            <p:nvPr/>
          </p:nvSpPr>
          <p:spPr>
            <a:xfrm>
              <a:off x="2232965" y="6027592"/>
              <a:ext cx="697426" cy="338554"/>
            </a:xfrm>
            <a:prstGeom prst="rect">
              <a:avLst/>
            </a:prstGeom>
          </p:spPr>
          <p:txBody>
            <a:bodyPr wrap="none">
              <a:spAutoFit/>
            </a:bodyPr>
            <a:lstStyle/>
            <a:p>
              <a:r>
                <a:rPr lang="en-US" altLang="zh-CN" sz="1600" dirty="0">
                  <a:latin typeface="Verdana"/>
                  <a:ea typeface="宋体" pitchFamily="2" charset="-122"/>
                  <a:cs typeface="Verdana"/>
                </a:rPr>
                <a:t>0x10</a:t>
              </a:r>
              <a:endParaRPr lang="zh-CN" altLang="en-US" sz="1600" dirty="0">
                <a:latin typeface="Verdana"/>
                <a:cs typeface="Verdana"/>
              </a:endParaRPr>
            </a:p>
          </p:txBody>
        </p:sp>
        <p:sp>
          <p:nvSpPr>
            <p:cNvPr id="44" name="矩形 22"/>
            <p:cNvSpPr/>
            <p:nvPr/>
          </p:nvSpPr>
          <p:spPr>
            <a:xfrm>
              <a:off x="2231055" y="5693322"/>
              <a:ext cx="697426" cy="338554"/>
            </a:xfrm>
            <a:prstGeom prst="rect">
              <a:avLst/>
            </a:prstGeom>
          </p:spPr>
          <p:txBody>
            <a:bodyPr wrap="none">
              <a:spAutoFit/>
            </a:bodyPr>
            <a:lstStyle/>
            <a:p>
              <a:r>
                <a:rPr lang="en-US" altLang="zh-CN" sz="1600" dirty="0">
                  <a:latin typeface="Verdana"/>
                  <a:ea typeface="宋体" pitchFamily="2" charset="-122"/>
                  <a:cs typeface="Verdana"/>
                </a:rPr>
                <a:t>0x11</a:t>
              </a:r>
              <a:endParaRPr lang="zh-CN" altLang="en-US" sz="1600" dirty="0">
                <a:latin typeface="Verdana"/>
                <a:cs typeface="Verdana"/>
              </a:endParaRPr>
            </a:p>
          </p:txBody>
        </p:sp>
        <p:sp>
          <p:nvSpPr>
            <p:cNvPr id="46" name="矩形 23"/>
            <p:cNvSpPr/>
            <p:nvPr/>
          </p:nvSpPr>
          <p:spPr>
            <a:xfrm>
              <a:off x="2233977" y="5329382"/>
              <a:ext cx="697426" cy="338554"/>
            </a:xfrm>
            <a:prstGeom prst="rect">
              <a:avLst/>
            </a:prstGeom>
          </p:spPr>
          <p:txBody>
            <a:bodyPr wrap="none">
              <a:spAutoFit/>
            </a:bodyPr>
            <a:lstStyle/>
            <a:p>
              <a:r>
                <a:rPr lang="en-US" altLang="zh-CN" sz="1600" dirty="0">
                  <a:latin typeface="Verdana"/>
                  <a:ea typeface="宋体" pitchFamily="2" charset="-122"/>
                  <a:cs typeface="Verdana"/>
                </a:rPr>
                <a:t>0x12</a:t>
              </a:r>
              <a:endParaRPr lang="zh-CN" altLang="en-US" sz="1600" dirty="0">
                <a:latin typeface="Verdana"/>
                <a:cs typeface="Verdana"/>
              </a:endParaRPr>
            </a:p>
          </p:txBody>
        </p:sp>
        <p:sp>
          <p:nvSpPr>
            <p:cNvPr id="49" name="矩形 24"/>
            <p:cNvSpPr/>
            <p:nvPr/>
          </p:nvSpPr>
          <p:spPr>
            <a:xfrm>
              <a:off x="2244833" y="4961406"/>
              <a:ext cx="697426" cy="338554"/>
            </a:xfrm>
            <a:prstGeom prst="rect">
              <a:avLst/>
            </a:prstGeom>
          </p:spPr>
          <p:txBody>
            <a:bodyPr wrap="none">
              <a:spAutoFit/>
            </a:bodyPr>
            <a:lstStyle/>
            <a:p>
              <a:r>
                <a:rPr lang="en-US" altLang="zh-CN" sz="1600" dirty="0">
                  <a:latin typeface="Verdana"/>
                  <a:ea typeface="宋体" pitchFamily="2" charset="-122"/>
                  <a:cs typeface="Verdana"/>
                </a:rPr>
                <a:t>0x13</a:t>
              </a:r>
              <a:endParaRPr lang="zh-CN" altLang="en-US" sz="1600" dirty="0">
                <a:latin typeface="Verdana"/>
                <a:cs typeface="Verdana"/>
              </a:endParaRPr>
            </a:p>
          </p:txBody>
        </p:sp>
        <p:sp>
          <p:nvSpPr>
            <p:cNvPr id="50" name="矩形 25"/>
            <p:cNvSpPr/>
            <p:nvPr/>
          </p:nvSpPr>
          <p:spPr>
            <a:xfrm>
              <a:off x="2254793" y="4603228"/>
              <a:ext cx="697627" cy="338554"/>
            </a:xfrm>
            <a:prstGeom prst="rect">
              <a:avLst/>
            </a:prstGeom>
          </p:spPr>
          <p:txBody>
            <a:bodyPr wrap="none">
              <a:spAutoFit/>
            </a:bodyPr>
            <a:lstStyle/>
            <a:p>
              <a:r>
                <a:rPr lang="en-US" altLang="zh-CN" sz="1600" dirty="0">
                  <a:latin typeface="Verdana"/>
                  <a:ea typeface="宋体" pitchFamily="2" charset="-122"/>
                  <a:cs typeface="Verdana"/>
                </a:rPr>
                <a:t>0x14</a:t>
              </a:r>
              <a:endParaRPr lang="zh-CN" altLang="en-US" sz="1600" dirty="0">
                <a:latin typeface="Verdana"/>
                <a:cs typeface="Verdana"/>
              </a:endParaRPr>
            </a:p>
          </p:txBody>
        </p:sp>
        <p:sp>
          <p:nvSpPr>
            <p:cNvPr id="53" name="矩形 26"/>
            <p:cNvSpPr/>
            <p:nvPr/>
          </p:nvSpPr>
          <p:spPr>
            <a:xfrm>
              <a:off x="2252390" y="4267210"/>
              <a:ext cx="697426" cy="338554"/>
            </a:xfrm>
            <a:prstGeom prst="rect">
              <a:avLst/>
            </a:prstGeom>
          </p:spPr>
          <p:txBody>
            <a:bodyPr wrap="none">
              <a:spAutoFit/>
            </a:bodyPr>
            <a:lstStyle/>
            <a:p>
              <a:r>
                <a:rPr lang="en-US" altLang="zh-CN" sz="1600" dirty="0">
                  <a:latin typeface="Verdana"/>
                  <a:ea typeface="宋体" pitchFamily="2" charset="-122"/>
                  <a:cs typeface="Verdana"/>
                </a:rPr>
                <a:t>0x15</a:t>
              </a:r>
              <a:endParaRPr lang="zh-CN" altLang="en-US" sz="1600" dirty="0">
                <a:latin typeface="Verdana"/>
                <a:cs typeface="Verdana"/>
              </a:endParaRPr>
            </a:p>
          </p:txBody>
        </p:sp>
        <p:sp>
          <p:nvSpPr>
            <p:cNvPr id="54" name="矩形 27"/>
            <p:cNvSpPr/>
            <p:nvPr/>
          </p:nvSpPr>
          <p:spPr>
            <a:xfrm>
              <a:off x="2264260" y="3904916"/>
              <a:ext cx="408585" cy="338554"/>
            </a:xfrm>
            <a:prstGeom prst="rect">
              <a:avLst/>
            </a:prstGeom>
          </p:spPr>
          <p:txBody>
            <a:bodyPr wrap="none">
              <a:spAutoFit/>
            </a:bodyPr>
            <a:lstStyle/>
            <a:p>
              <a:r>
                <a:rPr lang="en-US" altLang="zh-CN" sz="1600" dirty="0">
                  <a:latin typeface="Verdana"/>
                  <a:ea typeface="宋体" pitchFamily="2" charset="-122"/>
                  <a:cs typeface="Verdana"/>
                </a:rPr>
                <a:t>...</a:t>
              </a:r>
              <a:endParaRPr lang="zh-CN" altLang="en-US" sz="1600" dirty="0">
                <a:latin typeface="Verdana"/>
                <a:cs typeface="Verdana"/>
              </a:endParaRPr>
            </a:p>
          </p:txBody>
        </p:sp>
        <p:sp>
          <p:nvSpPr>
            <p:cNvPr id="55" name="矩形 28"/>
            <p:cNvSpPr/>
            <p:nvPr/>
          </p:nvSpPr>
          <p:spPr>
            <a:xfrm>
              <a:off x="2264785" y="3558305"/>
              <a:ext cx="184666" cy="338554"/>
            </a:xfrm>
            <a:prstGeom prst="rect">
              <a:avLst/>
            </a:prstGeom>
          </p:spPr>
          <p:txBody>
            <a:bodyPr wrap="none">
              <a:spAutoFit/>
            </a:bodyPr>
            <a:lstStyle/>
            <a:p>
              <a:endParaRPr lang="zh-CN" altLang="en-US" sz="1600" dirty="0">
                <a:latin typeface="Verdana"/>
                <a:cs typeface="Verdana"/>
              </a:endParaRPr>
            </a:p>
          </p:txBody>
        </p:sp>
        <p:sp>
          <p:nvSpPr>
            <p:cNvPr id="56" name="矩形 29"/>
            <p:cNvSpPr/>
            <p:nvPr/>
          </p:nvSpPr>
          <p:spPr>
            <a:xfrm>
              <a:off x="2262875" y="3224035"/>
              <a:ext cx="184666" cy="338554"/>
            </a:xfrm>
            <a:prstGeom prst="rect">
              <a:avLst/>
            </a:prstGeom>
          </p:spPr>
          <p:txBody>
            <a:bodyPr wrap="none">
              <a:spAutoFit/>
            </a:bodyPr>
            <a:lstStyle/>
            <a:p>
              <a:endParaRPr lang="zh-CN" altLang="en-US" sz="1600" dirty="0">
                <a:latin typeface="Verdana"/>
                <a:cs typeface="Verdana"/>
              </a:endParaRPr>
            </a:p>
          </p:txBody>
        </p:sp>
        <p:sp>
          <p:nvSpPr>
            <p:cNvPr id="57" name="矩形 30"/>
            <p:cNvSpPr/>
            <p:nvPr/>
          </p:nvSpPr>
          <p:spPr>
            <a:xfrm>
              <a:off x="2265797" y="2860095"/>
              <a:ext cx="184666" cy="338554"/>
            </a:xfrm>
            <a:prstGeom prst="rect">
              <a:avLst/>
            </a:prstGeom>
          </p:spPr>
          <p:txBody>
            <a:bodyPr wrap="none">
              <a:spAutoFit/>
            </a:bodyPr>
            <a:lstStyle/>
            <a:p>
              <a:endParaRPr lang="zh-CN" altLang="en-US" sz="1600" dirty="0">
                <a:latin typeface="Verdana"/>
                <a:cs typeface="Verdana"/>
              </a:endParaRPr>
            </a:p>
          </p:txBody>
        </p:sp>
        <p:sp>
          <p:nvSpPr>
            <p:cNvPr id="58" name="矩形 31"/>
            <p:cNvSpPr/>
            <p:nvPr/>
          </p:nvSpPr>
          <p:spPr>
            <a:xfrm>
              <a:off x="2276653" y="2492119"/>
              <a:ext cx="673882" cy="338554"/>
            </a:xfrm>
            <a:prstGeom prst="rect">
              <a:avLst/>
            </a:prstGeom>
          </p:spPr>
          <p:txBody>
            <a:bodyPr wrap="none">
              <a:spAutoFit/>
            </a:bodyPr>
            <a:lstStyle/>
            <a:p>
              <a:r>
                <a:rPr lang="en-US" altLang="zh-CN" sz="1600" dirty="0">
                  <a:latin typeface="Verdana"/>
                  <a:ea typeface="宋体" pitchFamily="2" charset="-122"/>
                  <a:cs typeface="Verdana"/>
                </a:rPr>
                <a:t>0x1c</a:t>
              </a:r>
              <a:endParaRPr lang="zh-CN" altLang="en-US" sz="1600" dirty="0">
                <a:latin typeface="Verdana"/>
                <a:cs typeface="Verdana"/>
              </a:endParaRPr>
            </a:p>
          </p:txBody>
        </p:sp>
        <p:sp>
          <p:nvSpPr>
            <p:cNvPr id="59" name="矩形 32"/>
            <p:cNvSpPr/>
            <p:nvPr/>
          </p:nvSpPr>
          <p:spPr>
            <a:xfrm>
              <a:off x="2286613" y="2133941"/>
              <a:ext cx="694822" cy="338554"/>
            </a:xfrm>
            <a:prstGeom prst="rect">
              <a:avLst/>
            </a:prstGeom>
          </p:spPr>
          <p:txBody>
            <a:bodyPr wrap="none">
              <a:spAutoFit/>
            </a:bodyPr>
            <a:lstStyle/>
            <a:p>
              <a:r>
                <a:rPr lang="en-US" altLang="zh-CN" sz="1600" dirty="0">
                  <a:latin typeface="Verdana"/>
                  <a:ea typeface="宋体" pitchFamily="2" charset="-122"/>
                  <a:cs typeface="Verdana"/>
                </a:rPr>
                <a:t>0x1b</a:t>
              </a:r>
              <a:endParaRPr lang="zh-CN" altLang="en-US" sz="1600" dirty="0">
                <a:latin typeface="Verdana"/>
                <a:cs typeface="Verdana"/>
              </a:endParaRPr>
            </a:p>
          </p:txBody>
        </p:sp>
        <p:sp>
          <p:nvSpPr>
            <p:cNvPr id="60" name="矩形 34"/>
            <p:cNvSpPr/>
            <p:nvPr/>
          </p:nvSpPr>
          <p:spPr>
            <a:xfrm>
              <a:off x="2213414" y="374706"/>
              <a:ext cx="697426" cy="338554"/>
            </a:xfrm>
            <a:prstGeom prst="rect">
              <a:avLst/>
            </a:prstGeom>
          </p:spPr>
          <p:txBody>
            <a:bodyPr wrap="none">
              <a:spAutoFit/>
            </a:bodyPr>
            <a:lstStyle/>
            <a:p>
              <a:r>
                <a:rPr lang="en-US" altLang="zh-CN" sz="1600" dirty="0">
                  <a:latin typeface="Verdana"/>
                  <a:ea typeface="宋体" pitchFamily="2" charset="-122"/>
                  <a:cs typeface="Verdana"/>
                </a:rPr>
                <a:t>0x22</a:t>
              </a:r>
              <a:endParaRPr lang="zh-CN" altLang="en-US" sz="1600" dirty="0">
                <a:latin typeface="Verdana"/>
                <a:cs typeface="Verdana"/>
              </a:endParaRPr>
            </a:p>
          </p:txBody>
        </p:sp>
        <p:sp>
          <p:nvSpPr>
            <p:cNvPr id="61" name="矩形 46"/>
            <p:cNvSpPr/>
            <p:nvPr/>
          </p:nvSpPr>
          <p:spPr>
            <a:xfrm>
              <a:off x="2319874" y="1375426"/>
              <a:ext cx="464565" cy="400110"/>
            </a:xfrm>
            <a:prstGeom prst="rect">
              <a:avLst/>
            </a:prstGeom>
          </p:spPr>
          <p:txBody>
            <a:bodyPr wrap="none">
              <a:spAutoFit/>
            </a:bodyPr>
            <a:lstStyle/>
            <a:p>
              <a:r>
                <a:rPr lang="en-US" altLang="zh-CN" sz="2000" dirty="0">
                  <a:latin typeface="Verdana"/>
                  <a:ea typeface="宋体" pitchFamily="2" charset="-122"/>
                  <a:cs typeface="Verdana"/>
                </a:rPr>
                <a:t>...</a:t>
              </a:r>
              <a:endParaRPr lang="zh-CN" altLang="en-US" sz="2000" dirty="0">
                <a:latin typeface="Verdana"/>
                <a:cs typeface="Verdana"/>
              </a:endParaRPr>
            </a:p>
          </p:txBody>
        </p:sp>
        <p:sp>
          <p:nvSpPr>
            <p:cNvPr id="62" name="矩形 47"/>
            <p:cNvSpPr/>
            <p:nvPr/>
          </p:nvSpPr>
          <p:spPr>
            <a:xfrm>
              <a:off x="2286613" y="1777120"/>
              <a:ext cx="184666" cy="338554"/>
            </a:xfrm>
            <a:prstGeom prst="rect">
              <a:avLst/>
            </a:prstGeom>
          </p:spPr>
          <p:txBody>
            <a:bodyPr wrap="none">
              <a:spAutoFit/>
            </a:bodyPr>
            <a:lstStyle/>
            <a:p>
              <a:endParaRPr lang="zh-CN" altLang="en-US" sz="1600" dirty="0">
                <a:latin typeface="Verdana"/>
                <a:cs typeface="Verdana"/>
              </a:endParaRPr>
            </a:p>
          </p:txBody>
        </p:sp>
      </p:grpSp>
      <p:sp>
        <p:nvSpPr>
          <p:cNvPr id="35" name="矩形 40"/>
          <p:cNvSpPr/>
          <p:nvPr/>
        </p:nvSpPr>
        <p:spPr>
          <a:xfrm>
            <a:off x="3309659" y="2681090"/>
            <a:ext cx="2668773" cy="461665"/>
          </a:xfrm>
          <a:prstGeom prst="rect">
            <a:avLst/>
          </a:prstGeom>
        </p:spPr>
        <p:txBody>
          <a:bodyPr wrap="square">
            <a:spAutoFit/>
          </a:bodyPr>
          <a:lstStyle/>
          <a:p>
            <a:r>
              <a:rPr lang="en-US" altLang="zh-CN" sz="2400" dirty="0">
                <a:latin typeface="Consolas"/>
                <a:ea typeface="宋体" pitchFamily="2" charset="-122"/>
                <a:cs typeface="Consolas"/>
              </a:rPr>
              <a:t>int *y = &amp;b;</a:t>
            </a:r>
            <a:endParaRPr lang="zh-CN" altLang="en-US" sz="2400" dirty="0"/>
          </a:p>
        </p:txBody>
      </p:sp>
      <p:sp>
        <p:nvSpPr>
          <p:cNvPr id="48" name="矩形 8"/>
          <p:cNvSpPr/>
          <p:nvPr/>
        </p:nvSpPr>
        <p:spPr>
          <a:xfrm>
            <a:off x="1082890" y="374706"/>
            <a:ext cx="1091998" cy="209778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3000" dirty="0"/>
              <a:t>0x11</a:t>
            </a:r>
            <a:endParaRPr kumimoji="1" lang="zh-CN" altLang="en-US" sz="3000" dirty="0"/>
          </a:p>
        </p:txBody>
      </p:sp>
      <p:sp>
        <p:nvSpPr>
          <p:cNvPr id="51" name="矩形 46"/>
          <p:cNvSpPr/>
          <p:nvPr/>
        </p:nvSpPr>
        <p:spPr>
          <a:xfrm>
            <a:off x="1323260" y="-25404"/>
            <a:ext cx="464565" cy="400110"/>
          </a:xfrm>
          <a:prstGeom prst="rect">
            <a:avLst/>
          </a:prstGeom>
        </p:spPr>
        <p:txBody>
          <a:bodyPr wrap="none">
            <a:spAutoFit/>
          </a:bodyPr>
          <a:lstStyle/>
          <a:p>
            <a:r>
              <a:rPr lang="en-US" altLang="zh-CN" sz="2000" dirty="0">
                <a:latin typeface="Verdana"/>
                <a:ea typeface="宋体" pitchFamily="2" charset="-122"/>
                <a:cs typeface="Verdana"/>
              </a:rPr>
              <a:t>...</a:t>
            </a:r>
            <a:endParaRPr lang="zh-CN" altLang="en-US" sz="2000" dirty="0">
              <a:latin typeface="Verdana"/>
              <a:cs typeface="Verdana"/>
            </a:endParaRPr>
          </a:p>
        </p:txBody>
      </p:sp>
      <p:sp>
        <p:nvSpPr>
          <p:cNvPr id="63" name="矩形 46"/>
          <p:cNvSpPr/>
          <p:nvPr/>
        </p:nvSpPr>
        <p:spPr>
          <a:xfrm>
            <a:off x="2286613" y="24103"/>
            <a:ext cx="464565" cy="400110"/>
          </a:xfrm>
          <a:prstGeom prst="rect">
            <a:avLst/>
          </a:prstGeom>
        </p:spPr>
        <p:txBody>
          <a:bodyPr wrap="none">
            <a:spAutoFit/>
          </a:bodyPr>
          <a:lstStyle/>
          <a:p>
            <a:r>
              <a:rPr lang="en-US" altLang="zh-CN" sz="2000" dirty="0">
                <a:latin typeface="Verdana"/>
                <a:ea typeface="宋体" pitchFamily="2" charset="-122"/>
                <a:cs typeface="Verdana"/>
              </a:rPr>
              <a:t>...</a:t>
            </a:r>
            <a:endParaRPr lang="zh-CN" altLang="en-US" sz="2000" dirty="0">
              <a:latin typeface="Verdana"/>
              <a:cs typeface="Verdana"/>
            </a:endParaRPr>
          </a:p>
        </p:txBody>
      </p:sp>
      <p:sp>
        <p:nvSpPr>
          <p:cNvPr id="64" name="矩形 46"/>
          <p:cNvSpPr/>
          <p:nvPr/>
        </p:nvSpPr>
        <p:spPr>
          <a:xfrm>
            <a:off x="629972" y="2064293"/>
            <a:ext cx="452918" cy="400110"/>
          </a:xfrm>
          <a:prstGeom prst="rect">
            <a:avLst/>
          </a:prstGeom>
        </p:spPr>
        <p:txBody>
          <a:bodyPr wrap="none">
            <a:spAutoFit/>
          </a:bodyPr>
          <a:lstStyle/>
          <a:p>
            <a:r>
              <a:rPr lang="en-US" altLang="zh-CN" sz="2000" dirty="0">
                <a:latin typeface="Verdana"/>
                <a:ea typeface="宋体" pitchFamily="2" charset="-122"/>
                <a:cs typeface="Verdana"/>
              </a:rPr>
              <a:t>y:</a:t>
            </a:r>
            <a:endParaRPr lang="zh-CN" altLang="en-US" sz="2000" dirty="0">
              <a:latin typeface="Verdana"/>
              <a:cs typeface="Verdana"/>
            </a:endParaRPr>
          </a:p>
        </p:txBody>
      </p:sp>
      <p:sp>
        <p:nvSpPr>
          <p:cNvPr id="24" name="Freeform 23"/>
          <p:cNvSpPr/>
          <p:nvPr/>
        </p:nvSpPr>
        <p:spPr>
          <a:xfrm>
            <a:off x="2233281" y="1417638"/>
            <a:ext cx="846701" cy="4436663"/>
          </a:xfrm>
          <a:custGeom>
            <a:avLst/>
            <a:gdLst>
              <a:gd name="connsiteX0" fmla="*/ 0 w 846701"/>
              <a:gd name="connsiteY0" fmla="*/ 14599 h 2408877"/>
              <a:gd name="connsiteX1" fmla="*/ 846701 w 846701"/>
              <a:gd name="connsiteY1" fmla="*/ 0 h 2408877"/>
              <a:gd name="connsiteX2" fmla="*/ 846701 w 846701"/>
              <a:gd name="connsiteY2" fmla="*/ 2394278 h 2408877"/>
              <a:gd name="connsiteX3" fmla="*/ 72992 w 846701"/>
              <a:gd name="connsiteY3" fmla="*/ 2408877 h 2408877"/>
            </a:gdLst>
            <a:ahLst/>
            <a:cxnLst>
              <a:cxn ang="0">
                <a:pos x="connsiteX0" y="connsiteY0"/>
              </a:cxn>
              <a:cxn ang="0">
                <a:pos x="connsiteX1" y="connsiteY1"/>
              </a:cxn>
              <a:cxn ang="0">
                <a:pos x="connsiteX2" y="connsiteY2"/>
              </a:cxn>
              <a:cxn ang="0">
                <a:pos x="connsiteX3" y="connsiteY3"/>
              </a:cxn>
            </a:cxnLst>
            <a:rect l="l" t="t" r="r" b="b"/>
            <a:pathLst>
              <a:path w="846701" h="2408877">
                <a:moveTo>
                  <a:pt x="0" y="14599"/>
                </a:moveTo>
                <a:lnTo>
                  <a:pt x="846701" y="0"/>
                </a:lnTo>
                <a:lnTo>
                  <a:pt x="846701" y="2394278"/>
                </a:lnTo>
                <a:lnTo>
                  <a:pt x="72992" y="2408877"/>
                </a:lnTo>
              </a:path>
            </a:pathLst>
          </a:custGeom>
          <a:ln>
            <a:solidFill>
              <a:schemeClr val="tx1"/>
            </a:solidFill>
            <a:headEnd type="none"/>
            <a:tailEnd type="arrow"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5" name="矩形 45"/>
          <p:cNvSpPr/>
          <p:nvPr/>
        </p:nvSpPr>
        <p:spPr>
          <a:xfrm>
            <a:off x="3463963" y="3553548"/>
            <a:ext cx="4362149" cy="1200328"/>
          </a:xfrm>
          <a:prstGeom prst="rect">
            <a:avLst/>
          </a:prstGeom>
        </p:spPr>
        <p:txBody>
          <a:bodyPr wrap="square">
            <a:spAutoFit/>
          </a:bodyPr>
          <a:lstStyle/>
          <a:p>
            <a:r>
              <a:rPr lang="en-US" altLang="zh-CN" sz="2400" dirty="0">
                <a:latin typeface="Consolas"/>
                <a:ea typeface="宋体" pitchFamily="2" charset="-122"/>
                <a:cs typeface="Consolas"/>
              </a:rPr>
              <a:t>*x = </a:t>
            </a:r>
            <a:r>
              <a:rPr lang="en-US" altLang="zh-CN" sz="2400" dirty="0">
                <a:solidFill>
                  <a:srgbClr val="FF0000"/>
                </a:solidFill>
                <a:latin typeface="Consolas"/>
                <a:ea typeface="宋体" pitchFamily="2" charset="-122"/>
                <a:cs typeface="Consolas"/>
              </a:rPr>
              <a:t>3</a:t>
            </a:r>
            <a:r>
              <a:rPr lang="en-US" altLang="zh-CN" sz="2400" dirty="0">
                <a:latin typeface="Consolas"/>
                <a:ea typeface="宋体" pitchFamily="2" charset="-122"/>
                <a:cs typeface="Consolas"/>
              </a:rPr>
              <a:t>;</a:t>
            </a:r>
          </a:p>
          <a:p>
            <a:r>
              <a:rPr lang="en-US" altLang="zh-CN" sz="2400" dirty="0">
                <a:latin typeface="Consolas"/>
                <a:cs typeface="Consolas"/>
              </a:rPr>
              <a:t>// value of variable a?</a:t>
            </a:r>
          </a:p>
          <a:p>
            <a:r>
              <a:rPr lang="en-US" altLang="zh-CN" sz="2400" dirty="0">
                <a:latin typeface="Consolas"/>
                <a:ea typeface="宋体" pitchFamily="2" charset="-122"/>
                <a:cs typeface="Consolas"/>
              </a:rPr>
              <a:t>//</a:t>
            </a:r>
            <a:r>
              <a:rPr lang="en-US" altLang="zh-CN" sz="2400" dirty="0" err="1">
                <a:latin typeface="Consolas"/>
                <a:ea typeface="宋体" pitchFamily="2" charset="-122"/>
                <a:cs typeface="Consolas"/>
              </a:rPr>
              <a:t>printf</a:t>
            </a:r>
            <a:r>
              <a:rPr lang="en-US" altLang="zh-CN" sz="2400" dirty="0">
                <a:latin typeface="Consolas"/>
                <a:ea typeface="宋体" pitchFamily="2" charset="-122"/>
                <a:cs typeface="Consolas"/>
              </a:rPr>
              <a:t>(“a=%d\n”, a);</a:t>
            </a:r>
            <a:endParaRPr lang="en-US" altLang="zh-CN" sz="2400" dirty="0"/>
          </a:p>
        </p:txBody>
      </p:sp>
      <p:sp>
        <p:nvSpPr>
          <p:cNvPr id="47" name="矩形 3"/>
          <p:cNvSpPr/>
          <p:nvPr/>
        </p:nvSpPr>
        <p:spPr>
          <a:xfrm>
            <a:off x="1097676" y="6341948"/>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lnSpc>
                <a:spcPct val="50000"/>
              </a:lnSpc>
            </a:pPr>
            <a:r>
              <a:rPr kumimoji="1" lang="mr-IN" altLang="zh-CN" sz="3600" b="1" dirty="0">
                <a:solidFill>
                  <a:prstClr val="black"/>
                </a:solidFill>
              </a:rPr>
              <a:t>…</a:t>
            </a:r>
            <a:endParaRPr kumimoji="1" lang="zh-CN" altLang="en-US" dirty="0"/>
          </a:p>
        </p:txBody>
      </p:sp>
    </p:spTree>
    <p:extLst>
      <p:ext uri="{BB962C8B-B14F-4D97-AF65-F5344CB8AC3E}">
        <p14:creationId xmlns:p14="http://schemas.microsoft.com/office/powerpoint/2010/main" val="1506052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Pointer</a:t>
            </a:r>
            <a:endParaRPr kumimoji="1" lang="zh-CN" altLang="en-US" dirty="0"/>
          </a:p>
        </p:txBody>
      </p:sp>
      <p:sp>
        <p:nvSpPr>
          <p:cNvPr id="9" name="矩形 8"/>
          <p:cNvSpPr/>
          <p:nvPr/>
        </p:nvSpPr>
        <p:spPr>
          <a:xfrm>
            <a:off x="1097676" y="2472495"/>
            <a:ext cx="1091998" cy="209778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3000" dirty="0"/>
              <a:t>??</a:t>
            </a:r>
            <a:endParaRPr kumimoji="1" lang="zh-CN" altLang="en-US" sz="3000" dirty="0"/>
          </a:p>
        </p:txBody>
      </p:sp>
      <p:sp>
        <p:nvSpPr>
          <p:cNvPr id="17" name="矩形 16"/>
          <p:cNvSpPr/>
          <p:nvPr/>
        </p:nvSpPr>
        <p:spPr>
          <a:xfrm>
            <a:off x="1097676" y="5979259"/>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000" dirty="0">
                <a:solidFill>
                  <a:schemeClr val="tx1">
                    <a:lumMod val="95000"/>
                    <a:lumOff val="5000"/>
                  </a:schemeClr>
                </a:solidFill>
                <a:latin typeface="Verdana"/>
                <a:cs typeface="Verdana"/>
              </a:rPr>
              <a:t>1</a:t>
            </a:r>
            <a:endParaRPr kumimoji="1" lang="zh-CN" altLang="en-US" sz="2000" dirty="0">
              <a:solidFill>
                <a:schemeClr val="tx1">
                  <a:lumMod val="95000"/>
                  <a:lumOff val="5000"/>
                </a:schemeClr>
              </a:solidFill>
              <a:latin typeface="Verdana"/>
              <a:cs typeface="Verdana"/>
            </a:endParaRPr>
          </a:p>
        </p:txBody>
      </p:sp>
      <p:sp>
        <p:nvSpPr>
          <p:cNvPr id="36" name="矩形 35"/>
          <p:cNvSpPr/>
          <p:nvPr/>
        </p:nvSpPr>
        <p:spPr>
          <a:xfrm>
            <a:off x="3265999" y="1447499"/>
            <a:ext cx="2668773" cy="461665"/>
          </a:xfrm>
          <a:prstGeom prst="rect">
            <a:avLst/>
          </a:prstGeom>
        </p:spPr>
        <p:txBody>
          <a:bodyPr wrap="square">
            <a:spAutoFit/>
          </a:bodyPr>
          <a:lstStyle/>
          <a:p>
            <a:r>
              <a:rPr lang="en-US" altLang="zh-CN" sz="2400" dirty="0">
                <a:latin typeface="Consolas"/>
                <a:ea typeface="宋体" pitchFamily="2" charset="-122"/>
                <a:cs typeface="Consolas"/>
              </a:rPr>
              <a:t>char a = 1;</a:t>
            </a:r>
            <a:endParaRPr lang="zh-CN" altLang="en-US" sz="2400" dirty="0"/>
          </a:p>
        </p:txBody>
      </p:sp>
      <p:sp>
        <p:nvSpPr>
          <p:cNvPr id="42" name="矩形 41"/>
          <p:cNvSpPr/>
          <p:nvPr/>
        </p:nvSpPr>
        <p:spPr>
          <a:xfrm>
            <a:off x="644399" y="5984944"/>
            <a:ext cx="438491" cy="369332"/>
          </a:xfrm>
          <a:prstGeom prst="rect">
            <a:avLst/>
          </a:prstGeom>
        </p:spPr>
        <p:txBody>
          <a:bodyPr wrap="none">
            <a:spAutoFit/>
          </a:bodyPr>
          <a:lstStyle/>
          <a:p>
            <a:r>
              <a:rPr lang="en-US" altLang="zh-CN" dirty="0">
                <a:latin typeface="Consolas"/>
                <a:ea typeface="宋体" pitchFamily="2" charset="-122"/>
                <a:cs typeface="Consolas"/>
              </a:rPr>
              <a:t>a:</a:t>
            </a:r>
            <a:endParaRPr lang="zh-CN" altLang="en-US" dirty="0"/>
          </a:p>
        </p:txBody>
      </p:sp>
      <p:sp>
        <p:nvSpPr>
          <p:cNvPr id="52" name="矩形 51"/>
          <p:cNvSpPr/>
          <p:nvPr/>
        </p:nvSpPr>
        <p:spPr>
          <a:xfrm>
            <a:off x="1094760" y="4570285"/>
            <a:ext cx="1091998" cy="140897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3000" dirty="0">
                <a:latin typeface="Consolas"/>
                <a:ea typeface="宋体" pitchFamily="2" charset="-122"/>
                <a:cs typeface="Consolas"/>
              </a:rPr>
              <a:t>2</a:t>
            </a:r>
            <a:endParaRPr kumimoji="1" lang="zh-CN" altLang="en-US" sz="3000" dirty="0"/>
          </a:p>
        </p:txBody>
      </p:sp>
      <p:sp>
        <p:nvSpPr>
          <p:cNvPr id="37" name="矩形 36"/>
          <p:cNvSpPr/>
          <p:nvPr/>
        </p:nvSpPr>
        <p:spPr>
          <a:xfrm>
            <a:off x="3264089" y="1874536"/>
            <a:ext cx="2668773" cy="461665"/>
          </a:xfrm>
          <a:prstGeom prst="rect">
            <a:avLst/>
          </a:prstGeom>
        </p:spPr>
        <p:txBody>
          <a:bodyPr wrap="square">
            <a:spAutoFit/>
          </a:bodyPr>
          <a:lstStyle/>
          <a:p>
            <a:r>
              <a:rPr lang="en-US" altLang="zh-CN" sz="2400" dirty="0">
                <a:latin typeface="Consolas"/>
                <a:ea typeface="宋体" pitchFamily="2" charset="-122"/>
                <a:cs typeface="Consolas"/>
              </a:rPr>
              <a:t>int b = 2;</a:t>
            </a:r>
            <a:endParaRPr lang="zh-CN" altLang="en-US" sz="2400" dirty="0"/>
          </a:p>
        </p:txBody>
      </p:sp>
      <p:sp>
        <p:nvSpPr>
          <p:cNvPr id="38" name="矩形 37"/>
          <p:cNvSpPr/>
          <p:nvPr/>
        </p:nvSpPr>
        <p:spPr>
          <a:xfrm>
            <a:off x="644399" y="5609926"/>
            <a:ext cx="438491" cy="369332"/>
          </a:xfrm>
          <a:prstGeom prst="rect">
            <a:avLst/>
          </a:prstGeom>
        </p:spPr>
        <p:txBody>
          <a:bodyPr wrap="none">
            <a:spAutoFit/>
          </a:bodyPr>
          <a:lstStyle/>
          <a:p>
            <a:r>
              <a:rPr lang="en-US" altLang="zh-CN" dirty="0">
                <a:latin typeface="Consolas"/>
                <a:ea typeface="宋体" pitchFamily="2" charset="-122"/>
                <a:cs typeface="Consolas"/>
              </a:rPr>
              <a:t>b:</a:t>
            </a:r>
            <a:endParaRPr lang="zh-CN" altLang="en-US" dirty="0"/>
          </a:p>
        </p:txBody>
      </p:sp>
      <p:sp>
        <p:nvSpPr>
          <p:cNvPr id="39" name="矩形 38"/>
          <p:cNvSpPr/>
          <p:nvPr/>
        </p:nvSpPr>
        <p:spPr>
          <a:xfrm>
            <a:off x="3299699" y="2291561"/>
            <a:ext cx="2668773" cy="461665"/>
          </a:xfrm>
          <a:prstGeom prst="rect">
            <a:avLst/>
          </a:prstGeom>
        </p:spPr>
        <p:txBody>
          <a:bodyPr wrap="square">
            <a:spAutoFit/>
          </a:bodyPr>
          <a:lstStyle/>
          <a:p>
            <a:r>
              <a:rPr lang="en-US" altLang="zh-CN" sz="2400" dirty="0">
                <a:latin typeface="Consolas"/>
                <a:ea typeface="宋体" pitchFamily="2" charset="-122"/>
                <a:cs typeface="Consolas"/>
              </a:rPr>
              <a:t>char *x = &amp;a;</a:t>
            </a:r>
            <a:endParaRPr lang="zh-CN" altLang="en-US" sz="2400" dirty="0"/>
          </a:p>
        </p:txBody>
      </p:sp>
      <p:sp>
        <p:nvSpPr>
          <p:cNvPr id="40" name="矩形 39"/>
          <p:cNvSpPr/>
          <p:nvPr/>
        </p:nvSpPr>
        <p:spPr>
          <a:xfrm>
            <a:off x="644399" y="4207594"/>
            <a:ext cx="438491" cy="369332"/>
          </a:xfrm>
          <a:prstGeom prst="rect">
            <a:avLst/>
          </a:prstGeom>
        </p:spPr>
        <p:txBody>
          <a:bodyPr wrap="none">
            <a:spAutoFit/>
          </a:bodyPr>
          <a:lstStyle/>
          <a:p>
            <a:r>
              <a:rPr lang="en-US" altLang="zh-CN" dirty="0">
                <a:latin typeface="Consolas"/>
                <a:ea typeface="宋体" pitchFamily="2" charset="-122"/>
                <a:cs typeface="Consolas"/>
              </a:rPr>
              <a:t>x:</a:t>
            </a:r>
            <a:endParaRPr lang="zh-CN" altLang="en-US" dirty="0"/>
          </a:p>
        </p:txBody>
      </p:sp>
      <p:cxnSp>
        <p:nvCxnSpPr>
          <p:cNvPr id="13" name="直线箭头连接符 12"/>
          <p:cNvCxnSpPr>
            <a:stCxn id="9" idx="3"/>
            <a:endCxn id="17" idx="3"/>
          </p:cNvCxnSpPr>
          <p:nvPr/>
        </p:nvCxnSpPr>
        <p:spPr>
          <a:xfrm>
            <a:off x="2189674" y="3521390"/>
            <a:ext cx="12700" cy="2635922"/>
          </a:xfrm>
          <a:prstGeom prst="bentConnector3">
            <a:avLst>
              <a:gd name="adj1" fmla="val 5478307"/>
            </a:avLst>
          </a:prstGeom>
          <a:ln>
            <a:tailEnd type="arrow"/>
          </a:ln>
        </p:spPr>
        <p:style>
          <a:lnRef idx="2">
            <a:schemeClr val="dk1"/>
          </a:lnRef>
          <a:fillRef idx="0">
            <a:schemeClr val="dk1"/>
          </a:fillRef>
          <a:effectRef idx="1">
            <a:schemeClr val="dk1"/>
          </a:effectRef>
          <a:fontRef idx="minor">
            <a:schemeClr val="tx1"/>
          </a:fontRef>
        </p:style>
      </p:cxnSp>
      <p:grpSp>
        <p:nvGrpSpPr>
          <p:cNvPr id="41" name="组 50"/>
          <p:cNvGrpSpPr/>
          <p:nvPr/>
        </p:nvGrpSpPr>
        <p:grpSpPr>
          <a:xfrm>
            <a:off x="2213414" y="374706"/>
            <a:ext cx="768021" cy="5991440"/>
            <a:chOff x="2213414" y="374706"/>
            <a:chExt cx="768021" cy="5991440"/>
          </a:xfrm>
        </p:grpSpPr>
        <p:sp>
          <p:nvSpPr>
            <p:cNvPr id="43" name="矩形 19"/>
            <p:cNvSpPr/>
            <p:nvPr/>
          </p:nvSpPr>
          <p:spPr>
            <a:xfrm>
              <a:off x="2232965" y="6027592"/>
              <a:ext cx="697426" cy="338554"/>
            </a:xfrm>
            <a:prstGeom prst="rect">
              <a:avLst/>
            </a:prstGeom>
          </p:spPr>
          <p:txBody>
            <a:bodyPr wrap="none">
              <a:spAutoFit/>
            </a:bodyPr>
            <a:lstStyle/>
            <a:p>
              <a:r>
                <a:rPr lang="en-US" altLang="zh-CN" sz="1600" dirty="0">
                  <a:latin typeface="Verdana"/>
                  <a:ea typeface="宋体" pitchFamily="2" charset="-122"/>
                  <a:cs typeface="Verdana"/>
                </a:rPr>
                <a:t>0x10</a:t>
              </a:r>
              <a:endParaRPr lang="zh-CN" altLang="en-US" sz="1600" dirty="0">
                <a:latin typeface="Verdana"/>
                <a:cs typeface="Verdana"/>
              </a:endParaRPr>
            </a:p>
          </p:txBody>
        </p:sp>
        <p:sp>
          <p:nvSpPr>
            <p:cNvPr id="44" name="矩形 22"/>
            <p:cNvSpPr/>
            <p:nvPr/>
          </p:nvSpPr>
          <p:spPr>
            <a:xfrm>
              <a:off x="2231055" y="5693322"/>
              <a:ext cx="697426" cy="338554"/>
            </a:xfrm>
            <a:prstGeom prst="rect">
              <a:avLst/>
            </a:prstGeom>
          </p:spPr>
          <p:txBody>
            <a:bodyPr wrap="none">
              <a:spAutoFit/>
            </a:bodyPr>
            <a:lstStyle/>
            <a:p>
              <a:r>
                <a:rPr lang="en-US" altLang="zh-CN" sz="1600" dirty="0">
                  <a:latin typeface="Verdana"/>
                  <a:ea typeface="宋体" pitchFamily="2" charset="-122"/>
                  <a:cs typeface="Verdana"/>
                </a:rPr>
                <a:t>0x11</a:t>
              </a:r>
              <a:endParaRPr lang="zh-CN" altLang="en-US" sz="1600" dirty="0">
                <a:latin typeface="Verdana"/>
                <a:cs typeface="Verdana"/>
              </a:endParaRPr>
            </a:p>
          </p:txBody>
        </p:sp>
        <p:sp>
          <p:nvSpPr>
            <p:cNvPr id="46" name="矩形 23"/>
            <p:cNvSpPr/>
            <p:nvPr/>
          </p:nvSpPr>
          <p:spPr>
            <a:xfrm>
              <a:off x="2233977" y="5329382"/>
              <a:ext cx="697426" cy="338554"/>
            </a:xfrm>
            <a:prstGeom prst="rect">
              <a:avLst/>
            </a:prstGeom>
          </p:spPr>
          <p:txBody>
            <a:bodyPr wrap="none">
              <a:spAutoFit/>
            </a:bodyPr>
            <a:lstStyle/>
            <a:p>
              <a:r>
                <a:rPr lang="en-US" altLang="zh-CN" sz="1600" dirty="0">
                  <a:latin typeface="Verdana"/>
                  <a:ea typeface="宋体" pitchFamily="2" charset="-122"/>
                  <a:cs typeface="Verdana"/>
                </a:rPr>
                <a:t>0x12</a:t>
              </a:r>
              <a:endParaRPr lang="zh-CN" altLang="en-US" sz="1600" dirty="0">
                <a:latin typeface="Verdana"/>
                <a:cs typeface="Verdana"/>
              </a:endParaRPr>
            </a:p>
          </p:txBody>
        </p:sp>
        <p:sp>
          <p:nvSpPr>
            <p:cNvPr id="49" name="矩形 24"/>
            <p:cNvSpPr/>
            <p:nvPr/>
          </p:nvSpPr>
          <p:spPr>
            <a:xfrm>
              <a:off x="2244833" y="4961406"/>
              <a:ext cx="697426" cy="338554"/>
            </a:xfrm>
            <a:prstGeom prst="rect">
              <a:avLst/>
            </a:prstGeom>
          </p:spPr>
          <p:txBody>
            <a:bodyPr wrap="none">
              <a:spAutoFit/>
            </a:bodyPr>
            <a:lstStyle/>
            <a:p>
              <a:r>
                <a:rPr lang="en-US" altLang="zh-CN" sz="1600" dirty="0">
                  <a:latin typeface="Verdana"/>
                  <a:ea typeface="宋体" pitchFamily="2" charset="-122"/>
                  <a:cs typeface="Verdana"/>
                </a:rPr>
                <a:t>0x13</a:t>
              </a:r>
              <a:endParaRPr lang="zh-CN" altLang="en-US" sz="1600" dirty="0">
                <a:latin typeface="Verdana"/>
                <a:cs typeface="Verdana"/>
              </a:endParaRPr>
            </a:p>
          </p:txBody>
        </p:sp>
        <p:sp>
          <p:nvSpPr>
            <p:cNvPr id="50" name="矩形 25"/>
            <p:cNvSpPr/>
            <p:nvPr/>
          </p:nvSpPr>
          <p:spPr>
            <a:xfrm>
              <a:off x="2254793" y="4603228"/>
              <a:ext cx="697627" cy="338554"/>
            </a:xfrm>
            <a:prstGeom prst="rect">
              <a:avLst/>
            </a:prstGeom>
          </p:spPr>
          <p:txBody>
            <a:bodyPr wrap="none">
              <a:spAutoFit/>
            </a:bodyPr>
            <a:lstStyle/>
            <a:p>
              <a:r>
                <a:rPr lang="en-US" altLang="zh-CN" sz="1600" dirty="0">
                  <a:latin typeface="Verdana"/>
                  <a:ea typeface="宋体" pitchFamily="2" charset="-122"/>
                  <a:cs typeface="Verdana"/>
                </a:rPr>
                <a:t>0x14</a:t>
              </a:r>
              <a:endParaRPr lang="zh-CN" altLang="en-US" sz="1600" dirty="0">
                <a:latin typeface="Verdana"/>
                <a:cs typeface="Verdana"/>
              </a:endParaRPr>
            </a:p>
          </p:txBody>
        </p:sp>
        <p:sp>
          <p:nvSpPr>
            <p:cNvPr id="53" name="矩形 26"/>
            <p:cNvSpPr/>
            <p:nvPr/>
          </p:nvSpPr>
          <p:spPr>
            <a:xfrm>
              <a:off x="2252390" y="4267210"/>
              <a:ext cx="697426" cy="338554"/>
            </a:xfrm>
            <a:prstGeom prst="rect">
              <a:avLst/>
            </a:prstGeom>
          </p:spPr>
          <p:txBody>
            <a:bodyPr wrap="none">
              <a:spAutoFit/>
            </a:bodyPr>
            <a:lstStyle/>
            <a:p>
              <a:r>
                <a:rPr lang="en-US" altLang="zh-CN" sz="1600" dirty="0">
                  <a:latin typeface="Verdana"/>
                  <a:ea typeface="宋体" pitchFamily="2" charset="-122"/>
                  <a:cs typeface="Verdana"/>
                </a:rPr>
                <a:t>0x15</a:t>
              </a:r>
              <a:endParaRPr lang="zh-CN" altLang="en-US" sz="1600" dirty="0">
                <a:latin typeface="Verdana"/>
                <a:cs typeface="Verdana"/>
              </a:endParaRPr>
            </a:p>
          </p:txBody>
        </p:sp>
        <p:sp>
          <p:nvSpPr>
            <p:cNvPr id="54" name="矩形 27"/>
            <p:cNvSpPr/>
            <p:nvPr/>
          </p:nvSpPr>
          <p:spPr>
            <a:xfrm>
              <a:off x="2264260" y="3904916"/>
              <a:ext cx="408585" cy="338554"/>
            </a:xfrm>
            <a:prstGeom prst="rect">
              <a:avLst/>
            </a:prstGeom>
          </p:spPr>
          <p:txBody>
            <a:bodyPr wrap="none">
              <a:spAutoFit/>
            </a:bodyPr>
            <a:lstStyle/>
            <a:p>
              <a:r>
                <a:rPr lang="en-US" altLang="zh-CN" sz="1600" dirty="0">
                  <a:latin typeface="Verdana"/>
                  <a:ea typeface="宋体" pitchFamily="2" charset="-122"/>
                  <a:cs typeface="Verdana"/>
                </a:rPr>
                <a:t>...</a:t>
              </a:r>
              <a:endParaRPr lang="zh-CN" altLang="en-US" sz="1600" dirty="0">
                <a:latin typeface="Verdana"/>
                <a:cs typeface="Verdana"/>
              </a:endParaRPr>
            </a:p>
          </p:txBody>
        </p:sp>
        <p:sp>
          <p:nvSpPr>
            <p:cNvPr id="55" name="矩形 28"/>
            <p:cNvSpPr/>
            <p:nvPr/>
          </p:nvSpPr>
          <p:spPr>
            <a:xfrm>
              <a:off x="2264785" y="3558305"/>
              <a:ext cx="184666" cy="338554"/>
            </a:xfrm>
            <a:prstGeom prst="rect">
              <a:avLst/>
            </a:prstGeom>
          </p:spPr>
          <p:txBody>
            <a:bodyPr wrap="none">
              <a:spAutoFit/>
            </a:bodyPr>
            <a:lstStyle/>
            <a:p>
              <a:endParaRPr lang="zh-CN" altLang="en-US" sz="1600" dirty="0">
                <a:latin typeface="Verdana"/>
                <a:cs typeface="Verdana"/>
              </a:endParaRPr>
            </a:p>
          </p:txBody>
        </p:sp>
        <p:sp>
          <p:nvSpPr>
            <p:cNvPr id="56" name="矩形 29"/>
            <p:cNvSpPr/>
            <p:nvPr/>
          </p:nvSpPr>
          <p:spPr>
            <a:xfrm>
              <a:off x="2262875" y="3224035"/>
              <a:ext cx="184666" cy="338554"/>
            </a:xfrm>
            <a:prstGeom prst="rect">
              <a:avLst/>
            </a:prstGeom>
          </p:spPr>
          <p:txBody>
            <a:bodyPr wrap="none">
              <a:spAutoFit/>
            </a:bodyPr>
            <a:lstStyle/>
            <a:p>
              <a:endParaRPr lang="zh-CN" altLang="en-US" sz="1600" dirty="0">
                <a:latin typeface="Verdana"/>
                <a:cs typeface="Verdana"/>
              </a:endParaRPr>
            </a:p>
          </p:txBody>
        </p:sp>
        <p:sp>
          <p:nvSpPr>
            <p:cNvPr id="57" name="矩形 30"/>
            <p:cNvSpPr/>
            <p:nvPr/>
          </p:nvSpPr>
          <p:spPr>
            <a:xfrm>
              <a:off x="2265797" y="2860095"/>
              <a:ext cx="184666" cy="338554"/>
            </a:xfrm>
            <a:prstGeom prst="rect">
              <a:avLst/>
            </a:prstGeom>
          </p:spPr>
          <p:txBody>
            <a:bodyPr wrap="none">
              <a:spAutoFit/>
            </a:bodyPr>
            <a:lstStyle/>
            <a:p>
              <a:endParaRPr lang="zh-CN" altLang="en-US" sz="1600" dirty="0">
                <a:latin typeface="Verdana"/>
                <a:cs typeface="Verdana"/>
              </a:endParaRPr>
            </a:p>
          </p:txBody>
        </p:sp>
        <p:sp>
          <p:nvSpPr>
            <p:cNvPr id="58" name="矩形 31"/>
            <p:cNvSpPr/>
            <p:nvPr/>
          </p:nvSpPr>
          <p:spPr>
            <a:xfrm>
              <a:off x="2276653" y="2492119"/>
              <a:ext cx="673882" cy="338554"/>
            </a:xfrm>
            <a:prstGeom prst="rect">
              <a:avLst/>
            </a:prstGeom>
          </p:spPr>
          <p:txBody>
            <a:bodyPr wrap="none">
              <a:spAutoFit/>
            </a:bodyPr>
            <a:lstStyle/>
            <a:p>
              <a:r>
                <a:rPr lang="en-US" altLang="zh-CN" sz="1600" dirty="0">
                  <a:latin typeface="Verdana"/>
                  <a:ea typeface="宋体" pitchFamily="2" charset="-122"/>
                  <a:cs typeface="Verdana"/>
                </a:rPr>
                <a:t>0x1c</a:t>
              </a:r>
              <a:endParaRPr lang="zh-CN" altLang="en-US" sz="1600" dirty="0">
                <a:latin typeface="Verdana"/>
                <a:cs typeface="Verdana"/>
              </a:endParaRPr>
            </a:p>
          </p:txBody>
        </p:sp>
        <p:sp>
          <p:nvSpPr>
            <p:cNvPr id="59" name="矩形 32"/>
            <p:cNvSpPr/>
            <p:nvPr/>
          </p:nvSpPr>
          <p:spPr>
            <a:xfrm>
              <a:off x="2286613" y="2133941"/>
              <a:ext cx="694822" cy="338554"/>
            </a:xfrm>
            <a:prstGeom prst="rect">
              <a:avLst/>
            </a:prstGeom>
          </p:spPr>
          <p:txBody>
            <a:bodyPr wrap="none">
              <a:spAutoFit/>
            </a:bodyPr>
            <a:lstStyle/>
            <a:p>
              <a:r>
                <a:rPr lang="en-US" altLang="zh-CN" sz="1600" dirty="0">
                  <a:latin typeface="Verdana"/>
                  <a:ea typeface="宋体" pitchFamily="2" charset="-122"/>
                  <a:cs typeface="Verdana"/>
                </a:rPr>
                <a:t>0x1b</a:t>
              </a:r>
              <a:endParaRPr lang="zh-CN" altLang="en-US" sz="1600" dirty="0">
                <a:latin typeface="Verdana"/>
                <a:cs typeface="Verdana"/>
              </a:endParaRPr>
            </a:p>
          </p:txBody>
        </p:sp>
        <p:sp>
          <p:nvSpPr>
            <p:cNvPr id="60" name="矩形 34"/>
            <p:cNvSpPr/>
            <p:nvPr/>
          </p:nvSpPr>
          <p:spPr>
            <a:xfrm>
              <a:off x="2213414" y="374706"/>
              <a:ext cx="697426" cy="338554"/>
            </a:xfrm>
            <a:prstGeom prst="rect">
              <a:avLst/>
            </a:prstGeom>
          </p:spPr>
          <p:txBody>
            <a:bodyPr wrap="none">
              <a:spAutoFit/>
            </a:bodyPr>
            <a:lstStyle/>
            <a:p>
              <a:r>
                <a:rPr lang="en-US" altLang="zh-CN" sz="1600" dirty="0">
                  <a:latin typeface="Verdana"/>
                  <a:ea typeface="宋体" pitchFamily="2" charset="-122"/>
                  <a:cs typeface="Verdana"/>
                </a:rPr>
                <a:t>0x12</a:t>
              </a:r>
              <a:endParaRPr lang="zh-CN" altLang="en-US" sz="1600" dirty="0">
                <a:latin typeface="Verdana"/>
                <a:cs typeface="Verdana"/>
              </a:endParaRPr>
            </a:p>
          </p:txBody>
        </p:sp>
        <p:sp>
          <p:nvSpPr>
            <p:cNvPr id="61" name="矩形 46"/>
            <p:cNvSpPr/>
            <p:nvPr/>
          </p:nvSpPr>
          <p:spPr>
            <a:xfrm>
              <a:off x="2319874" y="1375426"/>
              <a:ext cx="464565" cy="400110"/>
            </a:xfrm>
            <a:prstGeom prst="rect">
              <a:avLst/>
            </a:prstGeom>
          </p:spPr>
          <p:txBody>
            <a:bodyPr wrap="none">
              <a:spAutoFit/>
            </a:bodyPr>
            <a:lstStyle/>
            <a:p>
              <a:r>
                <a:rPr lang="en-US" altLang="zh-CN" sz="2000" dirty="0">
                  <a:latin typeface="Verdana"/>
                  <a:ea typeface="宋体" pitchFamily="2" charset="-122"/>
                  <a:cs typeface="Verdana"/>
                </a:rPr>
                <a:t>...</a:t>
              </a:r>
              <a:endParaRPr lang="zh-CN" altLang="en-US" sz="2000" dirty="0">
                <a:latin typeface="Verdana"/>
                <a:cs typeface="Verdana"/>
              </a:endParaRPr>
            </a:p>
          </p:txBody>
        </p:sp>
        <p:sp>
          <p:nvSpPr>
            <p:cNvPr id="62" name="矩形 47"/>
            <p:cNvSpPr/>
            <p:nvPr/>
          </p:nvSpPr>
          <p:spPr>
            <a:xfrm>
              <a:off x="2286613" y="1777120"/>
              <a:ext cx="184666" cy="338554"/>
            </a:xfrm>
            <a:prstGeom prst="rect">
              <a:avLst/>
            </a:prstGeom>
          </p:spPr>
          <p:txBody>
            <a:bodyPr wrap="none">
              <a:spAutoFit/>
            </a:bodyPr>
            <a:lstStyle/>
            <a:p>
              <a:endParaRPr lang="zh-CN" altLang="en-US" sz="1600" dirty="0">
                <a:latin typeface="Verdana"/>
                <a:cs typeface="Verdana"/>
              </a:endParaRPr>
            </a:p>
          </p:txBody>
        </p:sp>
      </p:grpSp>
      <p:sp>
        <p:nvSpPr>
          <p:cNvPr id="35" name="矩形 40"/>
          <p:cNvSpPr/>
          <p:nvPr/>
        </p:nvSpPr>
        <p:spPr>
          <a:xfrm>
            <a:off x="3309659" y="2681090"/>
            <a:ext cx="2668773" cy="461665"/>
          </a:xfrm>
          <a:prstGeom prst="rect">
            <a:avLst/>
          </a:prstGeom>
        </p:spPr>
        <p:txBody>
          <a:bodyPr wrap="square">
            <a:spAutoFit/>
          </a:bodyPr>
          <a:lstStyle/>
          <a:p>
            <a:r>
              <a:rPr lang="en-US" altLang="zh-CN" sz="2400" dirty="0">
                <a:latin typeface="Consolas"/>
                <a:ea typeface="宋体" pitchFamily="2" charset="-122"/>
                <a:cs typeface="Consolas"/>
              </a:rPr>
              <a:t>int *y = &amp;b;</a:t>
            </a:r>
            <a:endParaRPr lang="zh-CN" altLang="en-US" sz="2400" dirty="0"/>
          </a:p>
        </p:txBody>
      </p:sp>
      <p:sp>
        <p:nvSpPr>
          <p:cNvPr id="48" name="矩形 8"/>
          <p:cNvSpPr/>
          <p:nvPr/>
        </p:nvSpPr>
        <p:spPr>
          <a:xfrm>
            <a:off x="1082890" y="374706"/>
            <a:ext cx="1091998" cy="209778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3000" dirty="0"/>
              <a:t>0x11</a:t>
            </a:r>
            <a:endParaRPr kumimoji="1" lang="zh-CN" altLang="en-US" sz="3000" dirty="0"/>
          </a:p>
        </p:txBody>
      </p:sp>
      <p:sp>
        <p:nvSpPr>
          <p:cNvPr id="51" name="矩形 46"/>
          <p:cNvSpPr/>
          <p:nvPr/>
        </p:nvSpPr>
        <p:spPr>
          <a:xfrm>
            <a:off x="1323260" y="-25404"/>
            <a:ext cx="464565" cy="400110"/>
          </a:xfrm>
          <a:prstGeom prst="rect">
            <a:avLst/>
          </a:prstGeom>
        </p:spPr>
        <p:txBody>
          <a:bodyPr wrap="none">
            <a:spAutoFit/>
          </a:bodyPr>
          <a:lstStyle/>
          <a:p>
            <a:r>
              <a:rPr lang="en-US" altLang="zh-CN" sz="2000" dirty="0">
                <a:latin typeface="Verdana"/>
                <a:ea typeface="宋体" pitchFamily="2" charset="-122"/>
                <a:cs typeface="Verdana"/>
              </a:rPr>
              <a:t>...</a:t>
            </a:r>
            <a:endParaRPr lang="zh-CN" altLang="en-US" sz="2000" dirty="0">
              <a:latin typeface="Verdana"/>
              <a:cs typeface="Verdana"/>
            </a:endParaRPr>
          </a:p>
        </p:txBody>
      </p:sp>
      <p:sp>
        <p:nvSpPr>
          <p:cNvPr id="63" name="矩形 46"/>
          <p:cNvSpPr/>
          <p:nvPr/>
        </p:nvSpPr>
        <p:spPr>
          <a:xfrm>
            <a:off x="2286613" y="24103"/>
            <a:ext cx="464565" cy="400110"/>
          </a:xfrm>
          <a:prstGeom prst="rect">
            <a:avLst/>
          </a:prstGeom>
        </p:spPr>
        <p:txBody>
          <a:bodyPr wrap="none">
            <a:spAutoFit/>
          </a:bodyPr>
          <a:lstStyle/>
          <a:p>
            <a:r>
              <a:rPr lang="en-US" altLang="zh-CN" sz="2000" dirty="0">
                <a:latin typeface="Verdana"/>
                <a:ea typeface="宋体" pitchFamily="2" charset="-122"/>
                <a:cs typeface="Verdana"/>
              </a:rPr>
              <a:t>...</a:t>
            </a:r>
            <a:endParaRPr lang="zh-CN" altLang="en-US" sz="2000" dirty="0">
              <a:latin typeface="Verdana"/>
              <a:cs typeface="Verdana"/>
            </a:endParaRPr>
          </a:p>
        </p:txBody>
      </p:sp>
      <p:sp>
        <p:nvSpPr>
          <p:cNvPr id="64" name="矩形 46"/>
          <p:cNvSpPr/>
          <p:nvPr/>
        </p:nvSpPr>
        <p:spPr>
          <a:xfrm>
            <a:off x="629972" y="2064293"/>
            <a:ext cx="452918" cy="400110"/>
          </a:xfrm>
          <a:prstGeom prst="rect">
            <a:avLst/>
          </a:prstGeom>
        </p:spPr>
        <p:txBody>
          <a:bodyPr wrap="none">
            <a:spAutoFit/>
          </a:bodyPr>
          <a:lstStyle/>
          <a:p>
            <a:r>
              <a:rPr lang="en-US" altLang="zh-CN" sz="2000" dirty="0">
                <a:latin typeface="Verdana"/>
                <a:ea typeface="宋体" pitchFamily="2" charset="-122"/>
                <a:cs typeface="Verdana"/>
              </a:rPr>
              <a:t>y:</a:t>
            </a:r>
            <a:endParaRPr lang="zh-CN" altLang="en-US" sz="2000" dirty="0">
              <a:latin typeface="Verdana"/>
              <a:cs typeface="Verdana"/>
            </a:endParaRPr>
          </a:p>
        </p:txBody>
      </p:sp>
      <p:sp>
        <p:nvSpPr>
          <p:cNvPr id="24" name="Freeform 23"/>
          <p:cNvSpPr/>
          <p:nvPr/>
        </p:nvSpPr>
        <p:spPr>
          <a:xfrm>
            <a:off x="2233281" y="1417638"/>
            <a:ext cx="846701" cy="4436663"/>
          </a:xfrm>
          <a:custGeom>
            <a:avLst/>
            <a:gdLst>
              <a:gd name="connsiteX0" fmla="*/ 0 w 846701"/>
              <a:gd name="connsiteY0" fmla="*/ 14599 h 2408877"/>
              <a:gd name="connsiteX1" fmla="*/ 846701 w 846701"/>
              <a:gd name="connsiteY1" fmla="*/ 0 h 2408877"/>
              <a:gd name="connsiteX2" fmla="*/ 846701 w 846701"/>
              <a:gd name="connsiteY2" fmla="*/ 2394278 h 2408877"/>
              <a:gd name="connsiteX3" fmla="*/ 72992 w 846701"/>
              <a:gd name="connsiteY3" fmla="*/ 2408877 h 2408877"/>
            </a:gdLst>
            <a:ahLst/>
            <a:cxnLst>
              <a:cxn ang="0">
                <a:pos x="connsiteX0" y="connsiteY0"/>
              </a:cxn>
              <a:cxn ang="0">
                <a:pos x="connsiteX1" y="connsiteY1"/>
              </a:cxn>
              <a:cxn ang="0">
                <a:pos x="connsiteX2" y="connsiteY2"/>
              </a:cxn>
              <a:cxn ang="0">
                <a:pos x="connsiteX3" y="connsiteY3"/>
              </a:cxn>
            </a:cxnLst>
            <a:rect l="l" t="t" r="r" b="b"/>
            <a:pathLst>
              <a:path w="846701" h="2408877">
                <a:moveTo>
                  <a:pt x="0" y="14599"/>
                </a:moveTo>
                <a:lnTo>
                  <a:pt x="846701" y="0"/>
                </a:lnTo>
                <a:lnTo>
                  <a:pt x="846701" y="2394278"/>
                </a:lnTo>
                <a:lnTo>
                  <a:pt x="72992" y="2408877"/>
                </a:lnTo>
              </a:path>
            </a:pathLst>
          </a:custGeom>
          <a:ln>
            <a:solidFill>
              <a:schemeClr val="tx1"/>
            </a:solidFill>
            <a:headEnd type="none"/>
            <a:tailEnd type="arrow"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5" name="矩形 45"/>
          <p:cNvSpPr/>
          <p:nvPr/>
        </p:nvSpPr>
        <p:spPr>
          <a:xfrm>
            <a:off x="3463963" y="3553548"/>
            <a:ext cx="2668773" cy="461665"/>
          </a:xfrm>
          <a:prstGeom prst="rect">
            <a:avLst/>
          </a:prstGeom>
        </p:spPr>
        <p:txBody>
          <a:bodyPr wrap="square">
            <a:spAutoFit/>
          </a:bodyPr>
          <a:lstStyle/>
          <a:p>
            <a:r>
              <a:rPr lang="en-US" altLang="zh-CN" sz="2400" dirty="0">
                <a:latin typeface="Consolas"/>
                <a:ea typeface="宋体" pitchFamily="2" charset="-122"/>
                <a:cs typeface="Consolas"/>
              </a:rPr>
              <a:t>*x = </a:t>
            </a:r>
            <a:r>
              <a:rPr lang="en-US" altLang="zh-CN" sz="2400" dirty="0">
                <a:solidFill>
                  <a:srgbClr val="FF0000"/>
                </a:solidFill>
                <a:latin typeface="Consolas"/>
                <a:ea typeface="宋体" pitchFamily="2" charset="-122"/>
                <a:cs typeface="Consolas"/>
              </a:rPr>
              <a:t>3</a:t>
            </a:r>
            <a:r>
              <a:rPr lang="en-US" altLang="zh-CN" sz="2400" dirty="0">
                <a:latin typeface="Consolas"/>
                <a:ea typeface="宋体" pitchFamily="2" charset="-122"/>
                <a:cs typeface="Consolas"/>
              </a:rPr>
              <a:t>;</a:t>
            </a:r>
            <a:endParaRPr lang="zh-CN" altLang="en-US" sz="2400" dirty="0"/>
          </a:p>
        </p:txBody>
      </p:sp>
      <p:sp>
        <p:nvSpPr>
          <p:cNvPr id="3" name="Rounded Rectangular Callout 2"/>
          <p:cNvSpPr/>
          <p:nvPr/>
        </p:nvSpPr>
        <p:spPr>
          <a:xfrm>
            <a:off x="6498514" y="2054084"/>
            <a:ext cx="2188286" cy="1043175"/>
          </a:xfrm>
          <a:prstGeom prst="wedgeRoundRectCallout">
            <a:avLst>
              <a:gd name="adj1" fmla="val -92030"/>
              <a:gd name="adj2" fmla="val -2071"/>
              <a:gd name="adj3" fmla="val 16667"/>
            </a:avLst>
          </a:prstGeom>
          <a:solidFill>
            <a:schemeClr val="accent1">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000000"/>
                </a:solidFill>
              </a:rPr>
              <a:t>what if x is uninitialized?</a:t>
            </a:r>
          </a:p>
        </p:txBody>
      </p:sp>
      <p:cxnSp>
        <p:nvCxnSpPr>
          <p:cNvPr id="5" name="Straight Connector 4"/>
          <p:cNvCxnSpPr/>
          <p:nvPr/>
        </p:nvCxnSpPr>
        <p:spPr>
          <a:xfrm flipV="1">
            <a:off x="4666135" y="2577875"/>
            <a:ext cx="826910" cy="1"/>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sp>
        <p:nvSpPr>
          <p:cNvPr id="47" name="Rounded Rectangular Callout 46"/>
          <p:cNvSpPr/>
          <p:nvPr/>
        </p:nvSpPr>
        <p:spPr>
          <a:xfrm>
            <a:off x="5286317" y="3383328"/>
            <a:ext cx="3721095" cy="1342508"/>
          </a:xfrm>
          <a:prstGeom prst="wedgeRoundRectCallout">
            <a:avLst>
              <a:gd name="adj1" fmla="val -63116"/>
              <a:gd name="adj2" fmla="val -19835"/>
              <a:gd name="adj3" fmla="val 16667"/>
            </a:avLst>
          </a:prstGeom>
          <a:solidFill>
            <a:schemeClr val="accent1">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000000"/>
                </a:solidFill>
              </a:rPr>
              <a:t>Dereferencing an arbitrary address value may result in “Segmentation fault” or a random memory write</a:t>
            </a:r>
          </a:p>
        </p:txBody>
      </p:sp>
      <p:sp>
        <p:nvSpPr>
          <p:cNvPr id="65" name="矩形 3"/>
          <p:cNvSpPr/>
          <p:nvPr/>
        </p:nvSpPr>
        <p:spPr>
          <a:xfrm>
            <a:off x="1097676" y="6341948"/>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lnSpc>
                <a:spcPct val="50000"/>
              </a:lnSpc>
            </a:pPr>
            <a:r>
              <a:rPr kumimoji="1" lang="mr-IN" altLang="zh-CN" sz="3600" b="1" dirty="0">
                <a:solidFill>
                  <a:prstClr val="black"/>
                </a:solidFill>
              </a:rPr>
              <a:t>…</a:t>
            </a:r>
            <a:endParaRPr kumimoji="1" lang="zh-CN" altLang="en-US" dirty="0"/>
          </a:p>
        </p:txBody>
      </p:sp>
    </p:spTree>
    <p:extLst>
      <p:ext uri="{BB962C8B-B14F-4D97-AF65-F5344CB8AC3E}">
        <p14:creationId xmlns:p14="http://schemas.microsoft.com/office/powerpoint/2010/main" val="873385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Pointer</a:t>
            </a:r>
            <a:endParaRPr kumimoji="1" lang="zh-CN" altLang="en-US" dirty="0"/>
          </a:p>
        </p:txBody>
      </p:sp>
      <p:sp>
        <p:nvSpPr>
          <p:cNvPr id="9" name="矩形 8"/>
          <p:cNvSpPr/>
          <p:nvPr/>
        </p:nvSpPr>
        <p:spPr>
          <a:xfrm>
            <a:off x="1097676" y="2472495"/>
            <a:ext cx="1091998" cy="209778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3000" dirty="0">
                <a:solidFill>
                  <a:srgbClr val="FF0000"/>
                </a:solidFill>
              </a:rPr>
              <a:t>0x0</a:t>
            </a:r>
            <a:endParaRPr kumimoji="1" lang="zh-CN" altLang="en-US" sz="3000" dirty="0">
              <a:solidFill>
                <a:srgbClr val="FF0000"/>
              </a:solidFill>
            </a:endParaRPr>
          </a:p>
        </p:txBody>
      </p:sp>
      <p:sp>
        <p:nvSpPr>
          <p:cNvPr id="17" name="矩形 16"/>
          <p:cNvSpPr/>
          <p:nvPr/>
        </p:nvSpPr>
        <p:spPr>
          <a:xfrm>
            <a:off x="1097676" y="5979259"/>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000" dirty="0">
                <a:solidFill>
                  <a:srgbClr val="0D0D0D"/>
                </a:solidFill>
                <a:latin typeface="Verdana"/>
                <a:cs typeface="Verdana"/>
              </a:rPr>
              <a:t>1</a:t>
            </a:r>
            <a:endParaRPr kumimoji="1" lang="zh-CN" altLang="en-US" sz="2000" dirty="0">
              <a:solidFill>
                <a:srgbClr val="0D0D0D"/>
              </a:solidFill>
              <a:latin typeface="Verdana"/>
              <a:cs typeface="Verdana"/>
            </a:endParaRPr>
          </a:p>
        </p:txBody>
      </p:sp>
      <p:sp>
        <p:nvSpPr>
          <p:cNvPr id="36" name="矩形 35"/>
          <p:cNvSpPr/>
          <p:nvPr/>
        </p:nvSpPr>
        <p:spPr>
          <a:xfrm>
            <a:off x="3265999" y="1447499"/>
            <a:ext cx="2668773" cy="461665"/>
          </a:xfrm>
          <a:prstGeom prst="rect">
            <a:avLst/>
          </a:prstGeom>
        </p:spPr>
        <p:txBody>
          <a:bodyPr wrap="square">
            <a:spAutoFit/>
          </a:bodyPr>
          <a:lstStyle/>
          <a:p>
            <a:r>
              <a:rPr lang="en-US" altLang="zh-CN" sz="2400" dirty="0">
                <a:latin typeface="Consolas"/>
                <a:ea typeface="宋体" pitchFamily="2" charset="-122"/>
                <a:cs typeface="Consolas"/>
              </a:rPr>
              <a:t>char a = 1;</a:t>
            </a:r>
            <a:endParaRPr lang="zh-CN" altLang="en-US" sz="2400" dirty="0"/>
          </a:p>
        </p:txBody>
      </p:sp>
      <p:sp>
        <p:nvSpPr>
          <p:cNvPr id="42" name="矩形 41"/>
          <p:cNvSpPr/>
          <p:nvPr/>
        </p:nvSpPr>
        <p:spPr>
          <a:xfrm>
            <a:off x="644399" y="5984944"/>
            <a:ext cx="438491" cy="369332"/>
          </a:xfrm>
          <a:prstGeom prst="rect">
            <a:avLst/>
          </a:prstGeom>
        </p:spPr>
        <p:txBody>
          <a:bodyPr wrap="none">
            <a:spAutoFit/>
          </a:bodyPr>
          <a:lstStyle/>
          <a:p>
            <a:r>
              <a:rPr lang="en-US" altLang="zh-CN" dirty="0">
                <a:latin typeface="Consolas"/>
                <a:ea typeface="宋体" pitchFamily="2" charset="-122"/>
                <a:cs typeface="Consolas"/>
              </a:rPr>
              <a:t>a:</a:t>
            </a:r>
            <a:endParaRPr lang="zh-CN" altLang="en-US" dirty="0"/>
          </a:p>
        </p:txBody>
      </p:sp>
      <p:sp>
        <p:nvSpPr>
          <p:cNvPr id="52" name="矩形 51"/>
          <p:cNvSpPr/>
          <p:nvPr/>
        </p:nvSpPr>
        <p:spPr>
          <a:xfrm>
            <a:off x="1094760" y="4570285"/>
            <a:ext cx="1091998" cy="140897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3000" dirty="0">
                <a:latin typeface="Consolas"/>
                <a:ea typeface="宋体" pitchFamily="2" charset="-122"/>
                <a:cs typeface="Consolas"/>
              </a:rPr>
              <a:t>2</a:t>
            </a:r>
            <a:endParaRPr kumimoji="1" lang="zh-CN" altLang="en-US" sz="3000" dirty="0"/>
          </a:p>
        </p:txBody>
      </p:sp>
      <p:sp>
        <p:nvSpPr>
          <p:cNvPr id="37" name="矩形 36"/>
          <p:cNvSpPr/>
          <p:nvPr/>
        </p:nvSpPr>
        <p:spPr>
          <a:xfrm>
            <a:off x="3264089" y="1874536"/>
            <a:ext cx="2668773" cy="461665"/>
          </a:xfrm>
          <a:prstGeom prst="rect">
            <a:avLst/>
          </a:prstGeom>
        </p:spPr>
        <p:txBody>
          <a:bodyPr wrap="square">
            <a:spAutoFit/>
          </a:bodyPr>
          <a:lstStyle/>
          <a:p>
            <a:r>
              <a:rPr lang="en-US" altLang="zh-CN" sz="2400" dirty="0">
                <a:latin typeface="Consolas"/>
                <a:ea typeface="宋体" pitchFamily="2" charset="-122"/>
                <a:cs typeface="Consolas"/>
              </a:rPr>
              <a:t>int b = 2;</a:t>
            </a:r>
            <a:endParaRPr lang="zh-CN" altLang="en-US" sz="2400" dirty="0"/>
          </a:p>
        </p:txBody>
      </p:sp>
      <p:sp>
        <p:nvSpPr>
          <p:cNvPr id="38" name="矩形 37"/>
          <p:cNvSpPr/>
          <p:nvPr/>
        </p:nvSpPr>
        <p:spPr>
          <a:xfrm>
            <a:off x="644399" y="5609926"/>
            <a:ext cx="438491" cy="369332"/>
          </a:xfrm>
          <a:prstGeom prst="rect">
            <a:avLst/>
          </a:prstGeom>
        </p:spPr>
        <p:txBody>
          <a:bodyPr wrap="none">
            <a:spAutoFit/>
          </a:bodyPr>
          <a:lstStyle/>
          <a:p>
            <a:r>
              <a:rPr lang="en-US" altLang="zh-CN" dirty="0">
                <a:latin typeface="Consolas"/>
                <a:ea typeface="宋体" pitchFamily="2" charset="-122"/>
                <a:cs typeface="Consolas"/>
              </a:rPr>
              <a:t>b:</a:t>
            </a:r>
            <a:endParaRPr lang="zh-CN" altLang="en-US" dirty="0"/>
          </a:p>
        </p:txBody>
      </p:sp>
      <p:sp>
        <p:nvSpPr>
          <p:cNvPr id="39" name="矩形 38"/>
          <p:cNvSpPr/>
          <p:nvPr/>
        </p:nvSpPr>
        <p:spPr>
          <a:xfrm>
            <a:off x="3299699" y="2291561"/>
            <a:ext cx="3198815" cy="461665"/>
          </a:xfrm>
          <a:prstGeom prst="rect">
            <a:avLst/>
          </a:prstGeom>
        </p:spPr>
        <p:txBody>
          <a:bodyPr wrap="square">
            <a:spAutoFit/>
          </a:bodyPr>
          <a:lstStyle/>
          <a:p>
            <a:r>
              <a:rPr lang="en-US" altLang="zh-CN" sz="2400" dirty="0">
                <a:latin typeface="Consolas"/>
                <a:ea typeface="宋体" pitchFamily="2" charset="-122"/>
                <a:cs typeface="Consolas"/>
              </a:rPr>
              <a:t>char *x = NULL;</a:t>
            </a:r>
            <a:endParaRPr lang="zh-CN" altLang="en-US" sz="2400" dirty="0"/>
          </a:p>
        </p:txBody>
      </p:sp>
      <p:sp>
        <p:nvSpPr>
          <p:cNvPr id="40" name="矩形 39"/>
          <p:cNvSpPr/>
          <p:nvPr/>
        </p:nvSpPr>
        <p:spPr>
          <a:xfrm>
            <a:off x="644399" y="4207594"/>
            <a:ext cx="438491" cy="369332"/>
          </a:xfrm>
          <a:prstGeom prst="rect">
            <a:avLst/>
          </a:prstGeom>
        </p:spPr>
        <p:txBody>
          <a:bodyPr wrap="none">
            <a:spAutoFit/>
          </a:bodyPr>
          <a:lstStyle/>
          <a:p>
            <a:r>
              <a:rPr lang="en-US" altLang="zh-CN" dirty="0">
                <a:latin typeface="Consolas"/>
                <a:ea typeface="宋体" pitchFamily="2" charset="-122"/>
                <a:cs typeface="Consolas"/>
              </a:rPr>
              <a:t>x:</a:t>
            </a:r>
            <a:endParaRPr lang="zh-CN" altLang="en-US" dirty="0"/>
          </a:p>
        </p:txBody>
      </p:sp>
      <p:cxnSp>
        <p:nvCxnSpPr>
          <p:cNvPr id="13" name="直线箭头连接符 12"/>
          <p:cNvCxnSpPr>
            <a:stCxn id="9" idx="3"/>
            <a:endCxn id="17" idx="3"/>
          </p:cNvCxnSpPr>
          <p:nvPr/>
        </p:nvCxnSpPr>
        <p:spPr>
          <a:xfrm>
            <a:off x="2189674" y="3521390"/>
            <a:ext cx="12700" cy="2635922"/>
          </a:xfrm>
          <a:prstGeom prst="bentConnector3">
            <a:avLst>
              <a:gd name="adj1" fmla="val 5478307"/>
            </a:avLst>
          </a:prstGeom>
          <a:ln>
            <a:tailEnd type="arrow"/>
          </a:ln>
        </p:spPr>
        <p:style>
          <a:lnRef idx="2">
            <a:schemeClr val="dk1"/>
          </a:lnRef>
          <a:fillRef idx="0">
            <a:schemeClr val="dk1"/>
          </a:fillRef>
          <a:effectRef idx="1">
            <a:schemeClr val="dk1"/>
          </a:effectRef>
          <a:fontRef idx="minor">
            <a:schemeClr val="tx1"/>
          </a:fontRef>
        </p:style>
      </p:cxnSp>
      <p:grpSp>
        <p:nvGrpSpPr>
          <p:cNvPr id="41" name="组 50"/>
          <p:cNvGrpSpPr/>
          <p:nvPr/>
        </p:nvGrpSpPr>
        <p:grpSpPr>
          <a:xfrm>
            <a:off x="2213414" y="374706"/>
            <a:ext cx="768021" cy="5991440"/>
            <a:chOff x="2213414" y="374706"/>
            <a:chExt cx="768021" cy="5991440"/>
          </a:xfrm>
        </p:grpSpPr>
        <p:sp>
          <p:nvSpPr>
            <p:cNvPr id="43" name="矩形 19"/>
            <p:cNvSpPr/>
            <p:nvPr/>
          </p:nvSpPr>
          <p:spPr>
            <a:xfrm>
              <a:off x="2232965" y="6027592"/>
              <a:ext cx="697426" cy="338554"/>
            </a:xfrm>
            <a:prstGeom prst="rect">
              <a:avLst/>
            </a:prstGeom>
          </p:spPr>
          <p:txBody>
            <a:bodyPr wrap="none">
              <a:spAutoFit/>
            </a:bodyPr>
            <a:lstStyle/>
            <a:p>
              <a:r>
                <a:rPr lang="en-US" altLang="zh-CN" sz="1600" dirty="0">
                  <a:latin typeface="Verdana"/>
                  <a:ea typeface="宋体" pitchFamily="2" charset="-122"/>
                  <a:cs typeface="Verdana"/>
                </a:rPr>
                <a:t>0x10</a:t>
              </a:r>
              <a:endParaRPr lang="zh-CN" altLang="en-US" sz="1600" dirty="0">
                <a:latin typeface="Verdana"/>
                <a:cs typeface="Verdana"/>
              </a:endParaRPr>
            </a:p>
          </p:txBody>
        </p:sp>
        <p:sp>
          <p:nvSpPr>
            <p:cNvPr id="44" name="矩形 22"/>
            <p:cNvSpPr/>
            <p:nvPr/>
          </p:nvSpPr>
          <p:spPr>
            <a:xfrm>
              <a:off x="2231055" y="5693322"/>
              <a:ext cx="697426" cy="338554"/>
            </a:xfrm>
            <a:prstGeom prst="rect">
              <a:avLst/>
            </a:prstGeom>
          </p:spPr>
          <p:txBody>
            <a:bodyPr wrap="none">
              <a:spAutoFit/>
            </a:bodyPr>
            <a:lstStyle/>
            <a:p>
              <a:r>
                <a:rPr lang="en-US" altLang="zh-CN" sz="1600" dirty="0">
                  <a:latin typeface="Verdana"/>
                  <a:ea typeface="宋体" pitchFamily="2" charset="-122"/>
                  <a:cs typeface="Verdana"/>
                </a:rPr>
                <a:t>0x11</a:t>
              </a:r>
              <a:endParaRPr lang="zh-CN" altLang="en-US" sz="1600" dirty="0">
                <a:latin typeface="Verdana"/>
                <a:cs typeface="Verdana"/>
              </a:endParaRPr>
            </a:p>
          </p:txBody>
        </p:sp>
        <p:sp>
          <p:nvSpPr>
            <p:cNvPr id="46" name="矩形 23"/>
            <p:cNvSpPr/>
            <p:nvPr/>
          </p:nvSpPr>
          <p:spPr>
            <a:xfrm>
              <a:off x="2233977" y="5329382"/>
              <a:ext cx="697426" cy="338554"/>
            </a:xfrm>
            <a:prstGeom prst="rect">
              <a:avLst/>
            </a:prstGeom>
          </p:spPr>
          <p:txBody>
            <a:bodyPr wrap="none">
              <a:spAutoFit/>
            </a:bodyPr>
            <a:lstStyle/>
            <a:p>
              <a:r>
                <a:rPr lang="en-US" altLang="zh-CN" sz="1600" dirty="0">
                  <a:latin typeface="Verdana"/>
                  <a:ea typeface="宋体" pitchFamily="2" charset="-122"/>
                  <a:cs typeface="Verdana"/>
                </a:rPr>
                <a:t>0x12</a:t>
              </a:r>
              <a:endParaRPr lang="zh-CN" altLang="en-US" sz="1600" dirty="0">
                <a:latin typeface="Verdana"/>
                <a:cs typeface="Verdana"/>
              </a:endParaRPr>
            </a:p>
          </p:txBody>
        </p:sp>
        <p:sp>
          <p:nvSpPr>
            <p:cNvPr id="49" name="矩形 24"/>
            <p:cNvSpPr/>
            <p:nvPr/>
          </p:nvSpPr>
          <p:spPr>
            <a:xfrm>
              <a:off x="2244833" y="4961406"/>
              <a:ext cx="697426" cy="338554"/>
            </a:xfrm>
            <a:prstGeom prst="rect">
              <a:avLst/>
            </a:prstGeom>
          </p:spPr>
          <p:txBody>
            <a:bodyPr wrap="none">
              <a:spAutoFit/>
            </a:bodyPr>
            <a:lstStyle/>
            <a:p>
              <a:r>
                <a:rPr lang="en-US" altLang="zh-CN" sz="1600" dirty="0">
                  <a:latin typeface="Verdana"/>
                  <a:ea typeface="宋体" pitchFamily="2" charset="-122"/>
                  <a:cs typeface="Verdana"/>
                </a:rPr>
                <a:t>0x13</a:t>
              </a:r>
              <a:endParaRPr lang="zh-CN" altLang="en-US" sz="1600" dirty="0">
                <a:latin typeface="Verdana"/>
                <a:cs typeface="Verdana"/>
              </a:endParaRPr>
            </a:p>
          </p:txBody>
        </p:sp>
        <p:sp>
          <p:nvSpPr>
            <p:cNvPr id="50" name="矩形 25"/>
            <p:cNvSpPr/>
            <p:nvPr/>
          </p:nvSpPr>
          <p:spPr>
            <a:xfrm>
              <a:off x="2254793" y="4603228"/>
              <a:ext cx="697627" cy="338554"/>
            </a:xfrm>
            <a:prstGeom prst="rect">
              <a:avLst/>
            </a:prstGeom>
          </p:spPr>
          <p:txBody>
            <a:bodyPr wrap="none">
              <a:spAutoFit/>
            </a:bodyPr>
            <a:lstStyle/>
            <a:p>
              <a:r>
                <a:rPr lang="en-US" altLang="zh-CN" sz="1600" dirty="0">
                  <a:latin typeface="Verdana"/>
                  <a:ea typeface="宋体" pitchFamily="2" charset="-122"/>
                  <a:cs typeface="Verdana"/>
                </a:rPr>
                <a:t>0x14</a:t>
              </a:r>
              <a:endParaRPr lang="zh-CN" altLang="en-US" sz="1600" dirty="0">
                <a:latin typeface="Verdana"/>
                <a:cs typeface="Verdana"/>
              </a:endParaRPr>
            </a:p>
          </p:txBody>
        </p:sp>
        <p:sp>
          <p:nvSpPr>
            <p:cNvPr id="53" name="矩形 26"/>
            <p:cNvSpPr/>
            <p:nvPr/>
          </p:nvSpPr>
          <p:spPr>
            <a:xfrm>
              <a:off x="2252390" y="4267210"/>
              <a:ext cx="697426" cy="338554"/>
            </a:xfrm>
            <a:prstGeom prst="rect">
              <a:avLst/>
            </a:prstGeom>
          </p:spPr>
          <p:txBody>
            <a:bodyPr wrap="none">
              <a:spAutoFit/>
            </a:bodyPr>
            <a:lstStyle/>
            <a:p>
              <a:r>
                <a:rPr lang="en-US" altLang="zh-CN" sz="1600" dirty="0">
                  <a:latin typeface="Verdana"/>
                  <a:ea typeface="宋体" pitchFamily="2" charset="-122"/>
                  <a:cs typeface="Verdana"/>
                </a:rPr>
                <a:t>0x15</a:t>
              </a:r>
              <a:endParaRPr lang="zh-CN" altLang="en-US" sz="1600" dirty="0">
                <a:latin typeface="Verdana"/>
                <a:cs typeface="Verdana"/>
              </a:endParaRPr>
            </a:p>
          </p:txBody>
        </p:sp>
        <p:sp>
          <p:nvSpPr>
            <p:cNvPr id="54" name="矩形 27"/>
            <p:cNvSpPr/>
            <p:nvPr/>
          </p:nvSpPr>
          <p:spPr>
            <a:xfrm>
              <a:off x="2264260" y="3904916"/>
              <a:ext cx="408585" cy="338554"/>
            </a:xfrm>
            <a:prstGeom prst="rect">
              <a:avLst/>
            </a:prstGeom>
          </p:spPr>
          <p:txBody>
            <a:bodyPr wrap="none">
              <a:spAutoFit/>
            </a:bodyPr>
            <a:lstStyle/>
            <a:p>
              <a:r>
                <a:rPr lang="en-US" altLang="zh-CN" sz="1600" dirty="0">
                  <a:latin typeface="Verdana"/>
                  <a:ea typeface="宋体" pitchFamily="2" charset="-122"/>
                  <a:cs typeface="Verdana"/>
                </a:rPr>
                <a:t>...</a:t>
              </a:r>
              <a:endParaRPr lang="zh-CN" altLang="en-US" sz="1600" dirty="0">
                <a:latin typeface="Verdana"/>
                <a:cs typeface="Verdana"/>
              </a:endParaRPr>
            </a:p>
          </p:txBody>
        </p:sp>
        <p:sp>
          <p:nvSpPr>
            <p:cNvPr id="55" name="矩形 28"/>
            <p:cNvSpPr/>
            <p:nvPr/>
          </p:nvSpPr>
          <p:spPr>
            <a:xfrm>
              <a:off x="2264785" y="3558305"/>
              <a:ext cx="184666" cy="338554"/>
            </a:xfrm>
            <a:prstGeom prst="rect">
              <a:avLst/>
            </a:prstGeom>
          </p:spPr>
          <p:txBody>
            <a:bodyPr wrap="none">
              <a:spAutoFit/>
            </a:bodyPr>
            <a:lstStyle/>
            <a:p>
              <a:endParaRPr lang="zh-CN" altLang="en-US" sz="1600" dirty="0">
                <a:latin typeface="Verdana"/>
                <a:cs typeface="Verdana"/>
              </a:endParaRPr>
            </a:p>
          </p:txBody>
        </p:sp>
        <p:sp>
          <p:nvSpPr>
            <p:cNvPr id="56" name="矩形 29"/>
            <p:cNvSpPr/>
            <p:nvPr/>
          </p:nvSpPr>
          <p:spPr>
            <a:xfrm>
              <a:off x="2262875" y="3224035"/>
              <a:ext cx="184666" cy="338554"/>
            </a:xfrm>
            <a:prstGeom prst="rect">
              <a:avLst/>
            </a:prstGeom>
          </p:spPr>
          <p:txBody>
            <a:bodyPr wrap="none">
              <a:spAutoFit/>
            </a:bodyPr>
            <a:lstStyle/>
            <a:p>
              <a:endParaRPr lang="zh-CN" altLang="en-US" sz="1600" dirty="0">
                <a:latin typeface="Verdana"/>
                <a:cs typeface="Verdana"/>
              </a:endParaRPr>
            </a:p>
          </p:txBody>
        </p:sp>
        <p:sp>
          <p:nvSpPr>
            <p:cNvPr id="57" name="矩形 30"/>
            <p:cNvSpPr/>
            <p:nvPr/>
          </p:nvSpPr>
          <p:spPr>
            <a:xfrm>
              <a:off x="2265797" y="2860095"/>
              <a:ext cx="184666" cy="338554"/>
            </a:xfrm>
            <a:prstGeom prst="rect">
              <a:avLst/>
            </a:prstGeom>
          </p:spPr>
          <p:txBody>
            <a:bodyPr wrap="none">
              <a:spAutoFit/>
            </a:bodyPr>
            <a:lstStyle/>
            <a:p>
              <a:endParaRPr lang="zh-CN" altLang="en-US" sz="1600" dirty="0">
                <a:latin typeface="Verdana"/>
                <a:cs typeface="Verdana"/>
              </a:endParaRPr>
            </a:p>
          </p:txBody>
        </p:sp>
        <p:sp>
          <p:nvSpPr>
            <p:cNvPr id="58" name="矩形 31"/>
            <p:cNvSpPr/>
            <p:nvPr/>
          </p:nvSpPr>
          <p:spPr>
            <a:xfrm>
              <a:off x="2276653" y="2492119"/>
              <a:ext cx="673882" cy="338554"/>
            </a:xfrm>
            <a:prstGeom prst="rect">
              <a:avLst/>
            </a:prstGeom>
          </p:spPr>
          <p:txBody>
            <a:bodyPr wrap="none">
              <a:spAutoFit/>
            </a:bodyPr>
            <a:lstStyle/>
            <a:p>
              <a:r>
                <a:rPr lang="en-US" altLang="zh-CN" sz="1600" dirty="0">
                  <a:latin typeface="Verdana"/>
                  <a:ea typeface="宋体" pitchFamily="2" charset="-122"/>
                  <a:cs typeface="Verdana"/>
                </a:rPr>
                <a:t>0x1c</a:t>
              </a:r>
              <a:endParaRPr lang="zh-CN" altLang="en-US" sz="1600" dirty="0">
                <a:latin typeface="Verdana"/>
                <a:cs typeface="Verdana"/>
              </a:endParaRPr>
            </a:p>
          </p:txBody>
        </p:sp>
        <p:sp>
          <p:nvSpPr>
            <p:cNvPr id="59" name="矩形 32"/>
            <p:cNvSpPr/>
            <p:nvPr/>
          </p:nvSpPr>
          <p:spPr>
            <a:xfrm>
              <a:off x="2286613" y="2133941"/>
              <a:ext cx="694822" cy="338554"/>
            </a:xfrm>
            <a:prstGeom prst="rect">
              <a:avLst/>
            </a:prstGeom>
          </p:spPr>
          <p:txBody>
            <a:bodyPr wrap="none">
              <a:spAutoFit/>
            </a:bodyPr>
            <a:lstStyle/>
            <a:p>
              <a:r>
                <a:rPr lang="en-US" altLang="zh-CN" sz="1600" dirty="0">
                  <a:latin typeface="Verdana"/>
                  <a:ea typeface="宋体" pitchFamily="2" charset="-122"/>
                  <a:cs typeface="Verdana"/>
                </a:rPr>
                <a:t>0x1b</a:t>
              </a:r>
              <a:endParaRPr lang="zh-CN" altLang="en-US" sz="1600" dirty="0">
                <a:latin typeface="Verdana"/>
                <a:cs typeface="Verdana"/>
              </a:endParaRPr>
            </a:p>
          </p:txBody>
        </p:sp>
        <p:sp>
          <p:nvSpPr>
            <p:cNvPr id="60" name="矩形 34"/>
            <p:cNvSpPr/>
            <p:nvPr/>
          </p:nvSpPr>
          <p:spPr>
            <a:xfrm>
              <a:off x="2213414" y="374706"/>
              <a:ext cx="697426" cy="338554"/>
            </a:xfrm>
            <a:prstGeom prst="rect">
              <a:avLst/>
            </a:prstGeom>
          </p:spPr>
          <p:txBody>
            <a:bodyPr wrap="none">
              <a:spAutoFit/>
            </a:bodyPr>
            <a:lstStyle/>
            <a:p>
              <a:r>
                <a:rPr lang="en-US" altLang="zh-CN" sz="1600" dirty="0">
                  <a:latin typeface="Verdana"/>
                  <a:ea typeface="宋体" pitchFamily="2" charset="-122"/>
                  <a:cs typeface="Verdana"/>
                </a:rPr>
                <a:t>0x22</a:t>
              </a:r>
              <a:endParaRPr lang="zh-CN" altLang="en-US" sz="1600" dirty="0">
                <a:latin typeface="Verdana"/>
                <a:cs typeface="Verdana"/>
              </a:endParaRPr>
            </a:p>
          </p:txBody>
        </p:sp>
        <p:sp>
          <p:nvSpPr>
            <p:cNvPr id="61" name="矩形 46"/>
            <p:cNvSpPr/>
            <p:nvPr/>
          </p:nvSpPr>
          <p:spPr>
            <a:xfrm>
              <a:off x="2319874" y="1375426"/>
              <a:ext cx="464565" cy="400110"/>
            </a:xfrm>
            <a:prstGeom prst="rect">
              <a:avLst/>
            </a:prstGeom>
          </p:spPr>
          <p:txBody>
            <a:bodyPr wrap="none">
              <a:spAutoFit/>
            </a:bodyPr>
            <a:lstStyle/>
            <a:p>
              <a:r>
                <a:rPr lang="en-US" altLang="zh-CN" sz="2000" dirty="0">
                  <a:latin typeface="Verdana"/>
                  <a:ea typeface="宋体" pitchFamily="2" charset="-122"/>
                  <a:cs typeface="Verdana"/>
                </a:rPr>
                <a:t>...</a:t>
              </a:r>
              <a:endParaRPr lang="zh-CN" altLang="en-US" sz="2000" dirty="0">
                <a:latin typeface="Verdana"/>
                <a:cs typeface="Verdana"/>
              </a:endParaRPr>
            </a:p>
          </p:txBody>
        </p:sp>
        <p:sp>
          <p:nvSpPr>
            <p:cNvPr id="62" name="矩形 47"/>
            <p:cNvSpPr/>
            <p:nvPr/>
          </p:nvSpPr>
          <p:spPr>
            <a:xfrm>
              <a:off x="2286613" y="1777120"/>
              <a:ext cx="184666" cy="338554"/>
            </a:xfrm>
            <a:prstGeom prst="rect">
              <a:avLst/>
            </a:prstGeom>
          </p:spPr>
          <p:txBody>
            <a:bodyPr wrap="none">
              <a:spAutoFit/>
            </a:bodyPr>
            <a:lstStyle/>
            <a:p>
              <a:endParaRPr lang="zh-CN" altLang="en-US" sz="1600" dirty="0">
                <a:latin typeface="Verdana"/>
                <a:cs typeface="Verdana"/>
              </a:endParaRPr>
            </a:p>
          </p:txBody>
        </p:sp>
      </p:grpSp>
      <p:sp>
        <p:nvSpPr>
          <p:cNvPr id="35" name="矩形 40"/>
          <p:cNvSpPr/>
          <p:nvPr/>
        </p:nvSpPr>
        <p:spPr>
          <a:xfrm>
            <a:off x="3309659" y="2681090"/>
            <a:ext cx="2668773" cy="461665"/>
          </a:xfrm>
          <a:prstGeom prst="rect">
            <a:avLst/>
          </a:prstGeom>
        </p:spPr>
        <p:txBody>
          <a:bodyPr wrap="square">
            <a:spAutoFit/>
          </a:bodyPr>
          <a:lstStyle/>
          <a:p>
            <a:r>
              <a:rPr lang="en-US" altLang="zh-CN" sz="2400" dirty="0">
                <a:latin typeface="Consolas"/>
                <a:ea typeface="宋体" pitchFamily="2" charset="-122"/>
                <a:cs typeface="Consolas"/>
              </a:rPr>
              <a:t>int *y = &amp;b;</a:t>
            </a:r>
            <a:endParaRPr lang="zh-CN" altLang="en-US" sz="2400" dirty="0"/>
          </a:p>
        </p:txBody>
      </p:sp>
      <p:sp>
        <p:nvSpPr>
          <p:cNvPr id="48" name="矩形 8"/>
          <p:cNvSpPr/>
          <p:nvPr/>
        </p:nvSpPr>
        <p:spPr>
          <a:xfrm>
            <a:off x="1082890" y="374706"/>
            <a:ext cx="1091998" cy="209778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3000" dirty="0"/>
              <a:t>0x11</a:t>
            </a:r>
            <a:endParaRPr kumimoji="1" lang="zh-CN" altLang="en-US" sz="3000" dirty="0"/>
          </a:p>
        </p:txBody>
      </p:sp>
      <p:sp>
        <p:nvSpPr>
          <p:cNvPr id="51" name="矩形 46"/>
          <p:cNvSpPr/>
          <p:nvPr/>
        </p:nvSpPr>
        <p:spPr>
          <a:xfrm>
            <a:off x="1323260" y="-25404"/>
            <a:ext cx="464565" cy="400110"/>
          </a:xfrm>
          <a:prstGeom prst="rect">
            <a:avLst/>
          </a:prstGeom>
        </p:spPr>
        <p:txBody>
          <a:bodyPr wrap="none">
            <a:spAutoFit/>
          </a:bodyPr>
          <a:lstStyle/>
          <a:p>
            <a:r>
              <a:rPr lang="en-US" altLang="zh-CN" sz="2000" dirty="0">
                <a:latin typeface="Verdana"/>
                <a:ea typeface="宋体" pitchFamily="2" charset="-122"/>
                <a:cs typeface="Verdana"/>
              </a:rPr>
              <a:t>...</a:t>
            </a:r>
            <a:endParaRPr lang="zh-CN" altLang="en-US" sz="2000" dirty="0">
              <a:latin typeface="Verdana"/>
              <a:cs typeface="Verdana"/>
            </a:endParaRPr>
          </a:p>
        </p:txBody>
      </p:sp>
      <p:sp>
        <p:nvSpPr>
          <p:cNvPr id="63" name="矩形 46"/>
          <p:cNvSpPr/>
          <p:nvPr/>
        </p:nvSpPr>
        <p:spPr>
          <a:xfrm>
            <a:off x="2286613" y="24103"/>
            <a:ext cx="464565" cy="400110"/>
          </a:xfrm>
          <a:prstGeom prst="rect">
            <a:avLst/>
          </a:prstGeom>
        </p:spPr>
        <p:txBody>
          <a:bodyPr wrap="none">
            <a:spAutoFit/>
          </a:bodyPr>
          <a:lstStyle/>
          <a:p>
            <a:r>
              <a:rPr lang="en-US" altLang="zh-CN" sz="2000" dirty="0">
                <a:latin typeface="Verdana"/>
                <a:ea typeface="宋体" pitchFamily="2" charset="-122"/>
                <a:cs typeface="Verdana"/>
              </a:rPr>
              <a:t>...</a:t>
            </a:r>
            <a:endParaRPr lang="zh-CN" altLang="en-US" sz="2000" dirty="0">
              <a:latin typeface="Verdana"/>
              <a:cs typeface="Verdana"/>
            </a:endParaRPr>
          </a:p>
        </p:txBody>
      </p:sp>
      <p:sp>
        <p:nvSpPr>
          <p:cNvPr id="64" name="矩形 46"/>
          <p:cNvSpPr/>
          <p:nvPr/>
        </p:nvSpPr>
        <p:spPr>
          <a:xfrm>
            <a:off x="629972" y="2064293"/>
            <a:ext cx="452918" cy="400110"/>
          </a:xfrm>
          <a:prstGeom prst="rect">
            <a:avLst/>
          </a:prstGeom>
        </p:spPr>
        <p:txBody>
          <a:bodyPr wrap="none">
            <a:spAutoFit/>
          </a:bodyPr>
          <a:lstStyle/>
          <a:p>
            <a:r>
              <a:rPr lang="en-US" altLang="zh-CN" sz="2000" dirty="0">
                <a:latin typeface="Verdana"/>
                <a:ea typeface="宋体" pitchFamily="2" charset="-122"/>
                <a:cs typeface="Verdana"/>
              </a:rPr>
              <a:t>y:</a:t>
            </a:r>
            <a:endParaRPr lang="zh-CN" altLang="en-US" sz="2000" dirty="0">
              <a:latin typeface="Verdana"/>
              <a:cs typeface="Verdana"/>
            </a:endParaRPr>
          </a:p>
        </p:txBody>
      </p:sp>
      <p:sp>
        <p:nvSpPr>
          <p:cNvPr id="24" name="Freeform 23"/>
          <p:cNvSpPr/>
          <p:nvPr/>
        </p:nvSpPr>
        <p:spPr>
          <a:xfrm>
            <a:off x="2233281" y="1417638"/>
            <a:ext cx="846701" cy="4436663"/>
          </a:xfrm>
          <a:custGeom>
            <a:avLst/>
            <a:gdLst>
              <a:gd name="connsiteX0" fmla="*/ 0 w 846701"/>
              <a:gd name="connsiteY0" fmla="*/ 14599 h 2408877"/>
              <a:gd name="connsiteX1" fmla="*/ 846701 w 846701"/>
              <a:gd name="connsiteY1" fmla="*/ 0 h 2408877"/>
              <a:gd name="connsiteX2" fmla="*/ 846701 w 846701"/>
              <a:gd name="connsiteY2" fmla="*/ 2394278 h 2408877"/>
              <a:gd name="connsiteX3" fmla="*/ 72992 w 846701"/>
              <a:gd name="connsiteY3" fmla="*/ 2408877 h 2408877"/>
            </a:gdLst>
            <a:ahLst/>
            <a:cxnLst>
              <a:cxn ang="0">
                <a:pos x="connsiteX0" y="connsiteY0"/>
              </a:cxn>
              <a:cxn ang="0">
                <a:pos x="connsiteX1" y="connsiteY1"/>
              </a:cxn>
              <a:cxn ang="0">
                <a:pos x="connsiteX2" y="connsiteY2"/>
              </a:cxn>
              <a:cxn ang="0">
                <a:pos x="connsiteX3" y="connsiteY3"/>
              </a:cxn>
            </a:cxnLst>
            <a:rect l="l" t="t" r="r" b="b"/>
            <a:pathLst>
              <a:path w="846701" h="2408877">
                <a:moveTo>
                  <a:pt x="0" y="14599"/>
                </a:moveTo>
                <a:lnTo>
                  <a:pt x="846701" y="0"/>
                </a:lnTo>
                <a:lnTo>
                  <a:pt x="846701" y="2394278"/>
                </a:lnTo>
                <a:lnTo>
                  <a:pt x="72992" y="2408877"/>
                </a:lnTo>
              </a:path>
            </a:pathLst>
          </a:custGeom>
          <a:ln>
            <a:solidFill>
              <a:schemeClr val="tx1"/>
            </a:solidFill>
            <a:headEnd type="none"/>
            <a:tailEnd type="arrow"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5" name="矩形 45"/>
          <p:cNvSpPr/>
          <p:nvPr/>
        </p:nvSpPr>
        <p:spPr>
          <a:xfrm>
            <a:off x="3463963" y="3553548"/>
            <a:ext cx="2668773" cy="461665"/>
          </a:xfrm>
          <a:prstGeom prst="rect">
            <a:avLst/>
          </a:prstGeom>
        </p:spPr>
        <p:txBody>
          <a:bodyPr wrap="square">
            <a:spAutoFit/>
          </a:bodyPr>
          <a:lstStyle/>
          <a:p>
            <a:r>
              <a:rPr lang="en-US" altLang="zh-CN" sz="2400" dirty="0">
                <a:latin typeface="Consolas"/>
                <a:ea typeface="宋体" pitchFamily="2" charset="-122"/>
                <a:cs typeface="Consolas"/>
              </a:rPr>
              <a:t>*x = </a:t>
            </a:r>
            <a:r>
              <a:rPr lang="en-US" altLang="zh-CN" sz="2400" dirty="0">
                <a:solidFill>
                  <a:srgbClr val="FF0000"/>
                </a:solidFill>
                <a:latin typeface="Consolas"/>
                <a:ea typeface="宋体" pitchFamily="2" charset="-122"/>
                <a:cs typeface="Consolas"/>
              </a:rPr>
              <a:t>3</a:t>
            </a:r>
            <a:r>
              <a:rPr lang="en-US" altLang="zh-CN" sz="2400" dirty="0">
                <a:latin typeface="Consolas"/>
                <a:ea typeface="宋体" pitchFamily="2" charset="-122"/>
                <a:cs typeface="Consolas"/>
              </a:rPr>
              <a:t>;</a:t>
            </a:r>
            <a:endParaRPr lang="zh-CN" altLang="en-US" sz="2400" dirty="0"/>
          </a:p>
        </p:txBody>
      </p:sp>
      <p:sp>
        <p:nvSpPr>
          <p:cNvPr id="3" name="Rounded Rectangular Callout 2"/>
          <p:cNvSpPr/>
          <p:nvPr/>
        </p:nvSpPr>
        <p:spPr>
          <a:xfrm>
            <a:off x="6675709" y="1857406"/>
            <a:ext cx="2188286" cy="1043175"/>
          </a:xfrm>
          <a:prstGeom prst="wedgeRoundRectCallout">
            <a:avLst>
              <a:gd name="adj1" fmla="val -81909"/>
              <a:gd name="adj2" fmla="val 13501"/>
              <a:gd name="adj3" fmla="val 16667"/>
            </a:avLst>
          </a:prstGeom>
          <a:solidFill>
            <a:schemeClr val="accent1">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000000"/>
                </a:solidFill>
              </a:rPr>
              <a:t>Always initialize pointers!</a:t>
            </a:r>
          </a:p>
        </p:txBody>
      </p:sp>
      <p:sp>
        <p:nvSpPr>
          <p:cNvPr id="47" name="Rounded Rectangular Callout 46"/>
          <p:cNvSpPr/>
          <p:nvPr/>
        </p:nvSpPr>
        <p:spPr>
          <a:xfrm>
            <a:off x="5676340" y="3383328"/>
            <a:ext cx="3331072" cy="1043175"/>
          </a:xfrm>
          <a:prstGeom prst="wedgeRoundRectCallout">
            <a:avLst>
              <a:gd name="adj1" fmla="val -77402"/>
              <a:gd name="adj2" fmla="val -7734"/>
              <a:gd name="adj3" fmla="val 16667"/>
            </a:avLst>
          </a:prstGeom>
          <a:solidFill>
            <a:schemeClr val="accent1">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000000"/>
                </a:solidFill>
              </a:rPr>
              <a:t>Dereferencing NULL pointer definitely results in “Segmentation fault”</a:t>
            </a:r>
          </a:p>
        </p:txBody>
      </p:sp>
      <p:sp>
        <p:nvSpPr>
          <p:cNvPr id="65" name="矩形 3"/>
          <p:cNvSpPr/>
          <p:nvPr/>
        </p:nvSpPr>
        <p:spPr>
          <a:xfrm>
            <a:off x="1097676" y="6341948"/>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lnSpc>
                <a:spcPct val="50000"/>
              </a:lnSpc>
            </a:pPr>
            <a:r>
              <a:rPr kumimoji="1" lang="mr-IN" altLang="zh-CN" sz="3600" b="1" dirty="0">
                <a:solidFill>
                  <a:prstClr val="black"/>
                </a:solidFill>
              </a:rPr>
              <a:t>…</a:t>
            </a:r>
            <a:endParaRPr kumimoji="1" lang="zh-CN" altLang="en-US" dirty="0"/>
          </a:p>
        </p:txBody>
      </p:sp>
    </p:spTree>
    <p:extLst>
      <p:ext uri="{BB962C8B-B14F-4D97-AF65-F5344CB8AC3E}">
        <p14:creationId xmlns:p14="http://schemas.microsoft.com/office/powerpoint/2010/main" val="19761238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Pointer</a:t>
            </a:r>
            <a:endParaRPr kumimoji="1" lang="zh-CN" altLang="en-US" dirty="0"/>
          </a:p>
        </p:txBody>
      </p:sp>
      <p:sp>
        <p:nvSpPr>
          <p:cNvPr id="9" name="矩形 8"/>
          <p:cNvSpPr/>
          <p:nvPr/>
        </p:nvSpPr>
        <p:spPr>
          <a:xfrm>
            <a:off x="639930" y="2472495"/>
            <a:ext cx="1091998" cy="209778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3000" dirty="0">
                <a:solidFill>
                  <a:srgbClr val="FF0000"/>
                </a:solidFill>
              </a:rPr>
              <a:t>0x0</a:t>
            </a:r>
            <a:endParaRPr kumimoji="1" lang="zh-CN" altLang="en-US" sz="3000" dirty="0">
              <a:solidFill>
                <a:srgbClr val="FF0000"/>
              </a:solidFill>
            </a:endParaRPr>
          </a:p>
        </p:txBody>
      </p:sp>
      <p:sp>
        <p:nvSpPr>
          <p:cNvPr id="17" name="矩形 16"/>
          <p:cNvSpPr/>
          <p:nvPr/>
        </p:nvSpPr>
        <p:spPr>
          <a:xfrm>
            <a:off x="639930" y="5979259"/>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000" dirty="0">
                <a:solidFill>
                  <a:srgbClr val="0D0D0D"/>
                </a:solidFill>
                <a:latin typeface="Verdana"/>
                <a:cs typeface="Verdana"/>
              </a:rPr>
              <a:t>1</a:t>
            </a:r>
            <a:endParaRPr kumimoji="1" lang="zh-CN" altLang="en-US" sz="2000" dirty="0">
              <a:solidFill>
                <a:srgbClr val="0D0D0D"/>
              </a:solidFill>
              <a:latin typeface="Verdana"/>
              <a:cs typeface="Verdana"/>
            </a:endParaRPr>
          </a:p>
        </p:txBody>
      </p:sp>
      <p:sp>
        <p:nvSpPr>
          <p:cNvPr id="36" name="矩形 35"/>
          <p:cNvSpPr/>
          <p:nvPr/>
        </p:nvSpPr>
        <p:spPr>
          <a:xfrm>
            <a:off x="3265999" y="1447499"/>
            <a:ext cx="2668773" cy="461665"/>
          </a:xfrm>
          <a:prstGeom prst="rect">
            <a:avLst/>
          </a:prstGeom>
        </p:spPr>
        <p:txBody>
          <a:bodyPr wrap="square">
            <a:spAutoFit/>
          </a:bodyPr>
          <a:lstStyle/>
          <a:p>
            <a:r>
              <a:rPr lang="en-US" altLang="zh-CN" sz="2400" dirty="0">
                <a:latin typeface="Consolas"/>
                <a:ea typeface="宋体" pitchFamily="2" charset="-122"/>
                <a:cs typeface="Consolas"/>
              </a:rPr>
              <a:t>char a = 1;</a:t>
            </a:r>
            <a:endParaRPr lang="zh-CN" altLang="en-US" sz="2400" dirty="0"/>
          </a:p>
        </p:txBody>
      </p:sp>
      <p:sp>
        <p:nvSpPr>
          <p:cNvPr id="42" name="矩形 41"/>
          <p:cNvSpPr/>
          <p:nvPr/>
        </p:nvSpPr>
        <p:spPr>
          <a:xfrm>
            <a:off x="186653" y="5984944"/>
            <a:ext cx="438491" cy="369332"/>
          </a:xfrm>
          <a:prstGeom prst="rect">
            <a:avLst/>
          </a:prstGeom>
        </p:spPr>
        <p:txBody>
          <a:bodyPr wrap="none">
            <a:spAutoFit/>
          </a:bodyPr>
          <a:lstStyle/>
          <a:p>
            <a:r>
              <a:rPr lang="en-US" altLang="zh-CN" dirty="0">
                <a:latin typeface="Consolas"/>
                <a:ea typeface="宋体" pitchFamily="2" charset="-122"/>
                <a:cs typeface="Consolas"/>
              </a:rPr>
              <a:t>a:</a:t>
            </a:r>
            <a:endParaRPr lang="zh-CN" altLang="en-US" dirty="0"/>
          </a:p>
        </p:txBody>
      </p:sp>
      <p:sp>
        <p:nvSpPr>
          <p:cNvPr id="52" name="矩形 51"/>
          <p:cNvSpPr/>
          <p:nvPr/>
        </p:nvSpPr>
        <p:spPr>
          <a:xfrm>
            <a:off x="637014" y="4570285"/>
            <a:ext cx="1091998" cy="140897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3000" dirty="0">
                <a:latin typeface="Consolas"/>
                <a:ea typeface="宋体" pitchFamily="2" charset="-122"/>
                <a:cs typeface="Consolas"/>
              </a:rPr>
              <a:t>2</a:t>
            </a:r>
            <a:endParaRPr kumimoji="1" lang="zh-CN" altLang="en-US" sz="3000" dirty="0"/>
          </a:p>
        </p:txBody>
      </p:sp>
      <p:sp>
        <p:nvSpPr>
          <p:cNvPr id="37" name="矩形 36"/>
          <p:cNvSpPr/>
          <p:nvPr/>
        </p:nvSpPr>
        <p:spPr>
          <a:xfrm>
            <a:off x="3264089" y="1874536"/>
            <a:ext cx="2668773" cy="461665"/>
          </a:xfrm>
          <a:prstGeom prst="rect">
            <a:avLst/>
          </a:prstGeom>
        </p:spPr>
        <p:txBody>
          <a:bodyPr wrap="square">
            <a:spAutoFit/>
          </a:bodyPr>
          <a:lstStyle/>
          <a:p>
            <a:r>
              <a:rPr lang="en-US" altLang="zh-CN" sz="2400" dirty="0">
                <a:latin typeface="Consolas"/>
                <a:ea typeface="宋体" pitchFamily="2" charset="-122"/>
                <a:cs typeface="Consolas"/>
              </a:rPr>
              <a:t>int b = 2;</a:t>
            </a:r>
            <a:endParaRPr lang="zh-CN" altLang="en-US" sz="2400" dirty="0"/>
          </a:p>
        </p:txBody>
      </p:sp>
      <p:sp>
        <p:nvSpPr>
          <p:cNvPr id="38" name="矩形 37"/>
          <p:cNvSpPr/>
          <p:nvPr/>
        </p:nvSpPr>
        <p:spPr>
          <a:xfrm>
            <a:off x="186653" y="5609926"/>
            <a:ext cx="438491" cy="369332"/>
          </a:xfrm>
          <a:prstGeom prst="rect">
            <a:avLst/>
          </a:prstGeom>
        </p:spPr>
        <p:txBody>
          <a:bodyPr wrap="none">
            <a:spAutoFit/>
          </a:bodyPr>
          <a:lstStyle/>
          <a:p>
            <a:r>
              <a:rPr lang="en-US" altLang="zh-CN" dirty="0">
                <a:latin typeface="Consolas"/>
                <a:ea typeface="宋体" pitchFamily="2" charset="-122"/>
                <a:cs typeface="Consolas"/>
              </a:rPr>
              <a:t>b:</a:t>
            </a:r>
            <a:endParaRPr lang="zh-CN" altLang="en-US" dirty="0"/>
          </a:p>
        </p:txBody>
      </p:sp>
      <p:sp>
        <p:nvSpPr>
          <p:cNvPr id="39" name="矩形 38"/>
          <p:cNvSpPr/>
          <p:nvPr/>
        </p:nvSpPr>
        <p:spPr>
          <a:xfrm>
            <a:off x="3299699" y="2291561"/>
            <a:ext cx="3198815" cy="461665"/>
          </a:xfrm>
          <a:prstGeom prst="rect">
            <a:avLst/>
          </a:prstGeom>
        </p:spPr>
        <p:txBody>
          <a:bodyPr wrap="square">
            <a:spAutoFit/>
          </a:bodyPr>
          <a:lstStyle/>
          <a:p>
            <a:r>
              <a:rPr lang="en-US" altLang="zh-CN" sz="2400" dirty="0">
                <a:latin typeface="Consolas"/>
                <a:ea typeface="宋体" pitchFamily="2" charset="-122"/>
                <a:cs typeface="Consolas"/>
              </a:rPr>
              <a:t>char *x = NULL;</a:t>
            </a:r>
            <a:endParaRPr lang="zh-CN" altLang="en-US" sz="2400" dirty="0"/>
          </a:p>
        </p:txBody>
      </p:sp>
      <p:sp>
        <p:nvSpPr>
          <p:cNvPr id="40" name="矩形 39"/>
          <p:cNvSpPr/>
          <p:nvPr/>
        </p:nvSpPr>
        <p:spPr>
          <a:xfrm>
            <a:off x="186653" y="4207594"/>
            <a:ext cx="438491" cy="369332"/>
          </a:xfrm>
          <a:prstGeom prst="rect">
            <a:avLst/>
          </a:prstGeom>
        </p:spPr>
        <p:txBody>
          <a:bodyPr wrap="none">
            <a:spAutoFit/>
          </a:bodyPr>
          <a:lstStyle/>
          <a:p>
            <a:r>
              <a:rPr lang="en-US" altLang="zh-CN" dirty="0">
                <a:latin typeface="Consolas"/>
                <a:ea typeface="宋体" pitchFamily="2" charset="-122"/>
                <a:cs typeface="Consolas"/>
              </a:rPr>
              <a:t>x:</a:t>
            </a:r>
            <a:endParaRPr lang="zh-CN" altLang="en-US" dirty="0"/>
          </a:p>
        </p:txBody>
      </p:sp>
      <p:cxnSp>
        <p:nvCxnSpPr>
          <p:cNvPr id="13" name="直线箭头连接符 12"/>
          <p:cNvCxnSpPr>
            <a:stCxn id="9" idx="3"/>
            <a:endCxn id="17" idx="3"/>
          </p:cNvCxnSpPr>
          <p:nvPr/>
        </p:nvCxnSpPr>
        <p:spPr>
          <a:xfrm>
            <a:off x="1731928" y="3521390"/>
            <a:ext cx="12700" cy="2635922"/>
          </a:xfrm>
          <a:prstGeom prst="bentConnector3">
            <a:avLst>
              <a:gd name="adj1" fmla="val 5478307"/>
            </a:avLst>
          </a:prstGeom>
          <a:ln>
            <a:tailEnd type="arrow"/>
          </a:ln>
        </p:spPr>
        <p:style>
          <a:lnRef idx="2">
            <a:schemeClr val="dk1"/>
          </a:lnRef>
          <a:fillRef idx="0">
            <a:schemeClr val="dk1"/>
          </a:fillRef>
          <a:effectRef idx="1">
            <a:schemeClr val="dk1"/>
          </a:effectRef>
          <a:fontRef idx="minor">
            <a:schemeClr val="tx1"/>
          </a:fontRef>
        </p:style>
      </p:cxnSp>
      <p:grpSp>
        <p:nvGrpSpPr>
          <p:cNvPr id="41" name="组 50"/>
          <p:cNvGrpSpPr/>
          <p:nvPr/>
        </p:nvGrpSpPr>
        <p:grpSpPr>
          <a:xfrm>
            <a:off x="1755668" y="374706"/>
            <a:ext cx="768021" cy="5991440"/>
            <a:chOff x="2213414" y="374706"/>
            <a:chExt cx="768021" cy="5991440"/>
          </a:xfrm>
        </p:grpSpPr>
        <p:sp>
          <p:nvSpPr>
            <p:cNvPr id="43" name="矩形 19"/>
            <p:cNvSpPr/>
            <p:nvPr/>
          </p:nvSpPr>
          <p:spPr>
            <a:xfrm>
              <a:off x="2232965" y="6027592"/>
              <a:ext cx="697426" cy="338554"/>
            </a:xfrm>
            <a:prstGeom prst="rect">
              <a:avLst/>
            </a:prstGeom>
          </p:spPr>
          <p:txBody>
            <a:bodyPr wrap="none">
              <a:spAutoFit/>
            </a:bodyPr>
            <a:lstStyle/>
            <a:p>
              <a:r>
                <a:rPr lang="en-US" altLang="zh-CN" sz="1600" dirty="0">
                  <a:latin typeface="Verdana"/>
                  <a:ea typeface="宋体" pitchFamily="2" charset="-122"/>
                  <a:cs typeface="Verdana"/>
                </a:rPr>
                <a:t>0x10</a:t>
              </a:r>
              <a:endParaRPr lang="zh-CN" altLang="en-US" sz="1600" dirty="0">
                <a:latin typeface="Verdana"/>
                <a:cs typeface="Verdana"/>
              </a:endParaRPr>
            </a:p>
          </p:txBody>
        </p:sp>
        <p:sp>
          <p:nvSpPr>
            <p:cNvPr id="44" name="矩形 22"/>
            <p:cNvSpPr/>
            <p:nvPr/>
          </p:nvSpPr>
          <p:spPr>
            <a:xfrm>
              <a:off x="2231055" y="5693322"/>
              <a:ext cx="697426" cy="338554"/>
            </a:xfrm>
            <a:prstGeom prst="rect">
              <a:avLst/>
            </a:prstGeom>
          </p:spPr>
          <p:txBody>
            <a:bodyPr wrap="none">
              <a:spAutoFit/>
            </a:bodyPr>
            <a:lstStyle/>
            <a:p>
              <a:r>
                <a:rPr lang="en-US" altLang="zh-CN" sz="1600" dirty="0">
                  <a:latin typeface="Verdana"/>
                  <a:ea typeface="宋体" pitchFamily="2" charset="-122"/>
                  <a:cs typeface="Verdana"/>
                </a:rPr>
                <a:t>0x11</a:t>
              </a:r>
              <a:endParaRPr lang="zh-CN" altLang="en-US" sz="1600" dirty="0">
                <a:latin typeface="Verdana"/>
                <a:cs typeface="Verdana"/>
              </a:endParaRPr>
            </a:p>
          </p:txBody>
        </p:sp>
        <p:sp>
          <p:nvSpPr>
            <p:cNvPr id="46" name="矩形 23"/>
            <p:cNvSpPr/>
            <p:nvPr/>
          </p:nvSpPr>
          <p:spPr>
            <a:xfrm>
              <a:off x="2233977" y="5329382"/>
              <a:ext cx="697426" cy="338554"/>
            </a:xfrm>
            <a:prstGeom prst="rect">
              <a:avLst/>
            </a:prstGeom>
          </p:spPr>
          <p:txBody>
            <a:bodyPr wrap="none">
              <a:spAutoFit/>
            </a:bodyPr>
            <a:lstStyle/>
            <a:p>
              <a:r>
                <a:rPr lang="en-US" altLang="zh-CN" sz="1600" dirty="0">
                  <a:latin typeface="Verdana"/>
                  <a:ea typeface="宋体" pitchFamily="2" charset="-122"/>
                  <a:cs typeface="Verdana"/>
                </a:rPr>
                <a:t>0x12</a:t>
              </a:r>
              <a:endParaRPr lang="zh-CN" altLang="en-US" sz="1600" dirty="0">
                <a:latin typeface="Verdana"/>
                <a:cs typeface="Verdana"/>
              </a:endParaRPr>
            </a:p>
          </p:txBody>
        </p:sp>
        <p:sp>
          <p:nvSpPr>
            <p:cNvPr id="49" name="矩形 24"/>
            <p:cNvSpPr/>
            <p:nvPr/>
          </p:nvSpPr>
          <p:spPr>
            <a:xfrm>
              <a:off x="2244833" y="4961406"/>
              <a:ext cx="697426" cy="338554"/>
            </a:xfrm>
            <a:prstGeom prst="rect">
              <a:avLst/>
            </a:prstGeom>
          </p:spPr>
          <p:txBody>
            <a:bodyPr wrap="none">
              <a:spAutoFit/>
            </a:bodyPr>
            <a:lstStyle/>
            <a:p>
              <a:r>
                <a:rPr lang="en-US" altLang="zh-CN" sz="1600" dirty="0">
                  <a:latin typeface="Verdana"/>
                  <a:ea typeface="宋体" pitchFamily="2" charset="-122"/>
                  <a:cs typeface="Verdana"/>
                </a:rPr>
                <a:t>0x13</a:t>
              </a:r>
              <a:endParaRPr lang="zh-CN" altLang="en-US" sz="1600" dirty="0">
                <a:latin typeface="Verdana"/>
                <a:cs typeface="Verdana"/>
              </a:endParaRPr>
            </a:p>
          </p:txBody>
        </p:sp>
        <p:sp>
          <p:nvSpPr>
            <p:cNvPr id="50" name="矩形 25"/>
            <p:cNvSpPr/>
            <p:nvPr/>
          </p:nvSpPr>
          <p:spPr>
            <a:xfrm>
              <a:off x="2254793" y="4603228"/>
              <a:ext cx="697627" cy="338554"/>
            </a:xfrm>
            <a:prstGeom prst="rect">
              <a:avLst/>
            </a:prstGeom>
          </p:spPr>
          <p:txBody>
            <a:bodyPr wrap="none">
              <a:spAutoFit/>
            </a:bodyPr>
            <a:lstStyle/>
            <a:p>
              <a:r>
                <a:rPr lang="en-US" altLang="zh-CN" sz="1600" dirty="0">
                  <a:latin typeface="Verdana"/>
                  <a:ea typeface="宋体" pitchFamily="2" charset="-122"/>
                  <a:cs typeface="Verdana"/>
                </a:rPr>
                <a:t>0x14</a:t>
              </a:r>
              <a:endParaRPr lang="zh-CN" altLang="en-US" sz="1600" dirty="0">
                <a:latin typeface="Verdana"/>
                <a:cs typeface="Verdana"/>
              </a:endParaRPr>
            </a:p>
          </p:txBody>
        </p:sp>
        <p:sp>
          <p:nvSpPr>
            <p:cNvPr id="53" name="矩形 26"/>
            <p:cNvSpPr/>
            <p:nvPr/>
          </p:nvSpPr>
          <p:spPr>
            <a:xfrm>
              <a:off x="2252390" y="4267210"/>
              <a:ext cx="697426" cy="338554"/>
            </a:xfrm>
            <a:prstGeom prst="rect">
              <a:avLst/>
            </a:prstGeom>
          </p:spPr>
          <p:txBody>
            <a:bodyPr wrap="none">
              <a:spAutoFit/>
            </a:bodyPr>
            <a:lstStyle/>
            <a:p>
              <a:r>
                <a:rPr lang="en-US" altLang="zh-CN" sz="1600" dirty="0">
                  <a:latin typeface="Verdana"/>
                  <a:ea typeface="宋体" pitchFamily="2" charset="-122"/>
                  <a:cs typeface="Verdana"/>
                </a:rPr>
                <a:t>0x15</a:t>
              </a:r>
              <a:endParaRPr lang="zh-CN" altLang="en-US" sz="1600" dirty="0">
                <a:latin typeface="Verdana"/>
                <a:cs typeface="Verdana"/>
              </a:endParaRPr>
            </a:p>
          </p:txBody>
        </p:sp>
        <p:sp>
          <p:nvSpPr>
            <p:cNvPr id="54" name="矩形 27"/>
            <p:cNvSpPr/>
            <p:nvPr/>
          </p:nvSpPr>
          <p:spPr>
            <a:xfrm>
              <a:off x="2264260" y="3904916"/>
              <a:ext cx="408585" cy="338554"/>
            </a:xfrm>
            <a:prstGeom prst="rect">
              <a:avLst/>
            </a:prstGeom>
          </p:spPr>
          <p:txBody>
            <a:bodyPr wrap="none">
              <a:spAutoFit/>
            </a:bodyPr>
            <a:lstStyle/>
            <a:p>
              <a:r>
                <a:rPr lang="en-US" altLang="zh-CN" sz="1600" dirty="0">
                  <a:latin typeface="Verdana"/>
                  <a:ea typeface="宋体" pitchFamily="2" charset="-122"/>
                  <a:cs typeface="Verdana"/>
                </a:rPr>
                <a:t>...</a:t>
              </a:r>
              <a:endParaRPr lang="zh-CN" altLang="en-US" sz="1600" dirty="0">
                <a:latin typeface="Verdana"/>
                <a:cs typeface="Verdana"/>
              </a:endParaRPr>
            </a:p>
          </p:txBody>
        </p:sp>
        <p:sp>
          <p:nvSpPr>
            <p:cNvPr id="55" name="矩形 28"/>
            <p:cNvSpPr/>
            <p:nvPr/>
          </p:nvSpPr>
          <p:spPr>
            <a:xfrm>
              <a:off x="2264785" y="3558305"/>
              <a:ext cx="184666" cy="338554"/>
            </a:xfrm>
            <a:prstGeom prst="rect">
              <a:avLst/>
            </a:prstGeom>
          </p:spPr>
          <p:txBody>
            <a:bodyPr wrap="none">
              <a:spAutoFit/>
            </a:bodyPr>
            <a:lstStyle/>
            <a:p>
              <a:endParaRPr lang="zh-CN" altLang="en-US" sz="1600" dirty="0">
                <a:latin typeface="Verdana"/>
                <a:cs typeface="Verdana"/>
              </a:endParaRPr>
            </a:p>
          </p:txBody>
        </p:sp>
        <p:sp>
          <p:nvSpPr>
            <p:cNvPr id="56" name="矩形 29"/>
            <p:cNvSpPr/>
            <p:nvPr/>
          </p:nvSpPr>
          <p:spPr>
            <a:xfrm>
              <a:off x="2262875" y="3224035"/>
              <a:ext cx="184666" cy="338554"/>
            </a:xfrm>
            <a:prstGeom prst="rect">
              <a:avLst/>
            </a:prstGeom>
          </p:spPr>
          <p:txBody>
            <a:bodyPr wrap="none">
              <a:spAutoFit/>
            </a:bodyPr>
            <a:lstStyle/>
            <a:p>
              <a:endParaRPr lang="zh-CN" altLang="en-US" sz="1600" dirty="0">
                <a:latin typeface="Verdana"/>
                <a:cs typeface="Verdana"/>
              </a:endParaRPr>
            </a:p>
          </p:txBody>
        </p:sp>
        <p:sp>
          <p:nvSpPr>
            <p:cNvPr id="57" name="矩形 30"/>
            <p:cNvSpPr/>
            <p:nvPr/>
          </p:nvSpPr>
          <p:spPr>
            <a:xfrm>
              <a:off x="2265797" y="2860095"/>
              <a:ext cx="184666" cy="338554"/>
            </a:xfrm>
            <a:prstGeom prst="rect">
              <a:avLst/>
            </a:prstGeom>
          </p:spPr>
          <p:txBody>
            <a:bodyPr wrap="none">
              <a:spAutoFit/>
            </a:bodyPr>
            <a:lstStyle/>
            <a:p>
              <a:endParaRPr lang="zh-CN" altLang="en-US" sz="1600" dirty="0">
                <a:latin typeface="Verdana"/>
                <a:cs typeface="Verdana"/>
              </a:endParaRPr>
            </a:p>
          </p:txBody>
        </p:sp>
        <p:sp>
          <p:nvSpPr>
            <p:cNvPr id="58" name="矩形 31"/>
            <p:cNvSpPr/>
            <p:nvPr/>
          </p:nvSpPr>
          <p:spPr>
            <a:xfrm>
              <a:off x="2276653" y="2492119"/>
              <a:ext cx="673882" cy="338554"/>
            </a:xfrm>
            <a:prstGeom prst="rect">
              <a:avLst/>
            </a:prstGeom>
          </p:spPr>
          <p:txBody>
            <a:bodyPr wrap="none">
              <a:spAutoFit/>
            </a:bodyPr>
            <a:lstStyle/>
            <a:p>
              <a:r>
                <a:rPr lang="en-US" altLang="zh-CN" sz="1600" dirty="0">
                  <a:latin typeface="Verdana"/>
                  <a:ea typeface="宋体" pitchFamily="2" charset="-122"/>
                  <a:cs typeface="Verdana"/>
                </a:rPr>
                <a:t>0x1c</a:t>
              </a:r>
              <a:endParaRPr lang="zh-CN" altLang="en-US" sz="1600" dirty="0">
                <a:latin typeface="Verdana"/>
                <a:cs typeface="Verdana"/>
              </a:endParaRPr>
            </a:p>
          </p:txBody>
        </p:sp>
        <p:sp>
          <p:nvSpPr>
            <p:cNvPr id="59" name="矩形 32"/>
            <p:cNvSpPr/>
            <p:nvPr/>
          </p:nvSpPr>
          <p:spPr>
            <a:xfrm>
              <a:off x="2286613" y="2133941"/>
              <a:ext cx="694822" cy="338554"/>
            </a:xfrm>
            <a:prstGeom prst="rect">
              <a:avLst/>
            </a:prstGeom>
          </p:spPr>
          <p:txBody>
            <a:bodyPr wrap="none">
              <a:spAutoFit/>
            </a:bodyPr>
            <a:lstStyle/>
            <a:p>
              <a:r>
                <a:rPr lang="en-US" altLang="zh-CN" sz="1600" dirty="0">
                  <a:latin typeface="Verdana"/>
                  <a:ea typeface="宋体" pitchFamily="2" charset="-122"/>
                  <a:cs typeface="Verdana"/>
                </a:rPr>
                <a:t>0x1b</a:t>
              </a:r>
              <a:endParaRPr lang="zh-CN" altLang="en-US" sz="1600" dirty="0">
                <a:latin typeface="Verdana"/>
                <a:cs typeface="Verdana"/>
              </a:endParaRPr>
            </a:p>
          </p:txBody>
        </p:sp>
        <p:sp>
          <p:nvSpPr>
            <p:cNvPr id="60" name="矩形 34"/>
            <p:cNvSpPr/>
            <p:nvPr/>
          </p:nvSpPr>
          <p:spPr>
            <a:xfrm>
              <a:off x="2213414" y="374706"/>
              <a:ext cx="697426" cy="338554"/>
            </a:xfrm>
            <a:prstGeom prst="rect">
              <a:avLst/>
            </a:prstGeom>
          </p:spPr>
          <p:txBody>
            <a:bodyPr wrap="none">
              <a:spAutoFit/>
            </a:bodyPr>
            <a:lstStyle/>
            <a:p>
              <a:r>
                <a:rPr lang="en-US" altLang="zh-CN" sz="1600" dirty="0">
                  <a:latin typeface="Verdana"/>
                  <a:ea typeface="宋体" pitchFamily="2" charset="-122"/>
                  <a:cs typeface="Verdana"/>
                </a:rPr>
                <a:t>0x22</a:t>
              </a:r>
              <a:endParaRPr lang="zh-CN" altLang="en-US" sz="1600" dirty="0">
                <a:latin typeface="Verdana"/>
                <a:cs typeface="Verdana"/>
              </a:endParaRPr>
            </a:p>
          </p:txBody>
        </p:sp>
        <p:sp>
          <p:nvSpPr>
            <p:cNvPr id="61" name="矩形 46"/>
            <p:cNvSpPr/>
            <p:nvPr/>
          </p:nvSpPr>
          <p:spPr>
            <a:xfrm>
              <a:off x="2319874" y="1375426"/>
              <a:ext cx="464565" cy="400110"/>
            </a:xfrm>
            <a:prstGeom prst="rect">
              <a:avLst/>
            </a:prstGeom>
          </p:spPr>
          <p:txBody>
            <a:bodyPr wrap="none">
              <a:spAutoFit/>
            </a:bodyPr>
            <a:lstStyle/>
            <a:p>
              <a:r>
                <a:rPr lang="en-US" altLang="zh-CN" sz="2000" dirty="0">
                  <a:latin typeface="Verdana"/>
                  <a:ea typeface="宋体" pitchFamily="2" charset="-122"/>
                  <a:cs typeface="Verdana"/>
                </a:rPr>
                <a:t>...</a:t>
              </a:r>
              <a:endParaRPr lang="zh-CN" altLang="en-US" sz="2000" dirty="0">
                <a:latin typeface="Verdana"/>
                <a:cs typeface="Verdana"/>
              </a:endParaRPr>
            </a:p>
          </p:txBody>
        </p:sp>
        <p:sp>
          <p:nvSpPr>
            <p:cNvPr id="62" name="矩形 47"/>
            <p:cNvSpPr/>
            <p:nvPr/>
          </p:nvSpPr>
          <p:spPr>
            <a:xfrm>
              <a:off x="2286613" y="1777120"/>
              <a:ext cx="184666" cy="338554"/>
            </a:xfrm>
            <a:prstGeom prst="rect">
              <a:avLst/>
            </a:prstGeom>
          </p:spPr>
          <p:txBody>
            <a:bodyPr wrap="none">
              <a:spAutoFit/>
            </a:bodyPr>
            <a:lstStyle/>
            <a:p>
              <a:endParaRPr lang="zh-CN" altLang="en-US" sz="1600" dirty="0">
                <a:latin typeface="Verdana"/>
                <a:cs typeface="Verdana"/>
              </a:endParaRPr>
            </a:p>
          </p:txBody>
        </p:sp>
      </p:grpSp>
      <p:sp>
        <p:nvSpPr>
          <p:cNvPr id="35" name="矩形 40"/>
          <p:cNvSpPr/>
          <p:nvPr/>
        </p:nvSpPr>
        <p:spPr>
          <a:xfrm>
            <a:off x="3309659" y="2681090"/>
            <a:ext cx="2668773" cy="461665"/>
          </a:xfrm>
          <a:prstGeom prst="rect">
            <a:avLst/>
          </a:prstGeom>
        </p:spPr>
        <p:txBody>
          <a:bodyPr wrap="square">
            <a:spAutoFit/>
          </a:bodyPr>
          <a:lstStyle/>
          <a:p>
            <a:r>
              <a:rPr lang="en-US" altLang="zh-CN" sz="2400" dirty="0">
                <a:latin typeface="Consolas"/>
                <a:ea typeface="宋体" pitchFamily="2" charset="-122"/>
                <a:cs typeface="Consolas"/>
              </a:rPr>
              <a:t>int *y = &amp;b;</a:t>
            </a:r>
            <a:endParaRPr lang="zh-CN" altLang="en-US" sz="2400" dirty="0"/>
          </a:p>
        </p:txBody>
      </p:sp>
      <p:sp>
        <p:nvSpPr>
          <p:cNvPr id="48" name="矩形 8"/>
          <p:cNvSpPr/>
          <p:nvPr/>
        </p:nvSpPr>
        <p:spPr>
          <a:xfrm>
            <a:off x="625144" y="374706"/>
            <a:ext cx="1091998" cy="209778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3000" dirty="0"/>
              <a:t>0x11</a:t>
            </a:r>
            <a:endParaRPr kumimoji="1" lang="zh-CN" altLang="en-US" sz="3000" dirty="0"/>
          </a:p>
        </p:txBody>
      </p:sp>
      <p:sp>
        <p:nvSpPr>
          <p:cNvPr id="51" name="矩形 46"/>
          <p:cNvSpPr/>
          <p:nvPr/>
        </p:nvSpPr>
        <p:spPr>
          <a:xfrm>
            <a:off x="865514" y="-25404"/>
            <a:ext cx="464565" cy="400110"/>
          </a:xfrm>
          <a:prstGeom prst="rect">
            <a:avLst/>
          </a:prstGeom>
        </p:spPr>
        <p:txBody>
          <a:bodyPr wrap="none">
            <a:spAutoFit/>
          </a:bodyPr>
          <a:lstStyle/>
          <a:p>
            <a:r>
              <a:rPr lang="en-US" altLang="zh-CN" sz="2000" dirty="0">
                <a:latin typeface="Verdana"/>
                <a:ea typeface="宋体" pitchFamily="2" charset="-122"/>
                <a:cs typeface="Verdana"/>
              </a:rPr>
              <a:t>...</a:t>
            </a:r>
            <a:endParaRPr lang="zh-CN" altLang="en-US" sz="2000" dirty="0">
              <a:latin typeface="Verdana"/>
              <a:cs typeface="Verdana"/>
            </a:endParaRPr>
          </a:p>
        </p:txBody>
      </p:sp>
      <p:sp>
        <p:nvSpPr>
          <p:cNvPr id="63" name="矩形 46"/>
          <p:cNvSpPr/>
          <p:nvPr/>
        </p:nvSpPr>
        <p:spPr>
          <a:xfrm>
            <a:off x="1828867" y="24103"/>
            <a:ext cx="464565" cy="400110"/>
          </a:xfrm>
          <a:prstGeom prst="rect">
            <a:avLst/>
          </a:prstGeom>
        </p:spPr>
        <p:txBody>
          <a:bodyPr wrap="none">
            <a:spAutoFit/>
          </a:bodyPr>
          <a:lstStyle/>
          <a:p>
            <a:r>
              <a:rPr lang="en-US" altLang="zh-CN" sz="2000" dirty="0">
                <a:latin typeface="Verdana"/>
                <a:ea typeface="宋体" pitchFamily="2" charset="-122"/>
                <a:cs typeface="Verdana"/>
              </a:rPr>
              <a:t>...</a:t>
            </a:r>
            <a:endParaRPr lang="zh-CN" altLang="en-US" sz="2000" dirty="0">
              <a:latin typeface="Verdana"/>
              <a:cs typeface="Verdana"/>
            </a:endParaRPr>
          </a:p>
        </p:txBody>
      </p:sp>
      <p:sp>
        <p:nvSpPr>
          <p:cNvPr id="64" name="矩形 46"/>
          <p:cNvSpPr/>
          <p:nvPr/>
        </p:nvSpPr>
        <p:spPr>
          <a:xfrm>
            <a:off x="172226" y="2064293"/>
            <a:ext cx="452918" cy="400110"/>
          </a:xfrm>
          <a:prstGeom prst="rect">
            <a:avLst/>
          </a:prstGeom>
        </p:spPr>
        <p:txBody>
          <a:bodyPr wrap="none">
            <a:spAutoFit/>
          </a:bodyPr>
          <a:lstStyle/>
          <a:p>
            <a:r>
              <a:rPr lang="en-US" altLang="zh-CN" sz="2000" dirty="0">
                <a:latin typeface="Verdana"/>
                <a:ea typeface="宋体" pitchFamily="2" charset="-122"/>
                <a:cs typeface="Verdana"/>
              </a:rPr>
              <a:t>y:</a:t>
            </a:r>
            <a:endParaRPr lang="zh-CN" altLang="en-US" sz="2000" dirty="0">
              <a:latin typeface="Verdana"/>
              <a:cs typeface="Verdana"/>
            </a:endParaRPr>
          </a:p>
        </p:txBody>
      </p:sp>
      <p:sp>
        <p:nvSpPr>
          <p:cNvPr id="24" name="Freeform 23"/>
          <p:cNvSpPr/>
          <p:nvPr/>
        </p:nvSpPr>
        <p:spPr>
          <a:xfrm>
            <a:off x="1775535" y="1417638"/>
            <a:ext cx="846701" cy="4436663"/>
          </a:xfrm>
          <a:custGeom>
            <a:avLst/>
            <a:gdLst>
              <a:gd name="connsiteX0" fmla="*/ 0 w 846701"/>
              <a:gd name="connsiteY0" fmla="*/ 14599 h 2408877"/>
              <a:gd name="connsiteX1" fmla="*/ 846701 w 846701"/>
              <a:gd name="connsiteY1" fmla="*/ 0 h 2408877"/>
              <a:gd name="connsiteX2" fmla="*/ 846701 w 846701"/>
              <a:gd name="connsiteY2" fmla="*/ 2394278 h 2408877"/>
              <a:gd name="connsiteX3" fmla="*/ 72992 w 846701"/>
              <a:gd name="connsiteY3" fmla="*/ 2408877 h 2408877"/>
            </a:gdLst>
            <a:ahLst/>
            <a:cxnLst>
              <a:cxn ang="0">
                <a:pos x="connsiteX0" y="connsiteY0"/>
              </a:cxn>
              <a:cxn ang="0">
                <a:pos x="connsiteX1" y="connsiteY1"/>
              </a:cxn>
              <a:cxn ang="0">
                <a:pos x="connsiteX2" y="connsiteY2"/>
              </a:cxn>
              <a:cxn ang="0">
                <a:pos x="connsiteX3" y="connsiteY3"/>
              </a:cxn>
            </a:cxnLst>
            <a:rect l="l" t="t" r="r" b="b"/>
            <a:pathLst>
              <a:path w="846701" h="2408877">
                <a:moveTo>
                  <a:pt x="0" y="14599"/>
                </a:moveTo>
                <a:lnTo>
                  <a:pt x="846701" y="0"/>
                </a:lnTo>
                <a:lnTo>
                  <a:pt x="846701" y="2394278"/>
                </a:lnTo>
                <a:lnTo>
                  <a:pt x="72992" y="2408877"/>
                </a:lnTo>
              </a:path>
            </a:pathLst>
          </a:custGeom>
          <a:ln>
            <a:solidFill>
              <a:schemeClr val="tx1"/>
            </a:solidFill>
            <a:headEnd type="none"/>
            <a:tailEnd type="arrow"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5" name="矩形 45"/>
          <p:cNvSpPr/>
          <p:nvPr/>
        </p:nvSpPr>
        <p:spPr>
          <a:xfrm>
            <a:off x="3463963" y="3553548"/>
            <a:ext cx="2668773" cy="461665"/>
          </a:xfrm>
          <a:prstGeom prst="rect">
            <a:avLst/>
          </a:prstGeom>
        </p:spPr>
        <p:txBody>
          <a:bodyPr wrap="square">
            <a:spAutoFit/>
          </a:bodyPr>
          <a:lstStyle/>
          <a:p>
            <a:r>
              <a:rPr lang="en-US" altLang="zh-CN" sz="2400" dirty="0">
                <a:latin typeface="Consolas"/>
                <a:ea typeface="宋体" pitchFamily="2" charset="-122"/>
                <a:cs typeface="Consolas"/>
              </a:rPr>
              <a:t>*x = </a:t>
            </a:r>
            <a:r>
              <a:rPr lang="en-US" altLang="zh-CN" sz="2400" dirty="0">
                <a:solidFill>
                  <a:srgbClr val="FF0000"/>
                </a:solidFill>
                <a:latin typeface="Consolas"/>
                <a:ea typeface="宋体" pitchFamily="2" charset="-122"/>
                <a:cs typeface="Consolas"/>
              </a:rPr>
              <a:t>3</a:t>
            </a:r>
            <a:r>
              <a:rPr lang="en-US" altLang="zh-CN" sz="2400" dirty="0">
                <a:latin typeface="Consolas"/>
                <a:ea typeface="宋体" pitchFamily="2" charset="-122"/>
                <a:cs typeface="Consolas"/>
              </a:rPr>
              <a:t>;</a:t>
            </a:r>
            <a:endParaRPr lang="zh-CN" altLang="en-US" sz="2400" dirty="0"/>
          </a:p>
        </p:txBody>
      </p:sp>
      <p:sp>
        <p:nvSpPr>
          <p:cNvPr id="65" name="矩形 3"/>
          <p:cNvSpPr/>
          <p:nvPr/>
        </p:nvSpPr>
        <p:spPr>
          <a:xfrm>
            <a:off x="639930" y="6341948"/>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lnSpc>
                <a:spcPct val="50000"/>
              </a:lnSpc>
            </a:pPr>
            <a:r>
              <a:rPr kumimoji="1" lang="mr-IN" altLang="zh-CN" sz="3600" b="1" dirty="0">
                <a:solidFill>
                  <a:prstClr val="black"/>
                </a:solidFill>
              </a:rPr>
              <a:t>…</a:t>
            </a:r>
            <a:endParaRPr kumimoji="1" lang="zh-CN" altLang="en-US" dirty="0"/>
          </a:p>
        </p:txBody>
      </p:sp>
      <p:pic>
        <p:nvPicPr>
          <p:cNvPr id="4" name="Picture 3" descr="Screen Shot 2018-09-24 at 1.35.5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7835" y="4267210"/>
            <a:ext cx="6264266" cy="2098936"/>
          </a:xfrm>
          <a:prstGeom prst="rect">
            <a:avLst/>
          </a:prstGeom>
        </p:spPr>
      </p:pic>
    </p:spTree>
    <p:extLst>
      <p:ext uri="{BB962C8B-B14F-4D97-AF65-F5344CB8AC3E}">
        <p14:creationId xmlns:p14="http://schemas.microsoft.com/office/powerpoint/2010/main" val="3776553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Pointer</a:t>
            </a:r>
            <a:endParaRPr kumimoji="1" lang="zh-CN" altLang="en-US" dirty="0"/>
          </a:p>
        </p:txBody>
      </p:sp>
      <p:sp>
        <p:nvSpPr>
          <p:cNvPr id="9" name="矩形 8"/>
          <p:cNvSpPr/>
          <p:nvPr/>
        </p:nvSpPr>
        <p:spPr>
          <a:xfrm>
            <a:off x="1097676" y="2472495"/>
            <a:ext cx="1091998" cy="209778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3000" dirty="0"/>
              <a:t>0x10</a:t>
            </a:r>
            <a:endParaRPr kumimoji="1" lang="zh-CN" altLang="en-US" sz="3000" dirty="0"/>
          </a:p>
        </p:txBody>
      </p:sp>
      <p:sp>
        <p:nvSpPr>
          <p:cNvPr id="17" name="矩形 16"/>
          <p:cNvSpPr/>
          <p:nvPr/>
        </p:nvSpPr>
        <p:spPr>
          <a:xfrm>
            <a:off x="1097676" y="5979259"/>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000" dirty="0">
                <a:latin typeface="Verdana"/>
                <a:cs typeface="Verdana"/>
              </a:rPr>
              <a:t>3</a:t>
            </a:r>
            <a:endParaRPr kumimoji="1" lang="zh-CN" altLang="en-US" sz="2000" dirty="0">
              <a:latin typeface="Verdana"/>
              <a:cs typeface="Verdana"/>
            </a:endParaRPr>
          </a:p>
        </p:txBody>
      </p:sp>
      <p:sp>
        <p:nvSpPr>
          <p:cNvPr id="36" name="矩形 35"/>
          <p:cNvSpPr/>
          <p:nvPr/>
        </p:nvSpPr>
        <p:spPr>
          <a:xfrm>
            <a:off x="3265999" y="1447499"/>
            <a:ext cx="2668773" cy="461665"/>
          </a:xfrm>
          <a:prstGeom prst="rect">
            <a:avLst/>
          </a:prstGeom>
        </p:spPr>
        <p:txBody>
          <a:bodyPr wrap="square">
            <a:spAutoFit/>
          </a:bodyPr>
          <a:lstStyle/>
          <a:p>
            <a:r>
              <a:rPr lang="en-US" altLang="zh-CN" sz="2400" dirty="0">
                <a:latin typeface="Consolas"/>
                <a:ea typeface="宋体" pitchFamily="2" charset="-122"/>
                <a:cs typeface="Consolas"/>
              </a:rPr>
              <a:t>char a = 1;</a:t>
            </a:r>
            <a:endParaRPr lang="zh-CN" altLang="en-US" sz="2400" dirty="0"/>
          </a:p>
        </p:txBody>
      </p:sp>
      <p:sp>
        <p:nvSpPr>
          <p:cNvPr id="42" name="矩形 41"/>
          <p:cNvSpPr/>
          <p:nvPr/>
        </p:nvSpPr>
        <p:spPr>
          <a:xfrm>
            <a:off x="644399" y="5984944"/>
            <a:ext cx="438491" cy="369332"/>
          </a:xfrm>
          <a:prstGeom prst="rect">
            <a:avLst/>
          </a:prstGeom>
        </p:spPr>
        <p:txBody>
          <a:bodyPr wrap="none">
            <a:spAutoFit/>
          </a:bodyPr>
          <a:lstStyle/>
          <a:p>
            <a:r>
              <a:rPr lang="en-US" altLang="zh-CN" dirty="0">
                <a:latin typeface="Consolas"/>
                <a:ea typeface="宋体" pitchFamily="2" charset="-122"/>
                <a:cs typeface="Consolas"/>
              </a:rPr>
              <a:t>a:</a:t>
            </a:r>
            <a:endParaRPr lang="zh-CN" altLang="en-US" dirty="0"/>
          </a:p>
        </p:txBody>
      </p:sp>
      <p:sp>
        <p:nvSpPr>
          <p:cNvPr id="52" name="矩形 51"/>
          <p:cNvSpPr/>
          <p:nvPr/>
        </p:nvSpPr>
        <p:spPr>
          <a:xfrm>
            <a:off x="1094760" y="4570285"/>
            <a:ext cx="1091998" cy="140897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solidFill>
                  <a:srgbClr val="FF0000"/>
                </a:solidFill>
                <a:latin typeface="Consolas"/>
                <a:ea typeface="宋体" pitchFamily="2" charset="-122"/>
                <a:cs typeface="Consolas"/>
              </a:rPr>
              <a:t>127</a:t>
            </a:r>
            <a:endParaRPr kumimoji="1" lang="zh-CN" altLang="en-US" sz="3000" dirty="0">
              <a:solidFill>
                <a:srgbClr val="FF0000"/>
              </a:solidFill>
            </a:endParaRPr>
          </a:p>
        </p:txBody>
      </p:sp>
      <p:sp>
        <p:nvSpPr>
          <p:cNvPr id="37" name="矩形 36"/>
          <p:cNvSpPr/>
          <p:nvPr/>
        </p:nvSpPr>
        <p:spPr>
          <a:xfrm>
            <a:off x="3264089" y="1874536"/>
            <a:ext cx="2668773" cy="461665"/>
          </a:xfrm>
          <a:prstGeom prst="rect">
            <a:avLst/>
          </a:prstGeom>
        </p:spPr>
        <p:txBody>
          <a:bodyPr wrap="square">
            <a:spAutoFit/>
          </a:bodyPr>
          <a:lstStyle/>
          <a:p>
            <a:r>
              <a:rPr lang="en-US" altLang="zh-CN" sz="2400" dirty="0">
                <a:latin typeface="Consolas"/>
                <a:ea typeface="宋体" pitchFamily="2" charset="-122"/>
                <a:cs typeface="Consolas"/>
              </a:rPr>
              <a:t>int b = 2;</a:t>
            </a:r>
            <a:endParaRPr lang="zh-CN" altLang="en-US" sz="2400" dirty="0"/>
          </a:p>
        </p:txBody>
      </p:sp>
      <p:sp>
        <p:nvSpPr>
          <p:cNvPr id="38" name="矩形 37"/>
          <p:cNvSpPr/>
          <p:nvPr/>
        </p:nvSpPr>
        <p:spPr>
          <a:xfrm>
            <a:off x="644399" y="5609926"/>
            <a:ext cx="438491" cy="369332"/>
          </a:xfrm>
          <a:prstGeom prst="rect">
            <a:avLst/>
          </a:prstGeom>
        </p:spPr>
        <p:txBody>
          <a:bodyPr wrap="none">
            <a:spAutoFit/>
          </a:bodyPr>
          <a:lstStyle/>
          <a:p>
            <a:r>
              <a:rPr lang="en-US" altLang="zh-CN" dirty="0">
                <a:latin typeface="Consolas"/>
                <a:ea typeface="宋体" pitchFamily="2" charset="-122"/>
                <a:cs typeface="Consolas"/>
              </a:rPr>
              <a:t>b:</a:t>
            </a:r>
            <a:endParaRPr lang="zh-CN" altLang="en-US" dirty="0"/>
          </a:p>
        </p:txBody>
      </p:sp>
      <p:sp>
        <p:nvSpPr>
          <p:cNvPr id="39" name="矩形 38"/>
          <p:cNvSpPr/>
          <p:nvPr/>
        </p:nvSpPr>
        <p:spPr>
          <a:xfrm>
            <a:off x="3299699" y="2291561"/>
            <a:ext cx="2668773" cy="461665"/>
          </a:xfrm>
          <a:prstGeom prst="rect">
            <a:avLst/>
          </a:prstGeom>
        </p:spPr>
        <p:txBody>
          <a:bodyPr wrap="square">
            <a:spAutoFit/>
          </a:bodyPr>
          <a:lstStyle/>
          <a:p>
            <a:r>
              <a:rPr lang="en-US" altLang="zh-CN" sz="2400" dirty="0">
                <a:latin typeface="Consolas"/>
                <a:ea typeface="宋体" pitchFamily="2" charset="-122"/>
                <a:cs typeface="Consolas"/>
              </a:rPr>
              <a:t>char *x = &amp;a;</a:t>
            </a:r>
            <a:endParaRPr lang="zh-CN" altLang="en-US" sz="2400" dirty="0"/>
          </a:p>
        </p:txBody>
      </p:sp>
      <p:sp>
        <p:nvSpPr>
          <p:cNvPr id="40" name="矩形 39"/>
          <p:cNvSpPr/>
          <p:nvPr/>
        </p:nvSpPr>
        <p:spPr>
          <a:xfrm>
            <a:off x="644399" y="4207594"/>
            <a:ext cx="438491" cy="369332"/>
          </a:xfrm>
          <a:prstGeom prst="rect">
            <a:avLst/>
          </a:prstGeom>
        </p:spPr>
        <p:txBody>
          <a:bodyPr wrap="none">
            <a:spAutoFit/>
          </a:bodyPr>
          <a:lstStyle/>
          <a:p>
            <a:r>
              <a:rPr lang="en-US" altLang="zh-CN" dirty="0">
                <a:latin typeface="Consolas"/>
                <a:ea typeface="宋体" pitchFamily="2" charset="-122"/>
                <a:cs typeface="Consolas"/>
              </a:rPr>
              <a:t>x:</a:t>
            </a:r>
            <a:endParaRPr lang="zh-CN" altLang="en-US" dirty="0"/>
          </a:p>
        </p:txBody>
      </p:sp>
      <p:cxnSp>
        <p:nvCxnSpPr>
          <p:cNvPr id="13" name="直线箭头连接符 12"/>
          <p:cNvCxnSpPr>
            <a:stCxn id="9" idx="3"/>
            <a:endCxn id="17" idx="3"/>
          </p:cNvCxnSpPr>
          <p:nvPr/>
        </p:nvCxnSpPr>
        <p:spPr>
          <a:xfrm>
            <a:off x="2189674" y="3521390"/>
            <a:ext cx="12700" cy="2635922"/>
          </a:xfrm>
          <a:prstGeom prst="bentConnector3">
            <a:avLst>
              <a:gd name="adj1" fmla="val 5478307"/>
            </a:avLst>
          </a:prstGeom>
          <a:ln>
            <a:tailEnd type="arrow"/>
          </a:ln>
        </p:spPr>
        <p:style>
          <a:lnRef idx="2">
            <a:schemeClr val="dk1"/>
          </a:lnRef>
          <a:fillRef idx="0">
            <a:schemeClr val="dk1"/>
          </a:fillRef>
          <a:effectRef idx="1">
            <a:schemeClr val="dk1"/>
          </a:effectRef>
          <a:fontRef idx="minor">
            <a:schemeClr val="tx1"/>
          </a:fontRef>
        </p:style>
      </p:cxnSp>
      <p:grpSp>
        <p:nvGrpSpPr>
          <p:cNvPr id="41" name="组 50"/>
          <p:cNvGrpSpPr/>
          <p:nvPr/>
        </p:nvGrpSpPr>
        <p:grpSpPr>
          <a:xfrm>
            <a:off x="2213414" y="374706"/>
            <a:ext cx="768021" cy="5991440"/>
            <a:chOff x="2213414" y="374706"/>
            <a:chExt cx="768021" cy="5991440"/>
          </a:xfrm>
        </p:grpSpPr>
        <p:sp>
          <p:nvSpPr>
            <p:cNvPr id="43" name="矩形 19"/>
            <p:cNvSpPr/>
            <p:nvPr/>
          </p:nvSpPr>
          <p:spPr>
            <a:xfrm>
              <a:off x="2232965" y="6027592"/>
              <a:ext cx="697426" cy="338554"/>
            </a:xfrm>
            <a:prstGeom prst="rect">
              <a:avLst/>
            </a:prstGeom>
          </p:spPr>
          <p:txBody>
            <a:bodyPr wrap="none">
              <a:spAutoFit/>
            </a:bodyPr>
            <a:lstStyle/>
            <a:p>
              <a:r>
                <a:rPr lang="en-US" altLang="zh-CN" sz="1600" dirty="0">
                  <a:latin typeface="Verdana"/>
                  <a:ea typeface="宋体" pitchFamily="2" charset="-122"/>
                  <a:cs typeface="Verdana"/>
                </a:rPr>
                <a:t>0x10</a:t>
              </a:r>
              <a:endParaRPr lang="zh-CN" altLang="en-US" sz="1600" dirty="0">
                <a:latin typeface="Verdana"/>
                <a:cs typeface="Verdana"/>
              </a:endParaRPr>
            </a:p>
          </p:txBody>
        </p:sp>
        <p:sp>
          <p:nvSpPr>
            <p:cNvPr id="44" name="矩形 22"/>
            <p:cNvSpPr/>
            <p:nvPr/>
          </p:nvSpPr>
          <p:spPr>
            <a:xfrm>
              <a:off x="2231055" y="5693322"/>
              <a:ext cx="697426" cy="338554"/>
            </a:xfrm>
            <a:prstGeom prst="rect">
              <a:avLst/>
            </a:prstGeom>
          </p:spPr>
          <p:txBody>
            <a:bodyPr wrap="none">
              <a:spAutoFit/>
            </a:bodyPr>
            <a:lstStyle/>
            <a:p>
              <a:r>
                <a:rPr lang="en-US" altLang="zh-CN" sz="1600" dirty="0">
                  <a:latin typeface="Verdana"/>
                  <a:ea typeface="宋体" pitchFamily="2" charset="-122"/>
                  <a:cs typeface="Verdana"/>
                </a:rPr>
                <a:t>0x11</a:t>
              </a:r>
              <a:endParaRPr lang="zh-CN" altLang="en-US" sz="1600" dirty="0">
                <a:latin typeface="Verdana"/>
                <a:cs typeface="Verdana"/>
              </a:endParaRPr>
            </a:p>
          </p:txBody>
        </p:sp>
        <p:sp>
          <p:nvSpPr>
            <p:cNvPr id="46" name="矩形 23"/>
            <p:cNvSpPr/>
            <p:nvPr/>
          </p:nvSpPr>
          <p:spPr>
            <a:xfrm>
              <a:off x="2233977" y="5329382"/>
              <a:ext cx="697426" cy="338554"/>
            </a:xfrm>
            <a:prstGeom prst="rect">
              <a:avLst/>
            </a:prstGeom>
          </p:spPr>
          <p:txBody>
            <a:bodyPr wrap="none">
              <a:spAutoFit/>
            </a:bodyPr>
            <a:lstStyle/>
            <a:p>
              <a:r>
                <a:rPr lang="en-US" altLang="zh-CN" sz="1600" dirty="0">
                  <a:latin typeface="Verdana"/>
                  <a:ea typeface="宋体" pitchFamily="2" charset="-122"/>
                  <a:cs typeface="Verdana"/>
                </a:rPr>
                <a:t>0x12</a:t>
              </a:r>
              <a:endParaRPr lang="zh-CN" altLang="en-US" sz="1600" dirty="0">
                <a:latin typeface="Verdana"/>
                <a:cs typeface="Verdana"/>
              </a:endParaRPr>
            </a:p>
          </p:txBody>
        </p:sp>
        <p:sp>
          <p:nvSpPr>
            <p:cNvPr id="49" name="矩形 24"/>
            <p:cNvSpPr/>
            <p:nvPr/>
          </p:nvSpPr>
          <p:spPr>
            <a:xfrm>
              <a:off x="2244833" y="4961406"/>
              <a:ext cx="697426" cy="338554"/>
            </a:xfrm>
            <a:prstGeom prst="rect">
              <a:avLst/>
            </a:prstGeom>
          </p:spPr>
          <p:txBody>
            <a:bodyPr wrap="none">
              <a:spAutoFit/>
            </a:bodyPr>
            <a:lstStyle/>
            <a:p>
              <a:r>
                <a:rPr lang="en-US" altLang="zh-CN" sz="1600" dirty="0">
                  <a:latin typeface="Verdana"/>
                  <a:ea typeface="宋体" pitchFamily="2" charset="-122"/>
                  <a:cs typeface="Verdana"/>
                </a:rPr>
                <a:t>0x13</a:t>
              </a:r>
              <a:endParaRPr lang="zh-CN" altLang="en-US" sz="1600" dirty="0">
                <a:latin typeface="Verdana"/>
                <a:cs typeface="Verdana"/>
              </a:endParaRPr>
            </a:p>
          </p:txBody>
        </p:sp>
        <p:sp>
          <p:nvSpPr>
            <p:cNvPr id="50" name="矩形 25"/>
            <p:cNvSpPr/>
            <p:nvPr/>
          </p:nvSpPr>
          <p:spPr>
            <a:xfrm>
              <a:off x="2254793" y="4603228"/>
              <a:ext cx="697627" cy="338554"/>
            </a:xfrm>
            <a:prstGeom prst="rect">
              <a:avLst/>
            </a:prstGeom>
          </p:spPr>
          <p:txBody>
            <a:bodyPr wrap="none">
              <a:spAutoFit/>
            </a:bodyPr>
            <a:lstStyle/>
            <a:p>
              <a:r>
                <a:rPr lang="en-US" altLang="zh-CN" sz="1600" dirty="0">
                  <a:latin typeface="Verdana"/>
                  <a:ea typeface="宋体" pitchFamily="2" charset="-122"/>
                  <a:cs typeface="Verdana"/>
                </a:rPr>
                <a:t>0x14</a:t>
              </a:r>
              <a:endParaRPr lang="zh-CN" altLang="en-US" sz="1600" dirty="0">
                <a:latin typeface="Verdana"/>
                <a:cs typeface="Verdana"/>
              </a:endParaRPr>
            </a:p>
          </p:txBody>
        </p:sp>
        <p:sp>
          <p:nvSpPr>
            <p:cNvPr id="53" name="矩形 26"/>
            <p:cNvSpPr/>
            <p:nvPr/>
          </p:nvSpPr>
          <p:spPr>
            <a:xfrm>
              <a:off x="2252390" y="4267210"/>
              <a:ext cx="697426" cy="338554"/>
            </a:xfrm>
            <a:prstGeom prst="rect">
              <a:avLst/>
            </a:prstGeom>
          </p:spPr>
          <p:txBody>
            <a:bodyPr wrap="none">
              <a:spAutoFit/>
            </a:bodyPr>
            <a:lstStyle/>
            <a:p>
              <a:r>
                <a:rPr lang="en-US" altLang="zh-CN" sz="1600" dirty="0">
                  <a:latin typeface="Verdana"/>
                  <a:ea typeface="宋体" pitchFamily="2" charset="-122"/>
                  <a:cs typeface="Verdana"/>
                </a:rPr>
                <a:t>0x15</a:t>
              </a:r>
              <a:endParaRPr lang="zh-CN" altLang="en-US" sz="1600" dirty="0">
                <a:latin typeface="Verdana"/>
                <a:cs typeface="Verdana"/>
              </a:endParaRPr>
            </a:p>
          </p:txBody>
        </p:sp>
        <p:sp>
          <p:nvSpPr>
            <p:cNvPr id="54" name="矩形 27"/>
            <p:cNvSpPr/>
            <p:nvPr/>
          </p:nvSpPr>
          <p:spPr>
            <a:xfrm>
              <a:off x="2264260" y="3904916"/>
              <a:ext cx="408585" cy="338554"/>
            </a:xfrm>
            <a:prstGeom prst="rect">
              <a:avLst/>
            </a:prstGeom>
          </p:spPr>
          <p:txBody>
            <a:bodyPr wrap="none">
              <a:spAutoFit/>
            </a:bodyPr>
            <a:lstStyle/>
            <a:p>
              <a:r>
                <a:rPr lang="en-US" altLang="zh-CN" sz="1600" dirty="0">
                  <a:latin typeface="Verdana"/>
                  <a:ea typeface="宋体" pitchFamily="2" charset="-122"/>
                  <a:cs typeface="Verdana"/>
                </a:rPr>
                <a:t>...</a:t>
              </a:r>
              <a:endParaRPr lang="zh-CN" altLang="en-US" sz="1600" dirty="0">
                <a:latin typeface="Verdana"/>
                <a:cs typeface="Verdana"/>
              </a:endParaRPr>
            </a:p>
          </p:txBody>
        </p:sp>
        <p:sp>
          <p:nvSpPr>
            <p:cNvPr id="55" name="矩形 28"/>
            <p:cNvSpPr/>
            <p:nvPr/>
          </p:nvSpPr>
          <p:spPr>
            <a:xfrm>
              <a:off x="2264785" y="3558305"/>
              <a:ext cx="184666" cy="338554"/>
            </a:xfrm>
            <a:prstGeom prst="rect">
              <a:avLst/>
            </a:prstGeom>
          </p:spPr>
          <p:txBody>
            <a:bodyPr wrap="none">
              <a:spAutoFit/>
            </a:bodyPr>
            <a:lstStyle/>
            <a:p>
              <a:endParaRPr lang="zh-CN" altLang="en-US" sz="1600" dirty="0">
                <a:latin typeface="Verdana"/>
                <a:cs typeface="Verdana"/>
              </a:endParaRPr>
            </a:p>
          </p:txBody>
        </p:sp>
        <p:sp>
          <p:nvSpPr>
            <p:cNvPr id="56" name="矩形 29"/>
            <p:cNvSpPr/>
            <p:nvPr/>
          </p:nvSpPr>
          <p:spPr>
            <a:xfrm>
              <a:off x="2262875" y="3224035"/>
              <a:ext cx="184666" cy="338554"/>
            </a:xfrm>
            <a:prstGeom prst="rect">
              <a:avLst/>
            </a:prstGeom>
          </p:spPr>
          <p:txBody>
            <a:bodyPr wrap="none">
              <a:spAutoFit/>
            </a:bodyPr>
            <a:lstStyle/>
            <a:p>
              <a:endParaRPr lang="zh-CN" altLang="en-US" sz="1600" dirty="0">
                <a:latin typeface="Verdana"/>
                <a:cs typeface="Verdana"/>
              </a:endParaRPr>
            </a:p>
          </p:txBody>
        </p:sp>
        <p:sp>
          <p:nvSpPr>
            <p:cNvPr id="57" name="矩形 30"/>
            <p:cNvSpPr/>
            <p:nvPr/>
          </p:nvSpPr>
          <p:spPr>
            <a:xfrm>
              <a:off x="2265797" y="2860095"/>
              <a:ext cx="184666" cy="338554"/>
            </a:xfrm>
            <a:prstGeom prst="rect">
              <a:avLst/>
            </a:prstGeom>
          </p:spPr>
          <p:txBody>
            <a:bodyPr wrap="none">
              <a:spAutoFit/>
            </a:bodyPr>
            <a:lstStyle/>
            <a:p>
              <a:endParaRPr lang="zh-CN" altLang="en-US" sz="1600" dirty="0">
                <a:latin typeface="Verdana"/>
                <a:cs typeface="Verdana"/>
              </a:endParaRPr>
            </a:p>
          </p:txBody>
        </p:sp>
        <p:sp>
          <p:nvSpPr>
            <p:cNvPr id="58" name="矩形 31"/>
            <p:cNvSpPr/>
            <p:nvPr/>
          </p:nvSpPr>
          <p:spPr>
            <a:xfrm>
              <a:off x="2276653" y="2492119"/>
              <a:ext cx="673882" cy="338554"/>
            </a:xfrm>
            <a:prstGeom prst="rect">
              <a:avLst/>
            </a:prstGeom>
          </p:spPr>
          <p:txBody>
            <a:bodyPr wrap="none">
              <a:spAutoFit/>
            </a:bodyPr>
            <a:lstStyle/>
            <a:p>
              <a:r>
                <a:rPr lang="en-US" altLang="zh-CN" sz="1600" dirty="0">
                  <a:latin typeface="Verdana"/>
                  <a:ea typeface="宋体" pitchFamily="2" charset="-122"/>
                  <a:cs typeface="Verdana"/>
                </a:rPr>
                <a:t>0x1c</a:t>
              </a:r>
              <a:endParaRPr lang="zh-CN" altLang="en-US" sz="1600" dirty="0">
                <a:latin typeface="Verdana"/>
                <a:cs typeface="Verdana"/>
              </a:endParaRPr>
            </a:p>
          </p:txBody>
        </p:sp>
        <p:sp>
          <p:nvSpPr>
            <p:cNvPr id="59" name="矩形 32"/>
            <p:cNvSpPr/>
            <p:nvPr/>
          </p:nvSpPr>
          <p:spPr>
            <a:xfrm>
              <a:off x="2286613" y="2133941"/>
              <a:ext cx="694822" cy="338554"/>
            </a:xfrm>
            <a:prstGeom prst="rect">
              <a:avLst/>
            </a:prstGeom>
          </p:spPr>
          <p:txBody>
            <a:bodyPr wrap="none">
              <a:spAutoFit/>
            </a:bodyPr>
            <a:lstStyle/>
            <a:p>
              <a:r>
                <a:rPr lang="en-US" altLang="zh-CN" sz="1600" dirty="0">
                  <a:latin typeface="Verdana"/>
                  <a:ea typeface="宋体" pitchFamily="2" charset="-122"/>
                  <a:cs typeface="Verdana"/>
                </a:rPr>
                <a:t>0x1b</a:t>
              </a:r>
              <a:endParaRPr lang="zh-CN" altLang="en-US" sz="1600" dirty="0">
                <a:latin typeface="Verdana"/>
                <a:cs typeface="Verdana"/>
              </a:endParaRPr>
            </a:p>
          </p:txBody>
        </p:sp>
        <p:sp>
          <p:nvSpPr>
            <p:cNvPr id="60" name="矩形 34"/>
            <p:cNvSpPr/>
            <p:nvPr/>
          </p:nvSpPr>
          <p:spPr>
            <a:xfrm>
              <a:off x="2213414" y="374706"/>
              <a:ext cx="697426" cy="338554"/>
            </a:xfrm>
            <a:prstGeom prst="rect">
              <a:avLst/>
            </a:prstGeom>
          </p:spPr>
          <p:txBody>
            <a:bodyPr wrap="none">
              <a:spAutoFit/>
            </a:bodyPr>
            <a:lstStyle/>
            <a:p>
              <a:r>
                <a:rPr lang="en-US" altLang="zh-CN" sz="1600" dirty="0">
                  <a:latin typeface="Verdana"/>
                  <a:ea typeface="宋体" pitchFamily="2" charset="-122"/>
                  <a:cs typeface="Verdana"/>
                </a:rPr>
                <a:t>0x22</a:t>
              </a:r>
              <a:endParaRPr lang="zh-CN" altLang="en-US" sz="1600" dirty="0">
                <a:latin typeface="Verdana"/>
                <a:cs typeface="Verdana"/>
              </a:endParaRPr>
            </a:p>
          </p:txBody>
        </p:sp>
        <p:sp>
          <p:nvSpPr>
            <p:cNvPr id="61" name="矩形 46"/>
            <p:cNvSpPr/>
            <p:nvPr/>
          </p:nvSpPr>
          <p:spPr>
            <a:xfrm>
              <a:off x="2319874" y="1375426"/>
              <a:ext cx="464565" cy="400110"/>
            </a:xfrm>
            <a:prstGeom prst="rect">
              <a:avLst/>
            </a:prstGeom>
          </p:spPr>
          <p:txBody>
            <a:bodyPr wrap="none">
              <a:spAutoFit/>
            </a:bodyPr>
            <a:lstStyle/>
            <a:p>
              <a:r>
                <a:rPr lang="en-US" altLang="zh-CN" sz="2000" dirty="0">
                  <a:latin typeface="Verdana"/>
                  <a:ea typeface="宋体" pitchFamily="2" charset="-122"/>
                  <a:cs typeface="Verdana"/>
                </a:rPr>
                <a:t>...</a:t>
              </a:r>
              <a:endParaRPr lang="zh-CN" altLang="en-US" sz="2000" dirty="0">
                <a:latin typeface="Verdana"/>
                <a:cs typeface="Verdana"/>
              </a:endParaRPr>
            </a:p>
          </p:txBody>
        </p:sp>
        <p:sp>
          <p:nvSpPr>
            <p:cNvPr id="62" name="矩形 47"/>
            <p:cNvSpPr/>
            <p:nvPr/>
          </p:nvSpPr>
          <p:spPr>
            <a:xfrm>
              <a:off x="2286613" y="1777120"/>
              <a:ext cx="184666" cy="338554"/>
            </a:xfrm>
            <a:prstGeom prst="rect">
              <a:avLst/>
            </a:prstGeom>
          </p:spPr>
          <p:txBody>
            <a:bodyPr wrap="none">
              <a:spAutoFit/>
            </a:bodyPr>
            <a:lstStyle/>
            <a:p>
              <a:endParaRPr lang="zh-CN" altLang="en-US" sz="1600" dirty="0">
                <a:latin typeface="Verdana"/>
                <a:cs typeface="Verdana"/>
              </a:endParaRPr>
            </a:p>
          </p:txBody>
        </p:sp>
      </p:grpSp>
      <p:sp>
        <p:nvSpPr>
          <p:cNvPr id="35" name="矩形 40"/>
          <p:cNvSpPr/>
          <p:nvPr/>
        </p:nvSpPr>
        <p:spPr>
          <a:xfrm>
            <a:off x="3309659" y="2681090"/>
            <a:ext cx="2668773" cy="461665"/>
          </a:xfrm>
          <a:prstGeom prst="rect">
            <a:avLst/>
          </a:prstGeom>
        </p:spPr>
        <p:txBody>
          <a:bodyPr wrap="square">
            <a:spAutoFit/>
          </a:bodyPr>
          <a:lstStyle/>
          <a:p>
            <a:r>
              <a:rPr lang="en-US" altLang="zh-CN" sz="2400" dirty="0">
                <a:latin typeface="Consolas"/>
                <a:ea typeface="宋体" pitchFamily="2" charset="-122"/>
                <a:cs typeface="Consolas"/>
              </a:rPr>
              <a:t>int *y = &amp;b;</a:t>
            </a:r>
            <a:endParaRPr lang="zh-CN" altLang="en-US" sz="2400" dirty="0"/>
          </a:p>
        </p:txBody>
      </p:sp>
      <p:sp>
        <p:nvSpPr>
          <p:cNvPr id="48" name="矩形 8"/>
          <p:cNvSpPr/>
          <p:nvPr/>
        </p:nvSpPr>
        <p:spPr>
          <a:xfrm>
            <a:off x="1082890" y="374706"/>
            <a:ext cx="1091998" cy="209778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3000" dirty="0"/>
              <a:t>0x11</a:t>
            </a:r>
            <a:endParaRPr kumimoji="1" lang="zh-CN" altLang="en-US" sz="3000" dirty="0"/>
          </a:p>
        </p:txBody>
      </p:sp>
      <p:sp>
        <p:nvSpPr>
          <p:cNvPr id="51" name="矩形 46"/>
          <p:cNvSpPr/>
          <p:nvPr/>
        </p:nvSpPr>
        <p:spPr>
          <a:xfrm>
            <a:off x="1323260" y="-25404"/>
            <a:ext cx="464565" cy="400110"/>
          </a:xfrm>
          <a:prstGeom prst="rect">
            <a:avLst/>
          </a:prstGeom>
        </p:spPr>
        <p:txBody>
          <a:bodyPr wrap="none">
            <a:spAutoFit/>
          </a:bodyPr>
          <a:lstStyle/>
          <a:p>
            <a:r>
              <a:rPr lang="en-US" altLang="zh-CN" sz="2000" dirty="0">
                <a:latin typeface="Verdana"/>
                <a:ea typeface="宋体" pitchFamily="2" charset="-122"/>
                <a:cs typeface="Verdana"/>
              </a:rPr>
              <a:t>...</a:t>
            </a:r>
            <a:endParaRPr lang="zh-CN" altLang="en-US" sz="2000" dirty="0">
              <a:latin typeface="Verdana"/>
              <a:cs typeface="Verdana"/>
            </a:endParaRPr>
          </a:p>
        </p:txBody>
      </p:sp>
      <p:sp>
        <p:nvSpPr>
          <p:cNvPr id="63" name="矩形 46"/>
          <p:cNvSpPr/>
          <p:nvPr/>
        </p:nvSpPr>
        <p:spPr>
          <a:xfrm>
            <a:off x="2286613" y="24103"/>
            <a:ext cx="464565" cy="400110"/>
          </a:xfrm>
          <a:prstGeom prst="rect">
            <a:avLst/>
          </a:prstGeom>
        </p:spPr>
        <p:txBody>
          <a:bodyPr wrap="none">
            <a:spAutoFit/>
          </a:bodyPr>
          <a:lstStyle/>
          <a:p>
            <a:r>
              <a:rPr lang="en-US" altLang="zh-CN" sz="2000" dirty="0">
                <a:latin typeface="Verdana"/>
                <a:ea typeface="宋体" pitchFamily="2" charset="-122"/>
                <a:cs typeface="Verdana"/>
              </a:rPr>
              <a:t>...</a:t>
            </a:r>
            <a:endParaRPr lang="zh-CN" altLang="en-US" sz="2000" dirty="0">
              <a:latin typeface="Verdana"/>
              <a:cs typeface="Verdana"/>
            </a:endParaRPr>
          </a:p>
        </p:txBody>
      </p:sp>
      <p:sp>
        <p:nvSpPr>
          <p:cNvPr id="64" name="矩形 46"/>
          <p:cNvSpPr/>
          <p:nvPr/>
        </p:nvSpPr>
        <p:spPr>
          <a:xfrm>
            <a:off x="629972" y="2064293"/>
            <a:ext cx="452918" cy="400110"/>
          </a:xfrm>
          <a:prstGeom prst="rect">
            <a:avLst/>
          </a:prstGeom>
        </p:spPr>
        <p:txBody>
          <a:bodyPr wrap="none">
            <a:spAutoFit/>
          </a:bodyPr>
          <a:lstStyle/>
          <a:p>
            <a:r>
              <a:rPr lang="en-US" altLang="zh-CN" sz="2000" dirty="0">
                <a:latin typeface="Verdana"/>
                <a:ea typeface="宋体" pitchFamily="2" charset="-122"/>
                <a:cs typeface="Verdana"/>
              </a:rPr>
              <a:t>y:</a:t>
            </a:r>
            <a:endParaRPr lang="zh-CN" altLang="en-US" sz="2000" dirty="0">
              <a:latin typeface="Verdana"/>
              <a:cs typeface="Verdana"/>
            </a:endParaRPr>
          </a:p>
        </p:txBody>
      </p:sp>
      <p:sp>
        <p:nvSpPr>
          <p:cNvPr id="24" name="Freeform 23"/>
          <p:cNvSpPr/>
          <p:nvPr/>
        </p:nvSpPr>
        <p:spPr>
          <a:xfrm>
            <a:off x="2233281" y="1417638"/>
            <a:ext cx="846701" cy="4436663"/>
          </a:xfrm>
          <a:custGeom>
            <a:avLst/>
            <a:gdLst>
              <a:gd name="connsiteX0" fmla="*/ 0 w 846701"/>
              <a:gd name="connsiteY0" fmla="*/ 14599 h 2408877"/>
              <a:gd name="connsiteX1" fmla="*/ 846701 w 846701"/>
              <a:gd name="connsiteY1" fmla="*/ 0 h 2408877"/>
              <a:gd name="connsiteX2" fmla="*/ 846701 w 846701"/>
              <a:gd name="connsiteY2" fmla="*/ 2394278 h 2408877"/>
              <a:gd name="connsiteX3" fmla="*/ 72992 w 846701"/>
              <a:gd name="connsiteY3" fmla="*/ 2408877 h 2408877"/>
            </a:gdLst>
            <a:ahLst/>
            <a:cxnLst>
              <a:cxn ang="0">
                <a:pos x="connsiteX0" y="connsiteY0"/>
              </a:cxn>
              <a:cxn ang="0">
                <a:pos x="connsiteX1" y="connsiteY1"/>
              </a:cxn>
              <a:cxn ang="0">
                <a:pos x="connsiteX2" y="connsiteY2"/>
              </a:cxn>
              <a:cxn ang="0">
                <a:pos x="connsiteX3" y="connsiteY3"/>
              </a:cxn>
            </a:cxnLst>
            <a:rect l="l" t="t" r="r" b="b"/>
            <a:pathLst>
              <a:path w="846701" h="2408877">
                <a:moveTo>
                  <a:pt x="0" y="14599"/>
                </a:moveTo>
                <a:lnTo>
                  <a:pt x="846701" y="0"/>
                </a:lnTo>
                <a:lnTo>
                  <a:pt x="846701" y="2394278"/>
                </a:lnTo>
                <a:lnTo>
                  <a:pt x="72992" y="2408877"/>
                </a:lnTo>
              </a:path>
            </a:pathLst>
          </a:custGeom>
          <a:ln>
            <a:solidFill>
              <a:schemeClr val="tx1"/>
            </a:solidFill>
            <a:headEnd type="none"/>
            <a:tailEnd type="arrow"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5" name="矩形 45"/>
          <p:cNvSpPr/>
          <p:nvPr/>
        </p:nvSpPr>
        <p:spPr>
          <a:xfrm>
            <a:off x="3463963" y="3553548"/>
            <a:ext cx="2668773" cy="461665"/>
          </a:xfrm>
          <a:prstGeom prst="rect">
            <a:avLst/>
          </a:prstGeom>
        </p:spPr>
        <p:txBody>
          <a:bodyPr wrap="square">
            <a:spAutoFit/>
          </a:bodyPr>
          <a:lstStyle/>
          <a:p>
            <a:r>
              <a:rPr lang="en-US" altLang="zh-CN" sz="2400" dirty="0">
                <a:latin typeface="Consolas"/>
                <a:ea typeface="宋体" pitchFamily="2" charset="-122"/>
                <a:cs typeface="Consolas"/>
              </a:rPr>
              <a:t>*x = 3;</a:t>
            </a:r>
            <a:endParaRPr lang="zh-CN" altLang="en-US" sz="2400" dirty="0"/>
          </a:p>
        </p:txBody>
      </p:sp>
      <p:sp>
        <p:nvSpPr>
          <p:cNvPr id="47" name="矩形 48"/>
          <p:cNvSpPr/>
          <p:nvPr/>
        </p:nvSpPr>
        <p:spPr>
          <a:xfrm>
            <a:off x="3473923" y="3979603"/>
            <a:ext cx="2668773" cy="461665"/>
          </a:xfrm>
          <a:prstGeom prst="rect">
            <a:avLst/>
          </a:prstGeom>
        </p:spPr>
        <p:txBody>
          <a:bodyPr wrap="square">
            <a:spAutoFit/>
          </a:bodyPr>
          <a:lstStyle/>
          <a:p>
            <a:r>
              <a:rPr lang="en-US" altLang="zh-CN" sz="2400" dirty="0">
                <a:latin typeface="Consolas"/>
                <a:ea typeface="宋体" pitchFamily="2" charset="-122"/>
                <a:cs typeface="Consolas"/>
              </a:rPr>
              <a:t>*y = </a:t>
            </a:r>
            <a:r>
              <a:rPr lang="en-US" altLang="zh-CN" sz="2400" dirty="0">
                <a:solidFill>
                  <a:srgbClr val="FF0000"/>
                </a:solidFill>
                <a:latin typeface="Consolas"/>
                <a:ea typeface="宋体" pitchFamily="2" charset="-122"/>
                <a:cs typeface="Consolas"/>
              </a:rPr>
              <a:t>127</a:t>
            </a:r>
            <a:r>
              <a:rPr lang="en-US" altLang="zh-CN" sz="2400" dirty="0">
                <a:latin typeface="Consolas"/>
                <a:ea typeface="宋体" pitchFamily="2" charset="-122"/>
                <a:cs typeface="Consolas"/>
              </a:rPr>
              <a:t>;</a:t>
            </a:r>
            <a:endParaRPr lang="zh-CN" altLang="en-US" sz="2400" dirty="0"/>
          </a:p>
        </p:txBody>
      </p:sp>
      <p:sp>
        <p:nvSpPr>
          <p:cNvPr id="65" name="矩形 3"/>
          <p:cNvSpPr/>
          <p:nvPr/>
        </p:nvSpPr>
        <p:spPr>
          <a:xfrm>
            <a:off x="1097676" y="6341948"/>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lnSpc>
                <a:spcPct val="50000"/>
              </a:lnSpc>
            </a:pPr>
            <a:r>
              <a:rPr kumimoji="1" lang="mr-IN" altLang="zh-CN" sz="3600" b="1" dirty="0">
                <a:solidFill>
                  <a:prstClr val="black"/>
                </a:solidFill>
              </a:rPr>
              <a:t>…</a:t>
            </a:r>
            <a:endParaRPr kumimoji="1" lang="zh-CN" altLang="en-US" dirty="0"/>
          </a:p>
        </p:txBody>
      </p:sp>
    </p:spTree>
    <p:extLst>
      <p:ext uri="{BB962C8B-B14F-4D97-AF65-F5344CB8AC3E}">
        <p14:creationId xmlns:p14="http://schemas.microsoft.com/office/powerpoint/2010/main" val="42583486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Pointer</a:t>
            </a:r>
            <a:endParaRPr kumimoji="1" lang="zh-CN" altLang="en-US" dirty="0"/>
          </a:p>
        </p:txBody>
      </p:sp>
      <p:sp>
        <p:nvSpPr>
          <p:cNvPr id="9" name="矩形 8"/>
          <p:cNvSpPr/>
          <p:nvPr/>
        </p:nvSpPr>
        <p:spPr>
          <a:xfrm>
            <a:off x="1097676" y="2472495"/>
            <a:ext cx="1091998" cy="209778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3000" dirty="0"/>
              <a:t>0x10</a:t>
            </a:r>
            <a:endParaRPr kumimoji="1" lang="zh-CN" altLang="en-US" sz="3000" dirty="0"/>
          </a:p>
        </p:txBody>
      </p:sp>
      <p:sp>
        <p:nvSpPr>
          <p:cNvPr id="17" name="矩形 16"/>
          <p:cNvSpPr/>
          <p:nvPr/>
        </p:nvSpPr>
        <p:spPr>
          <a:xfrm>
            <a:off x="1097676" y="5979259"/>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000" dirty="0">
                <a:latin typeface="Verdana"/>
                <a:cs typeface="Verdana"/>
              </a:rPr>
              <a:t>3</a:t>
            </a:r>
            <a:endParaRPr kumimoji="1" lang="zh-CN" altLang="en-US" sz="2000" dirty="0">
              <a:latin typeface="Verdana"/>
              <a:cs typeface="Verdana"/>
            </a:endParaRPr>
          </a:p>
        </p:txBody>
      </p:sp>
      <p:sp>
        <p:nvSpPr>
          <p:cNvPr id="36" name="矩形 35"/>
          <p:cNvSpPr/>
          <p:nvPr/>
        </p:nvSpPr>
        <p:spPr>
          <a:xfrm>
            <a:off x="3265999" y="1447499"/>
            <a:ext cx="2668773" cy="461665"/>
          </a:xfrm>
          <a:prstGeom prst="rect">
            <a:avLst/>
          </a:prstGeom>
        </p:spPr>
        <p:txBody>
          <a:bodyPr wrap="square">
            <a:spAutoFit/>
          </a:bodyPr>
          <a:lstStyle/>
          <a:p>
            <a:r>
              <a:rPr lang="en-US" altLang="zh-CN" sz="2400" dirty="0">
                <a:latin typeface="Consolas"/>
                <a:ea typeface="宋体" pitchFamily="2" charset="-122"/>
                <a:cs typeface="Consolas"/>
              </a:rPr>
              <a:t>char a = 1;</a:t>
            </a:r>
            <a:endParaRPr lang="zh-CN" altLang="en-US" sz="2400" dirty="0"/>
          </a:p>
        </p:txBody>
      </p:sp>
      <p:sp>
        <p:nvSpPr>
          <p:cNvPr id="42" name="矩形 41"/>
          <p:cNvSpPr/>
          <p:nvPr/>
        </p:nvSpPr>
        <p:spPr>
          <a:xfrm>
            <a:off x="644399" y="5984944"/>
            <a:ext cx="438491" cy="369332"/>
          </a:xfrm>
          <a:prstGeom prst="rect">
            <a:avLst/>
          </a:prstGeom>
        </p:spPr>
        <p:txBody>
          <a:bodyPr wrap="none">
            <a:spAutoFit/>
          </a:bodyPr>
          <a:lstStyle/>
          <a:p>
            <a:r>
              <a:rPr lang="en-US" altLang="zh-CN" dirty="0">
                <a:latin typeface="Consolas"/>
                <a:ea typeface="宋体" pitchFamily="2" charset="-122"/>
                <a:cs typeface="Consolas"/>
              </a:rPr>
              <a:t>a:</a:t>
            </a:r>
            <a:endParaRPr lang="zh-CN" altLang="en-US" dirty="0"/>
          </a:p>
        </p:txBody>
      </p:sp>
      <p:sp>
        <p:nvSpPr>
          <p:cNvPr id="52" name="矩形 51"/>
          <p:cNvSpPr/>
          <p:nvPr/>
        </p:nvSpPr>
        <p:spPr>
          <a:xfrm>
            <a:off x="1094760" y="4570285"/>
            <a:ext cx="1091998" cy="140897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solidFill>
                  <a:srgbClr val="000000"/>
                </a:solidFill>
                <a:latin typeface="Consolas"/>
                <a:ea typeface="宋体" pitchFamily="2" charset="-122"/>
                <a:cs typeface="Consolas"/>
              </a:rPr>
              <a:t>127</a:t>
            </a:r>
            <a:endParaRPr kumimoji="1" lang="zh-CN" altLang="en-US" sz="3000" dirty="0">
              <a:solidFill>
                <a:srgbClr val="000000"/>
              </a:solidFill>
            </a:endParaRPr>
          </a:p>
        </p:txBody>
      </p:sp>
      <p:sp>
        <p:nvSpPr>
          <p:cNvPr id="37" name="矩形 36"/>
          <p:cNvSpPr/>
          <p:nvPr/>
        </p:nvSpPr>
        <p:spPr>
          <a:xfrm>
            <a:off x="3264089" y="1874536"/>
            <a:ext cx="2668773" cy="461665"/>
          </a:xfrm>
          <a:prstGeom prst="rect">
            <a:avLst/>
          </a:prstGeom>
        </p:spPr>
        <p:txBody>
          <a:bodyPr wrap="square">
            <a:spAutoFit/>
          </a:bodyPr>
          <a:lstStyle/>
          <a:p>
            <a:r>
              <a:rPr lang="en-US" altLang="zh-CN" sz="2400" dirty="0">
                <a:latin typeface="Consolas"/>
                <a:ea typeface="宋体" pitchFamily="2" charset="-122"/>
                <a:cs typeface="Consolas"/>
              </a:rPr>
              <a:t>int b = 2;</a:t>
            </a:r>
            <a:endParaRPr lang="zh-CN" altLang="en-US" sz="2400" dirty="0"/>
          </a:p>
        </p:txBody>
      </p:sp>
      <p:sp>
        <p:nvSpPr>
          <p:cNvPr id="38" name="矩形 37"/>
          <p:cNvSpPr/>
          <p:nvPr/>
        </p:nvSpPr>
        <p:spPr>
          <a:xfrm>
            <a:off x="644399" y="5609926"/>
            <a:ext cx="438491" cy="369332"/>
          </a:xfrm>
          <a:prstGeom prst="rect">
            <a:avLst/>
          </a:prstGeom>
        </p:spPr>
        <p:txBody>
          <a:bodyPr wrap="none">
            <a:spAutoFit/>
          </a:bodyPr>
          <a:lstStyle/>
          <a:p>
            <a:r>
              <a:rPr lang="en-US" altLang="zh-CN" dirty="0">
                <a:latin typeface="Consolas"/>
                <a:ea typeface="宋体" pitchFamily="2" charset="-122"/>
                <a:cs typeface="Consolas"/>
              </a:rPr>
              <a:t>b:</a:t>
            </a:r>
            <a:endParaRPr lang="zh-CN" altLang="en-US" dirty="0"/>
          </a:p>
        </p:txBody>
      </p:sp>
      <p:sp>
        <p:nvSpPr>
          <p:cNvPr id="39" name="矩形 38"/>
          <p:cNvSpPr/>
          <p:nvPr/>
        </p:nvSpPr>
        <p:spPr>
          <a:xfrm>
            <a:off x="3299699" y="2291561"/>
            <a:ext cx="2668773" cy="461665"/>
          </a:xfrm>
          <a:prstGeom prst="rect">
            <a:avLst/>
          </a:prstGeom>
        </p:spPr>
        <p:txBody>
          <a:bodyPr wrap="square">
            <a:spAutoFit/>
          </a:bodyPr>
          <a:lstStyle/>
          <a:p>
            <a:r>
              <a:rPr lang="en-US" altLang="zh-CN" sz="2400" dirty="0">
                <a:latin typeface="Consolas"/>
                <a:ea typeface="宋体" pitchFamily="2" charset="-122"/>
                <a:cs typeface="Consolas"/>
              </a:rPr>
              <a:t>char *x = &amp;a;</a:t>
            </a:r>
            <a:endParaRPr lang="zh-CN" altLang="en-US" sz="2400" dirty="0"/>
          </a:p>
        </p:txBody>
      </p:sp>
      <p:sp>
        <p:nvSpPr>
          <p:cNvPr id="40" name="矩形 39"/>
          <p:cNvSpPr/>
          <p:nvPr/>
        </p:nvSpPr>
        <p:spPr>
          <a:xfrm>
            <a:off x="644399" y="4207594"/>
            <a:ext cx="438491" cy="369332"/>
          </a:xfrm>
          <a:prstGeom prst="rect">
            <a:avLst/>
          </a:prstGeom>
        </p:spPr>
        <p:txBody>
          <a:bodyPr wrap="none">
            <a:spAutoFit/>
          </a:bodyPr>
          <a:lstStyle/>
          <a:p>
            <a:r>
              <a:rPr lang="en-US" altLang="zh-CN" dirty="0">
                <a:latin typeface="Consolas"/>
                <a:ea typeface="宋体" pitchFamily="2" charset="-122"/>
                <a:cs typeface="Consolas"/>
              </a:rPr>
              <a:t>x:</a:t>
            </a:r>
            <a:endParaRPr lang="zh-CN" altLang="en-US" dirty="0"/>
          </a:p>
        </p:txBody>
      </p:sp>
      <p:cxnSp>
        <p:nvCxnSpPr>
          <p:cNvPr id="13" name="直线箭头连接符 12"/>
          <p:cNvCxnSpPr>
            <a:stCxn id="9" idx="3"/>
            <a:endCxn id="17" idx="3"/>
          </p:cNvCxnSpPr>
          <p:nvPr/>
        </p:nvCxnSpPr>
        <p:spPr>
          <a:xfrm>
            <a:off x="2189674" y="3521390"/>
            <a:ext cx="12700" cy="2635922"/>
          </a:xfrm>
          <a:prstGeom prst="bentConnector3">
            <a:avLst>
              <a:gd name="adj1" fmla="val 5478307"/>
            </a:avLst>
          </a:prstGeom>
          <a:ln>
            <a:tailEnd type="arrow"/>
          </a:ln>
        </p:spPr>
        <p:style>
          <a:lnRef idx="2">
            <a:schemeClr val="dk1"/>
          </a:lnRef>
          <a:fillRef idx="0">
            <a:schemeClr val="dk1"/>
          </a:fillRef>
          <a:effectRef idx="1">
            <a:schemeClr val="dk1"/>
          </a:effectRef>
          <a:fontRef idx="minor">
            <a:schemeClr val="tx1"/>
          </a:fontRef>
        </p:style>
      </p:cxnSp>
      <p:grpSp>
        <p:nvGrpSpPr>
          <p:cNvPr id="41" name="组 50"/>
          <p:cNvGrpSpPr/>
          <p:nvPr/>
        </p:nvGrpSpPr>
        <p:grpSpPr>
          <a:xfrm>
            <a:off x="2213414" y="374706"/>
            <a:ext cx="768021" cy="5991440"/>
            <a:chOff x="2213414" y="374706"/>
            <a:chExt cx="768021" cy="5991440"/>
          </a:xfrm>
        </p:grpSpPr>
        <p:sp>
          <p:nvSpPr>
            <p:cNvPr id="43" name="矩形 19"/>
            <p:cNvSpPr/>
            <p:nvPr/>
          </p:nvSpPr>
          <p:spPr>
            <a:xfrm>
              <a:off x="2232965" y="6027592"/>
              <a:ext cx="697426" cy="338554"/>
            </a:xfrm>
            <a:prstGeom prst="rect">
              <a:avLst/>
            </a:prstGeom>
          </p:spPr>
          <p:txBody>
            <a:bodyPr wrap="none">
              <a:spAutoFit/>
            </a:bodyPr>
            <a:lstStyle/>
            <a:p>
              <a:r>
                <a:rPr lang="en-US" altLang="zh-CN" sz="1600" dirty="0">
                  <a:latin typeface="Verdana"/>
                  <a:ea typeface="宋体" pitchFamily="2" charset="-122"/>
                  <a:cs typeface="Verdana"/>
                </a:rPr>
                <a:t>0x10</a:t>
              </a:r>
              <a:endParaRPr lang="zh-CN" altLang="en-US" sz="1600" dirty="0">
                <a:latin typeface="Verdana"/>
                <a:cs typeface="Verdana"/>
              </a:endParaRPr>
            </a:p>
          </p:txBody>
        </p:sp>
        <p:sp>
          <p:nvSpPr>
            <p:cNvPr id="44" name="矩形 22"/>
            <p:cNvSpPr/>
            <p:nvPr/>
          </p:nvSpPr>
          <p:spPr>
            <a:xfrm>
              <a:off x="2231055" y="5693322"/>
              <a:ext cx="697426" cy="338554"/>
            </a:xfrm>
            <a:prstGeom prst="rect">
              <a:avLst/>
            </a:prstGeom>
          </p:spPr>
          <p:txBody>
            <a:bodyPr wrap="none">
              <a:spAutoFit/>
            </a:bodyPr>
            <a:lstStyle/>
            <a:p>
              <a:r>
                <a:rPr lang="en-US" altLang="zh-CN" sz="1600" dirty="0">
                  <a:latin typeface="Verdana"/>
                  <a:ea typeface="宋体" pitchFamily="2" charset="-122"/>
                  <a:cs typeface="Verdana"/>
                </a:rPr>
                <a:t>0x11</a:t>
              </a:r>
              <a:endParaRPr lang="zh-CN" altLang="en-US" sz="1600" dirty="0">
                <a:latin typeface="Verdana"/>
                <a:cs typeface="Verdana"/>
              </a:endParaRPr>
            </a:p>
          </p:txBody>
        </p:sp>
        <p:sp>
          <p:nvSpPr>
            <p:cNvPr id="46" name="矩形 23"/>
            <p:cNvSpPr/>
            <p:nvPr/>
          </p:nvSpPr>
          <p:spPr>
            <a:xfrm>
              <a:off x="2233977" y="5329382"/>
              <a:ext cx="697426" cy="338554"/>
            </a:xfrm>
            <a:prstGeom prst="rect">
              <a:avLst/>
            </a:prstGeom>
          </p:spPr>
          <p:txBody>
            <a:bodyPr wrap="none">
              <a:spAutoFit/>
            </a:bodyPr>
            <a:lstStyle/>
            <a:p>
              <a:r>
                <a:rPr lang="en-US" altLang="zh-CN" sz="1600" dirty="0">
                  <a:latin typeface="Verdana"/>
                  <a:ea typeface="宋体" pitchFamily="2" charset="-122"/>
                  <a:cs typeface="Verdana"/>
                </a:rPr>
                <a:t>0x12</a:t>
              </a:r>
              <a:endParaRPr lang="zh-CN" altLang="en-US" sz="1600" dirty="0">
                <a:latin typeface="Verdana"/>
                <a:cs typeface="Verdana"/>
              </a:endParaRPr>
            </a:p>
          </p:txBody>
        </p:sp>
        <p:sp>
          <p:nvSpPr>
            <p:cNvPr id="49" name="矩形 24"/>
            <p:cNvSpPr/>
            <p:nvPr/>
          </p:nvSpPr>
          <p:spPr>
            <a:xfrm>
              <a:off x="2244833" y="4961406"/>
              <a:ext cx="697426" cy="338554"/>
            </a:xfrm>
            <a:prstGeom prst="rect">
              <a:avLst/>
            </a:prstGeom>
          </p:spPr>
          <p:txBody>
            <a:bodyPr wrap="none">
              <a:spAutoFit/>
            </a:bodyPr>
            <a:lstStyle/>
            <a:p>
              <a:r>
                <a:rPr lang="en-US" altLang="zh-CN" sz="1600" dirty="0">
                  <a:latin typeface="Verdana"/>
                  <a:ea typeface="宋体" pitchFamily="2" charset="-122"/>
                  <a:cs typeface="Verdana"/>
                </a:rPr>
                <a:t>0x13</a:t>
              </a:r>
              <a:endParaRPr lang="zh-CN" altLang="en-US" sz="1600" dirty="0">
                <a:latin typeface="Verdana"/>
                <a:cs typeface="Verdana"/>
              </a:endParaRPr>
            </a:p>
          </p:txBody>
        </p:sp>
        <p:sp>
          <p:nvSpPr>
            <p:cNvPr id="50" name="矩形 25"/>
            <p:cNvSpPr/>
            <p:nvPr/>
          </p:nvSpPr>
          <p:spPr>
            <a:xfrm>
              <a:off x="2254793" y="4603228"/>
              <a:ext cx="697627" cy="338554"/>
            </a:xfrm>
            <a:prstGeom prst="rect">
              <a:avLst/>
            </a:prstGeom>
          </p:spPr>
          <p:txBody>
            <a:bodyPr wrap="none">
              <a:spAutoFit/>
            </a:bodyPr>
            <a:lstStyle/>
            <a:p>
              <a:r>
                <a:rPr lang="en-US" altLang="zh-CN" sz="1600" dirty="0">
                  <a:latin typeface="Verdana"/>
                  <a:ea typeface="宋体" pitchFamily="2" charset="-122"/>
                  <a:cs typeface="Verdana"/>
                </a:rPr>
                <a:t>0x14</a:t>
              </a:r>
              <a:endParaRPr lang="zh-CN" altLang="en-US" sz="1600" dirty="0">
                <a:latin typeface="Verdana"/>
                <a:cs typeface="Verdana"/>
              </a:endParaRPr>
            </a:p>
          </p:txBody>
        </p:sp>
        <p:sp>
          <p:nvSpPr>
            <p:cNvPr id="53" name="矩形 26"/>
            <p:cNvSpPr/>
            <p:nvPr/>
          </p:nvSpPr>
          <p:spPr>
            <a:xfrm>
              <a:off x="2252390" y="4267210"/>
              <a:ext cx="697426" cy="338554"/>
            </a:xfrm>
            <a:prstGeom prst="rect">
              <a:avLst/>
            </a:prstGeom>
          </p:spPr>
          <p:txBody>
            <a:bodyPr wrap="none">
              <a:spAutoFit/>
            </a:bodyPr>
            <a:lstStyle/>
            <a:p>
              <a:r>
                <a:rPr lang="en-US" altLang="zh-CN" sz="1600" dirty="0">
                  <a:latin typeface="Verdana"/>
                  <a:ea typeface="宋体" pitchFamily="2" charset="-122"/>
                  <a:cs typeface="Verdana"/>
                </a:rPr>
                <a:t>0x15</a:t>
              </a:r>
              <a:endParaRPr lang="zh-CN" altLang="en-US" sz="1600" dirty="0">
                <a:latin typeface="Verdana"/>
                <a:cs typeface="Verdana"/>
              </a:endParaRPr>
            </a:p>
          </p:txBody>
        </p:sp>
        <p:sp>
          <p:nvSpPr>
            <p:cNvPr id="54" name="矩形 27"/>
            <p:cNvSpPr/>
            <p:nvPr/>
          </p:nvSpPr>
          <p:spPr>
            <a:xfrm>
              <a:off x="2264260" y="3904916"/>
              <a:ext cx="408585" cy="338554"/>
            </a:xfrm>
            <a:prstGeom prst="rect">
              <a:avLst/>
            </a:prstGeom>
          </p:spPr>
          <p:txBody>
            <a:bodyPr wrap="none">
              <a:spAutoFit/>
            </a:bodyPr>
            <a:lstStyle/>
            <a:p>
              <a:r>
                <a:rPr lang="en-US" altLang="zh-CN" sz="1600" dirty="0">
                  <a:latin typeface="Verdana"/>
                  <a:ea typeface="宋体" pitchFamily="2" charset="-122"/>
                  <a:cs typeface="Verdana"/>
                </a:rPr>
                <a:t>...</a:t>
              </a:r>
              <a:endParaRPr lang="zh-CN" altLang="en-US" sz="1600" dirty="0">
                <a:latin typeface="Verdana"/>
                <a:cs typeface="Verdana"/>
              </a:endParaRPr>
            </a:p>
          </p:txBody>
        </p:sp>
        <p:sp>
          <p:nvSpPr>
            <p:cNvPr id="55" name="矩形 28"/>
            <p:cNvSpPr/>
            <p:nvPr/>
          </p:nvSpPr>
          <p:spPr>
            <a:xfrm>
              <a:off x="2264785" y="3558305"/>
              <a:ext cx="184666" cy="338554"/>
            </a:xfrm>
            <a:prstGeom prst="rect">
              <a:avLst/>
            </a:prstGeom>
          </p:spPr>
          <p:txBody>
            <a:bodyPr wrap="none">
              <a:spAutoFit/>
            </a:bodyPr>
            <a:lstStyle/>
            <a:p>
              <a:endParaRPr lang="zh-CN" altLang="en-US" sz="1600" dirty="0">
                <a:latin typeface="Verdana"/>
                <a:cs typeface="Verdana"/>
              </a:endParaRPr>
            </a:p>
          </p:txBody>
        </p:sp>
        <p:sp>
          <p:nvSpPr>
            <p:cNvPr id="56" name="矩形 29"/>
            <p:cNvSpPr/>
            <p:nvPr/>
          </p:nvSpPr>
          <p:spPr>
            <a:xfrm>
              <a:off x="2262875" y="3224035"/>
              <a:ext cx="184666" cy="338554"/>
            </a:xfrm>
            <a:prstGeom prst="rect">
              <a:avLst/>
            </a:prstGeom>
          </p:spPr>
          <p:txBody>
            <a:bodyPr wrap="none">
              <a:spAutoFit/>
            </a:bodyPr>
            <a:lstStyle/>
            <a:p>
              <a:endParaRPr lang="zh-CN" altLang="en-US" sz="1600" dirty="0">
                <a:latin typeface="Verdana"/>
                <a:cs typeface="Verdana"/>
              </a:endParaRPr>
            </a:p>
          </p:txBody>
        </p:sp>
        <p:sp>
          <p:nvSpPr>
            <p:cNvPr id="57" name="矩形 30"/>
            <p:cNvSpPr/>
            <p:nvPr/>
          </p:nvSpPr>
          <p:spPr>
            <a:xfrm>
              <a:off x="2265797" y="2860095"/>
              <a:ext cx="184666" cy="338554"/>
            </a:xfrm>
            <a:prstGeom prst="rect">
              <a:avLst/>
            </a:prstGeom>
          </p:spPr>
          <p:txBody>
            <a:bodyPr wrap="none">
              <a:spAutoFit/>
            </a:bodyPr>
            <a:lstStyle/>
            <a:p>
              <a:endParaRPr lang="zh-CN" altLang="en-US" sz="1600" dirty="0">
                <a:latin typeface="Verdana"/>
                <a:cs typeface="Verdana"/>
              </a:endParaRPr>
            </a:p>
          </p:txBody>
        </p:sp>
        <p:sp>
          <p:nvSpPr>
            <p:cNvPr id="58" name="矩形 31"/>
            <p:cNvSpPr/>
            <p:nvPr/>
          </p:nvSpPr>
          <p:spPr>
            <a:xfrm>
              <a:off x="2276653" y="2492119"/>
              <a:ext cx="673882" cy="338554"/>
            </a:xfrm>
            <a:prstGeom prst="rect">
              <a:avLst/>
            </a:prstGeom>
          </p:spPr>
          <p:txBody>
            <a:bodyPr wrap="none">
              <a:spAutoFit/>
            </a:bodyPr>
            <a:lstStyle/>
            <a:p>
              <a:r>
                <a:rPr lang="en-US" altLang="zh-CN" sz="1600" dirty="0">
                  <a:latin typeface="Verdana"/>
                  <a:ea typeface="宋体" pitchFamily="2" charset="-122"/>
                  <a:cs typeface="Verdana"/>
                </a:rPr>
                <a:t>0x1c</a:t>
              </a:r>
              <a:endParaRPr lang="zh-CN" altLang="en-US" sz="1600" dirty="0">
                <a:latin typeface="Verdana"/>
                <a:cs typeface="Verdana"/>
              </a:endParaRPr>
            </a:p>
          </p:txBody>
        </p:sp>
        <p:sp>
          <p:nvSpPr>
            <p:cNvPr id="59" name="矩形 32"/>
            <p:cNvSpPr/>
            <p:nvPr/>
          </p:nvSpPr>
          <p:spPr>
            <a:xfrm>
              <a:off x="2286613" y="2133941"/>
              <a:ext cx="694822" cy="338554"/>
            </a:xfrm>
            <a:prstGeom prst="rect">
              <a:avLst/>
            </a:prstGeom>
          </p:spPr>
          <p:txBody>
            <a:bodyPr wrap="none">
              <a:spAutoFit/>
            </a:bodyPr>
            <a:lstStyle/>
            <a:p>
              <a:r>
                <a:rPr lang="en-US" altLang="zh-CN" sz="1600" dirty="0">
                  <a:latin typeface="Verdana"/>
                  <a:ea typeface="宋体" pitchFamily="2" charset="-122"/>
                  <a:cs typeface="Verdana"/>
                </a:rPr>
                <a:t>0x1b</a:t>
              </a:r>
              <a:endParaRPr lang="zh-CN" altLang="en-US" sz="1600" dirty="0">
                <a:latin typeface="Verdana"/>
                <a:cs typeface="Verdana"/>
              </a:endParaRPr>
            </a:p>
          </p:txBody>
        </p:sp>
        <p:sp>
          <p:nvSpPr>
            <p:cNvPr id="60" name="矩形 34"/>
            <p:cNvSpPr/>
            <p:nvPr/>
          </p:nvSpPr>
          <p:spPr>
            <a:xfrm>
              <a:off x="2213414" y="374706"/>
              <a:ext cx="697426" cy="338554"/>
            </a:xfrm>
            <a:prstGeom prst="rect">
              <a:avLst/>
            </a:prstGeom>
          </p:spPr>
          <p:txBody>
            <a:bodyPr wrap="none">
              <a:spAutoFit/>
            </a:bodyPr>
            <a:lstStyle/>
            <a:p>
              <a:r>
                <a:rPr lang="en-US" altLang="zh-CN" sz="1600" dirty="0">
                  <a:latin typeface="Verdana"/>
                  <a:ea typeface="宋体" pitchFamily="2" charset="-122"/>
                  <a:cs typeface="Verdana"/>
                </a:rPr>
                <a:t>0x22</a:t>
              </a:r>
              <a:endParaRPr lang="zh-CN" altLang="en-US" sz="1600" dirty="0">
                <a:latin typeface="Verdana"/>
                <a:cs typeface="Verdana"/>
              </a:endParaRPr>
            </a:p>
          </p:txBody>
        </p:sp>
        <p:sp>
          <p:nvSpPr>
            <p:cNvPr id="61" name="矩形 46"/>
            <p:cNvSpPr/>
            <p:nvPr/>
          </p:nvSpPr>
          <p:spPr>
            <a:xfrm>
              <a:off x="2319874" y="1375426"/>
              <a:ext cx="464565" cy="400110"/>
            </a:xfrm>
            <a:prstGeom prst="rect">
              <a:avLst/>
            </a:prstGeom>
          </p:spPr>
          <p:txBody>
            <a:bodyPr wrap="none">
              <a:spAutoFit/>
            </a:bodyPr>
            <a:lstStyle/>
            <a:p>
              <a:r>
                <a:rPr lang="en-US" altLang="zh-CN" sz="2000" dirty="0">
                  <a:latin typeface="Verdana"/>
                  <a:ea typeface="宋体" pitchFamily="2" charset="-122"/>
                  <a:cs typeface="Verdana"/>
                </a:rPr>
                <a:t>...</a:t>
              </a:r>
              <a:endParaRPr lang="zh-CN" altLang="en-US" sz="2000" dirty="0">
                <a:latin typeface="Verdana"/>
                <a:cs typeface="Verdana"/>
              </a:endParaRPr>
            </a:p>
          </p:txBody>
        </p:sp>
        <p:sp>
          <p:nvSpPr>
            <p:cNvPr id="62" name="矩形 47"/>
            <p:cNvSpPr/>
            <p:nvPr/>
          </p:nvSpPr>
          <p:spPr>
            <a:xfrm>
              <a:off x="2286613" y="1777120"/>
              <a:ext cx="184666" cy="338554"/>
            </a:xfrm>
            <a:prstGeom prst="rect">
              <a:avLst/>
            </a:prstGeom>
          </p:spPr>
          <p:txBody>
            <a:bodyPr wrap="none">
              <a:spAutoFit/>
            </a:bodyPr>
            <a:lstStyle/>
            <a:p>
              <a:endParaRPr lang="zh-CN" altLang="en-US" sz="1600" dirty="0">
                <a:latin typeface="Verdana"/>
                <a:cs typeface="Verdana"/>
              </a:endParaRPr>
            </a:p>
          </p:txBody>
        </p:sp>
      </p:grpSp>
      <p:sp>
        <p:nvSpPr>
          <p:cNvPr id="35" name="矩形 40"/>
          <p:cNvSpPr/>
          <p:nvPr/>
        </p:nvSpPr>
        <p:spPr>
          <a:xfrm>
            <a:off x="3309659" y="2681090"/>
            <a:ext cx="2668773" cy="461665"/>
          </a:xfrm>
          <a:prstGeom prst="rect">
            <a:avLst/>
          </a:prstGeom>
        </p:spPr>
        <p:txBody>
          <a:bodyPr wrap="square">
            <a:spAutoFit/>
          </a:bodyPr>
          <a:lstStyle/>
          <a:p>
            <a:r>
              <a:rPr lang="en-US" altLang="zh-CN" sz="2400" dirty="0">
                <a:latin typeface="Consolas"/>
                <a:ea typeface="宋体" pitchFamily="2" charset="-122"/>
                <a:cs typeface="Consolas"/>
              </a:rPr>
              <a:t>int *y = &amp;b;</a:t>
            </a:r>
            <a:endParaRPr lang="zh-CN" altLang="en-US" sz="2400" dirty="0"/>
          </a:p>
        </p:txBody>
      </p:sp>
      <p:sp>
        <p:nvSpPr>
          <p:cNvPr id="48" name="矩形 8"/>
          <p:cNvSpPr/>
          <p:nvPr/>
        </p:nvSpPr>
        <p:spPr>
          <a:xfrm>
            <a:off x="1082890" y="374706"/>
            <a:ext cx="1091998" cy="209778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3000" dirty="0"/>
              <a:t>0x11</a:t>
            </a:r>
            <a:endParaRPr kumimoji="1" lang="zh-CN" altLang="en-US" sz="3000" dirty="0"/>
          </a:p>
        </p:txBody>
      </p:sp>
      <p:sp>
        <p:nvSpPr>
          <p:cNvPr id="51" name="矩形 46"/>
          <p:cNvSpPr/>
          <p:nvPr/>
        </p:nvSpPr>
        <p:spPr>
          <a:xfrm>
            <a:off x="1323260" y="-25404"/>
            <a:ext cx="464565" cy="400110"/>
          </a:xfrm>
          <a:prstGeom prst="rect">
            <a:avLst/>
          </a:prstGeom>
        </p:spPr>
        <p:txBody>
          <a:bodyPr wrap="none">
            <a:spAutoFit/>
          </a:bodyPr>
          <a:lstStyle/>
          <a:p>
            <a:r>
              <a:rPr lang="en-US" altLang="zh-CN" sz="2000" dirty="0">
                <a:latin typeface="Verdana"/>
                <a:ea typeface="宋体" pitchFamily="2" charset="-122"/>
                <a:cs typeface="Verdana"/>
              </a:rPr>
              <a:t>...</a:t>
            </a:r>
            <a:endParaRPr lang="zh-CN" altLang="en-US" sz="2000" dirty="0">
              <a:latin typeface="Verdana"/>
              <a:cs typeface="Verdana"/>
            </a:endParaRPr>
          </a:p>
        </p:txBody>
      </p:sp>
      <p:sp>
        <p:nvSpPr>
          <p:cNvPr id="63" name="矩形 46"/>
          <p:cNvSpPr/>
          <p:nvPr/>
        </p:nvSpPr>
        <p:spPr>
          <a:xfrm>
            <a:off x="2286613" y="24103"/>
            <a:ext cx="464565" cy="400110"/>
          </a:xfrm>
          <a:prstGeom prst="rect">
            <a:avLst/>
          </a:prstGeom>
        </p:spPr>
        <p:txBody>
          <a:bodyPr wrap="none">
            <a:spAutoFit/>
          </a:bodyPr>
          <a:lstStyle/>
          <a:p>
            <a:r>
              <a:rPr lang="en-US" altLang="zh-CN" sz="2000" dirty="0">
                <a:latin typeface="Verdana"/>
                <a:ea typeface="宋体" pitchFamily="2" charset="-122"/>
                <a:cs typeface="Verdana"/>
              </a:rPr>
              <a:t>...</a:t>
            </a:r>
            <a:endParaRPr lang="zh-CN" altLang="en-US" sz="2000" dirty="0">
              <a:latin typeface="Verdana"/>
              <a:cs typeface="Verdana"/>
            </a:endParaRPr>
          </a:p>
        </p:txBody>
      </p:sp>
      <p:sp>
        <p:nvSpPr>
          <p:cNvPr id="64" name="矩形 46"/>
          <p:cNvSpPr/>
          <p:nvPr/>
        </p:nvSpPr>
        <p:spPr>
          <a:xfrm>
            <a:off x="629972" y="2064293"/>
            <a:ext cx="452918" cy="400110"/>
          </a:xfrm>
          <a:prstGeom prst="rect">
            <a:avLst/>
          </a:prstGeom>
        </p:spPr>
        <p:txBody>
          <a:bodyPr wrap="none">
            <a:spAutoFit/>
          </a:bodyPr>
          <a:lstStyle/>
          <a:p>
            <a:r>
              <a:rPr lang="en-US" altLang="zh-CN" sz="2000" dirty="0">
                <a:latin typeface="Verdana"/>
                <a:ea typeface="宋体" pitchFamily="2" charset="-122"/>
                <a:cs typeface="Verdana"/>
              </a:rPr>
              <a:t>y:</a:t>
            </a:r>
            <a:endParaRPr lang="zh-CN" altLang="en-US" sz="2000" dirty="0">
              <a:latin typeface="Verdana"/>
              <a:cs typeface="Verdana"/>
            </a:endParaRPr>
          </a:p>
        </p:txBody>
      </p:sp>
      <p:sp>
        <p:nvSpPr>
          <p:cNvPr id="24" name="Freeform 23"/>
          <p:cNvSpPr/>
          <p:nvPr/>
        </p:nvSpPr>
        <p:spPr>
          <a:xfrm>
            <a:off x="2233281" y="1417638"/>
            <a:ext cx="846701" cy="4436663"/>
          </a:xfrm>
          <a:custGeom>
            <a:avLst/>
            <a:gdLst>
              <a:gd name="connsiteX0" fmla="*/ 0 w 846701"/>
              <a:gd name="connsiteY0" fmla="*/ 14599 h 2408877"/>
              <a:gd name="connsiteX1" fmla="*/ 846701 w 846701"/>
              <a:gd name="connsiteY1" fmla="*/ 0 h 2408877"/>
              <a:gd name="connsiteX2" fmla="*/ 846701 w 846701"/>
              <a:gd name="connsiteY2" fmla="*/ 2394278 h 2408877"/>
              <a:gd name="connsiteX3" fmla="*/ 72992 w 846701"/>
              <a:gd name="connsiteY3" fmla="*/ 2408877 h 2408877"/>
            </a:gdLst>
            <a:ahLst/>
            <a:cxnLst>
              <a:cxn ang="0">
                <a:pos x="connsiteX0" y="connsiteY0"/>
              </a:cxn>
              <a:cxn ang="0">
                <a:pos x="connsiteX1" y="connsiteY1"/>
              </a:cxn>
              <a:cxn ang="0">
                <a:pos x="connsiteX2" y="connsiteY2"/>
              </a:cxn>
              <a:cxn ang="0">
                <a:pos x="connsiteX3" y="connsiteY3"/>
              </a:cxn>
            </a:cxnLst>
            <a:rect l="l" t="t" r="r" b="b"/>
            <a:pathLst>
              <a:path w="846701" h="2408877">
                <a:moveTo>
                  <a:pt x="0" y="14599"/>
                </a:moveTo>
                <a:lnTo>
                  <a:pt x="846701" y="0"/>
                </a:lnTo>
                <a:lnTo>
                  <a:pt x="846701" y="2394278"/>
                </a:lnTo>
                <a:lnTo>
                  <a:pt x="72992" y="2408877"/>
                </a:lnTo>
              </a:path>
            </a:pathLst>
          </a:custGeom>
          <a:ln>
            <a:solidFill>
              <a:schemeClr val="tx1"/>
            </a:solidFill>
            <a:headEnd type="none"/>
            <a:tailEnd type="arrow"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5" name="矩形 45"/>
          <p:cNvSpPr/>
          <p:nvPr/>
        </p:nvSpPr>
        <p:spPr>
          <a:xfrm>
            <a:off x="3463963" y="3553548"/>
            <a:ext cx="2668773" cy="461665"/>
          </a:xfrm>
          <a:prstGeom prst="rect">
            <a:avLst/>
          </a:prstGeom>
        </p:spPr>
        <p:txBody>
          <a:bodyPr wrap="square">
            <a:spAutoFit/>
          </a:bodyPr>
          <a:lstStyle/>
          <a:p>
            <a:r>
              <a:rPr lang="en-US" altLang="zh-CN" sz="2400" dirty="0">
                <a:latin typeface="Consolas"/>
                <a:ea typeface="宋体" pitchFamily="2" charset="-122"/>
                <a:cs typeface="Consolas"/>
              </a:rPr>
              <a:t>*x = 3;</a:t>
            </a:r>
            <a:endParaRPr lang="zh-CN" altLang="en-US" sz="2400" dirty="0"/>
          </a:p>
        </p:txBody>
      </p:sp>
      <p:sp>
        <p:nvSpPr>
          <p:cNvPr id="47" name="矩形 48"/>
          <p:cNvSpPr/>
          <p:nvPr/>
        </p:nvSpPr>
        <p:spPr>
          <a:xfrm>
            <a:off x="3473923" y="3979603"/>
            <a:ext cx="2668773" cy="461665"/>
          </a:xfrm>
          <a:prstGeom prst="rect">
            <a:avLst/>
          </a:prstGeom>
        </p:spPr>
        <p:txBody>
          <a:bodyPr wrap="square">
            <a:spAutoFit/>
          </a:bodyPr>
          <a:lstStyle/>
          <a:p>
            <a:r>
              <a:rPr lang="en-US" altLang="zh-CN" sz="2400" dirty="0">
                <a:latin typeface="Consolas"/>
                <a:ea typeface="宋体" pitchFamily="2" charset="-122"/>
                <a:cs typeface="Consolas"/>
              </a:rPr>
              <a:t>*y = </a:t>
            </a:r>
            <a:r>
              <a:rPr lang="en-US" altLang="zh-CN" sz="2400" dirty="0">
                <a:solidFill>
                  <a:srgbClr val="000000"/>
                </a:solidFill>
                <a:latin typeface="Consolas"/>
                <a:ea typeface="宋体" pitchFamily="2" charset="-122"/>
                <a:cs typeface="Consolas"/>
              </a:rPr>
              <a:t>127</a:t>
            </a:r>
            <a:r>
              <a:rPr lang="en-US" altLang="zh-CN" sz="2400" dirty="0">
                <a:latin typeface="Consolas"/>
                <a:ea typeface="宋体" pitchFamily="2" charset="-122"/>
                <a:cs typeface="Consolas"/>
              </a:rPr>
              <a:t>;</a:t>
            </a:r>
            <a:endParaRPr lang="zh-CN" altLang="en-US" sz="2400" dirty="0"/>
          </a:p>
        </p:txBody>
      </p:sp>
      <p:sp>
        <p:nvSpPr>
          <p:cNvPr id="65" name="矩形 52"/>
          <p:cNvSpPr/>
          <p:nvPr/>
        </p:nvSpPr>
        <p:spPr>
          <a:xfrm>
            <a:off x="3442139" y="4842128"/>
            <a:ext cx="3582467" cy="461665"/>
          </a:xfrm>
          <a:prstGeom prst="rect">
            <a:avLst/>
          </a:prstGeom>
        </p:spPr>
        <p:txBody>
          <a:bodyPr wrap="square">
            <a:spAutoFit/>
          </a:bodyPr>
          <a:lstStyle/>
          <a:p>
            <a:r>
              <a:rPr lang="en-US" altLang="zh-CN" sz="2400" dirty="0">
                <a:latin typeface="Consolas"/>
                <a:ea typeface="宋体" pitchFamily="2" charset="-122"/>
                <a:cs typeface="Consolas"/>
              </a:rPr>
              <a:t>char **xx = &amp;x;</a:t>
            </a:r>
            <a:endParaRPr lang="zh-CN" altLang="en-US" sz="2400" dirty="0"/>
          </a:p>
        </p:txBody>
      </p:sp>
      <p:sp>
        <p:nvSpPr>
          <p:cNvPr id="67" name="Rounded Rectangular Callout 66"/>
          <p:cNvSpPr/>
          <p:nvPr/>
        </p:nvSpPr>
        <p:spPr>
          <a:xfrm>
            <a:off x="6031922" y="2787569"/>
            <a:ext cx="1985367" cy="887834"/>
          </a:xfrm>
          <a:prstGeom prst="wedgeRoundRectCallout">
            <a:avLst>
              <a:gd name="adj1" fmla="val -94191"/>
              <a:gd name="adj2" fmla="val 189979"/>
              <a:gd name="adj3" fmla="val 16667"/>
            </a:avLst>
          </a:prstGeom>
          <a:solidFill>
            <a:srgbClr val="DCE6F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000000"/>
                </a:solidFill>
              </a:rPr>
              <a:t>equivalent to</a:t>
            </a:r>
          </a:p>
          <a:p>
            <a:pPr algn="ctr"/>
            <a:r>
              <a:rPr lang="en-US" sz="2000" dirty="0">
                <a:solidFill>
                  <a:srgbClr val="000000"/>
                </a:solidFill>
              </a:rPr>
              <a:t>char   **xx;</a:t>
            </a:r>
          </a:p>
          <a:p>
            <a:pPr algn="ctr"/>
            <a:r>
              <a:rPr lang="en-US" sz="2000" dirty="0">
                <a:solidFill>
                  <a:srgbClr val="000000"/>
                </a:solidFill>
              </a:rPr>
              <a:t>xx = &amp;x;</a:t>
            </a:r>
          </a:p>
        </p:txBody>
      </p:sp>
      <p:sp>
        <p:nvSpPr>
          <p:cNvPr id="68" name="Rounded Rectangular Callout 67"/>
          <p:cNvSpPr/>
          <p:nvPr/>
        </p:nvSpPr>
        <p:spPr>
          <a:xfrm>
            <a:off x="6489676" y="3896859"/>
            <a:ext cx="1985367" cy="887834"/>
          </a:xfrm>
          <a:prstGeom prst="wedgeRoundRectCallout">
            <a:avLst>
              <a:gd name="adj1" fmla="val -71878"/>
              <a:gd name="adj2" fmla="val 66887"/>
              <a:gd name="adj3" fmla="val 16667"/>
            </a:avLst>
          </a:prstGeom>
          <a:solidFill>
            <a:srgbClr val="DCE6F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000000"/>
                </a:solidFill>
              </a:rPr>
              <a:t>equivalent to</a:t>
            </a:r>
          </a:p>
          <a:p>
            <a:pPr algn="ctr"/>
            <a:r>
              <a:rPr lang="en-US" sz="2000" dirty="0">
                <a:solidFill>
                  <a:srgbClr val="000000"/>
                </a:solidFill>
              </a:rPr>
              <a:t>char**  x x;</a:t>
            </a:r>
          </a:p>
          <a:p>
            <a:pPr algn="ctr"/>
            <a:r>
              <a:rPr lang="en-US" sz="2000" dirty="0">
                <a:solidFill>
                  <a:srgbClr val="000000"/>
                </a:solidFill>
              </a:rPr>
              <a:t>xx = &amp;x;</a:t>
            </a:r>
          </a:p>
        </p:txBody>
      </p:sp>
      <p:sp>
        <p:nvSpPr>
          <p:cNvPr id="69" name="Rounded Rectangular Callout 68"/>
          <p:cNvSpPr/>
          <p:nvPr/>
        </p:nvSpPr>
        <p:spPr>
          <a:xfrm>
            <a:off x="6489676" y="4885465"/>
            <a:ext cx="2654324" cy="887834"/>
          </a:xfrm>
          <a:prstGeom prst="wedgeRoundRectCallout">
            <a:avLst>
              <a:gd name="adj1" fmla="val -65184"/>
              <a:gd name="adj2" fmla="val -27927"/>
              <a:gd name="adj3" fmla="val 16667"/>
            </a:avLst>
          </a:prstGeom>
          <a:solidFill>
            <a:srgbClr val="DCE6F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000000"/>
                </a:solidFill>
              </a:rPr>
              <a:t>what happens if I write</a:t>
            </a:r>
          </a:p>
          <a:p>
            <a:pPr algn="ctr"/>
            <a:r>
              <a:rPr lang="en-US" sz="2000" dirty="0">
                <a:solidFill>
                  <a:srgbClr val="000000"/>
                </a:solidFill>
              </a:rPr>
              <a:t>char*   xx;</a:t>
            </a:r>
          </a:p>
          <a:p>
            <a:pPr algn="ctr"/>
            <a:r>
              <a:rPr lang="en-US" sz="2000" dirty="0">
                <a:solidFill>
                  <a:srgbClr val="000000"/>
                </a:solidFill>
              </a:rPr>
              <a:t>xx = &amp;x;</a:t>
            </a:r>
          </a:p>
        </p:txBody>
      </p:sp>
      <p:sp>
        <p:nvSpPr>
          <p:cNvPr id="70" name="Rounded Rectangular Callout 69"/>
          <p:cNvSpPr/>
          <p:nvPr/>
        </p:nvSpPr>
        <p:spPr>
          <a:xfrm>
            <a:off x="3835352" y="5891448"/>
            <a:ext cx="3189254" cy="887834"/>
          </a:xfrm>
          <a:prstGeom prst="wedgeRoundRectCallout">
            <a:avLst>
              <a:gd name="adj1" fmla="val -11222"/>
              <a:gd name="adj2" fmla="val -112761"/>
              <a:gd name="adj3" fmla="val 16667"/>
            </a:avLst>
          </a:prstGeom>
          <a:solidFill>
            <a:srgbClr val="DCE6F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rgbClr val="000000"/>
                </a:solidFill>
              </a:rPr>
              <a:t>value of xx?</a:t>
            </a:r>
          </a:p>
          <a:p>
            <a:r>
              <a:rPr lang="en-US" sz="2000" dirty="0" err="1">
                <a:solidFill>
                  <a:srgbClr val="000000"/>
                </a:solidFill>
              </a:rPr>
              <a:t>printf</a:t>
            </a:r>
            <a:r>
              <a:rPr lang="en-US" sz="2000" dirty="0">
                <a:solidFill>
                  <a:srgbClr val="000000"/>
                </a:solidFill>
              </a:rPr>
              <a:t>(“xx=%p”, xx);</a:t>
            </a:r>
          </a:p>
        </p:txBody>
      </p:sp>
      <p:sp>
        <p:nvSpPr>
          <p:cNvPr id="4" name="TextBox 3"/>
          <p:cNvSpPr txBox="1"/>
          <p:nvPr/>
        </p:nvSpPr>
        <p:spPr>
          <a:xfrm>
            <a:off x="6215743" y="6327506"/>
            <a:ext cx="1035635" cy="400110"/>
          </a:xfrm>
          <a:prstGeom prst="rect">
            <a:avLst/>
          </a:prstGeom>
          <a:noFill/>
        </p:spPr>
        <p:txBody>
          <a:bodyPr wrap="none" rtlCol="0">
            <a:spAutoFit/>
          </a:bodyPr>
          <a:lstStyle/>
          <a:p>
            <a:r>
              <a:rPr lang="en-US" sz="2000" dirty="0">
                <a:solidFill>
                  <a:srgbClr val="FF0000"/>
                </a:solidFill>
              </a:rPr>
              <a:t>xx=0x15</a:t>
            </a:r>
          </a:p>
        </p:txBody>
      </p:sp>
      <p:sp>
        <p:nvSpPr>
          <p:cNvPr id="71" name="矩形 3"/>
          <p:cNvSpPr/>
          <p:nvPr/>
        </p:nvSpPr>
        <p:spPr>
          <a:xfrm>
            <a:off x="1097676" y="6341948"/>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lnSpc>
                <a:spcPct val="50000"/>
              </a:lnSpc>
            </a:pPr>
            <a:r>
              <a:rPr kumimoji="1" lang="mr-IN" altLang="zh-CN" sz="3600" b="1" dirty="0">
                <a:solidFill>
                  <a:prstClr val="black"/>
                </a:solidFill>
              </a:rPr>
              <a:t>…</a:t>
            </a:r>
            <a:endParaRPr kumimoji="1" lang="zh-CN" altLang="en-US" dirty="0"/>
          </a:p>
        </p:txBody>
      </p:sp>
    </p:spTree>
    <p:extLst>
      <p:ext uri="{BB962C8B-B14F-4D97-AF65-F5344CB8AC3E}">
        <p14:creationId xmlns:p14="http://schemas.microsoft.com/office/powerpoint/2010/main" val="3362752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8" grpId="0" animBg="1"/>
      <p:bldP spid="69" grpId="0" animBg="1"/>
      <p:bldP spid="70" grpId="0" animBg="1"/>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Pointer</a:t>
            </a:r>
            <a:endParaRPr kumimoji="1" lang="zh-CN" altLang="en-US" dirty="0"/>
          </a:p>
        </p:txBody>
      </p:sp>
      <p:sp>
        <p:nvSpPr>
          <p:cNvPr id="9" name="矩形 8"/>
          <p:cNvSpPr/>
          <p:nvPr/>
        </p:nvSpPr>
        <p:spPr>
          <a:xfrm>
            <a:off x="1097676" y="2472495"/>
            <a:ext cx="1091998" cy="209778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3000" dirty="0"/>
              <a:t>0x10</a:t>
            </a:r>
            <a:endParaRPr kumimoji="1" lang="zh-CN" altLang="en-US" sz="3000" dirty="0"/>
          </a:p>
        </p:txBody>
      </p:sp>
      <p:sp>
        <p:nvSpPr>
          <p:cNvPr id="17" name="矩形 16"/>
          <p:cNvSpPr/>
          <p:nvPr/>
        </p:nvSpPr>
        <p:spPr>
          <a:xfrm>
            <a:off x="1097676" y="5979259"/>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000" dirty="0">
                <a:latin typeface="Verdana"/>
                <a:cs typeface="Verdana"/>
              </a:rPr>
              <a:t>3</a:t>
            </a:r>
            <a:endParaRPr kumimoji="1" lang="zh-CN" altLang="en-US" sz="2000" dirty="0">
              <a:latin typeface="Verdana"/>
              <a:cs typeface="Verdana"/>
            </a:endParaRPr>
          </a:p>
        </p:txBody>
      </p:sp>
      <p:sp>
        <p:nvSpPr>
          <p:cNvPr id="36" name="矩形 35"/>
          <p:cNvSpPr/>
          <p:nvPr/>
        </p:nvSpPr>
        <p:spPr>
          <a:xfrm>
            <a:off x="3265999" y="1447499"/>
            <a:ext cx="2668773" cy="461665"/>
          </a:xfrm>
          <a:prstGeom prst="rect">
            <a:avLst/>
          </a:prstGeom>
        </p:spPr>
        <p:txBody>
          <a:bodyPr wrap="square">
            <a:spAutoFit/>
          </a:bodyPr>
          <a:lstStyle/>
          <a:p>
            <a:r>
              <a:rPr lang="en-US" altLang="zh-CN" sz="2400" dirty="0">
                <a:latin typeface="Consolas"/>
                <a:ea typeface="宋体" pitchFamily="2" charset="-122"/>
                <a:cs typeface="Consolas"/>
              </a:rPr>
              <a:t>char a = 1;</a:t>
            </a:r>
            <a:endParaRPr lang="zh-CN" altLang="en-US" sz="2400" dirty="0"/>
          </a:p>
        </p:txBody>
      </p:sp>
      <p:sp>
        <p:nvSpPr>
          <p:cNvPr id="42" name="矩形 41"/>
          <p:cNvSpPr/>
          <p:nvPr/>
        </p:nvSpPr>
        <p:spPr>
          <a:xfrm>
            <a:off x="644399" y="5984944"/>
            <a:ext cx="438491" cy="369332"/>
          </a:xfrm>
          <a:prstGeom prst="rect">
            <a:avLst/>
          </a:prstGeom>
        </p:spPr>
        <p:txBody>
          <a:bodyPr wrap="none">
            <a:spAutoFit/>
          </a:bodyPr>
          <a:lstStyle/>
          <a:p>
            <a:r>
              <a:rPr lang="en-US" altLang="zh-CN" dirty="0">
                <a:latin typeface="Consolas"/>
                <a:ea typeface="宋体" pitchFamily="2" charset="-122"/>
                <a:cs typeface="Consolas"/>
              </a:rPr>
              <a:t>a:</a:t>
            </a:r>
            <a:endParaRPr lang="zh-CN" altLang="en-US" dirty="0"/>
          </a:p>
        </p:txBody>
      </p:sp>
      <p:sp>
        <p:nvSpPr>
          <p:cNvPr id="52" name="矩形 51"/>
          <p:cNvSpPr/>
          <p:nvPr/>
        </p:nvSpPr>
        <p:spPr>
          <a:xfrm>
            <a:off x="1094760" y="4570285"/>
            <a:ext cx="1091998" cy="140897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solidFill>
                  <a:srgbClr val="000000"/>
                </a:solidFill>
                <a:latin typeface="Consolas"/>
                <a:ea typeface="宋体" pitchFamily="2" charset="-122"/>
                <a:cs typeface="Consolas"/>
              </a:rPr>
              <a:t>127</a:t>
            </a:r>
            <a:endParaRPr kumimoji="1" lang="zh-CN" altLang="en-US" sz="3000" dirty="0">
              <a:solidFill>
                <a:srgbClr val="000000"/>
              </a:solidFill>
            </a:endParaRPr>
          </a:p>
        </p:txBody>
      </p:sp>
      <p:sp>
        <p:nvSpPr>
          <p:cNvPr id="37" name="矩形 36"/>
          <p:cNvSpPr/>
          <p:nvPr/>
        </p:nvSpPr>
        <p:spPr>
          <a:xfrm>
            <a:off x="3264089" y="1874536"/>
            <a:ext cx="2668773" cy="461665"/>
          </a:xfrm>
          <a:prstGeom prst="rect">
            <a:avLst/>
          </a:prstGeom>
        </p:spPr>
        <p:txBody>
          <a:bodyPr wrap="square">
            <a:spAutoFit/>
          </a:bodyPr>
          <a:lstStyle/>
          <a:p>
            <a:r>
              <a:rPr lang="en-US" altLang="zh-CN" sz="2400" dirty="0">
                <a:latin typeface="Consolas"/>
                <a:ea typeface="宋体" pitchFamily="2" charset="-122"/>
                <a:cs typeface="Consolas"/>
              </a:rPr>
              <a:t>int b = 2;</a:t>
            </a:r>
            <a:endParaRPr lang="zh-CN" altLang="en-US" sz="2400" dirty="0"/>
          </a:p>
        </p:txBody>
      </p:sp>
      <p:sp>
        <p:nvSpPr>
          <p:cNvPr id="38" name="矩形 37"/>
          <p:cNvSpPr/>
          <p:nvPr/>
        </p:nvSpPr>
        <p:spPr>
          <a:xfrm>
            <a:off x="644399" y="5609926"/>
            <a:ext cx="438491" cy="369332"/>
          </a:xfrm>
          <a:prstGeom prst="rect">
            <a:avLst/>
          </a:prstGeom>
        </p:spPr>
        <p:txBody>
          <a:bodyPr wrap="none">
            <a:spAutoFit/>
          </a:bodyPr>
          <a:lstStyle/>
          <a:p>
            <a:r>
              <a:rPr lang="en-US" altLang="zh-CN" dirty="0">
                <a:latin typeface="Consolas"/>
                <a:ea typeface="宋体" pitchFamily="2" charset="-122"/>
                <a:cs typeface="Consolas"/>
              </a:rPr>
              <a:t>b:</a:t>
            </a:r>
            <a:endParaRPr lang="zh-CN" altLang="en-US" dirty="0"/>
          </a:p>
        </p:txBody>
      </p:sp>
      <p:sp>
        <p:nvSpPr>
          <p:cNvPr id="39" name="矩形 38"/>
          <p:cNvSpPr/>
          <p:nvPr/>
        </p:nvSpPr>
        <p:spPr>
          <a:xfrm>
            <a:off x="3299699" y="2291561"/>
            <a:ext cx="2668773" cy="461665"/>
          </a:xfrm>
          <a:prstGeom prst="rect">
            <a:avLst/>
          </a:prstGeom>
        </p:spPr>
        <p:txBody>
          <a:bodyPr wrap="square">
            <a:spAutoFit/>
          </a:bodyPr>
          <a:lstStyle/>
          <a:p>
            <a:r>
              <a:rPr lang="en-US" altLang="zh-CN" sz="2400" dirty="0">
                <a:latin typeface="Consolas"/>
                <a:ea typeface="宋体" pitchFamily="2" charset="-122"/>
                <a:cs typeface="Consolas"/>
              </a:rPr>
              <a:t>char *x = &amp;a;</a:t>
            </a:r>
            <a:endParaRPr lang="zh-CN" altLang="en-US" sz="2400" dirty="0"/>
          </a:p>
        </p:txBody>
      </p:sp>
      <p:sp>
        <p:nvSpPr>
          <p:cNvPr id="40" name="矩形 39"/>
          <p:cNvSpPr/>
          <p:nvPr/>
        </p:nvSpPr>
        <p:spPr>
          <a:xfrm>
            <a:off x="644399" y="4207594"/>
            <a:ext cx="438491" cy="369332"/>
          </a:xfrm>
          <a:prstGeom prst="rect">
            <a:avLst/>
          </a:prstGeom>
        </p:spPr>
        <p:txBody>
          <a:bodyPr wrap="none">
            <a:spAutoFit/>
          </a:bodyPr>
          <a:lstStyle/>
          <a:p>
            <a:r>
              <a:rPr lang="en-US" altLang="zh-CN" dirty="0">
                <a:latin typeface="Consolas"/>
                <a:ea typeface="宋体" pitchFamily="2" charset="-122"/>
                <a:cs typeface="Consolas"/>
              </a:rPr>
              <a:t>x:</a:t>
            </a:r>
            <a:endParaRPr lang="zh-CN" altLang="en-US" dirty="0"/>
          </a:p>
        </p:txBody>
      </p:sp>
      <p:cxnSp>
        <p:nvCxnSpPr>
          <p:cNvPr id="13" name="直线箭头连接符 12"/>
          <p:cNvCxnSpPr>
            <a:stCxn id="9" idx="3"/>
            <a:endCxn id="17" idx="3"/>
          </p:cNvCxnSpPr>
          <p:nvPr/>
        </p:nvCxnSpPr>
        <p:spPr>
          <a:xfrm>
            <a:off x="2189674" y="3521390"/>
            <a:ext cx="12700" cy="2635922"/>
          </a:xfrm>
          <a:prstGeom prst="bentConnector3">
            <a:avLst>
              <a:gd name="adj1" fmla="val 5478307"/>
            </a:avLst>
          </a:prstGeom>
          <a:ln>
            <a:tailEnd type="arrow"/>
          </a:ln>
        </p:spPr>
        <p:style>
          <a:lnRef idx="2">
            <a:schemeClr val="dk1"/>
          </a:lnRef>
          <a:fillRef idx="0">
            <a:schemeClr val="dk1"/>
          </a:fillRef>
          <a:effectRef idx="1">
            <a:schemeClr val="dk1"/>
          </a:effectRef>
          <a:fontRef idx="minor">
            <a:schemeClr val="tx1"/>
          </a:fontRef>
        </p:style>
      </p:cxnSp>
      <p:grpSp>
        <p:nvGrpSpPr>
          <p:cNvPr id="41" name="组 50"/>
          <p:cNvGrpSpPr/>
          <p:nvPr/>
        </p:nvGrpSpPr>
        <p:grpSpPr>
          <a:xfrm>
            <a:off x="2213414" y="374706"/>
            <a:ext cx="768021" cy="5991440"/>
            <a:chOff x="2213414" y="374706"/>
            <a:chExt cx="768021" cy="5991440"/>
          </a:xfrm>
        </p:grpSpPr>
        <p:sp>
          <p:nvSpPr>
            <p:cNvPr id="43" name="矩形 19"/>
            <p:cNvSpPr/>
            <p:nvPr/>
          </p:nvSpPr>
          <p:spPr>
            <a:xfrm>
              <a:off x="2232965" y="6027592"/>
              <a:ext cx="697426" cy="338554"/>
            </a:xfrm>
            <a:prstGeom prst="rect">
              <a:avLst/>
            </a:prstGeom>
          </p:spPr>
          <p:txBody>
            <a:bodyPr wrap="none">
              <a:spAutoFit/>
            </a:bodyPr>
            <a:lstStyle/>
            <a:p>
              <a:r>
                <a:rPr lang="en-US" altLang="zh-CN" sz="1600" dirty="0">
                  <a:latin typeface="Verdana"/>
                  <a:ea typeface="宋体" pitchFamily="2" charset="-122"/>
                  <a:cs typeface="Verdana"/>
                </a:rPr>
                <a:t>0x10</a:t>
              </a:r>
              <a:endParaRPr lang="zh-CN" altLang="en-US" sz="1600" dirty="0">
                <a:latin typeface="Verdana"/>
                <a:cs typeface="Verdana"/>
              </a:endParaRPr>
            </a:p>
          </p:txBody>
        </p:sp>
        <p:sp>
          <p:nvSpPr>
            <p:cNvPr id="44" name="矩形 22"/>
            <p:cNvSpPr/>
            <p:nvPr/>
          </p:nvSpPr>
          <p:spPr>
            <a:xfrm>
              <a:off x="2231055" y="5693322"/>
              <a:ext cx="697426" cy="338554"/>
            </a:xfrm>
            <a:prstGeom prst="rect">
              <a:avLst/>
            </a:prstGeom>
          </p:spPr>
          <p:txBody>
            <a:bodyPr wrap="none">
              <a:spAutoFit/>
            </a:bodyPr>
            <a:lstStyle/>
            <a:p>
              <a:r>
                <a:rPr lang="en-US" altLang="zh-CN" sz="1600" dirty="0">
                  <a:latin typeface="Verdana"/>
                  <a:ea typeface="宋体" pitchFamily="2" charset="-122"/>
                  <a:cs typeface="Verdana"/>
                </a:rPr>
                <a:t>0x11</a:t>
              </a:r>
              <a:endParaRPr lang="zh-CN" altLang="en-US" sz="1600" dirty="0">
                <a:latin typeface="Verdana"/>
                <a:cs typeface="Verdana"/>
              </a:endParaRPr>
            </a:p>
          </p:txBody>
        </p:sp>
        <p:sp>
          <p:nvSpPr>
            <p:cNvPr id="46" name="矩形 23"/>
            <p:cNvSpPr/>
            <p:nvPr/>
          </p:nvSpPr>
          <p:spPr>
            <a:xfrm>
              <a:off x="2233977" y="5329382"/>
              <a:ext cx="697426" cy="338554"/>
            </a:xfrm>
            <a:prstGeom prst="rect">
              <a:avLst/>
            </a:prstGeom>
          </p:spPr>
          <p:txBody>
            <a:bodyPr wrap="none">
              <a:spAutoFit/>
            </a:bodyPr>
            <a:lstStyle/>
            <a:p>
              <a:r>
                <a:rPr lang="en-US" altLang="zh-CN" sz="1600" dirty="0">
                  <a:latin typeface="Verdana"/>
                  <a:ea typeface="宋体" pitchFamily="2" charset="-122"/>
                  <a:cs typeface="Verdana"/>
                </a:rPr>
                <a:t>0x12</a:t>
              </a:r>
              <a:endParaRPr lang="zh-CN" altLang="en-US" sz="1600" dirty="0">
                <a:latin typeface="Verdana"/>
                <a:cs typeface="Verdana"/>
              </a:endParaRPr>
            </a:p>
          </p:txBody>
        </p:sp>
        <p:sp>
          <p:nvSpPr>
            <p:cNvPr id="49" name="矩形 24"/>
            <p:cNvSpPr/>
            <p:nvPr/>
          </p:nvSpPr>
          <p:spPr>
            <a:xfrm>
              <a:off x="2244833" y="4961406"/>
              <a:ext cx="697426" cy="338554"/>
            </a:xfrm>
            <a:prstGeom prst="rect">
              <a:avLst/>
            </a:prstGeom>
          </p:spPr>
          <p:txBody>
            <a:bodyPr wrap="none">
              <a:spAutoFit/>
            </a:bodyPr>
            <a:lstStyle/>
            <a:p>
              <a:r>
                <a:rPr lang="en-US" altLang="zh-CN" sz="1600" dirty="0">
                  <a:latin typeface="Verdana"/>
                  <a:ea typeface="宋体" pitchFamily="2" charset="-122"/>
                  <a:cs typeface="Verdana"/>
                </a:rPr>
                <a:t>0x13</a:t>
              </a:r>
              <a:endParaRPr lang="zh-CN" altLang="en-US" sz="1600" dirty="0">
                <a:latin typeface="Verdana"/>
                <a:cs typeface="Verdana"/>
              </a:endParaRPr>
            </a:p>
          </p:txBody>
        </p:sp>
        <p:sp>
          <p:nvSpPr>
            <p:cNvPr id="50" name="矩形 25"/>
            <p:cNvSpPr/>
            <p:nvPr/>
          </p:nvSpPr>
          <p:spPr>
            <a:xfrm>
              <a:off x="2254793" y="4603228"/>
              <a:ext cx="697627" cy="338554"/>
            </a:xfrm>
            <a:prstGeom prst="rect">
              <a:avLst/>
            </a:prstGeom>
          </p:spPr>
          <p:txBody>
            <a:bodyPr wrap="none">
              <a:spAutoFit/>
            </a:bodyPr>
            <a:lstStyle/>
            <a:p>
              <a:r>
                <a:rPr lang="en-US" altLang="zh-CN" sz="1600" dirty="0">
                  <a:latin typeface="Verdana"/>
                  <a:ea typeface="宋体" pitchFamily="2" charset="-122"/>
                  <a:cs typeface="Verdana"/>
                </a:rPr>
                <a:t>0x14</a:t>
              </a:r>
              <a:endParaRPr lang="zh-CN" altLang="en-US" sz="1600" dirty="0">
                <a:latin typeface="Verdana"/>
                <a:cs typeface="Verdana"/>
              </a:endParaRPr>
            </a:p>
          </p:txBody>
        </p:sp>
        <p:sp>
          <p:nvSpPr>
            <p:cNvPr id="53" name="矩形 26"/>
            <p:cNvSpPr/>
            <p:nvPr/>
          </p:nvSpPr>
          <p:spPr>
            <a:xfrm>
              <a:off x="2252390" y="4267210"/>
              <a:ext cx="697426" cy="338554"/>
            </a:xfrm>
            <a:prstGeom prst="rect">
              <a:avLst/>
            </a:prstGeom>
          </p:spPr>
          <p:txBody>
            <a:bodyPr wrap="none">
              <a:spAutoFit/>
            </a:bodyPr>
            <a:lstStyle/>
            <a:p>
              <a:r>
                <a:rPr lang="en-US" altLang="zh-CN" sz="1600" dirty="0">
                  <a:latin typeface="Verdana"/>
                  <a:ea typeface="宋体" pitchFamily="2" charset="-122"/>
                  <a:cs typeface="Verdana"/>
                </a:rPr>
                <a:t>0x15</a:t>
              </a:r>
              <a:endParaRPr lang="zh-CN" altLang="en-US" sz="1600" dirty="0">
                <a:latin typeface="Verdana"/>
                <a:cs typeface="Verdana"/>
              </a:endParaRPr>
            </a:p>
          </p:txBody>
        </p:sp>
        <p:sp>
          <p:nvSpPr>
            <p:cNvPr id="54" name="矩形 27"/>
            <p:cNvSpPr/>
            <p:nvPr/>
          </p:nvSpPr>
          <p:spPr>
            <a:xfrm>
              <a:off x="2264260" y="3904916"/>
              <a:ext cx="408585" cy="338554"/>
            </a:xfrm>
            <a:prstGeom prst="rect">
              <a:avLst/>
            </a:prstGeom>
          </p:spPr>
          <p:txBody>
            <a:bodyPr wrap="none">
              <a:spAutoFit/>
            </a:bodyPr>
            <a:lstStyle/>
            <a:p>
              <a:r>
                <a:rPr lang="en-US" altLang="zh-CN" sz="1600" dirty="0">
                  <a:latin typeface="Verdana"/>
                  <a:ea typeface="宋体" pitchFamily="2" charset="-122"/>
                  <a:cs typeface="Verdana"/>
                </a:rPr>
                <a:t>...</a:t>
              </a:r>
              <a:endParaRPr lang="zh-CN" altLang="en-US" sz="1600" dirty="0">
                <a:latin typeface="Verdana"/>
                <a:cs typeface="Verdana"/>
              </a:endParaRPr>
            </a:p>
          </p:txBody>
        </p:sp>
        <p:sp>
          <p:nvSpPr>
            <p:cNvPr id="55" name="矩形 28"/>
            <p:cNvSpPr/>
            <p:nvPr/>
          </p:nvSpPr>
          <p:spPr>
            <a:xfrm>
              <a:off x="2264785" y="3558305"/>
              <a:ext cx="184666" cy="338554"/>
            </a:xfrm>
            <a:prstGeom prst="rect">
              <a:avLst/>
            </a:prstGeom>
          </p:spPr>
          <p:txBody>
            <a:bodyPr wrap="none">
              <a:spAutoFit/>
            </a:bodyPr>
            <a:lstStyle/>
            <a:p>
              <a:endParaRPr lang="zh-CN" altLang="en-US" sz="1600" dirty="0">
                <a:latin typeface="Verdana"/>
                <a:cs typeface="Verdana"/>
              </a:endParaRPr>
            </a:p>
          </p:txBody>
        </p:sp>
        <p:sp>
          <p:nvSpPr>
            <p:cNvPr id="56" name="矩形 29"/>
            <p:cNvSpPr/>
            <p:nvPr/>
          </p:nvSpPr>
          <p:spPr>
            <a:xfrm>
              <a:off x="2262875" y="3224035"/>
              <a:ext cx="184666" cy="338554"/>
            </a:xfrm>
            <a:prstGeom prst="rect">
              <a:avLst/>
            </a:prstGeom>
          </p:spPr>
          <p:txBody>
            <a:bodyPr wrap="none">
              <a:spAutoFit/>
            </a:bodyPr>
            <a:lstStyle/>
            <a:p>
              <a:endParaRPr lang="zh-CN" altLang="en-US" sz="1600" dirty="0">
                <a:latin typeface="Verdana"/>
                <a:cs typeface="Verdana"/>
              </a:endParaRPr>
            </a:p>
          </p:txBody>
        </p:sp>
        <p:sp>
          <p:nvSpPr>
            <p:cNvPr id="57" name="矩形 30"/>
            <p:cNvSpPr/>
            <p:nvPr/>
          </p:nvSpPr>
          <p:spPr>
            <a:xfrm>
              <a:off x="2265797" y="2860095"/>
              <a:ext cx="184666" cy="338554"/>
            </a:xfrm>
            <a:prstGeom prst="rect">
              <a:avLst/>
            </a:prstGeom>
          </p:spPr>
          <p:txBody>
            <a:bodyPr wrap="none">
              <a:spAutoFit/>
            </a:bodyPr>
            <a:lstStyle/>
            <a:p>
              <a:endParaRPr lang="zh-CN" altLang="en-US" sz="1600" dirty="0">
                <a:latin typeface="Verdana"/>
                <a:cs typeface="Verdana"/>
              </a:endParaRPr>
            </a:p>
          </p:txBody>
        </p:sp>
        <p:sp>
          <p:nvSpPr>
            <p:cNvPr id="58" name="矩形 31"/>
            <p:cNvSpPr/>
            <p:nvPr/>
          </p:nvSpPr>
          <p:spPr>
            <a:xfrm>
              <a:off x="2276653" y="2492119"/>
              <a:ext cx="673882" cy="338554"/>
            </a:xfrm>
            <a:prstGeom prst="rect">
              <a:avLst/>
            </a:prstGeom>
          </p:spPr>
          <p:txBody>
            <a:bodyPr wrap="none">
              <a:spAutoFit/>
            </a:bodyPr>
            <a:lstStyle/>
            <a:p>
              <a:r>
                <a:rPr lang="en-US" altLang="zh-CN" sz="1600" dirty="0">
                  <a:latin typeface="Verdana"/>
                  <a:ea typeface="宋体" pitchFamily="2" charset="-122"/>
                  <a:cs typeface="Verdana"/>
                </a:rPr>
                <a:t>0x1c</a:t>
              </a:r>
              <a:endParaRPr lang="zh-CN" altLang="en-US" sz="1600" dirty="0">
                <a:latin typeface="Verdana"/>
                <a:cs typeface="Verdana"/>
              </a:endParaRPr>
            </a:p>
          </p:txBody>
        </p:sp>
        <p:sp>
          <p:nvSpPr>
            <p:cNvPr id="59" name="矩形 32"/>
            <p:cNvSpPr/>
            <p:nvPr/>
          </p:nvSpPr>
          <p:spPr>
            <a:xfrm>
              <a:off x="2286613" y="2133941"/>
              <a:ext cx="694822" cy="338554"/>
            </a:xfrm>
            <a:prstGeom prst="rect">
              <a:avLst/>
            </a:prstGeom>
          </p:spPr>
          <p:txBody>
            <a:bodyPr wrap="none">
              <a:spAutoFit/>
            </a:bodyPr>
            <a:lstStyle/>
            <a:p>
              <a:r>
                <a:rPr lang="en-US" altLang="zh-CN" sz="1600" dirty="0">
                  <a:latin typeface="Verdana"/>
                  <a:ea typeface="宋体" pitchFamily="2" charset="-122"/>
                  <a:cs typeface="Verdana"/>
                </a:rPr>
                <a:t>0x1b</a:t>
              </a:r>
              <a:endParaRPr lang="zh-CN" altLang="en-US" sz="1600" dirty="0">
                <a:latin typeface="Verdana"/>
                <a:cs typeface="Verdana"/>
              </a:endParaRPr>
            </a:p>
          </p:txBody>
        </p:sp>
        <p:sp>
          <p:nvSpPr>
            <p:cNvPr id="60" name="矩形 34"/>
            <p:cNvSpPr/>
            <p:nvPr/>
          </p:nvSpPr>
          <p:spPr>
            <a:xfrm>
              <a:off x="2213414" y="374706"/>
              <a:ext cx="697426" cy="338554"/>
            </a:xfrm>
            <a:prstGeom prst="rect">
              <a:avLst/>
            </a:prstGeom>
          </p:spPr>
          <p:txBody>
            <a:bodyPr wrap="none">
              <a:spAutoFit/>
            </a:bodyPr>
            <a:lstStyle/>
            <a:p>
              <a:r>
                <a:rPr lang="en-US" altLang="zh-CN" sz="1600" dirty="0">
                  <a:latin typeface="Verdana"/>
                  <a:ea typeface="宋体" pitchFamily="2" charset="-122"/>
                  <a:cs typeface="Verdana"/>
                </a:rPr>
                <a:t>0x22</a:t>
              </a:r>
              <a:endParaRPr lang="zh-CN" altLang="en-US" sz="1600" dirty="0">
                <a:latin typeface="Verdana"/>
                <a:cs typeface="Verdana"/>
              </a:endParaRPr>
            </a:p>
          </p:txBody>
        </p:sp>
        <p:sp>
          <p:nvSpPr>
            <p:cNvPr id="61" name="矩形 46"/>
            <p:cNvSpPr/>
            <p:nvPr/>
          </p:nvSpPr>
          <p:spPr>
            <a:xfrm>
              <a:off x="2319874" y="1375426"/>
              <a:ext cx="464565" cy="400110"/>
            </a:xfrm>
            <a:prstGeom prst="rect">
              <a:avLst/>
            </a:prstGeom>
          </p:spPr>
          <p:txBody>
            <a:bodyPr wrap="none">
              <a:spAutoFit/>
            </a:bodyPr>
            <a:lstStyle/>
            <a:p>
              <a:r>
                <a:rPr lang="en-US" altLang="zh-CN" sz="2000" dirty="0">
                  <a:latin typeface="Verdana"/>
                  <a:ea typeface="宋体" pitchFamily="2" charset="-122"/>
                  <a:cs typeface="Verdana"/>
                </a:rPr>
                <a:t>...</a:t>
              </a:r>
              <a:endParaRPr lang="zh-CN" altLang="en-US" sz="2000" dirty="0">
                <a:latin typeface="Verdana"/>
                <a:cs typeface="Verdana"/>
              </a:endParaRPr>
            </a:p>
          </p:txBody>
        </p:sp>
        <p:sp>
          <p:nvSpPr>
            <p:cNvPr id="62" name="矩形 47"/>
            <p:cNvSpPr/>
            <p:nvPr/>
          </p:nvSpPr>
          <p:spPr>
            <a:xfrm>
              <a:off x="2286613" y="1777120"/>
              <a:ext cx="184666" cy="338554"/>
            </a:xfrm>
            <a:prstGeom prst="rect">
              <a:avLst/>
            </a:prstGeom>
          </p:spPr>
          <p:txBody>
            <a:bodyPr wrap="none">
              <a:spAutoFit/>
            </a:bodyPr>
            <a:lstStyle/>
            <a:p>
              <a:endParaRPr lang="zh-CN" altLang="en-US" sz="1600" dirty="0">
                <a:latin typeface="Verdana"/>
                <a:cs typeface="Verdana"/>
              </a:endParaRPr>
            </a:p>
          </p:txBody>
        </p:sp>
      </p:grpSp>
      <p:sp>
        <p:nvSpPr>
          <p:cNvPr id="35" name="矩形 40"/>
          <p:cNvSpPr/>
          <p:nvPr/>
        </p:nvSpPr>
        <p:spPr>
          <a:xfrm>
            <a:off x="3309659" y="2681090"/>
            <a:ext cx="2668773" cy="461665"/>
          </a:xfrm>
          <a:prstGeom prst="rect">
            <a:avLst/>
          </a:prstGeom>
        </p:spPr>
        <p:txBody>
          <a:bodyPr wrap="square">
            <a:spAutoFit/>
          </a:bodyPr>
          <a:lstStyle/>
          <a:p>
            <a:r>
              <a:rPr lang="en-US" altLang="zh-CN" sz="2400" dirty="0">
                <a:latin typeface="Consolas"/>
                <a:ea typeface="宋体" pitchFamily="2" charset="-122"/>
                <a:cs typeface="Consolas"/>
              </a:rPr>
              <a:t>int *y = &amp;b;</a:t>
            </a:r>
            <a:endParaRPr lang="zh-CN" altLang="en-US" sz="2400" dirty="0"/>
          </a:p>
        </p:txBody>
      </p:sp>
      <p:sp>
        <p:nvSpPr>
          <p:cNvPr id="48" name="矩形 8"/>
          <p:cNvSpPr/>
          <p:nvPr/>
        </p:nvSpPr>
        <p:spPr>
          <a:xfrm>
            <a:off x="1082890" y="374706"/>
            <a:ext cx="1091998" cy="209778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3000" dirty="0"/>
              <a:t>0x11</a:t>
            </a:r>
            <a:endParaRPr kumimoji="1" lang="zh-CN" altLang="en-US" sz="3000" dirty="0"/>
          </a:p>
        </p:txBody>
      </p:sp>
      <p:sp>
        <p:nvSpPr>
          <p:cNvPr id="51" name="矩形 46"/>
          <p:cNvSpPr/>
          <p:nvPr/>
        </p:nvSpPr>
        <p:spPr>
          <a:xfrm>
            <a:off x="1323260" y="-25404"/>
            <a:ext cx="464565" cy="400110"/>
          </a:xfrm>
          <a:prstGeom prst="rect">
            <a:avLst/>
          </a:prstGeom>
        </p:spPr>
        <p:txBody>
          <a:bodyPr wrap="none">
            <a:spAutoFit/>
          </a:bodyPr>
          <a:lstStyle/>
          <a:p>
            <a:r>
              <a:rPr lang="en-US" altLang="zh-CN" sz="2000" dirty="0">
                <a:latin typeface="Verdana"/>
                <a:ea typeface="宋体" pitchFamily="2" charset="-122"/>
                <a:cs typeface="Verdana"/>
              </a:rPr>
              <a:t>...</a:t>
            </a:r>
            <a:endParaRPr lang="zh-CN" altLang="en-US" sz="2000" dirty="0">
              <a:latin typeface="Verdana"/>
              <a:cs typeface="Verdana"/>
            </a:endParaRPr>
          </a:p>
        </p:txBody>
      </p:sp>
      <p:sp>
        <p:nvSpPr>
          <p:cNvPr id="63" name="矩形 46"/>
          <p:cNvSpPr/>
          <p:nvPr/>
        </p:nvSpPr>
        <p:spPr>
          <a:xfrm>
            <a:off x="2286613" y="24103"/>
            <a:ext cx="464565" cy="400110"/>
          </a:xfrm>
          <a:prstGeom prst="rect">
            <a:avLst/>
          </a:prstGeom>
        </p:spPr>
        <p:txBody>
          <a:bodyPr wrap="none">
            <a:spAutoFit/>
          </a:bodyPr>
          <a:lstStyle/>
          <a:p>
            <a:r>
              <a:rPr lang="en-US" altLang="zh-CN" sz="2000" dirty="0">
                <a:latin typeface="Verdana"/>
                <a:ea typeface="宋体" pitchFamily="2" charset="-122"/>
                <a:cs typeface="Verdana"/>
              </a:rPr>
              <a:t>...</a:t>
            </a:r>
            <a:endParaRPr lang="zh-CN" altLang="en-US" sz="2000" dirty="0">
              <a:latin typeface="Verdana"/>
              <a:cs typeface="Verdana"/>
            </a:endParaRPr>
          </a:p>
        </p:txBody>
      </p:sp>
      <p:sp>
        <p:nvSpPr>
          <p:cNvPr id="64" name="矩形 46"/>
          <p:cNvSpPr/>
          <p:nvPr/>
        </p:nvSpPr>
        <p:spPr>
          <a:xfrm>
            <a:off x="629972" y="2064293"/>
            <a:ext cx="452918" cy="400110"/>
          </a:xfrm>
          <a:prstGeom prst="rect">
            <a:avLst/>
          </a:prstGeom>
        </p:spPr>
        <p:txBody>
          <a:bodyPr wrap="none">
            <a:spAutoFit/>
          </a:bodyPr>
          <a:lstStyle/>
          <a:p>
            <a:r>
              <a:rPr lang="en-US" altLang="zh-CN" sz="2000" dirty="0">
                <a:latin typeface="Verdana"/>
                <a:ea typeface="宋体" pitchFamily="2" charset="-122"/>
                <a:cs typeface="Verdana"/>
              </a:rPr>
              <a:t>y:</a:t>
            </a:r>
            <a:endParaRPr lang="zh-CN" altLang="en-US" sz="2000" dirty="0">
              <a:latin typeface="Verdana"/>
              <a:cs typeface="Verdana"/>
            </a:endParaRPr>
          </a:p>
        </p:txBody>
      </p:sp>
      <p:sp>
        <p:nvSpPr>
          <p:cNvPr id="24" name="Freeform 23"/>
          <p:cNvSpPr/>
          <p:nvPr/>
        </p:nvSpPr>
        <p:spPr>
          <a:xfrm>
            <a:off x="2233281" y="1417638"/>
            <a:ext cx="846701" cy="4436663"/>
          </a:xfrm>
          <a:custGeom>
            <a:avLst/>
            <a:gdLst>
              <a:gd name="connsiteX0" fmla="*/ 0 w 846701"/>
              <a:gd name="connsiteY0" fmla="*/ 14599 h 2408877"/>
              <a:gd name="connsiteX1" fmla="*/ 846701 w 846701"/>
              <a:gd name="connsiteY1" fmla="*/ 0 h 2408877"/>
              <a:gd name="connsiteX2" fmla="*/ 846701 w 846701"/>
              <a:gd name="connsiteY2" fmla="*/ 2394278 h 2408877"/>
              <a:gd name="connsiteX3" fmla="*/ 72992 w 846701"/>
              <a:gd name="connsiteY3" fmla="*/ 2408877 h 2408877"/>
            </a:gdLst>
            <a:ahLst/>
            <a:cxnLst>
              <a:cxn ang="0">
                <a:pos x="connsiteX0" y="connsiteY0"/>
              </a:cxn>
              <a:cxn ang="0">
                <a:pos x="connsiteX1" y="connsiteY1"/>
              </a:cxn>
              <a:cxn ang="0">
                <a:pos x="connsiteX2" y="connsiteY2"/>
              </a:cxn>
              <a:cxn ang="0">
                <a:pos x="connsiteX3" y="connsiteY3"/>
              </a:cxn>
            </a:cxnLst>
            <a:rect l="l" t="t" r="r" b="b"/>
            <a:pathLst>
              <a:path w="846701" h="2408877">
                <a:moveTo>
                  <a:pt x="0" y="14599"/>
                </a:moveTo>
                <a:lnTo>
                  <a:pt x="846701" y="0"/>
                </a:lnTo>
                <a:lnTo>
                  <a:pt x="846701" y="2394278"/>
                </a:lnTo>
                <a:lnTo>
                  <a:pt x="72992" y="2408877"/>
                </a:lnTo>
              </a:path>
            </a:pathLst>
          </a:custGeom>
          <a:ln>
            <a:solidFill>
              <a:schemeClr val="tx1"/>
            </a:solidFill>
            <a:headEnd type="none"/>
            <a:tailEnd type="arrow"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5" name="矩形 45"/>
          <p:cNvSpPr/>
          <p:nvPr/>
        </p:nvSpPr>
        <p:spPr>
          <a:xfrm>
            <a:off x="3463963" y="3553548"/>
            <a:ext cx="2668773" cy="461665"/>
          </a:xfrm>
          <a:prstGeom prst="rect">
            <a:avLst/>
          </a:prstGeom>
        </p:spPr>
        <p:txBody>
          <a:bodyPr wrap="square">
            <a:spAutoFit/>
          </a:bodyPr>
          <a:lstStyle/>
          <a:p>
            <a:r>
              <a:rPr lang="en-US" altLang="zh-CN" sz="2400" dirty="0">
                <a:latin typeface="Consolas"/>
                <a:ea typeface="宋体" pitchFamily="2" charset="-122"/>
                <a:cs typeface="Consolas"/>
              </a:rPr>
              <a:t>*x = 3;</a:t>
            </a:r>
            <a:endParaRPr lang="zh-CN" altLang="en-US" sz="2400" dirty="0"/>
          </a:p>
        </p:txBody>
      </p:sp>
      <p:sp>
        <p:nvSpPr>
          <p:cNvPr id="47" name="矩形 48"/>
          <p:cNvSpPr/>
          <p:nvPr/>
        </p:nvSpPr>
        <p:spPr>
          <a:xfrm>
            <a:off x="3473923" y="3979603"/>
            <a:ext cx="2668773" cy="461665"/>
          </a:xfrm>
          <a:prstGeom prst="rect">
            <a:avLst/>
          </a:prstGeom>
        </p:spPr>
        <p:txBody>
          <a:bodyPr wrap="square">
            <a:spAutoFit/>
          </a:bodyPr>
          <a:lstStyle/>
          <a:p>
            <a:r>
              <a:rPr lang="en-US" altLang="zh-CN" sz="2400" dirty="0">
                <a:latin typeface="Consolas"/>
                <a:ea typeface="宋体" pitchFamily="2" charset="-122"/>
                <a:cs typeface="Consolas"/>
              </a:rPr>
              <a:t>*y = </a:t>
            </a:r>
            <a:r>
              <a:rPr lang="en-US" altLang="zh-CN" sz="2400" dirty="0">
                <a:solidFill>
                  <a:srgbClr val="000000"/>
                </a:solidFill>
                <a:latin typeface="Consolas"/>
                <a:ea typeface="宋体" pitchFamily="2" charset="-122"/>
                <a:cs typeface="Consolas"/>
              </a:rPr>
              <a:t>127</a:t>
            </a:r>
            <a:r>
              <a:rPr lang="en-US" altLang="zh-CN" sz="2400" dirty="0">
                <a:latin typeface="Consolas"/>
                <a:ea typeface="宋体" pitchFamily="2" charset="-122"/>
                <a:cs typeface="Consolas"/>
              </a:rPr>
              <a:t>;</a:t>
            </a:r>
            <a:endParaRPr lang="zh-CN" altLang="en-US" sz="2400" dirty="0"/>
          </a:p>
        </p:txBody>
      </p:sp>
      <p:sp>
        <p:nvSpPr>
          <p:cNvPr id="65" name="矩形 52"/>
          <p:cNvSpPr/>
          <p:nvPr/>
        </p:nvSpPr>
        <p:spPr>
          <a:xfrm>
            <a:off x="3442139" y="4842128"/>
            <a:ext cx="3582467" cy="461665"/>
          </a:xfrm>
          <a:prstGeom prst="rect">
            <a:avLst/>
          </a:prstGeom>
        </p:spPr>
        <p:txBody>
          <a:bodyPr wrap="square">
            <a:spAutoFit/>
          </a:bodyPr>
          <a:lstStyle/>
          <a:p>
            <a:r>
              <a:rPr lang="en-US" altLang="zh-CN" sz="2400" dirty="0">
                <a:latin typeface="Consolas"/>
                <a:ea typeface="宋体" pitchFamily="2" charset="-122"/>
                <a:cs typeface="Consolas"/>
              </a:rPr>
              <a:t>char **xx = &amp;x;</a:t>
            </a:r>
            <a:endParaRPr lang="zh-CN" altLang="en-US" sz="2400" dirty="0"/>
          </a:p>
        </p:txBody>
      </p:sp>
      <p:sp>
        <p:nvSpPr>
          <p:cNvPr id="66" name="矩形 53"/>
          <p:cNvSpPr/>
          <p:nvPr/>
        </p:nvSpPr>
        <p:spPr>
          <a:xfrm>
            <a:off x="3452099" y="5231657"/>
            <a:ext cx="2668773" cy="461665"/>
          </a:xfrm>
          <a:prstGeom prst="rect">
            <a:avLst/>
          </a:prstGeom>
        </p:spPr>
        <p:txBody>
          <a:bodyPr wrap="square">
            <a:spAutoFit/>
          </a:bodyPr>
          <a:lstStyle/>
          <a:p>
            <a:r>
              <a:rPr lang="en-US" altLang="zh-CN" sz="2400" dirty="0" err="1">
                <a:latin typeface="Consolas"/>
                <a:ea typeface="宋体" pitchFamily="2" charset="-122"/>
                <a:cs typeface="Consolas"/>
              </a:rPr>
              <a:t>int</a:t>
            </a:r>
            <a:r>
              <a:rPr lang="en-US" altLang="zh-CN" sz="2400" dirty="0">
                <a:latin typeface="Consolas"/>
                <a:ea typeface="宋体" pitchFamily="2" charset="-122"/>
                <a:cs typeface="Consolas"/>
              </a:rPr>
              <a:t> **</a:t>
            </a:r>
            <a:r>
              <a:rPr lang="en-US" altLang="zh-CN" sz="2400" dirty="0" err="1">
                <a:latin typeface="Consolas"/>
                <a:ea typeface="宋体" pitchFamily="2" charset="-122"/>
                <a:cs typeface="Consolas"/>
              </a:rPr>
              <a:t>yy</a:t>
            </a:r>
            <a:r>
              <a:rPr lang="en-US" altLang="zh-CN" sz="2400" dirty="0">
                <a:latin typeface="Consolas"/>
                <a:ea typeface="宋体" pitchFamily="2" charset="-122"/>
                <a:cs typeface="Consolas"/>
              </a:rPr>
              <a:t> = &amp;y;</a:t>
            </a:r>
            <a:endParaRPr lang="zh-CN" altLang="en-US" sz="2400" dirty="0"/>
          </a:p>
        </p:txBody>
      </p:sp>
      <p:sp>
        <p:nvSpPr>
          <p:cNvPr id="68" name="Rounded Rectangular Callout 67"/>
          <p:cNvSpPr/>
          <p:nvPr/>
        </p:nvSpPr>
        <p:spPr>
          <a:xfrm>
            <a:off x="5643614" y="5760516"/>
            <a:ext cx="3171837" cy="887834"/>
          </a:xfrm>
          <a:prstGeom prst="wedgeRoundRectCallout">
            <a:avLst>
              <a:gd name="adj1" fmla="val -92703"/>
              <a:gd name="adj2" fmla="val -46225"/>
              <a:gd name="adj3" fmla="val 16667"/>
            </a:avLst>
          </a:prstGeom>
          <a:solidFill>
            <a:srgbClr val="DCE6F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rgbClr val="000000"/>
                </a:solidFill>
              </a:rPr>
              <a:t>value of </a:t>
            </a:r>
            <a:r>
              <a:rPr lang="en-US" sz="2000" dirty="0" err="1">
                <a:solidFill>
                  <a:srgbClr val="000000"/>
                </a:solidFill>
              </a:rPr>
              <a:t>yy</a:t>
            </a:r>
            <a:r>
              <a:rPr lang="en-US" sz="2000" dirty="0">
                <a:solidFill>
                  <a:srgbClr val="000000"/>
                </a:solidFill>
              </a:rPr>
              <a:t>?</a:t>
            </a:r>
          </a:p>
          <a:p>
            <a:r>
              <a:rPr lang="en-US" sz="2000" dirty="0" err="1">
                <a:solidFill>
                  <a:srgbClr val="000000"/>
                </a:solidFill>
              </a:rPr>
              <a:t>printf</a:t>
            </a:r>
            <a:r>
              <a:rPr lang="en-US" sz="2000" dirty="0">
                <a:solidFill>
                  <a:srgbClr val="000000"/>
                </a:solidFill>
              </a:rPr>
              <a:t>(“</a:t>
            </a:r>
            <a:r>
              <a:rPr lang="en-US" sz="2000" dirty="0" err="1">
                <a:solidFill>
                  <a:srgbClr val="000000"/>
                </a:solidFill>
              </a:rPr>
              <a:t>yy</a:t>
            </a:r>
            <a:r>
              <a:rPr lang="en-US" sz="2000" dirty="0">
                <a:solidFill>
                  <a:srgbClr val="000000"/>
                </a:solidFill>
              </a:rPr>
              <a:t>=%p”, </a:t>
            </a:r>
            <a:r>
              <a:rPr lang="en-US" sz="2000" dirty="0" err="1">
                <a:solidFill>
                  <a:srgbClr val="000000"/>
                </a:solidFill>
              </a:rPr>
              <a:t>yy</a:t>
            </a:r>
            <a:r>
              <a:rPr lang="en-US" sz="2000" dirty="0">
                <a:solidFill>
                  <a:srgbClr val="000000"/>
                </a:solidFill>
              </a:rPr>
              <a:t>);</a:t>
            </a:r>
          </a:p>
        </p:txBody>
      </p:sp>
      <p:sp>
        <p:nvSpPr>
          <p:cNvPr id="67" name="矩形 49"/>
          <p:cNvSpPr/>
          <p:nvPr/>
        </p:nvSpPr>
        <p:spPr>
          <a:xfrm>
            <a:off x="7844733" y="6027592"/>
            <a:ext cx="1428472" cy="553998"/>
          </a:xfrm>
          <a:prstGeom prst="rect">
            <a:avLst/>
          </a:prstGeom>
        </p:spPr>
        <p:txBody>
          <a:bodyPr wrap="square">
            <a:spAutoFit/>
          </a:bodyPr>
          <a:lstStyle/>
          <a:p>
            <a:endParaRPr lang="en-US" altLang="zh-CN" sz="1000" dirty="0">
              <a:solidFill>
                <a:srgbClr val="FF0000"/>
              </a:solidFill>
              <a:latin typeface="Verdana"/>
              <a:ea typeface="宋体" pitchFamily="2" charset="-122"/>
              <a:cs typeface="Verdana"/>
            </a:endParaRPr>
          </a:p>
          <a:p>
            <a:r>
              <a:rPr lang="en-US" altLang="zh-CN" sz="2000" dirty="0" err="1">
                <a:solidFill>
                  <a:srgbClr val="FF0000"/>
                </a:solidFill>
                <a:latin typeface="Verdana"/>
                <a:ea typeface="宋体" pitchFamily="2" charset="-122"/>
                <a:cs typeface="Verdana"/>
              </a:rPr>
              <a:t>yy</a:t>
            </a:r>
            <a:r>
              <a:rPr lang="en-US" altLang="zh-CN" sz="2000" dirty="0">
                <a:solidFill>
                  <a:srgbClr val="FF0000"/>
                </a:solidFill>
                <a:latin typeface="Verdana"/>
                <a:ea typeface="宋体" pitchFamily="2" charset="-122"/>
                <a:cs typeface="Verdana"/>
              </a:rPr>
              <a:t>=0x1b</a:t>
            </a:r>
            <a:endParaRPr lang="zh-CN" altLang="en-US" sz="2000" dirty="0">
              <a:solidFill>
                <a:srgbClr val="FF0000"/>
              </a:solidFill>
              <a:latin typeface="Verdana"/>
              <a:cs typeface="Verdana"/>
            </a:endParaRPr>
          </a:p>
        </p:txBody>
      </p:sp>
      <p:sp>
        <p:nvSpPr>
          <p:cNvPr id="69" name="矩形 3"/>
          <p:cNvSpPr/>
          <p:nvPr/>
        </p:nvSpPr>
        <p:spPr>
          <a:xfrm>
            <a:off x="1097676" y="6341948"/>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lnSpc>
                <a:spcPct val="50000"/>
              </a:lnSpc>
            </a:pPr>
            <a:r>
              <a:rPr kumimoji="1" lang="mr-IN" altLang="zh-CN" sz="3600" b="1" dirty="0">
                <a:solidFill>
                  <a:prstClr val="black"/>
                </a:solidFill>
              </a:rPr>
              <a:t>…</a:t>
            </a:r>
            <a:endParaRPr kumimoji="1" lang="zh-CN" altLang="en-US" dirty="0"/>
          </a:p>
        </p:txBody>
      </p:sp>
    </p:spTree>
    <p:extLst>
      <p:ext uri="{BB962C8B-B14F-4D97-AF65-F5344CB8AC3E}">
        <p14:creationId xmlns:p14="http://schemas.microsoft.com/office/powerpoint/2010/main" val="3950252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6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confusions on *</a:t>
            </a:r>
          </a:p>
        </p:txBody>
      </p:sp>
      <p:sp>
        <p:nvSpPr>
          <p:cNvPr id="3" name="Content Placeholder 2"/>
          <p:cNvSpPr>
            <a:spLocks noGrp="1"/>
          </p:cNvSpPr>
          <p:nvPr>
            <p:ph idx="1"/>
          </p:nvPr>
        </p:nvSpPr>
        <p:spPr>
          <a:xfrm>
            <a:off x="457200" y="1600201"/>
            <a:ext cx="8229600" cy="1486362"/>
          </a:xfrm>
        </p:spPr>
        <p:txBody>
          <a:bodyPr/>
          <a:lstStyle/>
          <a:p>
            <a:pPr marL="0" indent="0">
              <a:buNone/>
            </a:pPr>
            <a:r>
              <a:rPr lang="en-US" dirty="0"/>
              <a:t>* has two meanings!!</a:t>
            </a:r>
          </a:p>
          <a:p>
            <a:pPr marL="914400" lvl="1" indent="-457200">
              <a:buFont typeface="+mj-lt"/>
              <a:buAutoNum type="arabicPeriod"/>
            </a:pPr>
            <a:r>
              <a:rPr lang="en-US" dirty="0">
                <a:solidFill>
                  <a:srgbClr val="0000FF"/>
                </a:solidFill>
              </a:rPr>
              <a:t>part of a pointer type name, e.g. char *, char **, </a:t>
            </a:r>
            <a:r>
              <a:rPr lang="en-US" dirty="0" err="1">
                <a:solidFill>
                  <a:srgbClr val="0000FF"/>
                </a:solidFill>
              </a:rPr>
              <a:t>int</a:t>
            </a:r>
            <a:r>
              <a:rPr lang="en-US" dirty="0">
                <a:solidFill>
                  <a:srgbClr val="0000FF"/>
                </a:solidFill>
              </a:rPr>
              <a:t> *</a:t>
            </a:r>
          </a:p>
          <a:p>
            <a:pPr marL="914400" lvl="1" indent="-457200">
              <a:buFont typeface="+mj-lt"/>
              <a:buAutoNum type="arabicPeriod"/>
            </a:pPr>
            <a:r>
              <a:rPr lang="en-US" dirty="0">
                <a:solidFill>
                  <a:srgbClr val="FF0000"/>
                </a:solidFill>
              </a:rPr>
              <a:t>the deference operator. </a:t>
            </a:r>
          </a:p>
        </p:txBody>
      </p:sp>
      <p:sp>
        <p:nvSpPr>
          <p:cNvPr id="4" name="矩形 3"/>
          <p:cNvSpPr/>
          <p:nvPr/>
        </p:nvSpPr>
        <p:spPr>
          <a:xfrm>
            <a:off x="953220" y="3324149"/>
            <a:ext cx="2797407" cy="1200328"/>
          </a:xfrm>
          <a:prstGeom prst="rect">
            <a:avLst/>
          </a:prstGeom>
        </p:spPr>
        <p:txBody>
          <a:bodyPr wrap="square">
            <a:spAutoFit/>
          </a:bodyPr>
          <a:lstStyle/>
          <a:p>
            <a:r>
              <a:rPr lang="en-US" altLang="zh-CN" sz="2400" dirty="0">
                <a:latin typeface="Consolas"/>
                <a:ea typeface="宋体" pitchFamily="2" charset="-122"/>
                <a:cs typeface="Consolas"/>
              </a:rPr>
              <a:t>char a </a:t>
            </a:r>
            <a:r>
              <a:rPr lang="en-US" altLang="zh-CN" sz="2400" dirty="0">
                <a:solidFill>
                  <a:srgbClr val="000000"/>
                </a:solidFill>
                <a:latin typeface="Consolas"/>
                <a:ea typeface="宋体" pitchFamily="2" charset="-122"/>
                <a:cs typeface="Consolas"/>
              </a:rPr>
              <a:t>= 1;</a:t>
            </a:r>
          </a:p>
          <a:p>
            <a:r>
              <a:rPr lang="en-US" altLang="zh-CN" sz="2400" dirty="0">
                <a:solidFill>
                  <a:srgbClr val="3366FF"/>
                </a:solidFill>
                <a:latin typeface="Consolas"/>
                <a:ea typeface="宋体" pitchFamily="2" charset="-122"/>
                <a:cs typeface="Consolas"/>
              </a:rPr>
              <a:t>char</a:t>
            </a:r>
            <a:r>
              <a:rPr lang="en-US" altLang="zh-CN" sz="2400" dirty="0">
                <a:solidFill>
                  <a:srgbClr val="000000"/>
                </a:solidFill>
                <a:latin typeface="Consolas"/>
                <a:ea typeface="宋体" pitchFamily="2" charset="-122"/>
                <a:cs typeface="Consolas"/>
              </a:rPr>
              <a:t> </a:t>
            </a:r>
            <a:r>
              <a:rPr lang="en-US" altLang="zh-CN" sz="2400" dirty="0">
                <a:solidFill>
                  <a:srgbClr val="3366FF"/>
                </a:solidFill>
                <a:latin typeface="Consolas"/>
                <a:ea typeface="宋体" pitchFamily="2" charset="-122"/>
                <a:cs typeface="Consolas"/>
              </a:rPr>
              <a:t>*</a:t>
            </a:r>
            <a:r>
              <a:rPr lang="en-US" altLang="zh-CN" sz="2400" dirty="0">
                <a:solidFill>
                  <a:srgbClr val="000000"/>
                </a:solidFill>
                <a:latin typeface="Consolas"/>
                <a:ea typeface="宋体" pitchFamily="2" charset="-122"/>
                <a:cs typeface="Consolas"/>
              </a:rPr>
              <a:t>p = &amp;a;</a:t>
            </a:r>
          </a:p>
          <a:p>
            <a:r>
              <a:rPr lang="en-US" altLang="zh-CN" sz="2400" dirty="0">
                <a:solidFill>
                  <a:srgbClr val="FF0000"/>
                </a:solidFill>
                <a:latin typeface="Consolas"/>
                <a:ea typeface="宋体" pitchFamily="2" charset="-122"/>
                <a:cs typeface="Consolas"/>
              </a:rPr>
              <a:t>*</a:t>
            </a:r>
            <a:r>
              <a:rPr lang="en-US" altLang="zh-CN" sz="2400" dirty="0">
                <a:solidFill>
                  <a:srgbClr val="000000"/>
                </a:solidFill>
                <a:latin typeface="Consolas"/>
                <a:ea typeface="宋体" pitchFamily="2" charset="-122"/>
                <a:cs typeface="Consolas"/>
              </a:rPr>
              <a:t>p = 2;</a:t>
            </a:r>
          </a:p>
        </p:txBody>
      </p:sp>
      <p:sp>
        <p:nvSpPr>
          <p:cNvPr id="6" name="矩形 3"/>
          <p:cNvSpPr/>
          <p:nvPr/>
        </p:nvSpPr>
        <p:spPr>
          <a:xfrm>
            <a:off x="953220" y="4728577"/>
            <a:ext cx="2900771" cy="461665"/>
          </a:xfrm>
          <a:prstGeom prst="rect">
            <a:avLst/>
          </a:prstGeom>
        </p:spPr>
        <p:txBody>
          <a:bodyPr wrap="square">
            <a:spAutoFit/>
          </a:bodyPr>
          <a:lstStyle/>
          <a:p>
            <a:r>
              <a:rPr lang="en-US" altLang="zh-CN" sz="2400" dirty="0">
                <a:solidFill>
                  <a:srgbClr val="3366FF"/>
                </a:solidFill>
                <a:latin typeface="Consolas"/>
                <a:ea typeface="宋体" pitchFamily="2" charset="-122"/>
                <a:cs typeface="Consolas"/>
              </a:rPr>
              <a:t>char</a:t>
            </a:r>
            <a:r>
              <a:rPr lang="en-US" altLang="zh-CN" sz="2400" dirty="0">
                <a:solidFill>
                  <a:srgbClr val="000000"/>
                </a:solidFill>
                <a:latin typeface="Consolas"/>
                <a:ea typeface="宋体" pitchFamily="2" charset="-122"/>
                <a:cs typeface="Consolas"/>
              </a:rPr>
              <a:t> </a:t>
            </a:r>
            <a:r>
              <a:rPr lang="en-US" altLang="zh-CN" sz="2400" dirty="0">
                <a:solidFill>
                  <a:srgbClr val="3366FF"/>
                </a:solidFill>
                <a:latin typeface="Consolas"/>
                <a:ea typeface="宋体" pitchFamily="2" charset="-122"/>
                <a:cs typeface="Consolas"/>
              </a:rPr>
              <a:t>*</a:t>
            </a:r>
            <a:r>
              <a:rPr lang="en-US" altLang="zh-CN" sz="2400" dirty="0">
                <a:latin typeface="Consolas"/>
                <a:ea typeface="宋体" pitchFamily="2" charset="-122"/>
                <a:cs typeface="Consolas"/>
              </a:rPr>
              <a:t>b</a:t>
            </a:r>
            <a:r>
              <a:rPr lang="en-US" altLang="zh-CN" sz="2400" dirty="0">
                <a:solidFill>
                  <a:srgbClr val="3366FF"/>
                </a:solidFill>
                <a:latin typeface="Consolas"/>
                <a:ea typeface="宋体" pitchFamily="2" charset="-122"/>
                <a:cs typeface="Consolas"/>
              </a:rPr>
              <a:t>, *</a:t>
            </a:r>
            <a:r>
              <a:rPr lang="en-US" altLang="zh-CN" sz="2400" dirty="0">
                <a:solidFill>
                  <a:srgbClr val="000000"/>
                </a:solidFill>
                <a:latin typeface="Consolas"/>
                <a:ea typeface="宋体" pitchFamily="2" charset="-122"/>
                <a:cs typeface="Consolas"/>
              </a:rPr>
              <a:t>c;</a:t>
            </a:r>
          </a:p>
        </p:txBody>
      </p:sp>
      <p:sp>
        <p:nvSpPr>
          <p:cNvPr id="8" name="Rounded Rectangular Callout 7"/>
          <p:cNvSpPr/>
          <p:nvPr/>
        </p:nvSpPr>
        <p:spPr>
          <a:xfrm>
            <a:off x="4931925" y="2901045"/>
            <a:ext cx="3930431" cy="1778564"/>
          </a:xfrm>
          <a:prstGeom prst="wedgeRoundRectCallout">
            <a:avLst>
              <a:gd name="adj1" fmla="val -96083"/>
              <a:gd name="adj2" fmla="val 79455"/>
              <a:gd name="adj3" fmla="val 16667"/>
            </a:avLst>
          </a:prstGeom>
          <a:solidFill>
            <a:schemeClr val="accent1">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00"/>
                </a:solidFill>
              </a:rPr>
              <a:t>C’s syntax for declaring multiple pointer variables on one line</a:t>
            </a:r>
          </a:p>
          <a:p>
            <a:pPr algn="ctr"/>
            <a:r>
              <a:rPr lang="en-US" sz="2400" dirty="0">
                <a:solidFill>
                  <a:schemeClr val="accent3">
                    <a:lumMod val="75000"/>
                  </a:schemeClr>
                </a:solidFill>
              </a:rPr>
              <a:t>char*   b, c; </a:t>
            </a:r>
            <a:r>
              <a:rPr lang="en-US" sz="2400" dirty="0">
                <a:solidFill>
                  <a:srgbClr val="000000"/>
                </a:solidFill>
              </a:rPr>
              <a:t>does not work</a:t>
            </a:r>
          </a:p>
        </p:txBody>
      </p:sp>
      <p:sp>
        <p:nvSpPr>
          <p:cNvPr id="9" name="矩形 3"/>
          <p:cNvSpPr/>
          <p:nvPr/>
        </p:nvSpPr>
        <p:spPr>
          <a:xfrm>
            <a:off x="953220" y="5819234"/>
            <a:ext cx="4111604" cy="461665"/>
          </a:xfrm>
          <a:prstGeom prst="rect">
            <a:avLst/>
          </a:prstGeom>
        </p:spPr>
        <p:txBody>
          <a:bodyPr wrap="square">
            <a:spAutoFit/>
          </a:bodyPr>
          <a:lstStyle/>
          <a:p>
            <a:r>
              <a:rPr lang="en-US" altLang="zh-CN" sz="2400" dirty="0">
                <a:solidFill>
                  <a:srgbClr val="3366FF"/>
                </a:solidFill>
                <a:latin typeface="Consolas"/>
                <a:ea typeface="宋体" pitchFamily="2" charset="-122"/>
                <a:cs typeface="Consolas"/>
              </a:rPr>
              <a:t>char</a:t>
            </a:r>
            <a:r>
              <a:rPr lang="en-US" altLang="zh-CN" sz="2400" dirty="0">
                <a:solidFill>
                  <a:srgbClr val="000000"/>
                </a:solidFill>
                <a:latin typeface="Consolas"/>
                <a:ea typeface="宋体" pitchFamily="2" charset="-122"/>
                <a:cs typeface="Consolas"/>
              </a:rPr>
              <a:t> </a:t>
            </a:r>
            <a:r>
              <a:rPr lang="en-US" altLang="zh-CN" sz="2400" dirty="0">
                <a:solidFill>
                  <a:srgbClr val="3366FF"/>
                </a:solidFill>
                <a:latin typeface="Consolas"/>
                <a:ea typeface="宋体" pitchFamily="2" charset="-122"/>
                <a:cs typeface="Consolas"/>
              </a:rPr>
              <a:t>*</a:t>
            </a:r>
            <a:r>
              <a:rPr lang="en-US" altLang="zh-CN" sz="2400" dirty="0">
                <a:latin typeface="Consolas"/>
                <a:ea typeface="宋体" pitchFamily="2" charset="-122"/>
                <a:cs typeface="Consolas"/>
              </a:rPr>
              <a:t>f=p</a:t>
            </a:r>
            <a:r>
              <a:rPr lang="en-US" altLang="zh-CN" sz="2400" dirty="0">
                <a:solidFill>
                  <a:srgbClr val="000000"/>
                </a:solidFill>
                <a:latin typeface="Consolas"/>
                <a:ea typeface="宋体" pitchFamily="2" charset="-122"/>
                <a:cs typeface="Consolas"/>
              </a:rPr>
              <a:t>,</a:t>
            </a:r>
            <a:r>
              <a:rPr lang="en-US" altLang="zh-CN" sz="2400" dirty="0">
                <a:solidFill>
                  <a:srgbClr val="3366FF"/>
                </a:solidFill>
                <a:latin typeface="Consolas"/>
                <a:ea typeface="宋体" pitchFamily="2" charset="-122"/>
                <a:cs typeface="Consolas"/>
              </a:rPr>
              <a:t> *</a:t>
            </a:r>
            <a:r>
              <a:rPr lang="en-US" altLang="zh-CN" sz="2400" dirty="0">
                <a:solidFill>
                  <a:srgbClr val="000000"/>
                </a:solidFill>
                <a:latin typeface="Consolas"/>
                <a:ea typeface="宋体" pitchFamily="2" charset="-122"/>
                <a:cs typeface="Consolas"/>
              </a:rPr>
              <a:t>g=p;</a:t>
            </a:r>
          </a:p>
        </p:txBody>
      </p:sp>
      <p:sp>
        <p:nvSpPr>
          <p:cNvPr id="10" name="Rounded Rectangular Callout 9"/>
          <p:cNvSpPr/>
          <p:nvPr/>
        </p:nvSpPr>
        <p:spPr>
          <a:xfrm>
            <a:off x="5216176" y="5079436"/>
            <a:ext cx="3927824" cy="1778564"/>
          </a:xfrm>
          <a:prstGeom prst="wedgeRoundRectCallout">
            <a:avLst>
              <a:gd name="adj1" fmla="val -79748"/>
              <a:gd name="adj2" fmla="val 8056"/>
              <a:gd name="adj3" fmla="val 16667"/>
            </a:avLst>
          </a:prstGeom>
          <a:solidFill>
            <a:schemeClr val="accent1">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00"/>
                </a:solidFill>
              </a:rPr>
              <a:t>C’s syntax for declaring and initializing multiple pointer variables on one line</a:t>
            </a:r>
          </a:p>
        </p:txBody>
      </p:sp>
      <p:sp>
        <p:nvSpPr>
          <p:cNvPr id="12" name="矩形 3"/>
          <p:cNvSpPr/>
          <p:nvPr/>
        </p:nvSpPr>
        <p:spPr>
          <a:xfrm>
            <a:off x="953220" y="5159464"/>
            <a:ext cx="3730584" cy="461665"/>
          </a:xfrm>
          <a:prstGeom prst="rect">
            <a:avLst/>
          </a:prstGeom>
        </p:spPr>
        <p:txBody>
          <a:bodyPr wrap="square">
            <a:spAutoFit/>
          </a:bodyPr>
          <a:lstStyle/>
          <a:p>
            <a:r>
              <a:rPr lang="en-US" altLang="zh-CN" sz="2400" dirty="0">
                <a:solidFill>
                  <a:srgbClr val="3366FF"/>
                </a:solidFill>
                <a:latin typeface="Consolas"/>
                <a:ea typeface="宋体" pitchFamily="2" charset="-122"/>
                <a:cs typeface="Consolas"/>
              </a:rPr>
              <a:t>char</a:t>
            </a:r>
            <a:r>
              <a:rPr lang="en-US" altLang="zh-CN" sz="2400" dirty="0">
                <a:solidFill>
                  <a:srgbClr val="000000"/>
                </a:solidFill>
                <a:latin typeface="Consolas"/>
                <a:ea typeface="宋体" pitchFamily="2" charset="-122"/>
                <a:cs typeface="Consolas"/>
              </a:rPr>
              <a:t> </a:t>
            </a:r>
            <a:r>
              <a:rPr lang="en-US" altLang="zh-CN" sz="2400" dirty="0">
                <a:solidFill>
                  <a:srgbClr val="3366FF"/>
                </a:solidFill>
                <a:latin typeface="Consolas"/>
                <a:ea typeface="宋体" pitchFamily="2" charset="-122"/>
                <a:cs typeface="Consolas"/>
              </a:rPr>
              <a:t>**</a:t>
            </a:r>
            <a:r>
              <a:rPr lang="en-US" altLang="zh-CN" sz="2400" dirty="0">
                <a:latin typeface="Consolas"/>
                <a:ea typeface="宋体" pitchFamily="2" charset="-122"/>
                <a:cs typeface="Consolas"/>
              </a:rPr>
              <a:t>d</a:t>
            </a:r>
            <a:r>
              <a:rPr lang="en-US" altLang="zh-CN" sz="2400" dirty="0">
                <a:solidFill>
                  <a:srgbClr val="3366FF"/>
                </a:solidFill>
                <a:latin typeface="Consolas"/>
                <a:ea typeface="宋体" pitchFamily="2" charset="-122"/>
                <a:cs typeface="Consolas"/>
              </a:rPr>
              <a:t>,**</a:t>
            </a:r>
            <a:r>
              <a:rPr lang="en-US" altLang="zh-CN" sz="2400" dirty="0">
                <a:solidFill>
                  <a:srgbClr val="000000"/>
                </a:solidFill>
                <a:latin typeface="Consolas"/>
                <a:ea typeface="宋体" pitchFamily="2" charset="-122"/>
                <a:cs typeface="Consolas"/>
              </a:rPr>
              <a:t>e;</a:t>
            </a:r>
          </a:p>
        </p:txBody>
      </p:sp>
      <p:sp>
        <p:nvSpPr>
          <p:cNvPr id="13" name="矩形 3"/>
          <p:cNvSpPr/>
          <p:nvPr/>
        </p:nvSpPr>
        <p:spPr>
          <a:xfrm>
            <a:off x="953220" y="6233244"/>
            <a:ext cx="4262956" cy="461665"/>
          </a:xfrm>
          <a:prstGeom prst="rect">
            <a:avLst/>
          </a:prstGeom>
        </p:spPr>
        <p:txBody>
          <a:bodyPr wrap="square">
            <a:spAutoFit/>
          </a:bodyPr>
          <a:lstStyle/>
          <a:p>
            <a:r>
              <a:rPr lang="en-US" altLang="zh-CN" sz="2400" dirty="0">
                <a:solidFill>
                  <a:srgbClr val="3366FF"/>
                </a:solidFill>
                <a:latin typeface="Consolas"/>
                <a:ea typeface="宋体" pitchFamily="2" charset="-122"/>
                <a:cs typeface="Consolas"/>
              </a:rPr>
              <a:t>char</a:t>
            </a:r>
            <a:r>
              <a:rPr lang="en-US" altLang="zh-CN" sz="2400" dirty="0">
                <a:solidFill>
                  <a:srgbClr val="000000"/>
                </a:solidFill>
                <a:latin typeface="Consolas"/>
                <a:ea typeface="宋体" pitchFamily="2" charset="-122"/>
                <a:cs typeface="Consolas"/>
              </a:rPr>
              <a:t> </a:t>
            </a:r>
            <a:r>
              <a:rPr lang="en-US" altLang="zh-CN" sz="2400" dirty="0">
                <a:solidFill>
                  <a:srgbClr val="3366FF"/>
                </a:solidFill>
                <a:latin typeface="Consolas"/>
                <a:ea typeface="宋体" pitchFamily="2" charset="-122"/>
                <a:cs typeface="Consolas"/>
              </a:rPr>
              <a:t>**</a:t>
            </a:r>
            <a:r>
              <a:rPr lang="en-US" altLang="zh-CN" sz="2400" dirty="0">
                <a:latin typeface="Consolas"/>
                <a:ea typeface="宋体" pitchFamily="2" charset="-122"/>
                <a:cs typeface="Consolas"/>
              </a:rPr>
              <a:t>m=&amp;p</a:t>
            </a:r>
            <a:r>
              <a:rPr lang="en-US" altLang="zh-CN" sz="2400" dirty="0">
                <a:solidFill>
                  <a:srgbClr val="000000"/>
                </a:solidFill>
                <a:latin typeface="Consolas"/>
                <a:ea typeface="宋体" pitchFamily="2" charset="-122"/>
                <a:cs typeface="Consolas"/>
              </a:rPr>
              <a:t>,</a:t>
            </a:r>
            <a:r>
              <a:rPr lang="en-US" altLang="zh-CN" sz="2400" dirty="0">
                <a:solidFill>
                  <a:srgbClr val="3366FF"/>
                </a:solidFill>
                <a:latin typeface="Consolas"/>
                <a:ea typeface="宋体" pitchFamily="2" charset="-122"/>
                <a:cs typeface="Consolas"/>
              </a:rPr>
              <a:t> **</a:t>
            </a:r>
            <a:r>
              <a:rPr lang="en-US" altLang="zh-CN" sz="2400" dirty="0">
                <a:solidFill>
                  <a:srgbClr val="000000"/>
                </a:solidFill>
                <a:latin typeface="Consolas"/>
                <a:ea typeface="宋体" pitchFamily="2" charset="-122"/>
                <a:cs typeface="Consolas"/>
              </a:rPr>
              <a:t>n=&amp;p;</a:t>
            </a:r>
          </a:p>
        </p:txBody>
      </p:sp>
    </p:spTree>
    <p:extLst>
      <p:ext uri="{BB962C8B-B14F-4D97-AF65-F5344CB8AC3E}">
        <p14:creationId xmlns:p14="http://schemas.microsoft.com/office/powerpoint/2010/main" val="4257583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p:bldP spid="10" grpId="0" animBg="1"/>
      <p:bldP spid="12"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lecture</a:t>
            </a:r>
          </a:p>
        </p:txBody>
      </p:sp>
      <p:sp>
        <p:nvSpPr>
          <p:cNvPr id="3" name="Content Placeholder 2"/>
          <p:cNvSpPr>
            <a:spLocks noGrp="1"/>
          </p:cNvSpPr>
          <p:nvPr>
            <p:ph idx="1"/>
          </p:nvPr>
        </p:nvSpPr>
        <p:spPr/>
        <p:txBody>
          <a:bodyPr/>
          <a:lstStyle/>
          <a:p>
            <a:r>
              <a:rPr lang="en-US" dirty="0"/>
              <a:t>Function</a:t>
            </a:r>
          </a:p>
          <a:p>
            <a:r>
              <a:rPr lang="en-US" dirty="0"/>
              <a:t>Pointers</a:t>
            </a:r>
          </a:p>
          <a:p>
            <a:r>
              <a:rPr lang="en-US" dirty="0"/>
              <a:t>Arrays and access using pointers</a:t>
            </a:r>
          </a:p>
        </p:txBody>
      </p:sp>
      <p:sp>
        <p:nvSpPr>
          <p:cNvPr id="4" name="Right Brace 3">
            <a:extLst>
              <a:ext uri="{FF2B5EF4-FFF2-40B4-BE49-F238E27FC236}">
                <a16:creationId xmlns:a16="http://schemas.microsoft.com/office/drawing/2014/main" id="{3D533CF8-F945-854A-B8BA-74F540E1F0E9}"/>
              </a:ext>
            </a:extLst>
          </p:cNvPr>
          <p:cNvSpPr/>
          <p:nvPr/>
        </p:nvSpPr>
        <p:spPr>
          <a:xfrm>
            <a:off x="6104963" y="1600200"/>
            <a:ext cx="363071" cy="115644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537A77C7-A023-7247-A574-5E14FCC0E4D1}"/>
              </a:ext>
            </a:extLst>
          </p:cNvPr>
          <p:cNvSpPr txBox="1"/>
          <p:nvPr/>
        </p:nvSpPr>
        <p:spPr>
          <a:xfrm>
            <a:off x="6404980" y="1824480"/>
            <a:ext cx="2739020" cy="707886"/>
          </a:xfrm>
          <a:prstGeom prst="rect">
            <a:avLst/>
          </a:prstGeom>
          <a:noFill/>
        </p:spPr>
        <p:txBody>
          <a:bodyPr wrap="none" rtlCol="0">
            <a:spAutoFit/>
          </a:bodyPr>
          <a:lstStyle/>
          <a:p>
            <a:r>
              <a:rPr lang="en-US" sz="2000" dirty="0">
                <a:solidFill>
                  <a:srgbClr val="0000FF"/>
                </a:solidFill>
              </a:rPr>
              <a:t>You need to think about </a:t>
            </a:r>
          </a:p>
          <a:p>
            <a:r>
              <a:rPr lang="en-US" sz="2000" dirty="0">
                <a:solidFill>
                  <a:srgbClr val="0000FF"/>
                </a:solidFill>
              </a:rPr>
              <a:t>underlying storage</a:t>
            </a:r>
          </a:p>
        </p:txBody>
      </p:sp>
    </p:spTree>
    <p:extLst>
      <p:ext uri="{BB962C8B-B14F-4D97-AF65-F5344CB8AC3E}">
        <p14:creationId xmlns:p14="http://schemas.microsoft.com/office/powerpoint/2010/main" val="9801225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Pass pointers to function</a:t>
            </a:r>
            <a:endParaRPr kumimoji="1" lang="zh-CN" altLang="en-US" dirty="0"/>
          </a:p>
        </p:txBody>
      </p:sp>
      <p:sp>
        <p:nvSpPr>
          <p:cNvPr id="4" name="矩形 3"/>
          <p:cNvSpPr/>
          <p:nvPr/>
        </p:nvSpPr>
        <p:spPr>
          <a:xfrm>
            <a:off x="1337143" y="1985321"/>
            <a:ext cx="6176278" cy="2677656"/>
          </a:xfrm>
          <a:prstGeom prst="rect">
            <a:avLst/>
          </a:prstGeom>
        </p:spPr>
        <p:txBody>
          <a:bodyPr wrap="square">
            <a:spAutoFit/>
          </a:bodyPr>
          <a:lstStyle/>
          <a:p>
            <a:r>
              <a:rPr lang="en-US" altLang="zh-CN" sz="2800" i="1" dirty="0">
                <a:solidFill>
                  <a:srgbClr val="000000"/>
                </a:solidFill>
                <a:latin typeface="Consolas"/>
                <a:ea typeface="宋体" pitchFamily="2" charset="-122"/>
                <a:cs typeface="Consolas"/>
              </a:rPr>
              <a:t>void</a:t>
            </a:r>
            <a:r>
              <a:rPr lang="en-US" altLang="zh-CN" sz="2800" dirty="0">
                <a:solidFill>
                  <a:srgbClr val="000000"/>
                </a:solidFill>
                <a:latin typeface="Consolas"/>
                <a:ea typeface="宋体" pitchFamily="2" charset="-122"/>
                <a:cs typeface="Consolas"/>
              </a:rPr>
              <a:t> </a:t>
            </a:r>
            <a:r>
              <a:rPr lang="en-US" altLang="zh-CN" sz="2800" dirty="0">
                <a:latin typeface="Consolas"/>
                <a:ea typeface="宋体" pitchFamily="2" charset="-122"/>
                <a:cs typeface="Consolas"/>
              </a:rPr>
              <a:t>swap(</a:t>
            </a:r>
            <a:r>
              <a:rPr lang="en-US" altLang="zh-CN" sz="2800" i="1" dirty="0">
                <a:latin typeface="Consolas"/>
                <a:ea typeface="宋体" pitchFamily="2" charset="-122"/>
                <a:cs typeface="Consolas"/>
              </a:rPr>
              <a:t>int a, int b</a:t>
            </a:r>
            <a:r>
              <a:rPr lang="en-US" altLang="zh-CN" sz="2800" dirty="0">
                <a:latin typeface="Consolas"/>
                <a:ea typeface="宋体" pitchFamily="2" charset="-122"/>
                <a:cs typeface="Consolas"/>
              </a:rPr>
              <a:t>) </a:t>
            </a:r>
          </a:p>
          <a:p>
            <a:r>
              <a:rPr lang="en-US" altLang="zh-CN" sz="2800" dirty="0">
                <a:latin typeface="Consolas"/>
                <a:ea typeface="宋体" pitchFamily="2" charset="-122"/>
                <a:cs typeface="Consolas"/>
              </a:rPr>
              <a:t>{</a:t>
            </a:r>
          </a:p>
          <a:p>
            <a:r>
              <a:rPr lang="en-US" altLang="zh-CN" sz="2800" dirty="0">
                <a:solidFill>
                  <a:srgbClr val="000000"/>
                </a:solidFill>
                <a:latin typeface="Consolas"/>
                <a:ea typeface="宋体" pitchFamily="2" charset="-122"/>
                <a:cs typeface="Consolas"/>
              </a:rPr>
              <a:t>    int </a:t>
            </a:r>
            <a:r>
              <a:rPr lang="en-US" altLang="zh-CN" sz="2800" dirty="0">
                <a:latin typeface="Consolas"/>
                <a:ea typeface="宋体" pitchFamily="2" charset="-122"/>
                <a:cs typeface="Consolas"/>
              </a:rPr>
              <a:t>tmp</a:t>
            </a:r>
            <a:r>
              <a:rPr lang="en-US" altLang="zh-CN" sz="2800" dirty="0">
                <a:solidFill>
                  <a:srgbClr val="000000"/>
                </a:solidFill>
                <a:latin typeface="Consolas"/>
                <a:ea typeface="宋体" pitchFamily="2" charset="-122"/>
                <a:cs typeface="Consolas"/>
              </a:rPr>
              <a:t> = a;</a:t>
            </a:r>
          </a:p>
          <a:p>
            <a:r>
              <a:rPr lang="en-US" altLang="zh-CN" sz="2800" dirty="0">
                <a:solidFill>
                  <a:srgbClr val="000000"/>
                </a:solidFill>
                <a:latin typeface="Consolas"/>
                <a:ea typeface="宋体" pitchFamily="2" charset="-122"/>
                <a:cs typeface="Consolas"/>
              </a:rPr>
              <a:t>	  a = b;</a:t>
            </a:r>
          </a:p>
          <a:p>
            <a:r>
              <a:rPr lang="en-US" altLang="zh-CN" sz="2800" dirty="0">
                <a:solidFill>
                  <a:srgbClr val="000000"/>
                </a:solidFill>
                <a:latin typeface="Consolas"/>
                <a:ea typeface="宋体" pitchFamily="2" charset="-122"/>
                <a:cs typeface="Consolas"/>
              </a:rPr>
              <a:t>	  b = tmp;</a:t>
            </a:r>
          </a:p>
          <a:p>
            <a:r>
              <a:rPr lang="en-US" altLang="zh-CN" sz="2800" dirty="0">
                <a:solidFill>
                  <a:srgbClr val="000000"/>
                </a:solidFill>
                <a:latin typeface="Consolas"/>
                <a:ea typeface="宋体" pitchFamily="2" charset="-122"/>
                <a:cs typeface="Consolas"/>
              </a:rPr>
              <a:t>}</a:t>
            </a:r>
          </a:p>
        </p:txBody>
      </p:sp>
      <p:cxnSp>
        <p:nvCxnSpPr>
          <p:cNvPr id="5" name="曲线连接符 16"/>
          <p:cNvCxnSpPr>
            <a:cxnSpLocks noChangeShapeType="1"/>
          </p:cNvCxnSpPr>
          <p:nvPr/>
        </p:nvCxnSpPr>
        <p:spPr bwMode="auto">
          <a:xfrm rot="10800000" flipV="1">
            <a:off x="4308644" y="1638083"/>
            <a:ext cx="1578650" cy="462939"/>
          </a:xfrm>
          <a:prstGeom prst="curvedConnector3">
            <a:avLst>
              <a:gd name="adj1" fmla="val 101880"/>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13" name="TextBox 14"/>
          <p:cNvSpPr txBox="1">
            <a:spLocks noChangeArrowheads="1"/>
          </p:cNvSpPr>
          <p:nvPr/>
        </p:nvSpPr>
        <p:spPr bwMode="auto">
          <a:xfrm>
            <a:off x="5899164" y="1403907"/>
            <a:ext cx="215673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800">
                <a:solidFill>
                  <a:schemeClr val="tx1"/>
                </a:solidFill>
                <a:latin typeface="Comic Sans MS" charset="0"/>
                <a:ea typeface="宋体" charset="0"/>
              </a:defRPr>
            </a:lvl1pPr>
            <a:lvl2pPr>
              <a:defRPr sz="2400">
                <a:solidFill>
                  <a:schemeClr val="tx1"/>
                </a:solidFill>
                <a:latin typeface="Comic Sans MS" charset="0"/>
                <a:ea typeface="宋体" charset="0"/>
              </a:defRPr>
            </a:lvl2pPr>
            <a:lvl3pPr>
              <a:defRPr sz="2000">
                <a:solidFill>
                  <a:schemeClr val="tx1"/>
                </a:solidFill>
                <a:latin typeface="Comic Sans MS" charset="0"/>
                <a:ea typeface="宋体" charset="0"/>
              </a:defRPr>
            </a:lvl3pPr>
            <a:lvl4pPr>
              <a:defRPr sz="2000">
                <a:solidFill>
                  <a:schemeClr val="tx1"/>
                </a:solidFill>
                <a:latin typeface="Comic Sans MS" charset="0"/>
                <a:ea typeface="宋体" charset="0"/>
              </a:defRPr>
            </a:lvl4pPr>
            <a:lvl5pPr>
              <a:defRPr sz="2000">
                <a:solidFill>
                  <a:schemeClr val="tx1"/>
                </a:solidFill>
                <a:latin typeface="Comic Sans MS" charset="0"/>
                <a:ea typeface="宋体" charset="0"/>
              </a:defRPr>
            </a:lvl5pPr>
            <a:lvl6pPr>
              <a:defRPr sz="2000">
                <a:solidFill>
                  <a:schemeClr val="tx1"/>
                </a:solidFill>
                <a:latin typeface="Comic Sans MS" charset="0"/>
                <a:ea typeface="宋体" charset="0"/>
              </a:defRPr>
            </a:lvl6pPr>
            <a:lvl7pPr>
              <a:defRPr sz="2000">
                <a:solidFill>
                  <a:schemeClr val="tx1"/>
                </a:solidFill>
                <a:latin typeface="Comic Sans MS" charset="0"/>
                <a:ea typeface="宋体" charset="0"/>
              </a:defRPr>
            </a:lvl7pPr>
            <a:lvl8pPr>
              <a:defRPr sz="2000">
                <a:solidFill>
                  <a:schemeClr val="tx1"/>
                </a:solidFill>
                <a:latin typeface="Comic Sans MS" charset="0"/>
                <a:ea typeface="宋体" charset="0"/>
              </a:defRPr>
            </a:lvl8pPr>
            <a:lvl9pPr>
              <a:defRPr sz="2000">
                <a:solidFill>
                  <a:schemeClr val="tx1"/>
                </a:solidFill>
                <a:latin typeface="Comic Sans MS" charset="0"/>
                <a:ea typeface="宋体" charset="0"/>
              </a:defRPr>
            </a:lvl9pPr>
          </a:lstStyle>
          <a:p>
            <a:pPr eaLnBrk="1" hangingPunct="1"/>
            <a:r>
              <a:rPr lang="en-US" altLang="zh-CN" sz="2000" dirty="0">
                <a:solidFill>
                  <a:srgbClr val="0000FF"/>
                </a:solidFill>
                <a:latin typeface="Verdana"/>
                <a:cs typeface="Verdana"/>
              </a:rPr>
              <a:t>Pass the copies</a:t>
            </a:r>
            <a:endParaRPr lang="zh-CN" altLang="en-US" sz="2000" dirty="0">
              <a:solidFill>
                <a:srgbClr val="0000FF"/>
              </a:solidFill>
              <a:latin typeface="Verdana"/>
              <a:cs typeface="Verdana"/>
            </a:endParaRPr>
          </a:p>
        </p:txBody>
      </p:sp>
    </p:spTree>
    <p:extLst>
      <p:ext uri="{BB962C8B-B14F-4D97-AF65-F5344CB8AC3E}">
        <p14:creationId xmlns:p14="http://schemas.microsoft.com/office/powerpoint/2010/main" val="19487475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Pass pointers to function</a:t>
            </a:r>
            <a:endParaRPr kumimoji="1" lang="zh-CN" altLang="en-US" dirty="0"/>
          </a:p>
        </p:txBody>
      </p:sp>
      <p:sp>
        <p:nvSpPr>
          <p:cNvPr id="4" name="矩形 3"/>
          <p:cNvSpPr/>
          <p:nvPr/>
        </p:nvSpPr>
        <p:spPr>
          <a:xfrm>
            <a:off x="1337143" y="1985321"/>
            <a:ext cx="6176278" cy="2677656"/>
          </a:xfrm>
          <a:prstGeom prst="rect">
            <a:avLst/>
          </a:prstGeom>
        </p:spPr>
        <p:txBody>
          <a:bodyPr wrap="square">
            <a:spAutoFit/>
          </a:bodyPr>
          <a:lstStyle/>
          <a:p>
            <a:r>
              <a:rPr lang="en-US" altLang="zh-CN" sz="2800" i="1" dirty="0">
                <a:solidFill>
                  <a:srgbClr val="000000"/>
                </a:solidFill>
                <a:latin typeface="Consolas"/>
                <a:ea typeface="宋体" pitchFamily="2" charset="-122"/>
                <a:cs typeface="Consolas"/>
              </a:rPr>
              <a:t>void</a:t>
            </a:r>
            <a:r>
              <a:rPr lang="en-US" altLang="zh-CN" sz="2800" dirty="0">
                <a:solidFill>
                  <a:srgbClr val="000000"/>
                </a:solidFill>
                <a:latin typeface="Consolas"/>
                <a:ea typeface="宋体" pitchFamily="2" charset="-122"/>
                <a:cs typeface="Consolas"/>
              </a:rPr>
              <a:t> </a:t>
            </a:r>
            <a:r>
              <a:rPr lang="en-US" altLang="zh-CN" sz="2800" dirty="0">
                <a:latin typeface="Consolas"/>
                <a:ea typeface="宋体" pitchFamily="2" charset="-122"/>
                <a:cs typeface="Consolas"/>
              </a:rPr>
              <a:t>swap(</a:t>
            </a:r>
            <a:r>
              <a:rPr lang="en-US" altLang="zh-CN" sz="2800" i="1" dirty="0">
                <a:latin typeface="Consolas"/>
                <a:ea typeface="宋体" pitchFamily="2" charset="-122"/>
                <a:cs typeface="Consolas"/>
              </a:rPr>
              <a:t>int *a, int *b</a:t>
            </a:r>
            <a:r>
              <a:rPr lang="en-US" altLang="zh-CN" sz="2800" dirty="0">
                <a:latin typeface="Consolas"/>
                <a:ea typeface="宋体" pitchFamily="2" charset="-122"/>
                <a:cs typeface="Consolas"/>
              </a:rPr>
              <a:t>) </a:t>
            </a:r>
          </a:p>
          <a:p>
            <a:r>
              <a:rPr lang="en-US" altLang="zh-CN" sz="2800" dirty="0">
                <a:latin typeface="Consolas"/>
                <a:ea typeface="宋体" pitchFamily="2" charset="-122"/>
                <a:cs typeface="Consolas"/>
              </a:rPr>
              <a:t>{</a:t>
            </a:r>
          </a:p>
          <a:p>
            <a:r>
              <a:rPr lang="en-US" altLang="zh-CN" sz="2800" dirty="0">
                <a:solidFill>
                  <a:srgbClr val="000000"/>
                </a:solidFill>
                <a:latin typeface="Consolas"/>
                <a:ea typeface="宋体" pitchFamily="2" charset="-122"/>
                <a:cs typeface="Consolas"/>
              </a:rPr>
              <a:t>    int </a:t>
            </a:r>
            <a:r>
              <a:rPr lang="en-US" altLang="zh-CN" sz="2800" dirty="0">
                <a:latin typeface="Consolas"/>
                <a:ea typeface="宋体" pitchFamily="2" charset="-122"/>
                <a:cs typeface="Consolas"/>
              </a:rPr>
              <a:t>tmp</a:t>
            </a:r>
            <a:r>
              <a:rPr lang="en-US" altLang="zh-CN" sz="2800" dirty="0">
                <a:solidFill>
                  <a:srgbClr val="000000"/>
                </a:solidFill>
                <a:latin typeface="Consolas"/>
                <a:ea typeface="宋体" pitchFamily="2" charset="-122"/>
                <a:cs typeface="Consolas"/>
              </a:rPr>
              <a:t> = *a;</a:t>
            </a:r>
          </a:p>
          <a:p>
            <a:r>
              <a:rPr lang="en-US" altLang="zh-CN" sz="2800" dirty="0">
                <a:solidFill>
                  <a:srgbClr val="000000"/>
                </a:solidFill>
                <a:latin typeface="Consolas"/>
                <a:ea typeface="宋体" pitchFamily="2" charset="-122"/>
                <a:cs typeface="Consolas"/>
              </a:rPr>
              <a:t>	  *a = *b;</a:t>
            </a:r>
          </a:p>
          <a:p>
            <a:r>
              <a:rPr lang="en-US" altLang="zh-CN" sz="2800" dirty="0">
                <a:solidFill>
                  <a:srgbClr val="000000"/>
                </a:solidFill>
                <a:latin typeface="Consolas"/>
                <a:ea typeface="宋体" pitchFamily="2" charset="-122"/>
                <a:cs typeface="Consolas"/>
              </a:rPr>
              <a:t>	  *b = tmp;</a:t>
            </a:r>
          </a:p>
          <a:p>
            <a:r>
              <a:rPr lang="en-US" altLang="zh-CN" sz="2800" dirty="0">
                <a:solidFill>
                  <a:srgbClr val="000000"/>
                </a:solidFill>
                <a:latin typeface="Consolas"/>
                <a:ea typeface="宋体" pitchFamily="2" charset="-122"/>
                <a:cs typeface="Consolas"/>
              </a:rPr>
              <a:t>}</a:t>
            </a:r>
          </a:p>
        </p:txBody>
      </p:sp>
      <p:cxnSp>
        <p:nvCxnSpPr>
          <p:cNvPr id="5" name="曲线连接符 16"/>
          <p:cNvCxnSpPr>
            <a:cxnSpLocks noChangeShapeType="1"/>
          </p:cNvCxnSpPr>
          <p:nvPr/>
        </p:nvCxnSpPr>
        <p:spPr bwMode="auto">
          <a:xfrm rot="10800000" flipV="1">
            <a:off x="4308644" y="1638083"/>
            <a:ext cx="1578650" cy="462939"/>
          </a:xfrm>
          <a:prstGeom prst="curvedConnector3">
            <a:avLst>
              <a:gd name="adj1" fmla="val 101880"/>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13" name="TextBox 14"/>
          <p:cNvSpPr txBox="1">
            <a:spLocks noChangeArrowheads="1"/>
          </p:cNvSpPr>
          <p:nvPr/>
        </p:nvSpPr>
        <p:spPr bwMode="auto">
          <a:xfrm>
            <a:off x="5899164" y="1403907"/>
            <a:ext cx="239593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800">
                <a:solidFill>
                  <a:schemeClr val="tx1"/>
                </a:solidFill>
                <a:latin typeface="Comic Sans MS" charset="0"/>
                <a:ea typeface="宋体" charset="0"/>
              </a:defRPr>
            </a:lvl1pPr>
            <a:lvl2pPr>
              <a:defRPr sz="2400">
                <a:solidFill>
                  <a:schemeClr val="tx1"/>
                </a:solidFill>
                <a:latin typeface="Comic Sans MS" charset="0"/>
                <a:ea typeface="宋体" charset="0"/>
              </a:defRPr>
            </a:lvl2pPr>
            <a:lvl3pPr>
              <a:defRPr sz="2000">
                <a:solidFill>
                  <a:schemeClr val="tx1"/>
                </a:solidFill>
                <a:latin typeface="Comic Sans MS" charset="0"/>
                <a:ea typeface="宋体" charset="0"/>
              </a:defRPr>
            </a:lvl3pPr>
            <a:lvl4pPr>
              <a:defRPr sz="2000">
                <a:solidFill>
                  <a:schemeClr val="tx1"/>
                </a:solidFill>
                <a:latin typeface="Comic Sans MS" charset="0"/>
                <a:ea typeface="宋体" charset="0"/>
              </a:defRPr>
            </a:lvl4pPr>
            <a:lvl5pPr>
              <a:defRPr sz="2000">
                <a:solidFill>
                  <a:schemeClr val="tx1"/>
                </a:solidFill>
                <a:latin typeface="Comic Sans MS" charset="0"/>
                <a:ea typeface="宋体" charset="0"/>
              </a:defRPr>
            </a:lvl5pPr>
            <a:lvl6pPr>
              <a:defRPr sz="2000">
                <a:solidFill>
                  <a:schemeClr val="tx1"/>
                </a:solidFill>
                <a:latin typeface="Comic Sans MS" charset="0"/>
                <a:ea typeface="宋体" charset="0"/>
              </a:defRPr>
            </a:lvl6pPr>
            <a:lvl7pPr>
              <a:defRPr sz="2000">
                <a:solidFill>
                  <a:schemeClr val="tx1"/>
                </a:solidFill>
                <a:latin typeface="Comic Sans MS" charset="0"/>
                <a:ea typeface="宋体" charset="0"/>
              </a:defRPr>
            </a:lvl7pPr>
            <a:lvl8pPr>
              <a:defRPr sz="2000">
                <a:solidFill>
                  <a:schemeClr val="tx1"/>
                </a:solidFill>
                <a:latin typeface="Comic Sans MS" charset="0"/>
                <a:ea typeface="宋体" charset="0"/>
              </a:defRPr>
            </a:lvl8pPr>
            <a:lvl9pPr>
              <a:defRPr sz="2000">
                <a:solidFill>
                  <a:schemeClr val="tx1"/>
                </a:solidFill>
                <a:latin typeface="Comic Sans MS" charset="0"/>
                <a:ea typeface="宋体" charset="0"/>
              </a:defRPr>
            </a:lvl9pPr>
          </a:lstStyle>
          <a:p>
            <a:pPr eaLnBrk="1" hangingPunct="1"/>
            <a:r>
              <a:rPr lang="en-US" altLang="zh-CN" sz="2000" dirty="0">
                <a:solidFill>
                  <a:srgbClr val="0000FF"/>
                </a:solidFill>
                <a:latin typeface="Verdana"/>
                <a:cs typeface="Verdana"/>
              </a:rPr>
              <a:t>Pass the pointers</a:t>
            </a:r>
            <a:endParaRPr lang="zh-CN" altLang="en-US" sz="2000" dirty="0">
              <a:solidFill>
                <a:srgbClr val="0000FF"/>
              </a:solidFill>
              <a:latin typeface="Verdana"/>
              <a:cs typeface="Verdana"/>
            </a:endParaRPr>
          </a:p>
        </p:txBody>
      </p:sp>
    </p:spTree>
    <p:extLst>
      <p:ext uri="{BB962C8B-B14F-4D97-AF65-F5344CB8AC3E}">
        <p14:creationId xmlns:p14="http://schemas.microsoft.com/office/powerpoint/2010/main" val="17998669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3866" y="633186"/>
            <a:ext cx="4075705" cy="1938992"/>
          </a:xfrm>
          <a:prstGeom prst="rect">
            <a:avLst/>
          </a:prstGeom>
        </p:spPr>
        <p:txBody>
          <a:bodyPr wrap="square">
            <a:spAutoFit/>
          </a:bodyPr>
          <a:lstStyle/>
          <a:p>
            <a:r>
              <a:rPr lang="en-US" altLang="zh-CN" sz="2000" i="1" dirty="0">
                <a:solidFill>
                  <a:srgbClr val="000000"/>
                </a:solidFill>
                <a:latin typeface="Consolas"/>
                <a:ea typeface="宋体" pitchFamily="2" charset="-122"/>
                <a:cs typeface="Consolas"/>
              </a:rPr>
              <a:t>void</a:t>
            </a:r>
            <a:r>
              <a:rPr lang="en-US" altLang="zh-CN" sz="2000" dirty="0">
                <a:solidFill>
                  <a:srgbClr val="000000"/>
                </a:solidFill>
                <a:latin typeface="Consolas"/>
                <a:ea typeface="宋体" pitchFamily="2" charset="-122"/>
                <a:cs typeface="Consolas"/>
              </a:rPr>
              <a:t> </a:t>
            </a:r>
            <a:r>
              <a:rPr lang="en-US" altLang="zh-CN" sz="2000" dirty="0">
                <a:latin typeface="Consolas"/>
                <a:ea typeface="宋体" pitchFamily="2" charset="-122"/>
                <a:cs typeface="Consolas"/>
              </a:rPr>
              <a:t>swap(</a:t>
            </a:r>
            <a:r>
              <a:rPr lang="en-US" altLang="zh-CN" sz="2000" i="1" dirty="0">
                <a:latin typeface="Consolas"/>
                <a:ea typeface="宋体" pitchFamily="2" charset="-122"/>
                <a:cs typeface="Consolas"/>
              </a:rPr>
              <a:t>int* a, int* b)</a:t>
            </a:r>
            <a:r>
              <a:rPr lang="en-US" altLang="zh-CN" sz="2000" dirty="0">
                <a:latin typeface="Consolas"/>
                <a:ea typeface="宋体" pitchFamily="2" charset="-122"/>
                <a:cs typeface="Consolas"/>
              </a:rPr>
              <a:t> </a:t>
            </a:r>
          </a:p>
          <a:p>
            <a:r>
              <a:rPr lang="en-US" altLang="zh-CN" sz="2000" dirty="0">
                <a:latin typeface="Consolas"/>
                <a:ea typeface="宋体" pitchFamily="2" charset="-122"/>
                <a:cs typeface="Consolas"/>
              </a:rPr>
              <a:t>{</a:t>
            </a:r>
          </a:p>
          <a:p>
            <a:r>
              <a:rPr lang="en-US" altLang="zh-CN" sz="2000" dirty="0">
                <a:solidFill>
                  <a:srgbClr val="000000"/>
                </a:solidFill>
                <a:latin typeface="Consolas"/>
                <a:ea typeface="宋体" pitchFamily="2" charset="-122"/>
                <a:cs typeface="Consolas"/>
              </a:rPr>
              <a:t>    </a:t>
            </a:r>
            <a:r>
              <a:rPr lang="en-US" altLang="zh-CN" sz="2000" dirty="0" err="1">
                <a:solidFill>
                  <a:srgbClr val="000000"/>
                </a:solidFill>
                <a:latin typeface="Consolas"/>
                <a:ea typeface="宋体" pitchFamily="2" charset="-122"/>
                <a:cs typeface="Consolas"/>
              </a:rPr>
              <a:t>int</a:t>
            </a:r>
            <a:r>
              <a:rPr lang="en-US" altLang="zh-CN" sz="2000" dirty="0">
                <a:solidFill>
                  <a:srgbClr val="000000"/>
                </a:solidFill>
                <a:latin typeface="Consolas"/>
                <a:ea typeface="宋体" pitchFamily="2" charset="-122"/>
                <a:cs typeface="Consolas"/>
              </a:rPr>
              <a:t> </a:t>
            </a:r>
            <a:r>
              <a:rPr lang="en-US" altLang="zh-CN" sz="2000" dirty="0">
                <a:latin typeface="Consolas"/>
                <a:ea typeface="宋体" pitchFamily="2" charset="-122"/>
                <a:cs typeface="Consolas"/>
              </a:rPr>
              <a:t>tmp</a:t>
            </a:r>
            <a:r>
              <a:rPr lang="en-US" altLang="zh-CN" sz="2000" dirty="0">
                <a:solidFill>
                  <a:srgbClr val="000000"/>
                </a:solidFill>
                <a:latin typeface="Consolas"/>
                <a:ea typeface="宋体" pitchFamily="2" charset="-122"/>
                <a:cs typeface="Consolas"/>
              </a:rPr>
              <a:t> = *a;</a:t>
            </a:r>
          </a:p>
          <a:p>
            <a:r>
              <a:rPr lang="en-US" altLang="zh-CN" sz="2000" dirty="0">
                <a:solidFill>
                  <a:srgbClr val="000000"/>
                </a:solidFill>
                <a:latin typeface="Consolas"/>
                <a:ea typeface="宋体" pitchFamily="2" charset="-122"/>
                <a:cs typeface="Consolas"/>
              </a:rPr>
              <a:t>	 *a = *b;</a:t>
            </a:r>
          </a:p>
          <a:p>
            <a:r>
              <a:rPr lang="en-US" altLang="zh-CN" sz="2000" dirty="0">
                <a:solidFill>
                  <a:srgbClr val="000000"/>
                </a:solidFill>
                <a:latin typeface="Consolas"/>
                <a:ea typeface="宋体" pitchFamily="2" charset="-122"/>
                <a:cs typeface="Consolas"/>
              </a:rPr>
              <a:t>	 *b = tmp;</a:t>
            </a:r>
          </a:p>
          <a:p>
            <a:r>
              <a:rPr lang="en-US" altLang="zh-CN" sz="2000" dirty="0">
                <a:solidFill>
                  <a:srgbClr val="000000"/>
                </a:solidFill>
                <a:latin typeface="Consolas"/>
                <a:ea typeface="宋体" pitchFamily="2" charset="-122"/>
                <a:cs typeface="Consolas"/>
              </a:rPr>
              <a:t>}</a:t>
            </a:r>
          </a:p>
        </p:txBody>
      </p:sp>
      <p:sp>
        <p:nvSpPr>
          <p:cNvPr id="5" name="矩形 4"/>
          <p:cNvSpPr/>
          <p:nvPr/>
        </p:nvSpPr>
        <p:spPr>
          <a:xfrm>
            <a:off x="188971" y="2475866"/>
            <a:ext cx="4391602" cy="2554545"/>
          </a:xfrm>
          <a:prstGeom prst="rect">
            <a:avLst/>
          </a:prstGeom>
        </p:spPr>
        <p:txBody>
          <a:bodyPr wrap="square">
            <a:spAutoFit/>
          </a:bodyPr>
          <a:lstStyle/>
          <a:p>
            <a:r>
              <a:rPr lang="en-US" altLang="zh-CN" sz="2000" i="1" dirty="0">
                <a:solidFill>
                  <a:srgbClr val="000000"/>
                </a:solidFill>
                <a:latin typeface="Consolas"/>
                <a:ea typeface="宋体" pitchFamily="2" charset="-122"/>
                <a:cs typeface="Consolas"/>
              </a:rPr>
              <a:t>int</a:t>
            </a:r>
            <a:r>
              <a:rPr lang="en-US" altLang="zh-CN" sz="2000" dirty="0">
                <a:solidFill>
                  <a:srgbClr val="000000"/>
                </a:solidFill>
                <a:latin typeface="Consolas"/>
                <a:ea typeface="宋体" pitchFamily="2" charset="-122"/>
                <a:cs typeface="Consolas"/>
              </a:rPr>
              <a:t> </a:t>
            </a:r>
            <a:r>
              <a:rPr lang="en-US" altLang="zh-CN" sz="2000" dirty="0">
                <a:latin typeface="Consolas"/>
                <a:ea typeface="宋体" pitchFamily="2" charset="-122"/>
                <a:cs typeface="Consolas"/>
              </a:rPr>
              <a:t>main() </a:t>
            </a:r>
          </a:p>
          <a:p>
            <a:r>
              <a:rPr lang="en-US" altLang="zh-CN" sz="2000" dirty="0">
                <a:latin typeface="Consolas"/>
                <a:ea typeface="宋体" pitchFamily="2" charset="-122"/>
                <a:cs typeface="Consolas"/>
              </a:rPr>
              <a:t>{</a:t>
            </a:r>
          </a:p>
          <a:p>
            <a:r>
              <a:rPr lang="en-US" altLang="zh-CN" sz="2000" dirty="0">
                <a:latin typeface="Consolas"/>
                <a:ea typeface="宋体" pitchFamily="2" charset="-122"/>
                <a:cs typeface="Consolas"/>
              </a:rPr>
              <a:t>	int x = 1;</a:t>
            </a:r>
          </a:p>
          <a:p>
            <a:r>
              <a:rPr lang="en-US" altLang="zh-CN" sz="2000" dirty="0">
                <a:latin typeface="Consolas"/>
                <a:ea typeface="宋体" pitchFamily="2" charset="-122"/>
                <a:cs typeface="Consolas"/>
              </a:rPr>
              <a:t>	int y = 2;</a:t>
            </a:r>
          </a:p>
          <a:p>
            <a:r>
              <a:rPr lang="en-US" altLang="zh-CN" sz="2000" dirty="0">
                <a:latin typeface="Consolas"/>
                <a:ea typeface="宋体" pitchFamily="2" charset="-122"/>
                <a:cs typeface="Consolas"/>
              </a:rPr>
              <a:t>	</a:t>
            </a:r>
            <a:r>
              <a:rPr lang="en-US" altLang="zh-CN" sz="2000" b="1" dirty="0">
                <a:latin typeface="Consolas"/>
                <a:ea typeface="宋体" pitchFamily="2" charset="-122"/>
                <a:cs typeface="Consolas"/>
              </a:rPr>
              <a:t>swap</a:t>
            </a:r>
            <a:r>
              <a:rPr lang="en-US" altLang="zh-CN" sz="2000" dirty="0">
                <a:latin typeface="Consolas"/>
                <a:ea typeface="宋体" pitchFamily="2" charset="-122"/>
                <a:cs typeface="Consolas"/>
              </a:rPr>
              <a:t>(&amp;x, &amp;y);</a:t>
            </a:r>
          </a:p>
          <a:p>
            <a:r>
              <a:rPr lang="en-US" altLang="zh-CN" sz="2000" dirty="0">
                <a:latin typeface="Consolas"/>
                <a:ea typeface="宋体" pitchFamily="2" charset="-122"/>
                <a:cs typeface="Consolas"/>
              </a:rPr>
              <a:t>	</a:t>
            </a:r>
          </a:p>
          <a:p>
            <a:r>
              <a:rPr lang="en-US" altLang="zh-CN" sz="2000" dirty="0">
                <a:latin typeface="Consolas"/>
                <a:ea typeface="宋体" pitchFamily="2" charset="-122"/>
                <a:cs typeface="Consolas"/>
              </a:rPr>
              <a:t>	</a:t>
            </a:r>
            <a:r>
              <a:rPr lang="en-US" altLang="zh-CN" sz="2000" dirty="0" err="1">
                <a:latin typeface="Consolas"/>
                <a:ea typeface="宋体" pitchFamily="2" charset="-122"/>
                <a:cs typeface="Consolas"/>
              </a:rPr>
              <a:t>printf</a:t>
            </a:r>
            <a:r>
              <a:rPr lang="en-US" altLang="zh-CN" sz="2000" dirty="0">
                <a:latin typeface="Consolas"/>
                <a:ea typeface="宋体" pitchFamily="2" charset="-122"/>
                <a:cs typeface="Consolas"/>
              </a:rPr>
              <a:t>(“x:%d, y:%d”,</a:t>
            </a:r>
            <a:r>
              <a:rPr lang="en-US" altLang="zh-CN" sz="2000" dirty="0" err="1">
                <a:latin typeface="Consolas"/>
                <a:ea typeface="宋体" pitchFamily="2" charset="-122"/>
                <a:cs typeface="Consolas"/>
              </a:rPr>
              <a:t>x,y</a:t>
            </a:r>
            <a:r>
              <a:rPr lang="en-US" altLang="zh-CN" sz="2000" dirty="0">
                <a:latin typeface="Consolas"/>
                <a:ea typeface="宋体" pitchFamily="2" charset="-122"/>
                <a:cs typeface="Consolas"/>
              </a:rPr>
              <a:t>);</a:t>
            </a:r>
          </a:p>
          <a:p>
            <a:r>
              <a:rPr lang="en-US" altLang="zh-CN" sz="2000" dirty="0">
                <a:solidFill>
                  <a:srgbClr val="000000"/>
                </a:solidFill>
                <a:latin typeface="Consolas"/>
                <a:ea typeface="宋体" pitchFamily="2" charset="-122"/>
                <a:cs typeface="Consolas"/>
              </a:rPr>
              <a:t>}</a:t>
            </a:r>
          </a:p>
        </p:txBody>
      </p:sp>
      <p:sp>
        <p:nvSpPr>
          <p:cNvPr id="7" name="TextBox 14"/>
          <p:cNvSpPr txBox="1">
            <a:spLocks noChangeArrowheads="1"/>
          </p:cNvSpPr>
          <p:nvPr/>
        </p:nvSpPr>
        <p:spPr bwMode="auto">
          <a:xfrm>
            <a:off x="370209" y="5047865"/>
            <a:ext cx="3839362" cy="1200328"/>
          </a:xfrm>
          <a:prstGeom prst="rect">
            <a:avLst/>
          </a:prstGeom>
          <a:solidFill>
            <a:srgbClr val="DCE6F2"/>
          </a:solidFill>
          <a:ln>
            <a:noFill/>
          </a:ln>
        </p:spPr>
        <p:txBody>
          <a:bodyPr wrap="none">
            <a:spAutoFit/>
          </a:bodyPr>
          <a:lstStyle>
            <a:lvl1pPr>
              <a:defRPr sz="2800">
                <a:solidFill>
                  <a:schemeClr val="tx1"/>
                </a:solidFill>
                <a:latin typeface="Comic Sans MS" charset="0"/>
                <a:ea typeface="宋体" charset="0"/>
              </a:defRPr>
            </a:lvl1pPr>
            <a:lvl2pPr>
              <a:defRPr sz="2400">
                <a:solidFill>
                  <a:schemeClr val="tx1"/>
                </a:solidFill>
                <a:latin typeface="Comic Sans MS" charset="0"/>
                <a:ea typeface="宋体" charset="0"/>
              </a:defRPr>
            </a:lvl2pPr>
            <a:lvl3pPr>
              <a:defRPr sz="2000">
                <a:solidFill>
                  <a:schemeClr val="tx1"/>
                </a:solidFill>
                <a:latin typeface="Comic Sans MS" charset="0"/>
                <a:ea typeface="宋体" charset="0"/>
              </a:defRPr>
            </a:lvl3pPr>
            <a:lvl4pPr>
              <a:defRPr sz="2000">
                <a:solidFill>
                  <a:schemeClr val="tx1"/>
                </a:solidFill>
                <a:latin typeface="Comic Sans MS" charset="0"/>
                <a:ea typeface="宋体" charset="0"/>
              </a:defRPr>
            </a:lvl4pPr>
            <a:lvl5pPr>
              <a:defRPr sz="2000">
                <a:solidFill>
                  <a:schemeClr val="tx1"/>
                </a:solidFill>
                <a:latin typeface="Comic Sans MS" charset="0"/>
                <a:ea typeface="宋体" charset="0"/>
              </a:defRPr>
            </a:lvl5pPr>
            <a:lvl6pPr>
              <a:defRPr sz="2000">
                <a:solidFill>
                  <a:schemeClr val="tx1"/>
                </a:solidFill>
                <a:latin typeface="Comic Sans MS" charset="0"/>
                <a:ea typeface="宋体" charset="0"/>
              </a:defRPr>
            </a:lvl6pPr>
            <a:lvl7pPr>
              <a:defRPr sz="2000">
                <a:solidFill>
                  <a:schemeClr val="tx1"/>
                </a:solidFill>
                <a:latin typeface="Comic Sans MS" charset="0"/>
                <a:ea typeface="宋体" charset="0"/>
              </a:defRPr>
            </a:lvl7pPr>
            <a:lvl8pPr>
              <a:defRPr sz="2000">
                <a:solidFill>
                  <a:schemeClr val="tx1"/>
                </a:solidFill>
                <a:latin typeface="Comic Sans MS" charset="0"/>
                <a:ea typeface="宋体" charset="0"/>
              </a:defRPr>
            </a:lvl8pPr>
            <a:lvl9pPr>
              <a:defRPr sz="2000">
                <a:solidFill>
                  <a:schemeClr val="tx1"/>
                </a:solidFill>
                <a:latin typeface="Comic Sans MS" charset="0"/>
                <a:ea typeface="宋体" charset="0"/>
              </a:defRPr>
            </a:lvl9pPr>
          </a:lstStyle>
          <a:p>
            <a:pPr eaLnBrk="1" hangingPunct="1"/>
            <a:r>
              <a:rPr lang="en-US" altLang="zh-CN" sz="2400" dirty="0">
                <a:solidFill>
                  <a:srgbClr val="0000FF"/>
                </a:solidFill>
                <a:latin typeface="Verdana"/>
                <a:cs typeface="Verdana"/>
              </a:rPr>
              <a:t>Size and value of</a:t>
            </a:r>
          </a:p>
          <a:p>
            <a:pPr eaLnBrk="1" hangingPunct="1"/>
            <a:r>
              <a:rPr lang="en-US" altLang="zh-CN" sz="2400" dirty="0">
                <a:solidFill>
                  <a:srgbClr val="0000FF"/>
                </a:solidFill>
                <a:latin typeface="Verdana"/>
                <a:cs typeface="Verdana"/>
              </a:rPr>
              <a:t>a, b, </a:t>
            </a:r>
            <a:r>
              <a:rPr lang="en-US" altLang="zh-CN" sz="2400" dirty="0" err="1">
                <a:solidFill>
                  <a:srgbClr val="0000FF"/>
                </a:solidFill>
                <a:latin typeface="Verdana"/>
                <a:cs typeface="Verdana"/>
              </a:rPr>
              <a:t>tmp</a:t>
            </a:r>
            <a:r>
              <a:rPr lang="en-US" altLang="zh-CN" sz="2400" dirty="0">
                <a:solidFill>
                  <a:srgbClr val="0000FF"/>
                </a:solidFill>
                <a:latin typeface="Verdana"/>
                <a:cs typeface="Verdana"/>
              </a:rPr>
              <a:t> upon function</a:t>
            </a:r>
          </a:p>
          <a:p>
            <a:pPr eaLnBrk="1" hangingPunct="1"/>
            <a:r>
              <a:rPr lang="en-US" altLang="zh-CN" sz="2400" dirty="0">
                <a:solidFill>
                  <a:srgbClr val="0000FF"/>
                </a:solidFill>
                <a:latin typeface="Verdana"/>
                <a:cs typeface="Verdana"/>
              </a:rPr>
              <a:t>entrance?</a:t>
            </a:r>
            <a:endParaRPr lang="zh-CN" altLang="en-US" sz="2400" dirty="0">
              <a:solidFill>
                <a:srgbClr val="FF0000"/>
              </a:solidFill>
              <a:latin typeface="Verdana"/>
              <a:cs typeface="Verdana"/>
            </a:endParaRPr>
          </a:p>
        </p:txBody>
      </p:sp>
      <p:sp>
        <p:nvSpPr>
          <p:cNvPr id="13" name="矩形 8"/>
          <p:cNvSpPr/>
          <p:nvPr/>
        </p:nvSpPr>
        <p:spPr>
          <a:xfrm>
            <a:off x="6070167" y="846060"/>
            <a:ext cx="1091998" cy="73935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800" dirty="0"/>
              <a:t>1</a:t>
            </a:r>
            <a:endParaRPr kumimoji="1" lang="zh-CN" altLang="en-US" sz="2800" dirty="0"/>
          </a:p>
        </p:txBody>
      </p:sp>
      <p:sp>
        <p:nvSpPr>
          <p:cNvPr id="14" name="矩形 16"/>
          <p:cNvSpPr/>
          <p:nvPr/>
        </p:nvSpPr>
        <p:spPr>
          <a:xfrm>
            <a:off x="6070167" y="1597601"/>
            <a:ext cx="1091998" cy="68221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3000" dirty="0">
                <a:latin typeface="Calibri"/>
                <a:cs typeface="Calibri"/>
              </a:rPr>
              <a:t>2</a:t>
            </a:r>
            <a:endParaRPr kumimoji="1" lang="zh-CN" altLang="en-US" sz="3000" dirty="0">
              <a:latin typeface="Calibri"/>
              <a:cs typeface="Calibri"/>
            </a:endParaRPr>
          </a:p>
        </p:txBody>
      </p:sp>
      <p:sp>
        <p:nvSpPr>
          <p:cNvPr id="15" name="矩形 41"/>
          <p:cNvSpPr/>
          <p:nvPr/>
        </p:nvSpPr>
        <p:spPr>
          <a:xfrm>
            <a:off x="4876890" y="1941262"/>
            <a:ext cx="1073055" cy="369332"/>
          </a:xfrm>
          <a:prstGeom prst="rect">
            <a:avLst/>
          </a:prstGeom>
        </p:spPr>
        <p:txBody>
          <a:bodyPr wrap="none">
            <a:spAutoFit/>
          </a:bodyPr>
          <a:lstStyle/>
          <a:p>
            <a:r>
              <a:rPr lang="en-US" altLang="zh-CN" dirty="0" err="1">
                <a:latin typeface="Consolas"/>
                <a:ea typeface="宋体" pitchFamily="2" charset="-122"/>
                <a:cs typeface="Consolas"/>
              </a:rPr>
              <a:t>main.y</a:t>
            </a:r>
            <a:r>
              <a:rPr lang="en-US" altLang="zh-CN" dirty="0">
                <a:latin typeface="Consolas"/>
                <a:ea typeface="宋体" pitchFamily="2" charset="-122"/>
                <a:cs typeface="Consolas"/>
              </a:rPr>
              <a:t>:</a:t>
            </a:r>
            <a:endParaRPr lang="zh-CN" altLang="en-US" dirty="0"/>
          </a:p>
        </p:txBody>
      </p:sp>
      <p:sp>
        <p:nvSpPr>
          <p:cNvPr id="18" name="矩形 19"/>
          <p:cNvSpPr/>
          <p:nvPr/>
        </p:nvSpPr>
        <p:spPr>
          <a:xfrm>
            <a:off x="7238715" y="1725818"/>
            <a:ext cx="639117" cy="584776"/>
          </a:xfrm>
          <a:prstGeom prst="rect">
            <a:avLst/>
          </a:prstGeom>
        </p:spPr>
        <p:txBody>
          <a:bodyPr wrap="none">
            <a:spAutoFit/>
          </a:bodyPr>
          <a:lstStyle/>
          <a:p>
            <a:r>
              <a:rPr lang="en-US" altLang="zh-CN" sz="1600" dirty="0">
                <a:latin typeface="Verdana"/>
                <a:ea typeface="宋体" pitchFamily="2" charset="-122"/>
                <a:cs typeface="Verdana"/>
              </a:rPr>
              <a:t>...</a:t>
            </a:r>
          </a:p>
          <a:p>
            <a:r>
              <a:rPr lang="en-US" altLang="zh-CN" sz="1600" dirty="0">
                <a:latin typeface="Verdana"/>
                <a:ea typeface="宋体" pitchFamily="2" charset="-122"/>
                <a:cs typeface="Verdana"/>
              </a:rPr>
              <a:t>0xf0</a:t>
            </a:r>
            <a:endParaRPr lang="zh-CN" altLang="en-US" sz="1600" dirty="0">
              <a:latin typeface="Verdana"/>
              <a:cs typeface="Verdana"/>
            </a:endParaRPr>
          </a:p>
        </p:txBody>
      </p:sp>
      <p:sp>
        <p:nvSpPr>
          <p:cNvPr id="19" name="矩形 22"/>
          <p:cNvSpPr/>
          <p:nvPr/>
        </p:nvSpPr>
        <p:spPr>
          <a:xfrm>
            <a:off x="7236805" y="1597601"/>
            <a:ext cx="639117" cy="338554"/>
          </a:xfrm>
          <a:prstGeom prst="rect">
            <a:avLst/>
          </a:prstGeom>
        </p:spPr>
        <p:txBody>
          <a:bodyPr wrap="none">
            <a:spAutoFit/>
          </a:bodyPr>
          <a:lstStyle/>
          <a:p>
            <a:r>
              <a:rPr lang="en-US" altLang="zh-CN" sz="1600" dirty="0">
                <a:latin typeface="Verdana"/>
                <a:ea typeface="宋体" pitchFamily="2" charset="-122"/>
                <a:cs typeface="Verdana"/>
              </a:rPr>
              <a:t>0xf3</a:t>
            </a:r>
            <a:endParaRPr lang="zh-CN" altLang="en-US" sz="1600" dirty="0">
              <a:latin typeface="Verdana"/>
              <a:cs typeface="Verdana"/>
            </a:endParaRPr>
          </a:p>
        </p:txBody>
      </p:sp>
      <p:sp>
        <p:nvSpPr>
          <p:cNvPr id="20" name="矩形 23"/>
          <p:cNvSpPr/>
          <p:nvPr/>
        </p:nvSpPr>
        <p:spPr>
          <a:xfrm>
            <a:off x="7255735" y="1012825"/>
            <a:ext cx="639117" cy="584776"/>
          </a:xfrm>
          <a:prstGeom prst="rect">
            <a:avLst/>
          </a:prstGeom>
        </p:spPr>
        <p:txBody>
          <a:bodyPr wrap="none">
            <a:spAutoFit/>
          </a:bodyPr>
          <a:lstStyle/>
          <a:p>
            <a:r>
              <a:rPr lang="en-US" altLang="zh-CN" sz="1600" dirty="0">
                <a:latin typeface="Verdana"/>
                <a:ea typeface="宋体" pitchFamily="2" charset="-122"/>
                <a:cs typeface="Verdana"/>
              </a:rPr>
              <a:t>...</a:t>
            </a:r>
          </a:p>
          <a:p>
            <a:r>
              <a:rPr lang="en-US" altLang="zh-CN" sz="1600" dirty="0">
                <a:latin typeface="Verdana"/>
                <a:ea typeface="宋体" pitchFamily="2" charset="-122"/>
                <a:cs typeface="Verdana"/>
              </a:rPr>
              <a:t>0xf4</a:t>
            </a:r>
            <a:endParaRPr lang="zh-CN" altLang="en-US" sz="1600" dirty="0">
              <a:latin typeface="Verdana"/>
              <a:cs typeface="Verdana"/>
            </a:endParaRPr>
          </a:p>
        </p:txBody>
      </p:sp>
      <p:sp>
        <p:nvSpPr>
          <p:cNvPr id="21" name="矩形 24"/>
          <p:cNvSpPr/>
          <p:nvPr/>
        </p:nvSpPr>
        <p:spPr>
          <a:xfrm>
            <a:off x="7250583" y="865685"/>
            <a:ext cx="639117" cy="338554"/>
          </a:xfrm>
          <a:prstGeom prst="rect">
            <a:avLst/>
          </a:prstGeom>
        </p:spPr>
        <p:txBody>
          <a:bodyPr wrap="none">
            <a:spAutoFit/>
          </a:bodyPr>
          <a:lstStyle/>
          <a:p>
            <a:r>
              <a:rPr lang="en-US" altLang="zh-CN" sz="1600" dirty="0">
                <a:latin typeface="Verdana"/>
                <a:ea typeface="宋体" pitchFamily="2" charset="-122"/>
                <a:cs typeface="Verdana"/>
              </a:rPr>
              <a:t>0xf7</a:t>
            </a:r>
            <a:endParaRPr lang="zh-CN" altLang="en-US" sz="1600" dirty="0">
              <a:latin typeface="Verdana"/>
              <a:cs typeface="Verdana"/>
            </a:endParaRPr>
          </a:p>
        </p:txBody>
      </p:sp>
      <p:sp>
        <p:nvSpPr>
          <p:cNvPr id="34" name="矩形 37"/>
          <p:cNvSpPr/>
          <p:nvPr/>
        </p:nvSpPr>
        <p:spPr>
          <a:xfrm>
            <a:off x="4876890" y="1228269"/>
            <a:ext cx="1073055" cy="369332"/>
          </a:xfrm>
          <a:prstGeom prst="rect">
            <a:avLst/>
          </a:prstGeom>
        </p:spPr>
        <p:txBody>
          <a:bodyPr wrap="none">
            <a:spAutoFit/>
          </a:bodyPr>
          <a:lstStyle/>
          <a:p>
            <a:r>
              <a:rPr lang="en-US" altLang="zh-CN" dirty="0" err="1">
                <a:latin typeface="Consolas"/>
                <a:ea typeface="宋体" pitchFamily="2" charset="-122"/>
                <a:cs typeface="Consolas"/>
              </a:rPr>
              <a:t>main.x</a:t>
            </a:r>
            <a:r>
              <a:rPr lang="en-US" altLang="zh-CN" dirty="0">
                <a:latin typeface="Consolas"/>
                <a:ea typeface="宋体" pitchFamily="2" charset="-122"/>
                <a:cs typeface="Consolas"/>
              </a:rPr>
              <a:t>:</a:t>
            </a:r>
            <a:endParaRPr lang="zh-CN" altLang="en-US" dirty="0"/>
          </a:p>
        </p:txBody>
      </p:sp>
      <p:sp>
        <p:nvSpPr>
          <p:cNvPr id="82" name="矩形 7"/>
          <p:cNvSpPr/>
          <p:nvPr/>
        </p:nvSpPr>
        <p:spPr>
          <a:xfrm>
            <a:off x="6077835" y="2607171"/>
            <a:ext cx="1091998" cy="143905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3000" dirty="0"/>
              <a:t>??</a:t>
            </a:r>
            <a:endParaRPr kumimoji="1" lang="zh-CN" altLang="en-US" sz="3000" dirty="0"/>
          </a:p>
        </p:txBody>
      </p:sp>
      <p:sp>
        <p:nvSpPr>
          <p:cNvPr id="83" name="矩形 29"/>
          <p:cNvSpPr/>
          <p:nvPr/>
        </p:nvSpPr>
        <p:spPr>
          <a:xfrm>
            <a:off x="4876890" y="4574309"/>
            <a:ext cx="1002197" cy="338554"/>
          </a:xfrm>
          <a:prstGeom prst="rect">
            <a:avLst/>
          </a:prstGeom>
        </p:spPr>
        <p:txBody>
          <a:bodyPr wrap="none">
            <a:spAutoFit/>
          </a:bodyPr>
          <a:lstStyle/>
          <a:p>
            <a:r>
              <a:rPr lang="en-US" altLang="zh-CN" sz="1600" dirty="0" err="1">
                <a:latin typeface="Verdana"/>
                <a:ea typeface="宋体" pitchFamily="2" charset="-122"/>
                <a:cs typeface="Verdana"/>
              </a:rPr>
              <a:t>swap.b</a:t>
            </a:r>
            <a:r>
              <a:rPr lang="en-US" altLang="zh-CN" sz="1600" dirty="0">
                <a:latin typeface="Verdana"/>
                <a:ea typeface="宋体" pitchFamily="2" charset="-122"/>
                <a:cs typeface="Verdana"/>
              </a:rPr>
              <a:t>:</a:t>
            </a:r>
            <a:endParaRPr lang="zh-CN" altLang="en-US" sz="1600" dirty="0">
              <a:latin typeface="Verdana"/>
              <a:cs typeface="Verdana"/>
            </a:endParaRPr>
          </a:p>
        </p:txBody>
      </p:sp>
      <p:sp>
        <p:nvSpPr>
          <p:cNvPr id="84" name="矩形 39"/>
          <p:cNvSpPr/>
          <p:nvPr/>
        </p:nvSpPr>
        <p:spPr>
          <a:xfrm>
            <a:off x="4876890" y="3225338"/>
            <a:ext cx="1073055" cy="369332"/>
          </a:xfrm>
          <a:prstGeom prst="rect">
            <a:avLst/>
          </a:prstGeom>
        </p:spPr>
        <p:txBody>
          <a:bodyPr wrap="none">
            <a:spAutoFit/>
          </a:bodyPr>
          <a:lstStyle/>
          <a:p>
            <a:r>
              <a:rPr lang="en-US" altLang="zh-CN" dirty="0" err="1">
                <a:latin typeface="Consolas"/>
                <a:ea typeface="宋体" pitchFamily="2" charset="-122"/>
                <a:cs typeface="Consolas"/>
              </a:rPr>
              <a:t>swap.a</a:t>
            </a:r>
            <a:r>
              <a:rPr lang="en-US" altLang="zh-CN" dirty="0">
                <a:latin typeface="Consolas"/>
                <a:ea typeface="宋体" pitchFamily="2" charset="-122"/>
                <a:cs typeface="Consolas"/>
              </a:rPr>
              <a:t>:</a:t>
            </a:r>
            <a:endParaRPr lang="zh-CN" altLang="en-US" dirty="0"/>
          </a:p>
        </p:txBody>
      </p:sp>
      <p:sp>
        <p:nvSpPr>
          <p:cNvPr id="85" name="矩形 8"/>
          <p:cNvSpPr/>
          <p:nvPr/>
        </p:nvSpPr>
        <p:spPr>
          <a:xfrm>
            <a:off x="6077835" y="4046222"/>
            <a:ext cx="1091998" cy="135924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3000" dirty="0"/>
              <a:t>??</a:t>
            </a:r>
            <a:endParaRPr kumimoji="1" lang="zh-CN" altLang="en-US" sz="3000" dirty="0"/>
          </a:p>
        </p:txBody>
      </p:sp>
      <p:sp>
        <p:nvSpPr>
          <p:cNvPr id="92" name="矩形 29"/>
          <p:cNvSpPr/>
          <p:nvPr/>
        </p:nvSpPr>
        <p:spPr>
          <a:xfrm>
            <a:off x="4667322" y="5648029"/>
            <a:ext cx="1282623" cy="338554"/>
          </a:xfrm>
          <a:prstGeom prst="rect">
            <a:avLst/>
          </a:prstGeom>
        </p:spPr>
        <p:txBody>
          <a:bodyPr wrap="none">
            <a:spAutoFit/>
          </a:bodyPr>
          <a:lstStyle/>
          <a:p>
            <a:r>
              <a:rPr lang="en-US" altLang="zh-CN" sz="1600" dirty="0" err="1">
                <a:latin typeface="Verdana"/>
                <a:ea typeface="宋体" pitchFamily="2" charset="-122"/>
                <a:cs typeface="Verdana"/>
              </a:rPr>
              <a:t>swap.tmp</a:t>
            </a:r>
            <a:r>
              <a:rPr lang="en-US" altLang="zh-CN" sz="1600" dirty="0">
                <a:latin typeface="Verdana"/>
                <a:ea typeface="宋体" pitchFamily="2" charset="-122"/>
                <a:cs typeface="Verdana"/>
              </a:rPr>
              <a:t>:</a:t>
            </a:r>
            <a:endParaRPr lang="zh-CN" altLang="en-US" sz="1600" dirty="0">
              <a:latin typeface="Verdana"/>
              <a:cs typeface="Verdana"/>
            </a:endParaRPr>
          </a:p>
        </p:txBody>
      </p:sp>
      <p:sp>
        <p:nvSpPr>
          <p:cNvPr id="106" name="矩形 3"/>
          <p:cNvSpPr/>
          <p:nvPr/>
        </p:nvSpPr>
        <p:spPr>
          <a:xfrm>
            <a:off x="6055381" y="514583"/>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lnSpc>
                <a:spcPct val="50000"/>
              </a:lnSpc>
            </a:pPr>
            <a:r>
              <a:rPr kumimoji="1" lang="mr-IN" altLang="zh-CN" sz="3600" b="1" dirty="0">
                <a:solidFill>
                  <a:prstClr val="black"/>
                </a:solidFill>
              </a:rPr>
              <a:t>…</a:t>
            </a:r>
            <a:endParaRPr kumimoji="1" lang="zh-CN" altLang="en-US" dirty="0"/>
          </a:p>
        </p:txBody>
      </p:sp>
      <p:sp>
        <p:nvSpPr>
          <p:cNvPr id="107" name="矩形 3"/>
          <p:cNvSpPr/>
          <p:nvPr/>
        </p:nvSpPr>
        <p:spPr>
          <a:xfrm>
            <a:off x="6070167" y="2251065"/>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lnSpc>
                <a:spcPct val="50000"/>
              </a:lnSpc>
            </a:pPr>
            <a:r>
              <a:rPr kumimoji="1" lang="mr-IN" altLang="zh-CN" sz="3600" b="1" dirty="0">
                <a:solidFill>
                  <a:prstClr val="black"/>
                </a:solidFill>
              </a:rPr>
              <a:t>…</a:t>
            </a:r>
            <a:endParaRPr kumimoji="1" lang="zh-CN" altLang="en-US" dirty="0"/>
          </a:p>
        </p:txBody>
      </p:sp>
      <p:sp>
        <p:nvSpPr>
          <p:cNvPr id="108" name="矩形 3"/>
          <p:cNvSpPr/>
          <p:nvPr/>
        </p:nvSpPr>
        <p:spPr>
          <a:xfrm>
            <a:off x="6078797" y="5420028"/>
            <a:ext cx="1091998" cy="77843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lnSpc>
                <a:spcPct val="50000"/>
              </a:lnSpc>
            </a:pPr>
            <a:r>
              <a:rPr kumimoji="1" lang="en-US" altLang="zh-CN" sz="3000" dirty="0">
                <a:solidFill>
                  <a:prstClr val="black"/>
                </a:solidFill>
              </a:rPr>
              <a:t>??</a:t>
            </a:r>
            <a:endParaRPr kumimoji="1" lang="zh-CN" altLang="en-US" sz="3000" dirty="0"/>
          </a:p>
        </p:txBody>
      </p:sp>
      <p:sp>
        <p:nvSpPr>
          <p:cNvPr id="22" name="Right Arrow 21"/>
          <p:cNvSpPr/>
          <p:nvPr/>
        </p:nvSpPr>
        <p:spPr>
          <a:xfrm>
            <a:off x="188971" y="1186882"/>
            <a:ext cx="362476" cy="230693"/>
          </a:xfrm>
          <a:prstGeom prst="rightArrow">
            <a:avLst/>
          </a:prstGeom>
          <a:solidFill>
            <a:srgbClr val="FF0000"/>
          </a:solidFill>
          <a:ln w="285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211173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3866" y="633186"/>
            <a:ext cx="4075705" cy="1938992"/>
          </a:xfrm>
          <a:prstGeom prst="rect">
            <a:avLst/>
          </a:prstGeom>
        </p:spPr>
        <p:txBody>
          <a:bodyPr wrap="square">
            <a:spAutoFit/>
          </a:bodyPr>
          <a:lstStyle/>
          <a:p>
            <a:r>
              <a:rPr lang="en-US" altLang="zh-CN" sz="2000" i="1" dirty="0">
                <a:solidFill>
                  <a:srgbClr val="000000"/>
                </a:solidFill>
                <a:latin typeface="Consolas"/>
                <a:ea typeface="宋体" pitchFamily="2" charset="-122"/>
                <a:cs typeface="Consolas"/>
              </a:rPr>
              <a:t>void</a:t>
            </a:r>
            <a:r>
              <a:rPr lang="en-US" altLang="zh-CN" sz="2000" dirty="0">
                <a:solidFill>
                  <a:srgbClr val="000000"/>
                </a:solidFill>
                <a:latin typeface="Consolas"/>
                <a:ea typeface="宋体" pitchFamily="2" charset="-122"/>
                <a:cs typeface="Consolas"/>
              </a:rPr>
              <a:t> </a:t>
            </a:r>
            <a:r>
              <a:rPr lang="en-US" altLang="zh-CN" sz="2000" dirty="0">
                <a:latin typeface="Consolas"/>
                <a:ea typeface="宋体" pitchFamily="2" charset="-122"/>
                <a:cs typeface="Consolas"/>
              </a:rPr>
              <a:t>swap(</a:t>
            </a:r>
            <a:r>
              <a:rPr lang="en-US" altLang="zh-CN" sz="2000" i="1" dirty="0">
                <a:latin typeface="Consolas"/>
                <a:ea typeface="宋体" pitchFamily="2" charset="-122"/>
                <a:cs typeface="Consolas"/>
              </a:rPr>
              <a:t>int* a, int* b)</a:t>
            </a:r>
            <a:r>
              <a:rPr lang="en-US" altLang="zh-CN" sz="2000" dirty="0">
                <a:latin typeface="Consolas"/>
                <a:ea typeface="宋体" pitchFamily="2" charset="-122"/>
                <a:cs typeface="Consolas"/>
              </a:rPr>
              <a:t> </a:t>
            </a:r>
          </a:p>
          <a:p>
            <a:r>
              <a:rPr lang="en-US" altLang="zh-CN" sz="2000" dirty="0">
                <a:latin typeface="Consolas"/>
                <a:ea typeface="宋体" pitchFamily="2" charset="-122"/>
                <a:cs typeface="Consolas"/>
              </a:rPr>
              <a:t>{</a:t>
            </a:r>
            <a:r>
              <a:rPr lang="en-US" altLang="zh-CN" sz="2000" dirty="0">
                <a:solidFill>
                  <a:srgbClr val="000000"/>
                </a:solidFill>
                <a:latin typeface="Consolas"/>
                <a:ea typeface="宋体" pitchFamily="2" charset="-122"/>
                <a:cs typeface="Consolas"/>
              </a:rPr>
              <a:t>    </a:t>
            </a:r>
          </a:p>
          <a:p>
            <a:r>
              <a:rPr lang="en-US" altLang="zh-CN" sz="2000" dirty="0">
                <a:solidFill>
                  <a:srgbClr val="000000"/>
                </a:solidFill>
                <a:latin typeface="Consolas"/>
                <a:ea typeface="宋体" pitchFamily="2" charset="-122"/>
                <a:cs typeface="Consolas"/>
              </a:rPr>
              <a:t>    </a:t>
            </a:r>
            <a:r>
              <a:rPr lang="en-US" altLang="zh-CN" sz="2000" dirty="0" err="1">
                <a:solidFill>
                  <a:srgbClr val="000000"/>
                </a:solidFill>
                <a:latin typeface="Consolas"/>
                <a:ea typeface="宋体" pitchFamily="2" charset="-122"/>
                <a:cs typeface="Consolas"/>
              </a:rPr>
              <a:t>int</a:t>
            </a:r>
            <a:r>
              <a:rPr lang="en-US" altLang="zh-CN" sz="2000" dirty="0">
                <a:solidFill>
                  <a:srgbClr val="000000"/>
                </a:solidFill>
                <a:latin typeface="Consolas"/>
                <a:ea typeface="宋体" pitchFamily="2" charset="-122"/>
                <a:cs typeface="Consolas"/>
              </a:rPr>
              <a:t> </a:t>
            </a:r>
            <a:r>
              <a:rPr lang="en-US" altLang="zh-CN" sz="2000" dirty="0">
                <a:latin typeface="Consolas"/>
                <a:ea typeface="宋体" pitchFamily="2" charset="-122"/>
                <a:cs typeface="Consolas"/>
              </a:rPr>
              <a:t>tmp</a:t>
            </a:r>
            <a:r>
              <a:rPr lang="en-US" altLang="zh-CN" sz="2000" dirty="0">
                <a:solidFill>
                  <a:srgbClr val="000000"/>
                </a:solidFill>
                <a:latin typeface="Consolas"/>
                <a:ea typeface="宋体" pitchFamily="2" charset="-122"/>
                <a:cs typeface="Consolas"/>
              </a:rPr>
              <a:t> = *a;</a:t>
            </a:r>
          </a:p>
          <a:p>
            <a:r>
              <a:rPr lang="en-US" altLang="zh-CN" sz="2000" dirty="0">
                <a:solidFill>
                  <a:srgbClr val="000000"/>
                </a:solidFill>
                <a:latin typeface="Consolas"/>
                <a:ea typeface="宋体" pitchFamily="2" charset="-122"/>
                <a:cs typeface="Consolas"/>
              </a:rPr>
              <a:t>	 *a = *b;</a:t>
            </a:r>
          </a:p>
          <a:p>
            <a:r>
              <a:rPr lang="en-US" altLang="zh-CN" sz="2000" dirty="0">
                <a:solidFill>
                  <a:srgbClr val="000000"/>
                </a:solidFill>
                <a:latin typeface="Consolas"/>
                <a:ea typeface="宋体" pitchFamily="2" charset="-122"/>
                <a:cs typeface="Consolas"/>
              </a:rPr>
              <a:t>	 *b = tmp;</a:t>
            </a:r>
          </a:p>
          <a:p>
            <a:r>
              <a:rPr lang="en-US" altLang="zh-CN" sz="2000" dirty="0">
                <a:solidFill>
                  <a:srgbClr val="000000"/>
                </a:solidFill>
                <a:latin typeface="Consolas"/>
                <a:ea typeface="宋体" pitchFamily="2" charset="-122"/>
                <a:cs typeface="Consolas"/>
              </a:rPr>
              <a:t>}</a:t>
            </a:r>
          </a:p>
        </p:txBody>
      </p:sp>
      <p:sp>
        <p:nvSpPr>
          <p:cNvPr id="5" name="矩形 4"/>
          <p:cNvSpPr/>
          <p:nvPr/>
        </p:nvSpPr>
        <p:spPr>
          <a:xfrm>
            <a:off x="133866" y="2493320"/>
            <a:ext cx="4391602" cy="2554545"/>
          </a:xfrm>
          <a:prstGeom prst="rect">
            <a:avLst/>
          </a:prstGeom>
        </p:spPr>
        <p:txBody>
          <a:bodyPr wrap="square">
            <a:spAutoFit/>
          </a:bodyPr>
          <a:lstStyle/>
          <a:p>
            <a:r>
              <a:rPr lang="en-US" altLang="zh-CN" sz="2000" i="1" dirty="0">
                <a:solidFill>
                  <a:srgbClr val="000000"/>
                </a:solidFill>
                <a:latin typeface="Consolas"/>
                <a:ea typeface="宋体" pitchFamily="2" charset="-122"/>
                <a:cs typeface="Consolas"/>
              </a:rPr>
              <a:t>int</a:t>
            </a:r>
            <a:r>
              <a:rPr lang="en-US" altLang="zh-CN" sz="2000" dirty="0">
                <a:solidFill>
                  <a:srgbClr val="000000"/>
                </a:solidFill>
                <a:latin typeface="Consolas"/>
                <a:ea typeface="宋体" pitchFamily="2" charset="-122"/>
                <a:cs typeface="Consolas"/>
              </a:rPr>
              <a:t> </a:t>
            </a:r>
            <a:r>
              <a:rPr lang="en-US" altLang="zh-CN" sz="2000" dirty="0">
                <a:latin typeface="Consolas"/>
                <a:ea typeface="宋体" pitchFamily="2" charset="-122"/>
                <a:cs typeface="Consolas"/>
              </a:rPr>
              <a:t>main() </a:t>
            </a:r>
          </a:p>
          <a:p>
            <a:r>
              <a:rPr lang="en-US" altLang="zh-CN" sz="2000" dirty="0">
                <a:latin typeface="Consolas"/>
                <a:ea typeface="宋体" pitchFamily="2" charset="-122"/>
                <a:cs typeface="Consolas"/>
              </a:rPr>
              <a:t>{</a:t>
            </a:r>
          </a:p>
          <a:p>
            <a:r>
              <a:rPr lang="en-US" altLang="zh-CN" sz="2000" dirty="0">
                <a:latin typeface="Consolas"/>
                <a:ea typeface="宋体" pitchFamily="2" charset="-122"/>
                <a:cs typeface="Consolas"/>
              </a:rPr>
              <a:t>	int x = 1;</a:t>
            </a:r>
          </a:p>
          <a:p>
            <a:r>
              <a:rPr lang="en-US" altLang="zh-CN" sz="2000" dirty="0">
                <a:latin typeface="Consolas"/>
                <a:ea typeface="宋体" pitchFamily="2" charset="-122"/>
                <a:cs typeface="Consolas"/>
              </a:rPr>
              <a:t>	int y = 2;</a:t>
            </a:r>
          </a:p>
          <a:p>
            <a:r>
              <a:rPr lang="en-US" altLang="zh-CN" sz="2000" dirty="0">
                <a:latin typeface="Consolas"/>
                <a:ea typeface="宋体" pitchFamily="2" charset="-122"/>
                <a:cs typeface="Consolas"/>
              </a:rPr>
              <a:t>	</a:t>
            </a:r>
            <a:r>
              <a:rPr lang="en-US" altLang="zh-CN" sz="2000" b="1" dirty="0">
                <a:latin typeface="Consolas"/>
                <a:ea typeface="宋体" pitchFamily="2" charset="-122"/>
                <a:cs typeface="Consolas"/>
              </a:rPr>
              <a:t>swap</a:t>
            </a:r>
            <a:r>
              <a:rPr lang="en-US" altLang="zh-CN" sz="2000" dirty="0">
                <a:latin typeface="Consolas"/>
                <a:ea typeface="宋体" pitchFamily="2" charset="-122"/>
                <a:cs typeface="Consolas"/>
              </a:rPr>
              <a:t>(&amp;x, &amp;y);</a:t>
            </a:r>
          </a:p>
          <a:p>
            <a:r>
              <a:rPr lang="en-US" altLang="zh-CN" sz="2000" dirty="0">
                <a:latin typeface="Consolas"/>
                <a:ea typeface="宋体" pitchFamily="2" charset="-122"/>
                <a:cs typeface="Consolas"/>
              </a:rPr>
              <a:t>	</a:t>
            </a:r>
          </a:p>
          <a:p>
            <a:r>
              <a:rPr lang="en-US" altLang="zh-CN" sz="2000" dirty="0">
                <a:latin typeface="Consolas"/>
                <a:ea typeface="宋体" pitchFamily="2" charset="-122"/>
                <a:cs typeface="Consolas"/>
              </a:rPr>
              <a:t>	</a:t>
            </a:r>
            <a:r>
              <a:rPr lang="en-US" altLang="zh-CN" sz="2000" dirty="0" err="1">
                <a:latin typeface="Consolas"/>
                <a:ea typeface="宋体" pitchFamily="2" charset="-122"/>
                <a:cs typeface="Consolas"/>
              </a:rPr>
              <a:t>printf</a:t>
            </a:r>
            <a:r>
              <a:rPr lang="en-US" altLang="zh-CN" sz="2000" dirty="0">
                <a:latin typeface="Consolas"/>
                <a:ea typeface="宋体" pitchFamily="2" charset="-122"/>
                <a:cs typeface="Consolas"/>
              </a:rPr>
              <a:t>(“x:%d, y:%d”,</a:t>
            </a:r>
            <a:r>
              <a:rPr lang="en-US" altLang="zh-CN" sz="2000" dirty="0" err="1">
                <a:latin typeface="Consolas"/>
                <a:ea typeface="宋体" pitchFamily="2" charset="-122"/>
                <a:cs typeface="Consolas"/>
              </a:rPr>
              <a:t>x,y</a:t>
            </a:r>
            <a:r>
              <a:rPr lang="en-US" altLang="zh-CN" sz="2000" dirty="0">
                <a:latin typeface="Consolas"/>
                <a:ea typeface="宋体" pitchFamily="2" charset="-122"/>
                <a:cs typeface="Consolas"/>
              </a:rPr>
              <a:t>);</a:t>
            </a:r>
          </a:p>
          <a:p>
            <a:r>
              <a:rPr lang="en-US" altLang="zh-CN" sz="2000" dirty="0">
                <a:solidFill>
                  <a:srgbClr val="000000"/>
                </a:solidFill>
                <a:latin typeface="Consolas"/>
                <a:ea typeface="宋体" pitchFamily="2" charset="-122"/>
                <a:cs typeface="Consolas"/>
              </a:rPr>
              <a:t>}</a:t>
            </a:r>
          </a:p>
        </p:txBody>
      </p:sp>
      <p:sp>
        <p:nvSpPr>
          <p:cNvPr id="13" name="矩形 8"/>
          <p:cNvSpPr/>
          <p:nvPr/>
        </p:nvSpPr>
        <p:spPr>
          <a:xfrm>
            <a:off x="6070167" y="846060"/>
            <a:ext cx="1091998" cy="73935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800" dirty="0"/>
              <a:t>1</a:t>
            </a:r>
            <a:endParaRPr kumimoji="1" lang="zh-CN" altLang="en-US" sz="2800" dirty="0"/>
          </a:p>
        </p:txBody>
      </p:sp>
      <p:sp>
        <p:nvSpPr>
          <p:cNvPr id="14" name="矩形 16"/>
          <p:cNvSpPr/>
          <p:nvPr/>
        </p:nvSpPr>
        <p:spPr>
          <a:xfrm>
            <a:off x="6070167" y="1597601"/>
            <a:ext cx="1091998" cy="68221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3000" dirty="0">
                <a:latin typeface="Calibri"/>
                <a:cs typeface="Calibri"/>
              </a:rPr>
              <a:t>2</a:t>
            </a:r>
            <a:endParaRPr kumimoji="1" lang="zh-CN" altLang="en-US" sz="3000" dirty="0">
              <a:latin typeface="Calibri"/>
              <a:cs typeface="Calibri"/>
            </a:endParaRPr>
          </a:p>
        </p:txBody>
      </p:sp>
      <p:sp>
        <p:nvSpPr>
          <p:cNvPr id="15" name="矩形 41"/>
          <p:cNvSpPr/>
          <p:nvPr/>
        </p:nvSpPr>
        <p:spPr>
          <a:xfrm>
            <a:off x="4876890" y="1941262"/>
            <a:ext cx="1073055" cy="369332"/>
          </a:xfrm>
          <a:prstGeom prst="rect">
            <a:avLst/>
          </a:prstGeom>
        </p:spPr>
        <p:txBody>
          <a:bodyPr wrap="none">
            <a:spAutoFit/>
          </a:bodyPr>
          <a:lstStyle/>
          <a:p>
            <a:r>
              <a:rPr lang="en-US" altLang="zh-CN" dirty="0" err="1">
                <a:latin typeface="Consolas"/>
                <a:ea typeface="宋体" pitchFamily="2" charset="-122"/>
                <a:cs typeface="Consolas"/>
              </a:rPr>
              <a:t>main.y</a:t>
            </a:r>
            <a:r>
              <a:rPr lang="en-US" altLang="zh-CN" dirty="0">
                <a:latin typeface="Consolas"/>
                <a:ea typeface="宋体" pitchFamily="2" charset="-122"/>
                <a:cs typeface="Consolas"/>
              </a:rPr>
              <a:t>:</a:t>
            </a:r>
            <a:endParaRPr lang="zh-CN" altLang="en-US" dirty="0"/>
          </a:p>
        </p:txBody>
      </p:sp>
      <p:sp>
        <p:nvSpPr>
          <p:cNvPr id="18" name="矩形 19"/>
          <p:cNvSpPr/>
          <p:nvPr/>
        </p:nvSpPr>
        <p:spPr>
          <a:xfrm>
            <a:off x="7238715" y="1725818"/>
            <a:ext cx="639117" cy="584776"/>
          </a:xfrm>
          <a:prstGeom prst="rect">
            <a:avLst/>
          </a:prstGeom>
        </p:spPr>
        <p:txBody>
          <a:bodyPr wrap="none">
            <a:spAutoFit/>
          </a:bodyPr>
          <a:lstStyle/>
          <a:p>
            <a:r>
              <a:rPr lang="en-US" altLang="zh-CN" sz="1600" dirty="0">
                <a:latin typeface="Verdana"/>
                <a:ea typeface="宋体" pitchFamily="2" charset="-122"/>
                <a:cs typeface="Verdana"/>
              </a:rPr>
              <a:t>...</a:t>
            </a:r>
          </a:p>
          <a:p>
            <a:r>
              <a:rPr lang="en-US" altLang="zh-CN" sz="1600" dirty="0">
                <a:latin typeface="Verdana"/>
                <a:ea typeface="宋体" pitchFamily="2" charset="-122"/>
                <a:cs typeface="Verdana"/>
              </a:rPr>
              <a:t>0xf0</a:t>
            </a:r>
            <a:endParaRPr lang="zh-CN" altLang="en-US" sz="1600" dirty="0">
              <a:latin typeface="Verdana"/>
              <a:cs typeface="Verdana"/>
            </a:endParaRPr>
          </a:p>
        </p:txBody>
      </p:sp>
      <p:sp>
        <p:nvSpPr>
          <p:cNvPr id="19" name="矩形 22"/>
          <p:cNvSpPr/>
          <p:nvPr/>
        </p:nvSpPr>
        <p:spPr>
          <a:xfrm>
            <a:off x="7236805" y="1597601"/>
            <a:ext cx="639117" cy="338554"/>
          </a:xfrm>
          <a:prstGeom prst="rect">
            <a:avLst/>
          </a:prstGeom>
        </p:spPr>
        <p:txBody>
          <a:bodyPr wrap="none">
            <a:spAutoFit/>
          </a:bodyPr>
          <a:lstStyle/>
          <a:p>
            <a:r>
              <a:rPr lang="en-US" altLang="zh-CN" sz="1600" dirty="0">
                <a:latin typeface="Verdana"/>
                <a:ea typeface="宋体" pitchFamily="2" charset="-122"/>
                <a:cs typeface="Verdana"/>
              </a:rPr>
              <a:t>0xf3</a:t>
            </a:r>
            <a:endParaRPr lang="zh-CN" altLang="en-US" sz="1600" dirty="0">
              <a:latin typeface="Verdana"/>
              <a:cs typeface="Verdana"/>
            </a:endParaRPr>
          </a:p>
        </p:txBody>
      </p:sp>
      <p:sp>
        <p:nvSpPr>
          <p:cNvPr id="20" name="矩形 23"/>
          <p:cNvSpPr/>
          <p:nvPr/>
        </p:nvSpPr>
        <p:spPr>
          <a:xfrm>
            <a:off x="7255735" y="1012825"/>
            <a:ext cx="639117" cy="584776"/>
          </a:xfrm>
          <a:prstGeom prst="rect">
            <a:avLst/>
          </a:prstGeom>
        </p:spPr>
        <p:txBody>
          <a:bodyPr wrap="none">
            <a:spAutoFit/>
          </a:bodyPr>
          <a:lstStyle/>
          <a:p>
            <a:r>
              <a:rPr lang="en-US" altLang="zh-CN" sz="1600" dirty="0">
                <a:latin typeface="Verdana"/>
                <a:ea typeface="宋体" pitchFamily="2" charset="-122"/>
                <a:cs typeface="Verdana"/>
              </a:rPr>
              <a:t>...</a:t>
            </a:r>
          </a:p>
          <a:p>
            <a:r>
              <a:rPr lang="en-US" altLang="zh-CN" sz="1600" dirty="0">
                <a:latin typeface="Verdana"/>
                <a:ea typeface="宋体" pitchFamily="2" charset="-122"/>
                <a:cs typeface="Verdana"/>
              </a:rPr>
              <a:t>0xf4</a:t>
            </a:r>
            <a:endParaRPr lang="zh-CN" altLang="en-US" sz="1600" dirty="0">
              <a:latin typeface="Verdana"/>
              <a:cs typeface="Verdana"/>
            </a:endParaRPr>
          </a:p>
        </p:txBody>
      </p:sp>
      <p:sp>
        <p:nvSpPr>
          <p:cNvPr id="21" name="矩形 24"/>
          <p:cNvSpPr/>
          <p:nvPr/>
        </p:nvSpPr>
        <p:spPr>
          <a:xfrm>
            <a:off x="7250583" y="865685"/>
            <a:ext cx="639117" cy="338554"/>
          </a:xfrm>
          <a:prstGeom prst="rect">
            <a:avLst/>
          </a:prstGeom>
        </p:spPr>
        <p:txBody>
          <a:bodyPr wrap="none">
            <a:spAutoFit/>
          </a:bodyPr>
          <a:lstStyle/>
          <a:p>
            <a:r>
              <a:rPr lang="en-US" altLang="zh-CN" sz="1600" dirty="0">
                <a:latin typeface="Verdana"/>
                <a:ea typeface="宋体" pitchFamily="2" charset="-122"/>
                <a:cs typeface="Verdana"/>
              </a:rPr>
              <a:t>0xf7</a:t>
            </a:r>
            <a:endParaRPr lang="zh-CN" altLang="en-US" sz="1600" dirty="0">
              <a:latin typeface="Verdana"/>
              <a:cs typeface="Verdana"/>
            </a:endParaRPr>
          </a:p>
        </p:txBody>
      </p:sp>
      <p:sp>
        <p:nvSpPr>
          <p:cNvPr id="34" name="矩形 37"/>
          <p:cNvSpPr/>
          <p:nvPr/>
        </p:nvSpPr>
        <p:spPr>
          <a:xfrm>
            <a:off x="4876890" y="1228269"/>
            <a:ext cx="1073055" cy="369332"/>
          </a:xfrm>
          <a:prstGeom prst="rect">
            <a:avLst/>
          </a:prstGeom>
        </p:spPr>
        <p:txBody>
          <a:bodyPr wrap="none">
            <a:spAutoFit/>
          </a:bodyPr>
          <a:lstStyle/>
          <a:p>
            <a:r>
              <a:rPr lang="en-US" altLang="zh-CN" dirty="0" err="1">
                <a:latin typeface="Consolas"/>
                <a:ea typeface="宋体" pitchFamily="2" charset="-122"/>
                <a:cs typeface="Consolas"/>
              </a:rPr>
              <a:t>main.x</a:t>
            </a:r>
            <a:r>
              <a:rPr lang="en-US" altLang="zh-CN" dirty="0">
                <a:latin typeface="Consolas"/>
                <a:ea typeface="宋体" pitchFamily="2" charset="-122"/>
                <a:cs typeface="Consolas"/>
              </a:rPr>
              <a:t>:</a:t>
            </a:r>
            <a:endParaRPr lang="zh-CN" altLang="en-US" dirty="0"/>
          </a:p>
        </p:txBody>
      </p:sp>
      <p:sp>
        <p:nvSpPr>
          <p:cNvPr id="82" name="矩形 7"/>
          <p:cNvSpPr/>
          <p:nvPr/>
        </p:nvSpPr>
        <p:spPr>
          <a:xfrm>
            <a:off x="6077835" y="2607171"/>
            <a:ext cx="1091998" cy="143905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3000" dirty="0"/>
              <a:t>0xf4</a:t>
            </a:r>
            <a:endParaRPr kumimoji="1" lang="zh-CN" altLang="en-US" sz="3000" dirty="0"/>
          </a:p>
        </p:txBody>
      </p:sp>
      <p:sp>
        <p:nvSpPr>
          <p:cNvPr id="83" name="矩形 29"/>
          <p:cNvSpPr/>
          <p:nvPr/>
        </p:nvSpPr>
        <p:spPr>
          <a:xfrm>
            <a:off x="4876890" y="4574309"/>
            <a:ext cx="1002197" cy="338554"/>
          </a:xfrm>
          <a:prstGeom prst="rect">
            <a:avLst/>
          </a:prstGeom>
        </p:spPr>
        <p:txBody>
          <a:bodyPr wrap="none">
            <a:spAutoFit/>
          </a:bodyPr>
          <a:lstStyle/>
          <a:p>
            <a:r>
              <a:rPr lang="en-US" altLang="zh-CN" sz="1600" dirty="0" err="1">
                <a:latin typeface="Verdana"/>
                <a:ea typeface="宋体" pitchFamily="2" charset="-122"/>
                <a:cs typeface="Verdana"/>
              </a:rPr>
              <a:t>swap.b</a:t>
            </a:r>
            <a:r>
              <a:rPr lang="en-US" altLang="zh-CN" sz="1600" dirty="0">
                <a:latin typeface="Verdana"/>
                <a:ea typeface="宋体" pitchFamily="2" charset="-122"/>
                <a:cs typeface="Verdana"/>
              </a:rPr>
              <a:t>:</a:t>
            </a:r>
            <a:endParaRPr lang="zh-CN" altLang="en-US" sz="1600" dirty="0">
              <a:latin typeface="Verdana"/>
              <a:cs typeface="Verdana"/>
            </a:endParaRPr>
          </a:p>
        </p:txBody>
      </p:sp>
      <p:sp>
        <p:nvSpPr>
          <p:cNvPr id="84" name="矩形 39"/>
          <p:cNvSpPr/>
          <p:nvPr/>
        </p:nvSpPr>
        <p:spPr>
          <a:xfrm>
            <a:off x="4876890" y="3225338"/>
            <a:ext cx="1073055" cy="369332"/>
          </a:xfrm>
          <a:prstGeom prst="rect">
            <a:avLst/>
          </a:prstGeom>
        </p:spPr>
        <p:txBody>
          <a:bodyPr wrap="none">
            <a:spAutoFit/>
          </a:bodyPr>
          <a:lstStyle/>
          <a:p>
            <a:r>
              <a:rPr lang="en-US" altLang="zh-CN" dirty="0" err="1">
                <a:latin typeface="Consolas"/>
                <a:ea typeface="宋体" pitchFamily="2" charset="-122"/>
                <a:cs typeface="Consolas"/>
              </a:rPr>
              <a:t>swap.a</a:t>
            </a:r>
            <a:r>
              <a:rPr lang="en-US" altLang="zh-CN" dirty="0">
                <a:latin typeface="Consolas"/>
                <a:ea typeface="宋体" pitchFamily="2" charset="-122"/>
                <a:cs typeface="Consolas"/>
              </a:rPr>
              <a:t>:</a:t>
            </a:r>
            <a:endParaRPr lang="zh-CN" altLang="en-US" dirty="0"/>
          </a:p>
        </p:txBody>
      </p:sp>
      <p:sp>
        <p:nvSpPr>
          <p:cNvPr id="85" name="矩形 8"/>
          <p:cNvSpPr/>
          <p:nvPr/>
        </p:nvSpPr>
        <p:spPr>
          <a:xfrm>
            <a:off x="6077835" y="4046222"/>
            <a:ext cx="1091998" cy="135924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3000" dirty="0"/>
              <a:t>0xf0</a:t>
            </a:r>
            <a:endParaRPr kumimoji="1" lang="zh-CN" altLang="en-US" sz="3000" dirty="0"/>
          </a:p>
        </p:txBody>
      </p:sp>
      <p:sp>
        <p:nvSpPr>
          <p:cNvPr id="92" name="矩形 29"/>
          <p:cNvSpPr/>
          <p:nvPr/>
        </p:nvSpPr>
        <p:spPr>
          <a:xfrm>
            <a:off x="4667322" y="5648029"/>
            <a:ext cx="1282623" cy="338554"/>
          </a:xfrm>
          <a:prstGeom prst="rect">
            <a:avLst/>
          </a:prstGeom>
        </p:spPr>
        <p:txBody>
          <a:bodyPr wrap="none">
            <a:spAutoFit/>
          </a:bodyPr>
          <a:lstStyle/>
          <a:p>
            <a:r>
              <a:rPr lang="en-US" altLang="zh-CN" sz="1600" dirty="0" err="1">
                <a:latin typeface="Verdana"/>
                <a:ea typeface="宋体" pitchFamily="2" charset="-122"/>
                <a:cs typeface="Verdana"/>
              </a:rPr>
              <a:t>swap.tmp</a:t>
            </a:r>
            <a:r>
              <a:rPr lang="en-US" altLang="zh-CN" sz="1600" dirty="0">
                <a:latin typeface="Verdana"/>
                <a:ea typeface="宋体" pitchFamily="2" charset="-122"/>
                <a:cs typeface="Verdana"/>
              </a:rPr>
              <a:t>:</a:t>
            </a:r>
            <a:endParaRPr lang="zh-CN" altLang="en-US" sz="1600" dirty="0">
              <a:latin typeface="Verdana"/>
              <a:cs typeface="Verdana"/>
            </a:endParaRPr>
          </a:p>
        </p:txBody>
      </p:sp>
      <p:sp>
        <p:nvSpPr>
          <p:cNvPr id="106" name="矩形 3"/>
          <p:cNvSpPr/>
          <p:nvPr/>
        </p:nvSpPr>
        <p:spPr>
          <a:xfrm>
            <a:off x="6055381" y="514583"/>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lnSpc>
                <a:spcPct val="50000"/>
              </a:lnSpc>
            </a:pPr>
            <a:r>
              <a:rPr kumimoji="1" lang="mr-IN" altLang="zh-CN" sz="3600" b="1" dirty="0">
                <a:solidFill>
                  <a:prstClr val="black"/>
                </a:solidFill>
              </a:rPr>
              <a:t>…</a:t>
            </a:r>
            <a:endParaRPr kumimoji="1" lang="zh-CN" altLang="en-US" dirty="0"/>
          </a:p>
        </p:txBody>
      </p:sp>
      <p:sp>
        <p:nvSpPr>
          <p:cNvPr id="107" name="矩形 3"/>
          <p:cNvSpPr/>
          <p:nvPr/>
        </p:nvSpPr>
        <p:spPr>
          <a:xfrm>
            <a:off x="6070167" y="2251065"/>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lnSpc>
                <a:spcPct val="50000"/>
              </a:lnSpc>
            </a:pPr>
            <a:r>
              <a:rPr kumimoji="1" lang="mr-IN" altLang="zh-CN" sz="3600" b="1" dirty="0">
                <a:solidFill>
                  <a:prstClr val="black"/>
                </a:solidFill>
              </a:rPr>
              <a:t>…</a:t>
            </a:r>
            <a:endParaRPr kumimoji="1" lang="zh-CN" altLang="en-US" dirty="0"/>
          </a:p>
        </p:txBody>
      </p:sp>
      <p:sp>
        <p:nvSpPr>
          <p:cNvPr id="108" name="矩形 3"/>
          <p:cNvSpPr/>
          <p:nvPr/>
        </p:nvSpPr>
        <p:spPr>
          <a:xfrm>
            <a:off x="6078797" y="5420028"/>
            <a:ext cx="1091998" cy="77843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lnSpc>
                <a:spcPct val="50000"/>
              </a:lnSpc>
            </a:pPr>
            <a:r>
              <a:rPr kumimoji="1" lang="en-US" altLang="zh-CN" sz="3000" dirty="0">
                <a:solidFill>
                  <a:prstClr val="black"/>
                </a:solidFill>
              </a:rPr>
              <a:t>??</a:t>
            </a:r>
            <a:endParaRPr kumimoji="1" lang="zh-CN" altLang="en-US" sz="3000" dirty="0"/>
          </a:p>
        </p:txBody>
      </p:sp>
      <p:sp>
        <p:nvSpPr>
          <p:cNvPr id="8" name="Freeform 7"/>
          <p:cNvSpPr/>
          <p:nvPr/>
        </p:nvSpPr>
        <p:spPr>
          <a:xfrm>
            <a:off x="7076299" y="1408209"/>
            <a:ext cx="1141946" cy="1969856"/>
          </a:xfrm>
          <a:custGeom>
            <a:avLst/>
            <a:gdLst>
              <a:gd name="connsiteX0" fmla="*/ 0 w 1141946"/>
              <a:gd name="connsiteY0" fmla="*/ 1948035 h 1969856"/>
              <a:gd name="connsiteX1" fmla="*/ 635053 w 1141946"/>
              <a:gd name="connsiteY1" fmla="*/ 1948035 h 1969856"/>
              <a:gd name="connsiteX2" fmla="*/ 1028181 w 1141946"/>
              <a:gd name="connsiteY2" fmla="*/ 1721261 h 1969856"/>
              <a:gd name="connsiteX3" fmla="*/ 1073541 w 1141946"/>
              <a:gd name="connsiteY3" fmla="*/ 209440 h 1969856"/>
              <a:gd name="connsiteX4" fmla="*/ 166324 w 1141946"/>
              <a:gd name="connsiteY4" fmla="*/ 12903 h 1969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946" h="1969856">
                <a:moveTo>
                  <a:pt x="0" y="1948035"/>
                </a:moveTo>
                <a:cubicBezTo>
                  <a:pt x="231845" y="1966933"/>
                  <a:pt x="463690" y="1985831"/>
                  <a:pt x="635053" y="1948035"/>
                </a:cubicBezTo>
                <a:cubicBezTo>
                  <a:pt x="806417" y="1910239"/>
                  <a:pt x="955100" y="2011027"/>
                  <a:pt x="1028181" y="1721261"/>
                </a:cubicBezTo>
                <a:cubicBezTo>
                  <a:pt x="1101262" y="1431495"/>
                  <a:pt x="1217184" y="494166"/>
                  <a:pt x="1073541" y="209440"/>
                </a:cubicBezTo>
                <a:cubicBezTo>
                  <a:pt x="929898" y="-75286"/>
                  <a:pt x="166324" y="12903"/>
                  <a:pt x="166324" y="12903"/>
                </a:cubicBezTo>
              </a:path>
            </a:pathLst>
          </a:custGeom>
          <a:ln>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Freeform 8"/>
          <p:cNvSpPr/>
          <p:nvPr/>
        </p:nvSpPr>
        <p:spPr>
          <a:xfrm>
            <a:off x="7030938" y="2151209"/>
            <a:ext cx="1039459" cy="2604308"/>
          </a:xfrm>
          <a:custGeom>
            <a:avLst/>
            <a:gdLst>
              <a:gd name="connsiteX0" fmla="*/ 0 w 1039459"/>
              <a:gd name="connsiteY0" fmla="*/ 2595910 h 2604308"/>
              <a:gd name="connsiteX1" fmla="*/ 816496 w 1039459"/>
              <a:gd name="connsiteY1" fmla="*/ 2520319 h 2604308"/>
              <a:gd name="connsiteX2" fmla="*/ 967699 w 1039459"/>
              <a:gd name="connsiteY2" fmla="*/ 1991182 h 2604308"/>
              <a:gd name="connsiteX3" fmla="*/ 997940 w 1039459"/>
              <a:gd name="connsiteY3" fmla="*/ 252587 h 2604308"/>
              <a:gd name="connsiteX4" fmla="*/ 393128 w 1039459"/>
              <a:gd name="connsiteY4" fmla="*/ 10696 h 2604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9459" h="2604308">
                <a:moveTo>
                  <a:pt x="0" y="2595910"/>
                </a:moveTo>
                <a:cubicBezTo>
                  <a:pt x="327606" y="2608508"/>
                  <a:pt x="655213" y="2621107"/>
                  <a:pt x="816496" y="2520319"/>
                </a:cubicBezTo>
                <a:cubicBezTo>
                  <a:pt x="977779" y="2419531"/>
                  <a:pt x="937458" y="2369137"/>
                  <a:pt x="967699" y="1991182"/>
                </a:cubicBezTo>
                <a:cubicBezTo>
                  <a:pt x="997940" y="1613227"/>
                  <a:pt x="1093702" y="582668"/>
                  <a:pt x="997940" y="252587"/>
                </a:cubicBezTo>
                <a:cubicBezTo>
                  <a:pt x="902178" y="-77494"/>
                  <a:pt x="393128" y="10696"/>
                  <a:pt x="393128" y="10696"/>
                </a:cubicBezTo>
              </a:path>
            </a:pathLst>
          </a:custGeom>
          <a:ln>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7" name="Right Arrow 26"/>
          <p:cNvSpPr/>
          <p:nvPr/>
        </p:nvSpPr>
        <p:spPr>
          <a:xfrm>
            <a:off x="188971" y="1186882"/>
            <a:ext cx="362476" cy="230693"/>
          </a:xfrm>
          <a:prstGeom prst="rightArrow">
            <a:avLst/>
          </a:prstGeom>
          <a:solidFill>
            <a:srgbClr val="FF0000"/>
          </a:solidFill>
          <a:ln w="285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099128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3866" y="633186"/>
            <a:ext cx="4075705" cy="1938992"/>
          </a:xfrm>
          <a:prstGeom prst="rect">
            <a:avLst/>
          </a:prstGeom>
        </p:spPr>
        <p:txBody>
          <a:bodyPr wrap="square">
            <a:spAutoFit/>
          </a:bodyPr>
          <a:lstStyle/>
          <a:p>
            <a:r>
              <a:rPr lang="en-US" altLang="zh-CN" sz="2000" i="1" dirty="0">
                <a:solidFill>
                  <a:srgbClr val="000000"/>
                </a:solidFill>
                <a:latin typeface="Consolas"/>
                <a:ea typeface="宋体" pitchFamily="2" charset="-122"/>
                <a:cs typeface="Consolas"/>
              </a:rPr>
              <a:t>void</a:t>
            </a:r>
            <a:r>
              <a:rPr lang="en-US" altLang="zh-CN" sz="2000" dirty="0">
                <a:solidFill>
                  <a:srgbClr val="000000"/>
                </a:solidFill>
                <a:latin typeface="Consolas"/>
                <a:ea typeface="宋体" pitchFamily="2" charset="-122"/>
                <a:cs typeface="Consolas"/>
              </a:rPr>
              <a:t> </a:t>
            </a:r>
            <a:r>
              <a:rPr lang="en-US" altLang="zh-CN" sz="2000" dirty="0">
                <a:latin typeface="Consolas"/>
                <a:ea typeface="宋体" pitchFamily="2" charset="-122"/>
                <a:cs typeface="Consolas"/>
              </a:rPr>
              <a:t>swap(</a:t>
            </a:r>
            <a:r>
              <a:rPr lang="en-US" altLang="zh-CN" sz="2000" i="1" dirty="0">
                <a:latin typeface="Consolas"/>
                <a:ea typeface="宋体" pitchFamily="2" charset="-122"/>
                <a:cs typeface="Consolas"/>
              </a:rPr>
              <a:t>int* a, int* b)</a:t>
            </a:r>
            <a:r>
              <a:rPr lang="en-US" altLang="zh-CN" sz="2000" dirty="0">
                <a:latin typeface="Consolas"/>
                <a:ea typeface="宋体" pitchFamily="2" charset="-122"/>
                <a:cs typeface="Consolas"/>
              </a:rPr>
              <a:t> </a:t>
            </a:r>
          </a:p>
          <a:p>
            <a:r>
              <a:rPr lang="en-US" altLang="zh-CN" sz="2000" dirty="0">
                <a:latin typeface="Consolas"/>
                <a:ea typeface="宋体" pitchFamily="2" charset="-122"/>
                <a:cs typeface="Consolas"/>
              </a:rPr>
              <a:t>{</a:t>
            </a:r>
            <a:r>
              <a:rPr lang="en-US" altLang="zh-CN" sz="2000" dirty="0">
                <a:solidFill>
                  <a:srgbClr val="000000"/>
                </a:solidFill>
                <a:latin typeface="Consolas"/>
                <a:ea typeface="宋体" pitchFamily="2" charset="-122"/>
                <a:cs typeface="Consolas"/>
              </a:rPr>
              <a:t>    </a:t>
            </a:r>
          </a:p>
          <a:p>
            <a:r>
              <a:rPr lang="en-US" altLang="zh-CN" sz="2000" dirty="0">
                <a:solidFill>
                  <a:srgbClr val="000000"/>
                </a:solidFill>
                <a:latin typeface="Consolas"/>
                <a:ea typeface="宋体" pitchFamily="2" charset="-122"/>
                <a:cs typeface="Consolas"/>
              </a:rPr>
              <a:t>    </a:t>
            </a:r>
            <a:r>
              <a:rPr lang="en-US" altLang="zh-CN" sz="2000" dirty="0" err="1">
                <a:solidFill>
                  <a:srgbClr val="000000"/>
                </a:solidFill>
                <a:latin typeface="Consolas"/>
                <a:ea typeface="宋体" pitchFamily="2" charset="-122"/>
                <a:cs typeface="Consolas"/>
              </a:rPr>
              <a:t>int</a:t>
            </a:r>
            <a:r>
              <a:rPr lang="en-US" altLang="zh-CN" sz="2000" dirty="0">
                <a:solidFill>
                  <a:srgbClr val="000000"/>
                </a:solidFill>
                <a:latin typeface="Consolas"/>
                <a:ea typeface="宋体" pitchFamily="2" charset="-122"/>
                <a:cs typeface="Consolas"/>
              </a:rPr>
              <a:t> </a:t>
            </a:r>
            <a:r>
              <a:rPr lang="en-US" altLang="zh-CN" sz="2000" dirty="0">
                <a:latin typeface="Consolas"/>
                <a:ea typeface="宋体" pitchFamily="2" charset="-122"/>
                <a:cs typeface="Consolas"/>
              </a:rPr>
              <a:t>tmp</a:t>
            </a:r>
            <a:r>
              <a:rPr lang="en-US" altLang="zh-CN" sz="2000" dirty="0">
                <a:solidFill>
                  <a:srgbClr val="000000"/>
                </a:solidFill>
                <a:latin typeface="Consolas"/>
                <a:ea typeface="宋体" pitchFamily="2" charset="-122"/>
                <a:cs typeface="Consolas"/>
              </a:rPr>
              <a:t> = *a;</a:t>
            </a:r>
          </a:p>
          <a:p>
            <a:r>
              <a:rPr lang="en-US" altLang="zh-CN" sz="2000" dirty="0">
                <a:solidFill>
                  <a:srgbClr val="000000"/>
                </a:solidFill>
                <a:latin typeface="Consolas"/>
                <a:ea typeface="宋体" pitchFamily="2" charset="-122"/>
                <a:cs typeface="Consolas"/>
              </a:rPr>
              <a:t>	 *a = *b;</a:t>
            </a:r>
          </a:p>
          <a:p>
            <a:r>
              <a:rPr lang="en-US" altLang="zh-CN" sz="2000" dirty="0">
                <a:solidFill>
                  <a:srgbClr val="000000"/>
                </a:solidFill>
                <a:latin typeface="Consolas"/>
                <a:ea typeface="宋体" pitchFamily="2" charset="-122"/>
                <a:cs typeface="Consolas"/>
              </a:rPr>
              <a:t>	 *b = tmp;</a:t>
            </a:r>
          </a:p>
          <a:p>
            <a:r>
              <a:rPr lang="en-US" altLang="zh-CN" sz="2000" dirty="0">
                <a:solidFill>
                  <a:srgbClr val="000000"/>
                </a:solidFill>
                <a:latin typeface="Consolas"/>
                <a:ea typeface="宋体" pitchFamily="2" charset="-122"/>
                <a:cs typeface="Consolas"/>
              </a:rPr>
              <a:t>}</a:t>
            </a:r>
          </a:p>
        </p:txBody>
      </p:sp>
      <p:sp>
        <p:nvSpPr>
          <p:cNvPr id="5" name="矩形 4"/>
          <p:cNvSpPr/>
          <p:nvPr/>
        </p:nvSpPr>
        <p:spPr>
          <a:xfrm>
            <a:off x="133866" y="2493320"/>
            <a:ext cx="4391602" cy="2554545"/>
          </a:xfrm>
          <a:prstGeom prst="rect">
            <a:avLst/>
          </a:prstGeom>
        </p:spPr>
        <p:txBody>
          <a:bodyPr wrap="square">
            <a:spAutoFit/>
          </a:bodyPr>
          <a:lstStyle/>
          <a:p>
            <a:r>
              <a:rPr lang="en-US" altLang="zh-CN" sz="2000" i="1" dirty="0">
                <a:solidFill>
                  <a:srgbClr val="000000"/>
                </a:solidFill>
                <a:latin typeface="Consolas"/>
                <a:ea typeface="宋体" pitchFamily="2" charset="-122"/>
                <a:cs typeface="Consolas"/>
              </a:rPr>
              <a:t>int</a:t>
            </a:r>
            <a:r>
              <a:rPr lang="en-US" altLang="zh-CN" sz="2000" dirty="0">
                <a:solidFill>
                  <a:srgbClr val="000000"/>
                </a:solidFill>
                <a:latin typeface="Consolas"/>
                <a:ea typeface="宋体" pitchFamily="2" charset="-122"/>
                <a:cs typeface="Consolas"/>
              </a:rPr>
              <a:t> </a:t>
            </a:r>
            <a:r>
              <a:rPr lang="en-US" altLang="zh-CN" sz="2000" dirty="0">
                <a:latin typeface="Consolas"/>
                <a:ea typeface="宋体" pitchFamily="2" charset="-122"/>
                <a:cs typeface="Consolas"/>
              </a:rPr>
              <a:t>main() </a:t>
            </a:r>
          </a:p>
          <a:p>
            <a:r>
              <a:rPr lang="en-US" altLang="zh-CN" sz="2000" dirty="0">
                <a:latin typeface="Consolas"/>
                <a:ea typeface="宋体" pitchFamily="2" charset="-122"/>
                <a:cs typeface="Consolas"/>
              </a:rPr>
              <a:t>{</a:t>
            </a:r>
          </a:p>
          <a:p>
            <a:r>
              <a:rPr lang="en-US" altLang="zh-CN" sz="2000" dirty="0">
                <a:latin typeface="Consolas"/>
                <a:ea typeface="宋体" pitchFamily="2" charset="-122"/>
                <a:cs typeface="Consolas"/>
              </a:rPr>
              <a:t>	int x = 1;</a:t>
            </a:r>
          </a:p>
          <a:p>
            <a:r>
              <a:rPr lang="en-US" altLang="zh-CN" sz="2000" dirty="0">
                <a:latin typeface="Consolas"/>
                <a:ea typeface="宋体" pitchFamily="2" charset="-122"/>
                <a:cs typeface="Consolas"/>
              </a:rPr>
              <a:t>	int y = 2;</a:t>
            </a:r>
          </a:p>
          <a:p>
            <a:r>
              <a:rPr lang="en-US" altLang="zh-CN" sz="2000" dirty="0">
                <a:latin typeface="Consolas"/>
                <a:ea typeface="宋体" pitchFamily="2" charset="-122"/>
                <a:cs typeface="Consolas"/>
              </a:rPr>
              <a:t>	</a:t>
            </a:r>
            <a:r>
              <a:rPr lang="en-US" altLang="zh-CN" sz="2000" b="1" dirty="0">
                <a:latin typeface="Consolas"/>
                <a:ea typeface="宋体" pitchFamily="2" charset="-122"/>
                <a:cs typeface="Consolas"/>
              </a:rPr>
              <a:t>swap</a:t>
            </a:r>
            <a:r>
              <a:rPr lang="en-US" altLang="zh-CN" sz="2000" dirty="0">
                <a:latin typeface="Consolas"/>
                <a:ea typeface="宋体" pitchFamily="2" charset="-122"/>
                <a:cs typeface="Consolas"/>
              </a:rPr>
              <a:t>(&amp;x, &amp;y);</a:t>
            </a:r>
          </a:p>
          <a:p>
            <a:r>
              <a:rPr lang="en-US" altLang="zh-CN" sz="2000" dirty="0">
                <a:latin typeface="Consolas"/>
                <a:ea typeface="宋体" pitchFamily="2" charset="-122"/>
                <a:cs typeface="Consolas"/>
              </a:rPr>
              <a:t>	</a:t>
            </a:r>
          </a:p>
          <a:p>
            <a:r>
              <a:rPr lang="en-US" altLang="zh-CN" sz="2000" dirty="0">
                <a:latin typeface="Consolas"/>
                <a:ea typeface="宋体" pitchFamily="2" charset="-122"/>
                <a:cs typeface="Consolas"/>
              </a:rPr>
              <a:t>	</a:t>
            </a:r>
            <a:r>
              <a:rPr lang="en-US" altLang="zh-CN" sz="2000" dirty="0" err="1">
                <a:latin typeface="Consolas"/>
                <a:ea typeface="宋体" pitchFamily="2" charset="-122"/>
                <a:cs typeface="Consolas"/>
              </a:rPr>
              <a:t>printf</a:t>
            </a:r>
            <a:r>
              <a:rPr lang="en-US" altLang="zh-CN" sz="2000" dirty="0">
                <a:latin typeface="Consolas"/>
                <a:ea typeface="宋体" pitchFamily="2" charset="-122"/>
                <a:cs typeface="Consolas"/>
              </a:rPr>
              <a:t>(“x:%d, y:%d”,</a:t>
            </a:r>
            <a:r>
              <a:rPr lang="en-US" altLang="zh-CN" sz="2000" dirty="0" err="1">
                <a:latin typeface="Consolas"/>
                <a:ea typeface="宋体" pitchFamily="2" charset="-122"/>
                <a:cs typeface="Consolas"/>
              </a:rPr>
              <a:t>x,y</a:t>
            </a:r>
            <a:r>
              <a:rPr lang="en-US" altLang="zh-CN" sz="2000" dirty="0">
                <a:latin typeface="Consolas"/>
                <a:ea typeface="宋体" pitchFamily="2" charset="-122"/>
                <a:cs typeface="Consolas"/>
              </a:rPr>
              <a:t>);</a:t>
            </a:r>
          </a:p>
          <a:p>
            <a:r>
              <a:rPr lang="en-US" altLang="zh-CN" sz="2000" dirty="0">
                <a:solidFill>
                  <a:srgbClr val="000000"/>
                </a:solidFill>
                <a:latin typeface="Consolas"/>
                <a:ea typeface="宋体" pitchFamily="2" charset="-122"/>
                <a:cs typeface="Consolas"/>
              </a:rPr>
              <a:t>}</a:t>
            </a:r>
          </a:p>
        </p:txBody>
      </p:sp>
      <p:sp>
        <p:nvSpPr>
          <p:cNvPr id="13" name="矩形 8"/>
          <p:cNvSpPr/>
          <p:nvPr/>
        </p:nvSpPr>
        <p:spPr>
          <a:xfrm>
            <a:off x="6070167" y="846060"/>
            <a:ext cx="1091998" cy="73935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800" dirty="0"/>
              <a:t>1</a:t>
            </a:r>
            <a:endParaRPr kumimoji="1" lang="zh-CN" altLang="en-US" sz="2800" dirty="0"/>
          </a:p>
        </p:txBody>
      </p:sp>
      <p:sp>
        <p:nvSpPr>
          <p:cNvPr id="14" name="矩形 16"/>
          <p:cNvSpPr/>
          <p:nvPr/>
        </p:nvSpPr>
        <p:spPr>
          <a:xfrm>
            <a:off x="6070167" y="1597601"/>
            <a:ext cx="1091998" cy="68221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3000" dirty="0">
                <a:latin typeface="Calibri"/>
                <a:cs typeface="Calibri"/>
              </a:rPr>
              <a:t>2</a:t>
            </a:r>
            <a:endParaRPr kumimoji="1" lang="zh-CN" altLang="en-US" sz="3000" dirty="0">
              <a:latin typeface="Calibri"/>
              <a:cs typeface="Calibri"/>
            </a:endParaRPr>
          </a:p>
        </p:txBody>
      </p:sp>
      <p:sp>
        <p:nvSpPr>
          <p:cNvPr id="15" name="矩形 41"/>
          <p:cNvSpPr/>
          <p:nvPr/>
        </p:nvSpPr>
        <p:spPr>
          <a:xfrm>
            <a:off x="4876890" y="1941262"/>
            <a:ext cx="1073055" cy="369332"/>
          </a:xfrm>
          <a:prstGeom prst="rect">
            <a:avLst/>
          </a:prstGeom>
        </p:spPr>
        <p:txBody>
          <a:bodyPr wrap="none">
            <a:spAutoFit/>
          </a:bodyPr>
          <a:lstStyle/>
          <a:p>
            <a:r>
              <a:rPr lang="en-US" altLang="zh-CN" dirty="0" err="1">
                <a:latin typeface="Consolas"/>
                <a:ea typeface="宋体" pitchFamily="2" charset="-122"/>
                <a:cs typeface="Consolas"/>
              </a:rPr>
              <a:t>main.y</a:t>
            </a:r>
            <a:r>
              <a:rPr lang="en-US" altLang="zh-CN" dirty="0">
                <a:latin typeface="Consolas"/>
                <a:ea typeface="宋体" pitchFamily="2" charset="-122"/>
                <a:cs typeface="Consolas"/>
              </a:rPr>
              <a:t>:</a:t>
            </a:r>
            <a:endParaRPr lang="zh-CN" altLang="en-US" dirty="0"/>
          </a:p>
        </p:txBody>
      </p:sp>
      <p:sp>
        <p:nvSpPr>
          <p:cNvPr id="18" name="矩形 19"/>
          <p:cNvSpPr/>
          <p:nvPr/>
        </p:nvSpPr>
        <p:spPr>
          <a:xfrm>
            <a:off x="7238715" y="1725818"/>
            <a:ext cx="639117" cy="584776"/>
          </a:xfrm>
          <a:prstGeom prst="rect">
            <a:avLst/>
          </a:prstGeom>
        </p:spPr>
        <p:txBody>
          <a:bodyPr wrap="none">
            <a:spAutoFit/>
          </a:bodyPr>
          <a:lstStyle/>
          <a:p>
            <a:r>
              <a:rPr lang="en-US" altLang="zh-CN" sz="1600" dirty="0">
                <a:latin typeface="Verdana"/>
                <a:ea typeface="宋体" pitchFamily="2" charset="-122"/>
                <a:cs typeface="Verdana"/>
              </a:rPr>
              <a:t>...</a:t>
            </a:r>
          </a:p>
          <a:p>
            <a:r>
              <a:rPr lang="en-US" altLang="zh-CN" sz="1600" dirty="0">
                <a:latin typeface="Verdana"/>
                <a:ea typeface="宋体" pitchFamily="2" charset="-122"/>
                <a:cs typeface="Verdana"/>
              </a:rPr>
              <a:t>0xf0</a:t>
            </a:r>
            <a:endParaRPr lang="zh-CN" altLang="en-US" sz="1600" dirty="0">
              <a:latin typeface="Verdana"/>
              <a:cs typeface="Verdana"/>
            </a:endParaRPr>
          </a:p>
        </p:txBody>
      </p:sp>
      <p:sp>
        <p:nvSpPr>
          <p:cNvPr id="19" name="矩形 22"/>
          <p:cNvSpPr/>
          <p:nvPr/>
        </p:nvSpPr>
        <p:spPr>
          <a:xfrm>
            <a:off x="7236805" y="1597601"/>
            <a:ext cx="639117" cy="338554"/>
          </a:xfrm>
          <a:prstGeom prst="rect">
            <a:avLst/>
          </a:prstGeom>
        </p:spPr>
        <p:txBody>
          <a:bodyPr wrap="none">
            <a:spAutoFit/>
          </a:bodyPr>
          <a:lstStyle/>
          <a:p>
            <a:r>
              <a:rPr lang="en-US" altLang="zh-CN" sz="1600" dirty="0">
                <a:latin typeface="Verdana"/>
                <a:ea typeface="宋体" pitchFamily="2" charset="-122"/>
                <a:cs typeface="Verdana"/>
              </a:rPr>
              <a:t>0xf3</a:t>
            </a:r>
            <a:endParaRPr lang="zh-CN" altLang="en-US" sz="1600" dirty="0">
              <a:latin typeface="Verdana"/>
              <a:cs typeface="Verdana"/>
            </a:endParaRPr>
          </a:p>
        </p:txBody>
      </p:sp>
      <p:sp>
        <p:nvSpPr>
          <p:cNvPr id="20" name="矩形 23"/>
          <p:cNvSpPr/>
          <p:nvPr/>
        </p:nvSpPr>
        <p:spPr>
          <a:xfrm>
            <a:off x="7255735" y="1012825"/>
            <a:ext cx="639117" cy="584776"/>
          </a:xfrm>
          <a:prstGeom prst="rect">
            <a:avLst/>
          </a:prstGeom>
        </p:spPr>
        <p:txBody>
          <a:bodyPr wrap="none">
            <a:spAutoFit/>
          </a:bodyPr>
          <a:lstStyle/>
          <a:p>
            <a:r>
              <a:rPr lang="en-US" altLang="zh-CN" sz="1600" dirty="0">
                <a:latin typeface="Verdana"/>
                <a:ea typeface="宋体" pitchFamily="2" charset="-122"/>
                <a:cs typeface="Verdana"/>
              </a:rPr>
              <a:t>...</a:t>
            </a:r>
          </a:p>
          <a:p>
            <a:r>
              <a:rPr lang="en-US" altLang="zh-CN" sz="1600" dirty="0">
                <a:latin typeface="Verdana"/>
                <a:ea typeface="宋体" pitchFamily="2" charset="-122"/>
                <a:cs typeface="Verdana"/>
              </a:rPr>
              <a:t>0xf4</a:t>
            </a:r>
            <a:endParaRPr lang="zh-CN" altLang="en-US" sz="1600" dirty="0">
              <a:latin typeface="Verdana"/>
              <a:cs typeface="Verdana"/>
            </a:endParaRPr>
          </a:p>
        </p:txBody>
      </p:sp>
      <p:sp>
        <p:nvSpPr>
          <p:cNvPr id="21" name="矩形 24"/>
          <p:cNvSpPr/>
          <p:nvPr/>
        </p:nvSpPr>
        <p:spPr>
          <a:xfrm>
            <a:off x="7250583" y="865685"/>
            <a:ext cx="639117" cy="338554"/>
          </a:xfrm>
          <a:prstGeom prst="rect">
            <a:avLst/>
          </a:prstGeom>
        </p:spPr>
        <p:txBody>
          <a:bodyPr wrap="none">
            <a:spAutoFit/>
          </a:bodyPr>
          <a:lstStyle/>
          <a:p>
            <a:r>
              <a:rPr lang="en-US" altLang="zh-CN" sz="1600" dirty="0">
                <a:latin typeface="Verdana"/>
                <a:ea typeface="宋体" pitchFamily="2" charset="-122"/>
                <a:cs typeface="Verdana"/>
              </a:rPr>
              <a:t>0xf7</a:t>
            </a:r>
            <a:endParaRPr lang="zh-CN" altLang="en-US" sz="1600" dirty="0">
              <a:latin typeface="Verdana"/>
              <a:cs typeface="Verdana"/>
            </a:endParaRPr>
          </a:p>
        </p:txBody>
      </p:sp>
      <p:sp>
        <p:nvSpPr>
          <p:cNvPr id="34" name="矩形 37"/>
          <p:cNvSpPr/>
          <p:nvPr/>
        </p:nvSpPr>
        <p:spPr>
          <a:xfrm>
            <a:off x="4876890" y="1228269"/>
            <a:ext cx="1073055" cy="369332"/>
          </a:xfrm>
          <a:prstGeom prst="rect">
            <a:avLst/>
          </a:prstGeom>
        </p:spPr>
        <p:txBody>
          <a:bodyPr wrap="none">
            <a:spAutoFit/>
          </a:bodyPr>
          <a:lstStyle/>
          <a:p>
            <a:r>
              <a:rPr lang="en-US" altLang="zh-CN" dirty="0" err="1">
                <a:latin typeface="Consolas"/>
                <a:ea typeface="宋体" pitchFamily="2" charset="-122"/>
                <a:cs typeface="Consolas"/>
              </a:rPr>
              <a:t>main.x</a:t>
            </a:r>
            <a:r>
              <a:rPr lang="en-US" altLang="zh-CN" dirty="0">
                <a:latin typeface="Consolas"/>
                <a:ea typeface="宋体" pitchFamily="2" charset="-122"/>
                <a:cs typeface="Consolas"/>
              </a:rPr>
              <a:t>:</a:t>
            </a:r>
            <a:endParaRPr lang="zh-CN" altLang="en-US" dirty="0"/>
          </a:p>
        </p:txBody>
      </p:sp>
      <p:sp>
        <p:nvSpPr>
          <p:cNvPr id="82" name="矩形 7"/>
          <p:cNvSpPr/>
          <p:nvPr/>
        </p:nvSpPr>
        <p:spPr>
          <a:xfrm>
            <a:off x="6077835" y="2607171"/>
            <a:ext cx="1091998" cy="143905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3000" dirty="0"/>
              <a:t>0xf4</a:t>
            </a:r>
            <a:endParaRPr kumimoji="1" lang="zh-CN" altLang="en-US" sz="3000" dirty="0"/>
          </a:p>
        </p:txBody>
      </p:sp>
      <p:sp>
        <p:nvSpPr>
          <p:cNvPr id="83" name="矩形 29"/>
          <p:cNvSpPr/>
          <p:nvPr/>
        </p:nvSpPr>
        <p:spPr>
          <a:xfrm>
            <a:off x="4876890" y="4574309"/>
            <a:ext cx="1002197" cy="338554"/>
          </a:xfrm>
          <a:prstGeom prst="rect">
            <a:avLst/>
          </a:prstGeom>
        </p:spPr>
        <p:txBody>
          <a:bodyPr wrap="none">
            <a:spAutoFit/>
          </a:bodyPr>
          <a:lstStyle/>
          <a:p>
            <a:r>
              <a:rPr lang="en-US" altLang="zh-CN" sz="1600" dirty="0" err="1">
                <a:latin typeface="Verdana"/>
                <a:ea typeface="宋体" pitchFamily="2" charset="-122"/>
                <a:cs typeface="Verdana"/>
              </a:rPr>
              <a:t>swap.b</a:t>
            </a:r>
            <a:r>
              <a:rPr lang="en-US" altLang="zh-CN" sz="1600" dirty="0">
                <a:latin typeface="Verdana"/>
                <a:ea typeface="宋体" pitchFamily="2" charset="-122"/>
                <a:cs typeface="Verdana"/>
              </a:rPr>
              <a:t>:</a:t>
            </a:r>
            <a:endParaRPr lang="zh-CN" altLang="en-US" sz="1600" dirty="0">
              <a:latin typeface="Verdana"/>
              <a:cs typeface="Verdana"/>
            </a:endParaRPr>
          </a:p>
        </p:txBody>
      </p:sp>
      <p:sp>
        <p:nvSpPr>
          <p:cNvPr id="84" name="矩形 39"/>
          <p:cNvSpPr/>
          <p:nvPr/>
        </p:nvSpPr>
        <p:spPr>
          <a:xfrm>
            <a:off x="4876890" y="3225338"/>
            <a:ext cx="1073055" cy="369332"/>
          </a:xfrm>
          <a:prstGeom prst="rect">
            <a:avLst/>
          </a:prstGeom>
        </p:spPr>
        <p:txBody>
          <a:bodyPr wrap="none">
            <a:spAutoFit/>
          </a:bodyPr>
          <a:lstStyle/>
          <a:p>
            <a:r>
              <a:rPr lang="en-US" altLang="zh-CN" dirty="0" err="1">
                <a:latin typeface="Consolas"/>
                <a:ea typeface="宋体" pitchFamily="2" charset="-122"/>
                <a:cs typeface="Consolas"/>
              </a:rPr>
              <a:t>swap.a</a:t>
            </a:r>
            <a:r>
              <a:rPr lang="en-US" altLang="zh-CN" dirty="0">
                <a:latin typeface="Consolas"/>
                <a:ea typeface="宋体" pitchFamily="2" charset="-122"/>
                <a:cs typeface="Consolas"/>
              </a:rPr>
              <a:t>:</a:t>
            </a:r>
            <a:endParaRPr lang="zh-CN" altLang="en-US" dirty="0"/>
          </a:p>
        </p:txBody>
      </p:sp>
      <p:sp>
        <p:nvSpPr>
          <p:cNvPr id="85" name="矩形 8"/>
          <p:cNvSpPr/>
          <p:nvPr/>
        </p:nvSpPr>
        <p:spPr>
          <a:xfrm>
            <a:off x="6077835" y="4046222"/>
            <a:ext cx="1091998" cy="135924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3000" dirty="0"/>
              <a:t>0xf0</a:t>
            </a:r>
            <a:endParaRPr kumimoji="1" lang="zh-CN" altLang="en-US" sz="3000" dirty="0"/>
          </a:p>
        </p:txBody>
      </p:sp>
      <p:sp>
        <p:nvSpPr>
          <p:cNvPr id="92" name="矩形 29"/>
          <p:cNvSpPr/>
          <p:nvPr/>
        </p:nvSpPr>
        <p:spPr>
          <a:xfrm>
            <a:off x="4667322" y="5648029"/>
            <a:ext cx="1282623" cy="338554"/>
          </a:xfrm>
          <a:prstGeom prst="rect">
            <a:avLst/>
          </a:prstGeom>
        </p:spPr>
        <p:txBody>
          <a:bodyPr wrap="none">
            <a:spAutoFit/>
          </a:bodyPr>
          <a:lstStyle/>
          <a:p>
            <a:r>
              <a:rPr lang="en-US" altLang="zh-CN" sz="1600" dirty="0" err="1">
                <a:latin typeface="Verdana"/>
                <a:ea typeface="宋体" pitchFamily="2" charset="-122"/>
                <a:cs typeface="Verdana"/>
              </a:rPr>
              <a:t>swap.tmp</a:t>
            </a:r>
            <a:r>
              <a:rPr lang="en-US" altLang="zh-CN" sz="1600" dirty="0">
                <a:latin typeface="Verdana"/>
                <a:ea typeface="宋体" pitchFamily="2" charset="-122"/>
                <a:cs typeface="Verdana"/>
              </a:rPr>
              <a:t>:</a:t>
            </a:r>
            <a:endParaRPr lang="zh-CN" altLang="en-US" sz="1600" dirty="0">
              <a:latin typeface="Verdana"/>
              <a:cs typeface="Verdana"/>
            </a:endParaRPr>
          </a:p>
        </p:txBody>
      </p:sp>
      <p:sp>
        <p:nvSpPr>
          <p:cNvPr id="106" name="矩形 3"/>
          <p:cNvSpPr/>
          <p:nvPr/>
        </p:nvSpPr>
        <p:spPr>
          <a:xfrm>
            <a:off x="6055381" y="514583"/>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lnSpc>
                <a:spcPct val="50000"/>
              </a:lnSpc>
            </a:pPr>
            <a:r>
              <a:rPr kumimoji="1" lang="mr-IN" altLang="zh-CN" sz="3600" b="1" dirty="0">
                <a:solidFill>
                  <a:prstClr val="black"/>
                </a:solidFill>
              </a:rPr>
              <a:t>…</a:t>
            </a:r>
            <a:endParaRPr kumimoji="1" lang="zh-CN" altLang="en-US" dirty="0"/>
          </a:p>
        </p:txBody>
      </p:sp>
      <p:sp>
        <p:nvSpPr>
          <p:cNvPr id="107" name="矩形 3"/>
          <p:cNvSpPr/>
          <p:nvPr/>
        </p:nvSpPr>
        <p:spPr>
          <a:xfrm>
            <a:off x="6070167" y="2251065"/>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lnSpc>
                <a:spcPct val="50000"/>
              </a:lnSpc>
            </a:pPr>
            <a:r>
              <a:rPr kumimoji="1" lang="mr-IN" altLang="zh-CN" sz="3600" b="1" dirty="0">
                <a:solidFill>
                  <a:prstClr val="black"/>
                </a:solidFill>
              </a:rPr>
              <a:t>…</a:t>
            </a:r>
            <a:endParaRPr kumimoji="1" lang="zh-CN" altLang="en-US" dirty="0"/>
          </a:p>
        </p:txBody>
      </p:sp>
      <p:sp>
        <p:nvSpPr>
          <p:cNvPr id="108" name="矩形 3"/>
          <p:cNvSpPr/>
          <p:nvPr/>
        </p:nvSpPr>
        <p:spPr>
          <a:xfrm>
            <a:off x="6078797" y="5420028"/>
            <a:ext cx="1091998" cy="77843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lnSpc>
                <a:spcPct val="50000"/>
              </a:lnSpc>
            </a:pPr>
            <a:r>
              <a:rPr kumimoji="1" lang="en-US" altLang="zh-CN" sz="3000" dirty="0">
                <a:solidFill>
                  <a:srgbClr val="FF0000"/>
                </a:solidFill>
              </a:rPr>
              <a:t>1</a:t>
            </a:r>
            <a:endParaRPr kumimoji="1" lang="zh-CN" altLang="en-US" sz="3000" dirty="0">
              <a:solidFill>
                <a:srgbClr val="FF0000"/>
              </a:solidFill>
            </a:endParaRPr>
          </a:p>
        </p:txBody>
      </p:sp>
      <p:sp>
        <p:nvSpPr>
          <p:cNvPr id="8" name="Freeform 7"/>
          <p:cNvSpPr/>
          <p:nvPr/>
        </p:nvSpPr>
        <p:spPr>
          <a:xfrm>
            <a:off x="7076299" y="1408209"/>
            <a:ext cx="1141946" cy="1969856"/>
          </a:xfrm>
          <a:custGeom>
            <a:avLst/>
            <a:gdLst>
              <a:gd name="connsiteX0" fmla="*/ 0 w 1141946"/>
              <a:gd name="connsiteY0" fmla="*/ 1948035 h 1969856"/>
              <a:gd name="connsiteX1" fmla="*/ 635053 w 1141946"/>
              <a:gd name="connsiteY1" fmla="*/ 1948035 h 1969856"/>
              <a:gd name="connsiteX2" fmla="*/ 1028181 w 1141946"/>
              <a:gd name="connsiteY2" fmla="*/ 1721261 h 1969856"/>
              <a:gd name="connsiteX3" fmla="*/ 1073541 w 1141946"/>
              <a:gd name="connsiteY3" fmla="*/ 209440 h 1969856"/>
              <a:gd name="connsiteX4" fmla="*/ 166324 w 1141946"/>
              <a:gd name="connsiteY4" fmla="*/ 12903 h 1969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946" h="1969856">
                <a:moveTo>
                  <a:pt x="0" y="1948035"/>
                </a:moveTo>
                <a:cubicBezTo>
                  <a:pt x="231845" y="1966933"/>
                  <a:pt x="463690" y="1985831"/>
                  <a:pt x="635053" y="1948035"/>
                </a:cubicBezTo>
                <a:cubicBezTo>
                  <a:pt x="806417" y="1910239"/>
                  <a:pt x="955100" y="2011027"/>
                  <a:pt x="1028181" y="1721261"/>
                </a:cubicBezTo>
                <a:cubicBezTo>
                  <a:pt x="1101262" y="1431495"/>
                  <a:pt x="1217184" y="494166"/>
                  <a:pt x="1073541" y="209440"/>
                </a:cubicBezTo>
                <a:cubicBezTo>
                  <a:pt x="929898" y="-75286"/>
                  <a:pt x="166324" y="12903"/>
                  <a:pt x="166324" y="12903"/>
                </a:cubicBezTo>
              </a:path>
            </a:pathLst>
          </a:custGeom>
          <a:ln>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9" name="Freeform 8"/>
          <p:cNvSpPr/>
          <p:nvPr/>
        </p:nvSpPr>
        <p:spPr>
          <a:xfrm>
            <a:off x="7030938" y="2151209"/>
            <a:ext cx="1039459" cy="2604308"/>
          </a:xfrm>
          <a:custGeom>
            <a:avLst/>
            <a:gdLst>
              <a:gd name="connsiteX0" fmla="*/ 0 w 1039459"/>
              <a:gd name="connsiteY0" fmla="*/ 2595910 h 2604308"/>
              <a:gd name="connsiteX1" fmla="*/ 816496 w 1039459"/>
              <a:gd name="connsiteY1" fmla="*/ 2520319 h 2604308"/>
              <a:gd name="connsiteX2" fmla="*/ 967699 w 1039459"/>
              <a:gd name="connsiteY2" fmla="*/ 1991182 h 2604308"/>
              <a:gd name="connsiteX3" fmla="*/ 997940 w 1039459"/>
              <a:gd name="connsiteY3" fmla="*/ 252587 h 2604308"/>
              <a:gd name="connsiteX4" fmla="*/ 393128 w 1039459"/>
              <a:gd name="connsiteY4" fmla="*/ 10696 h 2604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9459" h="2604308">
                <a:moveTo>
                  <a:pt x="0" y="2595910"/>
                </a:moveTo>
                <a:cubicBezTo>
                  <a:pt x="327606" y="2608508"/>
                  <a:pt x="655213" y="2621107"/>
                  <a:pt x="816496" y="2520319"/>
                </a:cubicBezTo>
                <a:cubicBezTo>
                  <a:pt x="977779" y="2419531"/>
                  <a:pt x="937458" y="2369137"/>
                  <a:pt x="967699" y="1991182"/>
                </a:cubicBezTo>
                <a:cubicBezTo>
                  <a:pt x="997940" y="1613227"/>
                  <a:pt x="1093702" y="582668"/>
                  <a:pt x="997940" y="252587"/>
                </a:cubicBezTo>
                <a:cubicBezTo>
                  <a:pt x="902178" y="-77494"/>
                  <a:pt x="393128" y="10696"/>
                  <a:pt x="393128" y="10696"/>
                </a:cubicBezTo>
              </a:path>
            </a:pathLst>
          </a:custGeom>
          <a:ln>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27" name="Right Arrow 26"/>
          <p:cNvSpPr/>
          <p:nvPr/>
        </p:nvSpPr>
        <p:spPr>
          <a:xfrm>
            <a:off x="188971" y="1495125"/>
            <a:ext cx="362476" cy="230693"/>
          </a:xfrm>
          <a:prstGeom prst="rightArrow">
            <a:avLst/>
          </a:prstGeom>
          <a:solidFill>
            <a:srgbClr val="FF0000"/>
          </a:solidFill>
          <a:ln w="285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813040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3866" y="633186"/>
            <a:ext cx="4075705" cy="1938992"/>
          </a:xfrm>
          <a:prstGeom prst="rect">
            <a:avLst/>
          </a:prstGeom>
        </p:spPr>
        <p:txBody>
          <a:bodyPr wrap="square">
            <a:spAutoFit/>
          </a:bodyPr>
          <a:lstStyle/>
          <a:p>
            <a:r>
              <a:rPr lang="en-US" altLang="zh-CN" sz="2000" i="1" dirty="0">
                <a:solidFill>
                  <a:srgbClr val="000000"/>
                </a:solidFill>
                <a:latin typeface="Consolas"/>
                <a:ea typeface="宋体" pitchFamily="2" charset="-122"/>
                <a:cs typeface="Consolas"/>
              </a:rPr>
              <a:t>void</a:t>
            </a:r>
            <a:r>
              <a:rPr lang="en-US" altLang="zh-CN" sz="2000" dirty="0">
                <a:solidFill>
                  <a:srgbClr val="000000"/>
                </a:solidFill>
                <a:latin typeface="Consolas"/>
                <a:ea typeface="宋体" pitchFamily="2" charset="-122"/>
                <a:cs typeface="Consolas"/>
              </a:rPr>
              <a:t> </a:t>
            </a:r>
            <a:r>
              <a:rPr lang="en-US" altLang="zh-CN" sz="2000" dirty="0">
                <a:latin typeface="Consolas"/>
                <a:ea typeface="宋体" pitchFamily="2" charset="-122"/>
                <a:cs typeface="Consolas"/>
              </a:rPr>
              <a:t>swap(</a:t>
            </a:r>
            <a:r>
              <a:rPr lang="en-US" altLang="zh-CN" sz="2000" i="1" dirty="0">
                <a:latin typeface="Consolas"/>
                <a:ea typeface="宋体" pitchFamily="2" charset="-122"/>
                <a:cs typeface="Consolas"/>
              </a:rPr>
              <a:t>int* a, int* b)</a:t>
            </a:r>
            <a:r>
              <a:rPr lang="en-US" altLang="zh-CN" sz="2000" dirty="0">
                <a:latin typeface="Consolas"/>
                <a:ea typeface="宋体" pitchFamily="2" charset="-122"/>
                <a:cs typeface="Consolas"/>
              </a:rPr>
              <a:t> </a:t>
            </a:r>
          </a:p>
          <a:p>
            <a:r>
              <a:rPr lang="en-US" altLang="zh-CN" sz="2000" dirty="0">
                <a:latin typeface="Consolas"/>
                <a:ea typeface="宋体" pitchFamily="2" charset="-122"/>
                <a:cs typeface="Consolas"/>
              </a:rPr>
              <a:t>{</a:t>
            </a:r>
            <a:r>
              <a:rPr lang="en-US" altLang="zh-CN" sz="2000" dirty="0">
                <a:solidFill>
                  <a:srgbClr val="000000"/>
                </a:solidFill>
                <a:latin typeface="Consolas"/>
                <a:ea typeface="宋体" pitchFamily="2" charset="-122"/>
                <a:cs typeface="Consolas"/>
              </a:rPr>
              <a:t>    </a:t>
            </a:r>
          </a:p>
          <a:p>
            <a:r>
              <a:rPr lang="en-US" altLang="zh-CN" sz="2000" dirty="0">
                <a:solidFill>
                  <a:srgbClr val="000000"/>
                </a:solidFill>
                <a:latin typeface="Consolas"/>
                <a:ea typeface="宋体" pitchFamily="2" charset="-122"/>
                <a:cs typeface="Consolas"/>
              </a:rPr>
              <a:t>    </a:t>
            </a:r>
            <a:r>
              <a:rPr lang="en-US" altLang="zh-CN" sz="2000" dirty="0" err="1">
                <a:solidFill>
                  <a:srgbClr val="000000"/>
                </a:solidFill>
                <a:latin typeface="Consolas"/>
                <a:ea typeface="宋体" pitchFamily="2" charset="-122"/>
                <a:cs typeface="Consolas"/>
              </a:rPr>
              <a:t>int</a:t>
            </a:r>
            <a:r>
              <a:rPr lang="en-US" altLang="zh-CN" sz="2000" dirty="0">
                <a:solidFill>
                  <a:srgbClr val="000000"/>
                </a:solidFill>
                <a:latin typeface="Consolas"/>
                <a:ea typeface="宋体" pitchFamily="2" charset="-122"/>
                <a:cs typeface="Consolas"/>
              </a:rPr>
              <a:t> </a:t>
            </a:r>
            <a:r>
              <a:rPr lang="en-US" altLang="zh-CN" sz="2000" dirty="0">
                <a:latin typeface="Consolas"/>
                <a:ea typeface="宋体" pitchFamily="2" charset="-122"/>
                <a:cs typeface="Consolas"/>
              </a:rPr>
              <a:t>tmp</a:t>
            </a:r>
            <a:r>
              <a:rPr lang="en-US" altLang="zh-CN" sz="2000" dirty="0">
                <a:solidFill>
                  <a:srgbClr val="000000"/>
                </a:solidFill>
                <a:latin typeface="Consolas"/>
                <a:ea typeface="宋体" pitchFamily="2" charset="-122"/>
                <a:cs typeface="Consolas"/>
              </a:rPr>
              <a:t> = *a;</a:t>
            </a:r>
          </a:p>
          <a:p>
            <a:r>
              <a:rPr lang="en-US" altLang="zh-CN" sz="2000" dirty="0">
                <a:solidFill>
                  <a:srgbClr val="000000"/>
                </a:solidFill>
                <a:latin typeface="Consolas"/>
                <a:ea typeface="宋体" pitchFamily="2" charset="-122"/>
                <a:cs typeface="Consolas"/>
              </a:rPr>
              <a:t>	 *a = *b;</a:t>
            </a:r>
          </a:p>
          <a:p>
            <a:r>
              <a:rPr lang="en-US" altLang="zh-CN" sz="2000" dirty="0">
                <a:solidFill>
                  <a:srgbClr val="000000"/>
                </a:solidFill>
                <a:latin typeface="Consolas"/>
                <a:ea typeface="宋体" pitchFamily="2" charset="-122"/>
                <a:cs typeface="Consolas"/>
              </a:rPr>
              <a:t>	 *b = tmp;</a:t>
            </a:r>
          </a:p>
          <a:p>
            <a:r>
              <a:rPr lang="en-US" altLang="zh-CN" sz="2000" dirty="0">
                <a:solidFill>
                  <a:srgbClr val="000000"/>
                </a:solidFill>
                <a:latin typeface="Consolas"/>
                <a:ea typeface="宋体" pitchFamily="2" charset="-122"/>
                <a:cs typeface="Consolas"/>
              </a:rPr>
              <a:t>}</a:t>
            </a:r>
          </a:p>
        </p:txBody>
      </p:sp>
      <p:sp>
        <p:nvSpPr>
          <p:cNvPr id="5" name="矩形 4"/>
          <p:cNvSpPr/>
          <p:nvPr/>
        </p:nvSpPr>
        <p:spPr>
          <a:xfrm>
            <a:off x="133866" y="2493320"/>
            <a:ext cx="4391602" cy="2554545"/>
          </a:xfrm>
          <a:prstGeom prst="rect">
            <a:avLst/>
          </a:prstGeom>
        </p:spPr>
        <p:txBody>
          <a:bodyPr wrap="square">
            <a:spAutoFit/>
          </a:bodyPr>
          <a:lstStyle/>
          <a:p>
            <a:r>
              <a:rPr lang="en-US" altLang="zh-CN" sz="2000" i="1" dirty="0">
                <a:solidFill>
                  <a:srgbClr val="000000"/>
                </a:solidFill>
                <a:latin typeface="Consolas"/>
                <a:ea typeface="宋体" pitchFamily="2" charset="-122"/>
                <a:cs typeface="Consolas"/>
              </a:rPr>
              <a:t>int</a:t>
            </a:r>
            <a:r>
              <a:rPr lang="en-US" altLang="zh-CN" sz="2000" dirty="0">
                <a:solidFill>
                  <a:srgbClr val="000000"/>
                </a:solidFill>
                <a:latin typeface="Consolas"/>
                <a:ea typeface="宋体" pitchFamily="2" charset="-122"/>
                <a:cs typeface="Consolas"/>
              </a:rPr>
              <a:t> </a:t>
            </a:r>
            <a:r>
              <a:rPr lang="en-US" altLang="zh-CN" sz="2000" dirty="0">
                <a:latin typeface="Consolas"/>
                <a:ea typeface="宋体" pitchFamily="2" charset="-122"/>
                <a:cs typeface="Consolas"/>
              </a:rPr>
              <a:t>main() </a:t>
            </a:r>
          </a:p>
          <a:p>
            <a:r>
              <a:rPr lang="en-US" altLang="zh-CN" sz="2000" dirty="0">
                <a:latin typeface="Consolas"/>
                <a:ea typeface="宋体" pitchFamily="2" charset="-122"/>
                <a:cs typeface="Consolas"/>
              </a:rPr>
              <a:t>{</a:t>
            </a:r>
          </a:p>
          <a:p>
            <a:r>
              <a:rPr lang="en-US" altLang="zh-CN" sz="2000" dirty="0">
                <a:latin typeface="Consolas"/>
                <a:ea typeface="宋体" pitchFamily="2" charset="-122"/>
                <a:cs typeface="Consolas"/>
              </a:rPr>
              <a:t>	int x = 1;</a:t>
            </a:r>
          </a:p>
          <a:p>
            <a:r>
              <a:rPr lang="en-US" altLang="zh-CN" sz="2000" dirty="0">
                <a:latin typeface="Consolas"/>
                <a:ea typeface="宋体" pitchFamily="2" charset="-122"/>
                <a:cs typeface="Consolas"/>
              </a:rPr>
              <a:t>	int y = 2;</a:t>
            </a:r>
          </a:p>
          <a:p>
            <a:r>
              <a:rPr lang="en-US" altLang="zh-CN" sz="2000" dirty="0">
                <a:latin typeface="Consolas"/>
                <a:ea typeface="宋体" pitchFamily="2" charset="-122"/>
                <a:cs typeface="Consolas"/>
              </a:rPr>
              <a:t>	</a:t>
            </a:r>
            <a:r>
              <a:rPr lang="en-US" altLang="zh-CN" sz="2000" b="1" dirty="0">
                <a:latin typeface="Consolas"/>
                <a:ea typeface="宋体" pitchFamily="2" charset="-122"/>
                <a:cs typeface="Consolas"/>
              </a:rPr>
              <a:t>swap</a:t>
            </a:r>
            <a:r>
              <a:rPr lang="en-US" altLang="zh-CN" sz="2000" dirty="0">
                <a:latin typeface="Consolas"/>
                <a:ea typeface="宋体" pitchFamily="2" charset="-122"/>
                <a:cs typeface="Consolas"/>
              </a:rPr>
              <a:t>(&amp;x, &amp;y);</a:t>
            </a:r>
          </a:p>
          <a:p>
            <a:r>
              <a:rPr lang="en-US" altLang="zh-CN" sz="2000" dirty="0">
                <a:latin typeface="Consolas"/>
                <a:ea typeface="宋体" pitchFamily="2" charset="-122"/>
                <a:cs typeface="Consolas"/>
              </a:rPr>
              <a:t>	</a:t>
            </a:r>
          </a:p>
          <a:p>
            <a:r>
              <a:rPr lang="en-US" altLang="zh-CN" sz="2000" dirty="0">
                <a:latin typeface="Consolas"/>
                <a:ea typeface="宋体" pitchFamily="2" charset="-122"/>
                <a:cs typeface="Consolas"/>
              </a:rPr>
              <a:t>	</a:t>
            </a:r>
            <a:r>
              <a:rPr lang="en-US" altLang="zh-CN" sz="2000" dirty="0" err="1">
                <a:latin typeface="Consolas"/>
                <a:ea typeface="宋体" pitchFamily="2" charset="-122"/>
                <a:cs typeface="Consolas"/>
              </a:rPr>
              <a:t>printf</a:t>
            </a:r>
            <a:r>
              <a:rPr lang="en-US" altLang="zh-CN" sz="2000" dirty="0">
                <a:latin typeface="Consolas"/>
                <a:ea typeface="宋体" pitchFamily="2" charset="-122"/>
                <a:cs typeface="Consolas"/>
              </a:rPr>
              <a:t>(“x:%d, y:%d”,</a:t>
            </a:r>
            <a:r>
              <a:rPr lang="en-US" altLang="zh-CN" sz="2000" dirty="0" err="1">
                <a:latin typeface="Consolas"/>
                <a:ea typeface="宋体" pitchFamily="2" charset="-122"/>
                <a:cs typeface="Consolas"/>
              </a:rPr>
              <a:t>x,y</a:t>
            </a:r>
            <a:r>
              <a:rPr lang="en-US" altLang="zh-CN" sz="2000" dirty="0">
                <a:latin typeface="Consolas"/>
                <a:ea typeface="宋体" pitchFamily="2" charset="-122"/>
                <a:cs typeface="Consolas"/>
              </a:rPr>
              <a:t>);</a:t>
            </a:r>
          </a:p>
          <a:p>
            <a:r>
              <a:rPr lang="en-US" altLang="zh-CN" sz="2000" dirty="0">
                <a:solidFill>
                  <a:srgbClr val="000000"/>
                </a:solidFill>
                <a:latin typeface="Consolas"/>
                <a:ea typeface="宋体" pitchFamily="2" charset="-122"/>
                <a:cs typeface="Consolas"/>
              </a:rPr>
              <a:t>}</a:t>
            </a:r>
          </a:p>
        </p:txBody>
      </p:sp>
      <p:sp>
        <p:nvSpPr>
          <p:cNvPr id="13" name="矩形 8"/>
          <p:cNvSpPr/>
          <p:nvPr/>
        </p:nvSpPr>
        <p:spPr>
          <a:xfrm>
            <a:off x="6070167" y="846060"/>
            <a:ext cx="1091998" cy="73935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800" dirty="0">
                <a:solidFill>
                  <a:srgbClr val="FF0000"/>
                </a:solidFill>
              </a:rPr>
              <a:t>2</a:t>
            </a:r>
            <a:endParaRPr kumimoji="1" lang="zh-CN" altLang="en-US" sz="2800" dirty="0">
              <a:solidFill>
                <a:srgbClr val="FF0000"/>
              </a:solidFill>
            </a:endParaRPr>
          </a:p>
        </p:txBody>
      </p:sp>
      <p:sp>
        <p:nvSpPr>
          <p:cNvPr id="14" name="矩形 16"/>
          <p:cNvSpPr/>
          <p:nvPr/>
        </p:nvSpPr>
        <p:spPr>
          <a:xfrm>
            <a:off x="6070167" y="1597601"/>
            <a:ext cx="1091998" cy="68221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3000" dirty="0">
                <a:latin typeface="Calibri"/>
                <a:cs typeface="Calibri"/>
              </a:rPr>
              <a:t>2</a:t>
            </a:r>
            <a:endParaRPr kumimoji="1" lang="zh-CN" altLang="en-US" sz="3000" dirty="0">
              <a:latin typeface="Calibri"/>
              <a:cs typeface="Calibri"/>
            </a:endParaRPr>
          </a:p>
        </p:txBody>
      </p:sp>
      <p:sp>
        <p:nvSpPr>
          <p:cNvPr id="15" name="矩形 41"/>
          <p:cNvSpPr/>
          <p:nvPr/>
        </p:nvSpPr>
        <p:spPr>
          <a:xfrm>
            <a:off x="4876890" y="1941262"/>
            <a:ext cx="1073055" cy="369332"/>
          </a:xfrm>
          <a:prstGeom prst="rect">
            <a:avLst/>
          </a:prstGeom>
        </p:spPr>
        <p:txBody>
          <a:bodyPr wrap="none">
            <a:spAutoFit/>
          </a:bodyPr>
          <a:lstStyle/>
          <a:p>
            <a:r>
              <a:rPr lang="en-US" altLang="zh-CN" dirty="0" err="1">
                <a:latin typeface="Consolas"/>
                <a:ea typeface="宋体" pitchFamily="2" charset="-122"/>
                <a:cs typeface="Consolas"/>
              </a:rPr>
              <a:t>main.y</a:t>
            </a:r>
            <a:r>
              <a:rPr lang="en-US" altLang="zh-CN" dirty="0">
                <a:latin typeface="Consolas"/>
                <a:ea typeface="宋体" pitchFamily="2" charset="-122"/>
                <a:cs typeface="Consolas"/>
              </a:rPr>
              <a:t>:</a:t>
            </a:r>
            <a:endParaRPr lang="zh-CN" altLang="en-US" dirty="0"/>
          </a:p>
        </p:txBody>
      </p:sp>
      <p:sp>
        <p:nvSpPr>
          <p:cNvPr id="18" name="矩形 19"/>
          <p:cNvSpPr/>
          <p:nvPr/>
        </p:nvSpPr>
        <p:spPr>
          <a:xfrm>
            <a:off x="7238715" y="1725818"/>
            <a:ext cx="639117" cy="584776"/>
          </a:xfrm>
          <a:prstGeom prst="rect">
            <a:avLst/>
          </a:prstGeom>
        </p:spPr>
        <p:txBody>
          <a:bodyPr wrap="none">
            <a:spAutoFit/>
          </a:bodyPr>
          <a:lstStyle/>
          <a:p>
            <a:r>
              <a:rPr lang="en-US" altLang="zh-CN" sz="1600" dirty="0">
                <a:latin typeface="Verdana"/>
                <a:ea typeface="宋体" pitchFamily="2" charset="-122"/>
                <a:cs typeface="Verdana"/>
              </a:rPr>
              <a:t>...</a:t>
            </a:r>
          </a:p>
          <a:p>
            <a:r>
              <a:rPr lang="en-US" altLang="zh-CN" sz="1600" dirty="0">
                <a:latin typeface="Verdana"/>
                <a:ea typeface="宋体" pitchFamily="2" charset="-122"/>
                <a:cs typeface="Verdana"/>
              </a:rPr>
              <a:t>0xf0</a:t>
            </a:r>
            <a:endParaRPr lang="zh-CN" altLang="en-US" sz="1600" dirty="0">
              <a:latin typeface="Verdana"/>
              <a:cs typeface="Verdana"/>
            </a:endParaRPr>
          </a:p>
        </p:txBody>
      </p:sp>
      <p:sp>
        <p:nvSpPr>
          <p:cNvPr id="19" name="矩形 22"/>
          <p:cNvSpPr/>
          <p:nvPr/>
        </p:nvSpPr>
        <p:spPr>
          <a:xfrm>
            <a:off x="7236805" y="1597601"/>
            <a:ext cx="639117" cy="338554"/>
          </a:xfrm>
          <a:prstGeom prst="rect">
            <a:avLst/>
          </a:prstGeom>
        </p:spPr>
        <p:txBody>
          <a:bodyPr wrap="none">
            <a:spAutoFit/>
          </a:bodyPr>
          <a:lstStyle/>
          <a:p>
            <a:r>
              <a:rPr lang="en-US" altLang="zh-CN" sz="1600" dirty="0">
                <a:latin typeface="Verdana"/>
                <a:ea typeface="宋体" pitchFamily="2" charset="-122"/>
                <a:cs typeface="Verdana"/>
              </a:rPr>
              <a:t>0xf3</a:t>
            </a:r>
            <a:endParaRPr lang="zh-CN" altLang="en-US" sz="1600" dirty="0">
              <a:latin typeface="Verdana"/>
              <a:cs typeface="Verdana"/>
            </a:endParaRPr>
          </a:p>
        </p:txBody>
      </p:sp>
      <p:sp>
        <p:nvSpPr>
          <p:cNvPr id="20" name="矩形 23"/>
          <p:cNvSpPr/>
          <p:nvPr/>
        </p:nvSpPr>
        <p:spPr>
          <a:xfrm>
            <a:off x="7255735" y="1012825"/>
            <a:ext cx="639117" cy="584776"/>
          </a:xfrm>
          <a:prstGeom prst="rect">
            <a:avLst/>
          </a:prstGeom>
        </p:spPr>
        <p:txBody>
          <a:bodyPr wrap="none">
            <a:spAutoFit/>
          </a:bodyPr>
          <a:lstStyle/>
          <a:p>
            <a:r>
              <a:rPr lang="en-US" altLang="zh-CN" sz="1600" dirty="0">
                <a:latin typeface="Verdana"/>
                <a:ea typeface="宋体" pitchFamily="2" charset="-122"/>
                <a:cs typeface="Verdana"/>
              </a:rPr>
              <a:t>...</a:t>
            </a:r>
          </a:p>
          <a:p>
            <a:r>
              <a:rPr lang="en-US" altLang="zh-CN" sz="1600" dirty="0">
                <a:latin typeface="Verdana"/>
                <a:ea typeface="宋体" pitchFamily="2" charset="-122"/>
                <a:cs typeface="Verdana"/>
              </a:rPr>
              <a:t>0xf4</a:t>
            </a:r>
            <a:endParaRPr lang="zh-CN" altLang="en-US" sz="1600" dirty="0">
              <a:latin typeface="Verdana"/>
              <a:cs typeface="Verdana"/>
            </a:endParaRPr>
          </a:p>
        </p:txBody>
      </p:sp>
      <p:sp>
        <p:nvSpPr>
          <p:cNvPr id="21" name="矩形 24"/>
          <p:cNvSpPr/>
          <p:nvPr/>
        </p:nvSpPr>
        <p:spPr>
          <a:xfrm>
            <a:off x="7250583" y="865685"/>
            <a:ext cx="639117" cy="338554"/>
          </a:xfrm>
          <a:prstGeom prst="rect">
            <a:avLst/>
          </a:prstGeom>
        </p:spPr>
        <p:txBody>
          <a:bodyPr wrap="none">
            <a:spAutoFit/>
          </a:bodyPr>
          <a:lstStyle/>
          <a:p>
            <a:r>
              <a:rPr lang="en-US" altLang="zh-CN" sz="1600" dirty="0">
                <a:latin typeface="Verdana"/>
                <a:ea typeface="宋体" pitchFamily="2" charset="-122"/>
                <a:cs typeface="Verdana"/>
              </a:rPr>
              <a:t>0xf7</a:t>
            </a:r>
            <a:endParaRPr lang="zh-CN" altLang="en-US" sz="1600" dirty="0">
              <a:latin typeface="Verdana"/>
              <a:cs typeface="Verdana"/>
            </a:endParaRPr>
          </a:p>
        </p:txBody>
      </p:sp>
      <p:sp>
        <p:nvSpPr>
          <p:cNvPr id="34" name="矩形 37"/>
          <p:cNvSpPr/>
          <p:nvPr/>
        </p:nvSpPr>
        <p:spPr>
          <a:xfrm>
            <a:off x="4876890" y="1228269"/>
            <a:ext cx="1073055" cy="369332"/>
          </a:xfrm>
          <a:prstGeom prst="rect">
            <a:avLst/>
          </a:prstGeom>
        </p:spPr>
        <p:txBody>
          <a:bodyPr wrap="none">
            <a:spAutoFit/>
          </a:bodyPr>
          <a:lstStyle/>
          <a:p>
            <a:r>
              <a:rPr lang="en-US" altLang="zh-CN" dirty="0" err="1">
                <a:latin typeface="Consolas"/>
                <a:ea typeface="宋体" pitchFamily="2" charset="-122"/>
                <a:cs typeface="Consolas"/>
              </a:rPr>
              <a:t>main.x</a:t>
            </a:r>
            <a:r>
              <a:rPr lang="en-US" altLang="zh-CN" dirty="0">
                <a:latin typeface="Consolas"/>
                <a:ea typeface="宋体" pitchFamily="2" charset="-122"/>
                <a:cs typeface="Consolas"/>
              </a:rPr>
              <a:t>:</a:t>
            </a:r>
            <a:endParaRPr lang="zh-CN" altLang="en-US" dirty="0"/>
          </a:p>
        </p:txBody>
      </p:sp>
      <p:sp>
        <p:nvSpPr>
          <p:cNvPr id="82" name="矩形 7"/>
          <p:cNvSpPr/>
          <p:nvPr/>
        </p:nvSpPr>
        <p:spPr>
          <a:xfrm>
            <a:off x="6077835" y="2607171"/>
            <a:ext cx="1091998" cy="143905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3000" dirty="0"/>
              <a:t>0xf4</a:t>
            </a:r>
            <a:endParaRPr kumimoji="1" lang="zh-CN" altLang="en-US" sz="3000" dirty="0"/>
          </a:p>
        </p:txBody>
      </p:sp>
      <p:sp>
        <p:nvSpPr>
          <p:cNvPr id="83" name="矩形 29"/>
          <p:cNvSpPr/>
          <p:nvPr/>
        </p:nvSpPr>
        <p:spPr>
          <a:xfrm>
            <a:off x="4876890" y="4574309"/>
            <a:ext cx="1002197" cy="338554"/>
          </a:xfrm>
          <a:prstGeom prst="rect">
            <a:avLst/>
          </a:prstGeom>
        </p:spPr>
        <p:txBody>
          <a:bodyPr wrap="none">
            <a:spAutoFit/>
          </a:bodyPr>
          <a:lstStyle/>
          <a:p>
            <a:r>
              <a:rPr lang="en-US" altLang="zh-CN" sz="1600" dirty="0" err="1">
                <a:latin typeface="Verdana"/>
                <a:ea typeface="宋体" pitchFamily="2" charset="-122"/>
                <a:cs typeface="Verdana"/>
              </a:rPr>
              <a:t>swap.b</a:t>
            </a:r>
            <a:r>
              <a:rPr lang="en-US" altLang="zh-CN" sz="1600" dirty="0">
                <a:latin typeface="Verdana"/>
                <a:ea typeface="宋体" pitchFamily="2" charset="-122"/>
                <a:cs typeface="Verdana"/>
              </a:rPr>
              <a:t>:</a:t>
            </a:r>
            <a:endParaRPr lang="zh-CN" altLang="en-US" sz="1600" dirty="0">
              <a:latin typeface="Verdana"/>
              <a:cs typeface="Verdana"/>
            </a:endParaRPr>
          </a:p>
        </p:txBody>
      </p:sp>
      <p:sp>
        <p:nvSpPr>
          <p:cNvPr id="84" name="矩形 39"/>
          <p:cNvSpPr/>
          <p:nvPr/>
        </p:nvSpPr>
        <p:spPr>
          <a:xfrm>
            <a:off x="4876890" y="3225338"/>
            <a:ext cx="1073055" cy="369332"/>
          </a:xfrm>
          <a:prstGeom prst="rect">
            <a:avLst/>
          </a:prstGeom>
        </p:spPr>
        <p:txBody>
          <a:bodyPr wrap="none">
            <a:spAutoFit/>
          </a:bodyPr>
          <a:lstStyle/>
          <a:p>
            <a:r>
              <a:rPr lang="en-US" altLang="zh-CN" dirty="0" err="1">
                <a:latin typeface="Consolas"/>
                <a:ea typeface="宋体" pitchFamily="2" charset="-122"/>
                <a:cs typeface="Consolas"/>
              </a:rPr>
              <a:t>swap.a</a:t>
            </a:r>
            <a:r>
              <a:rPr lang="en-US" altLang="zh-CN" dirty="0">
                <a:latin typeface="Consolas"/>
                <a:ea typeface="宋体" pitchFamily="2" charset="-122"/>
                <a:cs typeface="Consolas"/>
              </a:rPr>
              <a:t>:</a:t>
            </a:r>
            <a:endParaRPr lang="zh-CN" altLang="en-US" dirty="0"/>
          </a:p>
        </p:txBody>
      </p:sp>
      <p:sp>
        <p:nvSpPr>
          <p:cNvPr id="85" name="矩形 8"/>
          <p:cNvSpPr/>
          <p:nvPr/>
        </p:nvSpPr>
        <p:spPr>
          <a:xfrm>
            <a:off x="6077835" y="4046222"/>
            <a:ext cx="1091998" cy="135924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3000" dirty="0"/>
              <a:t>0xf0</a:t>
            </a:r>
            <a:endParaRPr kumimoji="1" lang="zh-CN" altLang="en-US" sz="3000" dirty="0"/>
          </a:p>
        </p:txBody>
      </p:sp>
      <p:sp>
        <p:nvSpPr>
          <p:cNvPr id="92" name="矩形 29"/>
          <p:cNvSpPr/>
          <p:nvPr/>
        </p:nvSpPr>
        <p:spPr>
          <a:xfrm>
            <a:off x="4667322" y="5648029"/>
            <a:ext cx="1282623" cy="338554"/>
          </a:xfrm>
          <a:prstGeom prst="rect">
            <a:avLst/>
          </a:prstGeom>
        </p:spPr>
        <p:txBody>
          <a:bodyPr wrap="none">
            <a:spAutoFit/>
          </a:bodyPr>
          <a:lstStyle/>
          <a:p>
            <a:r>
              <a:rPr lang="en-US" altLang="zh-CN" sz="1600" dirty="0" err="1">
                <a:latin typeface="Verdana"/>
                <a:ea typeface="宋体" pitchFamily="2" charset="-122"/>
                <a:cs typeface="Verdana"/>
              </a:rPr>
              <a:t>swap.tmp</a:t>
            </a:r>
            <a:r>
              <a:rPr lang="en-US" altLang="zh-CN" sz="1600" dirty="0">
                <a:latin typeface="Verdana"/>
                <a:ea typeface="宋体" pitchFamily="2" charset="-122"/>
                <a:cs typeface="Verdana"/>
              </a:rPr>
              <a:t>:</a:t>
            </a:r>
            <a:endParaRPr lang="zh-CN" altLang="en-US" sz="1600" dirty="0">
              <a:latin typeface="Verdana"/>
              <a:cs typeface="Verdana"/>
            </a:endParaRPr>
          </a:p>
        </p:txBody>
      </p:sp>
      <p:sp>
        <p:nvSpPr>
          <p:cNvPr id="106" name="矩形 3"/>
          <p:cNvSpPr/>
          <p:nvPr/>
        </p:nvSpPr>
        <p:spPr>
          <a:xfrm>
            <a:off x="6055381" y="514583"/>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lnSpc>
                <a:spcPct val="50000"/>
              </a:lnSpc>
            </a:pPr>
            <a:r>
              <a:rPr kumimoji="1" lang="mr-IN" altLang="zh-CN" sz="3600" b="1" dirty="0">
                <a:solidFill>
                  <a:prstClr val="black"/>
                </a:solidFill>
              </a:rPr>
              <a:t>…</a:t>
            </a:r>
            <a:endParaRPr kumimoji="1" lang="zh-CN" altLang="en-US" dirty="0"/>
          </a:p>
        </p:txBody>
      </p:sp>
      <p:sp>
        <p:nvSpPr>
          <p:cNvPr id="107" name="矩形 3"/>
          <p:cNvSpPr/>
          <p:nvPr/>
        </p:nvSpPr>
        <p:spPr>
          <a:xfrm>
            <a:off x="6070167" y="2251065"/>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lnSpc>
                <a:spcPct val="50000"/>
              </a:lnSpc>
            </a:pPr>
            <a:r>
              <a:rPr kumimoji="1" lang="mr-IN" altLang="zh-CN" sz="3600" b="1" dirty="0">
                <a:solidFill>
                  <a:prstClr val="black"/>
                </a:solidFill>
              </a:rPr>
              <a:t>…</a:t>
            </a:r>
            <a:endParaRPr kumimoji="1" lang="zh-CN" altLang="en-US" dirty="0"/>
          </a:p>
        </p:txBody>
      </p:sp>
      <p:sp>
        <p:nvSpPr>
          <p:cNvPr id="108" name="矩形 3"/>
          <p:cNvSpPr/>
          <p:nvPr/>
        </p:nvSpPr>
        <p:spPr>
          <a:xfrm>
            <a:off x="6078797" y="5420028"/>
            <a:ext cx="1091998" cy="77843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lnSpc>
                <a:spcPct val="50000"/>
              </a:lnSpc>
            </a:pPr>
            <a:r>
              <a:rPr kumimoji="1" lang="en-US" altLang="zh-CN" sz="3000" dirty="0">
                <a:solidFill>
                  <a:schemeClr val="tx1"/>
                </a:solidFill>
              </a:rPr>
              <a:t>1</a:t>
            </a:r>
            <a:endParaRPr kumimoji="1" lang="zh-CN" altLang="en-US" sz="3000" dirty="0">
              <a:solidFill>
                <a:schemeClr val="tx1"/>
              </a:solidFill>
            </a:endParaRPr>
          </a:p>
        </p:txBody>
      </p:sp>
      <p:sp>
        <p:nvSpPr>
          <p:cNvPr id="8" name="Freeform 7"/>
          <p:cNvSpPr/>
          <p:nvPr/>
        </p:nvSpPr>
        <p:spPr>
          <a:xfrm>
            <a:off x="7076299" y="1408209"/>
            <a:ext cx="1141946" cy="1969856"/>
          </a:xfrm>
          <a:custGeom>
            <a:avLst/>
            <a:gdLst>
              <a:gd name="connsiteX0" fmla="*/ 0 w 1141946"/>
              <a:gd name="connsiteY0" fmla="*/ 1948035 h 1969856"/>
              <a:gd name="connsiteX1" fmla="*/ 635053 w 1141946"/>
              <a:gd name="connsiteY1" fmla="*/ 1948035 h 1969856"/>
              <a:gd name="connsiteX2" fmla="*/ 1028181 w 1141946"/>
              <a:gd name="connsiteY2" fmla="*/ 1721261 h 1969856"/>
              <a:gd name="connsiteX3" fmla="*/ 1073541 w 1141946"/>
              <a:gd name="connsiteY3" fmla="*/ 209440 h 1969856"/>
              <a:gd name="connsiteX4" fmla="*/ 166324 w 1141946"/>
              <a:gd name="connsiteY4" fmla="*/ 12903 h 1969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946" h="1969856">
                <a:moveTo>
                  <a:pt x="0" y="1948035"/>
                </a:moveTo>
                <a:cubicBezTo>
                  <a:pt x="231845" y="1966933"/>
                  <a:pt x="463690" y="1985831"/>
                  <a:pt x="635053" y="1948035"/>
                </a:cubicBezTo>
                <a:cubicBezTo>
                  <a:pt x="806417" y="1910239"/>
                  <a:pt x="955100" y="2011027"/>
                  <a:pt x="1028181" y="1721261"/>
                </a:cubicBezTo>
                <a:cubicBezTo>
                  <a:pt x="1101262" y="1431495"/>
                  <a:pt x="1217184" y="494166"/>
                  <a:pt x="1073541" y="209440"/>
                </a:cubicBezTo>
                <a:cubicBezTo>
                  <a:pt x="929898" y="-75286"/>
                  <a:pt x="166324" y="12903"/>
                  <a:pt x="166324" y="12903"/>
                </a:cubicBezTo>
              </a:path>
            </a:pathLst>
          </a:custGeom>
          <a:ln>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9" name="Freeform 8"/>
          <p:cNvSpPr/>
          <p:nvPr/>
        </p:nvSpPr>
        <p:spPr>
          <a:xfrm>
            <a:off x="7030938" y="2151209"/>
            <a:ext cx="1039459" cy="2604308"/>
          </a:xfrm>
          <a:custGeom>
            <a:avLst/>
            <a:gdLst>
              <a:gd name="connsiteX0" fmla="*/ 0 w 1039459"/>
              <a:gd name="connsiteY0" fmla="*/ 2595910 h 2604308"/>
              <a:gd name="connsiteX1" fmla="*/ 816496 w 1039459"/>
              <a:gd name="connsiteY1" fmla="*/ 2520319 h 2604308"/>
              <a:gd name="connsiteX2" fmla="*/ 967699 w 1039459"/>
              <a:gd name="connsiteY2" fmla="*/ 1991182 h 2604308"/>
              <a:gd name="connsiteX3" fmla="*/ 997940 w 1039459"/>
              <a:gd name="connsiteY3" fmla="*/ 252587 h 2604308"/>
              <a:gd name="connsiteX4" fmla="*/ 393128 w 1039459"/>
              <a:gd name="connsiteY4" fmla="*/ 10696 h 2604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9459" h="2604308">
                <a:moveTo>
                  <a:pt x="0" y="2595910"/>
                </a:moveTo>
                <a:cubicBezTo>
                  <a:pt x="327606" y="2608508"/>
                  <a:pt x="655213" y="2621107"/>
                  <a:pt x="816496" y="2520319"/>
                </a:cubicBezTo>
                <a:cubicBezTo>
                  <a:pt x="977779" y="2419531"/>
                  <a:pt x="937458" y="2369137"/>
                  <a:pt x="967699" y="1991182"/>
                </a:cubicBezTo>
                <a:cubicBezTo>
                  <a:pt x="997940" y="1613227"/>
                  <a:pt x="1093702" y="582668"/>
                  <a:pt x="997940" y="252587"/>
                </a:cubicBezTo>
                <a:cubicBezTo>
                  <a:pt x="902178" y="-77494"/>
                  <a:pt x="393128" y="10696"/>
                  <a:pt x="393128" y="10696"/>
                </a:cubicBezTo>
              </a:path>
            </a:pathLst>
          </a:custGeom>
          <a:ln>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27" name="Right Arrow 26"/>
          <p:cNvSpPr/>
          <p:nvPr/>
        </p:nvSpPr>
        <p:spPr>
          <a:xfrm>
            <a:off x="188971" y="1820808"/>
            <a:ext cx="362476" cy="230693"/>
          </a:xfrm>
          <a:prstGeom prst="rightArrow">
            <a:avLst/>
          </a:prstGeom>
          <a:solidFill>
            <a:srgbClr val="FF0000"/>
          </a:solidFill>
          <a:ln w="285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499367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3866" y="633186"/>
            <a:ext cx="4075705" cy="1938992"/>
          </a:xfrm>
          <a:prstGeom prst="rect">
            <a:avLst/>
          </a:prstGeom>
        </p:spPr>
        <p:txBody>
          <a:bodyPr wrap="square">
            <a:spAutoFit/>
          </a:bodyPr>
          <a:lstStyle/>
          <a:p>
            <a:r>
              <a:rPr lang="en-US" altLang="zh-CN" sz="2000" i="1" dirty="0">
                <a:solidFill>
                  <a:srgbClr val="000000"/>
                </a:solidFill>
                <a:latin typeface="Consolas"/>
                <a:ea typeface="宋体" pitchFamily="2" charset="-122"/>
                <a:cs typeface="Consolas"/>
              </a:rPr>
              <a:t>void</a:t>
            </a:r>
            <a:r>
              <a:rPr lang="en-US" altLang="zh-CN" sz="2000" dirty="0">
                <a:solidFill>
                  <a:srgbClr val="000000"/>
                </a:solidFill>
                <a:latin typeface="Consolas"/>
                <a:ea typeface="宋体" pitchFamily="2" charset="-122"/>
                <a:cs typeface="Consolas"/>
              </a:rPr>
              <a:t> </a:t>
            </a:r>
            <a:r>
              <a:rPr lang="en-US" altLang="zh-CN" sz="2000" dirty="0">
                <a:latin typeface="Consolas"/>
                <a:ea typeface="宋体" pitchFamily="2" charset="-122"/>
                <a:cs typeface="Consolas"/>
              </a:rPr>
              <a:t>swap(</a:t>
            </a:r>
            <a:r>
              <a:rPr lang="en-US" altLang="zh-CN" sz="2000" i="1" dirty="0">
                <a:latin typeface="Consolas"/>
                <a:ea typeface="宋体" pitchFamily="2" charset="-122"/>
                <a:cs typeface="Consolas"/>
              </a:rPr>
              <a:t>int* a, int* b)</a:t>
            </a:r>
            <a:r>
              <a:rPr lang="en-US" altLang="zh-CN" sz="2000" dirty="0">
                <a:latin typeface="Consolas"/>
                <a:ea typeface="宋体" pitchFamily="2" charset="-122"/>
                <a:cs typeface="Consolas"/>
              </a:rPr>
              <a:t> </a:t>
            </a:r>
          </a:p>
          <a:p>
            <a:r>
              <a:rPr lang="en-US" altLang="zh-CN" sz="2000" dirty="0">
                <a:latin typeface="Consolas"/>
                <a:ea typeface="宋体" pitchFamily="2" charset="-122"/>
                <a:cs typeface="Consolas"/>
              </a:rPr>
              <a:t>{</a:t>
            </a:r>
            <a:r>
              <a:rPr lang="en-US" altLang="zh-CN" sz="2000" dirty="0">
                <a:solidFill>
                  <a:srgbClr val="000000"/>
                </a:solidFill>
                <a:latin typeface="Consolas"/>
                <a:ea typeface="宋体" pitchFamily="2" charset="-122"/>
                <a:cs typeface="Consolas"/>
              </a:rPr>
              <a:t>    </a:t>
            </a:r>
          </a:p>
          <a:p>
            <a:r>
              <a:rPr lang="en-US" altLang="zh-CN" sz="2000" dirty="0">
                <a:solidFill>
                  <a:srgbClr val="000000"/>
                </a:solidFill>
                <a:latin typeface="Consolas"/>
                <a:ea typeface="宋体" pitchFamily="2" charset="-122"/>
                <a:cs typeface="Consolas"/>
              </a:rPr>
              <a:t>    </a:t>
            </a:r>
            <a:r>
              <a:rPr lang="en-US" altLang="zh-CN" sz="2000" dirty="0" err="1">
                <a:solidFill>
                  <a:srgbClr val="000000"/>
                </a:solidFill>
                <a:latin typeface="Consolas"/>
                <a:ea typeface="宋体" pitchFamily="2" charset="-122"/>
                <a:cs typeface="Consolas"/>
              </a:rPr>
              <a:t>int</a:t>
            </a:r>
            <a:r>
              <a:rPr lang="en-US" altLang="zh-CN" sz="2000" dirty="0">
                <a:solidFill>
                  <a:srgbClr val="000000"/>
                </a:solidFill>
                <a:latin typeface="Consolas"/>
                <a:ea typeface="宋体" pitchFamily="2" charset="-122"/>
                <a:cs typeface="Consolas"/>
              </a:rPr>
              <a:t> </a:t>
            </a:r>
            <a:r>
              <a:rPr lang="en-US" altLang="zh-CN" sz="2000" dirty="0">
                <a:latin typeface="Consolas"/>
                <a:ea typeface="宋体" pitchFamily="2" charset="-122"/>
                <a:cs typeface="Consolas"/>
              </a:rPr>
              <a:t>tmp</a:t>
            </a:r>
            <a:r>
              <a:rPr lang="en-US" altLang="zh-CN" sz="2000" dirty="0">
                <a:solidFill>
                  <a:srgbClr val="000000"/>
                </a:solidFill>
                <a:latin typeface="Consolas"/>
                <a:ea typeface="宋体" pitchFamily="2" charset="-122"/>
                <a:cs typeface="Consolas"/>
              </a:rPr>
              <a:t> = *a;</a:t>
            </a:r>
          </a:p>
          <a:p>
            <a:r>
              <a:rPr lang="en-US" altLang="zh-CN" sz="2000" dirty="0">
                <a:solidFill>
                  <a:srgbClr val="000000"/>
                </a:solidFill>
                <a:latin typeface="Consolas"/>
                <a:ea typeface="宋体" pitchFamily="2" charset="-122"/>
                <a:cs typeface="Consolas"/>
              </a:rPr>
              <a:t>	 *a = *b;</a:t>
            </a:r>
          </a:p>
          <a:p>
            <a:r>
              <a:rPr lang="en-US" altLang="zh-CN" sz="2000" dirty="0">
                <a:solidFill>
                  <a:srgbClr val="000000"/>
                </a:solidFill>
                <a:latin typeface="Consolas"/>
                <a:ea typeface="宋体" pitchFamily="2" charset="-122"/>
                <a:cs typeface="Consolas"/>
              </a:rPr>
              <a:t>	 *b = tmp;</a:t>
            </a:r>
          </a:p>
          <a:p>
            <a:r>
              <a:rPr lang="en-US" altLang="zh-CN" sz="2000" dirty="0">
                <a:solidFill>
                  <a:srgbClr val="000000"/>
                </a:solidFill>
                <a:latin typeface="Consolas"/>
                <a:ea typeface="宋体" pitchFamily="2" charset="-122"/>
                <a:cs typeface="Consolas"/>
              </a:rPr>
              <a:t>}</a:t>
            </a:r>
          </a:p>
        </p:txBody>
      </p:sp>
      <p:sp>
        <p:nvSpPr>
          <p:cNvPr id="5" name="矩形 4"/>
          <p:cNvSpPr/>
          <p:nvPr/>
        </p:nvSpPr>
        <p:spPr>
          <a:xfrm>
            <a:off x="133866" y="2493320"/>
            <a:ext cx="4391602" cy="2554545"/>
          </a:xfrm>
          <a:prstGeom prst="rect">
            <a:avLst/>
          </a:prstGeom>
        </p:spPr>
        <p:txBody>
          <a:bodyPr wrap="square">
            <a:spAutoFit/>
          </a:bodyPr>
          <a:lstStyle/>
          <a:p>
            <a:r>
              <a:rPr lang="en-US" altLang="zh-CN" sz="2000" i="1" dirty="0">
                <a:solidFill>
                  <a:srgbClr val="000000"/>
                </a:solidFill>
                <a:latin typeface="Consolas"/>
                <a:ea typeface="宋体" pitchFamily="2" charset="-122"/>
                <a:cs typeface="Consolas"/>
              </a:rPr>
              <a:t>int</a:t>
            </a:r>
            <a:r>
              <a:rPr lang="en-US" altLang="zh-CN" sz="2000" dirty="0">
                <a:solidFill>
                  <a:srgbClr val="000000"/>
                </a:solidFill>
                <a:latin typeface="Consolas"/>
                <a:ea typeface="宋体" pitchFamily="2" charset="-122"/>
                <a:cs typeface="Consolas"/>
              </a:rPr>
              <a:t> </a:t>
            </a:r>
            <a:r>
              <a:rPr lang="en-US" altLang="zh-CN" sz="2000" dirty="0">
                <a:latin typeface="Consolas"/>
                <a:ea typeface="宋体" pitchFamily="2" charset="-122"/>
                <a:cs typeface="Consolas"/>
              </a:rPr>
              <a:t>main() </a:t>
            </a:r>
          </a:p>
          <a:p>
            <a:r>
              <a:rPr lang="en-US" altLang="zh-CN" sz="2000" dirty="0">
                <a:latin typeface="Consolas"/>
                <a:ea typeface="宋体" pitchFamily="2" charset="-122"/>
                <a:cs typeface="Consolas"/>
              </a:rPr>
              <a:t>{</a:t>
            </a:r>
          </a:p>
          <a:p>
            <a:r>
              <a:rPr lang="en-US" altLang="zh-CN" sz="2000" dirty="0">
                <a:latin typeface="Consolas"/>
                <a:ea typeface="宋体" pitchFamily="2" charset="-122"/>
                <a:cs typeface="Consolas"/>
              </a:rPr>
              <a:t>	int x = 1;</a:t>
            </a:r>
          </a:p>
          <a:p>
            <a:r>
              <a:rPr lang="en-US" altLang="zh-CN" sz="2000" dirty="0">
                <a:latin typeface="Consolas"/>
                <a:ea typeface="宋体" pitchFamily="2" charset="-122"/>
                <a:cs typeface="Consolas"/>
              </a:rPr>
              <a:t>	int y = 2;</a:t>
            </a:r>
          </a:p>
          <a:p>
            <a:r>
              <a:rPr lang="en-US" altLang="zh-CN" sz="2000" dirty="0">
                <a:latin typeface="Consolas"/>
                <a:ea typeface="宋体" pitchFamily="2" charset="-122"/>
                <a:cs typeface="Consolas"/>
              </a:rPr>
              <a:t>	</a:t>
            </a:r>
            <a:r>
              <a:rPr lang="en-US" altLang="zh-CN" sz="2000" b="1" dirty="0">
                <a:latin typeface="Consolas"/>
                <a:ea typeface="宋体" pitchFamily="2" charset="-122"/>
                <a:cs typeface="Consolas"/>
              </a:rPr>
              <a:t>swap</a:t>
            </a:r>
            <a:r>
              <a:rPr lang="en-US" altLang="zh-CN" sz="2000" dirty="0">
                <a:latin typeface="Consolas"/>
                <a:ea typeface="宋体" pitchFamily="2" charset="-122"/>
                <a:cs typeface="Consolas"/>
              </a:rPr>
              <a:t>(&amp;x, &amp;y);</a:t>
            </a:r>
          </a:p>
          <a:p>
            <a:r>
              <a:rPr lang="en-US" altLang="zh-CN" sz="2000" dirty="0">
                <a:latin typeface="Consolas"/>
                <a:ea typeface="宋体" pitchFamily="2" charset="-122"/>
                <a:cs typeface="Consolas"/>
              </a:rPr>
              <a:t>	</a:t>
            </a:r>
          </a:p>
          <a:p>
            <a:r>
              <a:rPr lang="en-US" altLang="zh-CN" sz="2000" dirty="0">
                <a:latin typeface="Consolas"/>
                <a:ea typeface="宋体" pitchFamily="2" charset="-122"/>
                <a:cs typeface="Consolas"/>
              </a:rPr>
              <a:t>	</a:t>
            </a:r>
            <a:r>
              <a:rPr lang="en-US" altLang="zh-CN" sz="2000" dirty="0" err="1">
                <a:latin typeface="Consolas"/>
                <a:ea typeface="宋体" pitchFamily="2" charset="-122"/>
                <a:cs typeface="Consolas"/>
              </a:rPr>
              <a:t>printf</a:t>
            </a:r>
            <a:r>
              <a:rPr lang="en-US" altLang="zh-CN" sz="2000" dirty="0">
                <a:latin typeface="Consolas"/>
                <a:ea typeface="宋体" pitchFamily="2" charset="-122"/>
                <a:cs typeface="Consolas"/>
              </a:rPr>
              <a:t>(“x:%d, y:%d”,</a:t>
            </a:r>
            <a:r>
              <a:rPr lang="en-US" altLang="zh-CN" sz="2000" dirty="0" err="1">
                <a:latin typeface="Consolas"/>
                <a:ea typeface="宋体" pitchFamily="2" charset="-122"/>
                <a:cs typeface="Consolas"/>
              </a:rPr>
              <a:t>x,y</a:t>
            </a:r>
            <a:r>
              <a:rPr lang="en-US" altLang="zh-CN" sz="2000" dirty="0">
                <a:latin typeface="Consolas"/>
                <a:ea typeface="宋体" pitchFamily="2" charset="-122"/>
                <a:cs typeface="Consolas"/>
              </a:rPr>
              <a:t>);</a:t>
            </a:r>
          </a:p>
          <a:p>
            <a:r>
              <a:rPr lang="en-US" altLang="zh-CN" sz="2000" dirty="0">
                <a:solidFill>
                  <a:srgbClr val="000000"/>
                </a:solidFill>
                <a:latin typeface="Consolas"/>
                <a:ea typeface="宋体" pitchFamily="2" charset="-122"/>
                <a:cs typeface="Consolas"/>
              </a:rPr>
              <a:t>}</a:t>
            </a:r>
          </a:p>
        </p:txBody>
      </p:sp>
      <p:sp>
        <p:nvSpPr>
          <p:cNvPr id="13" name="矩形 8"/>
          <p:cNvSpPr/>
          <p:nvPr/>
        </p:nvSpPr>
        <p:spPr>
          <a:xfrm>
            <a:off x="6070167" y="846060"/>
            <a:ext cx="1091998" cy="73935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800" dirty="0">
                <a:solidFill>
                  <a:schemeClr val="tx1"/>
                </a:solidFill>
              </a:rPr>
              <a:t>2</a:t>
            </a:r>
            <a:endParaRPr kumimoji="1" lang="zh-CN" altLang="en-US" sz="2800" dirty="0">
              <a:solidFill>
                <a:schemeClr val="tx1"/>
              </a:solidFill>
            </a:endParaRPr>
          </a:p>
        </p:txBody>
      </p:sp>
      <p:sp>
        <p:nvSpPr>
          <p:cNvPr id="14" name="矩形 16"/>
          <p:cNvSpPr/>
          <p:nvPr/>
        </p:nvSpPr>
        <p:spPr>
          <a:xfrm>
            <a:off x="6070167" y="1597601"/>
            <a:ext cx="1091998" cy="68221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3000" dirty="0">
                <a:solidFill>
                  <a:srgbClr val="FF0000"/>
                </a:solidFill>
                <a:latin typeface="Calibri"/>
                <a:cs typeface="Calibri"/>
              </a:rPr>
              <a:t>1</a:t>
            </a:r>
            <a:endParaRPr kumimoji="1" lang="zh-CN" altLang="en-US" sz="3000" dirty="0">
              <a:solidFill>
                <a:srgbClr val="FF0000"/>
              </a:solidFill>
              <a:latin typeface="Calibri"/>
              <a:cs typeface="Calibri"/>
            </a:endParaRPr>
          </a:p>
        </p:txBody>
      </p:sp>
      <p:sp>
        <p:nvSpPr>
          <p:cNvPr id="15" name="矩形 41"/>
          <p:cNvSpPr/>
          <p:nvPr/>
        </p:nvSpPr>
        <p:spPr>
          <a:xfrm>
            <a:off x="4876890" y="1941262"/>
            <a:ext cx="1073055" cy="369332"/>
          </a:xfrm>
          <a:prstGeom prst="rect">
            <a:avLst/>
          </a:prstGeom>
        </p:spPr>
        <p:txBody>
          <a:bodyPr wrap="none">
            <a:spAutoFit/>
          </a:bodyPr>
          <a:lstStyle/>
          <a:p>
            <a:r>
              <a:rPr lang="en-US" altLang="zh-CN" dirty="0" err="1">
                <a:latin typeface="Consolas"/>
                <a:ea typeface="宋体" pitchFamily="2" charset="-122"/>
                <a:cs typeface="Consolas"/>
              </a:rPr>
              <a:t>main.y</a:t>
            </a:r>
            <a:r>
              <a:rPr lang="en-US" altLang="zh-CN" dirty="0">
                <a:latin typeface="Consolas"/>
                <a:ea typeface="宋体" pitchFamily="2" charset="-122"/>
                <a:cs typeface="Consolas"/>
              </a:rPr>
              <a:t>:</a:t>
            </a:r>
            <a:endParaRPr lang="zh-CN" altLang="en-US" dirty="0"/>
          </a:p>
        </p:txBody>
      </p:sp>
      <p:sp>
        <p:nvSpPr>
          <p:cNvPr id="18" name="矩形 19"/>
          <p:cNvSpPr/>
          <p:nvPr/>
        </p:nvSpPr>
        <p:spPr>
          <a:xfrm>
            <a:off x="7238715" y="1725818"/>
            <a:ext cx="639117" cy="584776"/>
          </a:xfrm>
          <a:prstGeom prst="rect">
            <a:avLst/>
          </a:prstGeom>
        </p:spPr>
        <p:txBody>
          <a:bodyPr wrap="none">
            <a:spAutoFit/>
          </a:bodyPr>
          <a:lstStyle/>
          <a:p>
            <a:r>
              <a:rPr lang="en-US" altLang="zh-CN" sz="1600" dirty="0">
                <a:latin typeface="Verdana"/>
                <a:ea typeface="宋体" pitchFamily="2" charset="-122"/>
                <a:cs typeface="Verdana"/>
              </a:rPr>
              <a:t>...</a:t>
            </a:r>
          </a:p>
          <a:p>
            <a:r>
              <a:rPr lang="en-US" altLang="zh-CN" sz="1600" dirty="0">
                <a:latin typeface="Verdana"/>
                <a:ea typeface="宋体" pitchFamily="2" charset="-122"/>
                <a:cs typeface="Verdana"/>
              </a:rPr>
              <a:t>0xf0</a:t>
            </a:r>
            <a:endParaRPr lang="zh-CN" altLang="en-US" sz="1600" dirty="0">
              <a:latin typeface="Verdana"/>
              <a:cs typeface="Verdana"/>
            </a:endParaRPr>
          </a:p>
        </p:txBody>
      </p:sp>
      <p:sp>
        <p:nvSpPr>
          <p:cNvPr id="19" name="矩形 22"/>
          <p:cNvSpPr/>
          <p:nvPr/>
        </p:nvSpPr>
        <p:spPr>
          <a:xfrm>
            <a:off x="7236805" y="1597601"/>
            <a:ext cx="639117" cy="338554"/>
          </a:xfrm>
          <a:prstGeom prst="rect">
            <a:avLst/>
          </a:prstGeom>
        </p:spPr>
        <p:txBody>
          <a:bodyPr wrap="none">
            <a:spAutoFit/>
          </a:bodyPr>
          <a:lstStyle/>
          <a:p>
            <a:r>
              <a:rPr lang="en-US" altLang="zh-CN" sz="1600" dirty="0">
                <a:latin typeface="Verdana"/>
                <a:ea typeface="宋体" pitchFamily="2" charset="-122"/>
                <a:cs typeface="Verdana"/>
              </a:rPr>
              <a:t>0xf3</a:t>
            </a:r>
            <a:endParaRPr lang="zh-CN" altLang="en-US" sz="1600" dirty="0">
              <a:latin typeface="Verdana"/>
              <a:cs typeface="Verdana"/>
            </a:endParaRPr>
          </a:p>
        </p:txBody>
      </p:sp>
      <p:sp>
        <p:nvSpPr>
          <p:cNvPr id="20" name="矩形 23"/>
          <p:cNvSpPr/>
          <p:nvPr/>
        </p:nvSpPr>
        <p:spPr>
          <a:xfrm>
            <a:off x="7255735" y="1012825"/>
            <a:ext cx="639117" cy="584776"/>
          </a:xfrm>
          <a:prstGeom prst="rect">
            <a:avLst/>
          </a:prstGeom>
        </p:spPr>
        <p:txBody>
          <a:bodyPr wrap="none">
            <a:spAutoFit/>
          </a:bodyPr>
          <a:lstStyle/>
          <a:p>
            <a:r>
              <a:rPr lang="en-US" altLang="zh-CN" sz="1600" dirty="0">
                <a:latin typeface="Verdana"/>
                <a:ea typeface="宋体" pitchFamily="2" charset="-122"/>
                <a:cs typeface="Verdana"/>
              </a:rPr>
              <a:t>...</a:t>
            </a:r>
          </a:p>
          <a:p>
            <a:r>
              <a:rPr lang="en-US" altLang="zh-CN" sz="1600" dirty="0">
                <a:latin typeface="Verdana"/>
                <a:ea typeface="宋体" pitchFamily="2" charset="-122"/>
                <a:cs typeface="Verdana"/>
              </a:rPr>
              <a:t>0xf4</a:t>
            </a:r>
            <a:endParaRPr lang="zh-CN" altLang="en-US" sz="1600" dirty="0">
              <a:latin typeface="Verdana"/>
              <a:cs typeface="Verdana"/>
            </a:endParaRPr>
          </a:p>
        </p:txBody>
      </p:sp>
      <p:sp>
        <p:nvSpPr>
          <p:cNvPr id="21" name="矩形 24"/>
          <p:cNvSpPr/>
          <p:nvPr/>
        </p:nvSpPr>
        <p:spPr>
          <a:xfrm>
            <a:off x="7250583" y="865685"/>
            <a:ext cx="639117" cy="338554"/>
          </a:xfrm>
          <a:prstGeom prst="rect">
            <a:avLst/>
          </a:prstGeom>
        </p:spPr>
        <p:txBody>
          <a:bodyPr wrap="none">
            <a:spAutoFit/>
          </a:bodyPr>
          <a:lstStyle/>
          <a:p>
            <a:r>
              <a:rPr lang="en-US" altLang="zh-CN" sz="1600" dirty="0">
                <a:latin typeface="Verdana"/>
                <a:ea typeface="宋体" pitchFamily="2" charset="-122"/>
                <a:cs typeface="Verdana"/>
              </a:rPr>
              <a:t>0xf7</a:t>
            </a:r>
            <a:endParaRPr lang="zh-CN" altLang="en-US" sz="1600" dirty="0">
              <a:latin typeface="Verdana"/>
              <a:cs typeface="Verdana"/>
            </a:endParaRPr>
          </a:p>
        </p:txBody>
      </p:sp>
      <p:sp>
        <p:nvSpPr>
          <p:cNvPr id="34" name="矩形 37"/>
          <p:cNvSpPr/>
          <p:nvPr/>
        </p:nvSpPr>
        <p:spPr>
          <a:xfrm>
            <a:off x="4876890" y="1228269"/>
            <a:ext cx="1073055" cy="369332"/>
          </a:xfrm>
          <a:prstGeom prst="rect">
            <a:avLst/>
          </a:prstGeom>
        </p:spPr>
        <p:txBody>
          <a:bodyPr wrap="none">
            <a:spAutoFit/>
          </a:bodyPr>
          <a:lstStyle/>
          <a:p>
            <a:r>
              <a:rPr lang="en-US" altLang="zh-CN" dirty="0" err="1">
                <a:latin typeface="Consolas"/>
                <a:ea typeface="宋体" pitchFamily="2" charset="-122"/>
                <a:cs typeface="Consolas"/>
              </a:rPr>
              <a:t>main.x</a:t>
            </a:r>
            <a:r>
              <a:rPr lang="en-US" altLang="zh-CN" dirty="0">
                <a:latin typeface="Consolas"/>
                <a:ea typeface="宋体" pitchFamily="2" charset="-122"/>
                <a:cs typeface="Consolas"/>
              </a:rPr>
              <a:t>:</a:t>
            </a:r>
            <a:endParaRPr lang="zh-CN" altLang="en-US" dirty="0"/>
          </a:p>
        </p:txBody>
      </p:sp>
      <p:sp>
        <p:nvSpPr>
          <p:cNvPr id="82" name="矩形 7"/>
          <p:cNvSpPr/>
          <p:nvPr/>
        </p:nvSpPr>
        <p:spPr>
          <a:xfrm>
            <a:off x="6077835" y="2607171"/>
            <a:ext cx="1091998" cy="143905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3000" dirty="0"/>
              <a:t>0xf4</a:t>
            </a:r>
            <a:endParaRPr kumimoji="1" lang="zh-CN" altLang="en-US" sz="3000" dirty="0"/>
          </a:p>
        </p:txBody>
      </p:sp>
      <p:sp>
        <p:nvSpPr>
          <p:cNvPr id="83" name="矩形 29"/>
          <p:cNvSpPr/>
          <p:nvPr/>
        </p:nvSpPr>
        <p:spPr>
          <a:xfrm>
            <a:off x="4876890" y="4574309"/>
            <a:ext cx="1002197" cy="338554"/>
          </a:xfrm>
          <a:prstGeom prst="rect">
            <a:avLst/>
          </a:prstGeom>
        </p:spPr>
        <p:txBody>
          <a:bodyPr wrap="none">
            <a:spAutoFit/>
          </a:bodyPr>
          <a:lstStyle/>
          <a:p>
            <a:r>
              <a:rPr lang="en-US" altLang="zh-CN" sz="1600" dirty="0" err="1">
                <a:latin typeface="Verdana"/>
                <a:ea typeface="宋体" pitchFamily="2" charset="-122"/>
                <a:cs typeface="Verdana"/>
              </a:rPr>
              <a:t>swap.b</a:t>
            </a:r>
            <a:r>
              <a:rPr lang="en-US" altLang="zh-CN" sz="1600" dirty="0">
                <a:latin typeface="Verdana"/>
                <a:ea typeface="宋体" pitchFamily="2" charset="-122"/>
                <a:cs typeface="Verdana"/>
              </a:rPr>
              <a:t>:</a:t>
            </a:r>
            <a:endParaRPr lang="zh-CN" altLang="en-US" sz="1600" dirty="0">
              <a:latin typeface="Verdana"/>
              <a:cs typeface="Verdana"/>
            </a:endParaRPr>
          </a:p>
        </p:txBody>
      </p:sp>
      <p:sp>
        <p:nvSpPr>
          <p:cNvPr id="84" name="矩形 39"/>
          <p:cNvSpPr/>
          <p:nvPr/>
        </p:nvSpPr>
        <p:spPr>
          <a:xfrm>
            <a:off x="4876890" y="3225338"/>
            <a:ext cx="1073055" cy="369332"/>
          </a:xfrm>
          <a:prstGeom prst="rect">
            <a:avLst/>
          </a:prstGeom>
        </p:spPr>
        <p:txBody>
          <a:bodyPr wrap="none">
            <a:spAutoFit/>
          </a:bodyPr>
          <a:lstStyle/>
          <a:p>
            <a:r>
              <a:rPr lang="en-US" altLang="zh-CN" dirty="0" err="1">
                <a:latin typeface="Consolas"/>
                <a:ea typeface="宋体" pitchFamily="2" charset="-122"/>
                <a:cs typeface="Consolas"/>
              </a:rPr>
              <a:t>swap.a</a:t>
            </a:r>
            <a:r>
              <a:rPr lang="en-US" altLang="zh-CN" dirty="0">
                <a:latin typeface="Consolas"/>
                <a:ea typeface="宋体" pitchFamily="2" charset="-122"/>
                <a:cs typeface="Consolas"/>
              </a:rPr>
              <a:t>:</a:t>
            </a:r>
            <a:endParaRPr lang="zh-CN" altLang="en-US" dirty="0"/>
          </a:p>
        </p:txBody>
      </p:sp>
      <p:sp>
        <p:nvSpPr>
          <p:cNvPr id="85" name="矩形 8"/>
          <p:cNvSpPr/>
          <p:nvPr/>
        </p:nvSpPr>
        <p:spPr>
          <a:xfrm>
            <a:off x="6077835" y="4046222"/>
            <a:ext cx="1091998" cy="135924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3000" dirty="0"/>
              <a:t>0xf0</a:t>
            </a:r>
            <a:endParaRPr kumimoji="1" lang="zh-CN" altLang="en-US" sz="3000" dirty="0"/>
          </a:p>
        </p:txBody>
      </p:sp>
      <p:sp>
        <p:nvSpPr>
          <p:cNvPr id="92" name="矩形 29"/>
          <p:cNvSpPr/>
          <p:nvPr/>
        </p:nvSpPr>
        <p:spPr>
          <a:xfrm>
            <a:off x="4667322" y="5648029"/>
            <a:ext cx="1282623" cy="338554"/>
          </a:xfrm>
          <a:prstGeom prst="rect">
            <a:avLst/>
          </a:prstGeom>
        </p:spPr>
        <p:txBody>
          <a:bodyPr wrap="none">
            <a:spAutoFit/>
          </a:bodyPr>
          <a:lstStyle/>
          <a:p>
            <a:r>
              <a:rPr lang="en-US" altLang="zh-CN" sz="1600" dirty="0" err="1">
                <a:latin typeface="Verdana"/>
                <a:ea typeface="宋体" pitchFamily="2" charset="-122"/>
                <a:cs typeface="Verdana"/>
              </a:rPr>
              <a:t>swap.tmp</a:t>
            </a:r>
            <a:r>
              <a:rPr lang="en-US" altLang="zh-CN" sz="1600" dirty="0">
                <a:latin typeface="Verdana"/>
                <a:ea typeface="宋体" pitchFamily="2" charset="-122"/>
                <a:cs typeface="Verdana"/>
              </a:rPr>
              <a:t>:</a:t>
            </a:r>
            <a:endParaRPr lang="zh-CN" altLang="en-US" sz="1600" dirty="0">
              <a:latin typeface="Verdana"/>
              <a:cs typeface="Verdana"/>
            </a:endParaRPr>
          </a:p>
        </p:txBody>
      </p:sp>
      <p:sp>
        <p:nvSpPr>
          <p:cNvPr id="106" name="矩形 3"/>
          <p:cNvSpPr/>
          <p:nvPr/>
        </p:nvSpPr>
        <p:spPr>
          <a:xfrm>
            <a:off x="6055381" y="514583"/>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lnSpc>
                <a:spcPct val="50000"/>
              </a:lnSpc>
            </a:pPr>
            <a:r>
              <a:rPr kumimoji="1" lang="mr-IN" altLang="zh-CN" sz="3600" b="1" dirty="0">
                <a:solidFill>
                  <a:prstClr val="black"/>
                </a:solidFill>
              </a:rPr>
              <a:t>…</a:t>
            </a:r>
            <a:endParaRPr kumimoji="1" lang="zh-CN" altLang="en-US" dirty="0"/>
          </a:p>
        </p:txBody>
      </p:sp>
      <p:sp>
        <p:nvSpPr>
          <p:cNvPr id="107" name="矩形 3"/>
          <p:cNvSpPr/>
          <p:nvPr/>
        </p:nvSpPr>
        <p:spPr>
          <a:xfrm>
            <a:off x="6070167" y="2251065"/>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lnSpc>
                <a:spcPct val="50000"/>
              </a:lnSpc>
            </a:pPr>
            <a:r>
              <a:rPr kumimoji="1" lang="mr-IN" altLang="zh-CN" sz="3600" b="1" dirty="0">
                <a:solidFill>
                  <a:prstClr val="black"/>
                </a:solidFill>
              </a:rPr>
              <a:t>…</a:t>
            </a:r>
            <a:endParaRPr kumimoji="1" lang="zh-CN" altLang="en-US" dirty="0"/>
          </a:p>
        </p:txBody>
      </p:sp>
      <p:sp>
        <p:nvSpPr>
          <p:cNvPr id="108" name="矩形 3"/>
          <p:cNvSpPr/>
          <p:nvPr/>
        </p:nvSpPr>
        <p:spPr>
          <a:xfrm>
            <a:off x="6078797" y="5420028"/>
            <a:ext cx="1091998" cy="77843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lnSpc>
                <a:spcPct val="50000"/>
              </a:lnSpc>
            </a:pPr>
            <a:r>
              <a:rPr kumimoji="1" lang="en-US" altLang="zh-CN" sz="3000" dirty="0">
                <a:solidFill>
                  <a:schemeClr val="tx1"/>
                </a:solidFill>
              </a:rPr>
              <a:t>1</a:t>
            </a:r>
            <a:endParaRPr kumimoji="1" lang="zh-CN" altLang="en-US" sz="3000" dirty="0">
              <a:solidFill>
                <a:schemeClr val="tx1"/>
              </a:solidFill>
            </a:endParaRPr>
          </a:p>
        </p:txBody>
      </p:sp>
      <p:sp>
        <p:nvSpPr>
          <p:cNvPr id="8" name="Freeform 7"/>
          <p:cNvSpPr/>
          <p:nvPr/>
        </p:nvSpPr>
        <p:spPr>
          <a:xfrm>
            <a:off x="7076299" y="1408209"/>
            <a:ext cx="1141946" cy="1969856"/>
          </a:xfrm>
          <a:custGeom>
            <a:avLst/>
            <a:gdLst>
              <a:gd name="connsiteX0" fmla="*/ 0 w 1141946"/>
              <a:gd name="connsiteY0" fmla="*/ 1948035 h 1969856"/>
              <a:gd name="connsiteX1" fmla="*/ 635053 w 1141946"/>
              <a:gd name="connsiteY1" fmla="*/ 1948035 h 1969856"/>
              <a:gd name="connsiteX2" fmla="*/ 1028181 w 1141946"/>
              <a:gd name="connsiteY2" fmla="*/ 1721261 h 1969856"/>
              <a:gd name="connsiteX3" fmla="*/ 1073541 w 1141946"/>
              <a:gd name="connsiteY3" fmla="*/ 209440 h 1969856"/>
              <a:gd name="connsiteX4" fmla="*/ 166324 w 1141946"/>
              <a:gd name="connsiteY4" fmla="*/ 12903 h 1969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946" h="1969856">
                <a:moveTo>
                  <a:pt x="0" y="1948035"/>
                </a:moveTo>
                <a:cubicBezTo>
                  <a:pt x="231845" y="1966933"/>
                  <a:pt x="463690" y="1985831"/>
                  <a:pt x="635053" y="1948035"/>
                </a:cubicBezTo>
                <a:cubicBezTo>
                  <a:pt x="806417" y="1910239"/>
                  <a:pt x="955100" y="2011027"/>
                  <a:pt x="1028181" y="1721261"/>
                </a:cubicBezTo>
                <a:cubicBezTo>
                  <a:pt x="1101262" y="1431495"/>
                  <a:pt x="1217184" y="494166"/>
                  <a:pt x="1073541" y="209440"/>
                </a:cubicBezTo>
                <a:cubicBezTo>
                  <a:pt x="929898" y="-75286"/>
                  <a:pt x="166324" y="12903"/>
                  <a:pt x="166324" y="12903"/>
                </a:cubicBezTo>
              </a:path>
            </a:pathLst>
          </a:custGeom>
          <a:ln>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9" name="Freeform 8"/>
          <p:cNvSpPr/>
          <p:nvPr/>
        </p:nvSpPr>
        <p:spPr>
          <a:xfrm>
            <a:off x="7030938" y="2151209"/>
            <a:ext cx="1039459" cy="2604308"/>
          </a:xfrm>
          <a:custGeom>
            <a:avLst/>
            <a:gdLst>
              <a:gd name="connsiteX0" fmla="*/ 0 w 1039459"/>
              <a:gd name="connsiteY0" fmla="*/ 2595910 h 2604308"/>
              <a:gd name="connsiteX1" fmla="*/ 816496 w 1039459"/>
              <a:gd name="connsiteY1" fmla="*/ 2520319 h 2604308"/>
              <a:gd name="connsiteX2" fmla="*/ 967699 w 1039459"/>
              <a:gd name="connsiteY2" fmla="*/ 1991182 h 2604308"/>
              <a:gd name="connsiteX3" fmla="*/ 997940 w 1039459"/>
              <a:gd name="connsiteY3" fmla="*/ 252587 h 2604308"/>
              <a:gd name="connsiteX4" fmla="*/ 393128 w 1039459"/>
              <a:gd name="connsiteY4" fmla="*/ 10696 h 2604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9459" h="2604308">
                <a:moveTo>
                  <a:pt x="0" y="2595910"/>
                </a:moveTo>
                <a:cubicBezTo>
                  <a:pt x="327606" y="2608508"/>
                  <a:pt x="655213" y="2621107"/>
                  <a:pt x="816496" y="2520319"/>
                </a:cubicBezTo>
                <a:cubicBezTo>
                  <a:pt x="977779" y="2419531"/>
                  <a:pt x="937458" y="2369137"/>
                  <a:pt x="967699" y="1991182"/>
                </a:cubicBezTo>
                <a:cubicBezTo>
                  <a:pt x="997940" y="1613227"/>
                  <a:pt x="1093702" y="582668"/>
                  <a:pt x="997940" y="252587"/>
                </a:cubicBezTo>
                <a:cubicBezTo>
                  <a:pt x="902178" y="-77494"/>
                  <a:pt x="393128" y="10696"/>
                  <a:pt x="393128" y="10696"/>
                </a:cubicBezTo>
              </a:path>
            </a:pathLst>
          </a:custGeom>
          <a:ln>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27" name="Right Arrow 26"/>
          <p:cNvSpPr/>
          <p:nvPr/>
        </p:nvSpPr>
        <p:spPr>
          <a:xfrm>
            <a:off x="188971" y="2052525"/>
            <a:ext cx="362476" cy="230693"/>
          </a:xfrm>
          <a:prstGeom prst="rightArrow">
            <a:avLst/>
          </a:prstGeom>
          <a:solidFill>
            <a:srgbClr val="FF0000"/>
          </a:solidFill>
          <a:ln w="285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790266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3866" y="633186"/>
            <a:ext cx="4075705" cy="1938992"/>
          </a:xfrm>
          <a:prstGeom prst="rect">
            <a:avLst/>
          </a:prstGeom>
        </p:spPr>
        <p:txBody>
          <a:bodyPr wrap="square">
            <a:spAutoFit/>
          </a:bodyPr>
          <a:lstStyle/>
          <a:p>
            <a:r>
              <a:rPr lang="en-US" altLang="zh-CN" sz="2000" i="1" dirty="0">
                <a:solidFill>
                  <a:srgbClr val="000000"/>
                </a:solidFill>
                <a:latin typeface="Consolas"/>
                <a:ea typeface="宋体" pitchFamily="2" charset="-122"/>
                <a:cs typeface="Consolas"/>
              </a:rPr>
              <a:t>void</a:t>
            </a:r>
            <a:r>
              <a:rPr lang="en-US" altLang="zh-CN" sz="2000" dirty="0">
                <a:solidFill>
                  <a:srgbClr val="000000"/>
                </a:solidFill>
                <a:latin typeface="Consolas"/>
                <a:ea typeface="宋体" pitchFamily="2" charset="-122"/>
                <a:cs typeface="Consolas"/>
              </a:rPr>
              <a:t> </a:t>
            </a:r>
            <a:r>
              <a:rPr lang="en-US" altLang="zh-CN" sz="2000" dirty="0">
                <a:latin typeface="Consolas"/>
                <a:ea typeface="宋体" pitchFamily="2" charset="-122"/>
                <a:cs typeface="Consolas"/>
              </a:rPr>
              <a:t>swap(</a:t>
            </a:r>
            <a:r>
              <a:rPr lang="en-US" altLang="zh-CN" sz="2000" i="1" dirty="0">
                <a:latin typeface="Consolas"/>
                <a:ea typeface="宋体" pitchFamily="2" charset="-122"/>
                <a:cs typeface="Consolas"/>
              </a:rPr>
              <a:t>int* a, int* b)</a:t>
            </a:r>
            <a:r>
              <a:rPr lang="en-US" altLang="zh-CN" sz="2000" dirty="0">
                <a:latin typeface="Consolas"/>
                <a:ea typeface="宋体" pitchFamily="2" charset="-122"/>
                <a:cs typeface="Consolas"/>
              </a:rPr>
              <a:t> </a:t>
            </a:r>
          </a:p>
          <a:p>
            <a:r>
              <a:rPr lang="en-US" altLang="zh-CN" sz="2000" dirty="0">
                <a:latin typeface="Consolas"/>
                <a:ea typeface="宋体" pitchFamily="2" charset="-122"/>
                <a:cs typeface="Consolas"/>
              </a:rPr>
              <a:t>{</a:t>
            </a:r>
            <a:r>
              <a:rPr lang="en-US" altLang="zh-CN" sz="2000" dirty="0">
                <a:solidFill>
                  <a:srgbClr val="000000"/>
                </a:solidFill>
                <a:latin typeface="Consolas"/>
                <a:ea typeface="宋体" pitchFamily="2" charset="-122"/>
                <a:cs typeface="Consolas"/>
              </a:rPr>
              <a:t>    </a:t>
            </a:r>
          </a:p>
          <a:p>
            <a:r>
              <a:rPr lang="en-US" altLang="zh-CN" sz="2000" dirty="0">
                <a:solidFill>
                  <a:srgbClr val="000000"/>
                </a:solidFill>
                <a:latin typeface="Consolas"/>
                <a:ea typeface="宋体" pitchFamily="2" charset="-122"/>
                <a:cs typeface="Consolas"/>
              </a:rPr>
              <a:t>    </a:t>
            </a:r>
            <a:r>
              <a:rPr lang="en-US" altLang="zh-CN" sz="2000" dirty="0" err="1">
                <a:solidFill>
                  <a:srgbClr val="000000"/>
                </a:solidFill>
                <a:latin typeface="Consolas"/>
                <a:ea typeface="宋体" pitchFamily="2" charset="-122"/>
                <a:cs typeface="Consolas"/>
              </a:rPr>
              <a:t>int</a:t>
            </a:r>
            <a:r>
              <a:rPr lang="en-US" altLang="zh-CN" sz="2000" dirty="0">
                <a:solidFill>
                  <a:srgbClr val="000000"/>
                </a:solidFill>
                <a:latin typeface="Consolas"/>
                <a:ea typeface="宋体" pitchFamily="2" charset="-122"/>
                <a:cs typeface="Consolas"/>
              </a:rPr>
              <a:t> </a:t>
            </a:r>
            <a:r>
              <a:rPr lang="en-US" altLang="zh-CN" sz="2000" dirty="0">
                <a:latin typeface="Consolas"/>
                <a:ea typeface="宋体" pitchFamily="2" charset="-122"/>
                <a:cs typeface="Consolas"/>
              </a:rPr>
              <a:t>tmp</a:t>
            </a:r>
            <a:r>
              <a:rPr lang="en-US" altLang="zh-CN" sz="2000" dirty="0">
                <a:solidFill>
                  <a:srgbClr val="000000"/>
                </a:solidFill>
                <a:latin typeface="Consolas"/>
                <a:ea typeface="宋体" pitchFamily="2" charset="-122"/>
                <a:cs typeface="Consolas"/>
              </a:rPr>
              <a:t> = *a;</a:t>
            </a:r>
          </a:p>
          <a:p>
            <a:r>
              <a:rPr lang="en-US" altLang="zh-CN" sz="2000" dirty="0">
                <a:solidFill>
                  <a:srgbClr val="000000"/>
                </a:solidFill>
                <a:latin typeface="Consolas"/>
                <a:ea typeface="宋体" pitchFamily="2" charset="-122"/>
                <a:cs typeface="Consolas"/>
              </a:rPr>
              <a:t>	 *a = *b;</a:t>
            </a:r>
          </a:p>
          <a:p>
            <a:r>
              <a:rPr lang="en-US" altLang="zh-CN" sz="2000" dirty="0">
                <a:solidFill>
                  <a:srgbClr val="000000"/>
                </a:solidFill>
                <a:latin typeface="Consolas"/>
                <a:ea typeface="宋体" pitchFamily="2" charset="-122"/>
                <a:cs typeface="Consolas"/>
              </a:rPr>
              <a:t>	 *b = tmp;</a:t>
            </a:r>
          </a:p>
          <a:p>
            <a:r>
              <a:rPr lang="en-US" altLang="zh-CN" sz="2000" dirty="0">
                <a:solidFill>
                  <a:srgbClr val="000000"/>
                </a:solidFill>
                <a:latin typeface="Consolas"/>
                <a:ea typeface="宋体" pitchFamily="2" charset="-122"/>
                <a:cs typeface="Consolas"/>
              </a:rPr>
              <a:t>}</a:t>
            </a:r>
          </a:p>
        </p:txBody>
      </p:sp>
      <p:sp>
        <p:nvSpPr>
          <p:cNvPr id="5" name="矩形 4"/>
          <p:cNvSpPr/>
          <p:nvPr/>
        </p:nvSpPr>
        <p:spPr>
          <a:xfrm>
            <a:off x="133866" y="2493320"/>
            <a:ext cx="4391602" cy="2554545"/>
          </a:xfrm>
          <a:prstGeom prst="rect">
            <a:avLst/>
          </a:prstGeom>
        </p:spPr>
        <p:txBody>
          <a:bodyPr wrap="square">
            <a:spAutoFit/>
          </a:bodyPr>
          <a:lstStyle/>
          <a:p>
            <a:r>
              <a:rPr lang="en-US" altLang="zh-CN" sz="2000" i="1" dirty="0">
                <a:solidFill>
                  <a:srgbClr val="000000"/>
                </a:solidFill>
                <a:latin typeface="Consolas"/>
                <a:ea typeface="宋体" pitchFamily="2" charset="-122"/>
                <a:cs typeface="Consolas"/>
              </a:rPr>
              <a:t>int</a:t>
            </a:r>
            <a:r>
              <a:rPr lang="en-US" altLang="zh-CN" sz="2000" dirty="0">
                <a:solidFill>
                  <a:srgbClr val="000000"/>
                </a:solidFill>
                <a:latin typeface="Consolas"/>
                <a:ea typeface="宋体" pitchFamily="2" charset="-122"/>
                <a:cs typeface="Consolas"/>
              </a:rPr>
              <a:t> </a:t>
            </a:r>
            <a:r>
              <a:rPr lang="en-US" altLang="zh-CN" sz="2000" dirty="0">
                <a:latin typeface="Consolas"/>
                <a:ea typeface="宋体" pitchFamily="2" charset="-122"/>
                <a:cs typeface="Consolas"/>
              </a:rPr>
              <a:t>main() </a:t>
            </a:r>
          </a:p>
          <a:p>
            <a:r>
              <a:rPr lang="en-US" altLang="zh-CN" sz="2000" dirty="0">
                <a:latin typeface="Consolas"/>
                <a:ea typeface="宋体" pitchFamily="2" charset="-122"/>
                <a:cs typeface="Consolas"/>
              </a:rPr>
              <a:t>{</a:t>
            </a:r>
          </a:p>
          <a:p>
            <a:r>
              <a:rPr lang="en-US" altLang="zh-CN" sz="2000" dirty="0">
                <a:latin typeface="Consolas"/>
                <a:ea typeface="宋体" pitchFamily="2" charset="-122"/>
                <a:cs typeface="Consolas"/>
              </a:rPr>
              <a:t>	int x = 1;</a:t>
            </a:r>
          </a:p>
          <a:p>
            <a:r>
              <a:rPr lang="en-US" altLang="zh-CN" sz="2000" dirty="0">
                <a:latin typeface="Consolas"/>
                <a:ea typeface="宋体" pitchFamily="2" charset="-122"/>
                <a:cs typeface="Consolas"/>
              </a:rPr>
              <a:t>	int y = 2;</a:t>
            </a:r>
          </a:p>
          <a:p>
            <a:r>
              <a:rPr lang="en-US" altLang="zh-CN" sz="2000" dirty="0">
                <a:latin typeface="Consolas"/>
                <a:ea typeface="宋体" pitchFamily="2" charset="-122"/>
                <a:cs typeface="Consolas"/>
              </a:rPr>
              <a:t>	</a:t>
            </a:r>
            <a:r>
              <a:rPr lang="en-US" altLang="zh-CN" sz="2000" b="1" dirty="0">
                <a:latin typeface="Consolas"/>
                <a:ea typeface="宋体" pitchFamily="2" charset="-122"/>
                <a:cs typeface="Consolas"/>
              </a:rPr>
              <a:t>swap</a:t>
            </a:r>
            <a:r>
              <a:rPr lang="en-US" altLang="zh-CN" sz="2000" dirty="0">
                <a:latin typeface="Consolas"/>
                <a:ea typeface="宋体" pitchFamily="2" charset="-122"/>
                <a:cs typeface="Consolas"/>
              </a:rPr>
              <a:t>(&amp;x, &amp;y);</a:t>
            </a:r>
          </a:p>
          <a:p>
            <a:r>
              <a:rPr lang="en-US" altLang="zh-CN" sz="2000" dirty="0">
                <a:latin typeface="Consolas"/>
                <a:ea typeface="宋体" pitchFamily="2" charset="-122"/>
                <a:cs typeface="Consolas"/>
              </a:rPr>
              <a:t>	</a:t>
            </a:r>
          </a:p>
          <a:p>
            <a:r>
              <a:rPr lang="en-US" altLang="zh-CN" sz="2000" dirty="0">
                <a:latin typeface="Consolas"/>
                <a:ea typeface="宋体" pitchFamily="2" charset="-122"/>
                <a:cs typeface="Consolas"/>
              </a:rPr>
              <a:t>	</a:t>
            </a:r>
            <a:r>
              <a:rPr lang="en-US" altLang="zh-CN" sz="2000" dirty="0" err="1">
                <a:latin typeface="Consolas"/>
                <a:ea typeface="宋体" pitchFamily="2" charset="-122"/>
                <a:cs typeface="Consolas"/>
              </a:rPr>
              <a:t>printf</a:t>
            </a:r>
            <a:r>
              <a:rPr lang="en-US" altLang="zh-CN" sz="2000" dirty="0">
                <a:latin typeface="Consolas"/>
                <a:ea typeface="宋体" pitchFamily="2" charset="-122"/>
                <a:cs typeface="Consolas"/>
              </a:rPr>
              <a:t>(“x:%d, y:%d”,</a:t>
            </a:r>
            <a:r>
              <a:rPr lang="en-US" altLang="zh-CN" sz="2000" dirty="0" err="1">
                <a:latin typeface="Consolas"/>
                <a:ea typeface="宋体" pitchFamily="2" charset="-122"/>
                <a:cs typeface="Consolas"/>
              </a:rPr>
              <a:t>x,y</a:t>
            </a:r>
            <a:r>
              <a:rPr lang="en-US" altLang="zh-CN" sz="2000" dirty="0">
                <a:latin typeface="Consolas"/>
                <a:ea typeface="宋体" pitchFamily="2" charset="-122"/>
                <a:cs typeface="Consolas"/>
              </a:rPr>
              <a:t>);</a:t>
            </a:r>
          </a:p>
          <a:p>
            <a:r>
              <a:rPr lang="en-US" altLang="zh-CN" sz="2000" dirty="0">
                <a:solidFill>
                  <a:srgbClr val="000000"/>
                </a:solidFill>
                <a:latin typeface="Consolas"/>
                <a:ea typeface="宋体" pitchFamily="2" charset="-122"/>
                <a:cs typeface="Consolas"/>
              </a:rPr>
              <a:t>}</a:t>
            </a:r>
          </a:p>
        </p:txBody>
      </p:sp>
      <p:sp>
        <p:nvSpPr>
          <p:cNvPr id="13" name="矩形 8"/>
          <p:cNvSpPr/>
          <p:nvPr/>
        </p:nvSpPr>
        <p:spPr>
          <a:xfrm>
            <a:off x="6070167" y="846060"/>
            <a:ext cx="1091998" cy="73935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800" dirty="0">
                <a:solidFill>
                  <a:schemeClr val="tx1"/>
                </a:solidFill>
              </a:rPr>
              <a:t>2</a:t>
            </a:r>
            <a:endParaRPr kumimoji="1" lang="zh-CN" altLang="en-US" sz="2800" dirty="0">
              <a:solidFill>
                <a:schemeClr val="tx1"/>
              </a:solidFill>
            </a:endParaRPr>
          </a:p>
        </p:txBody>
      </p:sp>
      <p:sp>
        <p:nvSpPr>
          <p:cNvPr id="14" name="矩形 16"/>
          <p:cNvSpPr/>
          <p:nvPr/>
        </p:nvSpPr>
        <p:spPr>
          <a:xfrm>
            <a:off x="6070167" y="1597601"/>
            <a:ext cx="1091998" cy="68221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3000" dirty="0">
                <a:solidFill>
                  <a:srgbClr val="FF0000"/>
                </a:solidFill>
                <a:latin typeface="Calibri"/>
                <a:cs typeface="Calibri"/>
              </a:rPr>
              <a:t>1</a:t>
            </a:r>
            <a:endParaRPr kumimoji="1" lang="zh-CN" altLang="en-US" sz="3000" dirty="0">
              <a:solidFill>
                <a:srgbClr val="FF0000"/>
              </a:solidFill>
              <a:latin typeface="Calibri"/>
              <a:cs typeface="Calibri"/>
            </a:endParaRPr>
          </a:p>
        </p:txBody>
      </p:sp>
      <p:sp>
        <p:nvSpPr>
          <p:cNvPr id="15" name="矩形 41"/>
          <p:cNvSpPr/>
          <p:nvPr/>
        </p:nvSpPr>
        <p:spPr>
          <a:xfrm>
            <a:off x="4876890" y="1941262"/>
            <a:ext cx="1073055" cy="369332"/>
          </a:xfrm>
          <a:prstGeom prst="rect">
            <a:avLst/>
          </a:prstGeom>
        </p:spPr>
        <p:txBody>
          <a:bodyPr wrap="none">
            <a:spAutoFit/>
          </a:bodyPr>
          <a:lstStyle/>
          <a:p>
            <a:r>
              <a:rPr lang="en-US" altLang="zh-CN" dirty="0" err="1">
                <a:latin typeface="Consolas"/>
                <a:ea typeface="宋体" pitchFamily="2" charset="-122"/>
                <a:cs typeface="Consolas"/>
              </a:rPr>
              <a:t>main.y</a:t>
            </a:r>
            <a:r>
              <a:rPr lang="en-US" altLang="zh-CN" dirty="0">
                <a:latin typeface="Consolas"/>
                <a:ea typeface="宋体" pitchFamily="2" charset="-122"/>
                <a:cs typeface="Consolas"/>
              </a:rPr>
              <a:t>:</a:t>
            </a:r>
            <a:endParaRPr lang="zh-CN" altLang="en-US" dirty="0"/>
          </a:p>
        </p:txBody>
      </p:sp>
      <p:sp>
        <p:nvSpPr>
          <p:cNvPr id="18" name="矩形 19"/>
          <p:cNvSpPr/>
          <p:nvPr/>
        </p:nvSpPr>
        <p:spPr>
          <a:xfrm>
            <a:off x="7238715" y="1725818"/>
            <a:ext cx="639117" cy="584776"/>
          </a:xfrm>
          <a:prstGeom prst="rect">
            <a:avLst/>
          </a:prstGeom>
        </p:spPr>
        <p:txBody>
          <a:bodyPr wrap="none">
            <a:spAutoFit/>
          </a:bodyPr>
          <a:lstStyle/>
          <a:p>
            <a:r>
              <a:rPr lang="en-US" altLang="zh-CN" sz="1600" dirty="0">
                <a:latin typeface="Verdana"/>
                <a:ea typeface="宋体" pitchFamily="2" charset="-122"/>
                <a:cs typeface="Verdana"/>
              </a:rPr>
              <a:t>...</a:t>
            </a:r>
          </a:p>
          <a:p>
            <a:r>
              <a:rPr lang="en-US" altLang="zh-CN" sz="1600" dirty="0">
                <a:latin typeface="Verdana"/>
                <a:ea typeface="宋体" pitchFamily="2" charset="-122"/>
                <a:cs typeface="Verdana"/>
              </a:rPr>
              <a:t>0xf0</a:t>
            </a:r>
            <a:endParaRPr lang="zh-CN" altLang="en-US" sz="1600" dirty="0">
              <a:latin typeface="Verdana"/>
              <a:cs typeface="Verdana"/>
            </a:endParaRPr>
          </a:p>
        </p:txBody>
      </p:sp>
      <p:sp>
        <p:nvSpPr>
          <p:cNvPr id="19" name="矩形 22"/>
          <p:cNvSpPr/>
          <p:nvPr/>
        </p:nvSpPr>
        <p:spPr>
          <a:xfrm>
            <a:off x="7236805" y="1597601"/>
            <a:ext cx="639117" cy="338554"/>
          </a:xfrm>
          <a:prstGeom prst="rect">
            <a:avLst/>
          </a:prstGeom>
        </p:spPr>
        <p:txBody>
          <a:bodyPr wrap="none">
            <a:spAutoFit/>
          </a:bodyPr>
          <a:lstStyle/>
          <a:p>
            <a:r>
              <a:rPr lang="en-US" altLang="zh-CN" sz="1600" dirty="0">
                <a:latin typeface="Verdana"/>
                <a:ea typeface="宋体" pitchFamily="2" charset="-122"/>
                <a:cs typeface="Verdana"/>
              </a:rPr>
              <a:t>0xf3</a:t>
            </a:r>
            <a:endParaRPr lang="zh-CN" altLang="en-US" sz="1600" dirty="0">
              <a:latin typeface="Verdana"/>
              <a:cs typeface="Verdana"/>
            </a:endParaRPr>
          </a:p>
        </p:txBody>
      </p:sp>
      <p:sp>
        <p:nvSpPr>
          <p:cNvPr id="20" name="矩形 23"/>
          <p:cNvSpPr/>
          <p:nvPr/>
        </p:nvSpPr>
        <p:spPr>
          <a:xfrm>
            <a:off x="7255735" y="1012825"/>
            <a:ext cx="639117" cy="584776"/>
          </a:xfrm>
          <a:prstGeom prst="rect">
            <a:avLst/>
          </a:prstGeom>
        </p:spPr>
        <p:txBody>
          <a:bodyPr wrap="none">
            <a:spAutoFit/>
          </a:bodyPr>
          <a:lstStyle/>
          <a:p>
            <a:r>
              <a:rPr lang="en-US" altLang="zh-CN" sz="1600" dirty="0">
                <a:latin typeface="Verdana"/>
                <a:ea typeface="宋体" pitchFamily="2" charset="-122"/>
                <a:cs typeface="Verdana"/>
              </a:rPr>
              <a:t>...</a:t>
            </a:r>
          </a:p>
          <a:p>
            <a:r>
              <a:rPr lang="en-US" altLang="zh-CN" sz="1600" dirty="0">
                <a:latin typeface="Verdana"/>
                <a:ea typeface="宋体" pitchFamily="2" charset="-122"/>
                <a:cs typeface="Verdana"/>
              </a:rPr>
              <a:t>0xf4</a:t>
            </a:r>
            <a:endParaRPr lang="zh-CN" altLang="en-US" sz="1600" dirty="0">
              <a:latin typeface="Verdana"/>
              <a:cs typeface="Verdana"/>
            </a:endParaRPr>
          </a:p>
        </p:txBody>
      </p:sp>
      <p:sp>
        <p:nvSpPr>
          <p:cNvPr id="21" name="矩形 24"/>
          <p:cNvSpPr/>
          <p:nvPr/>
        </p:nvSpPr>
        <p:spPr>
          <a:xfrm>
            <a:off x="7250583" y="865685"/>
            <a:ext cx="639117" cy="338554"/>
          </a:xfrm>
          <a:prstGeom prst="rect">
            <a:avLst/>
          </a:prstGeom>
        </p:spPr>
        <p:txBody>
          <a:bodyPr wrap="none">
            <a:spAutoFit/>
          </a:bodyPr>
          <a:lstStyle/>
          <a:p>
            <a:r>
              <a:rPr lang="en-US" altLang="zh-CN" sz="1600" dirty="0">
                <a:latin typeface="Verdana"/>
                <a:ea typeface="宋体" pitchFamily="2" charset="-122"/>
                <a:cs typeface="Verdana"/>
              </a:rPr>
              <a:t>0xf7</a:t>
            </a:r>
            <a:endParaRPr lang="zh-CN" altLang="en-US" sz="1600" dirty="0">
              <a:latin typeface="Verdana"/>
              <a:cs typeface="Verdana"/>
            </a:endParaRPr>
          </a:p>
        </p:txBody>
      </p:sp>
      <p:sp>
        <p:nvSpPr>
          <p:cNvPr id="34" name="矩形 37"/>
          <p:cNvSpPr/>
          <p:nvPr/>
        </p:nvSpPr>
        <p:spPr>
          <a:xfrm>
            <a:off x="4876890" y="1228269"/>
            <a:ext cx="1073055" cy="369332"/>
          </a:xfrm>
          <a:prstGeom prst="rect">
            <a:avLst/>
          </a:prstGeom>
        </p:spPr>
        <p:txBody>
          <a:bodyPr wrap="none">
            <a:spAutoFit/>
          </a:bodyPr>
          <a:lstStyle/>
          <a:p>
            <a:r>
              <a:rPr lang="en-US" altLang="zh-CN" dirty="0" err="1">
                <a:latin typeface="Consolas"/>
                <a:ea typeface="宋体" pitchFamily="2" charset="-122"/>
                <a:cs typeface="Consolas"/>
              </a:rPr>
              <a:t>main.x</a:t>
            </a:r>
            <a:r>
              <a:rPr lang="en-US" altLang="zh-CN" dirty="0">
                <a:latin typeface="Consolas"/>
                <a:ea typeface="宋体" pitchFamily="2" charset="-122"/>
                <a:cs typeface="Consolas"/>
              </a:rPr>
              <a:t>:</a:t>
            </a:r>
            <a:endParaRPr lang="zh-CN" altLang="en-US" dirty="0"/>
          </a:p>
        </p:txBody>
      </p:sp>
      <p:sp>
        <p:nvSpPr>
          <p:cNvPr id="106" name="矩形 3"/>
          <p:cNvSpPr/>
          <p:nvPr/>
        </p:nvSpPr>
        <p:spPr>
          <a:xfrm>
            <a:off x="6055381" y="514583"/>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lnSpc>
                <a:spcPct val="50000"/>
              </a:lnSpc>
            </a:pPr>
            <a:r>
              <a:rPr kumimoji="1" lang="mr-IN" altLang="zh-CN" sz="3600" b="1" dirty="0">
                <a:solidFill>
                  <a:prstClr val="black"/>
                </a:solidFill>
              </a:rPr>
              <a:t>…</a:t>
            </a:r>
            <a:endParaRPr kumimoji="1" lang="zh-CN" altLang="en-US" dirty="0"/>
          </a:p>
        </p:txBody>
      </p:sp>
      <p:sp>
        <p:nvSpPr>
          <p:cNvPr id="107" name="矩形 3"/>
          <p:cNvSpPr/>
          <p:nvPr/>
        </p:nvSpPr>
        <p:spPr>
          <a:xfrm>
            <a:off x="6070167" y="2251065"/>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lnSpc>
                <a:spcPct val="50000"/>
              </a:lnSpc>
            </a:pPr>
            <a:r>
              <a:rPr kumimoji="1" lang="mr-IN" altLang="zh-CN" sz="3600" b="1" dirty="0">
                <a:solidFill>
                  <a:prstClr val="black"/>
                </a:solidFill>
              </a:rPr>
              <a:t>…</a:t>
            </a:r>
            <a:endParaRPr kumimoji="1" lang="zh-CN" altLang="en-US" dirty="0"/>
          </a:p>
        </p:txBody>
      </p:sp>
      <p:grpSp>
        <p:nvGrpSpPr>
          <p:cNvPr id="3" name="Group 2"/>
          <p:cNvGrpSpPr/>
          <p:nvPr/>
        </p:nvGrpSpPr>
        <p:grpSpPr>
          <a:xfrm>
            <a:off x="4667322" y="1408209"/>
            <a:ext cx="3550923" cy="4790258"/>
            <a:chOff x="4667322" y="1408209"/>
            <a:chExt cx="3550923" cy="4790258"/>
          </a:xfrm>
        </p:grpSpPr>
        <p:sp>
          <p:nvSpPr>
            <p:cNvPr id="83" name="矩形 29"/>
            <p:cNvSpPr/>
            <p:nvPr/>
          </p:nvSpPr>
          <p:spPr>
            <a:xfrm>
              <a:off x="4876890" y="4574309"/>
              <a:ext cx="1002197" cy="338554"/>
            </a:xfrm>
            <a:prstGeom prst="rect">
              <a:avLst/>
            </a:prstGeom>
          </p:spPr>
          <p:txBody>
            <a:bodyPr wrap="none">
              <a:spAutoFit/>
            </a:bodyPr>
            <a:lstStyle/>
            <a:p>
              <a:r>
                <a:rPr lang="en-US" altLang="zh-CN" sz="1600" dirty="0" err="1">
                  <a:latin typeface="Verdana"/>
                  <a:ea typeface="宋体" pitchFamily="2" charset="-122"/>
                  <a:cs typeface="Verdana"/>
                </a:rPr>
                <a:t>swap.b</a:t>
              </a:r>
              <a:r>
                <a:rPr lang="en-US" altLang="zh-CN" sz="1600" dirty="0">
                  <a:latin typeface="Verdana"/>
                  <a:ea typeface="宋体" pitchFamily="2" charset="-122"/>
                  <a:cs typeface="Verdana"/>
                </a:rPr>
                <a:t>:</a:t>
              </a:r>
              <a:endParaRPr lang="zh-CN" altLang="en-US" sz="1600" dirty="0">
                <a:latin typeface="Verdana"/>
                <a:cs typeface="Verdana"/>
              </a:endParaRPr>
            </a:p>
          </p:txBody>
        </p:sp>
        <p:sp>
          <p:nvSpPr>
            <p:cNvPr id="84" name="矩形 39"/>
            <p:cNvSpPr/>
            <p:nvPr/>
          </p:nvSpPr>
          <p:spPr>
            <a:xfrm>
              <a:off x="4876890" y="3225338"/>
              <a:ext cx="1073055" cy="369332"/>
            </a:xfrm>
            <a:prstGeom prst="rect">
              <a:avLst/>
            </a:prstGeom>
          </p:spPr>
          <p:txBody>
            <a:bodyPr wrap="none">
              <a:spAutoFit/>
            </a:bodyPr>
            <a:lstStyle/>
            <a:p>
              <a:r>
                <a:rPr lang="en-US" altLang="zh-CN" dirty="0" err="1">
                  <a:latin typeface="Consolas"/>
                  <a:ea typeface="宋体" pitchFamily="2" charset="-122"/>
                  <a:cs typeface="Consolas"/>
                </a:rPr>
                <a:t>swap.a</a:t>
              </a:r>
              <a:r>
                <a:rPr lang="en-US" altLang="zh-CN" dirty="0">
                  <a:latin typeface="Consolas"/>
                  <a:ea typeface="宋体" pitchFamily="2" charset="-122"/>
                  <a:cs typeface="Consolas"/>
                </a:rPr>
                <a:t>:</a:t>
              </a:r>
              <a:endParaRPr lang="zh-CN" altLang="en-US" dirty="0"/>
            </a:p>
          </p:txBody>
        </p:sp>
        <p:sp>
          <p:nvSpPr>
            <p:cNvPr id="92" name="矩形 29"/>
            <p:cNvSpPr/>
            <p:nvPr/>
          </p:nvSpPr>
          <p:spPr>
            <a:xfrm>
              <a:off x="4667322" y="5648029"/>
              <a:ext cx="1282623" cy="338554"/>
            </a:xfrm>
            <a:prstGeom prst="rect">
              <a:avLst/>
            </a:prstGeom>
          </p:spPr>
          <p:txBody>
            <a:bodyPr wrap="none">
              <a:spAutoFit/>
            </a:bodyPr>
            <a:lstStyle/>
            <a:p>
              <a:r>
                <a:rPr lang="en-US" altLang="zh-CN" sz="1600" dirty="0" err="1">
                  <a:latin typeface="Verdana"/>
                  <a:ea typeface="宋体" pitchFamily="2" charset="-122"/>
                  <a:cs typeface="Verdana"/>
                </a:rPr>
                <a:t>swap.tmp</a:t>
              </a:r>
              <a:r>
                <a:rPr lang="en-US" altLang="zh-CN" sz="1600" dirty="0">
                  <a:latin typeface="Verdana"/>
                  <a:ea typeface="宋体" pitchFamily="2" charset="-122"/>
                  <a:cs typeface="Verdana"/>
                </a:rPr>
                <a:t>:</a:t>
              </a:r>
              <a:endParaRPr lang="zh-CN" altLang="en-US" sz="1600" dirty="0">
                <a:latin typeface="Verdana"/>
                <a:cs typeface="Verdana"/>
              </a:endParaRPr>
            </a:p>
          </p:txBody>
        </p:sp>
        <p:grpSp>
          <p:nvGrpSpPr>
            <p:cNvPr id="2" name="Group 1"/>
            <p:cNvGrpSpPr/>
            <p:nvPr/>
          </p:nvGrpSpPr>
          <p:grpSpPr>
            <a:xfrm>
              <a:off x="6077835" y="1408209"/>
              <a:ext cx="2140410" cy="4790258"/>
              <a:chOff x="6077835" y="1408209"/>
              <a:chExt cx="2140410" cy="4790258"/>
            </a:xfrm>
          </p:grpSpPr>
          <p:sp>
            <p:nvSpPr>
              <p:cNvPr id="82" name="矩形 7"/>
              <p:cNvSpPr/>
              <p:nvPr/>
            </p:nvSpPr>
            <p:spPr>
              <a:xfrm>
                <a:off x="6077835" y="2607171"/>
                <a:ext cx="1091998" cy="143905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3000" dirty="0"/>
                  <a:t>0xf4</a:t>
                </a:r>
                <a:endParaRPr kumimoji="1" lang="zh-CN" altLang="en-US" sz="3000" dirty="0"/>
              </a:p>
            </p:txBody>
          </p:sp>
          <p:sp>
            <p:nvSpPr>
              <p:cNvPr id="85" name="矩形 8"/>
              <p:cNvSpPr/>
              <p:nvPr/>
            </p:nvSpPr>
            <p:spPr>
              <a:xfrm>
                <a:off x="6077835" y="4046222"/>
                <a:ext cx="1091998" cy="135924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3000" dirty="0"/>
                  <a:t>0xf0</a:t>
                </a:r>
                <a:endParaRPr kumimoji="1" lang="zh-CN" altLang="en-US" sz="3000" dirty="0"/>
              </a:p>
            </p:txBody>
          </p:sp>
          <p:sp>
            <p:nvSpPr>
              <p:cNvPr id="108" name="矩形 3"/>
              <p:cNvSpPr/>
              <p:nvPr/>
            </p:nvSpPr>
            <p:spPr>
              <a:xfrm>
                <a:off x="6078797" y="5420028"/>
                <a:ext cx="1091998" cy="77843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lnSpc>
                    <a:spcPct val="50000"/>
                  </a:lnSpc>
                </a:pPr>
                <a:r>
                  <a:rPr kumimoji="1" lang="en-US" altLang="zh-CN" sz="3000" dirty="0">
                    <a:solidFill>
                      <a:schemeClr val="tx1"/>
                    </a:solidFill>
                  </a:rPr>
                  <a:t>1</a:t>
                </a:r>
                <a:endParaRPr kumimoji="1" lang="zh-CN" altLang="en-US" sz="3000" dirty="0">
                  <a:solidFill>
                    <a:schemeClr val="tx1"/>
                  </a:solidFill>
                </a:endParaRPr>
              </a:p>
            </p:txBody>
          </p:sp>
          <p:sp>
            <p:nvSpPr>
              <p:cNvPr id="8" name="Freeform 7"/>
              <p:cNvSpPr/>
              <p:nvPr/>
            </p:nvSpPr>
            <p:spPr>
              <a:xfrm>
                <a:off x="7076299" y="1408209"/>
                <a:ext cx="1141946" cy="1969856"/>
              </a:xfrm>
              <a:custGeom>
                <a:avLst/>
                <a:gdLst>
                  <a:gd name="connsiteX0" fmla="*/ 0 w 1141946"/>
                  <a:gd name="connsiteY0" fmla="*/ 1948035 h 1969856"/>
                  <a:gd name="connsiteX1" fmla="*/ 635053 w 1141946"/>
                  <a:gd name="connsiteY1" fmla="*/ 1948035 h 1969856"/>
                  <a:gd name="connsiteX2" fmla="*/ 1028181 w 1141946"/>
                  <a:gd name="connsiteY2" fmla="*/ 1721261 h 1969856"/>
                  <a:gd name="connsiteX3" fmla="*/ 1073541 w 1141946"/>
                  <a:gd name="connsiteY3" fmla="*/ 209440 h 1969856"/>
                  <a:gd name="connsiteX4" fmla="*/ 166324 w 1141946"/>
                  <a:gd name="connsiteY4" fmla="*/ 12903 h 1969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946" h="1969856">
                    <a:moveTo>
                      <a:pt x="0" y="1948035"/>
                    </a:moveTo>
                    <a:cubicBezTo>
                      <a:pt x="231845" y="1966933"/>
                      <a:pt x="463690" y="1985831"/>
                      <a:pt x="635053" y="1948035"/>
                    </a:cubicBezTo>
                    <a:cubicBezTo>
                      <a:pt x="806417" y="1910239"/>
                      <a:pt x="955100" y="2011027"/>
                      <a:pt x="1028181" y="1721261"/>
                    </a:cubicBezTo>
                    <a:cubicBezTo>
                      <a:pt x="1101262" y="1431495"/>
                      <a:pt x="1217184" y="494166"/>
                      <a:pt x="1073541" y="209440"/>
                    </a:cubicBezTo>
                    <a:cubicBezTo>
                      <a:pt x="929898" y="-75286"/>
                      <a:pt x="166324" y="12903"/>
                      <a:pt x="166324" y="12903"/>
                    </a:cubicBezTo>
                  </a:path>
                </a:pathLst>
              </a:custGeom>
              <a:ln>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9" name="Freeform 8"/>
              <p:cNvSpPr/>
              <p:nvPr/>
            </p:nvSpPr>
            <p:spPr>
              <a:xfrm>
                <a:off x="7030938" y="2151209"/>
                <a:ext cx="1039459" cy="2604308"/>
              </a:xfrm>
              <a:custGeom>
                <a:avLst/>
                <a:gdLst>
                  <a:gd name="connsiteX0" fmla="*/ 0 w 1039459"/>
                  <a:gd name="connsiteY0" fmla="*/ 2595910 h 2604308"/>
                  <a:gd name="connsiteX1" fmla="*/ 816496 w 1039459"/>
                  <a:gd name="connsiteY1" fmla="*/ 2520319 h 2604308"/>
                  <a:gd name="connsiteX2" fmla="*/ 967699 w 1039459"/>
                  <a:gd name="connsiteY2" fmla="*/ 1991182 h 2604308"/>
                  <a:gd name="connsiteX3" fmla="*/ 997940 w 1039459"/>
                  <a:gd name="connsiteY3" fmla="*/ 252587 h 2604308"/>
                  <a:gd name="connsiteX4" fmla="*/ 393128 w 1039459"/>
                  <a:gd name="connsiteY4" fmla="*/ 10696 h 2604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9459" h="2604308">
                    <a:moveTo>
                      <a:pt x="0" y="2595910"/>
                    </a:moveTo>
                    <a:cubicBezTo>
                      <a:pt x="327606" y="2608508"/>
                      <a:pt x="655213" y="2621107"/>
                      <a:pt x="816496" y="2520319"/>
                    </a:cubicBezTo>
                    <a:cubicBezTo>
                      <a:pt x="977779" y="2419531"/>
                      <a:pt x="937458" y="2369137"/>
                      <a:pt x="967699" y="1991182"/>
                    </a:cubicBezTo>
                    <a:cubicBezTo>
                      <a:pt x="997940" y="1613227"/>
                      <a:pt x="1093702" y="582668"/>
                      <a:pt x="997940" y="252587"/>
                    </a:cubicBezTo>
                    <a:cubicBezTo>
                      <a:pt x="902178" y="-77494"/>
                      <a:pt x="393128" y="10696"/>
                      <a:pt x="393128" y="10696"/>
                    </a:cubicBezTo>
                  </a:path>
                </a:pathLst>
              </a:custGeom>
              <a:ln>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grpSp>
      </p:grpSp>
      <p:sp>
        <p:nvSpPr>
          <p:cNvPr id="27" name="Right Arrow 26"/>
          <p:cNvSpPr/>
          <p:nvPr/>
        </p:nvSpPr>
        <p:spPr>
          <a:xfrm>
            <a:off x="188971" y="4046222"/>
            <a:ext cx="362476" cy="230693"/>
          </a:xfrm>
          <a:prstGeom prst="rightArrow">
            <a:avLst/>
          </a:prstGeom>
          <a:solidFill>
            <a:srgbClr val="FF0000"/>
          </a:solidFill>
          <a:ln w="285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73391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t>Arrays</a:t>
            </a:r>
          </a:p>
        </p:txBody>
      </p:sp>
      <p:sp>
        <p:nvSpPr>
          <p:cNvPr id="7" name="Subtitle 6"/>
          <p:cNvSpPr>
            <a:spLocks noGrp="1"/>
          </p:cNvSpPr>
          <p:nvPr>
            <p:ph type="subTitle" idx="1"/>
          </p:nvPr>
        </p:nvSpPr>
        <p:spPr>
          <a:xfrm>
            <a:off x="1371600" y="3886200"/>
            <a:ext cx="6929444" cy="1752600"/>
          </a:xfrm>
        </p:spPr>
        <p:txBody>
          <a:bodyPr/>
          <a:lstStyle/>
          <a:p>
            <a:r>
              <a:rPr lang="en-US" dirty="0"/>
              <a:t>Array is a collection of contiguous objects with the same type</a:t>
            </a:r>
          </a:p>
        </p:txBody>
      </p:sp>
    </p:spTree>
    <p:extLst>
      <p:ext uri="{BB962C8B-B14F-4D97-AF65-F5344CB8AC3E}">
        <p14:creationId xmlns:p14="http://schemas.microsoft.com/office/powerpoint/2010/main" val="30424602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Array</a:t>
            </a:r>
            <a:endParaRPr kumimoji="1" lang="zh-CN" altLang="en-US" dirty="0"/>
          </a:p>
        </p:txBody>
      </p:sp>
      <p:sp>
        <p:nvSpPr>
          <p:cNvPr id="4" name="内容占位符 2"/>
          <p:cNvSpPr>
            <a:spLocks noGrp="1"/>
          </p:cNvSpPr>
          <p:nvPr>
            <p:ph idx="1"/>
          </p:nvPr>
        </p:nvSpPr>
        <p:spPr>
          <a:xfrm>
            <a:off x="457200" y="1600200"/>
            <a:ext cx="7336293" cy="662819"/>
          </a:xfrm>
        </p:spPr>
        <p:txBody>
          <a:bodyPr>
            <a:normAutofit/>
          </a:bodyPr>
          <a:lstStyle/>
          <a:p>
            <a:r>
              <a:rPr kumimoji="1" lang="en-US" altLang="zh-CN" dirty="0">
                <a:latin typeface="Verdana"/>
                <a:cs typeface="Verdana"/>
              </a:rPr>
              <a:t>A block of n consecutive elements.</a:t>
            </a:r>
          </a:p>
        </p:txBody>
      </p:sp>
      <p:grpSp>
        <p:nvGrpSpPr>
          <p:cNvPr id="27" name="组 26"/>
          <p:cNvGrpSpPr/>
          <p:nvPr/>
        </p:nvGrpSpPr>
        <p:grpSpPr>
          <a:xfrm>
            <a:off x="137491" y="3440117"/>
            <a:ext cx="8270109" cy="947518"/>
            <a:chOff x="540975" y="5096561"/>
            <a:chExt cx="8270109" cy="947518"/>
          </a:xfrm>
        </p:grpSpPr>
        <p:sp>
          <p:nvSpPr>
            <p:cNvPr id="5" name="矩形 4"/>
            <p:cNvSpPr/>
            <p:nvPr/>
          </p:nvSpPr>
          <p:spPr>
            <a:xfrm>
              <a:off x="1106725" y="5112563"/>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000" dirty="0">
                  <a:latin typeface="Verdana"/>
                  <a:cs typeface="Verdana"/>
                </a:rPr>
                <a:t>int</a:t>
              </a:r>
              <a:endParaRPr kumimoji="1" lang="zh-CN" altLang="en-US" sz="2000" dirty="0">
                <a:latin typeface="Verdana"/>
                <a:cs typeface="Verdana"/>
              </a:endParaRPr>
            </a:p>
          </p:txBody>
        </p:sp>
        <p:sp>
          <p:nvSpPr>
            <p:cNvPr id="6" name="矩形 5"/>
            <p:cNvSpPr/>
            <p:nvPr/>
          </p:nvSpPr>
          <p:spPr>
            <a:xfrm>
              <a:off x="1866372" y="5112563"/>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7" name="矩形 6"/>
            <p:cNvSpPr/>
            <p:nvPr/>
          </p:nvSpPr>
          <p:spPr>
            <a:xfrm>
              <a:off x="2637892" y="5110649"/>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8" name="矩形 7"/>
            <p:cNvSpPr/>
            <p:nvPr/>
          </p:nvSpPr>
          <p:spPr>
            <a:xfrm>
              <a:off x="3407502" y="5110649"/>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9" name="矩形 8"/>
            <p:cNvSpPr/>
            <p:nvPr/>
          </p:nvSpPr>
          <p:spPr>
            <a:xfrm>
              <a:off x="4179019" y="5110649"/>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0" name="矩形 9"/>
            <p:cNvSpPr/>
            <p:nvPr/>
          </p:nvSpPr>
          <p:spPr>
            <a:xfrm>
              <a:off x="4950539" y="5108735"/>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1" name="矩形 10"/>
            <p:cNvSpPr/>
            <p:nvPr/>
          </p:nvSpPr>
          <p:spPr>
            <a:xfrm>
              <a:off x="5722059" y="5110651"/>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2" name="矩形 11"/>
            <p:cNvSpPr/>
            <p:nvPr/>
          </p:nvSpPr>
          <p:spPr>
            <a:xfrm>
              <a:off x="6493576" y="5110651"/>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3" name="矩形 12"/>
            <p:cNvSpPr/>
            <p:nvPr/>
          </p:nvSpPr>
          <p:spPr>
            <a:xfrm>
              <a:off x="7265096" y="5108737"/>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4" name="矩形 13"/>
            <p:cNvSpPr/>
            <p:nvPr/>
          </p:nvSpPr>
          <p:spPr>
            <a:xfrm>
              <a:off x="8034706" y="5108737"/>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3" name="矩形 2"/>
            <p:cNvSpPr/>
            <p:nvPr/>
          </p:nvSpPr>
          <p:spPr>
            <a:xfrm>
              <a:off x="540975" y="5096561"/>
              <a:ext cx="563375" cy="523220"/>
            </a:xfrm>
            <a:prstGeom prst="rect">
              <a:avLst/>
            </a:prstGeom>
          </p:spPr>
          <p:txBody>
            <a:bodyPr wrap="none">
              <a:spAutoFit/>
            </a:bodyPr>
            <a:lstStyle/>
            <a:p>
              <a:r>
                <a:rPr kumimoji="1" lang="en-US" altLang="zh-CN" sz="2800" dirty="0">
                  <a:latin typeface="Verdana"/>
                  <a:cs typeface="Verdana"/>
                </a:rPr>
                <a:t>a:</a:t>
              </a:r>
              <a:endParaRPr lang="zh-CN" altLang="en-US" sz="2800" dirty="0"/>
            </a:p>
          </p:txBody>
        </p:sp>
        <p:sp>
          <p:nvSpPr>
            <p:cNvPr id="17" name="矩形 16"/>
            <p:cNvSpPr/>
            <p:nvPr/>
          </p:nvSpPr>
          <p:spPr>
            <a:xfrm>
              <a:off x="1094513" y="5635111"/>
              <a:ext cx="734696" cy="400110"/>
            </a:xfrm>
            <a:prstGeom prst="rect">
              <a:avLst/>
            </a:prstGeom>
          </p:spPr>
          <p:txBody>
            <a:bodyPr wrap="none">
              <a:spAutoFit/>
            </a:bodyPr>
            <a:lstStyle/>
            <a:p>
              <a:r>
                <a:rPr kumimoji="1" lang="en-US" altLang="zh-CN" sz="2000" dirty="0">
                  <a:latin typeface="Verdana"/>
                  <a:cs typeface="Verdana"/>
                </a:rPr>
                <a:t>a[0]</a:t>
              </a:r>
              <a:endParaRPr lang="zh-CN" altLang="en-US" sz="2000" dirty="0"/>
            </a:p>
          </p:txBody>
        </p:sp>
        <p:sp>
          <p:nvSpPr>
            <p:cNvPr id="18" name="矩形 17"/>
            <p:cNvSpPr/>
            <p:nvPr/>
          </p:nvSpPr>
          <p:spPr>
            <a:xfrm>
              <a:off x="1866372" y="5643969"/>
              <a:ext cx="734696" cy="400110"/>
            </a:xfrm>
            <a:prstGeom prst="rect">
              <a:avLst/>
            </a:prstGeom>
          </p:spPr>
          <p:txBody>
            <a:bodyPr wrap="none">
              <a:spAutoFit/>
            </a:bodyPr>
            <a:lstStyle/>
            <a:p>
              <a:r>
                <a:rPr kumimoji="1" lang="en-US" altLang="zh-CN" sz="2000" dirty="0">
                  <a:latin typeface="Verdana"/>
                  <a:cs typeface="Verdana"/>
                </a:rPr>
                <a:t>a[1]</a:t>
              </a:r>
              <a:endParaRPr lang="zh-CN" altLang="en-US" sz="2000" dirty="0"/>
            </a:p>
          </p:txBody>
        </p:sp>
        <p:sp>
          <p:nvSpPr>
            <p:cNvPr id="19" name="矩形 18"/>
            <p:cNvSpPr/>
            <p:nvPr/>
          </p:nvSpPr>
          <p:spPr>
            <a:xfrm>
              <a:off x="2625330" y="5643969"/>
              <a:ext cx="734696" cy="400110"/>
            </a:xfrm>
            <a:prstGeom prst="rect">
              <a:avLst/>
            </a:prstGeom>
          </p:spPr>
          <p:txBody>
            <a:bodyPr wrap="none">
              <a:spAutoFit/>
            </a:bodyPr>
            <a:lstStyle/>
            <a:p>
              <a:r>
                <a:rPr kumimoji="1" lang="en-US" altLang="zh-CN" sz="2000" dirty="0">
                  <a:latin typeface="Verdana"/>
                  <a:cs typeface="Verdana"/>
                </a:rPr>
                <a:t>a[2]</a:t>
              </a:r>
              <a:endParaRPr lang="zh-CN" altLang="en-US" sz="2000" dirty="0"/>
            </a:p>
          </p:txBody>
        </p:sp>
        <p:sp>
          <p:nvSpPr>
            <p:cNvPr id="20" name="矩形 19"/>
            <p:cNvSpPr/>
            <p:nvPr/>
          </p:nvSpPr>
          <p:spPr>
            <a:xfrm>
              <a:off x="3419899" y="5635111"/>
              <a:ext cx="734696" cy="400110"/>
            </a:xfrm>
            <a:prstGeom prst="rect">
              <a:avLst/>
            </a:prstGeom>
          </p:spPr>
          <p:txBody>
            <a:bodyPr wrap="none">
              <a:spAutoFit/>
            </a:bodyPr>
            <a:lstStyle/>
            <a:p>
              <a:r>
                <a:rPr kumimoji="1" lang="en-US" altLang="zh-CN" sz="2000" dirty="0">
                  <a:latin typeface="Verdana"/>
                  <a:cs typeface="Verdana"/>
                </a:rPr>
                <a:t>a[3]</a:t>
              </a:r>
              <a:endParaRPr lang="zh-CN" altLang="en-US" sz="2000" dirty="0"/>
            </a:p>
          </p:txBody>
        </p:sp>
        <p:sp>
          <p:nvSpPr>
            <p:cNvPr id="21" name="矩形 20"/>
            <p:cNvSpPr/>
            <p:nvPr/>
          </p:nvSpPr>
          <p:spPr>
            <a:xfrm>
              <a:off x="4160451" y="5628768"/>
              <a:ext cx="734696" cy="400110"/>
            </a:xfrm>
            <a:prstGeom prst="rect">
              <a:avLst/>
            </a:prstGeom>
          </p:spPr>
          <p:txBody>
            <a:bodyPr wrap="none">
              <a:spAutoFit/>
            </a:bodyPr>
            <a:lstStyle/>
            <a:p>
              <a:r>
                <a:rPr kumimoji="1" lang="en-US" altLang="zh-CN" sz="2000" dirty="0">
                  <a:latin typeface="Verdana"/>
                  <a:cs typeface="Verdana"/>
                </a:rPr>
                <a:t>a[4]</a:t>
              </a:r>
              <a:endParaRPr lang="zh-CN" altLang="en-US" sz="2000" dirty="0"/>
            </a:p>
          </p:txBody>
        </p:sp>
        <p:sp>
          <p:nvSpPr>
            <p:cNvPr id="22" name="矩形 21"/>
            <p:cNvSpPr/>
            <p:nvPr/>
          </p:nvSpPr>
          <p:spPr>
            <a:xfrm>
              <a:off x="4932310" y="5637626"/>
              <a:ext cx="734696" cy="400110"/>
            </a:xfrm>
            <a:prstGeom prst="rect">
              <a:avLst/>
            </a:prstGeom>
          </p:spPr>
          <p:txBody>
            <a:bodyPr wrap="none">
              <a:spAutoFit/>
            </a:bodyPr>
            <a:lstStyle/>
            <a:p>
              <a:r>
                <a:rPr kumimoji="1" lang="en-US" altLang="zh-CN" sz="2000" dirty="0">
                  <a:latin typeface="Verdana"/>
                  <a:cs typeface="Verdana"/>
                </a:rPr>
                <a:t>a[5]</a:t>
              </a:r>
              <a:endParaRPr lang="zh-CN" altLang="en-US" sz="2000" dirty="0"/>
            </a:p>
          </p:txBody>
        </p:sp>
        <p:sp>
          <p:nvSpPr>
            <p:cNvPr id="23" name="矩形 22"/>
            <p:cNvSpPr/>
            <p:nvPr/>
          </p:nvSpPr>
          <p:spPr>
            <a:xfrm>
              <a:off x="5691268" y="5637626"/>
              <a:ext cx="734696" cy="400110"/>
            </a:xfrm>
            <a:prstGeom prst="rect">
              <a:avLst/>
            </a:prstGeom>
          </p:spPr>
          <p:txBody>
            <a:bodyPr wrap="none">
              <a:spAutoFit/>
            </a:bodyPr>
            <a:lstStyle/>
            <a:p>
              <a:r>
                <a:rPr kumimoji="1" lang="en-US" altLang="zh-CN" sz="2000" dirty="0">
                  <a:latin typeface="Verdana"/>
                  <a:cs typeface="Verdana"/>
                </a:rPr>
                <a:t>a[6]</a:t>
              </a:r>
              <a:endParaRPr lang="zh-CN" altLang="en-US" sz="2000" dirty="0"/>
            </a:p>
          </p:txBody>
        </p:sp>
        <p:sp>
          <p:nvSpPr>
            <p:cNvPr id="24" name="矩形 23"/>
            <p:cNvSpPr/>
            <p:nvPr/>
          </p:nvSpPr>
          <p:spPr>
            <a:xfrm>
              <a:off x="6485837" y="5628768"/>
              <a:ext cx="734696" cy="400110"/>
            </a:xfrm>
            <a:prstGeom prst="rect">
              <a:avLst/>
            </a:prstGeom>
          </p:spPr>
          <p:txBody>
            <a:bodyPr wrap="none">
              <a:spAutoFit/>
            </a:bodyPr>
            <a:lstStyle/>
            <a:p>
              <a:r>
                <a:rPr kumimoji="1" lang="en-US" altLang="zh-CN" sz="2000" dirty="0">
                  <a:latin typeface="Verdana"/>
                  <a:cs typeface="Verdana"/>
                </a:rPr>
                <a:t>a[7]</a:t>
              </a:r>
              <a:endParaRPr lang="zh-CN" altLang="en-US" sz="2000" dirty="0"/>
            </a:p>
          </p:txBody>
        </p:sp>
        <p:sp>
          <p:nvSpPr>
            <p:cNvPr id="25" name="矩形 24"/>
            <p:cNvSpPr/>
            <p:nvPr/>
          </p:nvSpPr>
          <p:spPr>
            <a:xfrm>
              <a:off x="7290831" y="5634273"/>
              <a:ext cx="734696" cy="400110"/>
            </a:xfrm>
            <a:prstGeom prst="rect">
              <a:avLst/>
            </a:prstGeom>
          </p:spPr>
          <p:txBody>
            <a:bodyPr wrap="none">
              <a:spAutoFit/>
            </a:bodyPr>
            <a:lstStyle/>
            <a:p>
              <a:r>
                <a:rPr kumimoji="1" lang="en-US" altLang="zh-CN" sz="2000" dirty="0">
                  <a:latin typeface="Verdana"/>
                  <a:cs typeface="Verdana"/>
                </a:rPr>
                <a:t>a[8]</a:t>
              </a:r>
              <a:endParaRPr lang="zh-CN" altLang="en-US" sz="2000" dirty="0"/>
            </a:p>
          </p:txBody>
        </p:sp>
        <p:sp>
          <p:nvSpPr>
            <p:cNvPr id="26" name="矩形 25"/>
            <p:cNvSpPr/>
            <p:nvPr/>
          </p:nvSpPr>
          <p:spPr>
            <a:xfrm>
              <a:off x="8076388" y="5607283"/>
              <a:ext cx="734696" cy="400110"/>
            </a:xfrm>
            <a:prstGeom prst="rect">
              <a:avLst/>
            </a:prstGeom>
          </p:spPr>
          <p:txBody>
            <a:bodyPr wrap="none">
              <a:spAutoFit/>
            </a:bodyPr>
            <a:lstStyle/>
            <a:p>
              <a:r>
                <a:rPr kumimoji="1" lang="en-US" altLang="zh-CN" sz="2000" dirty="0">
                  <a:latin typeface="Verdana"/>
                  <a:cs typeface="Verdana"/>
                </a:rPr>
                <a:t>a[9]</a:t>
              </a:r>
              <a:endParaRPr lang="zh-CN" altLang="en-US" sz="2000" dirty="0"/>
            </a:p>
          </p:txBody>
        </p:sp>
      </p:grpSp>
      <p:sp>
        <p:nvSpPr>
          <p:cNvPr id="15" name="TextBox 14">
            <a:extLst>
              <a:ext uri="{FF2B5EF4-FFF2-40B4-BE49-F238E27FC236}">
                <a16:creationId xmlns:a16="http://schemas.microsoft.com/office/drawing/2014/main" id="{F58C3EB5-AF10-E74E-A0DD-DCF93483C85E}"/>
              </a:ext>
            </a:extLst>
          </p:cNvPr>
          <p:cNvSpPr txBox="1"/>
          <p:nvPr/>
        </p:nvSpPr>
        <p:spPr>
          <a:xfrm>
            <a:off x="777020" y="5248947"/>
            <a:ext cx="6694590" cy="954107"/>
          </a:xfrm>
          <a:prstGeom prst="rect">
            <a:avLst/>
          </a:prstGeom>
          <a:solidFill>
            <a:schemeClr val="tx2">
              <a:lumMod val="40000"/>
              <a:lumOff val="60000"/>
            </a:schemeClr>
          </a:solidFill>
        </p:spPr>
        <p:txBody>
          <a:bodyPr wrap="none" rtlCol="0">
            <a:spAutoFit/>
          </a:bodyPr>
          <a:lstStyle/>
          <a:p>
            <a:r>
              <a:rPr lang="en-US" sz="2800" dirty="0"/>
              <a:t>Array access can be done using pointers and </a:t>
            </a:r>
          </a:p>
          <a:p>
            <a:r>
              <a:rPr lang="en-US" sz="2800" dirty="0"/>
              <a:t>pointer arithmetic</a:t>
            </a:r>
          </a:p>
        </p:txBody>
      </p:sp>
      <p:sp>
        <p:nvSpPr>
          <p:cNvPr id="40" name="TextBox 39">
            <a:extLst>
              <a:ext uri="{FF2B5EF4-FFF2-40B4-BE49-F238E27FC236}">
                <a16:creationId xmlns:a16="http://schemas.microsoft.com/office/drawing/2014/main" id="{40B51185-D14E-F945-A3B7-180546153DD4}"/>
              </a:ext>
            </a:extLst>
          </p:cNvPr>
          <p:cNvSpPr txBox="1"/>
          <p:nvPr/>
        </p:nvSpPr>
        <p:spPr>
          <a:xfrm>
            <a:off x="462758" y="2333599"/>
            <a:ext cx="1595309" cy="400110"/>
          </a:xfrm>
          <a:prstGeom prst="rect">
            <a:avLst/>
          </a:prstGeom>
          <a:noFill/>
        </p:spPr>
        <p:txBody>
          <a:bodyPr wrap="none" rtlCol="0">
            <a:spAutoFit/>
          </a:bodyPr>
          <a:lstStyle/>
          <a:p>
            <a:r>
              <a:rPr lang="en-US" sz="2000" dirty="0">
                <a:latin typeface="Consolas" panose="020B0609020204030204" pitchFamily="49" charset="0"/>
                <a:cs typeface="Consolas" panose="020B0609020204030204" pitchFamily="49" charset="0"/>
              </a:rPr>
              <a:t>int a[10];</a:t>
            </a:r>
          </a:p>
        </p:txBody>
      </p:sp>
      <p:grpSp>
        <p:nvGrpSpPr>
          <p:cNvPr id="49" name="Group 48">
            <a:extLst>
              <a:ext uri="{FF2B5EF4-FFF2-40B4-BE49-F238E27FC236}">
                <a16:creationId xmlns:a16="http://schemas.microsoft.com/office/drawing/2014/main" id="{88BDD2CA-A046-D946-9254-20B59D2A1C48}"/>
              </a:ext>
            </a:extLst>
          </p:cNvPr>
          <p:cNvGrpSpPr/>
          <p:nvPr/>
        </p:nvGrpSpPr>
        <p:grpSpPr>
          <a:xfrm>
            <a:off x="1157288" y="2110527"/>
            <a:ext cx="6808403" cy="879947"/>
            <a:chOff x="1157288" y="2110527"/>
            <a:chExt cx="6808403" cy="879947"/>
          </a:xfrm>
        </p:grpSpPr>
        <p:sp>
          <p:nvSpPr>
            <p:cNvPr id="16" name="TextBox 15">
              <a:extLst>
                <a:ext uri="{FF2B5EF4-FFF2-40B4-BE49-F238E27FC236}">
                  <a16:creationId xmlns:a16="http://schemas.microsoft.com/office/drawing/2014/main" id="{A7311FC5-47A2-0943-BE45-D4AAD1C3BBF0}"/>
                </a:ext>
              </a:extLst>
            </p:cNvPr>
            <p:cNvSpPr txBox="1"/>
            <p:nvPr/>
          </p:nvSpPr>
          <p:spPr>
            <a:xfrm>
              <a:off x="2752597" y="2282588"/>
              <a:ext cx="5213094" cy="707886"/>
            </a:xfrm>
            <a:prstGeom prst="rect">
              <a:avLst/>
            </a:prstGeom>
            <a:noFill/>
          </p:spPr>
          <p:txBody>
            <a:bodyPr wrap="none" rtlCol="0">
              <a:spAutoFit/>
            </a:bodyPr>
            <a:lstStyle/>
            <a:p>
              <a:r>
                <a:rPr lang="en-US" sz="2000" dirty="0"/>
                <a:t>Array name is </a:t>
              </a:r>
              <a:r>
                <a:rPr lang="en-US" sz="2000" u="sng" dirty="0"/>
                <a:t>aliased</a:t>
              </a:r>
              <a:r>
                <a:rPr lang="en-US" sz="2000" dirty="0"/>
                <a:t> to the memory address of </a:t>
              </a:r>
            </a:p>
            <a:p>
              <a:r>
                <a:rPr lang="en-US" sz="2000" dirty="0"/>
                <a:t>the first element</a:t>
              </a:r>
            </a:p>
          </p:txBody>
        </p:sp>
        <p:sp>
          <p:nvSpPr>
            <p:cNvPr id="48" name="Freeform 47">
              <a:extLst>
                <a:ext uri="{FF2B5EF4-FFF2-40B4-BE49-F238E27FC236}">
                  <a16:creationId xmlns:a16="http://schemas.microsoft.com/office/drawing/2014/main" id="{DD9E17C2-B135-DF43-9786-2C073AB5A8CD}"/>
                </a:ext>
              </a:extLst>
            </p:cNvPr>
            <p:cNvSpPr/>
            <p:nvPr/>
          </p:nvSpPr>
          <p:spPr>
            <a:xfrm>
              <a:off x="1157288" y="2110527"/>
              <a:ext cx="1600200" cy="404073"/>
            </a:xfrm>
            <a:custGeom>
              <a:avLst/>
              <a:gdLst>
                <a:gd name="connsiteX0" fmla="*/ 0 w 1600200"/>
                <a:gd name="connsiteY0" fmla="*/ 232623 h 404073"/>
                <a:gd name="connsiteX1" fmla="*/ 714375 w 1600200"/>
                <a:gd name="connsiteY1" fmla="*/ 4023 h 404073"/>
                <a:gd name="connsiteX2" fmla="*/ 1600200 w 1600200"/>
                <a:gd name="connsiteY2" fmla="*/ 404073 h 404073"/>
              </a:gdLst>
              <a:ahLst/>
              <a:cxnLst>
                <a:cxn ang="0">
                  <a:pos x="connsiteX0" y="connsiteY0"/>
                </a:cxn>
                <a:cxn ang="0">
                  <a:pos x="connsiteX1" y="connsiteY1"/>
                </a:cxn>
                <a:cxn ang="0">
                  <a:pos x="connsiteX2" y="connsiteY2"/>
                </a:cxn>
              </a:cxnLst>
              <a:rect l="l" t="t" r="r" b="b"/>
              <a:pathLst>
                <a:path w="1600200" h="404073">
                  <a:moveTo>
                    <a:pt x="0" y="232623"/>
                  </a:moveTo>
                  <a:cubicBezTo>
                    <a:pt x="223837" y="104035"/>
                    <a:pt x="447675" y="-24552"/>
                    <a:pt x="714375" y="4023"/>
                  </a:cubicBezTo>
                  <a:cubicBezTo>
                    <a:pt x="981075" y="32598"/>
                    <a:pt x="1290637" y="218335"/>
                    <a:pt x="1600200" y="404073"/>
                  </a:cubicBezTo>
                </a:path>
              </a:pathLst>
            </a:custGeom>
            <a:noFill/>
            <a:ln w="28575">
              <a:solidFill>
                <a:schemeClr val="accent1"/>
              </a:solidFill>
              <a:headEnd type="triangle" w="lg" len="lg"/>
              <a:tailEnd type="non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85506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t>Functions</a:t>
            </a:r>
          </a:p>
        </p:txBody>
      </p:sp>
      <p:sp>
        <p:nvSpPr>
          <p:cNvPr id="7" name="Subtitle 6"/>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633332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Pointer arithmetic</a:t>
            </a:r>
            <a:endParaRPr kumimoji="1" lang="zh-CN" altLang="en-US" dirty="0"/>
          </a:p>
        </p:txBody>
      </p:sp>
      <p:sp>
        <p:nvSpPr>
          <p:cNvPr id="29" name="文本框 28"/>
          <p:cNvSpPr txBox="1"/>
          <p:nvPr/>
        </p:nvSpPr>
        <p:spPr>
          <a:xfrm>
            <a:off x="457200" y="1417638"/>
            <a:ext cx="2215270" cy="830997"/>
          </a:xfrm>
          <a:prstGeom prst="rect">
            <a:avLst/>
          </a:prstGeom>
          <a:noFill/>
        </p:spPr>
        <p:txBody>
          <a:bodyPr wrap="none" rtlCol="0">
            <a:spAutoFit/>
          </a:bodyPr>
          <a:lstStyle/>
          <a:p>
            <a:r>
              <a:rPr kumimoji="1" lang="en-US" altLang="zh-CN" sz="2400" dirty="0">
                <a:latin typeface="Consolas"/>
                <a:cs typeface="Consolas"/>
              </a:rPr>
              <a:t>int a = 0;</a:t>
            </a:r>
          </a:p>
          <a:p>
            <a:r>
              <a:rPr kumimoji="1" lang="en-US" altLang="zh-CN" sz="2400" dirty="0">
                <a:latin typeface="Consolas"/>
                <a:cs typeface="Consolas"/>
              </a:rPr>
              <a:t>int *p = &amp;a;</a:t>
            </a:r>
            <a:endParaRPr kumimoji="1" lang="zh-CN" altLang="en-US" sz="2400" dirty="0">
              <a:latin typeface="Consolas"/>
              <a:cs typeface="Consolas"/>
            </a:endParaRPr>
          </a:p>
        </p:txBody>
      </p:sp>
      <p:graphicFrame>
        <p:nvGraphicFramePr>
          <p:cNvPr id="30" name="表格 29"/>
          <p:cNvGraphicFramePr>
            <a:graphicFrameLocks noGrp="1"/>
          </p:cNvGraphicFramePr>
          <p:nvPr>
            <p:extLst>
              <p:ext uri="{D42A27DB-BD31-4B8C-83A1-F6EECF244321}">
                <p14:modId xmlns:p14="http://schemas.microsoft.com/office/powerpoint/2010/main" val="813307888"/>
              </p:ext>
            </p:extLst>
          </p:nvPr>
        </p:nvGraphicFramePr>
        <p:xfrm>
          <a:off x="336800" y="2449765"/>
          <a:ext cx="7762682" cy="701040"/>
        </p:xfrm>
        <a:graphic>
          <a:graphicData uri="http://schemas.openxmlformats.org/drawingml/2006/table">
            <a:tbl>
              <a:tblPr firstRow="1" bandRow="1">
                <a:tableStyleId>{5940675A-B579-460E-94D1-54222C63F5DA}</a:tableStyleId>
              </a:tblPr>
              <a:tblGrid>
                <a:gridCol w="1164922">
                  <a:extLst>
                    <a:ext uri="{9D8B030D-6E8A-4147-A177-3AD203B41FA5}">
                      <a16:colId xmlns:a16="http://schemas.microsoft.com/office/drawing/2014/main" val="20000"/>
                    </a:ext>
                  </a:extLst>
                </a:gridCol>
                <a:gridCol w="5846743">
                  <a:extLst>
                    <a:ext uri="{9D8B030D-6E8A-4147-A177-3AD203B41FA5}">
                      <a16:colId xmlns:a16="http://schemas.microsoft.com/office/drawing/2014/main" val="20001"/>
                    </a:ext>
                  </a:extLst>
                </a:gridCol>
                <a:gridCol w="751017">
                  <a:extLst>
                    <a:ext uri="{9D8B030D-6E8A-4147-A177-3AD203B41FA5}">
                      <a16:colId xmlns:a16="http://schemas.microsoft.com/office/drawing/2014/main" val="20002"/>
                    </a:ext>
                  </a:extLst>
                </a:gridCol>
              </a:tblGrid>
              <a:tr h="370840">
                <a:tc>
                  <a:txBody>
                    <a:bodyPr/>
                    <a:lstStyle/>
                    <a:p>
                      <a:r>
                        <a:rPr lang="en-US" altLang="zh-CN" sz="2400" dirty="0">
                          <a:latin typeface="Consolas"/>
                          <a:cs typeface="Consolas"/>
                        </a:rPr>
                        <a:t>p+1</a:t>
                      </a:r>
                      <a:endParaRPr lang="zh-CN" altLang="en-US" sz="2400" dirty="0">
                        <a:latin typeface="Consolas"/>
                        <a:cs typeface="Consolas"/>
                      </a:endParaRPr>
                    </a:p>
                  </a:txBody>
                  <a:tcPr/>
                </a:tc>
                <a:tc>
                  <a:txBody>
                    <a:bodyPr/>
                    <a:lstStyle/>
                    <a:p>
                      <a:r>
                        <a:rPr lang="en-US" altLang="zh-CN" sz="2000" dirty="0">
                          <a:latin typeface="Verdana"/>
                          <a:cs typeface="Verdana"/>
                        </a:rPr>
                        <a:t>Point</a:t>
                      </a:r>
                      <a:r>
                        <a:rPr lang="en-US" altLang="zh-CN" sz="2000" baseline="0" dirty="0">
                          <a:latin typeface="Verdana"/>
                          <a:cs typeface="Verdana"/>
                        </a:rPr>
                        <a:t> to the next object with type int </a:t>
                      </a:r>
                    </a:p>
                    <a:p>
                      <a:r>
                        <a:rPr lang="en-US" altLang="zh-CN" sz="2000" baseline="0" dirty="0">
                          <a:latin typeface="Verdana"/>
                          <a:cs typeface="Verdana"/>
                        </a:rPr>
                        <a:t>(4 bytes after current object of address p)</a:t>
                      </a:r>
                      <a:endParaRPr lang="zh-CN" altLang="en-US" sz="2000" dirty="0">
                        <a:latin typeface="Verdana"/>
                        <a:cs typeface="Verdana"/>
                      </a:endParaRPr>
                    </a:p>
                  </a:txBody>
                  <a:tcPr/>
                </a:tc>
                <a:tc>
                  <a:txBody>
                    <a:bodyPr/>
                    <a:lstStyle/>
                    <a:p>
                      <a:r>
                        <a:rPr lang="en-US" altLang="zh-CN" sz="2000" dirty="0">
                          <a:latin typeface="Verdana"/>
                          <a:cs typeface="Verdana"/>
                        </a:rPr>
                        <a:t>???</a:t>
                      </a:r>
                      <a:endParaRPr lang="zh-CN" altLang="en-US" sz="2000" dirty="0">
                        <a:latin typeface="Verdana"/>
                        <a:cs typeface="Verdana"/>
                      </a:endParaRPr>
                    </a:p>
                  </a:txBody>
                  <a:tcPr/>
                </a:tc>
                <a:extLst>
                  <a:ext uri="{0D108BD9-81ED-4DB2-BD59-A6C34878D82A}">
                    <a16:rowId xmlns:a16="http://schemas.microsoft.com/office/drawing/2014/main" val="10000"/>
                  </a:ext>
                </a:extLst>
              </a:tr>
            </a:tbl>
          </a:graphicData>
        </a:graphic>
      </p:graphicFrame>
      <p:sp>
        <p:nvSpPr>
          <p:cNvPr id="32" name="矩形 31"/>
          <p:cNvSpPr/>
          <p:nvPr/>
        </p:nvSpPr>
        <p:spPr>
          <a:xfrm>
            <a:off x="2771761" y="1848525"/>
            <a:ext cx="5412672" cy="400110"/>
          </a:xfrm>
          <a:prstGeom prst="rect">
            <a:avLst/>
          </a:prstGeom>
        </p:spPr>
        <p:txBody>
          <a:bodyPr wrap="none">
            <a:spAutoFit/>
          </a:bodyPr>
          <a:lstStyle/>
          <a:p>
            <a:r>
              <a:rPr kumimoji="1" lang="en-US" altLang="zh-CN" dirty="0">
                <a:latin typeface="Verdana"/>
                <a:cs typeface="Verdana"/>
              </a:rPr>
              <a:t>// assume the address of variable </a:t>
            </a:r>
            <a:r>
              <a:rPr kumimoji="1" lang="en-US" altLang="zh-CN" sz="2000" dirty="0">
                <a:latin typeface="Consolas"/>
                <a:cs typeface="Consolas"/>
              </a:rPr>
              <a:t>a</a:t>
            </a:r>
            <a:r>
              <a:rPr kumimoji="1" lang="en-US" altLang="zh-CN" dirty="0">
                <a:latin typeface="Verdana"/>
                <a:cs typeface="Verdana"/>
              </a:rPr>
              <a:t> is 0x104 </a:t>
            </a:r>
          </a:p>
        </p:txBody>
      </p:sp>
      <p:sp>
        <p:nvSpPr>
          <p:cNvPr id="40" name="矩形 39"/>
          <p:cNvSpPr/>
          <p:nvPr/>
        </p:nvSpPr>
        <p:spPr>
          <a:xfrm>
            <a:off x="680095" y="4128283"/>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41" name="矩形 40"/>
          <p:cNvSpPr/>
          <p:nvPr/>
        </p:nvSpPr>
        <p:spPr>
          <a:xfrm>
            <a:off x="680095" y="3775787"/>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lnSpc>
                <a:spcPct val="50000"/>
              </a:lnSpc>
            </a:pPr>
            <a:endParaRPr kumimoji="1" lang="zh-CN" altLang="en-US" sz="3600" b="1" dirty="0"/>
          </a:p>
        </p:txBody>
      </p:sp>
      <p:sp>
        <p:nvSpPr>
          <p:cNvPr id="42" name="矩形 41"/>
          <p:cNvSpPr/>
          <p:nvPr/>
        </p:nvSpPr>
        <p:spPr>
          <a:xfrm>
            <a:off x="680095" y="4481824"/>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43" name="矩形 42"/>
          <p:cNvSpPr/>
          <p:nvPr/>
        </p:nvSpPr>
        <p:spPr>
          <a:xfrm>
            <a:off x="680095" y="6237958"/>
            <a:ext cx="1091998" cy="356106"/>
          </a:xfrm>
          <a:prstGeom prst="rect">
            <a:avLst/>
          </a:prstGeom>
          <a:pattFill prst="ltUpDiag">
            <a:fgClr>
              <a:schemeClr val="accent1"/>
            </a:fgClr>
            <a:bgClr>
              <a:prstClr val="white"/>
            </a:bgClr>
          </a:patt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Verdana"/>
                <a:cs typeface="Verdana"/>
              </a:rPr>
              <a:t>0x00</a:t>
            </a:r>
            <a:endParaRPr kumimoji="1" lang="zh-CN" altLang="en-US" dirty="0">
              <a:latin typeface="Verdana"/>
              <a:cs typeface="Verdana"/>
            </a:endParaRPr>
          </a:p>
        </p:txBody>
      </p:sp>
      <p:sp>
        <p:nvSpPr>
          <p:cNvPr id="44" name="矩形 43"/>
          <p:cNvSpPr/>
          <p:nvPr/>
        </p:nvSpPr>
        <p:spPr>
          <a:xfrm>
            <a:off x="226818" y="6243643"/>
            <a:ext cx="438491" cy="369332"/>
          </a:xfrm>
          <a:prstGeom prst="rect">
            <a:avLst/>
          </a:prstGeom>
        </p:spPr>
        <p:txBody>
          <a:bodyPr wrap="none">
            <a:spAutoFit/>
          </a:bodyPr>
          <a:lstStyle/>
          <a:p>
            <a:r>
              <a:rPr lang="en-US" altLang="zh-CN" dirty="0">
                <a:latin typeface="Consolas"/>
                <a:ea typeface="宋体" pitchFamily="2" charset="-122"/>
                <a:cs typeface="Consolas"/>
              </a:rPr>
              <a:t>a:</a:t>
            </a:r>
            <a:endParaRPr lang="zh-CN" altLang="en-US" dirty="0"/>
          </a:p>
        </p:txBody>
      </p:sp>
      <p:sp>
        <p:nvSpPr>
          <p:cNvPr id="47" name="矩形 46"/>
          <p:cNvSpPr/>
          <p:nvPr/>
        </p:nvSpPr>
        <p:spPr>
          <a:xfrm>
            <a:off x="1815384" y="6286291"/>
            <a:ext cx="827871" cy="338554"/>
          </a:xfrm>
          <a:prstGeom prst="rect">
            <a:avLst/>
          </a:prstGeom>
        </p:spPr>
        <p:txBody>
          <a:bodyPr wrap="none">
            <a:spAutoFit/>
          </a:bodyPr>
          <a:lstStyle/>
          <a:p>
            <a:r>
              <a:rPr lang="en-US" altLang="zh-CN" sz="1600" dirty="0">
                <a:latin typeface="Verdana"/>
                <a:ea typeface="宋体" pitchFamily="2" charset="-122"/>
                <a:cs typeface="Verdana"/>
              </a:rPr>
              <a:t>0x104</a:t>
            </a:r>
            <a:endParaRPr lang="zh-CN" altLang="en-US" sz="1600" dirty="0">
              <a:latin typeface="Verdana"/>
              <a:cs typeface="Verdana"/>
            </a:endParaRPr>
          </a:p>
        </p:txBody>
      </p:sp>
      <p:sp>
        <p:nvSpPr>
          <p:cNvPr id="48" name="矩形 47"/>
          <p:cNvSpPr/>
          <p:nvPr/>
        </p:nvSpPr>
        <p:spPr>
          <a:xfrm>
            <a:off x="1813474" y="5952021"/>
            <a:ext cx="827871" cy="338554"/>
          </a:xfrm>
          <a:prstGeom prst="rect">
            <a:avLst/>
          </a:prstGeom>
        </p:spPr>
        <p:txBody>
          <a:bodyPr wrap="none">
            <a:spAutoFit/>
          </a:bodyPr>
          <a:lstStyle/>
          <a:p>
            <a:r>
              <a:rPr lang="en-US" altLang="zh-CN" sz="1600" dirty="0">
                <a:latin typeface="Verdana"/>
                <a:ea typeface="宋体" pitchFamily="2" charset="-122"/>
                <a:cs typeface="Verdana"/>
              </a:rPr>
              <a:t>0x105</a:t>
            </a:r>
            <a:endParaRPr lang="zh-CN" altLang="en-US" sz="1600" dirty="0">
              <a:latin typeface="Verdana"/>
              <a:cs typeface="Verdana"/>
            </a:endParaRPr>
          </a:p>
        </p:txBody>
      </p:sp>
      <p:sp>
        <p:nvSpPr>
          <p:cNvPr id="49" name="矩形 48"/>
          <p:cNvSpPr/>
          <p:nvPr/>
        </p:nvSpPr>
        <p:spPr>
          <a:xfrm>
            <a:off x="1816396" y="5588081"/>
            <a:ext cx="827871" cy="338554"/>
          </a:xfrm>
          <a:prstGeom prst="rect">
            <a:avLst/>
          </a:prstGeom>
        </p:spPr>
        <p:txBody>
          <a:bodyPr wrap="none">
            <a:spAutoFit/>
          </a:bodyPr>
          <a:lstStyle/>
          <a:p>
            <a:r>
              <a:rPr lang="en-US" altLang="zh-CN" sz="1600" dirty="0">
                <a:latin typeface="Verdana"/>
                <a:ea typeface="宋体" pitchFamily="2" charset="-122"/>
                <a:cs typeface="Verdana"/>
              </a:rPr>
              <a:t>0x106</a:t>
            </a:r>
            <a:endParaRPr lang="zh-CN" altLang="en-US" sz="1600" dirty="0">
              <a:latin typeface="Verdana"/>
              <a:cs typeface="Verdana"/>
            </a:endParaRPr>
          </a:p>
        </p:txBody>
      </p:sp>
      <p:sp>
        <p:nvSpPr>
          <p:cNvPr id="50" name="矩形 49"/>
          <p:cNvSpPr/>
          <p:nvPr/>
        </p:nvSpPr>
        <p:spPr>
          <a:xfrm>
            <a:off x="1827252" y="5220105"/>
            <a:ext cx="827871" cy="338554"/>
          </a:xfrm>
          <a:prstGeom prst="rect">
            <a:avLst/>
          </a:prstGeom>
        </p:spPr>
        <p:txBody>
          <a:bodyPr wrap="none">
            <a:spAutoFit/>
          </a:bodyPr>
          <a:lstStyle/>
          <a:p>
            <a:r>
              <a:rPr lang="en-US" altLang="zh-CN" sz="1600" dirty="0">
                <a:latin typeface="Verdana"/>
                <a:ea typeface="宋体" pitchFamily="2" charset="-122"/>
                <a:cs typeface="Verdana"/>
              </a:rPr>
              <a:t>0x107</a:t>
            </a:r>
            <a:endParaRPr lang="zh-CN" altLang="en-US" sz="1600" dirty="0">
              <a:latin typeface="Verdana"/>
              <a:cs typeface="Verdana"/>
            </a:endParaRPr>
          </a:p>
        </p:txBody>
      </p:sp>
      <p:sp>
        <p:nvSpPr>
          <p:cNvPr id="51" name="矩形 50"/>
          <p:cNvSpPr/>
          <p:nvPr/>
        </p:nvSpPr>
        <p:spPr>
          <a:xfrm>
            <a:off x="1837212" y="4861927"/>
            <a:ext cx="827871" cy="338554"/>
          </a:xfrm>
          <a:prstGeom prst="rect">
            <a:avLst/>
          </a:prstGeom>
        </p:spPr>
        <p:txBody>
          <a:bodyPr wrap="none">
            <a:spAutoFit/>
          </a:bodyPr>
          <a:lstStyle/>
          <a:p>
            <a:r>
              <a:rPr lang="en-US" altLang="zh-CN" sz="1600" dirty="0">
                <a:latin typeface="Verdana"/>
                <a:ea typeface="宋体" pitchFamily="2" charset="-122"/>
                <a:cs typeface="Verdana"/>
              </a:rPr>
              <a:t>0x108</a:t>
            </a:r>
            <a:endParaRPr lang="zh-CN" altLang="en-US" sz="1600" dirty="0">
              <a:latin typeface="Verdana"/>
              <a:cs typeface="Verdana"/>
            </a:endParaRPr>
          </a:p>
        </p:txBody>
      </p:sp>
      <p:sp>
        <p:nvSpPr>
          <p:cNvPr id="52" name="矩形 51"/>
          <p:cNvSpPr/>
          <p:nvPr/>
        </p:nvSpPr>
        <p:spPr>
          <a:xfrm>
            <a:off x="1834809" y="4525909"/>
            <a:ext cx="827871" cy="338554"/>
          </a:xfrm>
          <a:prstGeom prst="rect">
            <a:avLst/>
          </a:prstGeom>
        </p:spPr>
        <p:txBody>
          <a:bodyPr wrap="none">
            <a:spAutoFit/>
          </a:bodyPr>
          <a:lstStyle/>
          <a:p>
            <a:r>
              <a:rPr lang="en-US" altLang="zh-CN" sz="1600" dirty="0">
                <a:latin typeface="Verdana"/>
                <a:ea typeface="宋体" pitchFamily="2" charset="-122"/>
                <a:cs typeface="Verdana"/>
              </a:rPr>
              <a:t>0x109</a:t>
            </a:r>
            <a:endParaRPr lang="zh-CN" altLang="en-US" sz="1600" dirty="0">
              <a:latin typeface="Verdana"/>
              <a:cs typeface="Verdana"/>
            </a:endParaRPr>
          </a:p>
        </p:txBody>
      </p:sp>
      <p:sp>
        <p:nvSpPr>
          <p:cNvPr id="53" name="矩形 52"/>
          <p:cNvSpPr/>
          <p:nvPr/>
        </p:nvSpPr>
        <p:spPr>
          <a:xfrm>
            <a:off x="1846679" y="4163615"/>
            <a:ext cx="820657" cy="338554"/>
          </a:xfrm>
          <a:prstGeom prst="rect">
            <a:avLst/>
          </a:prstGeom>
        </p:spPr>
        <p:txBody>
          <a:bodyPr wrap="none">
            <a:spAutoFit/>
          </a:bodyPr>
          <a:lstStyle/>
          <a:p>
            <a:r>
              <a:rPr lang="en-US" altLang="zh-CN" sz="1600" dirty="0">
                <a:latin typeface="Verdana"/>
                <a:ea typeface="宋体" pitchFamily="2" charset="-122"/>
                <a:cs typeface="Verdana"/>
              </a:rPr>
              <a:t>0x10a</a:t>
            </a:r>
            <a:endParaRPr lang="zh-CN" altLang="en-US" sz="1600" dirty="0">
              <a:latin typeface="Verdana"/>
              <a:cs typeface="Verdana"/>
            </a:endParaRPr>
          </a:p>
        </p:txBody>
      </p:sp>
      <p:sp>
        <p:nvSpPr>
          <p:cNvPr id="54" name="矩形 53"/>
          <p:cNvSpPr/>
          <p:nvPr/>
        </p:nvSpPr>
        <p:spPr>
          <a:xfrm>
            <a:off x="1847204" y="3817004"/>
            <a:ext cx="825266" cy="338554"/>
          </a:xfrm>
          <a:prstGeom prst="rect">
            <a:avLst/>
          </a:prstGeom>
        </p:spPr>
        <p:txBody>
          <a:bodyPr wrap="none">
            <a:spAutoFit/>
          </a:bodyPr>
          <a:lstStyle/>
          <a:p>
            <a:r>
              <a:rPr lang="en-US" altLang="zh-CN" sz="1600" dirty="0">
                <a:latin typeface="Verdana"/>
                <a:ea typeface="宋体" pitchFamily="2" charset="-122"/>
                <a:cs typeface="Verdana"/>
              </a:rPr>
              <a:t>0x10b</a:t>
            </a:r>
            <a:endParaRPr lang="zh-CN" altLang="en-US" sz="1600" dirty="0">
              <a:latin typeface="Verdana"/>
              <a:cs typeface="Verdana"/>
            </a:endParaRPr>
          </a:p>
        </p:txBody>
      </p:sp>
      <p:sp>
        <p:nvSpPr>
          <p:cNvPr id="62" name="矩形 61"/>
          <p:cNvSpPr/>
          <p:nvPr/>
        </p:nvSpPr>
        <p:spPr>
          <a:xfrm>
            <a:off x="677179" y="4828985"/>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63" name="矩形 62"/>
          <p:cNvSpPr/>
          <p:nvPr/>
        </p:nvSpPr>
        <p:spPr>
          <a:xfrm>
            <a:off x="677179" y="5184163"/>
            <a:ext cx="1091998" cy="356106"/>
          </a:xfrm>
          <a:prstGeom prst="rect">
            <a:avLst/>
          </a:prstGeom>
          <a:pattFill prst="ltUpDiag">
            <a:fgClr>
              <a:schemeClr val="accent1"/>
            </a:fgClr>
            <a:bgClr>
              <a:prstClr val="white"/>
            </a:bgClr>
          </a:patt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Verdana"/>
                <a:cs typeface="Verdana"/>
              </a:rPr>
              <a:t>0x00</a:t>
            </a:r>
            <a:endParaRPr kumimoji="1" lang="zh-CN" altLang="en-US" dirty="0">
              <a:latin typeface="Verdana"/>
              <a:cs typeface="Verdana"/>
            </a:endParaRPr>
          </a:p>
        </p:txBody>
      </p:sp>
      <p:sp>
        <p:nvSpPr>
          <p:cNvPr id="64" name="矩形 63"/>
          <p:cNvSpPr/>
          <p:nvPr/>
        </p:nvSpPr>
        <p:spPr>
          <a:xfrm>
            <a:off x="675269" y="5538353"/>
            <a:ext cx="1091998" cy="356106"/>
          </a:xfrm>
          <a:prstGeom prst="rect">
            <a:avLst/>
          </a:prstGeom>
          <a:pattFill prst="ltUpDiag">
            <a:fgClr>
              <a:schemeClr val="accent1"/>
            </a:fgClr>
            <a:bgClr>
              <a:prstClr val="white"/>
            </a:bgClr>
          </a:patt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Verdana"/>
                <a:cs typeface="Verdana"/>
              </a:rPr>
              <a:t>0x00</a:t>
            </a:r>
            <a:endParaRPr kumimoji="1" lang="zh-CN" altLang="en-US" dirty="0">
              <a:latin typeface="Verdana"/>
              <a:cs typeface="Verdana"/>
            </a:endParaRPr>
          </a:p>
        </p:txBody>
      </p:sp>
      <p:sp>
        <p:nvSpPr>
          <p:cNvPr id="65" name="矩形 64"/>
          <p:cNvSpPr/>
          <p:nvPr/>
        </p:nvSpPr>
        <p:spPr>
          <a:xfrm>
            <a:off x="680095" y="5888446"/>
            <a:ext cx="1091998" cy="356106"/>
          </a:xfrm>
          <a:prstGeom prst="rect">
            <a:avLst/>
          </a:prstGeom>
          <a:pattFill prst="ltUpDiag">
            <a:fgClr>
              <a:schemeClr val="accent1"/>
            </a:fgClr>
            <a:bgClr>
              <a:prstClr val="white"/>
            </a:bgClr>
          </a:patt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Verdana"/>
                <a:cs typeface="Verdana"/>
              </a:rPr>
              <a:t>0x00</a:t>
            </a:r>
            <a:endParaRPr kumimoji="1" lang="zh-CN" altLang="en-US" dirty="0">
              <a:latin typeface="Verdana"/>
              <a:cs typeface="Verdana"/>
            </a:endParaRPr>
          </a:p>
        </p:txBody>
      </p:sp>
      <p:sp>
        <p:nvSpPr>
          <p:cNvPr id="69" name="矩形 68"/>
          <p:cNvSpPr/>
          <p:nvPr/>
        </p:nvSpPr>
        <p:spPr>
          <a:xfrm>
            <a:off x="3193640" y="6256422"/>
            <a:ext cx="344465" cy="400110"/>
          </a:xfrm>
          <a:prstGeom prst="rect">
            <a:avLst/>
          </a:prstGeom>
          <a:ln>
            <a:noFill/>
          </a:ln>
        </p:spPr>
        <p:txBody>
          <a:bodyPr wrap="none">
            <a:spAutoFit/>
          </a:bodyPr>
          <a:lstStyle/>
          <a:p>
            <a:r>
              <a:rPr lang="en-US" altLang="zh-CN" sz="2000" dirty="0">
                <a:solidFill>
                  <a:srgbClr val="000000"/>
                </a:solidFill>
                <a:latin typeface="Verdana"/>
                <a:cs typeface="Verdana"/>
              </a:rPr>
              <a:t>p</a:t>
            </a:r>
            <a:endParaRPr lang="zh-CN" altLang="en-US" sz="2000" dirty="0">
              <a:solidFill>
                <a:srgbClr val="000000"/>
              </a:solidFill>
              <a:latin typeface="Verdana"/>
              <a:cs typeface="Verdana"/>
            </a:endParaRPr>
          </a:p>
        </p:txBody>
      </p:sp>
      <p:cxnSp>
        <p:nvCxnSpPr>
          <p:cNvPr id="71" name="直线箭头连接符 70"/>
          <p:cNvCxnSpPr>
            <a:stCxn id="69" idx="1"/>
            <a:endCxn id="47" idx="3"/>
          </p:cNvCxnSpPr>
          <p:nvPr/>
        </p:nvCxnSpPr>
        <p:spPr>
          <a:xfrm flipH="1" flipV="1">
            <a:off x="2643255" y="6455568"/>
            <a:ext cx="550385" cy="909"/>
          </a:xfrm>
          <a:prstGeom prst="straightConnector1">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grpSp>
        <p:nvGrpSpPr>
          <p:cNvPr id="3" name="Group 2"/>
          <p:cNvGrpSpPr/>
          <p:nvPr/>
        </p:nvGrpSpPr>
        <p:grpSpPr>
          <a:xfrm>
            <a:off x="2672471" y="4821276"/>
            <a:ext cx="1267798" cy="400110"/>
            <a:chOff x="2672471" y="4821276"/>
            <a:chExt cx="1267798" cy="400110"/>
          </a:xfrm>
        </p:grpSpPr>
        <p:sp>
          <p:nvSpPr>
            <p:cNvPr id="25" name="矩形 24"/>
            <p:cNvSpPr/>
            <p:nvPr/>
          </p:nvSpPr>
          <p:spPr>
            <a:xfrm>
              <a:off x="3222855" y="4821276"/>
              <a:ext cx="717414" cy="400110"/>
            </a:xfrm>
            <a:prstGeom prst="rect">
              <a:avLst/>
            </a:prstGeom>
          </p:spPr>
          <p:txBody>
            <a:bodyPr wrap="none">
              <a:spAutoFit/>
            </a:bodyPr>
            <a:lstStyle/>
            <a:p>
              <a:r>
                <a:rPr lang="en-US" altLang="zh-CN" sz="2000" dirty="0">
                  <a:latin typeface="Verdana"/>
                  <a:cs typeface="Verdana"/>
                </a:rPr>
                <a:t>p+1</a:t>
              </a:r>
              <a:endParaRPr lang="zh-CN" altLang="en-US" sz="2000" dirty="0">
                <a:latin typeface="Verdana"/>
                <a:cs typeface="Verdana"/>
              </a:endParaRPr>
            </a:p>
          </p:txBody>
        </p:sp>
        <p:cxnSp>
          <p:nvCxnSpPr>
            <p:cNvPr id="26" name="直线箭头连接符 25"/>
            <p:cNvCxnSpPr>
              <a:stCxn id="25" idx="1"/>
            </p:cNvCxnSpPr>
            <p:nvPr/>
          </p:nvCxnSpPr>
          <p:spPr>
            <a:xfrm flipH="1" flipV="1">
              <a:off x="2672471" y="5020423"/>
              <a:ext cx="550384" cy="90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27" name="矩形 40"/>
          <p:cNvSpPr/>
          <p:nvPr/>
        </p:nvSpPr>
        <p:spPr>
          <a:xfrm>
            <a:off x="680095" y="3419681"/>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lnSpc>
                <a:spcPct val="50000"/>
              </a:lnSpc>
            </a:pPr>
            <a:endParaRPr kumimoji="1" lang="zh-CN" altLang="en-US" sz="3600" b="1" dirty="0"/>
          </a:p>
        </p:txBody>
      </p:sp>
      <p:sp>
        <p:nvSpPr>
          <p:cNvPr id="28" name="矩形 53"/>
          <p:cNvSpPr/>
          <p:nvPr/>
        </p:nvSpPr>
        <p:spPr>
          <a:xfrm>
            <a:off x="1833926" y="3434684"/>
            <a:ext cx="804327" cy="338554"/>
          </a:xfrm>
          <a:prstGeom prst="rect">
            <a:avLst/>
          </a:prstGeom>
        </p:spPr>
        <p:txBody>
          <a:bodyPr wrap="none">
            <a:spAutoFit/>
          </a:bodyPr>
          <a:lstStyle/>
          <a:p>
            <a:r>
              <a:rPr lang="en-US" altLang="zh-CN" sz="1600" dirty="0">
                <a:latin typeface="Verdana"/>
                <a:ea typeface="宋体" pitchFamily="2" charset="-122"/>
                <a:cs typeface="Verdana"/>
              </a:rPr>
              <a:t>0x10c</a:t>
            </a:r>
            <a:endParaRPr lang="zh-CN" altLang="en-US" sz="1600" dirty="0">
              <a:latin typeface="Verdana"/>
              <a:cs typeface="Verdana"/>
            </a:endParaRPr>
          </a:p>
        </p:txBody>
      </p:sp>
      <p:grpSp>
        <p:nvGrpSpPr>
          <p:cNvPr id="4" name="Group 3"/>
          <p:cNvGrpSpPr/>
          <p:nvPr/>
        </p:nvGrpSpPr>
        <p:grpSpPr>
          <a:xfrm>
            <a:off x="2629014" y="3434684"/>
            <a:ext cx="1267798" cy="400110"/>
            <a:chOff x="2629014" y="3434684"/>
            <a:chExt cx="1267798" cy="400110"/>
          </a:xfrm>
        </p:grpSpPr>
        <p:sp>
          <p:nvSpPr>
            <p:cNvPr id="31" name="矩形 24"/>
            <p:cNvSpPr/>
            <p:nvPr/>
          </p:nvSpPr>
          <p:spPr>
            <a:xfrm>
              <a:off x="3179398" y="3434684"/>
              <a:ext cx="717414" cy="400110"/>
            </a:xfrm>
            <a:prstGeom prst="rect">
              <a:avLst/>
            </a:prstGeom>
          </p:spPr>
          <p:txBody>
            <a:bodyPr wrap="none">
              <a:spAutoFit/>
            </a:bodyPr>
            <a:lstStyle/>
            <a:p>
              <a:r>
                <a:rPr lang="en-US" altLang="zh-CN" sz="2000" dirty="0">
                  <a:latin typeface="Verdana"/>
                  <a:cs typeface="Verdana"/>
                </a:rPr>
                <a:t>p+2</a:t>
              </a:r>
              <a:endParaRPr lang="zh-CN" altLang="en-US" sz="2000" dirty="0">
                <a:latin typeface="Verdana"/>
                <a:cs typeface="Verdana"/>
              </a:endParaRPr>
            </a:p>
          </p:txBody>
        </p:sp>
        <p:cxnSp>
          <p:nvCxnSpPr>
            <p:cNvPr id="33" name="直线箭头连接符 25"/>
            <p:cNvCxnSpPr>
              <a:stCxn id="31" idx="1"/>
            </p:cNvCxnSpPr>
            <p:nvPr/>
          </p:nvCxnSpPr>
          <p:spPr>
            <a:xfrm flipH="1" flipV="1">
              <a:off x="2629014" y="3633831"/>
              <a:ext cx="550384" cy="90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3054263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Pointer arithmetic</a:t>
            </a:r>
            <a:endParaRPr kumimoji="1" lang="zh-CN" altLang="en-US" dirty="0"/>
          </a:p>
        </p:txBody>
      </p:sp>
      <p:sp>
        <p:nvSpPr>
          <p:cNvPr id="29" name="文本框 28"/>
          <p:cNvSpPr txBox="1"/>
          <p:nvPr/>
        </p:nvSpPr>
        <p:spPr>
          <a:xfrm>
            <a:off x="457200" y="1417638"/>
            <a:ext cx="2215270" cy="830997"/>
          </a:xfrm>
          <a:prstGeom prst="rect">
            <a:avLst/>
          </a:prstGeom>
          <a:noFill/>
        </p:spPr>
        <p:txBody>
          <a:bodyPr wrap="none" rtlCol="0">
            <a:spAutoFit/>
          </a:bodyPr>
          <a:lstStyle/>
          <a:p>
            <a:r>
              <a:rPr kumimoji="1" lang="en-US" altLang="zh-CN" sz="2400" dirty="0">
                <a:latin typeface="Consolas"/>
                <a:cs typeface="Consolas"/>
              </a:rPr>
              <a:t>int a = 0;</a:t>
            </a:r>
          </a:p>
          <a:p>
            <a:r>
              <a:rPr kumimoji="1" lang="en-US" altLang="zh-CN" sz="2400" dirty="0">
                <a:latin typeface="Consolas"/>
                <a:cs typeface="Consolas"/>
              </a:rPr>
              <a:t>int *p = &amp;a;</a:t>
            </a:r>
            <a:endParaRPr kumimoji="1" lang="zh-CN" altLang="en-US" sz="2400" dirty="0">
              <a:latin typeface="Consolas"/>
              <a:cs typeface="Consolas"/>
            </a:endParaRPr>
          </a:p>
        </p:txBody>
      </p:sp>
      <p:graphicFrame>
        <p:nvGraphicFramePr>
          <p:cNvPr id="30" name="表格 29"/>
          <p:cNvGraphicFramePr>
            <a:graphicFrameLocks noGrp="1"/>
          </p:cNvGraphicFramePr>
          <p:nvPr/>
        </p:nvGraphicFramePr>
        <p:xfrm>
          <a:off x="336800" y="2449765"/>
          <a:ext cx="7762682" cy="1402080"/>
        </p:xfrm>
        <a:graphic>
          <a:graphicData uri="http://schemas.openxmlformats.org/drawingml/2006/table">
            <a:tbl>
              <a:tblPr firstRow="1" bandRow="1">
                <a:tableStyleId>{5940675A-B579-460E-94D1-54222C63F5DA}</a:tableStyleId>
              </a:tblPr>
              <a:tblGrid>
                <a:gridCol w="1164922">
                  <a:extLst>
                    <a:ext uri="{9D8B030D-6E8A-4147-A177-3AD203B41FA5}">
                      <a16:colId xmlns:a16="http://schemas.microsoft.com/office/drawing/2014/main" val="20000"/>
                    </a:ext>
                  </a:extLst>
                </a:gridCol>
                <a:gridCol w="4746111">
                  <a:extLst>
                    <a:ext uri="{9D8B030D-6E8A-4147-A177-3AD203B41FA5}">
                      <a16:colId xmlns:a16="http://schemas.microsoft.com/office/drawing/2014/main" val="20001"/>
                    </a:ext>
                  </a:extLst>
                </a:gridCol>
                <a:gridCol w="1851649">
                  <a:extLst>
                    <a:ext uri="{9D8B030D-6E8A-4147-A177-3AD203B41FA5}">
                      <a16:colId xmlns:a16="http://schemas.microsoft.com/office/drawing/2014/main" val="20002"/>
                    </a:ext>
                  </a:extLst>
                </a:gridCol>
              </a:tblGrid>
              <a:tr h="370840">
                <a:tc>
                  <a:txBody>
                    <a:bodyPr/>
                    <a:lstStyle/>
                    <a:p>
                      <a:r>
                        <a:rPr lang="en-US" altLang="zh-CN" sz="2400" dirty="0" err="1">
                          <a:latin typeface="Consolas"/>
                          <a:cs typeface="Consolas"/>
                        </a:rPr>
                        <a:t>p+i</a:t>
                      </a:r>
                      <a:endParaRPr lang="zh-CN" altLang="en-US" sz="2400" dirty="0">
                        <a:latin typeface="Consolas"/>
                        <a:cs typeface="Consola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a:latin typeface="Verdana"/>
                          <a:cs typeface="Verdana"/>
                        </a:rPr>
                        <a:t>Point</a:t>
                      </a:r>
                      <a:r>
                        <a:rPr lang="en-US" altLang="zh-CN" sz="2000" baseline="0" dirty="0">
                          <a:latin typeface="Verdana"/>
                          <a:cs typeface="Verdana"/>
                        </a:rPr>
                        <a:t> to the </a:t>
                      </a:r>
                      <a:r>
                        <a:rPr lang="en-US" altLang="zh-CN" sz="2000" baseline="0" dirty="0" err="1">
                          <a:latin typeface="Consolas"/>
                          <a:cs typeface="Consolas"/>
                        </a:rPr>
                        <a:t>i</a:t>
                      </a:r>
                      <a:r>
                        <a:rPr lang="en-US" altLang="zh-CN" sz="2000" baseline="0" dirty="0" err="1">
                          <a:latin typeface="Verdana"/>
                          <a:cs typeface="Verdana"/>
                        </a:rPr>
                        <a:t>th</a:t>
                      </a:r>
                      <a:r>
                        <a:rPr lang="en-US" altLang="zh-CN" sz="2000" baseline="0" dirty="0">
                          <a:latin typeface="Verdana"/>
                          <a:cs typeface="Verdana"/>
                        </a:rPr>
                        <a:t> object of type </a:t>
                      </a:r>
                      <a:r>
                        <a:rPr lang="en-US" altLang="zh-CN" sz="2000" baseline="0" dirty="0" err="1">
                          <a:latin typeface="Verdana"/>
                          <a:cs typeface="Verdana"/>
                        </a:rPr>
                        <a:t>int</a:t>
                      </a:r>
                      <a:r>
                        <a:rPr lang="en-US" altLang="zh-CN" sz="2000" baseline="0" dirty="0">
                          <a:latin typeface="Verdana"/>
                          <a:cs typeface="Verdana"/>
                        </a:rPr>
                        <a:t> after object with address p</a:t>
                      </a:r>
                      <a:endParaRPr lang="zh-CN" altLang="en-US" sz="2000" dirty="0">
                        <a:latin typeface="Verdana"/>
                        <a:cs typeface="Verdana"/>
                      </a:endParaRPr>
                    </a:p>
                  </a:txBody>
                  <a:tcPr/>
                </a:tc>
                <a:tc>
                  <a:txBody>
                    <a:bodyPr/>
                    <a:lstStyle/>
                    <a:p>
                      <a:r>
                        <a:rPr lang="en-US" altLang="zh-CN" sz="2000" dirty="0">
                          <a:latin typeface="Verdana"/>
                          <a:cs typeface="Verdana"/>
                        </a:rPr>
                        <a:t>0x104 + i*4</a:t>
                      </a:r>
                      <a:endParaRPr lang="zh-CN" altLang="en-US" sz="2000" dirty="0">
                        <a:latin typeface="Verdana"/>
                        <a:cs typeface="Verdana"/>
                      </a:endParaRPr>
                    </a:p>
                  </a:txBody>
                  <a:tcPr/>
                </a:tc>
                <a:extLst>
                  <a:ext uri="{0D108BD9-81ED-4DB2-BD59-A6C34878D82A}">
                    <a16:rowId xmlns:a16="http://schemas.microsoft.com/office/drawing/2014/main" val="10000"/>
                  </a:ext>
                </a:extLst>
              </a:tr>
              <a:tr h="370840">
                <a:tc>
                  <a:txBody>
                    <a:bodyPr/>
                    <a:lstStyle/>
                    <a:p>
                      <a:r>
                        <a:rPr lang="en-US" altLang="zh-CN" sz="2400" dirty="0">
                          <a:latin typeface="Consolas"/>
                          <a:cs typeface="Consolas"/>
                        </a:rPr>
                        <a:t>p-i</a:t>
                      </a:r>
                      <a:endParaRPr lang="zh-CN" altLang="en-US" sz="2400" dirty="0">
                        <a:latin typeface="Consolas"/>
                        <a:cs typeface="Consolas"/>
                      </a:endParaRPr>
                    </a:p>
                  </a:txBody>
                  <a:tcPr/>
                </a:tc>
                <a:tc>
                  <a:txBody>
                    <a:bodyPr/>
                    <a:lstStyle/>
                    <a:p>
                      <a:r>
                        <a:rPr lang="en-US" altLang="zh-CN" sz="2000" dirty="0">
                          <a:latin typeface="Verdana"/>
                          <a:cs typeface="Verdana"/>
                        </a:rPr>
                        <a:t>Point to the </a:t>
                      </a:r>
                      <a:r>
                        <a:rPr lang="en-US" altLang="zh-CN" sz="2000" dirty="0" err="1">
                          <a:latin typeface="Verdana"/>
                          <a:cs typeface="Verdana"/>
                        </a:rPr>
                        <a:t>ith</a:t>
                      </a:r>
                      <a:r>
                        <a:rPr lang="en-US" altLang="zh-CN" sz="2000" dirty="0">
                          <a:latin typeface="Verdana"/>
                          <a:cs typeface="Verdana"/>
                        </a:rPr>
                        <a:t> object with int before object with address p</a:t>
                      </a:r>
                      <a:endParaRPr lang="zh-CN" altLang="en-US" sz="2000" dirty="0">
                        <a:latin typeface="Verdana"/>
                        <a:cs typeface="Verdana"/>
                      </a:endParaRPr>
                    </a:p>
                  </a:txBody>
                  <a:tcPr/>
                </a:tc>
                <a:tc>
                  <a:txBody>
                    <a:bodyPr/>
                    <a:lstStyle/>
                    <a:p>
                      <a:r>
                        <a:rPr lang="en-US" altLang="zh-CN" sz="2000" dirty="0">
                          <a:latin typeface="Verdana"/>
                          <a:cs typeface="Verdana"/>
                        </a:rPr>
                        <a:t>0x104 </a:t>
                      </a:r>
                      <a:r>
                        <a:rPr lang="mr-IN" altLang="zh-CN" sz="2000" dirty="0">
                          <a:latin typeface="Verdana"/>
                          <a:cs typeface="Verdana"/>
                        </a:rPr>
                        <a:t>–</a:t>
                      </a:r>
                      <a:r>
                        <a:rPr lang="en-US" altLang="zh-CN" sz="2000" dirty="0">
                          <a:latin typeface="Verdana"/>
                          <a:cs typeface="Verdana"/>
                        </a:rPr>
                        <a:t> i</a:t>
                      </a:r>
                      <a:r>
                        <a:rPr lang="en-US" altLang="zh-CN" sz="2000" baseline="0" dirty="0">
                          <a:latin typeface="Verdana"/>
                          <a:cs typeface="Verdana"/>
                        </a:rPr>
                        <a:t>*4</a:t>
                      </a:r>
                      <a:endParaRPr lang="zh-CN" altLang="en-US" sz="2000" dirty="0">
                        <a:latin typeface="Verdana"/>
                        <a:cs typeface="Verdana"/>
                      </a:endParaRPr>
                    </a:p>
                  </a:txBody>
                  <a:tcPr/>
                </a:tc>
                <a:extLst>
                  <a:ext uri="{0D108BD9-81ED-4DB2-BD59-A6C34878D82A}">
                    <a16:rowId xmlns:a16="http://schemas.microsoft.com/office/drawing/2014/main" val="10001"/>
                  </a:ext>
                </a:extLst>
              </a:tr>
            </a:tbl>
          </a:graphicData>
        </a:graphic>
      </p:graphicFrame>
      <p:sp>
        <p:nvSpPr>
          <p:cNvPr id="32" name="矩形 31"/>
          <p:cNvSpPr/>
          <p:nvPr/>
        </p:nvSpPr>
        <p:spPr>
          <a:xfrm>
            <a:off x="2771761" y="1848525"/>
            <a:ext cx="5412672" cy="400110"/>
          </a:xfrm>
          <a:prstGeom prst="rect">
            <a:avLst/>
          </a:prstGeom>
        </p:spPr>
        <p:txBody>
          <a:bodyPr wrap="none">
            <a:spAutoFit/>
          </a:bodyPr>
          <a:lstStyle/>
          <a:p>
            <a:r>
              <a:rPr kumimoji="1" lang="en-US" altLang="zh-CN" dirty="0">
                <a:latin typeface="Verdana"/>
                <a:cs typeface="Verdana"/>
              </a:rPr>
              <a:t>// assume the address of variable </a:t>
            </a:r>
            <a:r>
              <a:rPr kumimoji="1" lang="en-US" altLang="zh-CN" sz="2000" dirty="0">
                <a:latin typeface="Consolas"/>
                <a:cs typeface="Consolas"/>
              </a:rPr>
              <a:t>a</a:t>
            </a:r>
            <a:r>
              <a:rPr kumimoji="1" lang="en-US" altLang="zh-CN" dirty="0">
                <a:latin typeface="Verdana"/>
                <a:cs typeface="Verdana"/>
              </a:rPr>
              <a:t> is 0x104 </a:t>
            </a:r>
          </a:p>
        </p:txBody>
      </p:sp>
    </p:spTree>
    <p:extLst>
      <p:ext uri="{BB962C8B-B14F-4D97-AF65-F5344CB8AC3E}">
        <p14:creationId xmlns:p14="http://schemas.microsoft.com/office/powerpoint/2010/main" val="35660550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Pointer arithmetic</a:t>
            </a:r>
            <a:endParaRPr kumimoji="1" lang="zh-CN" altLang="en-US" dirty="0"/>
          </a:p>
        </p:txBody>
      </p:sp>
      <p:sp>
        <p:nvSpPr>
          <p:cNvPr id="29" name="文本框 28"/>
          <p:cNvSpPr txBox="1"/>
          <p:nvPr/>
        </p:nvSpPr>
        <p:spPr>
          <a:xfrm>
            <a:off x="457200" y="1417638"/>
            <a:ext cx="2553704" cy="830997"/>
          </a:xfrm>
          <a:prstGeom prst="rect">
            <a:avLst/>
          </a:prstGeom>
          <a:noFill/>
        </p:spPr>
        <p:txBody>
          <a:bodyPr wrap="none" rtlCol="0">
            <a:spAutoFit/>
          </a:bodyPr>
          <a:lstStyle/>
          <a:p>
            <a:r>
              <a:rPr kumimoji="1" lang="en-US" altLang="zh-CN" sz="2400" dirty="0">
                <a:latin typeface="Consolas"/>
                <a:cs typeface="Consolas"/>
              </a:rPr>
              <a:t>short a = 0;</a:t>
            </a:r>
          </a:p>
          <a:p>
            <a:r>
              <a:rPr kumimoji="1" lang="en-US" altLang="zh-CN" sz="2400" dirty="0">
                <a:latin typeface="Consolas"/>
                <a:cs typeface="Consolas"/>
              </a:rPr>
              <a:t>short *p = &amp;a;</a:t>
            </a:r>
            <a:endParaRPr kumimoji="1" lang="zh-CN" altLang="en-US" sz="2400" dirty="0">
              <a:latin typeface="Consolas"/>
              <a:cs typeface="Consolas"/>
            </a:endParaRPr>
          </a:p>
        </p:txBody>
      </p:sp>
      <p:graphicFrame>
        <p:nvGraphicFramePr>
          <p:cNvPr id="30" name="表格 29"/>
          <p:cNvGraphicFramePr>
            <a:graphicFrameLocks noGrp="1"/>
          </p:cNvGraphicFramePr>
          <p:nvPr/>
        </p:nvGraphicFramePr>
        <p:xfrm>
          <a:off x="336800" y="2449765"/>
          <a:ext cx="7762682" cy="1402080"/>
        </p:xfrm>
        <a:graphic>
          <a:graphicData uri="http://schemas.openxmlformats.org/drawingml/2006/table">
            <a:tbl>
              <a:tblPr firstRow="1" bandRow="1">
                <a:tableStyleId>{5940675A-B579-460E-94D1-54222C63F5DA}</a:tableStyleId>
              </a:tblPr>
              <a:tblGrid>
                <a:gridCol w="918185">
                  <a:extLst>
                    <a:ext uri="{9D8B030D-6E8A-4147-A177-3AD203B41FA5}">
                      <a16:colId xmlns:a16="http://schemas.microsoft.com/office/drawing/2014/main" val="20000"/>
                    </a:ext>
                  </a:extLst>
                </a:gridCol>
                <a:gridCol w="5337465">
                  <a:extLst>
                    <a:ext uri="{9D8B030D-6E8A-4147-A177-3AD203B41FA5}">
                      <a16:colId xmlns:a16="http://schemas.microsoft.com/office/drawing/2014/main" val="20001"/>
                    </a:ext>
                  </a:extLst>
                </a:gridCol>
                <a:gridCol w="1507032">
                  <a:extLst>
                    <a:ext uri="{9D8B030D-6E8A-4147-A177-3AD203B41FA5}">
                      <a16:colId xmlns:a16="http://schemas.microsoft.com/office/drawing/2014/main" val="20002"/>
                    </a:ext>
                  </a:extLst>
                </a:gridCol>
              </a:tblGrid>
              <a:tr h="370840">
                <a:tc>
                  <a:txBody>
                    <a:bodyPr/>
                    <a:lstStyle/>
                    <a:p>
                      <a:r>
                        <a:rPr lang="en-US" altLang="zh-CN" sz="2400" dirty="0" err="1">
                          <a:latin typeface="Consolas"/>
                          <a:cs typeface="Consolas"/>
                        </a:rPr>
                        <a:t>p+i</a:t>
                      </a:r>
                      <a:endParaRPr lang="zh-CN" altLang="en-US" sz="2400" dirty="0">
                        <a:latin typeface="Consolas"/>
                        <a:cs typeface="Consola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a:latin typeface="Verdana"/>
                          <a:cs typeface="Verdana"/>
                        </a:rPr>
                        <a:t>Point</a:t>
                      </a:r>
                      <a:r>
                        <a:rPr lang="en-US" altLang="zh-CN" sz="2000" baseline="0" dirty="0">
                          <a:latin typeface="Verdana"/>
                          <a:cs typeface="Verdana"/>
                        </a:rPr>
                        <a:t> to the </a:t>
                      </a:r>
                      <a:r>
                        <a:rPr lang="en-US" altLang="zh-CN" sz="2000" baseline="0" dirty="0" err="1">
                          <a:latin typeface="Consolas"/>
                          <a:cs typeface="Consolas"/>
                        </a:rPr>
                        <a:t>i</a:t>
                      </a:r>
                      <a:r>
                        <a:rPr lang="en-US" altLang="zh-CN" sz="2000" baseline="0" dirty="0" err="1">
                          <a:latin typeface="Verdana"/>
                          <a:cs typeface="Verdana"/>
                        </a:rPr>
                        <a:t>th</a:t>
                      </a:r>
                      <a:r>
                        <a:rPr lang="en-US" altLang="zh-CN" sz="2000" baseline="0" dirty="0">
                          <a:latin typeface="Verdana"/>
                          <a:cs typeface="Verdana"/>
                        </a:rPr>
                        <a:t> object with type short after object with address p</a:t>
                      </a:r>
                      <a:endParaRPr lang="zh-CN" altLang="en-US" sz="2000" dirty="0">
                        <a:latin typeface="Verdana"/>
                        <a:cs typeface="Verdana"/>
                      </a:endParaRPr>
                    </a:p>
                  </a:txBody>
                  <a:tcPr/>
                </a:tc>
                <a:tc>
                  <a:txBody>
                    <a:bodyPr/>
                    <a:lstStyle/>
                    <a:p>
                      <a:r>
                        <a:rPr lang="en-US" altLang="zh-CN" sz="2000" dirty="0">
                          <a:latin typeface="Verdana"/>
                          <a:cs typeface="Verdana"/>
                        </a:rPr>
                        <a:t>???</a:t>
                      </a:r>
                      <a:endParaRPr lang="zh-CN" altLang="en-US" sz="2000" dirty="0">
                        <a:latin typeface="Verdana"/>
                        <a:cs typeface="Verdana"/>
                      </a:endParaRPr>
                    </a:p>
                  </a:txBody>
                  <a:tcPr/>
                </a:tc>
                <a:extLst>
                  <a:ext uri="{0D108BD9-81ED-4DB2-BD59-A6C34878D82A}">
                    <a16:rowId xmlns:a16="http://schemas.microsoft.com/office/drawing/2014/main" val="10000"/>
                  </a:ext>
                </a:extLst>
              </a:tr>
              <a:tr h="370840">
                <a:tc>
                  <a:txBody>
                    <a:bodyPr/>
                    <a:lstStyle/>
                    <a:p>
                      <a:r>
                        <a:rPr lang="en-US" altLang="zh-CN" sz="2400" dirty="0">
                          <a:latin typeface="Consolas"/>
                          <a:cs typeface="Consolas"/>
                        </a:rPr>
                        <a:t>p-i</a:t>
                      </a:r>
                      <a:endParaRPr lang="zh-CN" altLang="en-US" sz="2400" dirty="0">
                        <a:latin typeface="Consolas"/>
                        <a:cs typeface="Consolas"/>
                      </a:endParaRPr>
                    </a:p>
                  </a:txBody>
                  <a:tcPr/>
                </a:tc>
                <a:tc>
                  <a:txBody>
                    <a:bodyPr/>
                    <a:lstStyle/>
                    <a:p>
                      <a:r>
                        <a:rPr lang="en-US" altLang="zh-CN" sz="2000" dirty="0">
                          <a:latin typeface="Verdana"/>
                          <a:cs typeface="Verdana"/>
                        </a:rPr>
                        <a:t>Point to the </a:t>
                      </a:r>
                      <a:r>
                        <a:rPr lang="en-US" altLang="zh-CN" sz="2000" dirty="0" err="1">
                          <a:latin typeface="Verdana"/>
                          <a:cs typeface="Verdana"/>
                        </a:rPr>
                        <a:t>ith</a:t>
                      </a:r>
                      <a:r>
                        <a:rPr lang="en-US" altLang="zh-CN" sz="2000" dirty="0">
                          <a:latin typeface="Verdana"/>
                          <a:cs typeface="Verdana"/>
                        </a:rPr>
                        <a:t> object with type short before object</a:t>
                      </a:r>
                      <a:r>
                        <a:rPr lang="en-US" altLang="zh-CN" sz="2000" baseline="0" dirty="0">
                          <a:latin typeface="Verdana"/>
                          <a:cs typeface="Verdana"/>
                        </a:rPr>
                        <a:t> with address p</a:t>
                      </a:r>
                      <a:endParaRPr lang="zh-CN" altLang="en-US" sz="2000" dirty="0">
                        <a:latin typeface="Verdana"/>
                        <a:cs typeface="Verdana"/>
                      </a:endParaRPr>
                    </a:p>
                  </a:txBody>
                  <a:tcPr/>
                </a:tc>
                <a:tc>
                  <a:txBody>
                    <a:bodyPr/>
                    <a:lstStyle/>
                    <a:p>
                      <a:r>
                        <a:rPr lang="en-US" altLang="zh-CN" sz="2000" dirty="0">
                          <a:latin typeface="Verdana"/>
                          <a:cs typeface="Verdana"/>
                        </a:rPr>
                        <a:t>???</a:t>
                      </a:r>
                      <a:endParaRPr lang="zh-CN" altLang="en-US" sz="2000" dirty="0">
                        <a:latin typeface="Verdana"/>
                        <a:cs typeface="Verdana"/>
                      </a:endParaRPr>
                    </a:p>
                  </a:txBody>
                  <a:tcPr/>
                </a:tc>
                <a:extLst>
                  <a:ext uri="{0D108BD9-81ED-4DB2-BD59-A6C34878D82A}">
                    <a16:rowId xmlns:a16="http://schemas.microsoft.com/office/drawing/2014/main" val="10001"/>
                  </a:ext>
                </a:extLst>
              </a:tr>
            </a:tbl>
          </a:graphicData>
        </a:graphic>
      </p:graphicFrame>
      <p:sp>
        <p:nvSpPr>
          <p:cNvPr id="32" name="矩形 31"/>
          <p:cNvSpPr/>
          <p:nvPr/>
        </p:nvSpPr>
        <p:spPr>
          <a:xfrm>
            <a:off x="2771761" y="1848525"/>
            <a:ext cx="5474663" cy="400110"/>
          </a:xfrm>
          <a:prstGeom prst="rect">
            <a:avLst/>
          </a:prstGeom>
        </p:spPr>
        <p:txBody>
          <a:bodyPr wrap="none">
            <a:spAutoFit/>
          </a:bodyPr>
          <a:lstStyle/>
          <a:p>
            <a:r>
              <a:rPr kumimoji="1" lang="en-US" altLang="zh-CN" dirty="0">
                <a:latin typeface="Verdana"/>
                <a:cs typeface="Verdana"/>
              </a:rPr>
              <a:t> // assume the address of variable </a:t>
            </a:r>
            <a:r>
              <a:rPr kumimoji="1" lang="en-US" altLang="zh-CN" sz="2000" dirty="0">
                <a:latin typeface="Consolas"/>
                <a:cs typeface="Consolas"/>
              </a:rPr>
              <a:t>a</a:t>
            </a:r>
            <a:r>
              <a:rPr kumimoji="1" lang="en-US" altLang="zh-CN" dirty="0">
                <a:latin typeface="Verdana"/>
                <a:cs typeface="Verdana"/>
              </a:rPr>
              <a:t> is 0x104 </a:t>
            </a:r>
          </a:p>
        </p:txBody>
      </p:sp>
    </p:spTree>
    <p:extLst>
      <p:ext uri="{BB962C8B-B14F-4D97-AF65-F5344CB8AC3E}">
        <p14:creationId xmlns:p14="http://schemas.microsoft.com/office/powerpoint/2010/main" val="40070191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Pointer arithmetic</a:t>
            </a:r>
            <a:endParaRPr kumimoji="1" lang="zh-CN" altLang="en-US" dirty="0"/>
          </a:p>
        </p:txBody>
      </p:sp>
      <p:sp>
        <p:nvSpPr>
          <p:cNvPr id="29" name="文本框 28"/>
          <p:cNvSpPr txBox="1"/>
          <p:nvPr/>
        </p:nvSpPr>
        <p:spPr>
          <a:xfrm>
            <a:off x="457200" y="1417638"/>
            <a:ext cx="2553704" cy="830997"/>
          </a:xfrm>
          <a:prstGeom prst="rect">
            <a:avLst/>
          </a:prstGeom>
          <a:noFill/>
        </p:spPr>
        <p:txBody>
          <a:bodyPr wrap="none" rtlCol="0">
            <a:spAutoFit/>
          </a:bodyPr>
          <a:lstStyle/>
          <a:p>
            <a:r>
              <a:rPr kumimoji="1" lang="en-US" altLang="zh-CN" sz="2400" dirty="0">
                <a:latin typeface="Consolas"/>
                <a:cs typeface="Consolas"/>
              </a:rPr>
              <a:t>short a = 0;</a:t>
            </a:r>
          </a:p>
          <a:p>
            <a:r>
              <a:rPr kumimoji="1" lang="en-US" altLang="zh-CN" sz="2400" dirty="0">
                <a:latin typeface="Consolas"/>
                <a:cs typeface="Consolas"/>
              </a:rPr>
              <a:t>short *p = &amp;a;</a:t>
            </a:r>
            <a:endParaRPr kumimoji="1" lang="zh-CN" altLang="en-US" sz="2400" dirty="0">
              <a:latin typeface="Consolas"/>
              <a:cs typeface="Consolas"/>
            </a:endParaRPr>
          </a:p>
        </p:txBody>
      </p:sp>
      <p:graphicFrame>
        <p:nvGraphicFramePr>
          <p:cNvPr id="30" name="表格 29"/>
          <p:cNvGraphicFramePr>
            <a:graphicFrameLocks noGrp="1"/>
          </p:cNvGraphicFramePr>
          <p:nvPr/>
        </p:nvGraphicFramePr>
        <p:xfrm>
          <a:off x="347766" y="2449765"/>
          <a:ext cx="8447249" cy="1402080"/>
        </p:xfrm>
        <a:graphic>
          <a:graphicData uri="http://schemas.openxmlformats.org/drawingml/2006/table">
            <a:tbl>
              <a:tblPr firstRow="1" bandRow="1">
                <a:tableStyleId>{5940675A-B579-460E-94D1-54222C63F5DA}</a:tableStyleId>
              </a:tblPr>
              <a:tblGrid>
                <a:gridCol w="922339">
                  <a:extLst>
                    <a:ext uri="{9D8B030D-6E8A-4147-A177-3AD203B41FA5}">
                      <a16:colId xmlns:a16="http://schemas.microsoft.com/office/drawing/2014/main" val="20000"/>
                    </a:ext>
                  </a:extLst>
                </a:gridCol>
                <a:gridCol w="5503788">
                  <a:extLst>
                    <a:ext uri="{9D8B030D-6E8A-4147-A177-3AD203B41FA5}">
                      <a16:colId xmlns:a16="http://schemas.microsoft.com/office/drawing/2014/main" val="20001"/>
                    </a:ext>
                  </a:extLst>
                </a:gridCol>
                <a:gridCol w="2021122">
                  <a:extLst>
                    <a:ext uri="{9D8B030D-6E8A-4147-A177-3AD203B41FA5}">
                      <a16:colId xmlns:a16="http://schemas.microsoft.com/office/drawing/2014/main" val="20002"/>
                    </a:ext>
                  </a:extLst>
                </a:gridCol>
              </a:tblGrid>
              <a:tr h="370840">
                <a:tc>
                  <a:txBody>
                    <a:bodyPr/>
                    <a:lstStyle/>
                    <a:p>
                      <a:r>
                        <a:rPr lang="en-US" altLang="zh-CN" sz="2400" dirty="0" err="1">
                          <a:latin typeface="Consolas"/>
                          <a:cs typeface="Consolas"/>
                        </a:rPr>
                        <a:t>p+i</a:t>
                      </a:r>
                      <a:endParaRPr lang="zh-CN" altLang="en-US" sz="2400" dirty="0">
                        <a:latin typeface="Consolas"/>
                        <a:cs typeface="Consola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a:latin typeface="Verdana"/>
                          <a:cs typeface="Verdana"/>
                        </a:rPr>
                        <a:t>Point</a:t>
                      </a:r>
                      <a:r>
                        <a:rPr lang="en-US" altLang="zh-CN" sz="2000" baseline="0" dirty="0">
                          <a:latin typeface="Verdana"/>
                          <a:cs typeface="Verdana"/>
                        </a:rPr>
                        <a:t> to the </a:t>
                      </a:r>
                      <a:r>
                        <a:rPr lang="en-US" altLang="zh-CN" sz="2000" baseline="0" dirty="0" err="1">
                          <a:latin typeface="Consolas"/>
                          <a:cs typeface="Consolas"/>
                        </a:rPr>
                        <a:t>i</a:t>
                      </a:r>
                      <a:r>
                        <a:rPr lang="en-US" altLang="zh-CN" sz="2000" baseline="0" dirty="0" err="1">
                          <a:latin typeface="Verdana"/>
                          <a:cs typeface="Verdana"/>
                        </a:rPr>
                        <a:t>th</a:t>
                      </a:r>
                      <a:r>
                        <a:rPr lang="en-US" altLang="zh-CN" sz="2000" baseline="0" dirty="0">
                          <a:latin typeface="Verdana"/>
                          <a:cs typeface="Verdana"/>
                        </a:rPr>
                        <a:t> object with type short after object with address p</a:t>
                      </a:r>
                      <a:endParaRPr lang="zh-CN" altLang="en-US" sz="2000" dirty="0">
                        <a:latin typeface="Verdana"/>
                        <a:cs typeface="Verdana"/>
                      </a:endParaRPr>
                    </a:p>
                  </a:txBody>
                  <a:tcPr/>
                </a:tc>
                <a:tc>
                  <a:txBody>
                    <a:bodyPr/>
                    <a:lstStyle/>
                    <a:p>
                      <a:r>
                        <a:rPr lang="en-US" altLang="zh-CN" sz="2000" dirty="0">
                          <a:latin typeface="Verdana"/>
                          <a:cs typeface="Verdana"/>
                        </a:rPr>
                        <a:t>0x104 + </a:t>
                      </a:r>
                      <a:r>
                        <a:rPr lang="en-US" altLang="zh-CN" sz="2000" dirty="0" err="1">
                          <a:latin typeface="Verdana"/>
                          <a:cs typeface="Verdana"/>
                        </a:rPr>
                        <a:t>i</a:t>
                      </a:r>
                      <a:r>
                        <a:rPr lang="en-US" altLang="zh-CN" sz="2000" dirty="0">
                          <a:latin typeface="Verdana"/>
                          <a:cs typeface="Verdana"/>
                        </a:rPr>
                        <a:t>*2</a:t>
                      </a:r>
                      <a:endParaRPr lang="zh-CN" altLang="en-US" sz="2000" dirty="0">
                        <a:latin typeface="Verdana"/>
                        <a:cs typeface="Verdana"/>
                      </a:endParaRPr>
                    </a:p>
                  </a:txBody>
                  <a:tcPr/>
                </a:tc>
                <a:extLst>
                  <a:ext uri="{0D108BD9-81ED-4DB2-BD59-A6C34878D82A}">
                    <a16:rowId xmlns:a16="http://schemas.microsoft.com/office/drawing/2014/main" val="10000"/>
                  </a:ext>
                </a:extLst>
              </a:tr>
              <a:tr h="370840">
                <a:tc>
                  <a:txBody>
                    <a:bodyPr/>
                    <a:lstStyle/>
                    <a:p>
                      <a:r>
                        <a:rPr lang="en-US" altLang="zh-CN" sz="2400" dirty="0">
                          <a:latin typeface="Consolas"/>
                          <a:cs typeface="Consolas"/>
                        </a:rPr>
                        <a:t>p-i</a:t>
                      </a:r>
                      <a:endParaRPr lang="zh-CN" altLang="en-US" sz="2400" dirty="0">
                        <a:latin typeface="Consolas"/>
                        <a:cs typeface="Consolas"/>
                      </a:endParaRPr>
                    </a:p>
                  </a:txBody>
                  <a:tcPr/>
                </a:tc>
                <a:tc>
                  <a:txBody>
                    <a:bodyPr/>
                    <a:lstStyle/>
                    <a:p>
                      <a:r>
                        <a:rPr lang="en-US" altLang="zh-CN" sz="2000" dirty="0">
                          <a:latin typeface="Verdana"/>
                          <a:cs typeface="Verdana"/>
                        </a:rPr>
                        <a:t>Point to the </a:t>
                      </a:r>
                      <a:r>
                        <a:rPr lang="en-US" altLang="zh-CN" sz="2000" dirty="0" err="1">
                          <a:latin typeface="Verdana"/>
                          <a:cs typeface="Verdana"/>
                        </a:rPr>
                        <a:t>ith</a:t>
                      </a:r>
                      <a:r>
                        <a:rPr lang="en-US" altLang="zh-CN" sz="2000" dirty="0">
                          <a:latin typeface="Verdana"/>
                          <a:cs typeface="Verdana"/>
                        </a:rPr>
                        <a:t> object with type short before object with address p</a:t>
                      </a:r>
                      <a:endParaRPr lang="zh-CN" altLang="en-US" sz="2000" dirty="0">
                        <a:latin typeface="Verdana"/>
                        <a:cs typeface="Verdan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a:latin typeface="Verdana"/>
                          <a:cs typeface="Verdana"/>
                        </a:rPr>
                        <a:t>0x104 - </a:t>
                      </a:r>
                      <a:r>
                        <a:rPr lang="en-US" altLang="zh-CN" sz="2000" dirty="0" err="1">
                          <a:latin typeface="Verdana"/>
                          <a:cs typeface="Verdana"/>
                        </a:rPr>
                        <a:t>i</a:t>
                      </a:r>
                      <a:r>
                        <a:rPr lang="en-US" altLang="zh-CN" sz="2000" dirty="0">
                          <a:latin typeface="Verdana"/>
                          <a:cs typeface="Verdana"/>
                        </a:rPr>
                        <a:t>*2</a:t>
                      </a:r>
                      <a:endParaRPr lang="zh-CN" altLang="en-US" sz="2000" dirty="0">
                        <a:latin typeface="Verdana"/>
                        <a:cs typeface="Verdana"/>
                      </a:endParaRPr>
                    </a:p>
                  </a:txBody>
                  <a:tcPr/>
                </a:tc>
                <a:extLst>
                  <a:ext uri="{0D108BD9-81ED-4DB2-BD59-A6C34878D82A}">
                    <a16:rowId xmlns:a16="http://schemas.microsoft.com/office/drawing/2014/main" val="10001"/>
                  </a:ext>
                </a:extLst>
              </a:tr>
            </a:tbl>
          </a:graphicData>
        </a:graphic>
      </p:graphicFrame>
      <p:sp>
        <p:nvSpPr>
          <p:cNvPr id="32" name="矩形 31"/>
          <p:cNvSpPr/>
          <p:nvPr/>
        </p:nvSpPr>
        <p:spPr>
          <a:xfrm>
            <a:off x="2771761" y="1848525"/>
            <a:ext cx="5474663" cy="400110"/>
          </a:xfrm>
          <a:prstGeom prst="rect">
            <a:avLst/>
          </a:prstGeom>
        </p:spPr>
        <p:txBody>
          <a:bodyPr wrap="none">
            <a:spAutoFit/>
          </a:bodyPr>
          <a:lstStyle/>
          <a:p>
            <a:r>
              <a:rPr kumimoji="1" lang="en-US" altLang="zh-CN" dirty="0">
                <a:latin typeface="Verdana"/>
                <a:cs typeface="Verdana"/>
              </a:rPr>
              <a:t> // assume the address of variable </a:t>
            </a:r>
            <a:r>
              <a:rPr kumimoji="1" lang="en-US" altLang="zh-CN" sz="2000" dirty="0">
                <a:latin typeface="Consolas"/>
                <a:cs typeface="Consolas"/>
              </a:rPr>
              <a:t>a</a:t>
            </a:r>
            <a:r>
              <a:rPr kumimoji="1" lang="en-US" altLang="zh-CN" dirty="0">
                <a:latin typeface="Verdana"/>
                <a:cs typeface="Verdana"/>
              </a:rPr>
              <a:t> is 0x104 </a:t>
            </a:r>
          </a:p>
        </p:txBody>
      </p:sp>
    </p:spTree>
    <p:extLst>
      <p:ext uri="{BB962C8B-B14F-4D97-AF65-F5344CB8AC3E}">
        <p14:creationId xmlns:p14="http://schemas.microsoft.com/office/powerpoint/2010/main" val="20508906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Pointer arithmetic</a:t>
            </a:r>
            <a:endParaRPr kumimoji="1" lang="zh-CN" altLang="en-US" dirty="0"/>
          </a:p>
        </p:txBody>
      </p:sp>
      <p:sp>
        <p:nvSpPr>
          <p:cNvPr id="29" name="文本框 28"/>
          <p:cNvSpPr txBox="1"/>
          <p:nvPr/>
        </p:nvSpPr>
        <p:spPr>
          <a:xfrm>
            <a:off x="457200" y="1417638"/>
            <a:ext cx="2722921" cy="830997"/>
          </a:xfrm>
          <a:prstGeom prst="rect">
            <a:avLst/>
          </a:prstGeom>
          <a:noFill/>
        </p:spPr>
        <p:txBody>
          <a:bodyPr wrap="none" rtlCol="0">
            <a:spAutoFit/>
          </a:bodyPr>
          <a:lstStyle/>
          <a:p>
            <a:r>
              <a:rPr kumimoji="1" lang="en-US" altLang="zh-CN" sz="2400" dirty="0">
                <a:latin typeface="Consolas"/>
                <a:cs typeface="Consolas"/>
              </a:rPr>
              <a:t>char *a = NULL;</a:t>
            </a:r>
          </a:p>
          <a:p>
            <a:r>
              <a:rPr kumimoji="1" lang="en-US" altLang="zh-CN" sz="2400" dirty="0">
                <a:latin typeface="Consolas"/>
                <a:cs typeface="Consolas"/>
              </a:rPr>
              <a:t>char **p = &amp;a;</a:t>
            </a:r>
            <a:endParaRPr kumimoji="1" lang="zh-CN" altLang="en-US" sz="2400" dirty="0">
              <a:latin typeface="Consolas"/>
              <a:cs typeface="Consolas"/>
            </a:endParaRPr>
          </a:p>
        </p:txBody>
      </p:sp>
      <p:graphicFrame>
        <p:nvGraphicFramePr>
          <p:cNvPr id="30" name="表格 29"/>
          <p:cNvGraphicFramePr>
            <a:graphicFrameLocks noGrp="1"/>
          </p:cNvGraphicFramePr>
          <p:nvPr/>
        </p:nvGraphicFramePr>
        <p:xfrm>
          <a:off x="347766" y="2449765"/>
          <a:ext cx="8447249" cy="1402080"/>
        </p:xfrm>
        <a:graphic>
          <a:graphicData uri="http://schemas.openxmlformats.org/drawingml/2006/table">
            <a:tbl>
              <a:tblPr firstRow="1" bandRow="1">
                <a:tableStyleId>{5940675A-B579-460E-94D1-54222C63F5DA}</a:tableStyleId>
              </a:tblPr>
              <a:tblGrid>
                <a:gridCol w="922339">
                  <a:extLst>
                    <a:ext uri="{9D8B030D-6E8A-4147-A177-3AD203B41FA5}">
                      <a16:colId xmlns:a16="http://schemas.microsoft.com/office/drawing/2014/main" val="20000"/>
                    </a:ext>
                  </a:extLst>
                </a:gridCol>
                <a:gridCol w="5503788">
                  <a:extLst>
                    <a:ext uri="{9D8B030D-6E8A-4147-A177-3AD203B41FA5}">
                      <a16:colId xmlns:a16="http://schemas.microsoft.com/office/drawing/2014/main" val="20001"/>
                    </a:ext>
                  </a:extLst>
                </a:gridCol>
                <a:gridCol w="2021122">
                  <a:extLst>
                    <a:ext uri="{9D8B030D-6E8A-4147-A177-3AD203B41FA5}">
                      <a16:colId xmlns:a16="http://schemas.microsoft.com/office/drawing/2014/main" val="20002"/>
                    </a:ext>
                  </a:extLst>
                </a:gridCol>
              </a:tblGrid>
              <a:tr h="370840">
                <a:tc>
                  <a:txBody>
                    <a:bodyPr/>
                    <a:lstStyle/>
                    <a:p>
                      <a:r>
                        <a:rPr lang="en-US" altLang="zh-CN" sz="2400" dirty="0" err="1">
                          <a:latin typeface="Consolas"/>
                          <a:cs typeface="Consolas"/>
                        </a:rPr>
                        <a:t>p+i</a:t>
                      </a:r>
                      <a:endParaRPr lang="zh-CN" altLang="en-US" sz="2400" dirty="0">
                        <a:latin typeface="Consolas"/>
                        <a:cs typeface="Consola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a:latin typeface="Verdana"/>
                          <a:cs typeface="Verdana"/>
                        </a:rPr>
                        <a:t>Point</a:t>
                      </a:r>
                      <a:r>
                        <a:rPr lang="en-US" altLang="zh-CN" sz="2000" baseline="0" dirty="0">
                          <a:latin typeface="Verdana"/>
                          <a:cs typeface="Verdana"/>
                        </a:rPr>
                        <a:t> to the </a:t>
                      </a:r>
                      <a:r>
                        <a:rPr lang="en-US" altLang="zh-CN" sz="2000" baseline="0" dirty="0" err="1">
                          <a:latin typeface="Consolas"/>
                          <a:cs typeface="Consolas"/>
                        </a:rPr>
                        <a:t>i</a:t>
                      </a:r>
                      <a:r>
                        <a:rPr lang="en-US" altLang="zh-CN" sz="2000" baseline="0" dirty="0" err="1">
                          <a:latin typeface="Verdana"/>
                          <a:cs typeface="Verdana"/>
                        </a:rPr>
                        <a:t>th</a:t>
                      </a:r>
                      <a:r>
                        <a:rPr lang="en-US" altLang="zh-CN" sz="2000" baseline="0" dirty="0">
                          <a:latin typeface="Verdana"/>
                          <a:cs typeface="Verdana"/>
                        </a:rPr>
                        <a:t> object with type char * after object with address p</a:t>
                      </a:r>
                      <a:endParaRPr lang="zh-CN" altLang="en-US" sz="2000" dirty="0">
                        <a:latin typeface="Verdana"/>
                        <a:cs typeface="Verdana"/>
                      </a:endParaRPr>
                    </a:p>
                  </a:txBody>
                  <a:tcPr/>
                </a:tc>
                <a:tc>
                  <a:txBody>
                    <a:bodyPr/>
                    <a:lstStyle/>
                    <a:p>
                      <a:r>
                        <a:rPr lang="en-US" altLang="zh-CN" sz="2000" dirty="0">
                          <a:latin typeface="Verdana"/>
                          <a:cs typeface="Verdana"/>
                        </a:rPr>
                        <a:t>???</a:t>
                      </a:r>
                      <a:endParaRPr lang="zh-CN" altLang="en-US" sz="2000" dirty="0">
                        <a:latin typeface="Verdana"/>
                        <a:cs typeface="Verdana"/>
                      </a:endParaRPr>
                    </a:p>
                  </a:txBody>
                  <a:tcPr/>
                </a:tc>
                <a:extLst>
                  <a:ext uri="{0D108BD9-81ED-4DB2-BD59-A6C34878D82A}">
                    <a16:rowId xmlns:a16="http://schemas.microsoft.com/office/drawing/2014/main" val="10000"/>
                  </a:ext>
                </a:extLst>
              </a:tr>
              <a:tr h="370840">
                <a:tc>
                  <a:txBody>
                    <a:bodyPr/>
                    <a:lstStyle/>
                    <a:p>
                      <a:r>
                        <a:rPr lang="en-US" altLang="zh-CN" sz="2400" dirty="0">
                          <a:latin typeface="Consolas"/>
                          <a:cs typeface="Consolas"/>
                        </a:rPr>
                        <a:t>p-i</a:t>
                      </a:r>
                      <a:endParaRPr lang="zh-CN" altLang="en-US" sz="2400" dirty="0">
                        <a:latin typeface="Consolas"/>
                        <a:cs typeface="Consolas"/>
                      </a:endParaRPr>
                    </a:p>
                  </a:txBody>
                  <a:tcPr/>
                </a:tc>
                <a:tc>
                  <a:txBody>
                    <a:bodyPr/>
                    <a:lstStyle/>
                    <a:p>
                      <a:r>
                        <a:rPr lang="en-US" altLang="zh-CN" sz="2000" dirty="0">
                          <a:latin typeface="Verdana"/>
                          <a:cs typeface="Verdana"/>
                        </a:rPr>
                        <a:t>Point to the </a:t>
                      </a:r>
                      <a:r>
                        <a:rPr lang="en-US" altLang="zh-CN" sz="2000" dirty="0" err="1">
                          <a:latin typeface="Verdana"/>
                          <a:cs typeface="Verdana"/>
                        </a:rPr>
                        <a:t>ith</a:t>
                      </a:r>
                      <a:r>
                        <a:rPr lang="en-US" altLang="zh-CN" sz="2000" dirty="0">
                          <a:latin typeface="Verdana"/>
                          <a:cs typeface="Verdana"/>
                        </a:rPr>
                        <a:t> object with type char * before object with address p</a:t>
                      </a:r>
                      <a:endParaRPr lang="zh-CN" altLang="en-US" sz="2000" dirty="0">
                        <a:latin typeface="Verdana"/>
                        <a:cs typeface="Verdan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a:latin typeface="Verdana"/>
                          <a:cs typeface="Verdana"/>
                        </a:rPr>
                        <a:t>???</a:t>
                      </a:r>
                      <a:endParaRPr lang="zh-CN" altLang="en-US" sz="2000" dirty="0">
                        <a:latin typeface="Verdana"/>
                        <a:cs typeface="Verdana"/>
                      </a:endParaRPr>
                    </a:p>
                  </a:txBody>
                  <a:tcPr/>
                </a:tc>
                <a:extLst>
                  <a:ext uri="{0D108BD9-81ED-4DB2-BD59-A6C34878D82A}">
                    <a16:rowId xmlns:a16="http://schemas.microsoft.com/office/drawing/2014/main" val="10001"/>
                  </a:ext>
                </a:extLst>
              </a:tr>
            </a:tbl>
          </a:graphicData>
        </a:graphic>
      </p:graphicFrame>
      <p:sp>
        <p:nvSpPr>
          <p:cNvPr id="32" name="矩形 31"/>
          <p:cNvSpPr/>
          <p:nvPr/>
        </p:nvSpPr>
        <p:spPr>
          <a:xfrm>
            <a:off x="2771761" y="1848525"/>
            <a:ext cx="5474663" cy="400110"/>
          </a:xfrm>
          <a:prstGeom prst="rect">
            <a:avLst/>
          </a:prstGeom>
        </p:spPr>
        <p:txBody>
          <a:bodyPr wrap="none">
            <a:spAutoFit/>
          </a:bodyPr>
          <a:lstStyle/>
          <a:p>
            <a:r>
              <a:rPr kumimoji="1" lang="en-US" altLang="zh-CN" dirty="0">
                <a:latin typeface="Verdana"/>
                <a:cs typeface="Verdana"/>
              </a:rPr>
              <a:t> // assume the address of variable </a:t>
            </a:r>
            <a:r>
              <a:rPr kumimoji="1" lang="en-US" altLang="zh-CN" sz="2000" dirty="0">
                <a:latin typeface="Consolas"/>
                <a:cs typeface="Consolas"/>
              </a:rPr>
              <a:t>a</a:t>
            </a:r>
            <a:r>
              <a:rPr kumimoji="1" lang="en-US" altLang="zh-CN" dirty="0">
                <a:latin typeface="Verdana"/>
                <a:cs typeface="Verdana"/>
              </a:rPr>
              <a:t> is 0x104 </a:t>
            </a:r>
          </a:p>
        </p:txBody>
      </p:sp>
    </p:spTree>
    <p:extLst>
      <p:ext uri="{BB962C8B-B14F-4D97-AF65-F5344CB8AC3E}">
        <p14:creationId xmlns:p14="http://schemas.microsoft.com/office/powerpoint/2010/main" val="29292176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Pointer arithmetic</a:t>
            </a:r>
            <a:endParaRPr kumimoji="1" lang="zh-CN" altLang="en-US" dirty="0"/>
          </a:p>
        </p:txBody>
      </p:sp>
      <p:sp>
        <p:nvSpPr>
          <p:cNvPr id="29" name="文本框 28"/>
          <p:cNvSpPr txBox="1"/>
          <p:nvPr/>
        </p:nvSpPr>
        <p:spPr>
          <a:xfrm>
            <a:off x="457200" y="1417638"/>
            <a:ext cx="2722921" cy="830997"/>
          </a:xfrm>
          <a:prstGeom prst="rect">
            <a:avLst/>
          </a:prstGeom>
          <a:noFill/>
        </p:spPr>
        <p:txBody>
          <a:bodyPr wrap="none" rtlCol="0">
            <a:spAutoFit/>
          </a:bodyPr>
          <a:lstStyle/>
          <a:p>
            <a:r>
              <a:rPr kumimoji="1" lang="en-US" altLang="zh-CN" sz="2400" dirty="0">
                <a:latin typeface="Consolas"/>
                <a:cs typeface="Consolas"/>
              </a:rPr>
              <a:t>char *a = NULL;</a:t>
            </a:r>
          </a:p>
          <a:p>
            <a:r>
              <a:rPr kumimoji="1" lang="en-US" altLang="zh-CN" sz="2400" dirty="0">
                <a:latin typeface="Consolas"/>
                <a:cs typeface="Consolas"/>
              </a:rPr>
              <a:t>char **p = &amp;a;</a:t>
            </a:r>
            <a:endParaRPr kumimoji="1" lang="zh-CN" altLang="en-US" sz="2400" dirty="0">
              <a:latin typeface="Consolas"/>
              <a:cs typeface="Consolas"/>
            </a:endParaRPr>
          </a:p>
        </p:txBody>
      </p:sp>
      <p:graphicFrame>
        <p:nvGraphicFramePr>
          <p:cNvPr id="30" name="表格 29"/>
          <p:cNvGraphicFramePr>
            <a:graphicFrameLocks noGrp="1"/>
          </p:cNvGraphicFramePr>
          <p:nvPr/>
        </p:nvGraphicFramePr>
        <p:xfrm>
          <a:off x="347766" y="2449765"/>
          <a:ext cx="8447249" cy="1402080"/>
        </p:xfrm>
        <a:graphic>
          <a:graphicData uri="http://schemas.openxmlformats.org/drawingml/2006/table">
            <a:tbl>
              <a:tblPr firstRow="1" bandRow="1">
                <a:tableStyleId>{5940675A-B579-460E-94D1-54222C63F5DA}</a:tableStyleId>
              </a:tblPr>
              <a:tblGrid>
                <a:gridCol w="922339">
                  <a:extLst>
                    <a:ext uri="{9D8B030D-6E8A-4147-A177-3AD203B41FA5}">
                      <a16:colId xmlns:a16="http://schemas.microsoft.com/office/drawing/2014/main" val="20000"/>
                    </a:ext>
                  </a:extLst>
                </a:gridCol>
                <a:gridCol w="5503788">
                  <a:extLst>
                    <a:ext uri="{9D8B030D-6E8A-4147-A177-3AD203B41FA5}">
                      <a16:colId xmlns:a16="http://schemas.microsoft.com/office/drawing/2014/main" val="20001"/>
                    </a:ext>
                  </a:extLst>
                </a:gridCol>
                <a:gridCol w="2021122">
                  <a:extLst>
                    <a:ext uri="{9D8B030D-6E8A-4147-A177-3AD203B41FA5}">
                      <a16:colId xmlns:a16="http://schemas.microsoft.com/office/drawing/2014/main" val="20002"/>
                    </a:ext>
                  </a:extLst>
                </a:gridCol>
              </a:tblGrid>
              <a:tr h="370840">
                <a:tc>
                  <a:txBody>
                    <a:bodyPr/>
                    <a:lstStyle/>
                    <a:p>
                      <a:r>
                        <a:rPr lang="en-US" altLang="zh-CN" sz="2400" dirty="0" err="1">
                          <a:latin typeface="Consolas"/>
                          <a:cs typeface="Consolas"/>
                        </a:rPr>
                        <a:t>p+i</a:t>
                      </a:r>
                      <a:endParaRPr lang="zh-CN" altLang="en-US" sz="2400" dirty="0">
                        <a:latin typeface="Consolas"/>
                        <a:cs typeface="Consola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a:latin typeface="Verdana"/>
                          <a:cs typeface="Verdana"/>
                        </a:rPr>
                        <a:t>Point</a:t>
                      </a:r>
                      <a:r>
                        <a:rPr lang="en-US" altLang="zh-CN" sz="2000" baseline="0" dirty="0">
                          <a:latin typeface="Verdana"/>
                          <a:cs typeface="Verdana"/>
                        </a:rPr>
                        <a:t> to the </a:t>
                      </a:r>
                      <a:r>
                        <a:rPr lang="en-US" altLang="zh-CN" sz="2000" baseline="0" dirty="0" err="1">
                          <a:latin typeface="Consolas"/>
                          <a:cs typeface="Consolas"/>
                        </a:rPr>
                        <a:t>i</a:t>
                      </a:r>
                      <a:r>
                        <a:rPr lang="en-US" altLang="zh-CN" sz="2000" baseline="0" dirty="0" err="1">
                          <a:latin typeface="Verdana"/>
                          <a:cs typeface="Verdana"/>
                        </a:rPr>
                        <a:t>th</a:t>
                      </a:r>
                      <a:r>
                        <a:rPr lang="en-US" altLang="zh-CN" sz="2000" baseline="0" dirty="0">
                          <a:latin typeface="Verdana"/>
                          <a:cs typeface="Verdana"/>
                        </a:rPr>
                        <a:t> object with type char * after object with address p</a:t>
                      </a:r>
                      <a:endParaRPr lang="zh-CN" altLang="en-US" sz="2000" dirty="0">
                        <a:latin typeface="Verdana"/>
                        <a:cs typeface="Verdana"/>
                      </a:endParaRPr>
                    </a:p>
                  </a:txBody>
                  <a:tcPr/>
                </a:tc>
                <a:tc>
                  <a:txBody>
                    <a:bodyPr/>
                    <a:lstStyle/>
                    <a:p>
                      <a:r>
                        <a:rPr lang="en-US" altLang="zh-CN" sz="2000" dirty="0">
                          <a:latin typeface="Verdana"/>
                          <a:cs typeface="Verdana"/>
                        </a:rPr>
                        <a:t>0x104 + </a:t>
                      </a:r>
                      <a:r>
                        <a:rPr lang="en-US" altLang="zh-CN" sz="2000" dirty="0" err="1">
                          <a:latin typeface="Verdana"/>
                          <a:cs typeface="Verdana"/>
                        </a:rPr>
                        <a:t>i</a:t>
                      </a:r>
                      <a:r>
                        <a:rPr lang="en-US" altLang="zh-CN" sz="2000" dirty="0">
                          <a:latin typeface="Verdana"/>
                          <a:cs typeface="Verdana"/>
                        </a:rPr>
                        <a:t>*8</a:t>
                      </a:r>
                      <a:endParaRPr lang="zh-CN" altLang="en-US" sz="2000" dirty="0">
                        <a:latin typeface="Verdana"/>
                        <a:cs typeface="Verdana"/>
                      </a:endParaRPr>
                    </a:p>
                  </a:txBody>
                  <a:tcPr/>
                </a:tc>
                <a:extLst>
                  <a:ext uri="{0D108BD9-81ED-4DB2-BD59-A6C34878D82A}">
                    <a16:rowId xmlns:a16="http://schemas.microsoft.com/office/drawing/2014/main" val="10000"/>
                  </a:ext>
                </a:extLst>
              </a:tr>
              <a:tr h="370840">
                <a:tc>
                  <a:txBody>
                    <a:bodyPr/>
                    <a:lstStyle/>
                    <a:p>
                      <a:r>
                        <a:rPr lang="en-US" altLang="zh-CN" sz="2400" dirty="0">
                          <a:latin typeface="Consolas"/>
                          <a:cs typeface="Consolas"/>
                        </a:rPr>
                        <a:t>p-i</a:t>
                      </a:r>
                      <a:endParaRPr lang="zh-CN" altLang="en-US" sz="2400" dirty="0">
                        <a:latin typeface="Consolas"/>
                        <a:cs typeface="Consolas"/>
                      </a:endParaRPr>
                    </a:p>
                  </a:txBody>
                  <a:tcPr/>
                </a:tc>
                <a:tc>
                  <a:txBody>
                    <a:bodyPr/>
                    <a:lstStyle/>
                    <a:p>
                      <a:r>
                        <a:rPr lang="en-US" altLang="zh-CN" sz="2000" dirty="0">
                          <a:latin typeface="Verdana"/>
                          <a:cs typeface="Verdana"/>
                        </a:rPr>
                        <a:t>Point to the </a:t>
                      </a:r>
                      <a:r>
                        <a:rPr lang="en-US" altLang="zh-CN" sz="2000" dirty="0" err="1">
                          <a:latin typeface="Verdana"/>
                          <a:cs typeface="Verdana"/>
                        </a:rPr>
                        <a:t>ith</a:t>
                      </a:r>
                      <a:r>
                        <a:rPr lang="en-US" altLang="zh-CN" sz="2000" dirty="0">
                          <a:latin typeface="Verdana"/>
                          <a:cs typeface="Verdana"/>
                        </a:rPr>
                        <a:t> object with type char * before object with address p</a:t>
                      </a:r>
                      <a:endParaRPr lang="zh-CN" altLang="en-US" sz="2000" dirty="0">
                        <a:latin typeface="Verdana"/>
                        <a:cs typeface="Verdan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a:latin typeface="Verdana"/>
                          <a:cs typeface="Verdana"/>
                        </a:rPr>
                        <a:t>0x104 – </a:t>
                      </a:r>
                      <a:r>
                        <a:rPr lang="en-US" altLang="zh-CN" sz="2000" dirty="0" err="1">
                          <a:latin typeface="Verdana"/>
                          <a:cs typeface="Verdana"/>
                        </a:rPr>
                        <a:t>i</a:t>
                      </a:r>
                      <a:r>
                        <a:rPr lang="en-US" altLang="zh-CN" sz="2000" dirty="0">
                          <a:latin typeface="Verdana"/>
                          <a:cs typeface="Verdana"/>
                        </a:rPr>
                        <a:t>*8</a:t>
                      </a:r>
                      <a:endParaRPr lang="zh-CN" altLang="en-US" sz="2000" dirty="0">
                        <a:latin typeface="Verdana"/>
                        <a:cs typeface="Verdana"/>
                      </a:endParaRPr>
                    </a:p>
                  </a:txBody>
                  <a:tcPr/>
                </a:tc>
                <a:extLst>
                  <a:ext uri="{0D108BD9-81ED-4DB2-BD59-A6C34878D82A}">
                    <a16:rowId xmlns:a16="http://schemas.microsoft.com/office/drawing/2014/main" val="10001"/>
                  </a:ext>
                </a:extLst>
              </a:tr>
            </a:tbl>
          </a:graphicData>
        </a:graphic>
      </p:graphicFrame>
      <p:sp>
        <p:nvSpPr>
          <p:cNvPr id="32" name="矩形 31"/>
          <p:cNvSpPr/>
          <p:nvPr/>
        </p:nvSpPr>
        <p:spPr>
          <a:xfrm>
            <a:off x="2771761" y="1848525"/>
            <a:ext cx="5474663" cy="400110"/>
          </a:xfrm>
          <a:prstGeom prst="rect">
            <a:avLst/>
          </a:prstGeom>
        </p:spPr>
        <p:txBody>
          <a:bodyPr wrap="none">
            <a:spAutoFit/>
          </a:bodyPr>
          <a:lstStyle/>
          <a:p>
            <a:r>
              <a:rPr kumimoji="1" lang="en-US" altLang="zh-CN" dirty="0">
                <a:latin typeface="Verdana"/>
                <a:cs typeface="Verdana"/>
              </a:rPr>
              <a:t> // assume the address of variable </a:t>
            </a:r>
            <a:r>
              <a:rPr kumimoji="1" lang="en-US" altLang="zh-CN" sz="2000" dirty="0">
                <a:latin typeface="Consolas"/>
                <a:cs typeface="Consolas"/>
              </a:rPr>
              <a:t>a</a:t>
            </a:r>
            <a:r>
              <a:rPr kumimoji="1" lang="en-US" altLang="zh-CN" dirty="0">
                <a:latin typeface="Verdana"/>
                <a:cs typeface="Verdana"/>
              </a:rPr>
              <a:t> is 0x104 </a:t>
            </a:r>
          </a:p>
        </p:txBody>
      </p:sp>
    </p:spTree>
    <p:extLst>
      <p:ext uri="{BB962C8B-B14F-4D97-AF65-F5344CB8AC3E}">
        <p14:creationId xmlns:p14="http://schemas.microsoft.com/office/powerpoint/2010/main" val="597204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Array</a:t>
            </a:r>
            <a:endParaRPr kumimoji="1" lang="zh-CN" altLang="en-US" dirty="0"/>
          </a:p>
        </p:txBody>
      </p:sp>
      <p:grpSp>
        <p:nvGrpSpPr>
          <p:cNvPr id="4" name="组 3"/>
          <p:cNvGrpSpPr/>
          <p:nvPr/>
        </p:nvGrpSpPr>
        <p:grpSpPr>
          <a:xfrm>
            <a:off x="457200" y="1840040"/>
            <a:ext cx="8270109" cy="947518"/>
            <a:chOff x="540975" y="5096561"/>
            <a:chExt cx="8270109" cy="947518"/>
          </a:xfrm>
        </p:grpSpPr>
        <p:sp>
          <p:nvSpPr>
            <p:cNvPr id="5" name="矩形 4"/>
            <p:cNvSpPr/>
            <p:nvPr/>
          </p:nvSpPr>
          <p:spPr>
            <a:xfrm>
              <a:off x="1106725" y="5112563"/>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000" dirty="0">
                  <a:latin typeface="Verdana"/>
                  <a:cs typeface="Verdana"/>
                </a:rPr>
                <a:t>int</a:t>
              </a:r>
              <a:endParaRPr kumimoji="1" lang="zh-CN" altLang="en-US" sz="2000" dirty="0">
                <a:latin typeface="Verdana"/>
                <a:cs typeface="Verdana"/>
              </a:endParaRPr>
            </a:p>
          </p:txBody>
        </p:sp>
        <p:sp>
          <p:nvSpPr>
            <p:cNvPr id="6" name="矩形 5"/>
            <p:cNvSpPr/>
            <p:nvPr/>
          </p:nvSpPr>
          <p:spPr>
            <a:xfrm>
              <a:off x="1866372" y="5112563"/>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7" name="矩形 6"/>
            <p:cNvSpPr/>
            <p:nvPr/>
          </p:nvSpPr>
          <p:spPr>
            <a:xfrm>
              <a:off x="2637892" y="5110649"/>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8" name="矩形 7"/>
            <p:cNvSpPr/>
            <p:nvPr/>
          </p:nvSpPr>
          <p:spPr>
            <a:xfrm>
              <a:off x="3407502" y="5110649"/>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9" name="矩形 8"/>
            <p:cNvSpPr/>
            <p:nvPr/>
          </p:nvSpPr>
          <p:spPr>
            <a:xfrm>
              <a:off x="4179019" y="5110649"/>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0" name="矩形 9"/>
            <p:cNvSpPr/>
            <p:nvPr/>
          </p:nvSpPr>
          <p:spPr>
            <a:xfrm>
              <a:off x="4950539" y="5108735"/>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1" name="矩形 10"/>
            <p:cNvSpPr/>
            <p:nvPr/>
          </p:nvSpPr>
          <p:spPr>
            <a:xfrm>
              <a:off x="5722059" y="5110651"/>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2" name="矩形 11"/>
            <p:cNvSpPr/>
            <p:nvPr/>
          </p:nvSpPr>
          <p:spPr>
            <a:xfrm>
              <a:off x="6493576" y="5110651"/>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3" name="矩形 12"/>
            <p:cNvSpPr/>
            <p:nvPr/>
          </p:nvSpPr>
          <p:spPr>
            <a:xfrm>
              <a:off x="7265096" y="5108737"/>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4" name="矩形 13"/>
            <p:cNvSpPr/>
            <p:nvPr/>
          </p:nvSpPr>
          <p:spPr>
            <a:xfrm>
              <a:off x="8034706" y="5108737"/>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5" name="矩形 14"/>
            <p:cNvSpPr/>
            <p:nvPr/>
          </p:nvSpPr>
          <p:spPr>
            <a:xfrm>
              <a:off x="540975" y="5096561"/>
              <a:ext cx="563375" cy="523220"/>
            </a:xfrm>
            <a:prstGeom prst="rect">
              <a:avLst/>
            </a:prstGeom>
          </p:spPr>
          <p:txBody>
            <a:bodyPr wrap="none">
              <a:spAutoFit/>
            </a:bodyPr>
            <a:lstStyle/>
            <a:p>
              <a:r>
                <a:rPr kumimoji="1" lang="en-US" altLang="zh-CN" sz="2800" dirty="0">
                  <a:latin typeface="Verdana"/>
                  <a:cs typeface="Verdana"/>
                </a:rPr>
                <a:t>a:</a:t>
              </a:r>
              <a:endParaRPr lang="zh-CN" altLang="en-US" sz="2800" dirty="0"/>
            </a:p>
          </p:txBody>
        </p:sp>
        <p:sp>
          <p:nvSpPr>
            <p:cNvPr id="16" name="矩形 15"/>
            <p:cNvSpPr/>
            <p:nvPr/>
          </p:nvSpPr>
          <p:spPr>
            <a:xfrm>
              <a:off x="1094513" y="5635111"/>
              <a:ext cx="734696" cy="400110"/>
            </a:xfrm>
            <a:prstGeom prst="rect">
              <a:avLst/>
            </a:prstGeom>
          </p:spPr>
          <p:txBody>
            <a:bodyPr wrap="none">
              <a:spAutoFit/>
            </a:bodyPr>
            <a:lstStyle/>
            <a:p>
              <a:r>
                <a:rPr kumimoji="1" lang="en-US" altLang="zh-CN" sz="2000" dirty="0">
                  <a:latin typeface="Verdana"/>
                  <a:cs typeface="Verdana"/>
                </a:rPr>
                <a:t>a[0]</a:t>
              </a:r>
              <a:endParaRPr lang="zh-CN" altLang="en-US" sz="2000" dirty="0"/>
            </a:p>
          </p:txBody>
        </p:sp>
        <p:sp>
          <p:nvSpPr>
            <p:cNvPr id="17" name="矩形 16"/>
            <p:cNvSpPr/>
            <p:nvPr/>
          </p:nvSpPr>
          <p:spPr>
            <a:xfrm>
              <a:off x="1866372" y="5643969"/>
              <a:ext cx="734696" cy="400110"/>
            </a:xfrm>
            <a:prstGeom prst="rect">
              <a:avLst/>
            </a:prstGeom>
          </p:spPr>
          <p:txBody>
            <a:bodyPr wrap="none">
              <a:spAutoFit/>
            </a:bodyPr>
            <a:lstStyle/>
            <a:p>
              <a:r>
                <a:rPr kumimoji="1" lang="en-US" altLang="zh-CN" sz="2000" dirty="0">
                  <a:latin typeface="Verdana"/>
                  <a:cs typeface="Verdana"/>
                </a:rPr>
                <a:t>a[1]</a:t>
              </a:r>
              <a:endParaRPr lang="zh-CN" altLang="en-US" sz="2000" dirty="0"/>
            </a:p>
          </p:txBody>
        </p:sp>
        <p:sp>
          <p:nvSpPr>
            <p:cNvPr id="18" name="矩形 17"/>
            <p:cNvSpPr/>
            <p:nvPr/>
          </p:nvSpPr>
          <p:spPr>
            <a:xfrm>
              <a:off x="2625330" y="5643969"/>
              <a:ext cx="734696" cy="400110"/>
            </a:xfrm>
            <a:prstGeom prst="rect">
              <a:avLst/>
            </a:prstGeom>
          </p:spPr>
          <p:txBody>
            <a:bodyPr wrap="none">
              <a:spAutoFit/>
            </a:bodyPr>
            <a:lstStyle/>
            <a:p>
              <a:r>
                <a:rPr kumimoji="1" lang="en-US" altLang="zh-CN" sz="2000" dirty="0">
                  <a:latin typeface="Verdana"/>
                  <a:cs typeface="Verdana"/>
                </a:rPr>
                <a:t>a[2]</a:t>
              </a:r>
              <a:endParaRPr lang="zh-CN" altLang="en-US" sz="2000" dirty="0"/>
            </a:p>
          </p:txBody>
        </p:sp>
        <p:sp>
          <p:nvSpPr>
            <p:cNvPr id="19" name="矩形 18"/>
            <p:cNvSpPr/>
            <p:nvPr/>
          </p:nvSpPr>
          <p:spPr>
            <a:xfrm>
              <a:off x="3419899" y="5635111"/>
              <a:ext cx="734696" cy="400110"/>
            </a:xfrm>
            <a:prstGeom prst="rect">
              <a:avLst/>
            </a:prstGeom>
          </p:spPr>
          <p:txBody>
            <a:bodyPr wrap="none">
              <a:spAutoFit/>
            </a:bodyPr>
            <a:lstStyle/>
            <a:p>
              <a:r>
                <a:rPr kumimoji="1" lang="en-US" altLang="zh-CN" sz="2000" dirty="0">
                  <a:latin typeface="Verdana"/>
                  <a:cs typeface="Verdana"/>
                </a:rPr>
                <a:t>a[3]</a:t>
              </a:r>
              <a:endParaRPr lang="zh-CN" altLang="en-US" sz="2000" dirty="0"/>
            </a:p>
          </p:txBody>
        </p:sp>
        <p:sp>
          <p:nvSpPr>
            <p:cNvPr id="20" name="矩形 19"/>
            <p:cNvSpPr/>
            <p:nvPr/>
          </p:nvSpPr>
          <p:spPr>
            <a:xfrm>
              <a:off x="4160451" y="5628768"/>
              <a:ext cx="734696" cy="400110"/>
            </a:xfrm>
            <a:prstGeom prst="rect">
              <a:avLst/>
            </a:prstGeom>
          </p:spPr>
          <p:txBody>
            <a:bodyPr wrap="none">
              <a:spAutoFit/>
            </a:bodyPr>
            <a:lstStyle/>
            <a:p>
              <a:r>
                <a:rPr kumimoji="1" lang="en-US" altLang="zh-CN" sz="2000" dirty="0">
                  <a:latin typeface="Verdana"/>
                  <a:cs typeface="Verdana"/>
                </a:rPr>
                <a:t>a[4]</a:t>
              </a:r>
              <a:endParaRPr lang="zh-CN" altLang="en-US" sz="2000" dirty="0"/>
            </a:p>
          </p:txBody>
        </p:sp>
        <p:sp>
          <p:nvSpPr>
            <p:cNvPr id="21" name="矩形 20"/>
            <p:cNvSpPr/>
            <p:nvPr/>
          </p:nvSpPr>
          <p:spPr>
            <a:xfrm>
              <a:off x="4932310" y="5637626"/>
              <a:ext cx="734696" cy="400110"/>
            </a:xfrm>
            <a:prstGeom prst="rect">
              <a:avLst/>
            </a:prstGeom>
          </p:spPr>
          <p:txBody>
            <a:bodyPr wrap="none">
              <a:spAutoFit/>
            </a:bodyPr>
            <a:lstStyle/>
            <a:p>
              <a:r>
                <a:rPr kumimoji="1" lang="en-US" altLang="zh-CN" sz="2000" dirty="0">
                  <a:latin typeface="Verdana"/>
                  <a:cs typeface="Verdana"/>
                </a:rPr>
                <a:t>a[5]</a:t>
              </a:r>
              <a:endParaRPr lang="zh-CN" altLang="en-US" sz="2000" dirty="0"/>
            </a:p>
          </p:txBody>
        </p:sp>
        <p:sp>
          <p:nvSpPr>
            <p:cNvPr id="22" name="矩形 21"/>
            <p:cNvSpPr/>
            <p:nvPr/>
          </p:nvSpPr>
          <p:spPr>
            <a:xfrm>
              <a:off x="5691268" y="5637626"/>
              <a:ext cx="734696" cy="400110"/>
            </a:xfrm>
            <a:prstGeom prst="rect">
              <a:avLst/>
            </a:prstGeom>
          </p:spPr>
          <p:txBody>
            <a:bodyPr wrap="none">
              <a:spAutoFit/>
            </a:bodyPr>
            <a:lstStyle/>
            <a:p>
              <a:r>
                <a:rPr kumimoji="1" lang="en-US" altLang="zh-CN" sz="2000" dirty="0">
                  <a:latin typeface="Verdana"/>
                  <a:cs typeface="Verdana"/>
                </a:rPr>
                <a:t>a[6]</a:t>
              </a:r>
              <a:endParaRPr lang="zh-CN" altLang="en-US" sz="2000" dirty="0"/>
            </a:p>
          </p:txBody>
        </p:sp>
        <p:sp>
          <p:nvSpPr>
            <p:cNvPr id="23" name="矩形 22"/>
            <p:cNvSpPr/>
            <p:nvPr/>
          </p:nvSpPr>
          <p:spPr>
            <a:xfrm>
              <a:off x="6485837" y="5628768"/>
              <a:ext cx="734696" cy="400110"/>
            </a:xfrm>
            <a:prstGeom prst="rect">
              <a:avLst/>
            </a:prstGeom>
          </p:spPr>
          <p:txBody>
            <a:bodyPr wrap="none">
              <a:spAutoFit/>
            </a:bodyPr>
            <a:lstStyle/>
            <a:p>
              <a:r>
                <a:rPr kumimoji="1" lang="en-US" altLang="zh-CN" sz="2000" dirty="0">
                  <a:latin typeface="Verdana"/>
                  <a:cs typeface="Verdana"/>
                </a:rPr>
                <a:t>a[7]</a:t>
              </a:r>
              <a:endParaRPr lang="zh-CN" altLang="en-US" sz="2000" dirty="0"/>
            </a:p>
          </p:txBody>
        </p:sp>
        <p:sp>
          <p:nvSpPr>
            <p:cNvPr id="24" name="矩形 23"/>
            <p:cNvSpPr/>
            <p:nvPr/>
          </p:nvSpPr>
          <p:spPr>
            <a:xfrm>
              <a:off x="7290831" y="5634273"/>
              <a:ext cx="734696" cy="400110"/>
            </a:xfrm>
            <a:prstGeom prst="rect">
              <a:avLst/>
            </a:prstGeom>
          </p:spPr>
          <p:txBody>
            <a:bodyPr wrap="none">
              <a:spAutoFit/>
            </a:bodyPr>
            <a:lstStyle/>
            <a:p>
              <a:r>
                <a:rPr kumimoji="1" lang="en-US" altLang="zh-CN" sz="2000" dirty="0">
                  <a:latin typeface="Verdana"/>
                  <a:cs typeface="Verdana"/>
                </a:rPr>
                <a:t>a[8]</a:t>
              </a:r>
              <a:endParaRPr lang="zh-CN" altLang="en-US" sz="2000" dirty="0"/>
            </a:p>
          </p:txBody>
        </p:sp>
        <p:sp>
          <p:nvSpPr>
            <p:cNvPr id="25" name="矩形 24"/>
            <p:cNvSpPr/>
            <p:nvPr/>
          </p:nvSpPr>
          <p:spPr>
            <a:xfrm>
              <a:off x="8076388" y="5607283"/>
              <a:ext cx="734696" cy="400110"/>
            </a:xfrm>
            <a:prstGeom prst="rect">
              <a:avLst/>
            </a:prstGeom>
          </p:spPr>
          <p:txBody>
            <a:bodyPr wrap="none">
              <a:spAutoFit/>
            </a:bodyPr>
            <a:lstStyle/>
            <a:p>
              <a:r>
                <a:rPr kumimoji="1" lang="en-US" altLang="zh-CN" sz="2000" dirty="0">
                  <a:latin typeface="Verdana"/>
                  <a:cs typeface="Verdana"/>
                </a:rPr>
                <a:t>a[9]</a:t>
              </a:r>
              <a:endParaRPr lang="zh-CN" altLang="en-US" sz="2000" dirty="0"/>
            </a:p>
          </p:txBody>
        </p:sp>
      </p:grpSp>
      <p:sp>
        <p:nvSpPr>
          <p:cNvPr id="27" name="矩形 26"/>
          <p:cNvSpPr/>
          <p:nvPr/>
        </p:nvSpPr>
        <p:spPr>
          <a:xfrm>
            <a:off x="457200" y="3235789"/>
            <a:ext cx="8471790" cy="461665"/>
          </a:xfrm>
          <a:prstGeom prst="rect">
            <a:avLst/>
          </a:prstGeom>
        </p:spPr>
        <p:txBody>
          <a:bodyPr wrap="none">
            <a:spAutoFit/>
          </a:bodyPr>
          <a:lstStyle/>
          <a:p>
            <a:r>
              <a:rPr kumimoji="1" lang="en-US" altLang="zh-CN" sz="2400" dirty="0">
                <a:latin typeface="Verdana"/>
                <a:cs typeface="Verdana"/>
              </a:rPr>
              <a:t>length of a[0]: 4 bytes </a:t>
            </a:r>
            <a:r>
              <a:rPr kumimoji="1" lang="en-US" altLang="zh-CN" sz="2400" dirty="0">
                <a:latin typeface="Verdana"/>
                <a:cs typeface="Verdana"/>
                <a:sym typeface="Wingdings"/>
              </a:rPr>
              <a:t> </a:t>
            </a:r>
            <a:r>
              <a:rPr kumimoji="1" lang="en-US" altLang="zh-CN" sz="2400" dirty="0">
                <a:latin typeface="Verdana"/>
                <a:cs typeface="Verdana"/>
              </a:rPr>
              <a:t>a[1] is 4 bytes next to a[0] </a:t>
            </a:r>
            <a:endParaRPr lang="zh-CN" altLang="en-US" sz="2400" dirty="0"/>
          </a:p>
        </p:txBody>
      </p:sp>
    </p:spTree>
    <p:extLst>
      <p:ext uri="{BB962C8B-B14F-4D97-AF65-F5344CB8AC3E}">
        <p14:creationId xmlns:p14="http://schemas.microsoft.com/office/powerpoint/2010/main" val="33345269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Array</a:t>
            </a:r>
            <a:endParaRPr kumimoji="1" lang="zh-CN" altLang="en-US" dirty="0"/>
          </a:p>
        </p:txBody>
      </p:sp>
      <p:grpSp>
        <p:nvGrpSpPr>
          <p:cNvPr id="4" name="组 3"/>
          <p:cNvGrpSpPr/>
          <p:nvPr/>
        </p:nvGrpSpPr>
        <p:grpSpPr>
          <a:xfrm>
            <a:off x="457200" y="1840040"/>
            <a:ext cx="8270109" cy="947518"/>
            <a:chOff x="540975" y="5096561"/>
            <a:chExt cx="8270109" cy="947518"/>
          </a:xfrm>
        </p:grpSpPr>
        <p:sp>
          <p:nvSpPr>
            <p:cNvPr id="5" name="矩形 4"/>
            <p:cNvSpPr/>
            <p:nvPr/>
          </p:nvSpPr>
          <p:spPr>
            <a:xfrm>
              <a:off x="1106725" y="5112563"/>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000" dirty="0">
                  <a:latin typeface="Verdana"/>
                  <a:cs typeface="Verdana"/>
                </a:rPr>
                <a:t>int</a:t>
              </a:r>
              <a:endParaRPr kumimoji="1" lang="zh-CN" altLang="en-US" sz="2000" dirty="0">
                <a:latin typeface="Verdana"/>
                <a:cs typeface="Verdana"/>
              </a:endParaRPr>
            </a:p>
          </p:txBody>
        </p:sp>
        <p:sp>
          <p:nvSpPr>
            <p:cNvPr id="6" name="矩形 5"/>
            <p:cNvSpPr/>
            <p:nvPr/>
          </p:nvSpPr>
          <p:spPr>
            <a:xfrm>
              <a:off x="1866372" y="5112563"/>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7" name="矩形 6"/>
            <p:cNvSpPr/>
            <p:nvPr/>
          </p:nvSpPr>
          <p:spPr>
            <a:xfrm>
              <a:off x="2637892" y="5110649"/>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8" name="矩形 7"/>
            <p:cNvSpPr/>
            <p:nvPr/>
          </p:nvSpPr>
          <p:spPr>
            <a:xfrm>
              <a:off x="3407502" y="5110649"/>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9" name="矩形 8"/>
            <p:cNvSpPr/>
            <p:nvPr/>
          </p:nvSpPr>
          <p:spPr>
            <a:xfrm>
              <a:off x="4179019" y="5110649"/>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0" name="矩形 9"/>
            <p:cNvSpPr/>
            <p:nvPr/>
          </p:nvSpPr>
          <p:spPr>
            <a:xfrm>
              <a:off x="4950539" y="5108735"/>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1" name="矩形 10"/>
            <p:cNvSpPr/>
            <p:nvPr/>
          </p:nvSpPr>
          <p:spPr>
            <a:xfrm>
              <a:off x="5722059" y="5110651"/>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2" name="矩形 11"/>
            <p:cNvSpPr/>
            <p:nvPr/>
          </p:nvSpPr>
          <p:spPr>
            <a:xfrm>
              <a:off x="6493576" y="5110651"/>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3" name="矩形 12"/>
            <p:cNvSpPr/>
            <p:nvPr/>
          </p:nvSpPr>
          <p:spPr>
            <a:xfrm>
              <a:off x="7265096" y="5108737"/>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4" name="矩形 13"/>
            <p:cNvSpPr/>
            <p:nvPr/>
          </p:nvSpPr>
          <p:spPr>
            <a:xfrm>
              <a:off x="8034706" y="5108737"/>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5" name="矩形 14"/>
            <p:cNvSpPr/>
            <p:nvPr/>
          </p:nvSpPr>
          <p:spPr>
            <a:xfrm>
              <a:off x="540975" y="5096561"/>
              <a:ext cx="563375" cy="523220"/>
            </a:xfrm>
            <a:prstGeom prst="rect">
              <a:avLst/>
            </a:prstGeom>
          </p:spPr>
          <p:txBody>
            <a:bodyPr wrap="none">
              <a:spAutoFit/>
            </a:bodyPr>
            <a:lstStyle/>
            <a:p>
              <a:r>
                <a:rPr kumimoji="1" lang="en-US" altLang="zh-CN" sz="2800" dirty="0">
                  <a:latin typeface="Verdana"/>
                  <a:cs typeface="Verdana"/>
                </a:rPr>
                <a:t>a:</a:t>
              </a:r>
              <a:endParaRPr lang="zh-CN" altLang="en-US" sz="2800" dirty="0"/>
            </a:p>
          </p:txBody>
        </p:sp>
        <p:sp>
          <p:nvSpPr>
            <p:cNvPr id="16" name="矩形 15"/>
            <p:cNvSpPr/>
            <p:nvPr/>
          </p:nvSpPr>
          <p:spPr>
            <a:xfrm>
              <a:off x="1094513" y="5635111"/>
              <a:ext cx="734696" cy="400110"/>
            </a:xfrm>
            <a:prstGeom prst="rect">
              <a:avLst/>
            </a:prstGeom>
          </p:spPr>
          <p:txBody>
            <a:bodyPr wrap="none">
              <a:spAutoFit/>
            </a:bodyPr>
            <a:lstStyle/>
            <a:p>
              <a:r>
                <a:rPr kumimoji="1" lang="en-US" altLang="zh-CN" sz="2000" dirty="0">
                  <a:latin typeface="Verdana"/>
                  <a:cs typeface="Verdana"/>
                </a:rPr>
                <a:t>a[0]</a:t>
              </a:r>
              <a:endParaRPr lang="zh-CN" altLang="en-US" sz="2000" dirty="0"/>
            </a:p>
          </p:txBody>
        </p:sp>
        <p:sp>
          <p:nvSpPr>
            <p:cNvPr id="17" name="矩形 16"/>
            <p:cNvSpPr/>
            <p:nvPr/>
          </p:nvSpPr>
          <p:spPr>
            <a:xfrm>
              <a:off x="1866372" y="5643969"/>
              <a:ext cx="734696" cy="400110"/>
            </a:xfrm>
            <a:prstGeom prst="rect">
              <a:avLst/>
            </a:prstGeom>
          </p:spPr>
          <p:txBody>
            <a:bodyPr wrap="none">
              <a:spAutoFit/>
            </a:bodyPr>
            <a:lstStyle/>
            <a:p>
              <a:r>
                <a:rPr kumimoji="1" lang="en-US" altLang="zh-CN" sz="2000" dirty="0">
                  <a:latin typeface="Verdana"/>
                  <a:cs typeface="Verdana"/>
                </a:rPr>
                <a:t>a[1]</a:t>
              </a:r>
              <a:endParaRPr lang="zh-CN" altLang="en-US" sz="2000" dirty="0"/>
            </a:p>
          </p:txBody>
        </p:sp>
        <p:sp>
          <p:nvSpPr>
            <p:cNvPr id="18" name="矩形 17"/>
            <p:cNvSpPr/>
            <p:nvPr/>
          </p:nvSpPr>
          <p:spPr>
            <a:xfrm>
              <a:off x="2625330" y="5643969"/>
              <a:ext cx="734696" cy="400110"/>
            </a:xfrm>
            <a:prstGeom prst="rect">
              <a:avLst/>
            </a:prstGeom>
          </p:spPr>
          <p:txBody>
            <a:bodyPr wrap="none">
              <a:spAutoFit/>
            </a:bodyPr>
            <a:lstStyle/>
            <a:p>
              <a:r>
                <a:rPr kumimoji="1" lang="en-US" altLang="zh-CN" sz="2000" dirty="0">
                  <a:latin typeface="Verdana"/>
                  <a:cs typeface="Verdana"/>
                </a:rPr>
                <a:t>a[2]</a:t>
              </a:r>
              <a:endParaRPr lang="zh-CN" altLang="en-US" sz="2000" dirty="0"/>
            </a:p>
          </p:txBody>
        </p:sp>
        <p:sp>
          <p:nvSpPr>
            <p:cNvPr id="19" name="矩形 18"/>
            <p:cNvSpPr/>
            <p:nvPr/>
          </p:nvSpPr>
          <p:spPr>
            <a:xfrm>
              <a:off x="3419899" y="5635111"/>
              <a:ext cx="734696" cy="400110"/>
            </a:xfrm>
            <a:prstGeom prst="rect">
              <a:avLst/>
            </a:prstGeom>
          </p:spPr>
          <p:txBody>
            <a:bodyPr wrap="none">
              <a:spAutoFit/>
            </a:bodyPr>
            <a:lstStyle/>
            <a:p>
              <a:r>
                <a:rPr kumimoji="1" lang="en-US" altLang="zh-CN" sz="2000" dirty="0">
                  <a:latin typeface="Verdana"/>
                  <a:cs typeface="Verdana"/>
                </a:rPr>
                <a:t>a[3]</a:t>
              </a:r>
              <a:endParaRPr lang="zh-CN" altLang="en-US" sz="2000" dirty="0"/>
            </a:p>
          </p:txBody>
        </p:sp>
        <p:sp>
          <p:nvSpPr>
            <p:cNvPr id="20" name="矩形 19"/>
            <p:cNvSpPr/>
            <p:nvPr/>
          </p:nvSpPr>
          <p:spPr>
            <a:xfrm>
              <a:off x="4160451" y="5628768"/>
              <a:ext cx="734696" cy="400110"/>
            </a:xfrm>
            <a:prstGeom prst="rect">
              <a:avLst/>
            </a:prstGeom>
          </p:spPr>
          <p:txBody>
            <a:bodyPr wrap="none">
              <a:spAutoFit/>
            </a:bodyPr>
            <a:lstStyle/>
            <a:p>
              <a:r>
                <a:rPr kumimoji="1" lang="en-US" altLang="zh-CN" sz="2000" dirty="0">
                  <a:latin typeface="Verdana"/>
                  <a:cs typeface="Verdana"/>
                </a:rPr>
                <a:t>a[4]</a:t>
              </a:r>
              <a:endParaRPr lang="zh-CN" altLang="en-US" sz="2000" dirty="0"/>
            </a:p>
          </p:txBody>
        </p:sp>
        <p:sp>
          <p:nvSpPr>
            <p:cNvPr id="21" name="矩形 20"/>
            <p:cNvSpPr/>
            <p:nvPr/>
          </p:nvSpPr>
          <p:spPr>
            <a:xfrm>
              <a:off x="4932310" y="5637626"/>
              <a:ext cx="734696" cy="400110"/>
            </a:xfrm>
            <a:prstGeom prst="rect">
              <a:avLst/>
            </a:prstGeom>
          </p:spPr>
          <p:txBody>
            <a:bodyPr wrap="none">
              <a:spAutoFit/>
            </a:bodyPr>
            <a:lstStyle/>
            <a:p>
              <a:r>
                <a:rPr kumimoji="1" lang="en-US" altLang="zh-CN" sz="2000" dirty="0">
                  <a:latin typeface="Verdana"/>
                  <a:cs typeface="Verdana"/>
                </a:rPr>
                <a:t>a[5]</a:t>
              </a:r>
              <a:endParaRPr lang="zh-CN" altLang="en-US" sz="2000" dirty="0"/>
            </a:p>
          </p:txBody>
        </p:sp>
        <p:sp>
          <p:nvSpPr>
            <p:cNvPr id="22" name="矩形 21"/>
            <p:cNvSpPr/>
            <p:nvPr/>
          </p:nvSpPr>
          <p:spPr>
            <a:xfrm>
              <a:off x="5691268" y="5637626"/>
              <a:ext cx="734696" cy="400110"/>
            </a:xfrm>
            <a:prstGeom prst="rect">
              <a:avLst/>
            </a:prstGeom>
          </p:spPr>
          <p:txBody>
            <a:bodyPr wrap="none">
              <a:spAutoFit/>
            </a:bodyPr>
            <a:lstStyle/>
            <a:p>
              <a:r>
                <a:rPr kumimoji="1" lang="en-US" altLang="zh-CN" sz="2000" dirty="0">
                  <a:latin typeface="Verdana"/>
                  <a:cs typeface="Verdana"/>
                </a:rPr>
                <a:t>a[6]</a:t>
              </a:r>
              <a:endParaRPr lang="zh-CN" altLang="en-US" sz="2000" dirty="0"/>
            </a:p>
          </p:txBody>
        </p:sp>
        <p:sp>
          <p:nvSpPr>
            <p:cNvPr id="23" name="矩形 22"/>
            <p:cNvSpPr/>
            <p:nvPr/>
          </p:nvSpPr>
          <p:spPr>
            <a:xfrm>
              <a:off x="6485837" y="5628768"/>
              <a:ext cx="734696" cy="400110"/>
            </a:xfrm>
            <a:prstGeom prst="rect">
              <a:avLst/>
            </a:prstGeom>
          </p:spPr>
          <p:txBody>
            <a:bodyPr wrap="none">
              <a:spAutoFit/>
            </a:bodyPr>
            <a:lstStyle/>
            <a:p>
              <a:r>
                <a:rPr kumimoji="1" lang="en-US" altLang="zh-CN" sz="2000" dirty="0">
                  <a:latin typeface="Verdana"/>
                  <a:cs typeface="Verdana"/>
                </a:rPr>
                <a:t>a[7]</a:t>
              </a:r>
              <a:endParaRPr lang="zh-CN" altLang="en-US" sz="2000" dirty="0"/>
            </a:p>
          </p:txBody>
        </p:sp>
        <p:sp>
          <p:nvSpPr>
            <p:cNvPr id="24" name="矩形 23"/>
            <p:cNvSpPr/>
            <p:nvPr/>
          </p:nvSpPr>
          <p:spPr>
            <a:xfrm>
              <a:off x="7290831" y="5634273"/>
              <a:ext cx="734696" cy="400110"/>
            </a:xfrm>
            <a:prstGeom prst="rect">
              <a:avLst/>
            </a:prstGeom>
          </p:spPr>
          <p:txBody>
            <a:bodyPr wrap="none">
              <a:spAutoFit/>
            </a:bodyPr>
            <a:lstStyle/>
            <a:p>
              <a:r>
                <a:rPr kumimoji="1" lang="en-US" altLang="zh-CN" sz="2000" dirty="0">
                  <a:latin typeface="Verdana"/>
                  <a:cs typeface="Verdana"/>
                </a:rPr>
                <a:t>a[8]</a:t>
              </a:r>
              <a:endParaRPr lang="zh-CN" altLang="en-US" sz="2000" dirty="0"/>
            </a:p>
          </p:txBody>
        </p:sp>
        <p:sp>
          <p:nvSpPr>
            <p:cNvPr id="25" name="矩形 24"/>
            <p:cNvSpPr/>
            <p:nvPr/>
          </p:nvSpPr>
          <p:spPr>
            <a:xfrm>
              <a:off x="8076388" y="5607283"/>
              <a:ext cx="734696" cy="400110"/>
            </a:xfrm>
            <a:prstGeom prst="rect">
              <a:avLst/>
            </a:prstGeom>
          </p:spPr>
          <p:txBody>
            <a:bodyPr wrap="none">
              <a:spAutoFit/>
            </a:bodyPr>
            <a:lstStyle/>
            <a:p>
              <a:r>
                <a:rPr kumimoji="1" lang="en-US" altLang="zh-CN" sz="2000" dirty="0">
                  <a:latin typeface="Verdana"/>
                  <a:cs typeface="Verdana"/>
                </a:rPr>
                <a:t>a[9]</a:t>
              </a:r>
              <a:endParaRPr lang="zh-CN" altLang="en-US" sz="2000" dirty="0"/>
            </a:p>
          </p:txBody>
        </p:sp>
      </p:grpSp>
      <p:sp>
        <p:nvSpPr>
          <p:cNvPr id="27" name="矩形 26"/>
          <p:cNvSpPr/>
          <p:nvPr/>
        </p:nvSpPr>
        <p:spPr>
          <a:xfrm>
            <a:off x="457200" y="3235789"/>
            <a:ext cx="8471790" cy="461665"/>
          </a:xfrm>
          <a:prstGeom prst="rect">
            <a:avLst/>
          </a:prstGeom>
        </p:spPr>
        <p:txBody>
          <a:bodyPr wrap="none">
            <a:spAutoFit/>
          </a:bodyPr>
          <a:lstStyle/>
          <a:p>
            <a:r>
              <a:rPr kumimoji="1" lang="en-US" altLang="zh-CN" sz="2400" dirty="0">
                <a:latin typeface="Verdana"/>
                <a:cs typeface="Verdana"/>
              </a:rPr>
              <a:t>length of a[0]: 4 bytes </a:t>
            </a:r>
            <a:r>
              <a:rPr kumimoji="1" lang="en-US" altLang="zh-CN" sz="2400" dirty="0">
                <a:latin typeface="Verdana"/>
                <a:cs typeface="Verdana"/>
                <a:sym typeface="Wingdings"/>
              </a:rPr>
              <a:t> </a:t>
            </a:r>
            <a:r>
              <a:rPr kumimoji="1" lang="en-US" altLang="zh-CN" sz="2400" dirty="0">
                <a:latin typeface="Verdana"/>
                <a:cs typeface="Verdana"/>
              </a:rPr>
              <a:t>a[1] is 4 bytes next to a[0] </a:t>
            </a:r>
            <a:endParaRPr lang="zh-CN" altLang="en-US" sz="2400" dirty="0"/>
          </a:p>
        </p:txBody>
      </p:sp>
      <p:sp>
        <p:nvSpPr>
          <p:cNvPr id="26" name="矩形 25"/>
          <p:cNvSpPr/>
          <p:nvPr/>
        </p:nvSpPr>
        <p:spPr>
          <a:xfrm>
            <a:off x="433037" y="3913119"/>
            <a:ext cx="5822026" cy="830997"/>
          </a:xfrm>
          <a:prstGeom prst="rect">
            <a:avLst/>
          </a:prstGeom>
        </p:spPr>
        <p:txBody>
          <a:bodyPr wrap="none">
            <a:spAutoFit/>
          </a:bodyPr>
          <a:lstStyle/>
          <a:p>
            <a:r>
              <a:rPr kumimoji="1" lang="en-US" altLang="zh-CN" sz="2400" dirty="0">
                <a:latin typeface="Verdana"/>
                <a:cs typeface="Verdana"/>
              </a:rPr>
              <a:t>int *p = &amp;a[0] </a:t>
            </a:r>
            <a:r>
              <a:rPr kumimoji="1" lang="en-US" altLang="zh-CN" sz="2400" dirty="0">
                <a:latin typeface="Verdana"/>
                <a:cs typeface="Verdana"/>
                <a:sym typeface="Wingdings"/>
              </a:rPr>
              <a:t> p+1 points to a[1]</a:t>
            </a:r>
            <a:endParaRPr kumimoji="1" lang="en-US" altLang="zh-CN" sz="2400" dirty="0">
              <a:latin typeface="Verdana"/>
              <a:cs typeface="Verdana"/>
            </a:endParaRPr>
          </a:p>
          <a:p>
            <a:endParaRPr lang="zh-CN" altLang="en-US" sz="2400" dirty="0"/>
          </a:p>
        </p:txBody>
      </p:sp>
      <p:cxnSp>
        <p:nvCxnSpPr>
          <p:cNvPr id="28" name="直线箭头连接符 27"/>
          <p:cNvCxnSpPr>
            <a:endCxn id="5" idx="0"/>
          </p:cNvCxnSpPr>
          <p:nvPr/>
        </p:nvCxnSpPr>
        <p:spPr>
          <a:xfrm>
            <a:off x="925824" y="1417638"/>
            <a:ext cx="482886" cy="438404"/>
          </a:xfrm>
          <a:prstGeom prst="curvedConnector2">
            <a:avLst/>
          </a:prstGeom>
          <a:ln>
            <a:tailEnd type="arrow"/>
          </a:ln>
        </p:spPr>
        <p:style>
          <a:lnRef idx="2">
            <a:schemeClr val="dk1"/>
          </a:lnRef>
          <a:fillRef idx="0">
            <a:schemeClr val="dk1"/>
          </a:fillRef>
          <a:effectRef idx="1">
            <a:schemeClr val="dk1"/>
          </a:effectRef>
          <a:fontRef idx="minor">
            <a:schemeClr val="tx1"/>
          </a:fontRef>
        </p:style>
      </p:cxnSp>
      <p:sp>
        <p:nvSpPr>
          <p:cNvPr id="39" name="矩形 38"/>
          <p:cNvSpPr/>
          <p:nvPr/>
        </p:nvSpPr>
        <p:spPr>
          <a:xfrm>
            <a:off x="526413" y="1115585"/>
            <a:ext cx="344465" cy="400110"/>
          </a:xfrm>
          <a:prstGeom prst="rect">
            <a:avLst/>
          </a:prstGeom>
        </p:spPr>
        <p:txBody>
          <a:bodyPr wrap="none">
            <a:spAutoFit/>
          </a:bodyPr>
          <a:lstStyle/>
          <a:p>
            <a:r>
              <a:rPr kumimoji="1" lang="en-US" altLang="zh-CN" sz="2000" dirty="0">
                <a:latin typeface="Verdana"/>
                <a:cs typeface="Verdana"/>
              </a:rPr>
              <a:t>p</a:t>
            </a:r>
            <a:endParaRPr lang="zh-CN" altLang="en-US" sz="2000" dirty="0"/>
          </a:p>
        </p:txBody>
      </p:sp>
      <p:cxnSp>
        <p:nvCxnSpPr>
          <p:cNvPr id="40" name="直线箭头连接符 27"/>
          <p:cNvCxnSpPr/>
          <p:nvPr/>
        </p:nvCxnSpPr>
        <p:spPr>
          <a:xfrm rot="16200000" flipH="1">
            <a:off x="1764229" y="1576275"/>
            <a:ext cx="438404" cy="121130"/>
          </a:xfrm>
          <a:prstGeom prst="curvedConnector3">
            <a:avLst>
              <a:gd name="adj1" fmla="val 14801"/>
            </a:avLst>
          </a:prstGeom>
          <a:ln>
            <a:tailEnd type="arrow"/>
          </a:ln>
        </p:spPr>
        <p:style>
          <a:lnRef idx="2">
            <a:schemeClr val="dk1"/>
          </a:lnRef>
          <a:fillRef idx="0">
            <a:schemeClr val="dk1"/>
          </a:fillRef>
          <a:effectRef idx="1">
            <a:schemeClr val="dk1"/>
          </a:effectRef>
          <a:fontRef idx="minor">
            <a:schemeClr val="tx1"/>
          </a:fontRef>
        </p:style>
      </p:cxnSp>
      <p:sp>
        <p:nvSpPr>
          <p:cNvPr id="43" name="矩形 42"/>
          <p:cNvSpPr/>
          <p:nvPr/>
        </p:nvSpPr>
        <p:spPr>
          <a:xfrm>
            <a:off x="1540740" y="1050634"/>
            <a:ext cx="717414" cy="400110"/>
          </a:xfrm>
          <a:prstGeom prst="rect">
            <a:avLst/>
          </a:prstGeom>
        </p:spPr>
        <p:txBody>
          <a:bodyPr wrap="none">
            <a:spAutoFit/>
          </a:bodyPr>
          <a:lstStyle/>
          <a:p>
            <a:r>
              <a:rPr kumimoji="1" lang="en-US" altLang="zh-CN" sz="2000" dirty="0">
                <a:latin typeface="Verdana"/>
                <a:cs typeface="Verdana"/>
              </a:rPr>
              <a:t>p+1</a:t>
            </a:r>
            <a:endParaRPr lang="zh-CN" altLang="en-US" sz="2000" dirty="0"/>
          </a:p>
        </p:txBody>
      </p:sp>
    </p:spTree>
    <p:extLst>
      <p:ext uri="{BB962C8B-B14F-4D97-AF65-F5344CB8AC3E}">
        <p14:creationId xmlns:p14="http://schemas.microsoft.com/office/powerpoint/2010/main" val="34105947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Array</a:t>
            </a:r>
            <a:endParaRPr kumimoji="1" lang="zh-CN" altLang="en-US" dirty="0"/>
          </a:p>
        </p:txBody>
      </p:sp>
      <p:grpSp>
        <p:nvGrpSpPr>
          <p:cNvPr id="4" name="组 3"/>
          <p:cNvGrpSpPr/>
          <p:nvPr/>
        </p:nvGrpSpPr>
        <p:grpSpPr>
          <a:xfrm>
            <a:off x="457200" y="1840040"/>
            <a:ext cx="8270109" cy="947518"/>
            <a:chOff x="540975" y="5096561"/>
            <a:chExt cx="8270109" cy="947518"/>
          </a:xfrm>
        </p:grpSpPr>
        <p:sp>
          <p:nvSpPr>
            <p:cNvPr id="5" name="矩形 4"/>
            <p:cNvSpPr/>
            <p:nvPr/>
          </p:nvSpPr>
          <p:spPr>
            <a:xfrm>
              <a:off x="1106725" y="5112563"/>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000" dirty="0">
                  <a:latin typeface="Verdana"/>
                  <a:cs typeface="Verdana"/>
                </a:rPr>
                <a:t>int</a:t>
              </a:r>
              <a:endParaRPr kumimoji="1" lang="zh-CN" altLang="en-US" sz="2000" dirty="0">
                <a:latin typeface="Verdana"/>
                <a:cs typeface="Verdana"/>
              </a:endParaRPr>
            </a:p>
          </p:txBody>
        </p:sp>
        <p:sp>
          <p:nvSpPr>
            <p:cNvPr id="6" name="矩形 5"/>
            <p:cNvSpPr/>
            <p:nvPr/>
          </p:nvSpPr>
          <p:spPr>
            <a:xfrm>
              <a:off x="1866372" y="5112563"/>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7" name="矩形 6"/>
            <p:cNvSpPr/>
            <p:nvPr/>
          </p:nvSpPr>
          <p:spPr>
            <a:xfrm>
              <a:off x="2637892" y="5110649"/>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8" name="矩形 7"/>
            <p:cNvSpPr/>
            <p:nvPr/>
          </p:nvSpPr>
          <p:spPr>
            <a:xfrm>
              <a:off x="3407502" y="5110649"/>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9" name="矩形 8"/>
            <p:cNvSpPr/>
            <p:nvPr/>
          </p:nvSpPr>
          <p:spPr>
            <a:xfrm>
              <a:off x="4179019" y="5110649"/>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0" name="矩形 9"/>
            <p:cNvSpPr/>
            <p:nvPr/>
          </p:nvSpPr>
          <p:spPr>
            <a:xfrm>
              <a:off x="4950539" y="5108735"/>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1" name="矩形 10"/>
            <p:cNvSpPr/>
            <p:nvPr/>
          </p:nvSpPr>
          <p:spPr>
            <a:xfrm>
              <a:off x="5722059" y="5110651"/>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2" name="矩形 11"/>
            <p:cNvSpPr/>
            <p:nvPr/>
          </p:nvSpPr>
          <p:spPr>
            <a:xfrm>
              <a:off x="6493576" y="5110651"/>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3" name="矩形 12"/>
            <p:cNvSpPr/>
            <p:nvPr/>
          </p:nvSpPr>
          <p:spPr>
            <a:xfrm>
              <a:off x="7265096" y="5108737"/>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4" name="矩形 13"/>
            <p:cNvSpPr/>
            <p:nvPr/>
          </p:nvSpPr>
          <p:spPr>
            <a:xfrm>
              <a:off x="8034706" y="5108737"/>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5" name="矩形 14"/>
            <p:cNvSpPr/>
            <p:nvPr/>
          </p:nvSpPr>
          <p:spPr>
            <a:xfrm>
              <a:off x="540975" y="5096561"/>
              <a:ext cx="563375" cy="523220"/>
            </a:xfrm>
            <a:prstGeom prst="rect">
              <a:avLst/>
            </a:prstGeom>
          </p:spPr>
          <p:txBody>
            <a:bodyPr wrap="none">
              <a:spAutoFit/>
            </a:bodyPr>
            <a:lstStyle/>
            <a:p>
              <a:r>
                <a:rPr kumimoji="1" lang="en-US" altLang="zh-CN" sz="2800" dirty="0">
                  <a:latin typeface="Verdana"/>
                  <a:cs typeface="Verdana"/>
                </a:rPr>
                <a:t>a:</a:t>
              </a:r>
              <a:endParaRPr lang="zh-CN" altLang="en-US" sz="2800" dirty="0"/>
            </a:p>
          </p:txBody>
        </p:sp>
        <p:sp>
          <p:nvSpPr>
            <p:cNvPr id="16" name="矩形 15"/>
            <p:cNvSpPr/>
            <p:nvPr/>
          </p:nvSpPr>
          <p:spPr>
            <a:xfrm>
              <a:off x="1094513" y="5635111"/>
              <a:ext cx="734696" cy="400110"/>
            </a:xfrm>
            <a:prstGeom prst="rect">
              <a:avLst/>
            </a:prstGeom>
          </p:spPr>
          <p:txBody>
            <a:bodyPr wrap="none">
              <a:spAutoFit/>
            </a:bodyPr>
            <a:lstStyle/>
            <a:p>
              <a:r>
                <a:rPr kumimoji="1" lang="en-US" altLang="zh-CN" sz="2000" dirty="0">
                  <a:latin typeface="Verdana"/>
                  <a:cs typeface="Verdana"/>
                </a:rPr>
                <a:t>a[0]</a:t>
              </a:r>
              <a:endParaRPr lang="zh-CN" altLang="en-US" sz="2000" dirty="0"/>
            </a:p>
          </p:txBody>
        </p:sp>
        <p:sp>
          <p:nvSpPr>
            <p:cNvPr id="17" name="矩形 16"/>
            <p:cNvSpPr/>
            <p:nvPr/>
          </p:nvSpPr>
          <p:spPr>
            <a:xfrm>
              <a:off x="1866372" y="5643969"/>
              <a:ext cx="734696" cy="400110"/>
            </a:xfrm>
            <a:prstGeom prst="rect">
              <a:avLst/>
            </a:prstGeom>
          </p:spPr>
          <p:txBody>
            <a:bodyPr wrap="none">
              <a:spAutoFit/>
            </a:bodyPr>
            <a:lstStyle/>
            <a:p>
              <a:r>
                <a:rPr kumimoji="1" lang="en-US" altLang="zh-CN" sz="2000" dirty="0">
                  <a:latin typeface="Verdana"/>
                  <a:cs typeface="Verdana"/>
                </a:rPr>
                <a:t>a[1]</a:t>
              </a:r>
              <a:endParaRPr lang="zh-CN" altLang="en-US" sz="2000" dirty="0"/>
            </a:p>
          </p:txBody>
        </p:sp>
        <p:sp>
          <p:nvSpPr>
            <p:cNvPr id="18" name="矩形 17"/>
            <p:cNvSpPr/>
            <p:nvPr/>
          </p:nvSpPr>
          <p:spPr>
            <a:xfrm>
              <a:off x="2625330" y="5643969"/>
              <a:ext cx="734696" cy="400110"/>
            </a:xfrm>
            <a:prstGeom prst="rect">
              <a:avLst/>
            </a:prstGeom>
          </p:spPr>
          <p:txBody>
            <a:bodyPr wrap="none">
              <a:spAutoFit/>
            </a:bodyPr>
            <a:lstStyle/>
            <a:p>
              <a:r>
                <a:rPr kumimoji="1" lang="en-US" altLang="zh-CN" sz="2000" dirty="0">
                  <a:latin typeface="Verdana"/>
                  <a:cs typeface="Verdana"/>
                </a:rPr>
                <a:t>a[2]</a:t>
              </a:r>
              <a:endParaRPr lang="zh-CN" altLang="en-US" sz="2000" dirty="0"/>
            </a:p>
          </p:txBody>
        </p:sp>
        <p:sp>
          <p:nvSpPr>
            <p:cNvPr id="19" name="矩形 18"/>
            <p:cNvSpPr/>
            <p:nvPr/>
          </p:nvSpPr>
          <p:spPr>
            <a:xfrm>
              <a:off x="3419899" y="5635111"/>
              <a:ext cx="734696" cy="400110"/>
            </a:xfrm>
            <a:prstGeom prst="rect">
              <a:avLst/>
            </a:prstGeom>
          </p:spPr>
          <p:txBody>
            <a:bodyPr wrap="none">
              <a:spAutoFit/>
            </a:bodyPr>
            <a:lstStyle/>
            <a:p>
              <a:r>
                <a:rPr kumimoji="1" lang="en-US" altLang="zh-CN" sz="2000" dirty="0">
                  <a:latin typeface="Verdana"/>
                  <a:cs typeface="Verdana"/>
                </a:rPr>
                <a:t>a[3]</a:t>
              </a:r>
              <a:endParaRPr lang="zh-CN" altLang="en-US" sz="2000" dirty="0"/>
            </a:p>
          </p:txBody>
        </p:sp>
        <p:sp>
          <p:nvSpPr>
            <p:cNvPr id="20" name="矩形 19"/>
            <p:cNvSpPr/>
            <p:nvPr/>
          </p:nvSpPr>
          <p:spPr>
            <a:xfrm>
              <a:off x="4160451" y="5628768"/>
              <a:ext cx="734696" cy="400110"/>
            </a:xfrm>
            <a:prstGeom prst="rect">
              <a:avLst/>
            </a:prstGeom>
          </p:spPr>
          <p:txBody>
            <a:bodyPr wrap="none">
              <a:spAutoFit/>
            </a:bodyPr>
            <a:lstStyle/>
            <a:p>
              <a:r>
                <a:rPr kumimoji="1" lang="en-US" altLang="zh-CN" sz="2000" dirty="0">
                  <a:latin typeface="Verdana"/>
                  <a:cs typeface="Verdana"/>
                </a:rPr>
                <a:t>a[4]</a:t>
              </a:r>
              <a:endParaRPr lang="zh-CN" altLang="en-US" sz="2000" dirty="0"/>
            </a:p>
          </p:txBody>
        </p:sp>
        <p:sp>
          <p:nvSpPr>
            <p:cNvPr id="21" name="矩形 20"/>
            <p:cNvSpPr/>
            <p:nvPr/>
          </p:nvSpPr>
          <p:spPr>
            <a:xfrm>
              <a:off x="4932310" y="5637626"/>
              <a:ext cx="734696" cy="400110"/>
            </a:xfrm>
            <a:prstGeom prst="rect">
              <a:avLst/>
            </a:prstGeom>
          </p:spPr>
          <p:txBody>
            <a:bodyPr wrap="none">
              <a:spAutoFit/>
            </a:bodyPr>
            <a:lstStyle/>
            <a:p>
              <a:r>
                <a:rPr kumimoji="1" lang="en-US" altLang="zh-CN" sz="2000" dirty="0">
                  <a:latin typeface="Verdana"/>
                  <a:cs typeface="Verdana"/>
                </a:rPr>
                <a:t>a[5]</a:t>
              </a:r>
              <a:endParaRPr lang="zh-CN" altLang="en-US" sz="2000" dirty="0"/>
            </a:p>
          </p:txBody>
        </p:sp>
        <p:sp>
          <p:nvSpPr>
            <p:cNvPr id="22" name="矩形 21"/>
            <p:cNvSpPr/>
            <p:nvPr/>
          </p:nvSpPr>
          <p:spPr>
            <a:xfrm>
              <a:off x="5691268" y="5637626"/>
              <a:ext cx="734696" cy="400110"/>
            </a:xfrm>
            <a:prstGeom prst="rect">
              <a:avLst/>
            </a:prstGeom>
          </p:spPr>
          <p:txBody>
            <a:bodyPr wrap="none">
              <a:spAutoFit/>
            </a:bodyPr>
            <a:lstStyle/>
            <a:p>
              <a:r>
                <a:rPr kumimoji="1" lang="en-US" altLang="zh-CN" sz="2000" dirty="0">
                  <a:latin typeface="Verdana"/>
                  <a:cs typeface="Verdana"/>
                </a:rPr>
                <a:t>a[6]</a:t>
              </a:r>
              <a:endParaRPr lang="zh-CN" altLang="en-US" sz="2000" dirty="0"/>
            </a:p>
          </p:txBody>
        </p:sp>
        <p:sp>
          <p:nvSpPr>
            <p:cNvPr id="23" name="矩形 22"/>
            <p:cNvSpPr/>
            <p:nvPr/>
          </p:nvSpPr>
          <p:spPr>
            <a:xfrm>
              <a:off x="6485837" y="5628768"/>
              <a:ext cx="734696" cy="400110"/>
            </a:xfrm>
            <a:prstGeom prst="rect">
              <a:avLst/>
            </a:prstGeom>
          </p:spPr>
          <p:txBody>
            <a:bodyPr wrap="none">
              <a:spAutoFit/>
            </a:bodyPr>
            <a:lstStyle/>
            <a:p>
              <a:r>
                <a:rPr kumimoji="1" lang="en-US" altLang="zh-CN" sz="2000" dirty="0">
                  <a:latin typeface="Verdana"/>
                  <a:cs typeface="Verdana"/>
                </a:rPr>
                <a:t>a[7]</a:t>
              </a:r>
              <a:endParaRPr lang="zh-CN" altLang="en-US" sz="2000" dirty="0"/>
            </a:p>
          </p:txBody>
        </p:sp>
        <p:sp>
          <p:nvSpPr>
            <p:cNvPr id="24" name="矩形 23"/>
            <p:cNvSpPr/>
            <p:nvPr/>
          </p:nvSpPr>
          <p:spPr>
            <a:xfrm>
              <a:off x="7290831" y="5634273"/>
              <a:ext cx="734696" cy="400110"/>
            </a:xfrm>
            <a:prstGeom prst="rect">
              <a:avLst/>
            </a:prstGeom>
          </p:spPr>
          <p:txBody>
            <a:bodyPr wrap="none">
              <a:spAutoFit/>
            </a:bodyPr>
            <a:lstStyle/>
            <a:p>
              <a:r>
                <a:rPr kumimoji="1" lang="en-US" altLang="zh-CN" sz="2000" dirty="0">
                  <a:latin typeface="Verdana"/>
                  <a:cs typeface="Verdana"/>
                </a:rPr>
                <a:t>a[8]</a:t>
              </a:r>
              <a:endParaRPr lang="zh-CN" altLang="en-US" sz="2000" dirty="0"/>
            </a:p>
          </p:txBody>
        </p:sp>
        <p:sp>
          <p:nvSpPr>
            <p:cNvPr id="25" name="矩形 24"/>
            <p:cNvSpPr/>
            <p:nvPr/>
          </p:nvSpPr>
          <p:spPr>
            <a:xfrm>
              <a:off x="8076388" y="5607283"/>
              <a:ext cx="734696" cy="400110"/>
            </a:xfrm>
            <a:prstGeom prst="rect">
              <a:avLst/>
            </a:prstGeom>
          </p:spPr>
          <p:txBody>
            <a:bodyPr wrap="none">
              <a:spAutoFit/>
            </a:bodyPr>
            <a:lstStyle/>
            <a:p>
              <a:r>
                <a:rPr kumimoji="1" lang="en-US" altLang="zh-CN" sz="2000" dirty="0">
                  <a:latin typeface="Verdana"/>
                  <a:cs typeface="Verdana"/>
                </a:rPr>
                <a:t>a[9]</a:t>
              </a:r>
              <a:endParaRPr lang="zh-CN" altLang="en-US" sz="2000" dirty="0"/>
            </a:p>
          </p:txBody>
        </p:sp>
      </p:grpSp>
      <p:sp>
        <p:nvSpPr>
          <p:cNvPr id="27" name="矩形 26"/>
          <p:cNvSpPr/>
          <p:nvPr/>
        </p:nvSpPr>
        <p:spPr>
          <a:xfrm>
            <a:off x="457200" y="3235789"/>
            <a:ext cx="8471790" cy="461665"/>
          </a:xfrm>
          <a:prstGeom prst="rect">
            <a:avLst/>
          </a:prstGeom>
        </p:spPr>
        <p:txBody>
          <a:bodyPr wrap="none">
            <a:spAutoFit/>
          </a:bodyPr>
          <a:lstStyle/>
          <a:p>
            <a:r>
              <a:rPr kumimoji="1" lang="en-US" altLang="zh-CN" sz="2400" dirty="0">
                <a:latin typeface="Verdana"/>
                <a:cs typeface="Verdana"/>
              </a:rPr>
              <a:t>length of a[0]: 4 bytes </a:t>
            </a:r>
            <a:r>
              <a:rPr kumimoji="1" lang="en-US" altLang="zh-CN" sz="2400" dirty="0">
                <a:latin typeface="Verdana"/>
                <a:cs typeface="Verdana"/>
                <a:sym typeface="Wingdings"/>
              </a:rPr>
              <a:t> </a:t>
            </a:r>
            <a:r>
              <a:rPr kumimoji="1" lang="en-US" altLang="zh-CN" sz="2400" dirty="0">
                <a:latin typeface="Verdana"/>
                <a:cs typeface="Verdana"/>
              </a:rPr>
              <a:t>a[1] is 4 bytes next to a[0] </a:t>
            </a:r>
            <a:endParaRPr lang="zh-CN" altLang="en-US" sz="2400" dirty="0"/>
          </a:p>
        </p:txBody>
      </p:sp>
      <p:sp>
        <p:nvSpPr>
          <p:cNvPr id="26" name="矩形 25"/>
          <p:cNvSpPr/>
          <p:nvPr/>
        </p:nvSpPr>
        <p:spPr>
          <a:xfrm>
            <a:off x="433037" y="3913119"/>
            <a:ext cx="5878232" cy="1200328"/>
          </a:xfrm>
          <a:prstGeom prst="rect">
            <a:avLst/>
          </a:prstGeom>
        </p:spPr>
        <p:txBody>
          <a:bodyPr wrap="none">
            <a:spAutoFit/>
          </a:bodyPr>
          <a:lstStyle/>
          <a:p>
            <a:r>
              <a:rPr kumimoji="1" lang="en-US" altLang="zh-CN" sz="2400" dirty="0">
                <a:latin typeface="Verdana"/>
                <a:cs typeface="Verdana"/>
              </a:rPr>
              <a:t>int *p = &amp;a[0] </a:t>
            </a:r>
            <a:r>
              <a:rPr kumimoji="1" lang="en-US" altLang="zh-CN" sz="2400" dirty="0">
                <a:latin typeface="Verdana"/>
                <a:cs typeface="Verdana"/>
                <a:sym typeface="Wingdings"/>
              </a:rPr>
              <a:t> p+1 points to a[1]</a:t>
            </a:r>
          </a:p>
          <a:p>
            <a:r>
              <a:rPr kumimoji="1" lang="en-US" altLang="zh-CN" sz="2400" dirty="0">
                <a:latin typeface="Verdana"/>
                <a:cs typeface="Verdana"/>
                <a:sym typeface="Wingdings"/>
              </a:rPr>
              <a:t>                       p + i points to a[i]</a:t>
            </a:r>
            <a:endParaRPr kumimoji="1" lang="en-US" altLang="zh-CN" sz="2400" dirty="0">
              <a:latin typeface="Verdana"/>
              <a:cs typeface="Verdana"/>
            </a:endParaRPr>
          </a:p>
          <a:p>
            <a:endParaRPr lang="zh-CN" altLang="en-US" sz="2400" dirty="0"/>
          </a:p>
        </p:txBody>
      </p:sp>
      <p:cxnSp>
        <p:nvCxnSpPr>
          <p:cNvPr id="28" name="直线箭头连接符 27"/>
          <p:cNvCxnSpPr>
            <a:endCxn id="5" idx="0"/>
          </p:cNvCxnSpPr>
          <p:nvPr/>
        </p:nvCxnSpPr>
        <p:spPr>
          <a:xfrm>
            <a:off x="925824" y="1417638"/>
            <a:ext cx="482886" cy="438404"/>
          </a:xfrm>
          <a:prstGeom prst="curvedConnector2">
            <a:avLst/>
          </a:prstGeom>
          <a:ln>
            <a:tailEnd type="arrow"/>
          </a:ln>
        </p:spPr>
        <p:style>
          <a:lnRef idx="2">
            <a:schemeClr val="dk1"/>
          </a:lnRef>
          <a:fillRef idx="0">
            <a:schemeClr val="dk1"/>
          </a:fillRef>
          <a:effectRef idx="1">
            <a:schemeClr val="dk1"/>
          </a:effectRef>
          <a:fontRef idx="minor">
            <a:schemeClr val="tx1"/>
          </a:fontRef>
        </p:style>
      </p:cxnSp>
      <p:sp>
        <p:nvSpPr>
          <p:cNvPr id="39" name="矩形 38"/>
          <p:cNvSpPr/>
          <p:nvPr/>
        </p:nvSpPr>
        <p:spPr>
          <a:xfrm>
            <a:off x="526413" y="1115585"/>
            <a:ext cx="344465" cy="400110"/>
          </a:xfrm>
          <a:prstGeom prst="rect">
            <a:avLst/>
          </a:prstGeom>
        </p:spPr>
        <p:txBody>
          <a:bodyPr wrap="none">
            <a:spAutoFit/>
          </a:bodyPr>
          <a:lstStyle/>
          <a:p>
            <a:r>
              <a:rPr kumimoji="1" lang="en-US" altLang="zh-CN" sz="2000" dirty="0">
                <a:latin typeface="Verdana"/>
                <a:cs typeface="Verdana"/>
              </a:rPr>
              <a:t>p</a:t>
            </a:r>
            <a:endParaRPr lang="zh-CN" altLang="en-US" sz="2000" dirty="0"/>
          </a:p>
        </p:txBody>
      </p:sp>
      <p:cxnSp>
        <p:nvCxnSpPr>
          <p:cNvPr id="40" name="直线箭头连接符 27"/>
          <p:cNvCxnSpPr/>
          <p:nvPr/>
        </p:nvCxnSpPr>
        <p:spPr>
          <a:xfrm rot="16200000" flipH="1">
            <a:off x="1764229" y="1576275"/>
            <a:ext cx="438404" cy="121130"/>
          </a:xfrm>
          <a:prstGeom prst="curvedConnector3">
            <a:avLst>
              <a:gd name="adj1" fmla="val 14801"/>
            </a:avLst>
          </a:prstGeom>
          <a:ln>
            <a:tailEnd type="arrow"/>
          </a:ln>
        </p:spPr>
        <p:style>
          <a:lnRef idx="2">
            <a:schemeClr val="dk1"/>
          </a:lnRef>
          <a:fillRef idx="0">
            <a:schemeClr val="dk1"/>
          </a:fillRef>
          <a:effectRef idx="1">
            <a:schemeClr val="dk1"/>
          </a:effectRef>
          <a:fontRef idx="minor">
            <a:schemeClr val="tx1"/>
          </a:fontRef>
        </p:style>
      </p:cxnSp>
      <p:sp>
        <p:nvSpPr>
          <p:cNvPr id="43" name="矩形 42"/>
          <p:cNvSpPr/>
          <p:nvPr/>
        </p:nvSpPr>
        <p:spPr>
          <a:xfrm>
            <a:off x="1540740" y="1050634"/>
            <a:ext cx="717414" cy="400110"/>
          </a:xfrm>
          <a:prstGeom prst="rect">
            <a:avLst/>
          </a:prstGeom>
        </p:spPr>
        <p:txBody>
          <a:bodyPr wrap="none">
            <a:spAutoFit/>
          </a:bodyPr>
          <a:lstStyle/>
          <a:p>
            <a:r>
              <a:rPr kumimoji="1" lang="en-US" altLang="zh-CN" sz="2000" dirty="0">
                <a:latin typeface="Verdana"/>
                <a:cs typeface="Verdana"/>
              </a:rPr>
              <a:t>p+1</a:t>
            </a:r>
            <a:endParaRPr lang="zh-CN" altLang="en-US" sz="2000" dirty="0"/>
          </a:p>
        </p:txBody>
      </p:sp>
      <p:cxnSp>
        <p:nvCxnSpPr>
          <p:cNvPr id="31" name="直线箭头连接符 27"/>
          <p:cNvCxnSpPr/>
          <p:nvPr/>
        </p:nvCxnSpPr>
        <p:spPr>
          <a:xfrm rot="16200000" flipH="1">
            <a:off x="7360247" y="1618155"/>
            <a:ext cx="438404" cy="121130"/>
          </a:xfrm>
          <a:prstGeom prst="curvedConnector3">
            <a:avLst>
              <a:gd name="adj1" fmla="val 14801"/>
            </a:avLst>
          </a:prstGeom>
          <a:ln>
            <a:tailEnd type="arrow"/>
          </a:ln>
        </p:spPr>
        <p:style>
          <a:lnRef idx="2">
            <a:schemeClr val="dk1"/>
          </a:lnRef>
          <a:fillRef idx="0">
            <a:schemeClr val="dk1"/>
          </a:fillRef>
          <a:effectRef idx="1">
            <a:schemeClr val="dk1"/>
          </a:effectRef>
          <a:fontRef idx="minor">
            <a:schemeClr val="tx1"/>
          </a:fontRef>
        </p:style>
      </p:cxnSp>
      <p:sp>
        <p:nvSpPr>
          <p:cNvPr id="32" name="矩形 31"/>
          <p:cNvSpPr/>
          <p:nvPr/>
        </p:nvSpPr>
        <p:spPr>
          <a:xfrm>
            <a:off x="7136758" y="1092514"/>
            <a:ext cx="717414" cy="400110"/>
          </a:xfrm>
          <a:prstGeom prst="rect">
            <a:avLst/>
          </a:prstGeom>
        </p:spPr>
        <p:txBody>
          <a:bodyPr wrap="none">
            <a:spAutoFit/>
          </a:bodyPr>
          <a:lstStyle/>
          <a:p>
            <a:r>
              <a:rPr kumimoji="1" lang="en-US" altLang="zh-CN" sz="2000" dirty="0">
                <a:latin typeface="Verdana"/>
                <a:cs typeface="Verdana"/>
              </a:rPr>
              <a:t>p+8</a:t>
            </a:r>
            <a:endParaRPr lang="zh-CN" altLang="en-US" sz="2000" dirty="0"/>
          </a:p>
        </p:txBody>
      </p:sp>
    </p:spTree>
    <p:extLst>
      <p:ext uri="{BB962C8B-B14F-4D97-AF65-F5344CB8AC3E}">
        <p14:creationId xmlns:p14="http://schemas.microsoft.com/office/powerpoint/2010/main" val="41189621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Array</a:t>
            </a:r>
            <a:endParaRPr kumimoji="1" lang="zh-CN" altLang="en-US" dirty="0"/>
          </a:p>
        </p:txBody>
      </p:sp>
      <p:grpSp>
        <p:nvGrpSpPr>
          <p:cNvPr id="4" name="组 3"/>
          <p:cNvGrpSpPr/>
          <p:nvPr/>
        </p:nvGrpSpPr>
        <p:grpSpPr>
          <a:xfrm>
            <a:off x="457200" y="1840040"/>
            <a:ext cx="8270109" cy="947518"/>
            <a:chOff x="540975" y="5096561"/>
            <a:chExt cx="8270109" cy="947518"/>
          </a:xfrm>
        </p:grpSpPr>
        <p:sp>
          <p:nvSpPr>
            <p:cNvPr id="5" name="矩形 4"/>
            <p:cNvSpPr/>
            <p:nvPr/>
          </p:nvSpPr>
          <p:spPr>
            <a:xfrm>
              <a:off x="1106725" y="5112563"/>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000" dirty="0">
                  <a:latin typeface="Verdana"/>
                  <a:cs typeface="Verdana"/>
                </a:rPr>
                <a:t>int</a:t>
              </a:r>
              <a:endParaRPr kumimoji="1" lang="zh-CN" altLang="en-US" sz="2000" dirty="0">
                <a:latin typeface="Verdana"/>
                <a:cs typeface="Verdana"/>
              </a:endParaRPr>
            </a:p>
          </p:txBody>
        </p:sp>
        <p:sp>
          <p:nvSpPr>
            <p:cNvPr id="6" name="矩形 5"/>
            <p:cNvSpPr/>
            <p:nvPr/>
          </p:nvSpPr>
          <p:spPr>
            <a:xfrm>
              <a:off x="1866372" y="5112563"/>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7" name="矩形 6"/>
            <p:cNvSpPr/>
            <p:nvPr/>
          </p:nvSpPr>
          <p:spPr>
            <a:xfrm>
              <a:off x="2637892" y="5110649"/>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8" name="矩形 7"/>
            <p:cNvSpPr/>
            <p:nvPr/>
          </p:nvSpPr>
          <p:spPr>
            <a:xfrm>
              <a:off x="3407502" y="5110649"/>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9" name="矩形 8"/>
            <p:cNvSpPr/>
            <p:nvPr/>
          </p:nvSpPr>
          <p:spPr>
            <a:xfrm>
              <a:off x="4179019" y="5110649"/>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0" name="矩形 9"/>
            <p:cNvSpPr/>
            <p:nvPr/>
          </p:nvSpPr>
          <p:spPr>
            <a:xfrm>
              <a:off x="4950539" y="5108735"/>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1" name="矩形 10"/>
            <p:cNvSpPr/>
            <p:nvPr/>
          </p:nvSpPr>
          <p:spPr>
            <a:xfrm>
              <a:off x="5722059" y="5110651"/>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2" name="矩形 11"/>
            <p:cNvSpPr/>
            <p:nvPr/>
          </p:nvSpPr>
          <p:spPr>
            <a:xfrm>
              <a:off x="6493576" y="5110651"/>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3" name="矩形 12"/>
            <p:cNvSpPr/>
            <p:nvPr/>
          </p:nvSpPr>
          <p:spPr>
            <a:xfrm>
              <a:off x="7265096" y="5108737"/>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4" name="矩形 13"/>
            <p:cNvSpPr/>
            <p:nvPr/>
          </p:nvSpPr>
          <p:spPr>
            <a:xfrm>
              <a:off x="8034706" y="5108737"/>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5" name="矩形 14"/>
            <p:cNvSpPr/>
            <p:nvPr/>
          </p:nvSpPr>
          <p:spPr>
            <a:xfrm>
              <a:off x="540975" y="5096561"/>
              <a:ext cx="563375" cy="523220"/>
            </a:xfrm>
            <a:prstGeom prst="rect">
              <a:avLst/>
            </a:prstGeom>
          </p:spPr>
          <p:txBody>
            <a:bodyPr wrap="none">
              <a:spAutoFit/>
            </a:bodyPr>
            <a:lstStyle/>
            <a:p>
              <a:r>
                <a:rPr kumimoji="1" lang="en-US" altLang="zh-CN" sz="2800" dirty="0">
                  <a:latin typeface="Verdana"/>
                  <a:cs typeface="Verdana"/>
                </a:rPr>
                <a:t>a:</a:t>
              </a:r>
              <a:endParaRPr lang="zh-CN" altLang="en-US" sz="2800" dirty="0"/>
            </a:p>
          </p:txBody>
        </p:sp>
        <p:sp>
          <p:nvSpPr>
            <p:cNvPr id="16" name="矩形 15"/>
            <p:cNvSpPr/>
            <p:nvPr/>
          </p:nvSpPr>
          <p:spPr>
            <a:xfrm>
              <a:off x="1094513" y="5635111"/>
              <a:ext cx="734696" cy="400110"/>
            </a:xfrm>
            <a:prstGeom prst="rect">
              <a:avLst/>
            </a:prstGeom>
          </p:spPr>
          <p:txBody>
            <a:bodyPr wrap="none">
              <a:spAutoFit/>
            </a:bodyPr>
            <a:lstStyle/>
            <a:p>
              <a:r>
                <a:rPr kumimoji="1" lang="en-US" altLang="zh-CN" sz="2000" dirty="0">
                  <a:latin typeface="Verdana"/>
                  <a:cs typeface="Verdana"/>
                </a:rPr>
                <a:t>a[0]</a:t>
              </a:r>
              <a:endParaRPr lang="zh-CN" altLang="en-US" sz="2000" dirty="0"/>
            </a:p>
          </p:txBody>
        </p:sp>
        <p:sp>
          <p:nvSpPr>
            <p:cNvPr id="17" name="矩形 16"/>
            <p:cNvSpPr/>
            <p:nvPr/>
          </p:nvSpPr>
          <p:spPr>
            <a:xfrm>
              <a:off x="1866372" y="5643969"/>
              <a:ext cx="734696" cy="400110"/>
            </a:xfrm>
            <a:prstGeom prst="rect">
              <a:avLst/>
            </a:prstGeom>
          </p:spPr>
          <p:txBody>
            <a:bodyPr wrap="none">
              <a:spAutoFit/>
            </a:bodyPr>
            <a:lstStyle/>
            <a:p>
              <a:r>
                <a:rPr kumimoji="1" lang="en-US" altLang="zh-CN" sz="2000" dirty="0">
                  <a:latin typeface="Verdana"/>
                  <a:cs typeface="Verdana"/>
                </a:rPr>
                <a:t>a[1]</a:t>
              </a:r>
              <a:endParaRPr lang="zh-CN" altLang="en-US" sz="2000" dirty="0"/>
            </a:p>
          </p:txBody>
        </p:sp>
        <p:sp>
          <p:nvSpPr>
            <p:cNvPr id="18" name="矩形 17"/>
            <p:cNvSpPr/>
            <p:nvPr/>
          </p:nvSpPr>
          <p:spPr>
            <a:xfrm>
              <a:off x="2625330" y="5643969"/>
              <a:ext cx="734696" cy="400110"/>
            </a:xfrm>
            <a:prstGeom prst="rect">
              <a:avLst/>
            </a:prstGeom>
          </p:spPr>
          <p:txBody>
            <a:bodyPr wrap="none">
              <a:spAutoFit/>
            </a:bodyPr>
            <a:lstStyle/>
            <a:p>
              <a:r>
                <a:rPr kumimoji="1" lang="en-US" altLang="zh-CN" sz="2000" dirty="0">
                  <a:latin typeface="Verdana"/>
                  <a:cs typeface="Verdana"/>
                </a:rPr>
                <a:t>a[2]</a:t>
              </a:r>
              <a:endParaRPr lang="zh-CN" altLang="en-US" sz="2000" dirty="0"/>
            </a:p>
          </p:txBody>
        </p:sp>
        <p:sp>
          <p:nvSpPr>
            <p:cNvPr id="19" name="矩形 18"/>
            <p:cNvSpPr/>
            <p:nvPr/>
          </p:nvSpPr>
          <p:spPr>
            <a:xfrm>
              <a:off x="3419899" y="5635111"/>
              <a:ext cx="734696" cy="400110"/>
            </a:xfrm>
            <a:prstGeom prst="rect">
              <a:avLst/>
            </a:prstGeom>
          </p:spPr>
          <p:txBody>
            <a:bodyPr wrap="none">
              <a:spAutoFit/>
            </a:bodyPr>
            <a:lstStyle/>
            <a:p>
              <a:r>
                <a:rPr kumimoji="1" lang="en-US" altLang="zh-CN" sz="2000" dirty="0">
                  <a:latin typeface="Verdana"/>
                  <a:cs typeface="Verdana"/>
                </a:rPr>
                <a:t>a[3]</a:t>
              </a:r>
              <a:endParaRPr lang="zh-CN" altLang="en-US" sz="2000" dirty="0"/>
            </a:p>
          </p:txBody>
        </p:sp>
        <p:sp>
          <p:nvSpPr>
            <p:cNvPr id="20" name="矩形 19"/>
            <p:cNvSpPr/>
            <p:nvPr/>
          </p:nvSpPr>
          <p:spPr>
            <a:xfrm>
              <a:off x="4160451" y="5628768"/>
              <a:ext cx="734696" cy="400110"/>
            </a:xfrm>
            <a:prstGeom prst="rect">
              <a:avLst/>
            </a:prstGeom>
          </p:spPr>
          <p:txBody>
            <a:bodyPr wrap="none">
              <a:spAutoFit/>
            </a:bodyPr>
            <a:lstStyle/>
            <a:p>
              <a:r>
                <a:rPr kumimoji="1" lang="en-US" altLang="zh-CN" sz="2000" dirty="0">
                  <a:latin typeface="Verdana"/>
                  <a:cs typeface="Verdana"/>
                </a:rPr>
                <a:t>a[4]</a:t>
              </a:r>
              <a:endParaRPr lang="zh-CN" altLang="en-US" sz="2000" dirty="0"/>
            </a:p>
          </p:txBody>
        </p:sp>
        <p:sp>
          <p:nvSpPr>
            <p:cNvPr id="21" name="矩形 20"/>
            <p:cNvSpPr/>
            <p:nvPr/>
          </p:nvSpPr>
          <p:spPr>
            <a:xfrm>
              <a:off x="4932310" y="5637626"/>
              <a:ext cx="734696" cy="400110"/>
            </a:xfrm>
            <a:prstGeom prst="rect">
              <a:avLst/>
            </a:prstGeom>
          </p:spPr>
          <p:txBody>
            <a:bodyPr wrap="none">
              <a:spAutoFit/>
            </a:bodyPr>
            <a:lstStyle/>
            <a:p>
              <a:r>
                <a:rPr kumimoji="1" lang="en-US" altLang="zh-CN" sz="2000" dirty="0">
                  <a:latin typeface="Verdana"/>
                  <a:cs typeface="Verdana"/>
                </a:rPr>
                <a:t>a[5]</a:t>
              </a:r>
              <a:endParaRPr lang="zh-CN" altLang="en-US" sz="2000" dirty="0"/>
            </a:p>
          </p:txBody>
        </p:sp>
        <p:sp>
          <p:nvSpPr>
            <p:cNvPr id="22" name="矩形 21"/>
            <p:cNvSpPr/>
            <p:nvPr/>
          </p:nvSpPr>
          <p:spPr>
            <a:xfrm>
              <a:off x="5691268" y="5637626"/>
              <a:ext cx="734696" cy="400110"/>
            </a:xfrm>
            <a:prstGeom prst="rect">
              <a:avLst/>
            </a:prstGeom>
          </p:spPr>
          <p:txBody>
            <a:bodyPr wrap="none">
              <a:spAutoFit/>
            </a:bodyPr>
            <a:lstStyle/>
            <a:p>
              <a:r>
                <a:rPr kumimoji="1" lang="en-US" altLang="zh-CN" sz="2000" dirty="0">
                  <a:latin typeface="Verdana"/>
                  <a:cs typeface="Verdana"/>
                </a:rPr>
                <a:t>a[6]</a:t>
              </a:r>
              <a:endParaRPr lang="zh-CN" altLang="en-US" sz="2000" dirty="0"/>
            </a:p>
          </p:txBody>
        </p:sp>
        <p:sp>
          <p:nvSpPr>
            <p:cNvPr id="23" name="矩形 22"/>
            <p:cNvSpPr/>
            <p:nvPr/>
          </p:nvSpPr>
          <p:spPr>
            <a:xfrm>
              <a:off x="6485837" y="5628768"/>
              <a:ext cx="734696" cy="400110"/>
            </a:xfrm>
            <a:prstGeom prst="rect">
              <a:avLst/>
            </a:prstGeom>
          </p:spPr>
          <p:txBody>
            <a:bodyPr wrap="none">
              <a:spAutoFit/>
            </a:bodyPr>
            <a:lstStyle/>
            <a:p>
              <a:r>
                <a:rPr kumimoji="1" lang="en-US" altLang="zh-CN" sz="2000" dirty="0">
                  <a:latin typeface="Verdana"/>
                  <a:cs typeface="Verdana"/>
                </a:rPr>
                <a:t>a[7]</a:t>
              </a:r>
              <a:endParaRPr lang="zh-CN" altLang="en-US" sz="2000" dirty="0"/>
            </a:p>
          </p:txBody>
        </p:sp>
        <p:sp>
          <p:nvSpPr>
            <p:cNvPr id="24" name="矩形 23"/>
            <p:cNvSpPr/>
            <p:nvPr/>
          </p:nvSpPr>
          <p:spPr>
            <a:xfrm>
              <a:off x="7290831" y="5634273"/>
              <a:ext cx="734696" cy="400110"/>
            </a:xfrm>
            <a:prstGeom prst="rect">
              <a:avLst/>
            </a:prstGeom>
          </p:spPr>
          <p:txBody>
            <a:bodyPr wrap="none">
              <a:spAutoFit/>
            </a:bodyPr>
            <a:lstStyle/>
            <a:p>
              <a:r>
                <a:rPr kumimoji="1" lang="en-US" altLang="zh-CN" sz="2000" dirty="0">
                  <a:latin typeface="Verdana"/>
                  <a:cs typeface="Verdana"/>
                </a:rPr>
                <a:t>a[8]</a:t>
              </a:r>
              <a:endParaRPr lang="zh-CN" altLang="en-US" sz="2000" dirty="0"/>
            </a:p>
          </p:txBody>
        </p:sp>
        <p:sp>
          <p:nvSpPr>
            <p:cNvPr id="25" name="矩形 24"/>
            <p:cNvSpPr/>
            <p:nvPr/>
          </p:nvSpPr>
          <p:spPr>
            <a:xfrm>
              <a:off x="8076388" y="5607283"/>
              <a:ext cx="734696" cy="400110"/>
            </a:xfrm>
            <a:prstGeom prst="rect">
              <a:avLst/>
            </a:prstGeom>
          </p:spPr>
          <p:txBody>
            <a:bodyPr wrap="none">
              <a:spAutoFit/>
            </a:bodyPr>
            <a:lstStyle/>
            <a:p>
              <a:r>
                <a:rPr kumimoji="1" lang="en-US" altLang="zh-CN" sz="2000" dirty="0">
                  <a:latin typeface="Verdana"/>
                  <a:cs typeface="Verdana"/>
                </a:rPr>
                <a:t>a[9]</a:t>
              </a:r>
              <a:endParaRPr lang="zh-CN" altLang="en-US" sz="2000" dirty="0"/>
            </a:p>
          </p:txBody>
        </p:sp>
      </p:grpSp>
      <p:sp>
        <p:nvSpPr>
          <p:cNvPr id="27" name="矩形 26"/>
          <p:cNvSpPr/>
          <p:nvPr/>
        </p:nvSpPr>
        <p:spPr>
          <a:xfrm>
            <a:off x="457200" y="3235789"/>
            <a:ext cx="8471790" cy="461665"/>
          </a:xfrm>
          <a:prstGeom prst="rect">
            <a:avLst/>
          </a:prstGeom>
        </p:spPr>
        <p:txBody>
          <a:bodyPr wrap="none">
            <a:spAutoFit/>
          </a:bodyPr>
          <a:lstStyle/>
          <a:p>
            <a:r>
              <a:rPr kumimoji="1" lang="en-US" altLang="zh-CN" sz="2400" dirty="0">
                <a:latin typeface="Verdana"/>
                <a:cs typeface="Verdana"/>
              </a:rPr>
              <a:t>length of a[0]: 4 bytes </a:t>
            </a:r>
            <a:r>
              <a:rPr kumimoji="1" lang="en-US" altLang="zh-CN" sz="2400" dirty="0">
                <a:latin typeface="Verdana"/>
                <a:cs typeface="Verdana"/>
                <a:sym typeface="Wingdings"/>
              </a:rPr>
              <a:t> </a:t>
            </a:r>
            <a:r>
              <a:rPr kumimoji="1" lang="en-US" altLang="zh-CN" sz="2400" dirty="0">
                <a:latin typeface="Verdana"/>
                <a:cs typeface="Verdana"/>
              </a:rPr>
              <a:t>a[1] is 4 bytes next to a[0] </a:t>
            </a:r>
            <a:endParaRPr lang="zh-CN" altLang="en-US" sz="2400" dirty="0"/>
          </a:p>
        </p:txBody>
      </p:sp>
      <p:sp>
        <p:nvSpPr>
          <p:cNvPr id="26" name="矩形 25"/>
          <p:cNvSpPr/>
          <p:nvPr/>
        </p:nvSpPr>
        <p:spPr>
          <a:xfrm>
            <a:off x="433037" y="3913119"/>
            <a:ext cx="5878232" cy="1200328"/>
          </a:xfrm>
          <a:prstGeom prst="rect">
            <a:avLst/>
          </a:prstGeom>
        </p:spPr>
        <p:txBody>
          <a:bodyPr wrap="none">
            <a:spAutoFit/>
          </a:bodyPr>
          <a:lstStyle/>
          <a:p>
            <a:r>
              <a:rPr kumimoji="1" lang="en-US" altLang="zh-CN" sz="2400" dirty="0">
                <a:latin typeface="Verdana"/>
                <a:cs typeface="Verdana"/>
              </a:rPr>
              <a:t>int *p = &amp;a[0] </a:t>
            </a:r>
            <a:r>
              <a:rPr kumimoji="1" lang="en-US" altLang="zh-CN" sz="2400" dirty="0">
                <a:latin typeface="Verdana"/>
                <a:cs typeface="Verdana"/>
                <a:sym typeface="Wingdings"/>
              </a:rPr>
              <a:t> p+1 points to a[1]</a:t>
            </a:r>
          </a:p>
          <a:p>
            <a:r>
              <a:rPr kumimoji="1" lang="en-US" altLang="zh-CN" sz="2400" dirty="0">
                <a:latin typeface="Verdana"/>
                <a:cs typeface="Verdana"/>
                <a:sym typeface="Wingdings"/>
              </a:rPr>
              <a:t>                       p + i points to a[i]</a:t>
            </a:r>
            <a:endParaRPr kumimoji="1" lang="en-US" altLang="zh-CN" sz="2400" dirty="0">
              <a:latin typeface="Verdana"/>
              <a:cs typeface="Verdana"/>
            </a:endParaRPr>
          </a:p>
          <a:p>
            <a:endParaRPr lang="zh-CN" altLang="en-US" sz="2400" dirty="0"/>
          </a:p>
        </p:txBody>
      </p:sp>
      <p:cxnSp>
        <p:nvCxnSpPr>
          <p:cNvPr id="28" name="直线箭头连接符 27"/>
          <p:cNvCxnSpPr>
            <a:endCxn id="5" idx="0"/>
          </p:cNvCxnSpPr>
          <p:nvPr/>
        </p:nvCxnSpPr>
        <p:spPr>
          <a:xfrm>
            <a:off x="925824" y="1417638"/>
            <a:ext cx="482886" cy="438404"/>
          </a:xfrm>
          <a:prstGeom prst="curvedConnector2">
            <a:avLst/>
          </a:prstGeom>
          <a:ln>
            <a:tailEnd type="arrow"/>
          </a:ln>
        </p:spPr>
        <p:style>
          <a:lnRef idx="2">
            <a:schemeClr val="dk1"/>
          </a:lnRef>
          <a:fillRef idx="0">
            <a:schemeClr val="dk1"/>
          </a:fillRef>
          <a:effectRef idx="1">
            <a:schemeClr val="dk1"/>
          </a:effectRef>
          <a:fontRef idx="minor">
            <a:schemeClr val="tx1"/>
          </a:fontRef>
        </p:style>
      </p:cxnSp>
      <p:sp>
        <p:nvSpPr>
          <p:cNvPr id="39" name="矩形 38"/>
          <p:cNvSpPr/>
          <p:nvPr/>
        </p:nvSpPr>
        <p:spPr>
          <a:xfrm>
            <a:off x="526413" y="1115585"/>
            <a:ext cx="344465" cy="400110"/>
          </a:xfrm>
          <a:prstGeom prst="rect">
            <a:avLst/>
          </a:prstGeom>
        </p:spPr>
        <p:txBody>
          <a:bodyPr wrap="none">
            <a:spAutoFit/>
          </a:bodyPr>
          <a:lstStyle/>
          <a:p>
            <a:r>
              <a:rPr kumimoji="1" lang="en-US" altLang="zh-CN" sz="2000" dirty="0">
                <a:latin typeface="Verdana"/>
                <a:cs typeface="Verdana"/>
              </a:rPr>
              <a:t>p</a:t>
            </a:r>
            <a:endParaRPr lang="zh-CN" altLang="en-US" sz="2000" dirty="0"/>
          </a:p>
        </p:txBody>
      </p:sp>
      <p:cxnSp>
        <p:nvCxnSpPr>
          <p:cNvPr id="40" name="直线箭头连接符 27"/>
          <p:cNvCxnSpPr/>
          <p:nvPr/>
        </p:nvCxnSpPr>
        <p:spPr>
          <a:xfrm rot="16200000" flipH="1">
            <a:off x="1764229" y="1576275"/>
            <a:ext cx="438404" cy="121130"/>
          </a:xfrm>
          <a:prstGeom prst="curvedConnector3">
            <a:avLst>
              <a:gd name="adj1" fmla="val 14801"/>
            </a:avLst>
          </a:prstGeom>
          <a:ln>
            <a:tailEnd type="arrow"/>
          </a:ln>
        </p:spPr>
        <p:style>
          <a:lnRef idx="2">
            <a:schemeClr val="dk1"/>
          </a:lnRef>
          <a:fillRef idx="0">
            <a:schemeClr val="dk1"/>
          </a:fillRef>
          <a:effectRef idx="1">
            <a:schemeClr val="dk1"/>
          </a:effectRef>
          <a:fontRef idx="minor">
            <a:schemeClr val="tx1"/>
          </a:fontRef>
        </p:style>
      </p:cxnSp>
      <p:sp>
        <p:nvSpPr>
          <p:cNvPr id="43" name="矩形 42"/>
          <p:cNvSpPr/>
          <p:nvPr/>
        </p:nvSpPr>
        <p:spPr>
          <a:xfrm>
            <a:off x="1540740" y="1050634"/>
            <a:ext cx="717414" cy="400110"/>
          </a:xfrm>
          <a:prstGeom prst="rect">
            <a:avLst/>
          </a:prstGeom>
        </p:spPr>
        <p:txBody>
          <a:bodyPr wrap="none">
            <a:spAutoFit/>
          </a:bodyPr>
          <a:lstStyle/>
          <a:p>
            <a:r>
              <a:rPr kumimoji="1" lang="en-US" altLang="zh-CN" sz="2000" dirty="0">
                <a:latin typeface="Verdana"/>
                <a:cs typeface="Verdana"/>
              </a:rPr>
              <a:t>p+1</a:t>
            </a:r>
            <a:endParaRPr lang="zh-CN" altLang="en-US" sz="2000" dirty="0"/>
          </a:p>
        </p:txBody>
      </p:sp>
      <p:cxnSp>
        <p:nvCxnSpPr>
          <p:cNvPr id="31" name="直线箭头连接符 27"/>
          <p:cNvCxnSpPr/>
          <p:nvPr/>
        </p:nvCxnSpPr>
        <p:spPr>
          <a:xfrm rot="16200000" flipH="1">
            <a:off x="7360247" y="1618155"/>
            <a:ext cx="438404" cy="121130"/>
          </a:xfrm>
          <a:prstGeom prst="curvedConnector3">
            <a:avLst>
              <a:gd name="adj1" fmla="val 14801"/>
            </a:avLst>
          </a:prstGeom>
          <a:ln>
            <a:tailEnd type="arrow"/>
          </a:ln>
        </p:spPr>
        <p:style>
          <a:lnRef idx="2">
            <a:schemeClr val="dk1"/>
          </a:lnRef>
          <a:fillRef idx="0">
            <a:schemeClr val="dk1"/>
          </a:fillRef>
          <a:effectRef idx="1">
            <a:schemeClr val="dk1"/>
          </a:effectRef>
          <a:fontRef idx="minor">
            <a:schemeClr val="tx1"/>
          </a:fontRef>
        </p:style>
      </p:cxnSp>
      <p:sp>
        <p:nvSpPr>
          <p:cNvPr id="32" name="矩形 31"/>
          <p:cNvSpPr/>
          <p:nvPr/>
        </p:nvSpPr>
        <p:spPr>
          <a:xfrm>
            <a:off x="7136758" y="1092514"/>
            <a:ext cx="717414" cy="400110"/>
          </a:xfrm>
          <a:prstGeom prst="rect">
            <a:avLst/>
          </a:prstGeom>
        </p:spPr>
        <p:txBody>
          <a:bodyPr wrap="none">
            <a:spAutoFit/>
          </a:bodyPr>
          <a:lstStyle/>
          <a:p>
            <a:r>
              <a:rPr kumimoji="1" lang="en-US" altLang="zh-CN" sz="2000" dirty="0">
                <a:latin typeface="Verdana"/>
                <a:cs typeface="Verdana"/>
              </a:rPr>
              <a:t>p+8</a:t>
            </a:r>
            <a:endParaRPr lang="zh-CN" altLang="en-US" sz="2000" dirty="0"/>
          </a:p>
        </p:txBody>
      </p:sp>
      <p:sp>
        <p:nvSpPr>
          <p:cNvPr id="36" name="矩形 35"/>
          <p:cNvSpPr/>
          <p:nvPr/>
        </p:nvSpPr>
        <p:spPr>
          <a:xfrm>
            <a:off x="571074" y="5121506"/>
            <a:ext cx="1733918" cy="461665"/>
          </a:xfrm>
          <a:prstGeom prst="rect">
            <a:avLst/>
          </a:prstGeom>
        </p:spPr>
        <p:txBody>
          <a:bodyPr wrap="none">
            <a:spAutoFit/>
          </a:bodyPr>
          <a:lstStyle/>
          <a:p>
            <a:r>
              <a:rPr kumimoji="1" lang="en-US" altLang="zh-CN" sz="2400" dirty="0" err="1">
                <a:latin typeface="Verdana"/>
                <a:cs typeface="Verdana"/>
              </a:rPr>
              <a:t>int</a:t>
            </a:r>
            <a:r>
              <a:rPr kumimoji="1" lang="en-US" altLang="zh-CN" sz="2400" dirty="0">
                <a:latin typeface="Verdana"/>
                <a:cs typeface="Verdana"/>
              </a:rPr>
              <a:t> *p = a</a:t>
            </a:r>
            <a:endParaRPr lang="zh-CN" altLang="en-US" sz="2400" dirty="0"/>
          </a:p>
        </p:txBody>
      </p:sp>
      <p:cxnSp>
        <p:nvCxnSpPr>
          <p:cNvPr id="30" name="直线箭头连接符 29"/>
          <p:cNvCxnSpPr/>
          <p:nvPr/>
        </p:nvCxnSpPr>
        <p:spPr>
          <a:xfrm>
            <a:off x="2517293" y="5373521"/>
            <a:ext cx="1269067" cy="0"/>
          </a:xfrm>
          <a:prstGeom prst="straightConnector1">
            <a:avLst/>
          </a:prstGeom>
          <a:ln w="38100" cmpd="sng">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37" name="矩形 36"/>
          <p:cNvSpPr/>
          <p:nvPr/>
        </p:nvSpPr>
        <p:spPr>
          <a:xfrm>
            <a:off x="4095247" y="5142688"/>
            <a:ext cx="2432727" cy="461665"/>
          </a:xfrm>
          <a:prstGeom prst="rect">
            <a:avLst/>
          </a:prstGeom>
        </p:spPr>
        <p:txBody>
          <a:bodyPr wrap="none">
            <a:spAutoFit/>
          </a:bodyPr>
          <a:lstStyle/>
          <a:p>
            <a:r>
              <a:rPr kumimoji="1" lang="en-US" altLang="zh-CN" sz="2400" dirty="0" err="1">
                <a:latin typeface="Verdana"/>
                <a:cs typeface="Verdana"/>
              </a:rPr>
              <a:t>int</a:t>
            </a:r>
            <a:r>
              <a:rPr kumimoji="1" lang="en-US" altLang="zh-CN" sz="2400" dirty="0">
                <a:latin typeface="Verdana"/>
                <a:cs typeface="Verdana"/>
              </a:rPr>
              <a:t> *p = &amp;a[0]</a:t>
            </a:r>
            <a:endParaRPr lang="zh-CN" altLang="en-US" sz="2400" dirty="0"/>
          </a:p>
        </p:txBody>
      </p:sp>
    </p:spTree>
    <p:extLst>
      <p:ext uri="{BB962C8B-B14F-4D97-AF65-F5344CB8AC3E}">
        <p14:creationId xmlns:p14="http://schemas.microsoft.com/office/powerpoint/2010/main" val="2321287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dirty="0">
                <a:latin typeface="Arial"/>
                <a:cs typeface="Arial"/>
              </a:rPr>
              <a:t>C program consists of functions </a:t>
            </a:r>
            <a:br>
              <a:rPr kumimoji="1" lang="en-US" altLang="zh-CN" dirty="0">
                <a:latin typeface="Arial"/>
                <a:cs typeface="Arial"/>
              </a:rPr>
            </a:br>
            <a:r>
              <a:rPr kumimoji="1" lang="en-US" altLang="zh-CN" dirty="0">
                <a:latin typeface="Arial"/>
                <a:cs typeface="Arial"/>
              </a:rPr>
              <a:t>(aka subroutines, procedures)</a:t>
            </a:r>
            <a:endParaRPr kumimoji="1" lang="zh-CN" altLang="en-US" dirty="0"/>
          </a:p>
        </p:txBody>
      </p:sp>
      <p:sp>
        <p:nvSpPr>
          <p:cNvPr id="3" name="内容占位符 2"/>
          <p:cNvSpPr>
            <a:spLocks noGrp="1"/>
          </p:cNvSpPr>
          <p:nvPr>
            <p:ph idx="1"/>
          </p:nvPr>
        </p:nvSpPr>
        <p:spPr/>
        <p:txBody>
          <a:bodyPr>
            <a:normAutofit/>
          </a:bodyPr>
          <a:lstStyle/>
          <a:p>
            <a:pPr marL="0" indent="0">
              <a:buNone/>
            </a:pPr>
            <a:r>
              <a:rPr kumimoji="1" lang="en-US" altLang="zh-CN" sz="4000" dirty="0"/>
              <a:t>Why breaking code into functions?</a:t>
            </a:r>
          </a:p>
          <a:p>
            <a:pPr marL="971550" lvl="1" indent="-571500"/>
            <a:r>
              <a:rPr kumimoji="1" lang="en-US" altLang="zh-CN" sz="3200" dirty="0"/>
              <a:t>Readability</a:t>
            </a:r>
          </a:p>
          <a:p>
            <a:pPr marL="971550" lvl="1" indent="-571500"/>
            <a:r>
              <a:rPr kumimoji="1" lang="en-US" altLang="zh-CN" sz="3200" dirty="0"/>
              <a:t>Reusability</a:t>
            </a:r>
          </a:p>
          <a:p>
            <a:endParaRPr kumimoji="1" lang="zh-CN" altLang="en-US" sz="4000" dirty="0"/>
          </a:p>
        </p:txBody>
      </p:sp>
    </p:spTree>
    <p:extLst>
      <p:ext uri="{BB962C8B-B14F-4D97-AF65-F5344CB8AC3E}">
        <p14:creationId xmlns:p14="http://schemas.microsoft.com/office/powerpoint/2010/main" val="28198823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Array</a:t>
            </a:r>
            <a:endParaRPr kumimoji="1" lang="zh-CN" altLang="en-US" dirty="0"/>
          </a:p>
        </p:txBody>
      </p:sp>
      <p:grpSp>
        <p:nvGrpSpPr>
          <p:cNvPr id="4" name="组 3"/>
          <p:cNvGrpSpPr/>
          <p:nvPr/>
        </p:nvGrpSpPr>
        <p:grpSpPr>
          <a:xfrm>
            <a:off x="457200" y="1840040"/>
            <a:ext cx="8270109" cy="947518"/>
            <a:chOff x="540975" y="5096561"/>
            <a:chExt cx="8270109" cy="947518"/>
          </a:xfrm>
        </p:grpSpPr>
        <p:sp>
          <p:nvSpPr>
            <p:cNvPr id="5" name="矩形 4"/>
            <p:cNvSpPr/>
            <p:nvPr/>
          </p:nvSpPr>
          <p:spPr>
            <a:xfrm>
              <a:off x="1106725" y="5112563"/>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000" dirty="0">
                  <a:latin typeface="Verdana"/>
                  <a:cs typeface="Verdana"/>
                </a:rPr>
                <a:t>int</a:t>
              </a:r>
              <a:endParaRPr kumimoji="1" lang="zh-CN" altLang="en-US" sz="2000" dirty="0">
                <a:latin typeface="Verdana"/>
                <a:cs typeface="Verdana"/>
              </a:endParaRPr>
            </a:p>
          </p:txBody>
        </p:sp>
        <p:sp>
          <p:nvSpPr>
            <p:cNvPr id="6" name="矩形 5"/>
            <p:cNvSpPr/>
            <p:nvPr/>
          </p:nvSpPr>
          <p:spPr>
            <a:xfrm>
              <a:off x="1866372" y="5112563"/>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7" name="矩形 6"/>
            <p:cNvSpPr/>
            <p:nvPr/>
          </p:nvSpPr>
          <p:spPr>
            <a:xfrm>
              <a:off x="2637892" y="5110649"/>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8" name="矩形 7"/>
            <p:cNvSpPr/>
            <p:nvPr/>
          </p:nvSpPr>
          <p:spPr>
            <a:xfrm>
              <a:off x="3407502" y="5110649"/>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9" name="矩形 8"/>
            <p:cNvSpPr/>
            <p:nvPr/>
          </p:nvSpPr>
          <p:spPr>
            <a:xfrm>
              <a:off x="4179019" y="5110649"/>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0" name="矩形 9"/>
            <p:cNvSpPr/>
            <p:nvPr/>
          </p:nvSpPr>
          <p:spPr>
            <a:xfrm>
              <a:off x="4950539" y="5108735"/>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1" name="矩形 10"/>
            <p:cNvSpPr/>
            <p:nvPr/>
          </p:nvSpPr>
          <p:spPr>
            <a:xfrm>
              <a:off x="5722059" y="5110651"/>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2" name="矩形 11"/>
            <p:cNvSpPr/>
            <p:nvPr/>
          </p:nvSpPr>
          <p:spPr>
            <a:xfrm>
              <a:off x="6493576" y="5110651"/>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3" name="矩形 12"/>
            <p:cNvSpPr/>
            <p:nvPr/>
          </p:nvSpPr>
          <p:spPr>
            <a:xfrm>
              <a:off x="7265096" y="5108737"/>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4" name="矩形 13"/>
            <p:cNvSpPr/>
            <p:nvPr/>
          </p:nvSpPr>
          <p:spPr>
            <a:xfrm>
              <a:off x="8034706" y="5108737"/>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5" name="矩形 14"/>
            <p:cNvSpPr/>
            <p:nvPr/>
          </p:nvSpPr>
          <p:spPr>
            <a:xfrm>
              <a:off x="540975" y="5096561"/>
              <a:ext cx="563375" cy="523220"/>
            </a:xfrm>
            <a:prstGeom prst="rect">
              <a:avLst/>
            </a:prstGeom>
          </p:spPr>
          <p:txBody>
            <a:bodyPr wrap="none">
              <a:spAutoFit/>
            </a:bodyPr>
            <a:lstStyle/>
            <a:p>
              <a:r>
                <a:rPr kumimoji="1" lang="en-US" altLang="zh-CN" sz="2800" dirty="0">
                  <a:latin typeface="Verdana"/>
                  <a:cs typeface="Verdana"/>
                </a:rPr>
                <a:t>a:</a:t>
              </a:r>
              <a:endParaRPr lang="zh-CN" altLang="en-US" sz="2800" dirty="0"/>
            </a:p>
          </p:txBody>
        </p:sp>
        <p:sp>
          <p:nvSpPr>
            <p:cNvPr id="16" name="矩形 15"/>
            <p:cNvSpPr/>
            <p:nvPr/>
          </p:nvSpPr>
          <p:spPr>
            <a:xfrm>
              <a:off x="1094513" y="5635111"/>
              <a:ext cx="734696" cy="400110"/>
            </a:xfrm>
            <a:prstGeom prst="rect">
              <a:avLst/>
            </a:prstGeom>
          </p:spPr>
          <p:txBody>
            <a:bodyPr wrap="none">
              <a:spAutoFit/>
            </a:bodyPr>
            <a:lstStyle/>
            <a:p>
              <a:r>
                <a:rPr kumimoji="1" lang="en-US" altLang="zh-CN" sz="2000" dirty="0">
                  <a:latin typeface="Verdana"/>
                  <a:cs typeface="Verdana"/>
                </a:rPr>
                <a:t>a[0]</a:t>
              </a:r>
              <a:endParaRPr lang="zh-CN" altLang="en-US" sz="2000" dirty="0"/>
            </a:p>
          </p:txBody>
        </p:sp>
        <p:sp>
          <p:nvSpPr>
            <p:cNvPr id="17" name="矩形 16"/>
            <p:cNvSpPr/>
            <p:nvPr/>
          </p:nvSpPr>
          <p:spPr>
            <a:xfrm>
              <a:off x="1866372" y="5643969"/>
              <a:ext cx="734696" cy="400110"/>
            </a:xfrm>
            <a:prstGeom prst="rect">
              <a:avLst/>
            </a:prstGeom>
          </p:spPr>
          <p:txBody>
            <a:bodyPr wrap="none">
              <a:spAutoFit/>
            </a:bodyPr>
            <a:lstStyle/>
            <a:p>
              <a:r>
                <a:rPr kumimoji="1" lang="en-US" altLang="zh-CN" sz="2000" dirty="0">
                  <a:latin typeface="Verdana"/>
                  <a:cs typeface="Verdana"/>
                </a:rPr>
                <a:t>a[1]</a:t>
              </a:r>
              <a:endParaRPr lang="zh-CN" altLang="en-US" sz="2000" dirty="0"/>
            </a:p>
          </p:txBody>
        </p:sp>
        <p:sp>
          <p:nvSpPr>
            <p:cNvPr id="18" name="矩形 17"/>
            <p:cNvSpPr/>
            <p:nvPr/>
          </p:nvSpPr>
          <p:spPr>
            <a:xfrm>
              <a:off x="2625330" y="5643969"/>
              <a:ext cx="734696" cy="400110"/>
            </a:xfrm>
            <a:prstGeom prst="rect">
              <a:avLst/>
            </a:prstGeom>
          </p:spPr>
          <p:txBody>
            <a:bodyPr wrap="none">
              <a:spAutoFit/>
            </a:bodyPr>
            <a:lstStyle/>
            <a:p>
              <a:r>
                <a:rPr kumimoji="1" lang="en-US" altLang="zh-CN" sz="2000" dirty="0">
                  <a:latin typeface="Verdana"/>
                  <a:cs typeface="Verdana"/>
                </a:rPr>
                <a:t>a[2]</a:t>
              </a:r>
              <a:endParaRPr lang="zh-CN" altLang="en-US" sz="2000" dirty="0"/>
            </a:p>
          </p:txBody>
        </p:sp>
        <p:sp>
          <p:nvSpPr>
            <p:cNvPr id="19" name="矩形 18"/>
            <p:cNvSpPr/>
            <p:nvPr/>
          </p:nvSpPr>
          <p:spPr>
            <a:xfrm>
              <a:off x="3419899" y="5635111"/>
              <a:ext cx="734696" cy="400110"/>
            </a:xfrm>
            <a:prstGeom prst="rect">
              <a:avLst/>
            </a:prstGeom>
          </p:spPr>
          <p:txBody>
            <a:bodyPr wrap="none">
              <a:spAutoFit/>
            </a:bodyPr>
            <a:lstStyle/>
            <a:p>
              <a:r>
                <a:rPr kumimoji="1" lang="en-US" altLang="zh-CN" sz="2000" dirty="0">
                  <a:latin typeface="Verdana"/>
                  <a:cs typeface="Verdana"/>
                </a:rPr>
                <a:t>a[3]</a:t>
              </a:r>
              <a:endParaRPr lang="zh-CN" altLang="en-US" sz="2000" dirty="0"/>
            </a:p>
          </p:txBody>
        </p:sp>
        <p:sp>
          <p:nvSpPr>
            <p:cNvPr id="20" name="矩形 19"/>
            <p:cNvSpPr/>
            <p:nvPr/>
          </p:nvSpPr>
          <p:spPr>
            <a:xfrm>
              <a:off x="4160451" y="5628768"/>
              <a:ext cx="734696" cy="400110"/>
            </a:xfrm>
            <a:prstGeom prst="rect">
              <a:avLst/>
            </a:prstGeom>
          </p:spPr>
          <p:txBody>
            <a:bodyPr wrap="none">
              <a:spAutoFit/>
            </a:bodyPr>
            <a:lstStyle/>
            <a:p>
              <a:r>
                <a:rPr kumimoji="1" lang="en-US" altLang="zh-CN" sz="2000" dirty="0">
                  <a:latin typeface="Verdana"/>
                  <a:cs typeface="Verdana"/>
                </a:rPr>
                <a:t>a[4]</a:t>
              </a:r>
              <a:endParaRPr lang="zh-CN" altLang="en-US" sz="2000" dirty="0"/>
            </a:p>
          </p:txBody>
        </p:sp>
        <p:sp>
          <p:nvSpPr>
            <p:cNvPr id="21" name="矩形 20"/>
            <p:cNvSpPr/>
            <p:nvPr/>
          </p:nvSpPr>
          <p:spPr>
            <a:xfrm>
              <a:off x="4932310" y="5637626"/>
              <a:ext cx="734696" cy="400110"/>
            </a:xfrm>
            <a:prstGeom prst="rect">
              <a:avLst/>
            </a:prstGeom>
          </p:spPr>
          <p:txBody>
            <a:bodyPr wrap="none">
              <a:spAutoFit/>
            </a:bodyPr>
            <a:lstStyle/>
            <a:p>
              <a:r>
                <a:rPr kumimoji="1" lang="en-US" altLang="zh-CN" sz="2000" dirty="0">
                  <a:latin typeface="Verdana"/>
                  <a:cs typeface="Verdana"/>
                </a:rPr>
                <a:t>a[5]</a:t>
              </a:r>
              <a:endParaRPr lang="zh-CN" altLang="en-US" sz="2000" dirty="0"/>
            </a:p>
          </p:txBody>
        </p:sp>
        <p:sp>
          <p:nvSpPr>
            <p:cNvPr id="22" name="矩形 21"/>
            <p:cNvSpPr/>
            <p:nvPr/>
          </p:nvSpPr>
          <p:spPr>
            <a:xfrm>
              <a:off x="5691268" y="5637626"/>
              <a:ext cx="734696" cy="400110"/>
            </a:xfrm>
            <a:prstGeom prst="rect">
              <a:avLst/>
            </a:prstGeom>
          </p:spPr>
          <p:txBody>
            <a:bodyPr wrap="none">
              <a:spAutoFit/>
            </a:bodyPr>
            <a:lstStyle/>
            <a:p>
              <a:r>
                <a:rPr kumimoji="1" lang="en-US" altLang="zh-CN" sz="2000" dirty="0">
                  <a:latin typeface="Verdana"/>
                  <a:cs typeface="Verdana"/>
                </a:rPr>
                <a:t>a[6]</a:t>
              </a:r>
              <a:endParaRPr lang="zh-CN" altLang="en-US" sz="2000" dirty="0"/>
            </a:p>
          </p:txBody>
        </p:sp>
        <p:sp>
          <p:nvSpPr>
            <p:cNvPr id="23" name="矩形 22"/>
            <p:cNvSpPr/>
            <p:nvPr/>
          </p:nvSpPr>
          <p:spPr>
            <a:xfrm>
              <a:off x="6485837" y="5628768"/>
              <a:ext cx="734696" cy="400110"/>
            </a:xfrm>
            <a:prstGeom prst="rect">
              <a:avLst/>
            </a:prstGeom>
          </p:spPr>
          <p:txBody>
            <a:bodyPr wrap="none">
              <a:spAutoFit/>
            </a:bodyPr>
            <a:lstStyle/>
            <a:p>
              <a:r>
                <a:rPr kumimoji="1" lang="en-US" altLang="zh-CN" sz="2000" dirty="0">
                  <a:latin typeface="Verdana"/>
                  <a:cs typeface="Verdana"/>
                </a:rPr>
                <a:t>a[7]</a:t>
              </a:r>
              <a:endParaRPr lang="zh-CN" altLang="en-US" sz="2000" dirty="0"/>
            </a:p>
          </p:txBody>
        </p:sp>
        <p:sp>
          <p:nvSpPr>
            <p:cNvPr id="24" name="矩形 23"/>
            <p:cNvSpPr/>
            <p:nvPr/>
          </p:nvSpPr>
          <p:spPr>
            <a:xfrm>
              <a:off x="7290831" y="5634273"/>
              <a:ext cx="734696" cy="400110"/>
            </a:xfrm>
            <a:prstGeom prst="rect">
              <a:avLst/>
            </a:prstGeom>
          </p:spPr>
          <p:txBody>
            <a:bodyPr wrap="none">
              <a:spAutoFit/>
            </a:bodyPr>
            <a:lstStyle/>
            <a:p>
              <a:r>
                <a:rPr kumimoji="1" lang="en-US" altLang="zh-CN" sz="2000" dirty="0">
                  <a:latin typeface="Verdana"/>
                  <a:cs typeface="Verdana"/>
                </a:rPr>
                <a:t>a[8]</a:t>
              </a:r>
              <a:endParaRPr lang="zh-CN" altLang="en-US" sz="2000" dirty="0"/>
            </a:p>
          </p:txBody>
        </p:sp>
        <p:sp>
          <p:nvSpPr>
            <p:cNvPr id="25" name="矩形 24"/>
            <p:cNvSpPr/>
            <p:nvPr/>
          </p:nvSpPr>
          <p:spPr>
            <a:xfrm>
              <a:off x="8076388" y="5607283"/>
              <a:ext cx="734696" cy="400110"/>
            </a:xfrm>
            <a:prstGeom prst="rect">
              <a:avLst/>
            </a:prstGeom>
          </p:spPr>
          <p:txBody>
            <a:bodyPr wrap="none">
              <a:spAutoFit/>
            </a:bodyPr>
            <a:lstStyle/>
            <a:p>
              <a:r>
                <a:rPr kumimoji="1" lang="en-US" altLang="zh-CN" sz="2000" dirty="0">
                  <a:latin typeface="Verdana"/>
                  <a:cs typeface="Verdana"/>
                </a:rPr>
                <a:t>a[9]</a:t>
              </a:r>
              <a:endParaRPr lang="zh-CN" altLang="en-US" sz="2000" dirty="0"/>
            </a:p>
          </p:txBody>
        </p:sp>
      </p:grpSp>
      <p:sp>
        <p:nvSpPr>
          <p:cNvPr id="27" name="矩形 26"/>
          <p:cNvSpPr/>
          <p:nvPr/>
        </p:nvSpPr>
        <p:spPr>
          <a:xfrm>
            <a:off x="457200" y="3235789"/>
            <a:ext cx="8471790" cy="461665"/>
          </a:xfrm>
          <a:prstGeom prst="rect">
            <a:avLst/>
          </a:prstGeom>
        </p:spPr>
        <p:txBody>
          <a:bodyPr wrap="none">
            <a:spAutoFit/>
          </a:bodyPr>
          <a:lstStyle/>
          <a:p>
            <a:r>
              <a:rPr kumimoji="1" lang="en-US" altLang="zh-CN" sz="2400" dirty="0">
                <a:latin typeface="Verdana"/>
                <a:cs typeface="Verdana"/>
              </a:rPr>
              <a:t>length of a[0]: 4 bytes </a:t>
            </a:r>
            <a:r>
              <a:rPr kumimoji="1" lang="en-US" altLang="zh-CN" sz="2400" dirty="0">
                <a:latin typeface="Verdana"/>
                <a:cs typeface="Verdana"/>
                <a:sym typeface="Wingdings"/>
              </a:rPr>
              <a:t> </a:t>
            </a:r>
            <a:r>
              <a:rPr kumimoji="1" lang="en-US" altLang="zh-CN" sz="2400" dirty="0">
                <a:latin typeface="Verdana"/>
                <a:cs typeface="Verdana"/>
              </a:rPr>
              <a:t>a[1] is 4 bytes next to a[0] </a:t>
            </a:r>
            <a:endParaRPr lang="zh-CN" altLang="en-US" sz="2400" dirty="0"/>
          </a:p>
        </p:txBody>
      </p:sp>
      <p:sp>
        <p:nvSpPr>
          <p:cNvPr id="26" name="矩形 25"/>
          <p:cNvSpPr/>
          <p:nvPr/>
        </p:nvSpPr>
        <p:spPr>
          <a:xfrm>
            <a:off x="433037" y="3913119"/>
            <a:ext cx="5878232" cy="1200328"/>
          </a:xfrm>
          <a:prstGeom prst="rect">
            <a:avLst/>
          </a:prstGeom>
        </p:spPr>
        <p:txBody>
          <a:bodyPr wrap="none">
            <a:spAutoFit/>
          </a:bodyPr>
          <a:lstStyle/>
          <a:p>
            <a:r>
              <a:rPr kumimoji="1" lang="en-US" altLang="zh-CN" sz="2400" dirty="0">
                <a:latin typeface="Verdana"/>
                <a:cs typeface="Verdana"/>
              </a:rPr>
              <a:t>int *p = &amp;a[0] </a:t>
            </a:r>
            <a:r>
              <a:rPr kumimoji="1" lang="en-US" altLang="zh-CN" sz="2400" dirty="0">
                <a:latin typeface="Verdana"/>
                <a:cs typeface="Verdana"/>
                <a:sym typeface="Wingdings"/>
              </a:rPr>
              <a:t> p+1 points to a[1]</a:t>
            </a:r>
          </a:p>
          <a:p>
            <a:r>
              <a:rPr kumimoji="1" lang="en-US" altLang="zh-CN" sz="2400" dirty="0">
                <a:latin typeface="Verdana"/>
                <a:cs typeface="Verdana"/>
                <a:sym typeface="Wingdings"/>
              </a:rPr>
              <a:t>                       p + i points to a[i]</a:t>
            </a:r>
            <a:endParaRPr kumimoji="1" lang="en-US" altLang="zh-CN" sz="2400" dirty="0">
              <a:latin typeface="Verdana"/>
              <a:cs typeface="Verdana"/>
            </a:endParaRPr>
          </a:p>
          <a:p>
            <a:endParaRPr lang="zh-CN" altLang="en-US" sz="2400" dirty="0"/>
          </a:p>
        </p:txBody>
      </p:sp>
      <p:cxnSp>
        <p:nvCxnSpPr>
          <p:cNvPr id="28" name="直线箭头连接符 27"/>
          <p:cNvCxnSpPr>
            <a:endCxn id="5" idx="0"/>
          </p:cNvCxnSpPr>
          <p:nvPr/>
        </p:nvCxnSpPr>
        <p:spPr>
          <a:xfrm>
            <a:off x="925824" y="1417638"/>
            <a:ext cx="482886" cy="438404"/>
          </a:xfrm>
          <a:prstGeom prst="curvedConnector2">
            <a:avLst/>
          </a:prstGeom>
          <a:ln>
            <a:tailEnd type="arrow"/>
          </a:ln>
        </p:spPr>
        <p:style>
          <a:lnRef idx="2">
            <a:schemeClr val="dk1"/>
          </a:lnRef>
          <a:fillRef idx="0">
            <a:schemeClr val="dk1"/>
          </a:fillRef>
          <a:effectRef idx="1">
            <a:schemeClr val="dk1"/>
          </a:effectRef>
          <a:fontRef idx="minor">
            <a:schemeClr val="tx1"/>
          </a:fontRef>
        </p:style>
      </p:cxnSp>
      <p:sp>
        <p:nvSpPr>
          <p:cNvPr id="39" name="矩形 38"/>
          <p:cNvSpPr/>
          <p:nvPr/>
        </p:nvSpPr>
        <p:spPr>
          <a:xfrm>
            <a:off x="526413" y="1115585"/>
            <a:ext cx="344465" cy="400110"/>
          </a:xfrm>
          <a:prstGeom prst="rect">
            <a:avLst/>
          </a:prstGeom>
        </p:spPr>
        <p:txBody>
          <a:bodyPr wrap="none">
            <a:spAutoFit/>
          </a:bodyPr>
          <a:lstStyle/>
          <a:p>
            <a:r>
              <a:rPr kumimoji="1" lang="en-US" altLang="zh-CN" sz="2000" dirty="0">
                <a:latin typeface="Verdana"/>
                <a:cs typeface="Verdana"/>
              </a:rPr>
              <a:t>p</a:t>
            </a:r>
            <a:endParaRPr lang="zh-CN" altLang="en-US" sz="2000" dirty="0"/>
          </a:p>
        </p:txBody>
      </p:sp>
      <p:cxnSp>
        <p:nvCxnSpPr>
          <p:cNvPr id="40" name="直线箭头连接符 27"/>
          <p:cNvCxnSpPr/>
          <p:nvPr/>
        </p:nvCxnSpPr>
        <p:spPr>
          <a:xfrm rot="16200000" flipH="1">
            <a:off x="1764229" y="1576275"/>
            <a:ext cx="438404" cy="121130"/>
          </a:xfrm>
          <a:prstGeom prst="curvedConnector3">
            <a:avLst>
              <a:gd name="adj1" fmla="val 14801"/>
            </a:avLst>
          </a:prstGeom>
          <a:ln>
            <a:tailEnd type="arrow"/>
          </a:ln>
        </p:spPr>
        <p:style>
          <a:lnRef idx="2">
            <a:schemeClr val="dk1"/>
          </a:lnRef>
          <a:fillRef idx="0">
            <a:schemeClr val="dk1"/>
          </a:fillRef>
          <a:effectRef idx="1">
            <a:schemeClr val="dk1"/>
          </a:effectRef>
          <a:fontRef idx="minor">
            <a:schemeClr val="tx1"/>
          </a:fontRef>
        </p:style>
      </p:cxnSp>
      <p:sp>
        <p:nvSpPr>
          <p:cNvPr id="43" name="矩形 42"/>
          <p:cNvSpPr/>
          <p:nvPr/>
        </p:nvSpPr>
        <p:spPr>
          <a:xfrm>
            <a:off x="1540740" y="1050634"/>
            <a:ext cx="717414" cy="400110"/>
          </a:xfrm>
          <a:prstGeom prst="rect">
            <a:avLst/>
          </a:prstGeom>
        </p:spPr>
        <p:txBody>
          <a:bodyPr wrap="none">
            <a:spAutoFit/>
          </a:bodyPr>
          <a:lstStyle/>
          <a:p>
            <a:r>
              <a:rPr kumimoji="1" lang="en-US" altLang="zh-CN" sz="2000" dirty="0">
                <a:latin typeface="Verdana"/>
                <a:cs typeface="Verdana"/>
              </a:rPr>
              <a:t>p+1</a:t>
            </a:r>
            <a:endParaRPr lang="zh-CN" altLang="en-US" sz="2000" dirty="0"/>
          </a:p>
        </p:txBody>
      </p:sp>
      <p:cxnSp>
        <p:nvCxnSpPr>
          <p:cNvPr id="31" name="直线箭头连接符 27"/>
          <p:cNvCxnSpPr/>
          <p:nvPr/>
        </p:nvCxnSpPr>
        <p:spPr>
          <a:xfrm rot="16200000" flipH="1">
            <a:off x="7360247" y="1618155"/>
            <a:ext cx="438404" cy="121130"/>
          </a:xfrm>
          <a:prstGeom prst="curvedConnector3">
            <a:avLst>
              <a:gd name="adj1" fmla="val 14801"/>
            </a:avLst>
          </a:prstGeom>
          <a:ln>
            <a:tailEnd type="arrow"/>
          </a:ln>
        </p:spPr>
        <p:style>
          <a:lnRef idx="2">
            <a:schemeClr val="dk1"/>
          </a:lnRef>
          <a:fillRef idx="0">
            <a:schemeClr val="dk1"/>
          </a:fillRef>
          <a:effectRef idx="1">
            <a:schemeClr val="dk1"/>
          </a:effectRef>
          <a:fontRef idx="minor">
            <a:schemeClr val="tx1"/>
          </a:fontRef>
        </p:style>
      </p:cxnSp>
      <p:sp>
        <p:nvSpPr>
          <p:cNvPr id="32" name="矩形 31"/>
          <p:cNvSpPr/>
          <p:nvPr/>
        </p:nvSpPr>
        <p:spPr>
          <a:xfrm>
            <a:off x="7136758" y="1092514"/>
            <a:ext cx="717414" cy="400110"/>
          </a:xfrm>
          <a:prstGeom prst="rect">
            <a:avLst/>
          </a:prstGeom>
        </p:spPr>
        <p:txBody>
          <a:bodyPr wrap="none">
            <a:spAutoFit/>
          </a:bodyPr>
          <a:lstStyle/>
          <a:p>
            <a:r>
              <a:rPr kumimoji="1" lang="en-US" altLang="zh-CN" sz="2000" dirty="0">
                <a:latin typeface="Verdana"/>
                <a:cs typeface="Verdana"/>
              </a:rPr>
              <a:t>p+8</a:t>
            </a:r>
            <a:endParaRPr lang="zh-CN" altLang="en-US" sz="2000" dirty="0"/>
          </a:p>
        </p:txBody>
      </p:sp>
      <p:sp>
        <p:nvSpPr>
          <p:cNvPr id="36" name="矩形 35"/>
          <p:cNvSpPr/>
          <p:nvPr/>
        </p:nvSpPr>
        <p:spPr>
          <a:xfrm>
            <a:off x="510905" y="5113447"/>
            <a:ext cx="1733918" cy="461665"/>
          </a:xfrm>
          <a:prstGeom prst="rect">
            <a:avLst/>
          </a:prstGeom>
        </p:spPr>
        <p:txBody>
          <a:bodyPr wrap="none">
            <a:spAutoFit/>
          </a:bodyPr>
          <a:lstStyle/>
          <a:p>
            <a:r>
              <a:rPr kumimoji="1" lang="en-US" altLang="zh-CN" sz="2400" dirty="0" err="1">
                <a:latin typeface="Verdana"/>
                <a:cs typeface="Verdana"/>
              </a:rPr>
              <a:t>int</a:t>
            </a:r>
            <a:r>
              <a:rPr kumimoji="1" lang="en-US" altLang="zh-CN" sz="2400" dirty="0">
                <a:latin typeface="Verdana"/>
                <a:cs typeface="Verdana"/>
              </a:rPr>
              <a:t> *p = a</a:t>
            </a:r>
            <a:endParaRPr lang="zh-CN" altLang="en-US" sz="2400" dirty="0"/>
          </a:p>
        </p:txBody>
      </p:sp>
      <p:cxnSp>
        <p:nvCxnSpPr>
          <p:cNvPr id="30" name="直线箭头连接符 29"/>
          <p:cNvCxnSpPr/>
          <p:nvPr/>
        </p:nvCxnSpPr>
        <p:spPr>
          <a:xfrm>
            <a:off x="2517293" y="5373521"/>
            <a:ext cx="1269067" cy="0"/>
          </a:xfrm>
          <a:prstGeom prst="straightConnector1">
            <a:avLst/>
          </a:prstGeom>
          <a:ln w="38100" cmpd="sng">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37" name="矩形 36"/>
          <p:cNvSpPr/>
          <p:nvPr/>
        </p:nvSpPr>
        <p:spPr>
          <a:xfrm>
            <a:off x="4095247" y="5142688"/>
            <a:ext cx="2432727" cy="461665"/>
          </a:xfrm>
          <a:prstGeom prst="rect">
            <a:avLst/>
          </a:prstGeom>
        </p:spPr>
        <p:txBody>
          <a:bodyPr wrap="none">
            <a:spAutoFit/>
          </a:bodyPr>
          <a:lstStyle/>
          <a:p>
            <a:r>
              <a:rPr kumimoji="1" lang="en-US" altLang="zh-CN" sz="2400" dirty="0" err="1">
                <a:latin typeface="Verdana"/>
                <a:cs typeface="Verdana"/>
              </a:rPr>
              <a:t>int</a:t>
            </a:r>
            <a:r>
              <a:rPr kumimoji="1" lang="en-US" altLang="zh-CN" sz="2400" dirty="0">
                <a:latin typeface="Verdana"/>
                <a:cs typeface="Verdana"/>
              </a:rPr>
              <a:t> *p = &amp;a[0] </a:t>
            </a:r>
            <a:r>
              <a:rPr kumimoji="1" lang="en-US" altLang="zh-CN" sz="2400" dirty="0">
                <a:latin typeface="Verdana"/>
                <a:cs typeface="Verdana"/>
                <a:sym typeface="Wingdings"/>
              </a:rPr>
              <a:t> </a:t>
            </a:r>
            <a:endParaRPr lang="zh-CN" altLang="en-US" sz="2400" dirty="0"/>
          </a:p>
        </p:txBody>
      </p:sp>
      <p:sp>
        <p:nvSpPr>
          <p:cNvPr id="29" name="矩形 28"/>
          <p:cNvSpPr/>
          <p:nvPr/>
        </p:nvSpPr>
        <p:spPr>
          <a:xfrm>
            <a:off x="431779" y="5614613"/>
            <a:ext cx="988372" cy="461665"/>
          </a:xfrm>
          <a:prstGeom prst="rect">
            <a:avLst/>
          </a:prstGeom>
        </p:spPr>
        <p:txBody>
          <a:bodyPr wrap="none">
            <a:spAutoFit/>
          </a:bodyPr>
          <a:lstStyle/>
          <a:p>
            <a:r>
              <a:rPr kumimoji="1" lang="en-US" altLang="zh-CN" sz="2400" dirty="0">
                <a:latin typeface="Verdana"/>
                <a:cs typeface="Verdana"/>
                <a:sym typeface="Wingdings"/>
              </a:rPr>
              <a:t> p++ </a:t>
            </a:r>
            <a:endParaRPr lang="zh-CN" altLang="en-US" sz="2400" dirty="0"/>
          </a:p>
        </p:txBody>
      </p:sp>
      <p:sp>
        <p:nvSpPr>
          <p:cNvPr id="33" name="半闭框 32"/>
          <p:cNvSpPr/>
          <p:nvPr/>
        </p:nvSpPr>
        <p:spPr>
          <a:xfrm rot="13530167">
            <a:off x="1592500" y="5469440"/>
            <a:ext cx="296739" cy="509374"/>
          </a:xfrm>
          <a:prstGeom prst="halfFrame">
            <a:avLst/>
          </a:prstGeom>
          <a:solidFill>
            <a:srgbClr val="FF0066"/>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41" name="矩形 40"/>
          <p:cNvSpPr/>
          <p:nvPr/>
        </p:nvSpPr>
        <p:spPr>
          <a:xfrm>
            <a:off x="413583" y="6032171"/>
            <a:ext cx="981459" cy="461665"/>
          </a:xfrm>
          <a:prstGeom prst="rect">
            <a:avLst/>
          </a:prstGeom>
        </p:spPr>
        <p:txBody>
          <a:bodyPr wrap="none">
            <a:spAutoFit/>
          </a:bodyPr>
          <a:lstStyle/>
          <a:p>
            <a:r>
              <a:rPr kumimoji="1" lang="en-US" altLang="zh-CN" sz="2400" dirty="0">
                <a:latin typeface="Verdana"/>
                <a:cs typeface="Verdana"/>
                <a:sym typeface="Wingdings"/>
              </a:rPr>
              <a:t> a++ </a:t>
            </a:r>
            <a:endParaRPr lang="zh-CN" altLang="en-US" sz="2400" dirty="0"/>
          </a:p>
        </p:txBody>
      </p:sp>
      <p:sp>
        <p:nvSpPr>
          <p:cNvPr id="34" name="乘 33"/>
          <p:cNvSpPr/>
          <p:nvPr/>
        </p:nvSpPr>
        <p:spPr>
          <a:xfrm>
            <a:off x="1420151" y="6008461"/>
            <a:ext cx="606372" cy="547758"/>
          </a:xfrm>
          <a:prstGeom prst="mathMultiply">
            <a:avLst/>
          </a:prstGeom>
          <a:solidFill>
            <a:srgbClr val="FF0066"/>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42" name="矩形 41"/>
          <p:cNvSpPr/>
          <p:nvPr/>
        </p:nvSpPr>
        <p:spPr>
          <a:xfrm>
            <a:off x="2202007" y="6063317"/>
            <a:ext cx="2839239" cy="461665"/>
          </a:xfrm>
          <a:prstGeom prst="rect">
            <a:avLst/>
          </a:prstGeom>
        </p:spPr>
        <p:txBody>
          <a:bodyPr wrap="none">
            <a:spAutoFit/>
          </a:bodyPr>
          <a:lstStyle/>
          <a:p>
            <a:r>
              <a:rPr kumimoji="1" lang="en-US" altLang="zh-CN" sz="2400" dirty="0">
                <a:latin typeface="Verdana"/>
                <a:cs typeface="Verdana"/>
                <a:sym typeface="Wingdings"/>
              </a:rPr>
              <a:t>compilation error</a:t>
            </a:r>
            <a:endParaRPr lang="zh-CN" altLang="en-US" sz="2400" dirty="0"/>
          </a:p>
        </p:txBody>
      </p:sp>
      <p:sp>
        <p:nvSpPr>
          <p:cNvPr id="44" name="矩形 28"/>
          <p:cNvSpPr/>
          <p:nvPr/>
        </p:nvSpPr>
        <p:spPr>
          <a:xfrm>
            <a:off x="5447789" y="5767012"/>
            <a:ext cx="1253168" cy="461665"/>
          </a:xfrm>
          <a:prstGeom prst="rect">
            <a:avLst/>
          </a:prstGeom>
        </p:spPr>
        <p:txBody>
          <a:bodyPr wrap="none">
            <a:spAutoFit/>
          </a:bodyPr>
          <a:lstStyle/>
          <a:p>
            <a:r>
              <a:rPr kumimoji="1" lang="en-US" altLang="zh-CN" sz="2400" dirty="0">
                <a:latin typeface="Verdana"/>
                <a:cs typeface="Verdana"/>
                <a:sym typeface="Wingdings"/>
              </a:rPr>
              <a:t>p = &amp;a</a:t>
            </a:r>
            <a:endParaRPr lang="zh-CN" altLang="en-US" sz="2400" dirty="0"/>
          </a:p>
        </p:txBody>
      </p:sp>
      <p:sp>
        <p:nvSpPr>
          <p:cNvPr id="45" name="乘 33"/>
          <p:cNvSpPr/>
          <p:nvPr/>
        </p:nvSpPr>
        <p:spPr>
          <a:xfrm>
            <a:off x="7247800" y="5767012"/>
            <a:ext cx="606372" cy="547758"/>
          </a:xfrm>
          <a:prstGeom prst="mathMultiply">
            <a:avLst/>
          </a:prstGeom>
          <a:solidFill>
            <a:srgbClr val="FF0066"/>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Tree>
    <p:extLst>
      <p:ext uri="{BB962C8B-B14F-4D97-AF65-F5344CB8AC3E}">
        <p14:creationId xmlns:p14="http://schemas.microsoft.com/office/powerpoint/2010/main" val="22382682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63610-2EBF-2843-B9D8-359EF7E86D4F}"/>
              </a:ext>
            </a:extLst>
          </p:cNvPr>
          <p:cNvSpPr>
            <a:spLocks noGrp="1"/>
          </p:cNvSpPr>
          <p:nvPr>
            <p:ph type="title"/>
          </p:nvPr>
        </p:nvSpPr>
        <p:spPr/>
        <p:txBody>
          <a:bodyPr/>
          <a:lstStyle/>
          <a:p>
            <a:r>
              <a:rPr lang="en-US" dirty="0"/>
              <a:t>What we’ve learnt last time</a:t>
            </a:r>
          </a:p>
        </p:txBody>
      </p:sp>
      <p:sp>
        <p:nvSpPr>
          <p:cNvPr id="3" name="Content Placeholder 2">
            <a:extLst>
              <a:ext uri="{FF2B5EF4-FFF2-40B4-BE49-F238E27FC236}">
                <a16:creationId xmlns:a16="http://schemas.microsoft.com/office/drawing/2014/main" id="{5D12BEF3-C80E-1140-8898-D95553941CD6}"/>
              </a:ext>
            </a:extLst>
          </p:cNvPr>
          <p:cNvSpPr>
            <a:spLocks noGrp="1"/>
          </p:cNvSpPr>
          <p:nvPr>
            <p:ph idx="1"/>
          </p:nvPr>
        </p:nvSpPr>
        <p:spPr>
          <a:xfrm>
            <a:off x="457200" y="1600200"/>
            <a:ext cx="8229600" cy="1585913"/>
          </a:xfrm>
        </p:spPr>
        <p:txBody>
          <a:bodyPr/>
          <a:lstStyle/>
          <a:p>
            <a:r>
              <a:rPr lang="en-US" dirty="0"/>
              <a:t>Pointers</a:t>
            </a:r>
          </a:p>
          <a:p>
            <a:pPr lvl="1"/>
            <a:r>
              <a:rPr lang="en-US" dirty="0"/>
              <a:t>They are memory addresses</a:t>
            </a:r>
          </a:p>
          <a:p>
            <a:r>
              <a:rPr lang="en-US" dirty="0"/>
              <a:t>Pointer arithmetic and array access</a:t>
            </a:r>
          </a:p>
        </p:txBody>
      </p:sp>
      <p:sp>
        <p:nvSpPr>
          <p:cNvPr id="4" name="Content Placeholder 2">
            <a:extLst>
              <a:ext uri="{FF2B5EF4-FFF2-40B4-BE49-F238E27FC236}">
                <a16:creationId xmlns:a16="http://schemas.microsoft.com/office/drawing/2014/main" id="{489DF570-819D-9F47-AC92-AADFBD16EBA9}"/>
              </a:ext>
            </a:extLst>
          </p:cNvPr>
          <p:cNvSpPr txBox="1">
            <a:spLocks/>
          </p:cNvSpPr>
          <p:nvPr/>
        </p:nvSpPr>
        <p:spPr>
          <a:xfrm>
            <a:off x="457200" y="4310063"/>
            <a:ext cx="8229600" cy="158591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rial"/>
                <a:ea typeface="+mn-ea"/>
                <a:cs typeface="Arial"/>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Arial"/>
                <a:ea typeface="+mn-ea"/>
                <a:cs typeface="Arial"/>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rial"/>
                <a:ea typeface="+mn-ea"/>
                <a:cs typeface="Arial"/>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Wrap up pointers</a:t>
            </a:r>
          </a:p>
          <a:p>
            <a:r>
              <a:rPr lang="en-US" dirty="0"/>
              <a:t>Characters &amp; string</a:t>
            </a:r>
          </a:p>
          <a:p>
            <a:r>
              <a:rPr lang="en-US" dirty="0"/>
              <a:t>structs</a:t>
            </a:r>
          </a:p>
        </p:txBody>
      </p:sp>
      <p:sp>
        <p:nvSpPr>
          <p:cNvPr id="5" name="TextBox 4">
            <a:extLst>
              <a:ext uri="{FF2B5EF4-FFF2-40B4-BE49-F238E27FC236}">
                <a16:creationId xmlns:a16="http://schemas.microsoft.com/office/drawing/2014/main" id="{0003A6F7-348A-8341-BF57-0B43399385A5}"/>
              </a:ext>
            </a:extLst>
          </p:cNvPr>
          <p:cNvSpPr txBox="1"/>
          <p:nvPr/>
        </p:nvSpPr>
        <p:spPr>
          <a:xfrm>
            <a:off x="2428875" y="3455700"/>
            <a:ext cx="2407197" cy="584775"/>
          </a:xfrm>
          <a:prstGeom prst="rect">
            <a:avLst/>
          </a:prstGeom>
          <a:noFill/>
        </p:spPr>
        <p:txBody>
          <a:bodyPr wrap="none" rtlCol="0">
            <a:spAutoFit/>
          </a:bodyPr>
          <a:lstStyle/>
          <a:p>
            <a:r>
              <a:rPr lang="en-US" sz="3200" dirty="0">
                <a:solidFill>
                  <a:srgbClr val="0000FF"/>
                </a:solidFill>
                <a:latin typeface="Tahoma" panose="020B0604030504040204" pitchFamily="34" charset="0"/>
                <a:ea typeface="Tahoma" panose="020B0604030504040204" pitchFamily="34" charset="0"/>
                <a:cs typeface="Tahoma" panose="020B0604030504040204" pitchFamily="34" charset="0"/>
              </a:rPr>
              <a:t>Today’s plan</a:t>
            </a:r>
          </a:p>
        </p:txBody>
      </p:sp>
    </p:spTree>
    <p:extLst>
      <p:ext uri="{BB962C8B-B14F-4D97-AF65-F5344CB8AC3E}">
        <p14:creationId xmlns:p14="http://schemas.microsoft.com/office/powerpoint/2010/main" val="33150327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Array</a:t>
            </a:r>
            <a:endParaRPr kumimoji="1" lang="zh-CN" altLang="en-US" dirty="0"/>
          </a:p>
        </p:txBody>
      </p:sp>
      <p:grpSp>
        <p:nvGrpSpPr>
          <p:cNvPr id="4" name="组 3"/>
          <p:cNvGrpSpPr/>
          <p:nvPr/>
        </p:nvGrpSpPr>
        <p:grpSpPr>
          <a:xfrm>
            <a:off x="457200" y="1840040"/>
            <a:ext cx="8270109" cy="947518"/>
            <a:chOff x="540975" y="5096561"/>
            <a:chExt cx="8270109" cy="947518"/>
          </a:xfrm>
        </p:grpSpPr>
        <p:sp>
          <p:nvSpPr>
            <p:cNvPr id="5" name="矩形 4"/>
            <p:cNvSpPr/>
            <p:nvPr/>
          </p:nvSpPr>
          <p:spPr>
            <a:xfrm>
              <a:off x="1106725" y="5112563"/>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000" dirty="0">
                  <a:latin typeface="Verdana"/>
                  <a:cs typeface="Verdana"/>
                </a:rPr>
                <a:t>int</a:t>
              </a:r>
              <a:endParaRPr kumimoji="1" lang="zh-CN" altLang="en-US" sz="2000" dirty="0">
                <a:latin typeface="Verdana"/>
                <a:cs typeface="Verdana"/>
              </a:endParaRPr>
            </a:p>
          </p:txBody>
        </p:sp>
        <p:sp>
          <p:nvSpPr>
            <p:cNvPr id="6" name="矩形 5"/>
            <p:cNvSpPr/>
            <p:nvPr/>
          </p:nvSpPr>
          <p:spPr>
            <a:xfrm>
              <a:off x="1866372" y="5112563"/>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7" name="矩形 6"/>
            <p:cNvSpPr/>
            <p:nvPr/>
          </p:nvSpPr>
          <p:spPr>
            <a:xfrm>
              <a:off x="2637892" y="5110649"/>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8" name="矩形 7"/>
            <p:cNvSpPr/>
            <p:nvPr/>
          </p:nvSpPr>
          <p:spPr>
            <a:xfrm>
              <a:off x="3407502" y="5110649"/>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9" name="矩形 8"/>
            <p:cNvSpPr/>
            <p:nvPr/>
          </p:nvSpPr>
          <p:spPr>
            <a:xfrm>
              <a:off x="4179019" y="5110649"/>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0" name="矩形 9"/>
            <p:cNvSpPr/>
            <p:nvPr/>
          </p:nvSpPr>
          <p:spPr>
            <a:xfrm>
              <a:off x="4950539" y="5108735"/>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1" name="矩形 10"/>
            <p:cNvSpPr/>
            <p:nvPr/>
          </p:nvSpPr>
          <p:spPr>
            <a:xfrm>
              <a:off x="5722059" y="5110651"/>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2" name="矩形 11"/>
            <p:cNvSpPr/>
            <p:nvPr/>
          </p:nvSpPr>
          <p:spPr>
            <a:xfrm>
              <a:off x="6493576" y="5110651"/>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3" name="矩形 12"/>
            <p:cNvSpPr/>
            <p:nvPr/>
          </p:nvSpPr>
          <p:spPr>
            <a:xfrm>
              <a:off x="7265096" y="5108737"/>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4" name="矩形 13"/>
            <p:cNvSpPr/>
            <p:nvPr/>
          </p:nvSpPr>
          <p:spPr>
            <a:xfrm>
              <a:off x="8034706" y="5108737"/>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5" name="矩形 14"/>
            <p:cNvSpPr/>
            <p:nvPr/>
          </p:nvSpPr>
          <p:spPr>
            <a:xfrm>
              <a:off x="540975" y="5096561"/>
              <a:ext cx="563375" cy="523220"/>
            </a:xfrm>
            <a:prstGeom prst="rect">
              <a:avLst/>
            </a:prstGeom>
          </p:spPr>
          <p:txBody>
            <a:bodyPr wrap="none">
              <a:spAutoFit/>
            </a:bodyPr>
            <a:lstStyle/>
            <a:p>
              <a:r>
                <a:rPr kumimoji="1" lang="en-US" altLang="zh-CN" sz="2800" dirty="0">
                  <a:latin typeface="Verdana"/>
                  <a:cs typeface="Verdana"/>
                </a:rPr>
                <a:t>a:</a:t>
              </a:r>
              <a:endParaRPr lang="zh-CN" altLang="en-US" sz="2800" dirty="0"/>
            </a:p>
          </p:txBody>
        </p:sp>
        <p:sp>
          <p:nvSpPr>
            <p:cNvPr id="16" name="矩形 15"/>
            <p:cNvSpPr/>
            <p:nvPr/>
          </p:nvSpPr>
          <p:spPr>
            <a:xfrm>
              <a:off x="1094513" y="5635111"/>
              <a:ext cx="734696" cy="400110"/>
            </a:xfrm>
            <a:prstGeom prst="rect">
              <a:avLst/>
            </a:prstGeom>
          </p:spPr>
          <p:txBody>
            <a:bodyPr wrap="none">
              <a:spAutoFit/>
            </a:bodyPr>
            <a:lstStyle/>
            <a:p>
              <a:r>
                <a:rPr kumimoji="1" lang="en-US" altLang="zh-CN" sz="2000" dirty="0">
                  <a:latin typeface="Verdana"/>
                  <a:cs typeface="Verdana"/>
                </a:rPr>
                <a:t>a[0]</a:t>
              </a:r>
              <a:endParaRPr lang="zh-CN" altLang="en-US" sz="2000" dirty="0"/>
            </a:p>
          </p:txBody>
        </p:sp>
        <p:sp>
          <p:nvSpPr>
            <p:cNvPr id="17" name="矩形 16"/>
            <p:cNvSpPr/>
            <p:nvPr/>
          </p:nvSpPr>
          <p:spPr>
            <a:xfrm>
              <a:off x="1866372" y="5643969"/>
              <a:ext cx="734696" cy="400110"/>
            </a:xfrm>
            <a:prstGeom prst="rect">
              <a:avLst/>
            </a:prstGeom>
          </p:spPr>
          <p:txBody>
            <a:bodyPr wrap="none">
              <a:spAutoFit/>
            </a:bodyPr>
            <a:lstStyle/>
            <a:p>
              <a:r>
                <a:rPr kumimoji="1" lang="en-US" altLang="zh-CN" sz="2000" dirty="0">
                  <a:latin typeface="Verdana"/>
                  <a:cs typeface="Verdana"/>
                </a:rPr>
                <a:t>a[1]</a:t>
              </a:r>
              <a:endParaRPr lang="zh-CN" altLang="en-US" sz="2000" dirty="0"/>
            </a:p>
          </p:txBody>
        </p:sp>
        <p:sp>
          <p:nvSpPr>
            <p:cNvPr id="18" name="矩形 17"/>
            <p:cNvSpPr/>
            <p:nvPr/>
          </p:nvSpPr>
          <p:spPr>
            <a:xfrm>
              <a:off x="2625330" y="5643969"/>
              <a:ext cx="734696" cy="400110"/>
            </a:xfrm>
            <a:prstGeom prst="rect">
              <a:avLst/>
            </a:prstGeom>
          </p:spPr>
          <p:txBody>
            <a:bodyPr wrap="none">
              <a:spAutoFit/>
            </a:bodyPr>
            <a:lstStyle/>
            <a:p>
              <a:r>
                <a:rPr kumimoji="1" lang="en-US" altLang="zh-CN" sz="2000" dirty="0">
                  <a:latin typeface="Verdana"/>
                  <a:cs typeface="Verdana"/>
                </a:rPr>
                <a:t>a[2]</a:t>
              </a:r>
              <a:endParaRPr lang="zh-CN" altLang="en-US" sz="2000" dirty="0"/>
            </a:p>
          </p:txBody>
        </p:sp>
        <p:sp>
          <p:nvSpPr>
            <p:cNvPr id="19" name="矩形 18"/>
            <p:cNvSpPr/>
            <p:nvPr/>
          </p:nvSpPr>
          <p:spPr>
            <a:xfrm>
              <a:off x="3419899" y="5635111"/>
              <a:ext cx="734696" cy="400110"/>
            </a:xfrm>
            <a:prstGeom prst="rect">
              <a:avLst/>
            </a:prstGeom>
          </p:spPr>
          <p:txBody>
            <a:bodyPr wrap="none">
              <a:spAutoFit/>
            </a:bodyPr>
            <a:lstStyle/>
            <a:p>
              <a:r>
                <a:rPr kumimoji="1" lang="en-US" altLang="zh-CN" sz="2000" dirty="0">
                  <a:latin typeface="Verdana"/>
                  <a:cs typeface="Verdana"/>
                </a:rPr>
                <a:t>a[3]</a:t>
              </a:r>
              <a:endParaRPr lang="zh-CN" altLang="en-US" sz="2000" dirty="0"/>
            </a:p>
          </p:txBody>
        </p:sp>
        <p:sp>
          <p:nvSpPr>
            <p:cNvPr id="20" name="矩形 19"/>
            <p:cNvSpPr/>
            <p:nvPr/>
          </p:nvSpPr>
          <p:spPr>
            <a:xfrm>
              <a:off x="4160451" y="5628768"/>
              <a:ext cx="734696" cy="400110"/>
            </a:xfrm>
            <a:prstGeom prst="rect">
              <a:avLst/>
            </a:prstGeom>
          </p:spPr>
          <p:txBody>
            <a:bodyPr wrap="none">
              <a:spAutoFit/>
            </a:bodyPr>
            <a:lstStyle/>
            <a:p>
              <a:r>
                <a:rPr kumimoji="1" lang="en-US" altLang="zh-CN" sz="2000" dirty="0">
                  <a:latin typeface="Verdana"/>
                  <a:cs typeface="Verdana"/>
                </a:rPr>
                <a:t>a[4]</a:t>
              </a:r>
              <a:endParaRPr lang="zh-CN" altLang="en-US" sz="2000" dirty="0"/>
            </a:p>
          </p:txBody>
        </p:sp>
        <p:sp>
          <p:nvSpPr>
            <p:cNvPr id="21" name="矩形 20"/>
            <p:cNvSpPr/>
            <p:nvPr/>
          </p:nvSpPr>
          <p:spPr>
            <a:xfrm>
              <a:off x="4932310" y="5637626"/>
              <a:ext cx="734696" cy="400110"/>
            </a:xfrm>
            <a:prstGeom prst="rect">
              <a:avLst/>
            </a:prstGeom>
          </p:spPr>
          <p:txBody>
            <a:bodyPr wrap="none">
              <a:spAutoFit/>
            </a:bodyPr>
            <a:lstStyle/>
            <a:p>
              <a:r>
                <a:rPr kumimoji="1" lang="en-US" altLang="zh-CN" sz="2000" dirty="0">
                  <a:latin typeface="Verdana"/>
                  <a:cs typeface="Verdana"/>
                </a:rPr>
                <a:t>a[5]</a:t>
              </a:r>
              <a:endParaRPr lang="zh-CN" altLang="en-US" sz="2000" dirty="0"/>
            </a:p>
          </p:txBody>
        </p:sp>
        <p:sp>
          <p:nvSpPr>
            <p:cNvPr id="22" name="矩形 21"/>
            <p:cNvSpPr/>
            <p:nvPr/>
          </p:nvSpPr>
          <p:spPr>
            <a:xfrm>
              <a:off x="5691268" y="5637626"/>
              <a:ext cx="734696" cy="400110"/>
            </a:xfrm>
            <a:prstGeom prst="rect">
              <a:avLst/>
            </a:prstGeom>
          </p:spPr>
          <p:txBody>
            <a:bodyPr wrap="none">
              <a:spAutoFit/>
            </a:bodyPr>
            <a:lstStyle/>
            <a:p>
              <a:r>
                <a:rPr kumimoji="1" lang="en-US" altLang="zh-CN" sz="2000" dirty="0">
                  <a:latin typeface="Verdana"/>
                  <a:cs typeface="Verdana"/>
                </a:rPr>
                <a:t>a[6]</a:t>
              </a:r>
              <a:endParaRPr lang="zh-CN" altLang="en-US" sz="2000" dirty="0"/>
            </a:p>
          </p:txBody>
        </p:sp>
        <p:sp>
          <p:nvSpPr>
            <p:cNvPr id="23" name="矩形 22"/>
            <p:cNvSpPr/>
            <p:nvPr/>
          </p:nvSpPr>
          <p:spPr>
            <a:xfrm>
              <a:off x="6485837" y="5628768"/>
              <a:ext cx="734696" cy="400110"/>
            </a:xfrm>
            <a:prstGeom prst="rect">
              <a:avLst/>
            </a:prstGeom>
          </p:spPr>
          <p:txBody>
            <a:bodyPr wrap="none">
              <a:spAutoFit/>
            </a:bodyPr>
            <a:lstStyle/>
            <a:p>
              <a:r>
                <a:rPr kumimoji="1" lang="en-US" altLang="zh-CN" sz="2000" dirty="0">
                  <a:latin typeface="Verdana"/>
                  <a:cs typeface="Verdana"/>
                </a:rPr>
                <a:t>a[7]</a:t>
              </a:r>
              <a:endParaRPr lang="zh-CN" altLang="en-US" sz="2000" dirty="0"/>
            </a:p>
          </p:txBody>
        </p:sp>
        <p:sp>
          <p:nvSpPr>
            <p:cNvPr id="24" name="矩形 23"/>
            <p:cNvSpPr/>
            <p:nvPr/>
          </p:nvSpPr>
          <p:spPr>
            <a:xfrm>
              <a:off x="7290831" y="5634273"/>
              <a:ext cx="734696" cy="400110"/>
            </a:xfrm>
            <a:prstGeom prst="rect">
              <a:avLst/>
            </a:prstGeom>
          </p:spPr>
          <p:txBody>
            <a:bodyPr wrap="none">
              <a:spAutoFit/>
            </a:bodyPr>
            <a:lstStyle/>
            <a:p>
              <a:r>
                <a:rPr kumimoji="1" lang="en-US" altLang="zh-CN" sz="2000" dirty="0">
                  <a:latin typeface="Verdana"/>
                  <a:cs typeface="Verdana"/>
                </a:rPr>
                <a:t>a[8]</a:t>
              </a:r>
              <a:endParaRPr lang="zh-CN" altLang="en-US" sz="2000" dirty="0"/>
            </a:p>
          </p:txBody>
        </p:sp>
        <p:sp>
          <p:nvSpPr>
            <p:cNvPr id="25" name="矩形 24"/>
            <p:cNvSpPr/>
            <p:nvPr/>
          </p:nvSpPr>
          <p:spPr>
            <a:xfrm>
              <a:off x="8076388" y="5607283"/>
              <a:ext cx="734696" cy="400110"/>
            </a:xfrm>
            <a:prstGeom prst="rect">
              <a:avLst/>
            </a:prstGeom>
          </p:spPr>
          <p:txBody>
            <a:bodyPr wrap="none">
              <a:spAutoFit/>
            </a:bodyPr>
            <a:lstStyle/>
            <a:p>
              <a:r>
                <a:rPr kumimoji="1" lang="en-US" altLang="zh-CN" sz="2000" dirty="0">
                  <a:latin typeface="Verdana"/>
                  <a:cs typeface="Verdana"/>
                </a:rPr>
                <a:t>a[9]</a:t>
              </a:r>
              <a:endParaRPr lang="zh-CN" altLang="en-US" sz="2000" dirty="0"/>
            </a:p>
          </p:txBody>
        </p:sp>
      </p:grpSp>
      <p:sp>
        <p:nvSpPr>
          <p:cNvPr id="27" name="矩形 26"/>
          <p:cNvSpPr/>
          <p:nvPr/>
        </p:nvSpPr>
        <p:spPr>
          <a:xfrm>
            <a:off x="457200" y="3235789"/>
            <a:ext cx="8471790" cy="461665"/>
          </a:xfrm>
          <a:prstGeom prst="rect">
            <a:avLst/>
          </a:prstGeom>
        </p:spPr>
        <p:txBody>
          <a:bodyPr wrap="none">
            <a:spAutoFit/>
          </a:bodyPr>
          <a:lstStyle/>
          <a:p>
            <a:r>
              <a:rPr kumimoji="1" lang="en-US" altLang="zh-CN" sz="2400" dirty="0">
                <a:latin typeface="Verdana"/>
                <a:cs typeface="Verdana"/>
              </a:rPr>
              <a:t>length of a[0]: 4 bytes </a:t>
            </a:r>
            <a:r>
              <a:rPr kumimoji="1" lang="en-US" altLang="zh-CN" sz="2400" dirty="0">
                <a:latin typeface="Verdana"/>
                <a:cs typeface="Verdana"/>
                <a:sym typeface="Wingdings"/>
              </a:rPr>
              <a:t> </a:t>
            </a:r>
            <a:r>
              <a:rPr kumimoji="1" lang="en-US" altLang="zh-CN" sz="2400" dirty="0">
                <a:latin typeface="Verdana"/>
                <a:cs typeface="Verdana"/>
              </a:rPr>
              <a:t>a[1] is 4 bytes next to a[0] </a:t>
            </a:r>
            <a:endParaRPr lang="zh-CN" altLang="en-US" sz="2400" dirty="0"/>
          </a:p>
        </p:txBody>
      </p:sp>
      <p:sp>
        <p:nvSpPr>
          <p:cNvPr id="26" name="矩形 25"/>
          <p:cNvSpPr/>
          <p:nvPr/>
        </p:nvSpPr>
        <p:spPr>
          <a:xfrm>
            <a:off x="433037" y="3913119"/>
            <a:ext cx="6038432" cy="1200328"/>
          </a:xfrm>
          <a:prstGeom prst="rect">
            <a:avLst/>
          </a:prstGeom>
        </p:spPr>
        <p:txBody>
          <a:bodyPr wrap="none">
            <a:spAutoFit/>
          </a:bodyPr>
          <a:lstStyle/>
          <a:p>
            <a:r>
              <a:rPr kumimoji="1" lang="en-US" altLang="zh-CN" sz="2400" dirty="0">
                <a:latin typeface="Verdana"/>
                <a:cs typeface="Verdana"/>
              </a:rPr>
              <a:t>int *p = &amp;a[0] </a:t>
            </a:r>
            <a:r>
              <a:rPr kumimoji="1" lang="en-US" altLang="zh-CN" sz="2400" dirty="0">
                <a:latin typeface="Verdana"/>
                <a:cs typeface="Verdana"/>
                <a:sym typeface="Wingdings"/>
              </a:rPr>
              <a:t> p + 1 points to a[1]</a:t>
            </a:r>
          </a:p>
          <a:p>
            <a:r>
              <a:rPr kumimoji="1" lang="en-US" altLang="zh-CN" sz="2400" dirty="0">
                <a:latin typeface="Verdana"/>
                <a:cs typeface="Verdana"/>
                <a:sym typeface="Wingdings"/>
              </a:rPr>
              <a:t>                       p + i points to a[i]</a:t>
            </a:r>
            <a:endParaRPr kumimoji="1" lang="en-US" altLang="zh-CN" sz="2400" dirty="0">
              <a:latin typeface="Verdana"/>
              <a:cs typeface="Verdana"/>
            </a:endParaRPr>
          </a:p>
          <a:p>
            <a:endParaRPr lang="zh-CN" altLang="en-US" sz="2400" dirty="0"/>
          </a:p>
        </p:txBody>
      </p:sp>
      <p:cxnSp>
        <p:nvCxnSpPr>
          <p:cNvPr id="28" name="直线箭头连接符 27"/>
          <p:cNvCxnSpPr>
            <a:endCxn id="5" idx="0"/>
          </p:cNvCxnSpPr>
          <p:nvPr/>
        </p:nvCxnSpPr>
        <p:spPr>
          <a:xfrm>
            <a:off x="925824" y="1417638"/>
            <a:ext cx="482886" cy="438404"/>
          </a:xfrm>
          <a:prstGeom prst="curvedConnector2">
            <a:avLst/>
          </a:prstGeom>
          <a:ln>
            <a:tailEnd type="arrow"/>
          </a:ln>
        </p:spPr>
        <p:style>
          <a:lnRef idx="2">
            <a:schemeClr val="dk1"/>
          </a:lnRef>
          <a:fillRef idx="0">
            <a:schemeClr val="dk1"/>
          </a:fillRef>
          <a:effectRef idx="1">
            <a:schemeClr val="dk1"/>
          </a:effectRef>
          <a:fontRef idx="minor">
            <a:schemeClr val="tx1"/>
          </a:fontRef>
        </p:style>
      </p:cxnSp>
      <p:sp>
        <p:nvSpPr>
          <p:cNvPr id="39" name="矩形 38"/>
          <p:cNvSpPr/>
          <p:nvPr/>
        </p:nvSpPr>
        <p:spPr>
          <a:xfrm>
            <a:off x="526413" y="1115585"/>
            <a:ext cx="344465" cy="400110"/>
          </a:xfrm>
          <a:prstGeom prst="rect">
            <a:avLst/>
          </a:prstGeom>
        </p:spPr>
        <p:txBody>
          <a:bodyPr wrap="none">
            <a:spAutoFit/>
          </a:bodyPr>
          <a:lstStyle/>
          <a:p>
            <a:r>
              <a:rPr kumimoji="1" lang="en-US" altLang="zh-CN" sz="2000" dirty="0">
                <a:latin typeface="Verdana"/>
                <a:cs typeface="Verdana"/>
              </a:rPr>
              <a:t>p</a:t>
            </a:r>
            <a:endParaRPr lang="zh-CN" altLang="en-US" sz="2000" dirty="0"/>
          </a:p>
        </p:txBody>
      </p:sp>
      <p:cxnSp>
        <p:nvCxnSpPr>
          <p:cNvPr id="40" name="直线箭头连接符 27"/>
          <p:cNvCxnSpPr/>
          <p:nvPr/>
        </p:nvCxnSpPr>
        <p:spPr>
          <a:xfrm rot="16200000" flipH="1">
            <a:off x="1764229" y="1576275"/>
            <a:ext cx="438404" cy="121130"/>
          </a:xfrm>
          <a:prstGeom prst="curvedConnector3">
            <a:avLst>
              <a:gd name="adj1" fmla="val 14801"/>
            </a:avLst>
          </a:prstGeom>
          <a:ln>
            <a:tailEnd type="arrow"/>
          </a:ln>
        </p:spPr>
        <p:style>
          <a:lnRef idx="2">
            <a:schemeClr val="dk1"/>
          </a:lnRef>
          <a:fillRef idx="0">
            <a:schemeClr val="dk1"/>
          </a:fillRef>
          <a:effectRef idx="1">
            <a:schemeClr val="dk1"/>
          </a:effectRef>
          <a:fontRef idx="minor">
            <a:schemeClr val="tx1"/>
          </a:fontRef>
        </p:style>
      </p:cxnSp>
      <p:sp>
        <p:nvSpPr>
          <p:cNvPr id="43" name="矩形 42"/>
          <p:cNvSpPr/>
          <p:nvPr/>
        </p:nvSpPr>
        <p:spPr>
          <a:xfrm>
            <a:off x="1540740" y="1050634"/>
            <a:ext cx="717414" cy="400110"/>
          </a:xfrm>
          <a:prstGeom prst="rect">
            <a:avLst/>
          </a:prstGeom>
        </p:spPr>
        <p:txBody>
          <a:bodyPr wrap="none">
            <a:spAutoFit/>
          </a:bodyPr>
          <a:lstStyle/>
          <a:p>
            <a:r>
              <a:rPr kumimoji="1" lang="en-US" altLang="zh-CN" sz="2000" dirty="0">
                <a:latin typeface="Verdana"/>
                <a:cs typeface="Verdana"/>
              </a:rPr>
              <a:t>p+1</a:t>
            </a:r>
            <a:endParaRPr lang="zh-CN" altLang="en-US" sz="2000" dirty="0"/>
          </a:p>
        </p:txBody>
      </p:sp>
      <p:cxnSp>
        <p:nvCxnSpPr>
          <p:cNvPr id="31" name="直线箭头连接符 27"/>
          <p:cNvCxnSpPr/>
          <p:nvPr/>
        </p:nvCxnSpPr>
        <p:spPr>
          <a:xfrm rot="16200000" flipH="1">
            <a:off x="7360247" y="1618155"/>
            <a:ext cx="438404" cy="121130"/>
          </a:xfrm>
          <a:prstGeom prst="curvedConnector3">
            <a:avLst>
              <a:gd name="adj1" fmla="val 14801"/>
            </a:avLst>
          </a:prstGeom>
          <a:ln>
            <a:tailEnd type="arrow"/>
          </a:ln>
        </p:spPr>
        <p:style>
          <a:lnRef idx="2">
            <a:schemeClr val="dk1"/>
          </a:lnRef>
          <a:fillRef idx="0">
            <a:schemeClr val="dk1"/>
          </a:fillRef>
          <a:effectRef idx="1">
            <a:schemeClr val="dk1"/>
          </a:effectRef>
          <a:fontRef idx="minor">
            <a:schemeClr val="tx1"/>
          </a:fontRef>
        </p:style>
      </p:cxnSp>
      <p:sp>
        <p:nvSpPr>
          <p:cNvPr id="32" name="矩形 31"/>
          <p:cNvSpPr/>
          <p:nvPr/>
        </p:nvSpPr>
        <p:spPr>
          <a:xfrm>
            <a:off x="7136758" y="1092514"/>
            <a:ext cx="717414" cy="400110"/>
          </a:xfrm>
          <a:prstGeom prst="rect">
            <a:avLst/>
          </a:prstGeom>
        </p:spPr>
        <p:txBody>
          <a:bodyPr wrap="none">
            <a:spAutoFit/>
          </a:bodyPr>
          <a:lstStyle/>
          <a:p>
            <a:r>
              <a:rPr kumimoji="1" lang="en-US" altLang="zh-CN" sz="2000" dirty="0">
                <a:latin typeface="Verdana"/>
                <a:cs typeface="Verdana"/>
              </a:rPr>
              <a:t>p+8</a:t>
            </a:r>
            <a:endParaRPr lang="zh-CN" altLang="en-US" sz="2000" dirty="0"/>
          </a:p>
        </p:txBody>
      </p:sp>
      <p:sp>
        <p:nvSpPr>
          <p:cNvPr id="36" name="矩形 35"/>
          <p:cNvSpPr/>
          <p:nvPr/>
        </p:nvSpPr>
        <p:spPr>
          <a:xfrm>
            <a:off x="571074" y="5121506"/>
            <a:ext cx="1733918" cy="461665"/>
          </a:xfrm>
          <a:prstGeom prst="rect">
            <a:avLst/>
          </a:prstGeom>
        </p:spPr>
        <p:txBody>
          <a:bodyPr wrap="none">
            <a:spAutoFit/>
          </a:bodyPr>
          <a:lstStyle/>
          <a:p>
            <a:r>
              <a:rPr kumimoji="1" lang="en-US" altLang="zh-CN" sz="2400" dirty="0" err="1">
                <a:latin typeface="Verdana"/>
                <a:cs typeface="Verdana"/>
              </a:rPr>
              <a:t>int</a:t>
            </a:r>
            <a:r>
              <a:rPr kumimoji="1" lang="en-US" altLang="zh-CN" sz="2400" dirty="0">
                <a:latin typeface="Verdana"/>
                <a:cs typeface="Verdana"/>
              </a:rPr>
              <a:t> *p = a</a:t>
            </a:r>
            <a:endParaRPr lang="zh-CN" altLang="en-US" sz="2400" dirty="0"/>
          </a:p>
        </p:txBody>
      </p:sp>
      <p:cxnSp>
        <p:nvCxnSpPr>
          <p:cNvPr id="30" name="直线箭头连接符 29"/>
          <p:cNvCxnSpPr/>
          <p:nvPr/>
        </p:nvCxnSpPr>
        <p:spPr>
          <a:xfrm>
            <a:off x="2517293" y="5373521"/>
            <a:ext cx="1269067" cy="0"/>
          </a:xfrm>
          <a:prstGeom prst="straightConnector1">
            <a:avLst/>
          </a:prstGeom>
          <a:ln w="38100" cmpd="sng">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37" name="矩形 36"/>
          <p:cNvSpPr/>
          <p:nvPr/>
        </p:nvSpPr>
        <p:spPr>
          <a:xfrm>
            <a:off x="4095247" y="5142688"/>
            <a:ext cx="2432727" cy="461665"/>
          </a:xfrm>
          <a:prstGeom prst="rect">
            <a:avLst/>
          </a:prstGeom>
        </p:spPr>
        <p:txBody>
          <a:bodyPr wrap="none">
            <a:spAutoFit/>
          </a:bodyPr>
          <a:lstStyle/>
          <a:p>
            <a:r>
              <a:rPr kumimoji="1" lang="en-US" altLang="zh-CN" sz="2400" dirty="0" err="1">
                <a:latin typeface="Verdana"/>
                <a:cs typeface="Verdana"/>
              </a:rPr>
              <a:t>int</a:t>
            </a:r>
            <a:r>
              <a:rPr kumimoji="1" lang="en-US" altLang="zh-CN" sz="2400" dirty="0">
                <a:latin typeface="Verdana"/>
                <a:cs typeface="Verdana"/>
              </a:rPr>
              <a:t> *p = &amp;a[0]</a:t>
            </a:r>
            <a:endParaRPr lang="zh-CN" altLang="en-US" sz="2400" dirty="0"/>
          </a:p>
        </p:txBody>
      </p:sp>
      <p:sp>
        <p:nvSpPr>
          <p:cNvPr id="44" name="矩形 43"/>
          <p:cNvSpPr/>
          <p:nvPr/>
        </p:nvSpPr>
        <p:spPr>
          <a:xfrm>
            <a:off x="593956" y="5618964"/>
            <a:ext cx="1299154" cy="461665"/>
          </a:xfrm>
          <a:prstGeom prst="rect">
            <a:avLst/>
          </a:prstGeom>
        </p:spPr>
        <p:txBody>
          <a:bodyPr wrap="none">
            <a:spAutoFit/>
          </a:bodyPr>
          <a:lstStyle/>
          <a:p>
            <a:r>
              <a:rPr kumimoji="1" lang="en-US" altLang="zh-CN" sz="2400" dirty="0">
                <a:latin typeface="Verdana"/>
                <a:cs typeface="Verdana"/>
              </a:rPr>
              <a:t>*(p+1)</a:t>
            </a:r>
            <a:endParaRPr lang="zh-CN" altLang="en-US" sz="2400" dirty="0"/>
          </a:p>
        </p:txBody>
      </p:sp>
      <p:cxnSp>
        <p:nvCxnSpPr>
          <p:cNvPr id="45" name="直线箭头连接符 44"/>
          <p:cNvCxnSpPr/>
          <p:nvPr/>
        </p:nvCxnSpPr>
        <p:spPr>
          <a:xfrm>
            <a:off x="2540175" y="5870979"/>
            <a:ext cx="1269067" cy="0"/>
          </a:xfrm>
          <a:prstGeom prst="straightConnector1">
            <a:avLst/>
          </a:prstGeom>
          <a:ln w="38100" cmpd="sng">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46" name="矩形 45"/>
          <p:cNvSpPr/>
          <p:nvPr/>
        </p:nvSpPr>
        <p:spPr>
          <a:xfrm>
            <a:off x="4118129" y="5640146"/>
            <a:ext cx="851615" cy="461665"/>
          </a:xfrm>
          <a:prstGeom prst="rect">
            <a:avLst/>
          </a:prstGeom>
        </p:spPr>
        <p:txBody>
          <a:bodyPr wrap="none">
            <a:spAutoFit/>
          </a:bodyPr>
          <a:lstStyle/>
          <a:p>
            <a:r>
              <a:rPr kumimoji="1" lang="en-US" altLang="zh-CN" sz="2400" dirty="0">
                <a:latin typeface="Verdana"/>
                <a:cs typeface="Verdana"/>
              </a:rPr>
              <a:t>p[1]</a:t>
            </a:r>
            <a:endParaRPr lang="zh-CN" altLang="en-US" sz="2400" dirty="0"/>
          </a:p>
        </p:txBody>
      </p:sp>
      <p:sp>
        <p:nvSpPr>
          <p:cNvPr id="47" name="矩形 46"/>
          <p:cNvSpPr/>
          <p:nvPr/>
        </p:nvSpPr>
        <p:spPr>
          <a:xfrm>
            <a:off x="609285" y="6124695"/>
            <a:ext cx="1362573" cy="461665"/>
          </a:xfrm>
          <a:prstGeom prst="rect">
            <a:avLst/>
          </a:prstGeom>
        </p:spPr>
        <p:txBody>
          <a:bodyPr wrap="none">
            <a:spAutoFit/>
          </a:bodyPr>
          <a:lstStyle/>
          <a:p>
            <a:r>
              <a:rPr kumimoji="1" lang="zh-CN" altLang="en-US" sz="2400" dirty="0">
                <a:latin typeface="Verdana"/>
                <a:cs typeface="Verdana"/>
              </a:rPr>
              <a:t>*</a:t>
            </a:r>
            <a:r>
              <a:rPr kumimoji="1" lang="en-US" altLang="zh-CN" sz="2400" dirty="0">
                <a:latin typeface="Verdana"/>
                <a:cs typeface="Verdana"/>
              </a:rPr>
              <a:t>(p + </a:t>
            </a:r>
            <a:r>
              <a:rPr kumimoji="1" lang="en-US" altLang="zh-CN" sz="2400" dirty="0" err="1">
                <a:latin typeface="Verdana"/>
                <a:cs typeface="Verdana"/>
              </a:rPr>
              <a:t>i</a:t>
            </a:r>
            <a:r>
              <a:rPr kumimoji="1" lang="en-US" altLang="zh-CN" sz="2400" dirty="0">
                <a:latin typeface="Verdana"/>
                <a:cs typeface="Verdana"/>
              </a:rPr>
              <a:t>)</a:t>
            </a:r>
            <a:endParaRPr lang="zh-CN" altLang="en-US" sz="2400" dirty="0"/>
          </a:p>
        </p:txBody>
      </p:sp>
      <p:cxnSp>
        <p:nvCxnSpPr>
          <p:cNvPr id="48" name="直线箭头连接符 47"/>
          <p:cNvCxnSpPr/>
          <p:nvPr/>
        </p:nvCxnSpPr>
        <p:spPr>
          <a:xfrm>
            <a:off x="2555504" y="6376710"/>
            <a:ext cx="1269067" cy="0"/>
          </a:xfrm>
          <a:prstGeom prst="straightConnector1">
            <a:avLst/>
          </a:prstGeom>
          <a:ln w="38100" cmpd="sng">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49" name="矩形 48"/>
          <p:cNvSpPr/>
          <p:nvPr/>
        </p:nvSpPr>
        <p:spPr>
          <a:xfrm>
            <a:off x="4133458" y="6145877"/>
            <a:ext cx="740407" cy="461665"/>
          </a:xfrm>
          <a:prstGeom prst="rect">
            <a:avLst/>
          </a:prstGeom>
        </p:spPr>
        <p:txBody>
          <a:bodyPr wrap="none">
            <a:spAutoFit/>
          </a:bodyPr>
          <a:lstStyle/>
          <a:p>
            <a:r>
              <a:rPr kumimoji="1" lang="en-US" altLang="zh-CN" sz="2400" dirty="0">
                <a:latin typeface="Verdana"/>
                <a:cs typeface="Verdana"/>
              </a:rPr>
              <a:t>p[</a:t>
            </a:r>
            <a:r>
              <a:rPr kumimoji="1" lang="en-US" altLang="zh-CN" sz="2400" dirty="0" err="1">
                <a:latin typeface="Verdana"/>
                <a:cs typeface="Verdana"/>
              </a:rPr>
              <a:t>i</a:t>
            </a:r>
            <a:r>
              <a:rPr kumimoji="1" lang="en-US" altLang="zh-CN" sz="2400" dirty="0">
                <a:latin typeface="Verdana"/>
                <a:cs typeface="Verdana"/>
              </a:rPr>
              <a:t>]</a:t>
            </a:r>
            <a:endParaRPr lang="zh-CN" altLang="en-US" sz="2400" dirty="0"/>
          </a:p>
        </p:txBody>
      </p:sp>
    </p:spTree>
    <p:extLst>
      <p:ext uri="{BB962C8B-B14F-4D97-AF65-F5344CB8AC3E}">
        <p14:creationId xmlns:p14="http://schemas.microsoft.com/office/powerpoint/2010/main" val="15558394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Example</a:t>
            </a:r>
            <a:endParaRPr kumimoji="1" lang="zh-CN" altLang="en-US" dirty="0"/>
          </a:p>
        </p:txBody>
      </p:sp>
      <p:sp>
        <p:nvSpPr>
          <p:cNvPr id="3" name="内容占位符 2"/>
          <p:cNvSpPr>
            <a:spLocks noGrp="1"/>
          </p:cNvSpPr>
          <p:nvPr>
            <p:ph idx="1"/>
          </p:nvPr>
        </p:nvSpPr>
        <p:spPr>
          <a:xfrm>
            <a:off x="102060" y="1600200"/>
            <a:ext cx="9389220" cy="4525963"/>
          </a:xfrm>
        </p:spPr>
        <p:txBody>
          <a:bodyPr>
            <a:normAutofit lnSpcReduction="10000"/>
          </a:bodyPr>
          <a:lstStyle/>
          <a:p>
            <a:pPr marL="0" indent="0">
              <a:buNone/>
            </a:pPr>
            <a:r>
              <a:rPr kumimoji="1" lang="mr-IN" altLang="zh-CN" sz="2400" dirty="0">
                <a:latin typeface="Consolas"/>
                <a:cs typeface="Consolas"/>
              </a:rPr>
              <a:t>#include &lt;stdio.h&gt;</a:t>
            </a:r>
          </a:p>
          <a:p>
            <a:pPr marL="0" indent="0">
              <a:buNone/>
            </a:pPr>
            <a:endParaRPr kumimoji="1" lang="mr-IN" altLang="zh-CN" sz="2400" dirty="0">
              <a:latin typeface="Consolas"/>
              <a:cs typeface="Consolas"/>
            </a:endParaRPr>
          </a:p>
          <a:p>
            <a:pPr marL="0" indent="0">
              <a:buNone/>
            </a:pPr>
            <a:r>
              <a:rPr kumimoji="1" lang="mr-IN" altLang="zh-CN" sz="2400" dirty="0">
                <a:latin typeface="Consolas"/>
                <a:cs typeface="Consolas"/>
              </a:rPr>
              <a:t>int main() {</a:t>
            </a:r>
          </a:p>
          <a:p>
            <a:pPr marL="0" indent="0">
              <a:buNone/>
            </a:pPr>
            <a:r>
              <a:rPr kumimoji="1" lang="mr-IN" altLang="zh-CN" sz="2400" dirty="0">
                <a:latin typeface="Consolas"/>
                <a:cs typeface="Consolas"/>
              </a:rPr>
              <a:t>  int a[</a:t>
            </a:r>
            <a:r>
              <a:rPr kumimoji="1" lang="en-US" altLang="zh-CN" sz="2400" dirty="0">
                <a:latin typeface="Consolas"/>
                <a:cs typeface="Consolas"/>
              </a:rPr>
              <a:t>3</a:t>
            </a:r>
            <a:r>
              <a:rPr kumimoji="1" lang="mr-IN" altLang="zh-CN" sz="2400" dirty="0">
                <a:latin typeface="Consolas"/>
                <a:cs typeface="Consolas"/>
              </a:rPr>
              <a:t>] = {100, 200, 300};</a:t>
            </a:r>
          </a:p>
          <a:p>
            <a:pPr marL="0" indent="0">
              <a:buNone/>
            </a:pPr>
            <a:r>
              <a:rPr kumimoji="1" lang="mr-IN" altLang="zh-CN" sz="2400" dirty="0">
                <a:latin typeface="Consolas"/>
                <a:cs typeface="Consolas"/>
              </a:rPr>
              <a:t>  int *p = a;</a:t>
            </a:r>
            <a:endParaRPr kumimoji="1" lang="en-US" altLang="zh-CN" sz="2400" dirty="0">
              <a:latin typeface="Consolas"/>
              <a:cs typeface="Consolas"/>
            </a:endParaRPr>
          </a:p>
          <a:p>
            <a:pPr marL="0" indent="0">
              <a:buNone/>
            </a:pPr>
            <a:r>
              <a:rPr kumimoji="1" lang="en-US" altLang="zh-CN" sz="2400" dirty="0">
                <a:latin typeface="Consolas"/>
                <a:cs typeface="Consolas"/>
              </a:rPr>
              <a:t>  *p = 400;</a:t>
            </a:r>
            <a:endParaRPr kumimoji="1" lang="mr-IN" altLang="zh-CN" sz="1200" dirty="0">
              <a:latin typeface="Consolas"/>
              <a:cs typeface="Consolas"/>
            </a:endParaRPr>
          </a:p>
          <a:p>
            <a:pPr marL="0" indent="0">
              <a:buNone/>
            </a:pPr>
            <a:r>
              <a:rPr kumimoji="1" lang="mr-IN" altLang="zh-CN" sz="2400" dirty="0">
                <a:latin typeface="Consolas"/>
                <a:cs typeface="Consolas"/>
              </a:rPr>
              <a:t>  </a:t>
            </a:r>
            <a:r>
              <a:rPr kumimoji="1" lang="en-US" altLang="zh-CN" sz="2400" dirty="0">
                <a:latin typeface="Consolas"/>
                <a:cs typeface="Consolas"/>
              </a:rPr>
              <a:t>for (</a:t>
            </a:r>
            <a:r>
              <a:rPr kumimoji="1" lang="en-US" altLang="zh-CN" sz="2400" dirty="0" err="1">
                <a:latin typeface="Consolas"/>
                <a:cs typeface="Consolas"/>
              </a:rPr>
              <a:t>int</a:t>
            </a:r>
            <a:r>
              <a:rPr kumimoji="1" lang="en-US" altLang="zh-CN" sz="2400" dirty="0">
                <a:latin typeface="Consolas"/>
                <a:cs typeface="Consolas"/>
              </a:rPr>
              <a:t> </a:t>
            </a:r>
            <a:r>
              <a:rPr kumimoji="1" lang="en-US" altLang="zh-CN" sz="2400" dirty="0" err="1">
                <a:latin typeface="Consolas"/>
                <a:cs typeface="Consolas"/>
              </a:rPr>
              <a:t>i</a:t>
            </a:r>
            <a:r>
              <a:rPr kumimoji="1" lang="en-US" altLang="zh-CN" sz="2400" dirty="0">
                <a:latin typeface="Consolas"/>
                <a:cs typeface="Consolas"/>
              </a:rPr>
              <a:t>=0; </a:t>
            </a:r>
            <a:r>
              <a:rPr kumimoji="1" lang="en-US" altLang="zh-CN" sz="2400" dirty="0" err="1">
                <a:latin typeface="Consolas"/>
                <a:cs typeface="Consolas"/>
              </a:rPr>
              <a:t>i</a:t>
            </a:r>
            <a:r>
              <a:rPr kumimoji="1" lang="en-US" altLang="zh-CN" sz="2400" dirty="0">
                <a:latin typeface="Consolas"/>
                <a:cs typeface="Consolas"/>
              </a:rPr>
              <a:t>&lt;3; </a:t>
            </a:r>
            <a:r>
              <a:rPr kumimoji="1" lang="en-US" altLang="zh-CN" sz="2400" dirty="0" err="1">
                <a:latin typeface="Consolas"/>
                <a:cs typeface="Consolas"/>
              </a:rPr>
              <a:t>i</a:t>
            </a:r>
            <a:r>
              <a:rPr kumimoji="1" lang="en-US" altLang="zh-CN" sz="2400" dirty="0">
                <a:latin typeface="Consolas"/>
                <a:cs typeface="Consolas"/>
              </a:rPr>
              <a:t>++) {</a:t>
            </a:r>
          </a:p>
          <a:p>
            <a:pPr marL="0" indent="0">
              <a:buNone/>
            </a:pPr>
            <a:r>
              <a:rPr kumimoji="1" lang="en-US" altLang="zh-CN" sz="2400" dirty="0">
                <a:latin typeface="Consolas"/>
                <a:cs typeface="Consolas"/>
              </a:rPr>
              <a:t>    </a:t>
            </a:r>
            <a:r>
              <a:rPr kumimoji="1" lang="en-US" altLang="zh-CN" sz="2400" dirty="0" err="1">
                <a:latin typeface="Consolas"/>
                <a:cs typeface="Consolas"/>
              </a:rPr>
              <a:t>printf</a:t>
            </a:r>
            <a:r>
              <a:rPr kumimoji="1" lang="en-US" altLang="zh-CN" sz="2400" dirty="0">
                <a:latin typeface="Consolas"/>
                <a:cs typeface="Consolas"/>
              </a:rPr>
              <a:t>(“%d ”, a[</a:t>
            </a:r>
            <a:r>
              <a:rPr kumimoji="1" lang="en-US" altLang="zh-CN" sz="2400" dirty="0" err="1">
                <a:latin typeface="Consolas"/>
                <a:cs typeface="Consolas"/>
              </a:rPr>
              <a:t>i</a:t>
            </a:r>
            <a:r>
              <a:rPr kumimoji="1" lang="en-US" altLang="zh-CN" sz="2400" dirty="0">
                <a:latin typeface="Consolas"/>
                <a:cs typeface="Consolas"/>
              </a:rPr>
              <a:t>]);</a:t>
            </a:r>
          </a:p>
          <a:p>
            <a:pPr marL="0" indent="0">
              <a:buNone/>
            </a:pPr>
            <a:r>
              <a:rPr kumimoji="1" lang="en-US" altLang="zh-CN" sz="2400" dirty="0">
                <a:latin typeface="Consolas"/>
                <a:cs typeface="Consolas"/>
              </a:rPr>
              <a:t>  }</a:t>
            </a:r>
          </a:p>
          <a:p>
            <a:pPr marL="0" indent="0">
              <a:buNone/>
            </a:pPr>
            <a:r>
              <a:rPr kumimoji="1" lang="en-US" altLang="zh-CN" sz="2400" dirty="0">
                <a:latin typeface="Consolas"/>
                <a:cs typeface="Consolas"/>
              </a:rPr>
              <a:t>  </a:t>
            </a:r>
            <a:r>
              <a:rPr kumimoji="1" lang="en-US" altLang="zh-CN" sz="2400" dirty="0" err="1">
                <a:latin typeface="Consolas"/>
                <a:cs typeface="Consolas"/>
              </a:rPr>
              <a:t>printf</a:t>
            </a:r>
            <a:r>
              <a:rPr kumimoji="1" lang="en-US" altLang="zh-CN" sz="2400" dirty="0">
                <a:latin typeface="Consolas"/>
                <a:cs typeface="Consolas"/>
              </a:rPr>
              <a:t>(“\n”);</a:t>
            </a:r>
            <a:endParaRPr kumimoji="1" lang="mr-IN" altLang="zh-CN" sz="2400" dirty="0">
              <a:latin typeface="Consolas"/>
              <a:cs typeface="Consolas"/>
            </a:endParaRPr>
          </a:p>
          <a:p>
            <a:pPr marL="0" indent="0">
              <a:buNone/>
            </a:pPr>
            <a:r>
              <a:rPr kumimoji="1" lang="mr-IN" altLang="zh-CN" sz="2400" dirty="0">
                <a:latin typeface="Consolas"/>
                <a:cs typeface="Consolas"/>
              </a:rPr>
              <a:t>}</a:t>
            </a:r>
            <a:endParaRPr kumimoji="1" lang="zh-CN" altLang="en-US" sz="2400" dirty="0">
              <a:latin typeface="Consolas"/>
              <a:cs typeface="Consolas"/>
            </a:endParaRPr>
          </a:p>
        </p:txBody>
      </p:sp>
      <p:sp>
        <p:nvSpPr>
          <p:cNvPr id="7" name="TextBox 6"/>
          <p:cNvSpPr txBox="1"/>
          <p:nvPr/>
        </p:nvSpPr>
        <p:spPr>
          <a:xfrm>
            <a:off x="782611" y="6111395"/>
            <a:ext cx="1222360" cy="461665"/>
          </a:xfrm>
          <a:prstGeom prst="rect">
            <a:avLst/>
          </a:prstGeom>
          <a:noFill/>
        </p:spPr>
        <p:txBody>
          <a:bodyPr wrap="none" rtlCol="0">
            <a:spAutoFit/>
          </a:bodyPr>
          <a:lstStyle/>
          <a:p>
            <a:r>
              <a:rPr lang="en-US" sz="2400" dirty="0">
                <a:solidFill>
                  <a:srgbClr val="3366FF"/>
                </a:solidFill>
              </a:rPr>
              <a:t>Output?</a:t>
            </a:r>
            <a:endParaRPr lang="en-US" dirty="0">
              <a:solidFill>
                <a:srgbClr val="3366FF"/>
              </a:solidFill>
            </a:endParaRPr>
          </a:p>
        </p:txBody>
      </p:sp>
      <p:sp>
        <p:nvSpPr>
          <p:cNvPr id="8" name="TextBox 7"/>
          <p:cNvSpPr txBox="1"/>
          <p:nvPr/>
        </p:nvSpPr>
        <p:spPr>
          <a:xfrm>
            <a:off x="2004971" y="6111395"/>
            <a:ext cx="1727757" cy="461665"/>
          </a:xfrm>
          <a:prstGeom prst="rect">
            <a:avLst/>
          </a:prstGeom>
          <a:noFill/>
        </p:spPr>
        <p:txBody>
          <a:bodyPr wrap="none" rtlCol="0">
            <a:spAutoFit/>
          </a:bodyPr>
          <a:lstStyle/>
          <a:p>
            <a:r>
              <a:rPr lang="en-US" sz="2400" dirty="0"/>
              <a:t>400 200 300</a:t>
            </a:r>
          </a:p>
        </p:txBody>
      </p:sp>
      <p:sp>
        <p:nvSpPr>
          <p:cNvPr id="9" name="Rounded Rectangular Callout 8"/>
          <p:cNvSpPr/>
          <p:nvPr/>
        </p:nvSpPr>
        <p:spPr>
          <a:xfrm>
            <a:off x="3975028" y="3234244"/>
            <a:ext cx="3659123" cy="812253"/>
          </a:xfrm>
          <a:prstGeom prst="wedgeRoundRectCallout">
            <a:avLst>
              <a:gd name="adj1" fmla="val -90978"/>
              <a:gd name="adj2" fmla="val 30971"/>
              <a:gd name="adj3" fmla="val 16667"/>
            </a:avLst>
          </a:prstGeom>
          <a:solidFill>
            <a:srgbClr val="DCE6F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rgbClr val="000000"/>
                </a:solidFill>
              </a:rPr>
              <a:t>What if change to: *(p+1) = 400;</a:t>
            </a:r>
          </a:p>
          <a:p>
            <a:endParaRPr lang="en-US" sz="2000" dirty="0">
              <a:solidFill>
                <a:srgbClr val="000000"/>
              </a:solidFill>
            </a:endParaRPr>
          </a:p>
          <a:p>
            <a:endParaRPr lang="en-US" sz="2000" dirty="0">
              <a:solidFill>
                <a:srgbClr val="000000"/>
              </a:solidFill>
            </a:endParaRPr>
          </a:p>
        </p:txBody>
      </p:sp>
      <p:sp>
        <p:nvSpPr>
          <p:cNvPr id="10" name="TextBox 9"/>
          <p:cNvSpPr txBox="1"/>
          <p:nvPr/>
        </p:nvSpPr>
        <p:spPr>
          <a:xfrm>
            <a:off x="4237914" y="3485303"/>
            <a:ext cx="3558666" cy="400110"/>
          </a:xfrm>
          <a:prstGeom prst="rect">
            <a:avLst/>
          </a:prstGeom>
          <a:noFill/>
        </p:spPr>
        <p:txBody>
          <a:bodyPr wrap="square" rtlCol="0">
            <a:spAutoFit/>
          </a:bodyPr>
          <a:lstStyle/>
          <a:p>
            <a:r>
              <a:rPr lang="en-US" sz="2000" dirty="0">
                <a:solidFill>
                  <a:srgbClr val="3366FF"/>
                </a:solidFill>
              </a:rPr>
              <a:t>Output: 100 400 300</a:t>
            </a:r>
          </a:p>
        </p:txBody>
      </p:sp>
      <p:sp>
        <p:nvSpPr>
          <p:cNvPr id="11" name="Rounded Rectangular Callout 10"/>
          <p:cNvSpPr/>
          <p:nvPr/>
        </p:nvSpPr>
        <p:spPr>
          <a:xfrm>
            <a:off x="3416820" y="1427073"/>
            <a:ext cx="1642187" cy="812253"/>
          </a:xfrm>
          <a:prstGeom prst="wedgeRoundRectCallout">
            <a:avLst>
              <a:gd name="adj1" fmla="val -114633"/>
              <a:gd name="adj2" fmla="val 240062"/>
              <a:gd name="adj3" fmla="val 16667"/>
            </a:avLst>
          </a:prstGeom>
          <a:solidFill>
            <a:srgbClr val="DCE6F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rgbClr val="000000"/>
                </a:solidFill>
              </a:rPr>
              <a:t>equivalent to</a:t>
            </a:r>
          </a:p>
          <a:p>
            <a:r>
              <a:rPr lang="en-US" sz="2000" dirty="0">
                <a:solidFill>
                  <a:srgbClr val="000000"/>
                </a:solidFill>
              </a:rPr>
              <a:t>p[0] = 400;</a:t>
            </a:r>
          </a:p>
        </p:txBody>
      </p:sp>
    </p:spTree>
    <p:extLst>
      <p:ext uri="{BB962C8B-B14F-4D97-AF65-F5344CB8AC3E}">
        <p14:creationId xmlns:p14="http://schemas.microsoft.com/office/powerpoint/2010/main" val="1894577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9" grpId="1" animBg="1"/>
      <p:bldP spid="10" grpId="0"/>
      <p:bldP spid="11"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24857" y="3485304"/>
            <a:ext cx="2229704" cy="753180"/>
          </a:xfrm>
          <a:prstGeom prst="rect">
            <a:avLst/>
          </a:prstGeom>
          <a:solidFill>
            <a:srgbClr val="B9CDE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标题 1"/>
          <p:cNvSpPr>
            <a:spLocks noGrp="1"/>
          </p:cNvSpPr>
          <p:nvPr>
            <p:ph type="title"/>
          </p:nvPr>
        </p:nvSpPr>
        <p:spPr/>
        <p:txBody>
          <a:bodyPr>
            <a:normAutofit/>
          </a:bodyPr>
          <a:lstStyle/>
          <a:p>
            <a:r>
              <a:rPr kumimoji="1" lang="en-US" altLang="zh-CN" dirty="0"/>
              <a:t>Another Example</a:t>
            </a:r>
            <a:endParaRPr kumimoji="1" lang="zh-CN" altLang="en-US" dirty="0"/>
          </a:p>
        </p:txBody>
      </p:sp>
      <p:sp>
        <p:nvSpPr>
          <p:cNvPr id="3" name="内容占位符 2"/>
          <p:cNvSpPr>
            <a:spLocks noGrp="1"/>
          </p:cNvSpPr>
          <p:nvPr>
            <p:ph idx="1"/>
          </p:nvPr>
        </p:nvSpPr>
        <p:spPr>
          <a:xfrm>
            <a:off x="102060" y="1600200"/>
            <a:ext cx="9389220" cy="4525963"/>
          </a:xfrm>
        </p:spPr>
        <p:txBody>
          <a:bodyPr>
            <a:normAutofit fontScale="92500" lnSpcReduction="10000"/>
          </a:bodyPr>
          <a:lstStyle/>
          <a:p>
            <a:pPr marL="0" indent="0">
              <a:buNone/>
            </a:pPr>
            <a:r>
              <a:rPr kumimoji="1" lang="mr-IN" altLang="zh-CN" sz="2400" dirty="0">
                <a:latin typeface="Consolas"/>
                <a:cs typeface="Consolas"/>
              </a:rPr>
              <a:t>#include &lt;stdio.h&gt;</a:t>
            </a:r>
          </a:p>
          <a:p>
            <a:pPr marL="0" indent="0">
              <a:buNone/>
            </a:pPr>
            <a:endParaRPr kumimoji="1" lang="mr-IN" altLang="zh-CN" sz="2400" dirty="0">
              <a:latin typeface="Consolas"/>
              <a:cs typeface="Consolas"/>
            </a:endParaRPr>
          </a:p>
          <a:p>
            <a:pPr marL="0" indent="0">
              <a:buNone/>
            </a:pPr>
            <a:r>
              <a:rPr kumimoji="1" lang="mr-IN" altLang="zh-CN" sz="2400" dirty="0">
                <a:latin typeface="Consolas"/>
                <a:cs typeface="Consolas"/>
              </a:rPr>
              <a:t>int main() {</a:t>
            </a:r>
          </a:p>
          <a:p>
            <a:pPr marL="0" indent="0">
              <a:buNone/>
            </a:pPr>
            <a:r>
              <a:rPr kumimoji="1" lang="mr-IN" altLang="zh-CN" sz="2400" dirty="0">
                <a:latin typeface="Consolas"/>
                <a:cs typeface="Consolas"/>
              </a:rPr>
              <a:t>  int a[</a:t>
            </a:r>
            <a:r>
              <a:rPr kumimoji="1" lang="en-US" altLang="zh-CN" sz="2400" dirty="0">
                <a:latin typeface="Consolas"/>
                <a:cs typeface="Consolas"/>
              </a:rPr>
              <a:t>3</a:t>
            </a:r>
            <a:r>
              <a:rPr kumimoji="1" lang="mr-IN" altLang="zh-CN" sz="2400" dirty="0">
                <a:latin typeface="Consolas"/>
                <a:cs typeface="Consolas"/>
              </a:rPr>
              <a:t>] = {100, 200, 300};</a:t>
            </a:r>
          </a:p>
          <a:p>
            <a:pPr marL="0" indent="0">
              <a:buNone/>
            </a:pPr>
            <a:r>
              <a:rPr kumimoji="1" lang="mr-IN" altLang="zh-CN" sz="2400" dirty="0">
                <a:latin typeface="Consolas"/>
                <a:cs typeface="Consolas"/>
              </a:rPr>
              <a:t>  int *p = a;</a:t>
            </a:r>
            <a:endParaRPr kumimoji="1" lang="en-US" altLang="zh-CN" sz="2400" dirty="0">
              <a:latin typeface="Consolas"/>
              <a:cs typeface="Consolas"/>
            </a:endParaRPr>
          </a:p>
          <a:p>
            <a:pPr marL="0" indent="0">
              <a:buNone/>
            </a:pPr>
            <a:r>
              <a:rPr kumimoji="1" lang="en-US" altLang="zh-CN" sz="2400" dirty="0">
                <a:latin typeface="Consolas"/>
                <a:cs typeface="Consolas"/>
              </a:rPr>
              <a:t>  p++;</a:t>
            </a:r>
          </a:p>
          <a:p>
            <a:pPr marL="0" indent="0">
              <a:buNone/>
            </a:pPr>
            <a:r>
              <a:rPr kumimoji="1" lang="en-US" altLang="zh-CN" sz="2400" dirty="0">
                <a:latin typeface="Consolas"/>
                <a:cs typeface="Consolas"/>
              </a:rPr>
              <a:t>  *p = 400;</a:t>
            </a:r>
            <a:endParaRPr kumimoji="1" lang="mr-IN" altLang="zh-CN" sz="1200" dirty="0">
              <a:latin typeface="Consolas"/>
              <a:cs typeface="Consolas"/>
            </a:endParaRPr>
          </a:p>
          <a:p>
            <a:pPr marL="0" indent="0">
              <a:buNone/>
            </a:pPr>
            <a:r>
              <a:rPr kumimoji="1" lang="mr-IN" altLang="zh-CN" sz="2400" dirty="0">
                <a:latin typeface="Consolas"/>
                <a:cs typeface="Consolas"/>
              </a:rPr>
              <a:t>  </a:t>
            </a:r>
            <a:r>
              <a:rPr kumimoji="1" lang="en-US" altLang="zh-CN" sz="2400" dirty="0">
                <a:latin typeface="Consolas"/>
                <a:cs typeface="Consolas"/>
              </a:rPr>
              <a:t>for (</a:t>
            </a:r>
            <a:r>
              <a:rPr kumimoji="1" lang="en-US" altLang="zh-CN" sz="2400" dirty="0" err="1">
                <a:latin typeface="Consolas"/>
                <a:cs typeface="Consolas"/>
              </a:rPr>
              <a:t>int</a:t>
            </a:r>
            <a:r>
              <a:rPr kumimoji="1" lang="en-US" altLang="zh-CN" sz="2400" dirty="0">
                <a:latin typeface="Consolas"/>
                <a:cs typeface="Consolas"/>
              </a:rPr>
              <a:t> </a:t>
            </a:r>
            <a:r>
              <a:rPr kumimoji="1" lang="en-US" altLang="zh-CN" sz="2400" dirty="0" err="1">
                <a:latin typeface="Consolas"/>
                <a:cs typeface="Consolas"/>
              </a:rPr>
              <a:t>i</a:t>
            </a:r>
            <a:r>
              <a:rPr kumimoji="1" lang="en-US" altLang="zh-CN" sz="2400" dirty="0">
                <a:latin typeface="Consolas"/>
                <a:cs typeface="Consolas"/>
              </a:rPr>
              <a:t>=0; </a:t>
            </a:r>
            <a:r>
              <a:rPr kumimoji="1" lang="en-US" altLang="zh-CN" sz="2400" dirty="0" err="1">
                <a:latin typeface="Consolas"/>
                <a:cs typeface="Consolas"/>
              </a:rPr>
              <a:t>i</a:t>
            </a:r>
            <a:r>
              <a:rPr kumimoji="1" lang="en-US" altLang="zh-CN" sz="2400" dirty="0">
                <a:latin typeface="Consolas"/>
                <a:cs typeface="Consolas"/>
              </a:rPr>
              <a:t>&lt;3; </a:t>
            </a:r>
            <a:r>
              <a:rPr kumimoji="1" lang="en-US" altLang="zh-CN" sz="2400" dirty="0" err="1">
                <a:latin typeface="Consolas"/>
                <a:cs typeface="Consolas"/>
              </a:rPr>
              <a:t>i</a:t>
            </a:r>
            <a:r>
              <a:rPr kumimoji="1" lang="en-US" altLang="zh-CN" sz="2400" dirty="0">
                <a:latin typeface="Consolas"/>
                <a:cs typeface="Consolas"/>
              </a:rPr>
              <a:t>++) {</a:t>
            </a:r>
          </a:p>
          <a:p>
            <a:pPr marL="0" indent="0">
              <a:buNone/>
            </a:pPr>
            <a:r>
              <a:rPr kumimoji="1" lang="en-US" altLang="zh-CN" sz="2400" dirty="0">
                <a:latin typeface="Consolas"/>
                <a:cs typeface="Consolas"/>
              </a:rPr>
              <a:t>    </a:t>
            </a:r>
            <a:r>
              <a:rPr kumimoji="1" lang="en-US" altLang="zh-CN" sz="2400" dirty="0" err="1">
                <a:latin typeface="Consolas"/>
                <a:cs typeface="Consolas"/>
              </a:rPr>
              <a:t>printf</a:t>
            </a:r>
            <a:r>
              <a:rPr kumimoji="1" lang="en-US" altLang="zh-CN" sz="2400" dirty="0">
                <a:latin typeface="Consolas"/>
                <a:cs typeface="Consolas"/>
              </a:rPr>
              <a:t>(“%d ”, a[</a:t>
            </a:r>
            <a:r>
              <a:rPr kumimoji="1" lang="en-US" altLang="zh-CN" sz="2400" dirty="0" err="1">
                <a:latin typeface="Consolas"/>
                <a:cs typeface="Consolas"/>
              </a:rPr>
              <a:t>i</a:t>
            </a:r>
            <a:r>
              <a:rPr kumimoji="1" lang="en-US" altLang="zh-CN" sz="2400" dirty="0">
                <a:latin typeface="Consolas"/>
                <a:cs typeface="Consolas"/>
              </a:rPr>
              <a:t>]);</a:t>
            </a:r>
          </a:p>
          <a:p>
            <a:pPr marL="0" indent="0">
              <a:buNone/>
            </a:pPr>
            <a:r>
              <a:rPr kumimoji="1" lang="en-US" altLang="zh-CN" sz="2400" dirty="0">
                <a:latin typeface="Consolas"/>
                <a:cs typeface="Consolas"/>
              </a:rPr>
              <a:t>  }</a:t>
            </a:r>
          </a:p>
          <a:p>
            <a:pPr marL="0" indent="0">
              <a:buNone/>
            </a:pPr>
            <a:r>
              <a:rPr kumimoji="1" lang="en-US" altLang="zh-CN" sz="2400" dirty="0">
                <a:latin typeface="Consolas"/>
                <a:cs typeface="Consolas"/>
              </a:rPr>
              <a:t>  </a:t>
            </a:r>
            <a:r>
              <a:rPr kumimoji="1" lang="en-US" altLang="zh-CN" sz="2400" dirty="0" err="1">
                <a:latin typeface="Consolas"/>
                <a:cs typeface="Consolas"/>
              </a:rPr>
              <a:t>printf</a:t>
            </a:r>
            <a:r>
              <a:rPr kumimoji="1" lang="en-US" altLang="zh-CN" sz="2400" dirty="0">
                <a:latin typeface="Consolas"/>
                <a:cs typeface="Consolas"/>
              </a:rPr>
              <a:t>(“\n”);</a:t>
            </a:r>
            <a:endParaRPr kumimoji="1" lang="mr-IN" altLang="zh-CN" sz="2400" dirty="0">
              <a:latin typeface="Consolas"/>
              <a:cs typeface="Consolas"/>
            </a:endParaRPr>
          </a:p>
          <a:p>
            <a:pPr marL="0" indent="0">
              <a:buNone/>
            </a:pPr>
            <a:r>
              <a:rPr kumimoji="1" lang="mr-IN" altLang="zh-CN" sz="2400" dirty="0">
                <a:latin typeface="Consolas"/>
                <a:cs typeface="Consolas"/>
              </a:rPr>
              <a:t>}</a:t>
            </a:r>
            <a:endParaRPr kumimoji="1" lang="zh-CN" altLang="en-US" sz="2400" dirty="0">
              <a:latin typeface="Consolas"/>
              <a:cs typeface="Consolas"/>
            </a:endParaRPr>
          </a:p>
        </p:txBody>
      </p:sp>
      <p:sp>
        <p:nvSpPr>
          <p:cNvPr id="7" name="TextBox 6"/>
          <p:cNvSpPr txBox="1"/>
          <p:nvPr/>
        </p:nvSpPr>
        <p:spPr>
          <a:xfrm>
            <a:off x="782611" y="6111395"/>
            <a:ext cx="1222360" cy="461665"/>
          </a:xfrm>
          <a:prstGeom prst="rect">
            <a:avLst/>
          </a:prstGeom>
          <a:noFill/>
        </p:spPr>
        <p:txBody>
          <a:bodyPr wrap="none" rtlCol="0">
            <a:spAutoFit/>
          </a:bodyPr>
          <a:lstStyle/>
          <a:p>
            <a:r>
              <a:rPr lang="en-US" sz="2400" dirty="0">
                <a:solidFill>
                  <a:srgbClr val="3366FF"/>
                </a:solidFill>
              </a:rPr>
              <a:t>Output?</a:t>
            </a:r>
            <a:endParaRPr lang="en-US" dirty="0">
              <a:solidFill>
                <a:srgbClr val="3366FF"/>
              </a:solidFill>
            </a:endParaRPr>
          </a:p>
        </p:txBody>
      </p:sp>
      <p:sp>
        <p:nvSpPr>
          <p:cNvPr id="8" name="TextBox 7"/>
          <p:cNvSpPr txBox="1"/>
          <p:nvPr/>
        </p:nvSpPr>
        <p:spPr>
          <a:xfrm>
            <a:off x="2004971" y="6111395"/>
            <a:ext cx="1727757" cy="461665"/>
          </a:xfrm>
          <a:prstGeom prst="rect">
            <a:avLst/>
          </a:prstGeom>
          <a:noFill/>
        </p:spPr>
        <p:txBody>
          <a:bodyPr wrap="none" rtlCol="0">
            <a:spAutoFit/>
          </a:bodyPr>
          <a:lstStyle/>
          <a:p>
            <a:r>
              <a:rPr lang="en-US" sz="2400" dirty="0"/>
              <a:t>100 400 300</a:t>
            </a:r>
          </a:p>
        </p:txBody>
      </p:sp>
      <p:sp>
        <p:nvSpPr>
          <p:cNvPr id="9" name="Rounded Rectangular Callout 8"/>
          <p:cNvSpPr/>
          <p:nvPr/>
        </p:nvSpPr>
        <p:spPr>
          <a:xfrm>
            <a:off x="3325314" y="3219476"/>
            <a:ext cx="2020069" cy="812253"/>
          </a:xfrm>
          <a:prstGeom prst="wedgeRoundRectCallout">
            <a:avLst>
              <a:gd name="adj1" fmla="val -90978"/>
              <a:gd name="adj2" fmla="val 30971"/>
              <a:gd name="adj3" fmla="val 16667"/>
            </a:avLst>
          </a:prstGeom>
          <a:solidFill>
            <a:srgbClr val="DCE6F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rgbClr val="000000"/>
                </a:solidFill>
              </a:rPr>
              <a:t>equivalent to</a:t>
            </a:r>
          </a:p>
          <a:p>
            <a:r>
              <a:rPr lang="en-US" sz="2000" dirty="0">
                <a:solidFill>
                  <a:srgbClr val="000000"/>
                </a:solidFill>
              </a:rPr>
              <a:t>*(++p) = 400;</a:t>
            </a:r>
          </a:p>
          <a:p>
            <a:endParaRPr lang="en-US" sz="2000" dirty="0">
              <a:solidFill>
                <a:srgbClr val="000000"/>
              </a:solidFill>
            </a:endParaRPr>
          </a:p>
        </p:txBody>
      </p:sp>
    </p:spTree>
    <p:extLst>
      <p:ext uri="{BB962C8B-B14F-4D97-AF65-F5344CB8AC3E}">
        <p14:creationId xmlns:p14="http://schemas.microsoft.com/office/powerpoint/2010/main" val="1963996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Pass array to function via pointer</a:t>
            </a:r>
          </a:p>
        </p:txBody>
      </p:sp>
      <p:sp>
        <p:nvSpPr>
          <p:cNvPr id="4" name="内容占位符 2"/>
          <p:cNvSpPr txBox="1">
            <a:spLocks/>
          </p:cNvSpPr>
          <p:nvPr/>
        </p:nvSpPr>
        <p:spPr>
          <a:xfrm>
            <a:off x="162542" y="1708359"/>
            <a:ext cx="8395546" cy="4977180"/>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rial"/>
                <a:ea typeface="+mn-ea"/>
                <a:cs typeface="Arial"/>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Arial"/>
                <a:ea typeface="+mn-ea"/>
                <a:cs typeface="Arial"/>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rial"/>
                <a:ea typeface="+mn-ea"/>
                <a:cs typeface="Arial"/>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kumimoji="1" lang="en-US" altLang="zh-CN" sz="2400" dirty="0">
                <a:latin typeface="Consolas"/>
                <a:cs typeface="Consolas"/>
              </a:rPr>
              <a:t>// multiply every array element by 2</a:t>
            </a:r>
          </a:p>
          <a:p>
            <a:pPr marL="0" indent="0">
              <a:buFont typeface="Arial" pitchFamily="34" charset="0"/>
              <a:buNone/>
            </a:pPr>
            <a:r>
              <a:rPr kumimoji="1" lang="en-US" altLang="zh-CN" sz="2400" dirty="0">
                <a:latin typeface="Consolas"/>
                <a:cs typeface="Consolas"/>
              </a:rPr>
              <a:t>void multiply2</a:t>
            </a:r>
            <a:r>
              <a:rPr kumimoji="1" lang="mr-IN" altLang="zh-CN" sz="2400" dirty="0">
                <a:latin typeface="Consolas"/>
                <a:cs typeface="Consolas"/>
              </a:rPr>
              <a:t>(</a:t>
            </a:r>
            <a:r>
              <a:rPr kumimoji="1" lang="en-US" altLang="zh-CN" sz="2400" dirty="0" err="1">
                <a:latin typeface="Consolas"/>
                <a:cs typeface="Consolas"/>
              </a:rPr>
              <a:t>int</a:t>
            </a:r>
            <a:r>
              <a:rPr kumimoji="1" lang="en-US" altLang="zh-CN" sz="2400" dirty="0">
                <a:latin typeface="Consolas"/>
                <a:cs typeface="Consolas"/>
              </a:rPr>
              <a:t> *a</a:t>
            </a:r>
            <a:r>
              <a:rPr kumimoji="1" lang="mr-IN" altLang="zh-CN" sz="2400" dirty="0">
                <a:latin typeface="Consolas"/>
                <a:cs typeface="Consolas"/>
              </a:rPr>
              <a:t>) {</a:t>
            </a:r>
          </a:p>
          <a:p>
            <a:pPr marL="0" indent="0">
              <a:buFont typeface="Arial" pitchFamily="34" charset="0"/>
              <a:buNone/>
            </a:pPr>
            <a:endParaRPr kumimoji="1" lang="mr-IN" altLang="zh-CN" sz="1200" dirty="0">
              <a:latin typeface="Consolas"/>
              <a:cs typeface="Consolas"/>
            </a:endParaRPr>
          </a:p>
          <a:p>
            <a:pPr marL="0" indent="0">
              <a:buFont typeface="Arial" pitchFamily="34" charset="0"/>
              <a:buNone/>
            </a:pPr>
            <a:r>
              <a:rPr kumimoji="1" lang="mr-IN" altLang="zh-CN" sz="2400" dirty="0">
                <a:latin typeface="Consolas"/>
                <a:cs typeface="Consolas"/>
              </a:rPr>
              <a:t>  </a:t>
            </a:r>
            <a:r>
              <a:rPr kumimoji="1" lang="en-US" altLang="zh-CN" sz="2400" dirty="0">
                <a:latin typeface="Consolas"/>
                <a:cs typeface="Consolas"/>
              </a:rPr>
              <a:t> for (</a:t>
            </a:r>
            <a:r>
              <a:rPr kumimoji="1" lang="en-US" altLang="zh-CN" sz="2400" dirty="0" err="1">
                <a:latin typeface="Consolas"/>
                <a:cs typeface="Consolas"/>
              </a:rPr>
              <a:t>int</a:t>
            </a:r>
            <a:r>
              <a:rPr kumimoji="1" lang="en-US" altLang="zh-CN" sz="2400" dirty="0">
                <a:latin typeface="Consolas"/>
                <a:cs typeface="Consolas"/>
              </a:rPr>
              <a:t> </a:t>
            </a:r>
            <a:r>
              <a:rPr kumimoji="1" lang="en-US" altLang="zh-CN" sz="2400" dirty="0" err="1">
                <a:latin typeface="Consolas"/>
                <a:cs typeface="Consolas"/>
              </a:rPr>
              <a:t>i</a:t>
            </a:r>
            <a:r>
              <a:rPr kumimoji="1" lang="en-US" altLang="zh-CN" sz="2400" dirty="0">
                <a:latin typeface="Consolas"/>
                <a:cs typeface="Consolas"/>
              </a:rPr>
              <a:t> = 0; </a:t>
            </a:r>
            <a:r>
              <a:rPr kumimoji="1" lang="en-US" altLang="zh-CN" sz="2400" dirty="0" err="1">
                <a:latin typeface="Consolas"/>
                <a:cs typeface="Consolas"/>
              </a:rPr>
              <a:t>i</a:t>
            </a:r>
            <a:r>
              <a:rPr kumimoji="1" lang="en-US" altLang="zh-CN" sz="2400" dirty="0">
                <a:latin typeface="Consolas"/>
                <a:cs typeface="Consolas"/>
              </a:rPr>
              <a:t> &lt; ???; </a:t>
            </a:r>
            <a:r>
              <a:rPr kumimoji="1" lang="en-US" altLang="zh-CN" sz="2400" dirty="0" err="1">
                <a:latin typeface="Consolas"/>
                <a:cs typeface="Consolas"/>
              </a:rPr>
              <a:t>i</a:t>
            </a:r>
            <a:r>
              <a:rPr kumimoji="1" lang="en-US" altLang="zh-CN" sz="2400" dirty="0">
                <a:latin typeface="Consolas"/>
                <a:cs typeface="Consolas"/>
              </a:rPr>
              <a:t>++) {</a:t>
            </a:r>
          </a:p>
          <a:p>
            <a:pPr marL="0" indent="0">
              <a:buFont typeface="Arial" pitchFamily="34" charset="0"/>
              <a:buNone/>
            </a:pPr>
            <a:r>
              <a:rPr kumimoji="1" lang="en-US" altLang="zh-CN" sz="2400" dirty="0">
                <a:latin typeface="Consolas"/>
                <a:cs typeface="Consolas"/>
              </a:rPr>
              <a:t>	a[</a:t>
            </a:r>
            <a:r>
              <a:rPr kumimoji="1" lang="en-US" altLang="zh-CN" sz="2400" dirty="0" err="1">
                <a:latin typeface="Consolas"/>
                <a:cs typeface="Consolas"/>
              </a:rPr>
              <a:t>i</a:t>
            </a:r>
            <a:r>
              <a:rPr kumimoji="1" lang="en-US" altLang="zh-CN" sz="2400" dirty="0">
                <a:latin typeface="Consolas"/>
                <a:cs typeface="Consolas"/>
              </a:rPr>
              <a:t>] *= 2;</a:t>
            </a:r>
          </a:p>
          <a:p>
            <a:pPr marL="0" indent="0">
              <a:buFont typeface="Arial" pitchFamily="34" charset="0"/>
              <a:buNone/>
            </a:pPr>
            <a:r>
              <a:rPr kumimoji="1" lang="en-US" altLang="zh-CN" sz="2400" dirty="0">
                <a:latin typeface="Consolas"/>
                <a:cs typeface="Consolas"/>
              </a:rPr>
              <a:t>   }</a:t>
            </a:r>
          </a:p>
          <a:p>
            <a:pPr marL="0" indent="0">
              <a:buFont typeface="Arial" pitchFamily="34" charset="0"/>
              <a:buNone/>
            </a:pPr>
            <a:r>
              <a:rPr kumimoji="1" lang="mr-IN" altLang="zh-CN" sz="2400" dirty="0">
                <a:latin typeface="Consolas"/>
                <a:cs typeface="Consolas"/>
              </a:rPr>
              <a:t>}</a:t>
            </a:r>
            <a:endParaRPr kumimoji="1" lang="en-US" altLang="zh-CN" sz="2400" dirty="0">
              <a:latin typeface="Consolas"/>
              <a:cs typeface="Consolas"/>
            </a:endParaRPr>
          </a:p>
          <a:p>
            <a:pPr marL="0" indent="0">
              <a:buFont typeface="Arial" pitchFamily="34" charset="0"/>
              <a:buNone/>
            </a:pPr>
            <a:endParaRPr kumimoji="1" lang="en-US" altLang="zh-CN" sz="2400" dirty="0">
              <a:latin typeface="Consolas"/>
              <a:cs typeface="Consolas"/>
            </a:endParaRPr>
          </a:p>
          <a:p>
            <a:pPr marL="0" indent="0">
              <a:buFont typeface="Arial" pitchFamily="34" charset="0"/>
              <a:buNone/>
            </a:pPr>
            <a:r>
              <a:rPr kumimoji="1" lang="en-US" altLang="zh-CN" sz="2400" dirty="0" err="1">
                <a:latin typeface="Consolas"/>
                <a:cs typeface="Consolas"/>
              </a:rPr>
              <a:t>int</a:t>
            </a:r>
            <a:r>
              <a:rPr kumimoji="1" lang="en-US" altLang="zh-CN" sz="2400" dirty="0">
                <a:latin typeface="Consolas"/>
                <a:cs typeface="Consolas"/>
              </a:rPr>
              <a:t> main() {</a:t>
            </a:r>
          </a:p>
          <a:p>
            <a:pPr marL="0" indent="0">
              <a:buFont typeface="Arial" pitchFamily="34" charset="0"/>
              <a:buNone/>
            </a:pPr>
            <a:r>
              <a:rPr kumimoji="1" lang="en-US" altLang="zh-CN" sz="2400" dirty="0">
                <a:latin typeface="Consolas"/>
                <a:cs typeface="Consolas"/>
              </a:rPr>
              <a:t>   </a:t>
            </a:r>
            <a:r>
              <a:rPr kumimoji="1" lang="en-US" altLang="zh-CN" sz="2400" dirty="0" err="1">
                <a:latin typeface="Consolas"/>
                <a:cs typeface="Consolas"/>
              </a:rPr>
              <a:t>int</a:t>
            </a:r>
            <a:r>
              <a:rPr kumimoji="1" lang="en-US" altLang="zh-CN" sz="2400" dirty="0">
                <a:latin typeface="Consolas"/>
                <a:cs typeface="Consolas"/>
              </a:rPr>
              <a:t> a[2] = {1, 2};</a:t>
            </a:r>
          </a:p>
          <a:p>
            <a:pPr marL="0" indent="0">
              <a:buFont typeface="Arial" pitchFamily="34" charset="0"/>
              <a:buNone/>
            </a:pPr>
            <a:r>
              <a:rPr kumimoji="1" lang="en-US" altLang="zh-CN" sz="2400" dirty="0">
                <a:latin typeface="Consolas"/>
                <a:cs typeface="Consolas"/>
              </a:rPr>
              <a:t>   multiply2(a);</a:t>
            </a:r>
          </a:p>
          <a:p>
            <a:pPr marL="0" indent="0">
              <a:buFont typeface="Arial" pitchFamily="34" charset="0"/>
              <a:buNone/>
            </a:pPr>
            <a:r>
              <a:rPr kumimoji="1" lang="en-US" altLang="zh-CN" sz="2400" dirty="0">
                <a:latin typeface="Consolas"/>
                <a:cs typeface="Consolas"/>
              </a:rPr>
              <a:t>   for (</a:t>
            </a:r>
            <a:r>
              <a:rPr kumimoji="1" lang="en-US" altLang="zh-CN" sz="2400" dirty="0" err="1">
                <a:latin typeface="Consolas"/>
                <a:cs typeface="Consolas"/>
              </a:rPr>
              <a:t>int</a:t>
            </a:r>
            <a:r>
              <a:rPr kumimoji="1" lang="en-US" altLang="zh-CN" sz="2400" dirty="0">
                <a:latin typeface="Consolas"/>
                <a:cs typeface="Consolas"/>
              </a:rPr>
              <a:t> </a:t>
            </a:r>
            <a:r>
              <a:rPr kumimoji="1" lang="en-US" altLang="zh-CN" sz="2400" dirty="0" err="1">
                <a:latin typeface="Consolas"/>
                <a:cs typeface="Consolas"/>
              </a:rPr>
              <a:t>i</a:t>
            </a:r>
            <a:r>
              <a:rPr kumimoji="1" lang="en-US" altLang="zh-CN" sz="2400" dirty="0">
                <a:latin typeface="Consolas"/>
                <a:cs typeface="Consolas"/>
              </a:rPr>
              <a:t> = 0; </a:t>
            </a:r>
            <a:r>
              <a:rPr kumimoji="1" lang="en-US" altLang="zh-CN" sz="2400" dirty="0" err="1">
                <a:latin typeface="Consolas"/>
                <a:cs typeface="Consolas"/>
              </a:rPr>
              <a:t>i</a:t>
            </a:r>
            <a:r>
              <a:rPr kumimoji="1" lang="en-US" altLang="zh-CN" sz="2400" dirty="0">
                <a:latin typeface="Consolas"/>
                <a:cs typeface="Consolas"/>
              </a:rPr>
              <a:t> &lt; 2; </a:t>
            </a:r>
            <a:r>
              <a:rPr kumimoji="1" lang="en-US" altLang="zh-CN" sz="2400" dirty="0" err="1">
                <a:latin typeface="Consolas"/>
                <a:cs typeface="Consolas"/>
              </a:rPr>
              <a:t>i</a:t>
            </a:r>
            <a:r>
              <a:rPr kumimoji="1" lang="en-US" altLang="zh-CN" sz="2400" dirty="0">
                <a:latin typeface="Consolas"/>
                <a:cs typeface="Consolas"/>
              </a:rPr>
              <a:t>++) {</a:t>
            </a:r>
          </a:p>
          <a:p>
            <a:pPr marL="0" indent="0">
              <a:buFont typeface="Arial" pitchFamily="34" charset="0"/>
              <a:buNone/>
            </a:pPr>
            <a:r>
              <a:rPr kumimoji="1" lang="en-US" altLang="zh-CN" sz="2400" dirty="0">
                <a:latin typeface="Consolas"/>
                <a:cs typeface="Consolas"/>
              </a:rPr>
              <a:t>       </a:t>
            </a:r>
            <a:r>
              <a:rPr kumimoji="1" lang="en-US" altLang="zh-CN" sz="2400" dirty="0" err="1">
                <a:latin typeface="Consolas"/>
                <a:cs typeface="Consolas"/>
              </a:rPr>
              <a:t>printf</a:t>
            </a:r>
            <a:r>
              <a:rPr kumimoji="1" lang="en-US" altLang="zh-CN" sz="2400" dirty="0">
                <a:latin typeface="Consolas"/>
                <a:cs typeface="Consolas"/>
              </a:rPr>
              <a:t>(“a[%d]=%d”, </a:t>
            </a:r>
            <a:r>
              <a:rPr kumimoji="1" lang="en-US" altLang="zh-CN" sz="2400" dirty="0" err="1">
                <a:latin typeface="Consolas"/>
                <a:cs typeface="Consolas"/>
              </a:rPr>
              <a:t>i</a:t>
            </a:r>
            <a:r>
              <a:rPr kumimoji="1" lang="en-US" altLang="zh-CN" sz="2400" dirty="0">
                <a:latin typeface="Consolas"/>
                <a:cs typeface="Consolas"/>
              </a:rPr>
              <a:t>, a[</a:t>
            </a:r>
            <a:r>
              <a:rPr kumimoji="1" lang="en-US" altLang="zh-CN" sz="2400" dirty="0" err="1">
                <a:latin typeface="Consolas"/>
                <a:cs typeface="Consolas"/>
              </a:rPr>
              <a:t>i</a:t>
            </a:r>
            <a:r>
              <a:rPr kumimoji="1" lang="en-US" altLang="zh-CN" sz="2400" dirty="0">
                <a:latin typeface="Consolas"/>
                <a:cs typeface="Consolas"/>
              </a:rPr>
              <a:t>]);</a:t>
            </a:r>
          </a:p>
          <a:p>
            <a:pPr marL="0" indent="0">
              <a:buFont typeface="Arial" pitchFamily="34" charset="0"/>
              <a:buNone/>
            </a:pPr>
            <a:r>
              <a:rPr kumimoji="1" lang="en-US" altLang="zh-CN" sz="2400" dirty="0">
                <a:latin typeface="Consolas"/>
                <a:cs typeface="Consolas"/>
              </a:rPr>
              <a:t>   }</a:t>
            </a:r>
          </a:p>
          <a:p>
            <a:pPr marL="0" indent="0">
              <a:buFont typeface="Arial" pitchFamily="34" charset="0"/>
              <a:buNone/>
            </a:pPr>
            <a:r>
              <a:rPr kumimoji="1" lang="en-US" altLang="zh-CN" sz="2400" dirty="0">
                <a:latin typeface="Consolas"/>
                <a:cs typeface="Consolas"/>
              </a:rPr>
              <a:t>}</a:t>
            </a:r>
          </a:p>
        </p:txBody>
      </p:sp>
    </p:spTree>
    <p:extLst>
      <p:ext uri="{BB962C8B-B14F-4D97-AF65-F5344CB8AC3E}">
        <p14:creationId xmlns:p14="http://schemas.microsoft.com/office/powerpoint/2010/main" val="32067252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Pass array to function via pointer</a:t>
            </a:r>
          </a:p>
        </p:txBody>
      </p:sp>
      <p:sp>
        <p:nvSpPr>
          <p:cNvPr id="4" name="内容占位符 2"/>
          <p:cNvSpPr txBox="1">
            <a:spLocks/>
          </p:cNvSpPr>
          <p:nvPr/>
        </p:nvSpPr>
        <p:spPr>
          <a:xfrm>
            <a:off x="162542" y="1708359"/>
            <a:ext cx="8395546" cy="4977180"/>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rial"/>
                <a:ea typeface="+mn-ea"/>
                <a:cs typeface="Arial"/>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Arial"/>
                <a:ea typeface="+mn-ea"/>
                <a:cs typeface="Arial"/>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rial"/>
                <a:ea typeface="+mn-ea"/>
                <a:cs typeface="Arial"/>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kumimoji="1" lang="en-US" altLang="zh-CN" sz="2400" dirty="0">
                <a:latin typeface="Consolas"/>
                <a:cs typeface="Consolas"/>
              </a:rPr>
              <a:t>// multiply every array element by 2</a:t>
            </a:r>
          </a:p>
          <a:p>
            <a:pPr marL="0" indent="0">
              <a:buFont typeface="Arial" pitchFamily="34" charset="0"/>
              <a:buNone/>
            </a:pPr>
            <a:r>
              <a:rPr kumimoji="1" lang="en-US" altLang="zh-CN" sz="2400" dirty="0">
                <a:latin typeface="Consolas"/>
                <a:cs typeface="Consolas"/>
              </a:rPr>
              <a:t>void multiply2</a:t>
            </a:r>
            <a:r>
              <a:rPr kumimoji="1" lang="mr-IN" altLang="zh-CN" sz="2400" dirty="0">
                <a:latin typeface="Consolas"/>
                <a:cs typeface="Consolas"/>
              </a:rPr>
              <a:t>(</a:t>
            </a:r>
            <a:r>
              <a:rPr kumimoji="1" lang="en-US" altLang="zh-CN" sz="2400" dirty="0" err="1">
                <a:latin typeface="Consolas"/>
                <a:cs typeface="Consolas"/>
              </a:rPr>
              <a:t>int</a:t>
            </a:r>
            <a:r>
              <a:rPr kumimoji="1" lang="en-US" altLang="zh-CN" sz="2400" dirty="0">
                <a:latin typeface="Consolas"/>
                <a:cs typeface="Consolas"/>
              </a:rPr>
              <a:t> *a, </a:t>
            </a:r>
            <a:r>
              <a:rPr kumimoji="1" lang="en-US" altLang="zh-CN" sz="2400" dirty="0" err="1">
                <a:solidFill>
                  <a:srgbClr val="FF0000"/>
                </a:solidFill>
                <a:latin typeface="Consolas"/>
                <a:cs typeface="Consolas"/>
              </a:rPr>
              <a:t>int</a:t>
            </a:r>
            <a:r>
              <a:rPr kumimoji="1" lang="en-US" altLang="zh-CN" sz="2400" dirty="0">
                <a:solidFill>
                  <a:srgbClr val="FF0000"/>
                </a:solidFill>
                <a:latin typeface="Consolas"/>
                <a:cs typeface="Consolas"/>
              </a:rPr>
              <a:t> n</a:t>
            </a:r>
            <a:r>
              <a:rPr kumimoji="1" lang="mr-IN" altLang="zh-CN" sz="2400" dirty="0">
                <a:latin typeface="Consolas"/>
                <a:cs typeface="Consolas"/>
              </a:rPr>
              <a:t>) {</a:t>
            </a:r>
          </a:p>
          <a:p>
            <a:pPr marL="0" indent="0">
              <a:buFont typeface="Arial" pitchFamily="34" charset="0"/>
              <a:buNone/>
            </a:pPr>
            <a:endParaRPr kumimoji="1" lang="mr-IN" altLang="zh-CN" sz="1200" dirty="0">
              <a:latin typeface="Consolas"/>
              <a:cs typeface="Consolas"/>
            </a:endParaRPr>
          </a:p>
          <a:p>
            <a:pPr marL="0" indent="0">
              <a:buFont typeface="Arial" pitchFamily="34" charset="0"/>
              <a:buNone/>
            </a:pPr>
            <a:r>
              <a:rPr kumimoji="1" lang="mr-IN" altLang="zh-CN" sz="2400" dirty="0">
                <a:latin typeface="Consolas"/>
                <a:cs typeface="Consolas"/>
              </a:rPr>
              <a:t>  </a:t>
            </a:r>
            <a:r>
              <a:rPr kumimoji="1" lang="en-US" altLang="zh-CN" sz="2400" dirty="0">
                <a:latin typeface="Consolas"/>
                <a:cs typeface="Consolas"/>
              </a:rPr>
              <a:t> for (</a:t>
            </a:r>
            <a:r>
              <a:rPr kumimoji="1" lang="en-US" altLang="zh-CN" sz="2400" dirty="0" err="1">
                <a:latin typeface="Consolas"/>
                <a:cs typeface="Consolas"/>
              </a:rPr>
              <a:t>int</a:t>
            </a:r>
            <a:r>
              <a:rPr kumimoji="1" lang="en-US" altLang="zh-CN" sz="2400" dirty="0">
                <a:latin typeface="Consolas"/>
                <a:cs typeface="Consolas"/>
              </a:rPr>
              <a:t> </a:t>
            </a:r>
            <a:r>
              <a:rPr kumimoji="1" lang="en-US" altLang="zh-CN" sz="2400" dirty="0" err="1">
                <a:latin typeface="Consolas"/>
                <a:cs typeface="Consolas"/>
              </a:rPr>
              <a:t>i</a:t>
            </a:r>
            <a:r>
              <a:rPr kumimoji="1" lang="en-US" altLang="zh-CN" sz="2400" dirty="0">
                <a:latin typeface="Consolas"/>
                <a:cs typeface="Consolas"/>
              </a:rPr>
              <a:t> = 0; </a:t>
            </a:r>
            <a:r>
              <a:rPr kumimoji="1" lang="en-US" altLang="zh-CN" sz="2400" dirty="0" err="1">
                <a:latin typeface="Consolas"/>
                <a:cs typeface="Consolas"/>
              </a:rPr>
              <a:t>i</a:t>
            </a:r>
            <a:r>
              <a:rPr kumimoji="1" lang="en-US" altLang="zh-CN" sz="2400" dirty="0">
                <a:latin typeface="Consolas"/>
                <a:cs typeface="Consolas"/>
              </a:rPr>
              <a:t> &lt; </a:t>
            </a:r>
            <a:r>
              <a:rPr kumimoji="1" lang="en-US" altLang="zh-CN" sz="2400" dirty="0">
                <a:solidFill>
                  <a:srgbClr val="FF0000"/>
                </a:solidFill>
                <a:latin typeface="Consolas"/>
                <a:cs typeface="Consolas"/>
              </a:rPr>
              <a:t>n</a:t>
            </a:r>
            <a:r>
              <a:rPr kumimoji="1" lang="en-US" altLang="zh-CN" sz="2400" dirty="0">
                <a:latin typeface="Consolas"/>
                <a:cs typeface="Consolas"/>
              </a:rPr>
              <a:t>; </a:t>
            </a:r>
            <a:r>
              <a:rPr kumimoji="1" lang="en-US" altLang="zh-CN" sz="2400" dirty="0" err="1">
                <a:latin typeface="Consolas"/>
                <a:cs typeface="Consolas"/>
              </a:rPr>
              <a:t>i</a:t>
            </a:r>
            <a:r>
              <a:rPr kumimoji="1" lang="en-US" altLang="zh-CN" sz="2400" dirty="0">
                <a:latin typeface="Consolas"/>
                <a:cs typeface="Consolas"/>
              </a:rPr>
              <a:t>++) {</a:t>
            </a:r>
          </a:p>
          <a:p>
            <a:pPr marL="0" indent="0">
              <a:buFont typeface="Arial" pitchFamily="34" charset="0"/>
              <a:buNone/>
            </a:pPr>
            <a:r>
              <a:rPr kumimoji="1" lang="en-US" altLang="zh-CN" sz="2400" dirty="0">
                <a:latin typeface="Consolas"/>
                <a:cs typeface="Consolas"/>
              </a:rPr>
              <a:t>	a[</a:t>
            </a:r>
            <a:r>
              <a:rPr kumimoji="1" lang="en-US" altLang="zh-CN" sz="2400" dirty="0" err="1">
                <a:latin typeface="Consolas"/>
                <a:cs typeface="Consolas"/>
              </a:rPr>
              <a:t>i</a:t>
            </a:r>
            <a:r>
              <a:rPr kumimoji="1" lang="en-US" altLang="zh-CN" sz="2400" dirty="0">
                <a:latin typeface="Consolas"/>
                <a:cs typeface="Consolas"/>
              </a:rPr>
              <a:t>] *= 2; // (*(</a:t>
            </a:r>
            <a:r>
              <a:rPr kumimoji="1" lang="en-US" altLang="zh-CN" sz="2400" dirty="0" err="1">
                <a:latin typeface="Consolas"/>
                <a:cs typeface="Consolas"/>
              </a:rPr>
              <a:t>a+i</a:t>
            </a:r>
            <a:r>
              <a:rPr kumimoji="1" lang="en-US" altLang="zh-CN" sz="2400" dirty="0">
                <a:latin typeface="Consolas"/>
                <a:cs typeface="Consolas"/>
              </a:rPr>
              <a:t>)) *= 2;</a:t>
            </a:r>
          </a:p>
          <a:p>
            <a:pPr marL="0" indent="0">
              <a:buFont typeface="Arial" pitchFamily="34" charset="0"/>
              <a:buNone/>
            </a:pPr>
            <a:r>
              <a:rPr kumimoji="1" lang="en-US" altLang="zh-CN" sz="2400" dirty="0">
                <a:latin typeface="Consolas"/>
                <a:cs typeface="Consolas"/>
              </a:rPr>
              <a:t>   }</a:t>
            </a:r>
          </a:p>
          <a:p>
            <a:pPr marL="0" indent="0">
              <a:buFont typeface="Arial" pitchFamily="34" charset="0"/>
              <a:buNone/>
            </a:pPr>
            <a:r>
              <a:rPr kumimoji="1" lang="mr-IN" altLang="zh-CN" sz="2400" dirty="0">
                <a:latin typeface="Consolas"/>
                <a:cs typeface="Consolas"/>
              </a:rPr>
              <a:t>}</a:t>
            </a:r>
            <a:endParaRPr kumimoji="1" lang="en-US" altLang="zh-CN" sz="2400" dirty="0">
              <a:latin typeface="Consolas"/>
              <a:cs typeface="Consolas"/>
            </a:endParaRPr>
          </a:p>
          <a:p>
            <a:pPr marL="0" indent="0">
              <a:buFont typeface="Arial" pitchFamily="34" charset="0"/>
              <a:buNone/>
            </a:pPr>
            <a:endParaRPr kumimoji="1" lang="en-US" altLang="zh-CN" sz="2400" dirty="0">
              <a:latin typeface="Consolas"/>
              <a:cs typeface="Consolas"/>
            </a:endParaRPr>
          </a:p>
          <a:p>
            <a:pPr marL="0" indent="0">
              <a:buFont typeface="Arial" pitchFamily="34" charset="0"/>
              <a:buNone/>
            </a:pPr>
            <a:r>
              <a:rPr kumimoji="1" lang="en-US" altLang="zh-CN" sz="2400" dirty="0" err="1">
                <a:latin typeface="Consolas"/>
                <a:cs typeface="Consolas"/>
              </a:rPr>
              <a:t>int</a:t>
            </a:r>
            <a:r>
              <a:rPr kumimoji="1" lang="en-US" altLang="zh-CN" sz="2400" dirty="0">
                <a:latin typeface="Consolas"/>
                <a:cs typeface="Consolas"/>
              </a:rPr>
              <a:t> main() {</a:t>
            </a:r>
          </a:p>
          <a:p>
            <a:pPr marL="0" indent="0">
              <a:buFont typeface="Arial" pitchFamily="34" charset="0"/>
              <a:buNone/>
            </a:pPr>
            <a:r>
              <a:rPr kumimoji="1" lang="en-US" altLang="zh-CN" sz="2400" dirty="0">
                <a:latin typeface="Consolas"/>
                <a:cs typeface="Consolas"/>
              </a:rPr>
              <a:t>   </a:t>
            </a:r>
            <a:r>
              <a:rPr kumimoji="1" lang="en-US" altLang="zh-CN" sz="2400" dirty="0" err="1">
                <a:latin typeface="Consolas"/>
                <a:cs typeface="Consolas"/>
              </a:rPr>
              <a:t>int</a:t>
            </a:r>
            <a:r>
              <a:rPr kumimoji="1" lang="en-US" altLang="zh-CN" sz="2400" dirty="0">
                <a:latin typeface="Consolas"/>
                <a:cs typeface="Consolas"/>
              </a:rPr>
              <a:t> a[2] = {1, 2};</a:t>
            </a:r>
          </a:p>
          <a:p>
            <a:pPr marL="0" indent="0">
              <a:buFont typeface="Arial" pitchFamily="34" charset="0"/>
              <a:buNone/>
            </a:pPr>
            <a:r>
              <a:rPr kumimoji="1" lang="en-US" altLang="zh-CN" sz="2400" dirty="0">
                <a:latin typeface="Consolas"/>
                <a:cs typeface="Consolas"/>
              </a:rPr>
              <a:t>   multiply2(a, </a:t>
            </a:r>
            <a:r>
              <a:rPr kumimoji="1" lang="en-US" altLang="zh-CN" sz="2400" dirty="0">
                <a:solidFill>
                  <a:srgbClr val="FF0000"/>
                </a:solidFill>
                <a:latin typeface="Consolas"/>
                <a:cs typeface="Consolas"/>
              </a:rPr>
              <a:t>2</a:t>
            </a:r>
            <a:r>
              <a:rPr kumimoji="1" lang="en-US" altLang="zh-CN" sz="2400" dirty="0">
                <a:latin typeface="Consolas"/>
                <a:cs typeface="Consolas"/>
              </a:rPr>
              <a:t>);</a:t>
            </a:r>
          </a:p>
          <a:p>
            <a:pPr marL="0" indent="0">
              <a:buFont typeface="Arial" pitchFamily="34" charset="0"/>
              <a:buNone/>
            </a:pPr>
            <a:r>
              <a:rPr kumimoji="1" lang="en-US" altLang="zh-CN" sz="2400" dirty="0">
                <a:latin typeface="Consolas"/>
                <a:cs typeface="Consolas"/>
              </a:rPr>
              <a:t>   for (</a:t>
            </a:r>
            <a:r>
              <a:rPr kumimoji="1" lang="en-US" altLang="zh-CN" sz="2400" dirty="0" err="1">
                <a:latin typeface="Consolas"/>
                <a:cs typeface="Consolas"/>
              </a:rPr>
              <a:t>int</a:t>
            </a:r>
            <a:r>
              <a:rPr kumimoji="1" lang="en-US" altLang="zh-CN" sz="2400" dirty="0">
                <a:latin typeface="Consolas"/>
                <a:cs typeface="Consolas"/>
              </a:rPr>
              <a:t> </a:t>
            </a:r>
            <a:r>
              <a:rPr kumimoji="1" lang="en-US" altLang="zh-CN" sz="2400" dirty="0" err="1">
                <a:latin typeface="Consolas"/>
                <a:cs typeface="Consolas"/>
              </a:rPr>
              <a:t>i</a:t>
            </a:r>
            <a:r>
              <a:rPr kumimoji="1" lang="en-US" altLang="zh-CN" sz="2400" dirty="0">
                <a:latin typeface="Consolas"/>
                <a:cs typeface="Consolas"/>
              </a:rPr>
              <a:t> = 0; </a:t>
            </a:r>
            <a:r>
              <a:rPr kumimoji="1" lang="en-US" altLang="zh-CN" sz="2400" dirty="0" err="1">
                <a:latin typeface="Consolas"/>
                <a:cs typeface="Consolas"/>
              </a:rPr>
              <a:t>i</a:t>
            </a:r>
            <a:r>
              <a:rPr kumimoji="1" lang="en-US" altLang="zh-CN" sz="2400" dirty="0">
                <a:latin typeface="Consolas"/>
                <a:cs typeface="Consolas"/>
              </a:rPr>
              <a:t> &lt; 2; </a:t>
            </a:r>
            <a:r>
              <a:rPr kumimoji="1" lang="en-US" altLang="zh-CN" sz="2400" dirty="0" err="1">
                <a:latin typeface="Consolas"/>
                <a:cs typeface="Consolas"/>
              </a:rPr>
              <a:t>i</a:t>
            </a:r>
            <a:r>
              <a:rPr kumimoji="1" lang="en-US" altLang="zh-CN" sz="2400" dirty="0">
                <a:latin typeface="Consolas"/>
                <a:cs typeface="Consolas"/>
              </a:rPr>
              <a:t>++) {</a:t>
            </a:r>
          </a:p>
          <a:p>
            <a:pPr marL="0" indent="0">
              <a:buFont typeface="Arial" pitchFamily="34" charset="0"/>
              <a:buNone/>
            </a:pPr>
            <a:r>
              <a:rPr kumimoji="1" lang="en-US" altLang="zh-CN" sz="2400" dirty="0">
                <a:latin typeface="Consolas"/>
                <a:cs typeface="Consolas"/>
              </a:rPr>
              <a:t>       </a:t>
            </a:r>
            <a:r>
              <a:rPr kumimoji="1" lang="en-US" altLang="zh-CN" sz="2400" dirty="0" err="1">
                <a:latin typeface="Consolas"/>
                <a:cs typeface="Consolas"/>
              </a:rPr>
              <a:t>printf</a:t>
            </a:r>
            <a:r>
              <a:rPr kumimoji="1" lang="en-US" altLang="zh-CN" sz="2400" dirty="0">
                <a:latin typeface="Consolas"/>
                <a:cs typeface="Consolas"/>
              </a:rPr>
              <a:t>(“a[%d]=%d”, </a:t>
            </a:r>
            <a:r>
              <a:rPr kumimoji="1" lang="en-US" altLang="zh-CN" sz="2400" dirty="0" err="1">
                <a:latin typeface="Consolas"/>
                <a:cs typeface="Consolas"/>
              </a:rPr>
              <a:t>i</a:t>
            </a:r>
            <a:r>
              <a:rPr kumimoji="1" lang="en-US" altLang="zh-CN" sz="2400" dirty="0">
                <a:latin typeface="Consolas"/>
                <a:cs typeface="Consolas"/>
              </a:rPr>
              <a:t>, a[</a:t>
            </a:r>
            <a:r>
              <a:rPr kumimoji="1" lang="en-US" altLang="zh-CN" sz="2400" dirty="0" err="1">
                <a:latin typeface="Consolas"/>
                <a:cs typeface="Consolas"/>
              </a:rPr>
              <a:t>i</a:t>
            </a:r>
            <a:r>
              <a:rPr kumimoji="1" lang="en-US" altLang="zh-CN" sz="2400" dirty="0">
                <a:latin typeface="Consolas"/>
                <a:cs typeface="Consolas"/>
              </a:rPr>
              <a:t>]);</a:t>
            </a:r>
          </a:p>
          <a:p>
            <a:pPr marL="0" indent="0">
              <a:buFont typeface="Arial" pitchFamily="34" charset="0"/>
              <a:buNone/>
            </a:pPr>
            <a:r>
              <a:rPr kumimoji="1" lang="en-US" altLang="zh-CN" sz="2400" dirty="0">
                <a:latin typeface="Consolas"/>
                <a:cs typeface="Consolas"/>
              </a:rPr>
              <a:t>   }</a:t>
            </a:r>
          </a:p>
          <a:p>
            <a:pPr marL="0" indent="0">
              <a:buFont typeface="Arial" pitchFamily="34" charset="0"/>
              <a:buNone/>
            </a:pPr>
            <a:r>
              <a:rPr kumimoji="1" lang="en-US" altLang="zh-CN" sz="2400" dirty="0">
                <a:latin typeface="Consolas"/>
                <a:cs typeface="Consolas"/>
              </a:rPr>
              <a:t>}</a:t>
            </a:r>
          </a:p>
        </p:txBody>
      </p:sp>
    </p:spTree>
    <p:extLst>
      <p:ext uri="{BB962C8B-B14F-4D97-AF65-F5344CB8AC3E}">
        <p14:creationId xmlns:p14="http://schemas.microsoft.com/office/powerpoint/2010/main" val="30493720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Pointer casting</a:t>
            </a:r>
            <a:endParaRPr kumimoji="1" lang="zh-CN" altLang="en-US" dirty="0"/>
          </a:p>
        </p:txBody>
      </p:sp>
      <p:sp>
        <p:nvSpPr>
          <p:cNvPr id="33" name="文本框 32"/>
          <p:cNvSpPr txBox="1"/>
          <p:nvPr/>
        </p:nvSpPr>
        <p:spPr>
          <a:xfrm>
            <a:off x="457200" y="1446548"/>
            <a:ext cx="3569006" cy="1754327"/>
          </a:xfrm>
          <a:prstGeom prst="rect">
            <a:avLst/>
          </a:prstGeom>
          <a:noFill/>
        </p:spPr>
        <p:txBody>
          <a:bodyPr wrap="none" rtlCol="0">
            <a:spAutoFit/>
          </a:bodyPr>
          <a:lstStyle/>
          <a:p>
            <a:r>
              <a:rPr kumimoji="1" lang="en-US" altLang="zh-CN" sz="2400" dirty="0">
                <a:latin typeface="Consolas"/>
                <a:cs typeface="Consolas"/>
              </a:rPr>
              <a:t>int a = 0x12345678;</a:t>
            </a:r>
          </a:p>
          <a:p>
            <a:endParaRPr kumimoji="1" lang="en-US" altLang="zh-CN" sz="600" dirty="0">
              <a:latin typeface="Consolas"/>
              <a:cs typeface="Consolas"/>
            </a:endParaRPr>
          </a:p>
          <a:p>
            <a:r>
              <a:rPr kumimoji="1" lang="en-US" altLang="zh-CN" sz="2400" dirty="0">
                <a:latin typeface="Consolas"/>
                <a:cs typeface="Consolas"/>
              </a:rPr>
              <a:t>int *p = &amp;a;</a:t>
            </a:r>
          </a:p>
          <a:p>
            <a:endParaRPr kumimoji="1" lang="en-US" altLang="zh-CN" sz="600" dirty="0">
              <a:latin typeface="Consolas"/>
              <a:cs typeface="Consolas"/>
            </a:endParaRPr>
          </a:p>
          <a:p>
            <a:r>
              <a:rPr kumimoji="1" lang="en-US" altLang="zh-CN" sz="2400" dirty="0">
                <a:latin typeface="Consolas"/>
                <a:cs typeface="Consolas"/>
              </a:rPr>
              <a:t>char *c = (char *)p;</a:t>
            </a:r>
          </a:p>
          <a:p>
            <a:r>
              <a:rPr kumimoji="1" lang="en-US" altLang="zh-CN" sz="2400" dirty="0" err="1">
                <a:latin typeface="Consolas"/>
                <a:cs typeface="Consolas"/>
              </a:rPr>
              <a:t>printf</a:t>
            </a:r>
            <a:r>
              <a:rPr kumimoji="1" lang="en-US" altLang="zh-CN" sz="2400" dirty="0">
                <a:latin typeface="Consolas"/>
                <a:cs typeface="Consolas"/>
              </a:rPr>
              <a:t>(“%x\n”, *c);</a:t>
            </a:r>
            <a:endParaRPr kumimoji="1" lang="zh-CN" altLang="en-US" sz="2400" dirty="0">
              <a:latin typeface="Consolas"/>
              <a:cs typeface="Consolas"/>
            </a:endParaRPr>
          </a:p>
        </p:txBody>
      </p:sp>
      <p:sp>
        <p:nvSpPr>
          <p:cNvPr id="34" name="矩形 33"/>
          <p:cNvSpPr/>
          <p:nvPr/>
        </p:nvSpPr>
        <p:spPr>
          <a:xfrm>
            <a:off x="577755" y="3650497"/>
            <a:ext cx="7220535" cy="523220"/>
          </a:xfrm>
          <a:prstGeom prst="rect">
            <a:avLst/>
          </a:prstGeom>
          <a:solidFill>
            <a:srgbClr val="DCE6F2"/>
          </a:solidFill>
        </p:spPr>
        <p:txBody>
          <a:bodyPr wrap="square">
            <a:spAutoFit/>
          </a:bodyPr>
          <a:lstStyle/>
          <a:p>
            <a:r>
              <a:rPr lang="en-US" altLang="zh-CN" sz="2800" dirty="0">
                <a:solidFill>
                  <a:srgbClr val="FF0000"/>
                </a:solidFill>
                <a:latin typeface="Verdana"/>
                <a:ea typeface="宋体" pitchFamily="2" charset="-122"/>
                <a:cs typeface="Verdana"/>
              </a:rPr>
              <a:t>Output? </a:t>
            </a:r>
            <a:r>
              <a:rPr lang="en-US" altLang="zh-CN" sz="2400" dirty="0">
                <a:latin typeface="Verdana"/>
                <a:ea typeface="宋体" pitchFamily="2" charset="-122"/>
                <a:cs typeface="Verdana"/>
              </a:rPr>
              <a:t>(when running on Intel laptop) </a:t>
            </a:r>
            <a:endParaRPr lang="zh-CN" altLang="en-US" sz="2400" dirty="0">
              <a:latin typeface="Verdana"/>
              <a:cs typeface="Verdana"/>
            </a:endParaRPr>
          </a:p>
        </p:txBody>
      </p:sp>
    </p:spTree>
    <p:extLst>
      <p:ext uri="{BB962C8B-B14F-4D97-AF65-F5344CB8AC3E}">
        <p14:creationId xmlns:p14="http://schemas.microsoft.com/office/powerpoint/2010/main" val="27686627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Pointer casting</a:t>
            </a:r>
            <a:endParaRPr kumimoji="1" lang="zh-CN" altLang="en-US" dirty="0"/>
          </a:p>
        </p:txBody>
      </p:sp>
      <p:sp>
        <p:nvSpPr>
          <p:cNvPr id="33" name="文本框 32"/>
          <p:cNvSpPr txBox="1"/>
          <p:nvPr/>
        </p:nvSpPr>
        <p:spPr>
          <a:xfrm>
            <a:off x="457200" y="1446548"/>
            <a:ext cx="3569006" cy="1384995"/>
          </a:xfrm>
          <a:prstGeom prst="rect">
            <a:avLst/>
          </a:prstGeom>
          <a:noFill/>
        </p:spPr>
        <p:txBody>
          <a:bodyPr wrap="none" rtlCol="0">
            <a:spAutoFit/>
          </a:bodyPr>
          <a:lstStyle/>
          <a:p>
            <a:r>
              <a:rPr kumimoji="1" lang="en-US" altLang="zh-CN" sz="2400" dirty="0">
                <a:latin typeface="Consolas"/>
                <a:cs typeface="Consolas"/>
              </a:rPr>
              <a:t>int a = 0x12345678;</a:t>
            </a:r>
          </a:p>
          <a:p>
            <a:endParaRPr kumimoji="1" lang="en-US" altLang="zh-CN" sz="600" dirty="0">
              <a:latin typeface="Consolas"/>
              <a:cs typeface="Consolas"/>
            </a:endParaRPr>
          </a:p>
          <a:p>
            <a:r>
              <a:rPr kumimoji="1" lang="en-US" altLang="zh-CN" sz="2400" dirty="0">
                <a:latin typeface="Consolas"/>
                <a:cs typeface="Consolas"/>
              </a:rPr>
              <a:t>int *p = &amp;a;</a:t>
            </a:r>
          </a:p>
          <a:p>
            <a:endParaRPr kumimoji="1" lang="en-US" altLang="zh-CN" sz="600" dirty="0">
              <a:latin typeface="Consolas"/>
              <a:cs typeface="Consolas"/>
            </a:endParaRPr>
          </a:p>
          <a:p>
            <a:r>
              <a:rPr kumimoji="1" lang="en-US" altLang="zh-CN" sz="2400" dirty="0">
                <a:latin typeface="Consolas"/>
                <a:cs typeface="Consolas"/>
              </a:rPr>
              <a:t>char *c = (char *)p;</a:t>
            </a:r>
            <a:endParaRPr kumimoji="1" lang="zh-CN" altLang="en-US" sz="2400" dirty="0">
              <a:latin typeface="Consolas"/>
              <a:cs typeface="Consolas"/>
            </a:endParaRPr>
          </a:p>
        </p:txBody>
      </p:sp>
      <p:sp>
        <p:nvSpPr>
          <p:cNvPr id="5" name="矩形 4"/>
          <p:cNvSpPr/>
          <p:nvPr/>
        </p:nvSpPr>
        <p:spPr>
          <a:xfrm>
            <a:off x="1549347" y="3709709"/>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6" name="矩形 5"/>
          <p:cNvSpPr/>
          <p:nvPr/>
        </p:nvSpPr>
        <p:spPr>
          <a:xfrm>
            <a:off x="1549347" y="3357213"/>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lnSpc>
                <a:spcPct val="50000"/>
              </a:lnSpc>
            </a:pPr>
            <a:endParaRPr kumimoji="1" lang="zh-CN" altLang="en-US" sz="3600" b="1" dirty="0"/>
          </a:p>
        </p:txBody>
      </p:sp>
      <p:sp>
        <p:nvSpPr>
          <p:cNvPr id="7" name="矩形 6"/>
          <p:cNvSpPr/>
          <p:nvPr/>
        </p:nvSpPr>
        <p:spPr>
          <a:xfrm>
            <a:off x="1549347" y="4063250"/>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8" name="矩形 7"/>
          <p:cNvSpPr/>
          <p:nvPr/>
        </p:nvSpPr>
        <p:spPr>
          <a:xfrm>
            <a:off x="1549347" y="5819384"/>
            <a:ext cx="1091998" cy="356106"/>
          </a:xfrm>
          <a:prstGeom prst="rect">
            <a:avLst/>
          </a:prstGeom>
          <a:pattFill prst="ltUpDiag">
            <a:fgClr>
              <a:schemeClr val="accent1"/>
            </a:fgClr>
            <a:bgClr>
              <a:prstClr val="white"/>
            </a:bgClr>
          </a:patt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Verdana"/>
                <a:cs typeface="Verdana"/>
              </a:rPr>
              <a:t>0x78</a:t>
            </a:r>
            <a:endParaRPr kumimoji="1" lang="zh-CN" altLang="en-US" dirty="0">
              <a:latin typeface="Verdana"/>
              <a:cs typeface="Verdana"/>
            </a:endParaRPr>
          </a:p>
        </p:txBody>
      </p:sp>
      <p:sp>
        <p:nvSpPr>
          <p:cNvPr id="9" name="矩形 8"/>
          <p:cNvSpPr/>
          <p:nvPr/>
        </p:nvSpPr>
        <p:spPr>
          <a:xfrm>
            <a:off x="1096070" y="5825069"/>
            <a:ext cx="466694" cy="400110"/>
          </a:xfrm>
          <a:prstGeom prst="rect">
            <a:avLst/>
          </a:prstGeom>
        </p:spPr>
        <p:txBody>
          <a:bodyPr wrap="none">
            <a:spAutoFit/>
          </a:bodyPr>
          <a:lstStyle/>
          <a:p>
            <a:r>
              <a:rPr lang="en-US" altLang="zh-CN" sz="2000" dirty="0">
                <a:latin typeface="Consolas"/>
                <a:ea typeface="宋体" pitchFamily="2" charset="-122"/>
                <a:cs typeface="Consolas"/>
              </a:rPr>
              <a:t>a:</a:t>
            </a:r>
            <a:endParaRPr lang="zh-CN" altLang="en-US" sz="2000" dirty="0"/>
          </a:p>
        </p:txBody>
      </p:sp>
      <p:sp>
        <p:nvSpPr>
          <p:cNvPr id="10" name="矩形 9"/>
          <p:cNvSpPr/>
          <p:nvPr/>
        </p:nvSpPr>
        <p:spPr>
          <a:xfrm>
            <a:off x="2684636" y="5867717"/>
            <a:ext cx="827871" cy="338554"/>
          </a:xfrm>
          <a:prstGeom prst="rect">
            <a:avLst/>
          </a:prstGeom>
        </p:spPr>
        <p:txBody>
          <a:bodyPr wrap="none">
            <a:spAutoFit/>
          </a:bodyPr>
          <a:lstStyle/>
          <a:p>
            <a:r>
              <a:rPr lang="en-US" altLang="zh-CN" sz="1600" dirty="0">
                <a:latin typeface="Verdana"/>
                <a:ea typeface="宋体" pitchFamily="2" charset="-122"/>
                <a:cs typeface="Verdana"/>
              </a:rPr>
              <a:t>0x104</a:t>
            </a:r>
            <a:endParaRPr lang="zh-CN" altLang="en-US" sz="1600" dirty="0">
              <a:latin typeface="Verdana"/>
              <a:cs typeface="Verdana"/>
            </a:endParaRPr>
          </a:p>
        </p:txBody>
      </p:sp>
      <p:sp>
        <p:nvSpPr>
          <p:cNvPr id="11" name="矩形 10"/>
          <p:cNvSpPr/>
          <p:nvPr/>
        </p:nvSpPr>
        <p:spPr>
          <a:xfrm>
            <a:off x="2682726" y="5533447"/>
            <a:ext cx="827871" cy="338554"/>
          </a:xfrm>
          <a:prstGeom prst="rect">
            <a:avLst/>
          </a:prstGeom>
        </p:spPr>
        <p:txBody>
          <a:bodyPr wrap="none">
            <a:spAutoFit/>
          </a:bodyPr>
          <a:lstStyle/>
          <a:p>
            <a:r>
              <a:rPr lang="en-US" altLang="zh-CN" sz="1600" dirty="0">
                <a:latin typeface="Verdana"/>
                <a:ea typeface="宋体" pitchFamily="2" charset="-122"/>
                <a:cs typeface="Verdana"/>
              </a:rPr>
              <a:t>0x105</a:t>
            </a:r>
            <a:endParaRPr lang="zh-CN" altLang="en-US" sz="1600" dirty="0">
              <a:latin typeface="Verdana"/>
              <a:cs typeface="Verdana"/>
            </a:endParaRPr>
          </a:p>
        </p:txBody>
      </p:sp>
      <p:sp>
        <p:nvSpPr>
          <p:cNvPr id="12" name="矩形 11"/>
          <p:cNvSpPr/>
          <p:nvPr/>
        </p:nvSpPr>
        <p:spPr>
          <a:xfrm>
            <a:off x="2685648" y="5169507"/>
            <a:ext cx="827871" cy="338554"/>
          </a:xfrm>
          <a:prstGeom prst="rect">
            <a:avLst/>
          </a:prstGeom>
        </p:spPr>
        <p:txBody>
          <a:bodyPr wrap="none">
            <a:spAutoFit/>
          </a:bodyPr>
          <a:lstStyle/>
          <a:p>
            <a:r>
              <a:rPr lang="en-US" altLang="zh-CN" sz="1600" dirty="0">
                <a:latin typeface="Verdana"/>
                <a:ea typeface="宋体" pitchFamily="2" charset="-122"/>
                <a:cs typeface="Verdana"/>
              </a:rPr>
              <a:t>0x106</a:t>
            </a:r>
            <a:endParaRPr lang="zh-CN" altLang="en-US" sz="1600" dirty="0">
              <a:latin typeface="Verdana"/>
              <a:cs typeface="Verdana"/>
            </a:endParaRPr>
          </a:p>
        </p:txBody>
      </p:sp>
      <p:sp>
        <p:nvSpPr>
          <p:cNvPr id="13" name="矩形 12"/>
          <p:cNvSpPr/>
          <p:nvPr/>
        </p:nvSpPr>
        <p:spPr>
          <a:xfrm>
            <a:off x="2696504" y="4801531"/>
            <a:ext cx="827871" cy="338554"/>
          </a:xfrm>
          <a:prstGeom prst="rect">
            <a:avLst/>
          </a:prstGeom>
        </p:spPr>
        <p:txBody>
          <a:bodyPr wrap="none">
            <a:spAutoFit/>
          </a:bodyPr>
          <a:lstStyle/>
          <a:p>
            <a:r>
              <a:rPr lang="en-US" altLang="zh-CN" sz="1600" dirty="0">
                <a:latin typeface="Verdana"/>
                <a:ea typeface="宋体" pitchFamily="2" charset="-122"/>
                <a:cs typeface="Verdana"/>
              </a:rPr>
              <a:t>0x107</a:t>
            </a:r>
            <a:endParaRPr lang="zh-CN" altLang="en-US" sz="1600" dirty="0">
              <a:latin typeface="Verdana"/>
              <a:cs typeface="Verdana"/>
            </a:endParaRPr>
          </a:p>
        </p:txBody>
      </p:sp>
      <p:sp>
        <p:nvSpPr>
          <p:cNvPr id="14" name="矩形 13"/>
          <p:cNvSpPr/>
          <p:nvPr/>
        </p:nvSpPr>
        <p:spPr>
          <a:xfrm>
            <a:off x="2706464" y="4443353"/>
            <a:ext cx="827871" cy="338554"/>
          </a:xfrm>
          <a:prstGeom prst="rect">
            <a:avLst/>
          </a:prstGeom>
        </p:spPr>
        <p:txBody>
          <a:bodyPr wrap="none">
            <a:spAutoFit/>
          </a:bodyPr>
          <a:lstStyle/>
          <a:p>
            <a:r>
              <a:rPr lang="en-US" altLang="zh-CN" sz="1600" dirty="0">
                <a:latin typeface="Verdana"/>
                <a:ea typeface="宋体" pitchFamily="2" charset="-122"/>
                <a:cs typeface="Verdana"/>
              </a:rPr>
              <a:t>0x108</a:t>
            </a:r>
            <a:endParaRPr lang="zh-CN" altLang="en-US" sz="1600" dirty="0">
              <a:latin typeface="Verdana"/>
              <a:cs typeface="Verdana"/>
            </a:endParaRPr>
          </a:p>
        </p:txBody>
      </p:sp>
      <p:sp>
        <p:nvSpPr>
          <p:cNvPr id="15" name="矩形 14"/>
          <p:cNvSpPr/>
          <p:nvPr/>
        </p:nvSpPr>
        <p:spPr>
          <a:xfrm>
            <a:off x="2704061" y="4107335"/>
            <a:ext cx="827871" cy="338554"/>
          </a:xfrm>
          <a:prstGeom prst="rect">
            <a:avLst/>
          </a:prstGeom>
        </p:spPr>
        <p:txBody>
          <a:bodyPr wrap="none">
            <a:spAutoFit/>
          </a:bodyPr>
          <a:lstStyle/>
          <a:p>
            <a:r>
              <a:rPr lang="en-US" altLang="zh-CN" sz="1600" dirty="0">
                <a:latin typeface="Verdana"/>
                <a:ea typeface="宋体" pitchFamily="2" charset="-122"/>
                <a:cs typeface="Verdana"/>
              </a:rPr>
              <a:t>0x109</a:t>
            </a:r>
            <a:endParaRPr lang="zh-CN" altLang="en-US" sz="1600" dirty="0">
              <a:latin typeface="Verdana"/>
              <a:cs typeface="Verdana"/>
            </a:endParaRPr>
          </a:p>
        </p:txBody>
      </p:sp>
      <p:sp>
        <p:nvSpPr>
          <p:cNvPr id="16" name="矩形 15"/>
          <p:cNvSpPr/>
          <p:nvPr/>
        </p:nvSpPr>
        <p:spPr>
          <a:xfrm>
            <a:off x="2715931" y="3745041"/>
            <a:ext cx="820657" cy="338554"/>
          </a:xfrm>
          <a:prstGeom prst="rect">
            <a:avLst/>
          </a:prstGeom>
        </p:spPr>
        <p:txBody>
          <a:bodyPr wrap="none">
            <a:spAutoFit/>
          </a:bodyPr>
          <a:lstStyle/>
          <a:p>
            <a:r>
              <a:rPr lang="en-US" altLang="zh-CN" sz="1600" dirty="0">
                <a:latin typeface="Verdana"/>
                <a:ea typeface="宋体" pitchFamily="2" charset="-122"/>
                <a:cs typeface="Verdana"/>
              </a:rPr>
              <a:t>0x10a</a:t>
            </a:r>
            <a:endParaRPr lang="zh-CN" altLang="en-US" sz="1600" dirty="0">
              <a:latin typeface="Verdana"/>
              <a:cs typeface="Verdana"/>
            </a:endParaRPr>
          </a:p>
        </p:txBody>
      </p:sp>
      <p:sp>
        <p:nvSpPr>
          <p:cNvPr id="17" name="矩形 16"/>
          <p:cNvSpPr/>
          <p:nvPr/>
        </p:nvSpPr>
        <p:spPr>
          <a:xfrm>
            <a:off x="2716456" y="3398430"/>
            <a:ext cx="825266" cy="338554"/>
          </a:xfrm>
          <a:prstGeom prst="rect">
            <a:avLst/>
          </a:prstGeom>
        </p:spPr>
        <p:txBody>
          <a:bodyPr wrap="none">
            <a:spAutoFit/>
          </a:bodyPr>
          <a:lstStyle/>
          <a:p>
            <a:r>
              <a:rPr lang="en-US" altLang="zh-CN" sz="1600" dirty="0">
                <a:latin typeface="Verdana"/>
                <a:ea typeface="宋体" pitchFamily="2" charset="-122"/>
                <a:cs typeface="Verdana"/>
              </a:rPr>
              <a:t>0x10b</a:t>
            </a:r>
            <a:endParaRPr lang="zh-CN" altLang="en-US" sz="1600" dirty="0">
              <a:latin typeface="Verdana"/>
              <a:cs typeface="Verdana"/>
            </a:endParaRPr>
          </a:p>
        </p:txBody>
      </p:sp>
      <p:sp>
        <p:nvSpPr>
          <p:cNvPr id="18" name="矩形 17"/>
          <p:cNvSpPr/>
          <p:nvPr/>
        </p:nvSpPr>
        <p:spPr>
          <a:xfrm>
            <a:off x="1546431" y="4410411"/>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9" name="矩形 18"/>
          <p:cNvSpPr/>
          <p:nvPr/>
        </p:nvSpPr>
        <p:spPr>
          <a:xfrm>
            <a:off x="1546431" y="4765589"/>
            <a:ext cx="1091998" cy="356106"/>
          </a:xfrm>
          <a:prstGeom prst="rect">
            <a:avLst/>
          </a:prstGeom>
          <a:pattFill prst="ltUpDiag">
            <a:fgClr>
              <a:schemeClr val="accent1"/>
            </a:fgClr>
            <a:bgClr>
              <a:prstClr val="white"/>
            </a:bgClr>
          </a:patt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Verdana"/>
                <a:cs typeface="Verdana"/>
              </a:rPr>
              <a:t>0x12</a:t>
            </a:r>
            <a:endParaRPr kumimoji="1" lang="zh-CN" altLang="en-US" dirty="0">
              <a:latin typeface="Verdana"/>
              <a:cs typeface="Verdana"/>
            </a:endParaRPr>
          </a:p>
        </p:txBody>
      </p:sp>
      <p:sp>
        <p:nvSpPr>
          <p:cNvPr id="20" name="矩形 19"/>
          <p:cNvSpPr/>
          <p:nvPr/>
        </p:nvSpPr>
        <p:spPr>
          <a:xfrm>
            <a:off x="1544521" y="5119779"/>
            <a:ext cx="1091998" cy="356106"/>
          </a:xfrm>
          <a:prstGeom prst="rect">
            <a:avLst/>
          </a:prstGeom>
          <a:pattFill prst="ltUpDiag">
            <a:fgClr>
              <a:schemeClr val="accent1"/>
            </a:fgClr>
            <a:bgClr>
              <a:prstClr val="white"/>
            </a:bgClr>
          </a:patt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Verdana"/>
                <a:cs typeface="Verdana"/>
              </a:rPr>
              <a:t>0x34</a:t>
            </a:r>
            <a:endParaRPr kumimoji="1" lang="zh-CN" altLang="en-US" dirty="0">
              <a:latin typeface="Verdana"/>
              <a:cs typeface="Verdana"/>
            </a:endParaRPr>
          </a:p>
        </p:txBody>
      </p:sp>
      <p:sp>
        <p:nvSpPr>
          <p:cNvPr id="21" name="矩形 20"/>
          <p:cNvSpPr/>
          <p:nvPr/>
        </p:nvSpPr>
        <p:spPr>
          <a:xfrm>
            <a:off x="1549347" y="5469872"/>
            <a:ext cx="1091998" cy="356106"/>
          </a:xfrm>
          <a:prstGeom prst="rect">
            <a:avLst/>
          </a:prstGeom>
          <a:pattFill prst="ltUpDiag">
            <a:fgClr>
              <a:schemeClr val="accent1"/>
            </a:fgClr>
            <a:bgClr>
              <a:prstClr val="white"/>
            </a:bgClr>
          </a:patt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Verdana"/>
                <a:cs typeface="Verdana"/>
              </a:rPr>
              <a:t>0x56</a:t>
            </a:r>
            <a:endParaRPr kumimoji="1" lang="zh-CN" altLang="en-US" dirty="0">
              <a:latin typeface="Verdana"/>
              <a:cs typeface="Verdana"/>
            </a:endParaRPr>
          </a:p>
        </p:txBody>
      </p:sp>
      <p:sp>
        <p:nvSpPr>
          <p:cNvPr id="22" name="矩形 21"/>
          <p:cNvSpPr/>
          <p:nvPr/>
        </p:nvSpPr>
        <p:spPr>
          <a:xfrm>
            <a:off x="4062892" y="5837848"/>
            <a:ext cx="747971" cy="400110"/>
          </a:xfrm>
          <a:prstGeom prst="rect">
            <a:avLst/>
          </a:prstGeom>
        </p:spPr>
        <p:txBody>
          <a:bodyPr wrap="none">
            <a:spAutoFit/>
          </a:bodyPr>
          <a:lstStyle/>
          <a:p>
            <a:r>
              <a:rPr lang="en-US" altLang="zh-CN" sz="2000" dirty="0">
                <a:solidFill>
                  <a:srgbClr val="000000"/>
                </a:solidFill>
                <a:latin typeface="Verdana"/>
                <a:cs typeface="Verdana"/>
              </a:rPr>
              <a:t>p,  c</a:t>
            </a:r>
            <a:endParaRPr lang="zh-CN" altLang="en-US" sz="2000" dirty="0">
              <a:solidFill>
                <a:srgbClr val="000000"/>
              </a:solidFill>
              <a:latin typeface="Verdana"/>
              <a:cs typeface="Verdana"/>
            </a:endParaRPr>
          </a:p>
        </p:txBody>
      </p:sp>
      <p:cxnSp>
        <p:nvCxnSpPr>
          <p:cNvPr id="23" name="直线箭头连接符 22"/>
          <p:cNvCxnSpPr>
            <a:stCxn id="22" idx="1"/>
            <a:endCxn id="10" idx="3"/>
          </p:cNvCxnSpPr>
          <p:nvPr/>
        </p:nvCxnSpPr>
        <p:spPr>
          <a:xfrm flipH="1" flipV="1">
            <a:off x="3512507" y="6036994"/>
            <a:ext cx="550385" cy="909"/>
          </a:xfrm>
          <a:prstGeom prst="straightConnector1">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sp>
        <p:nvSpPr>
          <p:cNvPr id="3" name="矩形 2"/>
          <p:cNvSpPr/>
          <p:nvPr/>
        </p:nvSpPr>
        <p:spPr>
          <a:xfrm>
            <a:off x="4339525" y="3329542"/>
            <a:ext cx="4383983" cy="830997"/>
          </a:xfrm>
          <a:prstGeom prst="rect">
            <a:avLst/>
          </a:prstGeom>
        </p:spPr>
        <p:txBody>
          <a:bodyPr wrap="none">
            <a:spAutoFit/>
          </a:bodyPr>
          <a:lstStyle/>
          <a:p>
            <a:r>
              <a:rPr lang="en-US" altLang="zh-CN" sz="2400" dirty="0">
                <a:latin typeface="Verdana"/>
                <a:ea typeface="宋体" pitchFamily="2" charset="-122"/>
                <a:cs typeface="Verdana"/>
              </a:rPr>
              <a:t>Intel laptop is small endian</a:t>
            </a:r>
          </a:p>
          <a:p>
            <a:r>
              <a:rPr lang="en-US" altLang="zh-CN" sz="2400" dirty="0">
                <a:latin typeface="Verdana"/>
                <a:ea typeface="宋体" pitchFamily="2" charset="-122"/>
                <a:cs typeface="Verdana"/>
              </a:rPr>
              <a:t>*c is 0x78</a:t>
            </a:r>
            <a:endParaRPr lang="zh-CN" altLang="en-US" sz="2400" dirty="0">
              <a:latin typeface="Verdana"/>
              <a:cs typeface="Verdana"/>
            </a:endParaRPr>
          </a:p>
        </p:txBody>
      </p:sp>
      <p:sp>
        <p:nvSpPr>
          <p:cNvPr id="4" name="TextBox 3"/>
          <p:cNvSpPr txBox="1"/>
          <p:nvPr/>
        </p:nvSpPr>
        <p:spPr>
          <a:xfrm>
            <a:off x="4339525" y="4407031"/>
            <a:ext cx="4229422" cy="523220"/>
          </a:xfrm>
          <a:prstGeom prst="rect">
            <a:avLst/>
          </a:prstGeom>
          <a:solidFill>
            <a:srgbClr val="DCE6F2"/>
          </a:solidFill>
        </p:spPr>
        <p:txBody>
          <a:bodyPr wrap="square" rtlCol="0">
            <a:spAutoFit/>
          </a:bodyPr>
          <a:lstStyle/>
          <a:p>
            <a:r>
              <a:rPr lang="en-US" sz="2800" dirty="0">
                <a:solidFill>
                  <a:srgbClr val="FF0000"/>
                </a:solidFill>
              </a:rPr>
              <a:t>What is c+1? p+1?</a:t>
            </a:r>
          </a:p>
        </p:txBody>
      </p:sp>
    </p:spTree>
    <p:extLst>
      <p:ext uri="{BB962C8B-B14F-4D97-AF65-F5344CB8AC3E}">
        <p14:creationId xmlns:p14="http://schemas.microsoft.com/office/powerpoint/2010/main" val="13102974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Pointer casting</a:t>
            </a:r>
            <a:endParaRPr kumimoji="1" lang="zh-CN" altLang="en-US" dirty="0"/>
          </a:p>
        </p:txBody>
      </p:sp>
      <p:sp>
        <p:nvSpPr>
          <p:cNvPr id="33" name="文本框 32"/>
          <p:cNvSpPr txBox="1"/>
          <p:nvPr/>
        </p:nvSpPr>
        <p:spPr>
          <a:xfrm>
            <a:off x="457200" y="1446548"/>
            <a:ext cx="3569006" cy="1384995"/>
          </a:xfrm>
          <a:prstGeom prst="rect">
            <a:avLst/>
          </a:prstGeom>
          <a:noFill/>
        </p:spPr>
        <p:txBody>
          <a:bodyPr wrap="none" rtlCol="0">
            <a:spAutoFit/>
          </a:bodyPr>
          <a:lstStyle/>
          <a:p>
            <a:r>
              <a:rPr kumimoji="1" lang="en-US" altLang="zh-CN" sz="2400" dirty="0">
                <a:latin typeface="Consolas"/>
                <a:cs typeface="Consolas"/>
              </a:rPr>
              <a:t>int a = 0x12345678;</a:t>
            </a:r>
          </a:p>
          <a:p>
            <a:endParaRPr kumimoji="1" lang="en-US" altLang="zh-CN" sz="600" dirty="0">
              <a:latin typeface="Consolas"/>
              <a:cs typeface="Consolas"/>
            </a:endParaRPr>
          </a:p>
          <a:p>
            <a:r>
              <a:rPr kumimoji="1" lang="en-US" altLang="zh-CN" sz="2400" dirty="0">
                <a:latin typeface="Consolas"/>
                <a:cs typeface="Consolas"/>
              </a:rPr>
              <a:t>int *p = &amp;a;</a:t>
            </a:r>
          </a:p>
          <a:p>
            <a:endParaRPr kumimoji="1" lang="en-US" altLang="zh-CN" sz="600" dirty="0">
              <a:latin typeface="Consolas"/>
              <a:cs typeface="Consolas"/>
            </a:endParaRPr>
          </a:p>
          <a:p>
            <a:r>
              <a:rPr kumimoji="1" lang="en-US" altLang="zh-CN" sz="2400" dirty="0">
                <a:latin typeface="Consolas"/>
                <a:cs typeface="Consolas"/>
              </a:rPr>
              <a:t>char *c = (char *)p;</a:t>
            </a:r>
            <a:endParaRPr kumimoji="1" lang="zh-CN" altLang="en-US" sz="2400" dirty="0">
              <a:latin typeface="Consolas"/>
              <a:cs typeface="Consolas"/>
            </a:endParaRPr>
          </a:p>
        </p:txBody>
      </p:sp>
      <p:sp>
        <p:nvSpPr>
          <p:cNvPr id="5" name="矩形 4"/>
          <p:cNvSpPr/>
          <p:nvPr/>
        </p:nvSpPr>
        <p:spPr>
          <a:xfrm>
            <a:off x="1549347" y="3709709"/>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6" name="矩形 5"/>
          <p:cNvSpPr/>
          <p:nvPr/>
        </p:nvSpPr>
        <p:spPr>
          <a:xfrm>
            <a:off x="1549347" y="3357213"/>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lnSpc>
                <a:spcPct val="50000"/>
              </a:lnSpc>
            </a:pPr>
            <a:endParaRPr kumimoji="1" lang="zh-CN" altLang="en-US" sz="3600" b="1" dirty="0"/>
          </a:p>
        </p:txBody>
      </p:sp>
      <p:sp>
        <p:nvSpPr>
          <p:cNvPr id="7" name="矩形 6"/>
          <p:cNvSpPr/>
          <p:nvPr/>
        </p:nvSpPr>
        <p:spPr>
          <a:xfrm>
            <a:off x="1549347" y="4063250"/>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8" name="矩形 7"/>
          <p:cNvSpPr/>
          <p:nvPr/>
        </p:nvSpPr>
        <p:spPr>
          <a:xfrm>
            <a:off x="1549347" y="5819384"/>
            <a:ext cx="1091998" cy="356106"/>
          </a:xfrm>
          <a:prstGeom prst="rect">
            <a:avLst/>
          </a:prstGeom>
          <a:pattFill prst="ltUpDiag">
            <a:fgClr>
              <a:schemeClr val="accent1"/>
            </a:fgClr>
            <a:bgClr>
              <a:prstClr val="white"/>
            </a:bgClr>
          </a:patt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Verdana"/>
                <a:cs typeface="Verdana"/>
              </a:rPr>
              <a:t>0x78</a:t>
            </a:r>
            <a:endParaRPr kumimoji="1" lang="zh-CN" altLang="en-US" dirty="0">
              <a:latin typeface="Verdana"/>
              <a:cs typeface="Verdana"/>
            </a:endParaRPr>
          </a:p>
        </p:txBody>
      </p:sp>
      <p:sp>
        <p:nvSpPr>
          <p:cNvPr id="9" name="矩形 8"/>
          <p:cNvSpPr/>
          <p:nvPr/>
        </p:nvSpPr>
        <p:spPr>
          <a:xfrm>
            <a:off x="1096070" y="5825069"/>
            <a:ext cx="466694" cy="400110"/>
          </a:xfrm>
          <a:prstGeom prst="rect">
            <a:avLst/>
          </a:prstGeom>
        </p:spPr>
        <p:txBody>
          <a:bodyPr wrap="none">
            <a:spAutoFit/>
          </a:bodyPr>
          <a:lstStyle/>
          <a:p>
            <a:r>
              <a:rPr lang="en-US" altLang="zh-CN" sz="2000" dirty="0">
                <a:latin typeface="Consolas"/>
                <a:ea typeface="宋体" pitchFamily="2" charset="-122"/>
                <a:cs typeface="Consolas"/>
              </a:rPr>
              <a:t>a:</a:t>
            </a:r>
            <a:endParaRPr lang="zh-CN" altLang="en-US" sz="2000" dirty="0"/>
          </a:p>
        </p:txBody>
      </p:sp>
      <p:sp>
        <p:nvSpPr>
          <p:cNvPr id="10" name="矩形 9"/>
          <p:cNvSpPr/>
          <p:nvPr/>
        </p:nvSpPr>
        <p:spPr>
          <a:xfrm>
            <a:off x="2684636" y="5867717"/>
            <a:ext cx="827871" cy="338554"/>
          </a:xfrm>
          <a:prstGeom prst="rect">
            <a:avLst/>
          </a:prstGeom>
        </p:spPr>
        <p:txBody>
          <a:bodyPr wrap="none">
            <a:spAutoFit/>
          </a:bodyPr>
          <a:lstStyle/>
          <a:p>
            <a:r>
              <a:rPr lang="en-US" altLang="zh-CN" sz="1600" dirty="0">
                <a:latin typeface="Verdana"/>
                <a:ea typeface="宋体" pitchFamily="2" charset="-122"/>
                <a:cs typeface="Verdana"/>
              </a:rPr>
              <a:t>0x104</a:t>
            </a:r>
            <a:endParaRPr lang="zh-CN" altLang="en-US" sz="1600" dirty="0">
              <a:latin typeface="Verdana"/>
              <a:cs typeface="Verdana"/>
            </a:endParaRPr>
          </a:p>
        </p:txBody>
      </p:sp>
      <p:sp>
        <p:nvSpPr>
          <p:cNvPr id="11" name="矩形 10"/>
          <p:cNvSpPr/>
          <p:nvPr/>
        </p:nvSpPr>
        <p:spPr>
          <a:xfrm>
            <a:off x="2682726" y="5533447"/>
            <a:ext cx="827871" cy="338554"/>
          </a:xfrm>
          <a:prstGeom prst="rect">
            <a:avLst/>
          </a:prstGeom>
        </p:spPr>
        <p:txBody>
          <a:bodyPr wrap="none">
            <a:spAutoFit/>
          </a:bodyPr>
          <a:lstStyle/>
          <a:p>
            <a:r>
              <a:rPr lang="en-US" altLang="zh-CN" sz="1600" dirty="0">
                <a:latin typeface="Verdana"/>
                <a:ea typeface="宋体" pitchFamily="2" charset="-122"/>
                <a:cs typeface="Verdana"/>
              </a:rPr>
              <a:t>0x105</a:t>
            </a:r>
            <a:endParaRPr lang="zh-CN" altLang="en-US" sz="1600" dirty="0">
              <a:latin typeface="Verdana"/>
              <a:cs typeface="Verdana"/>
            </a:endParaRPr>
          </a:p>
        </p:txBody>
      </p:sp>
      <p:sp>
        <p:nvSpPr>
          <p:cNvPr id="12" name="矩形 11"/>
          <p:cNvSpPr/>
          <p:nvPr/>
        </p:nvSpPr>
        <p:spPr>
          <a:xfrm>
            <a:off x="2685648" y="5169507"/>
            <a:ext cx="827871" cy="338554"/>
          </a:xfrm>
          <a:prstGeom prst="rect">
            <a:avLst/>
          </a:prstGeom>
        </p:spPr>
        <p:txBody>
          <a:bodyPr wrap="none">
            <a:spAutoFit/>
          </a:bodyPr>
          <a:lstStyle/>
          <a:p>
            <a:r>
              <a:rPr lang="en-US" altLang="zh-CN" sz="1600" dirty="0">
                <a:latin typeface="Verdana"/>
                <a:ea typeface="宋体" pitchFamily="2" charset="-122"/>
                <a:cs typeface="Verdana"/>
              </a:rPr>
              <a:t>0x106</a:t>
            </a:r>
            <a:endParaRPr lang="zh-CN" altLang="en-US" sz="1600" dirty="0">
              <a:latin typeface="Verdana"/>
              <a:cs typeface="Verdana"/>
            </a:endParaRPr>
          </a:p>
        </p:txBody>
      </p:sp>
      <p:sp>
        <p:nvSpPr>
          <p:cNvPr id="13" name="矩形 12"/>
          <p:cNvSpPr/>
          <p:nvPr/>
        </p:nvSpPr>
        <p:spPr>
          <a:xfrm>
            <a:off x="2696504" y="4801531"/>
            <a:ext cx="827871" cy="338554"/>
          </a:xfrm>
          <a:prstGeom prst="rect">
            <a:avLst/>
          </a:prstGeom>
        </p:spPr>
        <p:txBody>
          <a:bodyPr wrap="none">
            <a:spAutoFit/>
          </a:bodyPr>
          <a:lstStyle/>
          <a:p>
            <a:r>
              <a:rPr lang="en-US" altLang="zh-CN" sz="1600" dirty="0">
                <a:latin typeface="Verdana"/>
                <a:ea typeface="宋体" pitchFamily="2" charset="-122"/>
                <a:cs typeface="Verdana"/>
              </a:rPr>
              <a:t>0x107</a:t>
            </a:r>
            <a:endParaRPr lang="zh-CN" altLang="en-US" sz="1600" dirty="0">
              <a:latin typeface="Verdana"/>
              <a:cs typeface="Verdana"/>
            </a:endParaRPr>
          </a:p>
        </p:txBody>
      </p:sp>
      <p:sp>
        <p:nvSpPr>
          <p:cNvPr id="14" name="矩形 13"/>
          <p:cNvSpPr/>
          <p:nvPr/>
        </p:nvSpPr>
        <p:spPr>
          <a:xfrm>
            <a:off x="2706464" y="4443353"/>
            <a:ext cx="827871" cy="338554"/>
          </a:xfrm>
          <a:prstGeom prst="rect">
            <a:avLst/>
          </a:prstGeom>
        </p:spPr>
        <p:txBody>
          <a:bodyPr wrap="none">
            <a:spAutoFit/>
          </a:bodyPr>
          <a:lstStyle/>
          <a:p>
            <a:r>
              <a:rPr lang="en-US" altLang="zh-CN" sz="1600" dirty="0">
                <a:latin typeface="Verdana"/>
                <a:ea typeface="宋体" pitchFamily="2" charset="-122"/>
                <a:cs typeface="Verdana"/>
              </a:rPr>
              <a:t>0x108</a:t>
            </a:r>
            <a:endParaRPr lang="zh-CN" altLang="en-US" sz="1600" dirty="0">
              <a:latin typeface="Verdana"/>
              <a:cs typeface="Verdana"/>
            </a:endParaRPr>
          </a:p>
        </p:txBody>
      </p:sp>
      <p:sp>
        <p:nvSpPr>
          <p:cNvPr id="15" name="矩形 14"/>
          <p:cNvSpPr/>
          <p:nvPr/>
        </p:nvSpPr>
        <p:spPr>
          <a:xfrm>
            <a:off x="2704061" y="4107335"/>
            <a:ext cx="827871" cy="338554"/>
          </a:xfrm>
          <a:prstGeom prst="rect">
            <a:avLst/>
          </a:prstGeom>
        </p:spPr>
        <p:txBody>
          <a:bodyPr wrap="none">
            <a:spAutoFit/>
          </a:bodyPr>
          <a:lstStyle/>
          <a:p>
            <a:r>
              <a:rPr lang="en-US" altLang="zh-CN" sz="1600" dirty="0">
                <a:latin typeface="Verdana"/>
                <a:ea typeface="宋体" pitchFamily="2" charset="-122"/>
                <a:cs typeface="Verdana"/>
              </a:rPr>
              <a:t>0x109</a:t>
            </a:r>
            <a:endParaRPr lang="zh-CN" altLang="en-US" sz="1600" dirty="0">
              <a:latin typeface="Verdana"/>
              <a:cs typeface="Verdana"/>
            </a:endParaRPr>
          </a:p>
        </p:txBody>
      </p:sp>
      <p:sp>
        <p:nvSpPr>
          <p:cNvPr id="16" name="矩形 15"/>
          <p:cNvSpPr/>
          <p:nvPr/>
        </p:nvSpPr>
        <p:spPr>
          <a:xfrm>
            <a:off x="2715931" y="3745041"/>
            <a:ext cx="820657" cy="338554"/>
          </a:xfrm>
          <a:prstGeom prst="rect">
            <a:avLst/>
          </a:prstGeom>
        </p:spPr>
        <p:txBody>
          <a:bodyPr wrap="none">
            <a:spAutoFit/>
          </a:bodyPr>
          <a:lstStyle/>
          <a:p>
            <a:r>
              <a:rPr lang="en-US" altLang="zh-CN" sz="1600" dirty="0">
                <a:latin typeface="Verdana"/>
                <a:ea typeface="宋体" pitchFamily="2" charset="-122"/>
                <a:cs typeface="Verdana"/>
              </a:rPr>
              <a:t>0x10a</a:t>
            </a:r>
            <a:endParaRPr lang="zh-CN" altLang="en-US" sz="1600" dirty="0">
              <a:latin typeface="Verdana"/>
              <a:cs typeface="Verdana"/>
            </a:endParaRPr>
          </a:p>
        </p:txBody>
      </p:sp>
      <p:sp>
        <p:nvSpPr>
          <p:cNvPr id="17" name="矩形 16"/>
          <p:cNvSpPr/>
          <p:nvPr/>
        </p:nvSpPr>
        <p:spPr>
          <a:xfrm>
            <a:off x="2716456" y="3398430"/>
            <a:ext cx="825266" cy="338554"/>
          </a:xfrm>
          <a:prstGeom prst="rect">
            <a:avLst/>
          </a:prstGeom>
        </p:spPr>
        <p:txBody>
          <a:bodyPr wrap="none">
            <a:spAutoFit/>
          </a:bodyPr>
          <a:lstStyle/>
          <a:p>
            <a:r>
              <a:rPr lang="en-US" altLang="zh-CN" sz="1600" dirty="0">
                <a:latin typeface="Verdana"/>
                <a:ea typeface="宋体" pitchFamily="2" charset="-122"/>
                <a:cs typeface="Verdana"/>
              </a:rPr>
              <a:t>0x10b</a:t>
            </a:r>
            <a:endParaRPr lang="zh-CN" altLang="en-US" sz="1600" dirty="0">
              <a:latin typeface="Verdana"/>
              <a:cs typeface="Verdana"/>
            </a:endParaRPr>
          </a:p>
        </p:txBody>
      </p:sp>
      <p:sp>
        <p:nvSpPr>
          <p:cNvPr id="18" name="矩形 17"/>
          <p:cNvSpPr/>
          <p:nvPr/>
        </p:nvSpPr>
        <p:spPr>
          <a:xfrm>
            <a:off x="1546431" y="4410411"/>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9" name="矩形 18"/>
          <p:cNvSpPr/>
          <p:nvPr/>
        </p:nvSpPr>
        <p:spPr>
          <a:xfrm>
            <a:off x="1546431" y="4765589"/>
            <a:ext cx="1091998" cy="356106"/>
          </a:xfrm>
          <a:prstGeom prst="rect">
            <a:avLst/>
          </a:prstGeom>
          <a:pattFill prst="ltUpDiag">
            <a:fgClr>
              <a:schemeClr val="accent1"/>
            </a:fgClr>
            <a:bgClr>
              <a:prstClr val="white"/>
            </a:bgClr>
          </a:patt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Verdana"/>
                <a:cs typeface="Verdana"/>
              </a:rPr>
              <a:t>0x12</a:t>
            </a:r>
            <a:endParaRPr kumimoji="1" lang="zh-CN" altLang="en-US" dirty="0">
              <a:latin typeface="Verdana"/>
              <a:cs typeface="Verdana"/>
            </a:endParaRPr>
          </a:p>
        </p:txBody>
      </p:sp>
      <p:sp>
        <p:nvSpPr>
          <p:cNvPr id="20" name="矩形 19"/>
          <p:cNvSpPr/>
          <p:nvPr/>
        </p:nvSpPr>
        <p:spPr>
          <a:xfrm>
            <a:off x="1544521" y="5119779"/>
            <a:ext cx="1091998" cy="356106"/>
          </a:xfrm>
          <a:prstGeom prst="rect">
            <a:avLst/>
          </a:prstGeom>
          <a:pattFill prst="ltUpDiag">
            <a:fgClr>
              <a:schemeClr val="accent1"/>
            </a:fgClr>
            <a:bgClr>
              <a:prstClr val="white"/>
            </a:bgClr>
          </a:patt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Verdana"/>
                <a:cs typeface="Verdana"/>
              </a:rPr>
              <a:t>0x34</a:t>
            </a:r>
            <a:endParaRPr kumimoji="1" lang="zh-CN" altLang="en-US" dirty="0">
              <a:latin typeface="Verdana"/>
              <a:cs typeface="Verdana"/>
            </a:endParaRPr>
          </a:p>
        </p:txBody>
      </p:sp>
      <p:sp>
        <p:nvSpPr>
          <p:cNvPr id="21" name="矩形 20"/>
          <p:cNvSpPr/>
          <p:nvPr/>
        </p:nvSpPr>
        <p:spPr>
          <a:xfrm>
            <a:off x="1549347" y="5469872"/>
            <a:ext cx="1091998" cy="356106"/>
          </a:xfrm>
          <a:prstGeom prst="rect">
            <a:avLst/>
          </a:prstGeom>
          <a:pattFill prst="ltUpDiag">
            <a:fgClr>
              <a:schemeClr val="accent1"/>
            </a:fgClr>
            <a:bgClr>
              <a:prstClr val="white"/>
            </a:bgClr>
          </a:patt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Verdana"/>
                <a:cs typeface="Verdana"/>
              </a:rPr>
              <a:t>0x56</a:t>
            </a:r>
            <a:endParaRPr kumimoji="1" lang="zh-CN" altLang="en-US" dirty="0">
              <a:latin typeface="Verdana"/>
              <a:cs typeface="Verdana"/>
            </a:endParaRPr>
          </a:p>
        </p:txBody>
      </p:sp>
      <p:sp>
        <p:nvSpPr>
          <p:cNvPr id="22" name="矩形 21"/>
          <p:cNvSpPr/>
          <p:nvPr/>
        </p:nvSpPr>
        <p:spPr>
          <a:xfrm>
            <a:off x="4062892" y="5837848"/>
            <a:ext cx="747971" cy="400110"/>
          </a:xfrm>
          <a:prstGeom prst="rect">
            <a:avLst/>
          </a:prstGeom>
        </p:spPr>
        <p:txBody>
          <a:bodyPr wrap="none">
            <a:spAutoFit/>
          </a:bodyPr>
          <a:lstStyle/>
          <a:p>
            <a:r>
              <a:rPr lang="en-US" altLang="zh-CN" sz="2000" dirty="0">
                <a:solidFill>
                  <a:srgbClr val="000000"/>
                </a:solidFill>
                <a:latin typeface="Verdana"/>
                <a:cs typeface="Verdana"/>
              </a:rPr>
              <a:t>p,  c</a:t>
            </a:r>
            <a:endParaRPr lang="zh-CN" altLang="en-US" sz="2000" dirty="0">
              <a:solidFill>
                <a:srgbClr val="000000"/>
              </a:solidFill>
              <a:latin typeface="Verdana"/>
              <a:cs typeface="Verdana"/>
            </a:endParaRPr>
          </a:p>
        </p:txBody>
      </p:sp>
      <p:cxnSp>
        <p:nvCxnSpPr>
          <p:cNvPr id="23" name="直线箭头连接符 22"/>
          <p:cNvCxnSpPr>
            <a:stCxn id="22" idx="1"/>
            <a:endCxn id="10" idx="3"/>
          </p:cNvCxnSpPr>
          <p:nvPr/>
        </p:nvCxnSpPr>
        <p:spPr>
          <a:xfrm flipH="1" flipV="1">
            <a:off x="3512507" y="6036994"/>
            <a:ext cx="550385" cy="909"/>
          </a:xfrm>
          <a:prstGeom prst="straightConnector1">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cxnSp>
        <p:nvCxnSpPr>
          <p:cNvPr id="24" name="直线箭头连接符 23"/>
          <p:cNvCxnSpPr/>
          <p:nvPr/>
        </p:nvCxnSpPr>
        <p:spPr>
          <a:xfrm flipH="1" flipV="1">
            <a:off x="3533360" y="5690846"/>
            <a:ext cx="550385" cy="909"/>
          </a:xfrm>
          <a:prstGeom prst="straightConnector1">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sp>
        <p:nvSpPr>
          <p:cNvPr id="3" name="矩形 2"/>
          <p:cNvSpPr/>
          <p:nvPr/>
        </p:nvSpPr>
        <p:spPr>
          <a:xfrm>
            <a:off x="4155053" y="5475002"/>
            <a:ext cx="640583" cy="369332"/>
          </a:xfrm>
          <a:prstGeom prst="rect">
            <a:avLst/>
          </a:prstGeom>
        </p:spPr>
        <p:txBody>
          <a:bodyPr wrap="none">
            <a:spAutoFit/>
          </a:bodyPr>
          <a:lstStyle/>
          <a:p>
            <a:r>
              <a:rPr lang="en-US" altLang="zh-CN" dirty="0">
                <a:solidFill>
                  <a:srgbClr val="000000"/>
                </a:solidFill>
                <a:latin typeface="Verdana"/>
                <a:cs typeface="Verdana"/>
              </a:rPr>
              <a:t>c+1</a:t>
            </a:r>
            <a:endParaRPr lang="zh-CN" altLang="en-US" dirty="0"/>
          </a:p>
        </p:txBody>
      </p:sp>
      <p:sp>
        <p:nvSpPr>
          <p:cNvPr id="25" name="矩形 24"/>
          <p:cNvSpPr/>
          <p:nvPr/>
        </p:nvSpPr>
        <p:spPr>
          <a:xfrm>
            <a:off x="4338077" y="3436331"/>
            <a:ext cx="2498100" cy="461665"/>
          </a:xfrm>
          <a:prstGeom prst="rect">
            <a:avLst/>
          </a:prstGeom>
        </p:spPr>
        <p:txBody>
          <a:bodyPr wrap="none">
            <a:spAutoFit/>
          </a:bodyPr>
          <a:lstStyle/>
          <a:p>
            <a:r>
              <a:rPr lang="en-US" altLang="zh-CN" sz="2400" dirty="0">
                <a:solidFill>
                  <a:srgbClr val="000000"/>
                </a:solidFill>
                <a:latin typeface="Verdana"/>
                <a:cs typeface="Verdana"/>
              </a:rPr>
              <a:t>*(c+1) is 0x56</a:t>
            </a:r>
            <a:endParaRPr lang="zh-CN" altLang="en-US" sz="2400" dirty="0"/>
          </a:p>
        </p:txBody>
      </p:sp>
      <p:cxnSp>
        <p:nvCxnSpPr>
          <p:cNvPr id="26" name="直线箭头连接符 23"/>
          <p:cNvCxnSpPr/>
          <p:nvPr/>
        </p:nvCxnSpPr>
        <p:spPr>
          <a:xfrm flipH="1" flipV="1">
            <a:off x="3548587" y="4661733"/>
            <a:ext cx="550385" cy="909"/>
          </a:xfrm>
          <a:prstGeom prst="straightConnector1">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sp>
        <p:nvSpPr>
          <p:cNvPr id="27" name="矩形 2"/>
          <p:cNvSpPr/>
          <p:nvPr/>
        </p:nvSpPr>
        <p:spPr>
          <a:xfrm>
            <a:off x="4170280" y="4445889"/>
            <a:ext cx="664139" cy="369332"/>
          </a:xfrm>
          <a:prstGeom prst="rect">
            <a:avLst/>
          </a:prstGeom>
        </p:spPr>
        <p:txBody>
          <a:bodyPr wrap="none">
            <a:spAutoFit/>
          </a:bodyPr>
          <a:lstStyle/>
          <a:p>
            <a:r>
              <a:rPr lang="en-US" altLang="zh-CN" dirty="0">
                <a:solidFill>
                  <a:srgbClr val="000000"/>
                </a:solidFill>
                <a:latin typeface="Verdana"/>
                <a:cs typeface="Verdana"/>
              </a:rPr>
              <a:t>p+1</a:t>
            </a:r>
            <a:endParaRPr lang="zh-CN" altLang="en-US" dirty="0"/>
          </a:p>
        </p:txBody>
      </p:sp>
    </p:spTree>
    <p:extLst>
      <p:ext uri="{BB962C8B-B14F-4D97-AF65-F5344CB8AC3E}">
        <p14:creationId xmlns:p14="http://schemas.microsoft.com/office/powerpoint/2010/main" val="6965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Ideal length</a:t>
            </a:r>
            <a:endParaRPr kumimoji="1" lang="zh-CN" altLang="en-US" dirty="0"/>
          </a:p>
        </p:txBody>
      </p:sp>
      <p:sp>
        <p:nvSpPr>
          <p:cNvPr id="4" name="矩形 3"/>
          <p:cNvSpPr/>
          <p:nvPr/>
        </p:nvSpPr>
        <p:spPr>
          <a:xfrm>
            <a:off x="422879" y="1765026"/>
            <a:ext cx="8020378" cy="1323439"/>
          </a:xfrm>
          <a:prstGeom prst="rect">
            <a:avLst/>
          </a:prstGeom>
        </p:spPr>
        <p:txBody>
          <a:bodyPr wrap="square">
            <a:spAutoFit/>
          </a:bodyPr>
          <a:lstStyle/>
          <a:p>
            <a:r>
              <a:rPr lang="en-US" altLang="zh-CN" sz="2000" b="1" dirty="0">
                <a:solidFill>
                  <a:srgbClr val="0000FF"/>
                </a:solidFill>
                <a:latin typeface="Arial"/>
                <a:cs typeface="Arial"/>
              </a:rPr>
              <a:t>The first rule of functions is that they should be small. The second rule of functions is that they should be smaller than that. Functions should not be 100 lines long. Functions should hardly ever be 20 lines long.</a:t>
            </a:r>
            <a:endParaRPr lang="zh-CN" altLang="en-US" sz="2000" b="1" dirty="0">
              <a:solidFill>
                <a:srgbClr val="0000FF"/>
              </a:solidFill>
              <a:latin typeface="Arial"/>
              <a:cs typeface="Arial"/>
            </a:endParaRPr>
          </a:p>
        </p:txBody>
      </p:sp>
      <p:pic>
        <p:nvPicPr>
          <p:cNvPr id="3" name="Picture 2" descr="download.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0997" y="3088465"/>
            <a:ext cx="2476500" cy="3289300"/>
          </a:xfrm>
          <a:prstGeom prst="rect">
            <a:avLst/>
          </a:prstGeom>
        </p:spPr>
      </p:pic>
    </p:spTree>
    <p:extLst>
      <p:ext uri="{BB962C8B-B14F-4D97-AF65-F5344CB8AC3E}">
        <p14:creationId xmlns:p14="http://schemas.microsoft.com/office/powerpoint/2010/main" val="427985330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Pointer casting</a:t>
            </a:r>
            <a:endParaRPr kumimoji="1" lang="zh-CN" altLang="en-US" dirty="0"/>
          </a:p>
        </p:txBody>
      </p:sp>
      <p:sp>
        <p:nvSpPr>
          <p:cNvPr id="33" name="文本框 32"/>
          <p:cNvSpPr txBox="1"/>
          <p:nvPr/>
        </p:nvSpPr>
        <p:spPr>
          <a:xfrm>
            <a:off x="457200" y="1446548"/>
            <a:ext cx="3569006" cy="1384995"/>
          </a:xfrm>
          <a:prstGeom prst="rect">
            <a:avLst/>
          </a:prstGeom>
          <a:noFill/>
        </p:spPr>
        <p:txBody>
          <a:bodyPr wrap="none" rtlCol="0">
            <a:spAutoFit/>
          </a:bodyPr>
          <a:lstStyle/>
          <a:p>
            <a:r>
              <a:rPr kumimoji="1" lang="en-US" altLang="zh-CN" sz="2400" dirty="0">
                <a:latin typeface="Consolas"/>
                <a:cs typeface="Consolas"/>
              </a:rPr>
              <a:t>int a = 0x12345678;</a:t>
            </a:r>
          </a:p>
          <a:p>
            <a:endParaRPr kumimoji="1" lang="en-US" altLang="zh-CN" sz="600" dirty="0">
              <a:latin typeface="Consolas"/>
              <a:cs typeface="Consolas"/>
            </a:endParaRPr>
          </a:p>
          <a:p>
            <a:r>
              <a:rPr kumimoji="1" lang="en-US" altLang="zh-CN" sz="2400" dirty="0">
                <a:latin typeface="Consolas"/>
                <a:cs typeface="Consolas"/>
              </a:rPr>
              <a:t>int *p = &amp;a;</a:t>
            </a:r>
          </a:p>
          <a:p>
            <a:endParaRPr kumimoji="1" lang="en-US" altLang="zh-CN" sz="600" dirty="0">
              <a:latin typeface="Consolas"/>
              <a:cs typeface="Consolas"/>
            </a:endParaRPr>
          </a:p>
          <a:p>
            <a:r>
              <a:rPr kumimoji="1" lang="en-US" altLang="zh-CN" sz="2400" dirty="0">
                <a:latin typeface="Consolas"/>
                <a:cs typeface="Consolas"/>
              </a:rPr>
              <a:t>char *c = (char *)p;</a:t>
            </a:r>
            <a:endParaRPr kumimoji="1" lang="zh-CN" altLang="en-US" sz="2400" dirty="0">
              <a:latin typeface="Consolas"/>
              <a:cs typeface="Consolas"/>
            </a:endParaRPr>
          </a:p>
        </p:txBody>
      </p:sp>
      <p:sp>
        <p:nvSpPr>
          <p:cNvPr id="5" name="矩形 4"/>
          <p:cNvSpPr/>
          <p:nvPr/>
        </p:nvSpPr>
        <p:spPr>
          <a:xfrm>
            <a:off x="1549347" y="3709709"/>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6" name="矩形 5"/>
          <p:cNvSpPr/>
          <p:nvPr/>
        </p:nvSpPr>
        <p:spPr>
          <a:xfrm>
            <a:off x="1549347" y="3357213"/>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lnSpc>
                <a:spcPct val="50000"/>
              </a:lnSpc>
            </a:pPr>
            <a:endParaRPr kumimoji="1" lang="zh-CN" altLang="en-US" sz="3600" b="1" dirty="0"/>
          </a:p>
        </p:txBody>
      </p:sp>
      <p:sp>
        <p:nvSpPr>
          <p:cNvPr id="7" name="矩形 6"/>
          <p:cNvSpPr/>
          <p:nvPr/>
        </p:nvSpPr>
        <p:spPr>
          <a:xfrm>
            <a:off x="1549347" y="4063250"/>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8" name="矩形 7"/>
          <p:cNvSpPr/>
          <p:nvPr/>
        </p:nvSpPr>
        <p:spPr>
          <a:xfrm>
            <a:off x="1549347" y="5819384"/>
            <a:ext cx="1091998" cy="356106"/>
          </a:xfrm>
          <a:prstGeom prst="rect">
            <a:avLst/>
          </a:prstGeom>
          <a:pattFill prst="ltUpDiag">
            <a:fgClr>
              <a:schemeClr val="accent1"/>
            </a:fgClr>
            <a:bgClr>
              <a:prstClr val="white"/>
            </a:bgClr>
          </a:patt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Verdana"/>
                <a:cs typeface="Verdana"/>
              </a:rPr>
              <a:t>0x78</a:t>
            </a:r>
            <a:endParaRPr kumimoji="1" lang="zh-CN" altLang="en-US" dirty="0">
              <a:latin typeface="Verdana"/>
              <a:cs typeface="Verdana"/>
            </a:endParaRPr>
          </a:p>
        </p:txBody>
      </p:sp>
      <p:sp>
        <p:nvSpPr>
          <p:cNvPr id="9" name="矩形 8"/>
          <p:cNvSpPr/>
          <p:nvPr/>
        </p:nvSpPr>
        <p:spPr>
          <a:xfrm>
            <a:off x="1096070" y="5825069"/>
            <a:ext cx="466694" cy="400110"/>
          </a:xfrm>
          <a:prstGeom prst="rect">
            <a:avLst/>
          </a:prstGeom>
        </p:spPr>
        <p:txBody>
          <a:bodyPr wrap="none">
            <a:spAutoFit/>
          </a:bodyPr>
          <a:lstStyle/>
          <a:p>
            <a:r>
              <a:rPr lang="en-US" altLang="zh-CN" sz="2000" dirty="0">
                <a:latin typeface="Consolas"/>
                <a:ea typeface="宋体" pitchFamily="2" charset="-122"/>
                <a:cs typeface="Consolas"/>
              </a:rPr>
              <a:t>a:</a:t>
            </a:r>
            <a:endParaRPr lang="zh-CN" altLang="en-US" sz="2000" dirty="0"/>
          </a:p>
        </p:txBody>
      </p:sp>
      <p:sp>
        <p:nvSpPr>
          <p:cNvPr id="10" name="矩形 9"/>
          <p:cNvSpPr/>
          <p:nvPr/>
        </p:nvSpPr>
        <p:spPr>
          <a:xfrm>
            <a:off x="2684636" y="5867717"/>
            <a:ext cx="827871" cy="338554"/>
          </a:xfrm>
          <a:prstGeom prst="rect">
            <a:avLst/>
          </a:prstGeom>
        </p:spPr>
        <p:txBody>
          <a:bodyPr wrap="none">
            <a:spAutoFit/>
          </a:bodyPr>
          <a:lstStyle/>
          <a:p>
            <a:r>
              <a:rPr lang="en-US" altLang="zh-CN" sz="1600" dirty="0">
                <a:latin typeface="Verdana"/>
                <a:ea typeface="宋体" pitchFamily="2" charset="-122"/>
                <a:cs typeface="Verdana"/>
              </a:rPr>
              <a:t>0x104</a:t>
            </a:r>
            <a:endParaRPr lang="zh-CN" altLang="en-US" sz="1600" dirty="0">
              <a:latin typeface="Verdana"/>
              <a:cs typeface="Verdana"/>
            </a:endParaRPr>
          </a:p>
        </p:txBody>
      </p:sp>
      <p:sp>
        <p:nvSpPr>
          <p:cNvPr id="11" name="矩形 10"/>
          <p:cNvSpPr/>
          <p:nvPr/>
        </p:nvSpPr>
        <p:spPr>
          <a:xfrm>
            <a:off x="2682726" y="5533447"/>
            <a:ext cx="827871" cy="338554"/>
          </a:xfrm>
          <a:prstGeom prst="rect">
            <a:avLst/>
          </a:prstGeom>
        </p:spPr>
        <p:txBody>
          <a:bodyPr wrap="none">
            <a:spAutoFit/>
          </a:bodyPr>
          <a:lstStyle/>
          <a:p>
            <a:r>
              <a:rPr lang="en-US" altLang="zh-CN" sz="1600" dirty="0">
                <a:latin typeface="Verdana"/>
                <a:ea typeface="宋体" pitchFamily="2" charset="-122"/>
                <a:cs typeface="Verdana"/>
              </a:rPr>
              <a:t>0x105</a:t>
            </a:r>
            <a:endParaRPr lang="zh-CN" altLang="en-US" sz="1600" dirty="0">
              <a:latin typeface="Verdana"/>
              <a:cs typeface="Verdana"/>
            </a:endParaRPr>
          </a:p>
        </p:txBody>
      </p:sp>
      <p:sp>
        <p:nvSpPr>
          <p:cNvPr id="12" name="矩形 11"/>
          <p:cNvSpPr/>
          <p:nvPr/>
        </p:nvSpPr>
        <p:spPr>
          <a:xfrm>
            <a:off x="2685648" y="5169507"/>
            <a:ext cx="827871" cy="338554"/>
          </a:xfrm>
          <a:prstGeom prst="rect">
            <a:avLst/>
          </a:prstGeom>
        </p:spPr>
        <p:txBody>
          <a:bodyPr wrap="none">
            <a:spAutoFit/>
          </a:bodyPr>
          <a:lstStyle/>
          <a:p>
            <a:r>
              <a:rPr lang="en-US" altLang="zh-CN" sz="1600" dirty="0">
                <a:latin typeface="Verdana"/>
                <a:ea typeface="宋体" pitchFamily="2" charset="-122"/>
                <a:cs typeface="Verdana"/>
              </a:rPr>
              <a:t>0x106</a:t>
            </a:r>
            <a:endParaRPr lang="zh-CN" altLang="en-US" sz="1600" dirty="0">
              <a:latin typeface="Verdana"/>
              <a:cs typeface="Verdana"/>
            </a:endParaRPr>
          </a:p>
        </p:txBody>
      </p:sp>
      <p:sp>
        <p:nvSpPr>
          <p:cNvPr id="13" name="矩形 12"/>
          <p:cNvSpPr/>
          <p:nvPr/>
        </p:nvSpPr>
        <p:spPr>
          <a:xfrm>
            <a:off x="2696504" y="4801531"/>
            <a:ext cx="827871" cy="338554"/>
          </a:xfrm>
          <a:prstGeom prst="rect">
            <a:avLst/>
          </a:prstGeom>
        </p:spPr>
        <p:txBody>
          <a:bodyPr wrap="none">
            <a:spAutoFit/>
          </a:bodyPr>
          <a:lstStyle/>
          <a:p>
            <a:r>
              <a:rPr lang="en-US" altLang="zh-CN" sz="1600" dirty="0">
                <a:latin typeface="Verdana"/>
                <a:ea typeface="宋体" pitchFamily="2" charset="-122"/>
                <a:cs typeface="Verdana"/>
              </a:rPr>
              <a:t>0x107</a:t>
            </a:r>
            <a:endParaRPr lang="zh-CN" altLang="en-US" sz="1600" dirty="0">
              <a:latin typeface="Verdana"/>
              <a:cs typeface="Verdana"/>
            </a:endParaRPr>
          </a:p>
        </p:txBody>
      </p:sp>
      <p:sp>
        <p:nvSpPr>
          <p:cNvPr id="14" name="矩形 13"/>
          <p:cNvSpPr/>
          <p:nvPr/>
        </p:nvSpPr>
        <p:spPr>
          <a:xfrm>
            <a:off x="2706464" y="4443353"/>
            <a:ext cx="827871" cy="338554"/>
          </a:xfrm>
          <a:prstGeom prst="rect">
            <a:avLst/>
          </a:prstGeom>
        </p:spPr>
        <p:txBody>
          <a:bodyPr wrap="none">
            <a:spAutoFit/>
          </a:bodyPr>
          <a:lstStyle/>
          <a:p>
            <a:r>
              <a:rPr lang="en-US" altLang="zh-CN" sz="1600" dirty="0">
                <a:latin typeface="Verdana"/>
                <a:ea typeface="宋体" pitchFamily="2" charset="-122"/>
                <a:cs typeface="Verdana"/>
              </a:rPr>
              <a:t>0x108</a:t>
            </a:r>
            <a:endParaRPr lang="zh-CN" altLang="en-US" sz="1600" dirty="0">
              <a:latin typeface="Verdana"/>
              <a:cs typeface="Verdana"/>
            </a:endParaRPr>
          </a:p>
        </p:txBody>
      </p:sp>
      <p:sp>
        <p:nvSpPr>
          <p:cNvPr id="15" name="矩形 14"/>
          <p:cNvSpPr/>
          <p:nvPr/>
        </p:nvSpPr>
        <p:spPr>
          <a:xfrm>
            <a:off x="2704061" y="4107335"/>
            <a:ext cx="827871" cy="338554"/>
          </a:xfrm>
          <a:prstGeom prst="rect">
            <a:avLst/>
          </a:prstGeom>
        </p:spPr>
        <p:txBody>
          <a:bodyPr wrap="none">
            <a:spAutoFit/>
          </a:bodyPr>
          <a:lstStyle/>
          <a:p>
            <a:r>
              <a:rPr lang="en-US" altLang="zh-CN" sz="1600" dirty="0">
                <a:latin typeface="Verdana"/>
                <a:ea typeface="宋体" pitchFamily="2" charset="-122"/>
                <a:cs typeface="Verdana"/>
              </a:rPr>
              <a:t>0x109</a:t>
            </a:r>
            <a:endParaRPr lang="zh-CN" altLang="en-US" sz="1600" dirty="0">
              <a:latin typeface="Verdana"/>
              <a:cs typeface="Verdana"/>
            </a:endParaRPr>
          </a:p>
        </p:txBody>
      </p:sp>
      <p:sp>
        <p:nvSpPr>
          <p:cNvPr id="16" name="矩形 15"/>
          <p:cNvSpPr/>
          <p:nvPr/>
        </p:nvSpPr>
        <p:spPr>
          <a:xfrm>
            <a:off x="2715931" y="3745041"/>
            <a:ext cx="820657" cy="338554"/>
          </a:xfrm>
          <a:prstGeom prst="rect">
            <a:avLst/>
          </a:prstGeom>
        </p:spPr>
        <p:txBody>
          <a:bodyPr wrap="none">
            <a:spAutoFit/>
          </a:bodyPr>
          <a:lstStyle/>
          <a:p>
            <a:r>
              <a:rPr lang="en-US" altLang="zh-CN" sz="1600" dirty="0">
                <a:latin typeface="Verdana"/>
                <a:ea typeface="宋体" pitchFamily="2" charset="-122"/>
                <a:cs typeface="Verdana"/>
              </a:rPr>
              <a:t>0x10a</a:t>
            </a:r>
            <a:endParaRPr lang="zh-CN" altLang="en-US" sz="1600" dirty="0">
              <a:latin typeface="Verdana"/>
              <a:cs typeface="Verdana"/>
            </a:endParaRPr>
          </a:p>
        </p:txBody>
      </p:sp>
      <p:sp>
        <p:nvSpPr>
          <p:cNvPr id="17" name="矩形 16"/>
          <p:cNvSpPr/>
          <p:nvPr/>
        </p:nvSpPr>
        <p:spPr>
          <a:xfrm>
            <a:off x="2716456" y="3398430"/>
            <a:ext cx="825266" cy="338554"/>
          </a:xfrm>
          <a:prstGeom prst="rect">
            <a:avLst/>
          </a:prstGeom>
        </p:spPr>
        <p:txBody>
          <a:bodyPr wrap="none">
            <a:spAutoFit/>
          </a:bodyPr>
          <a:lstStyle/>
          <a:p>
            <a:r>
              <a:rPr lang="en-US" altLang="zh-CN" sz="1600" dirty="0">
                <a:latin typeface="Verdana"/>
                <a:ea typeface="宋体" pitchFamily="2" charset="-122"/>
                <a:cs typeface="Verdana"/>
              </a:rPr>
              <a:t>0x10b</a:t>
            </a:r>
            <a:endParaRPr lang="zh-CN" altLang="en-US" sz="1600" dirty="0">
              <a:latin typeface="Verdana"/>
              <a:cs typeface="Verdana"/>
            </a:endParaRPr>
          </a:p>
        </p:txBody>
      </p:sp>
      <p:sp>
        <p:nvSpPr>
          <p:cNvPr id="18" name="矩形 17"/>
          <p:cNvSpPr/>
          <p:nvPr/>
        </p:nvSpPr>
        <p:spPr>
          <a:xfrm>
            <a:off x="1546431" y="4410411"/>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9" name="矩形 18"/>
          <p:cNvSpPr/>
          <p:nvPr/>
        </p:nvSpPr>
        <p:spPr>
          <a:xfrm>
            <a:off x="1546431" y="4765589"/>
            <a:ext cx="1091998" cy="356106"/>
          </a:xfrm>
          <a:prstGeom prst="rect">
            <a:avLst/>
          </a:prstGeom>
          <a:pattFill prst="ltUpDiag">
            <a:fgClr>
              <a:schemeClr val="accent1"/>
            </a:fgClr>
            <a:bgClr>
              <a:prstClr val="white"/>
            </a:bgClr>
          </a:patt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Verdana"/>
                <a:cs typeface="Verdana"/>
              </a:rPr>
              <a:t>0x12</a:t>
            </a:r>
            <a:endParaRPr kumimoji="1" lang="zh-CN" altLang="en-US" dirty="0">
              <a:latin typeface="Verdana"/>
              <a:cs typeface="Verdana"/>
            </a:endParaRPr>
          </a:p>
        </p:txBody>
      </p:sp>
      <p:sp>
        <p:nvSpPr>
          <p:cNvPr id="20" name="矩形 19"/>
          <p:cNvSpPr/>
          <p:nvPr/>
        </p:nvSpPr>
        <p:spPr>
          <a:xfrm>
            <a:off x="1544521" y="5119779"/>
            <a:ext cx="1091998" cy="356106"/>
          </a:xfrm>
          <a:prstGeom prst="rect">
            <a:avLst/>
          </a:prstGeom>
          <a:pattFill prst="ltUpDiag">
            <a:fgClr>
              <a:schemeClr val="accent1"/>
            </a:fgClr>
            <a:bgClr>
              <a:prstClr val="white"/>
            </a:bgClr>
          </a:patt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Verdana"/>
                <a:cs typeface="Verdana"/>
              </a:rPr>
              <a:t>0x34</a:t>
            </a:r>
            <a:endParaRPr kumimoji="1" lang="zh-CN" altLang="en-US" dirty="0">
              <a:latin typeface="Verdana"/>
              <a:cs typeface="Verdana"/>
            </a:endParaRPr>
          </a:p>
        </p:txBody>
      </p:sp>
      <p:sp>
        <p:nvSpPr>
          <p:cNvPr id="21" name="矩形 20"/>
          <p:cNvSpPr/>
          <p:nvPr/>
        </p:nvSpPr>
        <p:spPr>
          <a:xfrm>
            <a:off x="1549347" y="5469872"/>
            <a:ext cx="1091998" cy="356106"/>
          </a:xfrm>
          <a:prstGeom prst="rect">
            <a:avLst/>
          </a:prstGeom>
          <a:pattFill prst="ltUpDiag">
            <a:fgClr>
              <a:schemeClr val="accent1"/>
            </a:fgClr>
            <a:bgClr>
              <a:prstClr val="white"/>
            </a:bgClr>
          </a:patt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Verdana"/>
                <a:cs typeface="Verdana"/>
              </a:rPr>
              <a:t>0x56</a:t>
            </a:r>
            <a:endParaRPr kumimoji="1" lang="zh-CN" altLang="en-US" dirty="0">
              <a:latin typeface="Verdana"/>
              <a:cs typeface="Verdana"/>
            </a:endParaRPr>
          </a:p>
        </p:txBody>
      </p:sp>
      <p:sp>
        <p:nvSpPr>
          <p:cNvPr id="22" name="矩形 21"/>
          <p:cNvSpPr/>
          <p:nvPr/>
        </p:nvSpPr>
        <p:spPr>
          <a:xfrm>
            <a:off x="4062892" y="5837848"/>
            <a:ext cx="657802" cy="400110"/>
          </a:xfrm>
          <a:prstGeom prst="rect">
            <a:avLst/>
          </a:prstGeom>
        </p:spPr>
        <p:txBody>
          <a:bodyPr wrap="none">
            <a:spAutoFit/>
          </a:bodyPr>
          <a:lstStyle/>
          <a:p>
            <a:r>
              <a:rPr lang="en-US" altLang="zh-CN" sz="2000" dirty="0">
                <a:solidFill>
                  <a:srgbClr val="000000"/>
                </a:solidFill>
                <a:latin typeface="Verdana"/>
                <a:cs typeface="Verdana"/>
              </a:rPr>
              <a:t>p, c</a:t>
            </a:r>
            <a:endParaRPr lang="zh-CN" altLang="en-US" sz="2000" dirty="0">
              <a:solidFill>
                <a:srgbClr val="000000"/>
              </a:solidFill>
              <a:latin typeface="Verdana"/>
              <a:cs typeface="Verdana"/>
            </a:endParaRPr>
          </a:p>
        </p:txBody>
      </p:sp>
      <p:cxnSp>
        <p:nvCxnSpPr>
          <p:cNvPr id="23" name="直线箭头连接符 22"/>
          <p:cNvCxnSpPr>
            <a:stCxn id="22" idx="1"/>
            <a:endCxn id="10" idx="3"/>
          </p:cNvCxnSpPr>
          <p:nvPr/>
        </p:nvCxnSpPr>
        <p:spPr>
          <a:xfrm flipH="1" flipV="1">
            <a:off x="3512507" y="6036994"/>
            <a:ext cx="550385" cy="909"/>
          </a:xfrm>
          <a:prstGeom prst="straightConnector1">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cxnSp>
        <p:nvCxnSpPr>
          <p:cNvPr id="24" name="直线箭头连接符 23"/>
          <p:cNvCxnSpPr/>
          <p:nvPr/>
        </p:nvCxnSpPr>
        <p:spPr>
          <a:xfrm flipH="1" flipV="1">
            <a:off x="3533360" y="5690846"/>
            <a:ext cx="550385" cy="909"/>
          </a:xfrm>
          <a:prstGeom prst="straightConnector1">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sp>
        <p:nvSpPr>
          <p:cNvPr id="3" name="矩形 2"/>
          <p:cNvSpPr/>
          <p:nvPr/>
        </p:nvSpPr>
        <p:spPr>
          <a:xfrm>
            <a:off x="4155053" y="5475002"/>
            <a:ext cx="682736" cy="369332"/>
          </a:xfrm>
          <a:prstGeom prst="rect">
            <a:avLst/>
          </a:prstGeom>
        </p:spPr>
        <p:txBody>
          <a:bodyPr wrap="none">
            <a:spAutoFit/>
          </a:bodyPr>
          <a:lstStyle/>
          <a:p>
            <a:r>
              <a:rPr lang="en-US" altLang="zh-CN" dirty="0">
                <a:solidFill>
                  <a:srgbClr val="000000"/>
                </a:solidFill>
                <a:latin typeface="Verdana"/>
                <a:cs typeface="Verdana"/>
              </a:rPr>
              <a:t>c++</a:t>
            </a:r>
            <a:endParaRPr lang="zh-CN" altLang="en-US" dirty="0"/>
          </a:p>
        </p:txBody>
      </p:sp>
      <p:sp>
        <p:nvSpPr>
          <p:cNvPr id="25" name="矩形 24"/>
          <p:cNvSpPr/>
          <p:nvPr/>
        </p:nvSpPr>
        <p:spPr>
          <a:xfrm>
            <a:off x="4338077" y="3436331"/>
            <a:ext cx="2498100" cy="461665"/>
          </a:xfrm>
          <a:prstGeom prst="rect">
            <a:avLst/>
          </a:prstGeom>
        </p:spPr>
        <p:txBody>
          <a:bodyPr wrap="none">
            <a:spAutoFit/>
          </a:bodyPr>
          <a:lstStyle/>
          <a:p>
            <a:r>
              <a:rPr lang="en-US" altLang="zh-CN" sz="2400" dirty="0">
                <a:solidFill>
                  <a:srgbClr val="000000"/>
                </a:solidFill>
                <a:latin typeface="Verdana"/>
                <a:cs typeface="Verdana"/>
              </a:rPr>
              <a:t>*(</a:t>
            </a:r>
            <a:r>
              <a:rPr lang="en-US" altLang="zh-CN" sz="2400" err="1">
                <a:solidFill>
                  <a:srgbClr val="000000"/>
                </a:solidFill>
                <a:latin typeface="Verdana"/>
                <a:cs typeface="Verdana"/>
              </a:rPr>
              <a:t>c</a:t>
            </a:r>
            <a:r>
              <a:rPr lang="en-US" altLang="zh-CN" sz="2400">
                <a:solidFill>
                  <a:srgbClr val="000000"/>
                </a:solidFill>
                <a:latin typeface="Verdana"/>
                <a:cs typeface="Verdana"/>
              </a:rPr>
              <a:t>+1) </a:t>
            </a:r>
            <a:r>
              <a:rPr lang="en-US" altLang="zh-CN" sz="2400" dirty="0">
                <a:solidFill>
                  <a:srgbClr val="000000"/>
                </a:solidFill>
                <a:latin typeface="Verdana"/>
                <a:cs typeface="Verdana"/>
              </a:rPr>
              <a:t>is 0x56</a:t>
            </a:r>
            <a:endParaRPr lang="zh-CN" altLang="en-US" sz="2400" dirty="0"/>
          </a:p>
        </p:txBody>
      </p:sp>
      <p:sp>
        <p:nvSpPr>
          <p:cNvPr id="26" name="矩形 25"/>
          <p:cNvSpPr/>
          <p:nvPr/>
        </p:nvSpPr>
        <p:spPr>
          <a:xfrm>
            <a:off x="4570373" y="4503979"/>
            <a:ext cx="4573627" cy="523220"/>
          </a:xfrm>
          <a:prstGeom prst="rect">
            <a:avLst/>
          </a:prstGeom>
        </p:spPr>
        <p:txBody>
          <a:bodyPr wrap="square">
            <a:spAutoFit/>
          </a:bodyPr>
          <a:lstStyle/>
          <a:p>
            <a:r>
              <a:rPr lang="en-US" altLang="zh-CN" sz="2800" dirty="0">
                <a:solidFill>
                  <a:srgbClr val="FF0000"/>
                </a:solidFill>
                <a:latin typeface="Verdana"/>
                <a:ea typeface="宋体" pitchFamily="2" charset="-122"/>
                <a:cs typeface="Verdana"/>
              </a:rPr>
              <a:t>What about big endian?</a:t>
            </a:r>
            <a:endParaRPr lang="zh-CN" altLang="en-US" sz="2400" dirty="0">
              <a:latin typeface="Verdana"/>
              <a:cs typeface="Verdana"/>
            </a:endParaRPr>
          </a:p>
        </p:txBody>
      </p:sp>
    </p:spTree>
    <p:extLst>
      <p:ext uri="{BB962C8B-B14F-4D97-AF65-F5344CB8AC3E}">
        <p14:creationId xmlns:p14="http://schemas.microsoft.com/office/powerpoint/2010/main" val="11181426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569022" cy="1143000"/>
          </a:xfrm>
        </p:spPr>
        <p:txBody>
          <a:bodyPr>
            <a:normAutofit fontScale="90000"/>
          </a:bodyPr>
          <a:lstStyle/>
          <a:p>
            <a:r>
              <a:rPr kumimoji="1" lang="en-US" altLang="zh-CN" dirty="0"/>
              <a:t>Another example of pointer casting</a:t>
            </a:r>
            <a:endParaRPr kumimoji="1" lang="zh-CN" altLang="en-US" dirty="0"/>
          </a:p>
        </p:txBody>
      </p:sp>
      <p:sp>
        <p:nvSpPr>
          <p:cNvPr id="33" name="文本框 32"/>
          <p:cNvSpPr txBox="1"/>
          <p:nvPr/>
        </p:nvSpPr>
        <p:spPr>
          <a:xfrm>
            <a:off x="457200" y="1446548"/>
            <a:ext cx="5768827" cy="3046988"/>
          </a:xfrm>
          <a:prstGeom prst="rect">
            <a:avLst/>
          </a:prstGeom>
          <a:noFill/>
        </p:spPr>
        <p:txBody>
          <a:bodyPr wrap="none" rtlCol="0">
            <a:spAutoFit/>
          </a:bodyPr>
          <a:lstStyle/>
          <a:p>
            <a:r>
              <a:rPr kumimoji="1" lang="en-US" altLang="zh-CN" sz="2400" dirty="0" err="1">
                <a:latin typeface="Consolas"/>
                <a:cs typeface="Consolas"/>
              </a:rPr>
              <a:t>bool</a:t>
            </a:r>
            <a:r>
              <a:rPr kumimoji="1" lang="en-US" altLang="zh-CN" sz="2400" dirty="0">
                <a:latin typeface="Consolas"/>
                <a:cs typeface="Consolas"/>
              </a:rPr>
              <a:t> </a:t>
            </a:r>
            <a:r>
              <a:rPr kumimoji="1" lang="en-US" altLang="zh-CN" sz="2400" dirty="0" err="1">
                <a:latin typeface="Consolas"/>
                <a:cs typeface="Consolas"/>
              </a:rPr>
              <a:t>is_normalized_float</a:t>
            </a:r>
            <a:r>
              <a:rPr kumimoji="1" lang="en-US" altLang="zh-CN" sz="2400" dirty="0">
                <a:latin typeface="Consolas"/>
                <a:cs typeface="Consolas"/>
              </a:rPr>
              <a:t>(float f)</a:t>
            </a:r>
          </a:p>
          <a:p>
            <a:r>
              <a:rPr kumimoji="1" lang="en-US" altLang="zh-CN" sz="2400" dirty="0">
                <a:latin typeface="Consolas"/>
                <a:cs typeface="Consolas"/>
              </a:rPr>
              <a:t>{</a:t>
            </a:r>
          </a:p>
          <a:p>
            <a:endParaRPr kumimoji="1" lang="en-US" altLang="zh-CN" sz="2400" dirty="0">
              <a:latin typeface="Consolas"/>
              <a:cs typeface="Consolas"/>
            </a:endParaRPr>
          </a:p>
          <a:p>
            <a:endParaRPr kumimoji="1" lang="en-US" altLang="zh-CN" sz="2400" dirty="0">
              <a:latin typeface="Consolas"/>
              <a:cs typeface="Consolas"/>
            </a:endParaRPr>
          </a:p>
          <a:p>
            <a:endParaRPr kumimoji="1" lang="en-US" altLang="zh-CN" sz="2400" dirty="0">
              <a:latin typeface="Consolas"/>
              <a:cs typeface="Consolas"/>
            </a:endParaRPr>
          </a:p>
          <a:p>
            <a:endParaRPr kumimoji="1" lang="en-US" altLang="zh-CN" sz="2400" dirty="0">
              <a:latin typeface="Consolas"/>
              <a:cs typeface="Consolas"/>
            </a:endParaRPr>
          </a:p>
          <a:p>
            <a:endParaRPr kumimoji="1" lang="en-US" altLang="zh-CN" sz="2400" dirty="0">
              <a:latin typeface="Consolas"/>
              <a:cs typeface="Consolas"/>
            </a:endParaRPr>
          </a:p>
          <a:p>
            <a:r>
              <a:rPr kumimoji="1" lang="en-US" altLang="zh-CN" sz="2400" dirty="0">
                <a:latin typeface="Consolas"/>
                <a:cs typeface="Consolas"/>
              </a:rPr>
              <a:t>}</a:t>
            </a:r>
            <a:endParaRPr kumimoji="1" lang="zh-CN" altLang="en-US" sz="2400" dirty="0">
              <a:latin typeface="Consolas"/>
              <a:cs typeface="Consolas"/>
            </a:endParaRPr>
          </a:p>
        </p:txBody>
      </p:sp>
    </p:spTree>
    <p:extLst>
      <p:ext uri="{BB962C8B-B14F-4D97-AF65-F5344CB8AC3E}">
        <p14:creationId xmlns:p14="http://schemas.microsoft.com/office/powerpoint/2010/main" val="17253483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2142" y="274638"/>
            <a:ext cx="8454658" cy="1143000"/>
          </a:xfrm>
        </p:spPr>
        <p:txBody>
          <a:bodyPr>
            <a:normAutofit fontScale="90000"/>
          </a:bodyPr>
          <a:lstStyle/>
          <a:p>
            <a:r>
              <a:rPr kumimoji="1" lang="en-US" altLang="zh-CN" dirty="0"/>
              <a:t>Another example of pointer casting</a:t>
            </a:r>
            <a:endParaRPr kumimoji="1" lang="zh-CN" altLang="en-US" dirty="0"/>
          </a:p>
        </p:txBody>
      </p:sp>
      <p:sp>
        <p:nvSpPr>
          <p:cNvPr id="33" name="文本框 32"/>
          <p:cNvSpPr txBox="1"/>
          <p:nvPr/>
        </p:nvSpPr>
        <p:spPr>
          <a:xfrm>
            <a:off x="457200" y="1446548"/>
            <a:ext cx="7321235" cy="3416320"/>
          </a:xfrm>
          <a:prstGeom prst="rect">
            <a:avLst/>
          </a:prstGeom>
          <a:noFill/>
        </p:spPr>
        <p:txBody>
          <a:bodyPr wrap="none" rtlCol="0">
            <a:spAutoFit/>
          </a:bodyPr>
          <a:lstStyle/>
          <a:p>
            <a:r>
              <a:rPr kumimoji="1" lang="en-US" altLang="zh-CN" sz="2400" dirty="0" err="1">
                <a:latin typeface="Consolas"/>
                <a:cs typeface="Consolas"/>
              </a:rPr>
              <a:t>bool</a:t>
            </a:r>
            <a:r>
              <a:rPr kumimoji="1" lang="en-US" altLang="zh-CN" sz="2400" dirty="0">
                <a:latin typeface="Consolas"/>
                <a:cs typeface="Consolas"/>
              </a:rPr>
              <a:t> </a:t>
            </a:r>
            <a:r>
              <a:rPr kumimoji="1" lang="en-US" altLang="zh-CN" sz="2400" dirty="0" err="1">
                <a:latin typeface="Consolas"/>
                <a:cs typeface="Consolas"/>
              </a:rPr>
              <a:t>is_normalized_float</a:t>
            </a:r>
            <a:r>
              <a:rPr kumimoji="1" lang="en-US" altLang="zh-CN" sz="2400" dirty="0">
                <a:latin typeface="Consolas"/>
                <a:cs typeface="Consolas"/>
              </a:rPr>
              <a:t>(float f)</a:t>
            </a:r>
          </a:p>
          <a:p>
            <a:r>
              <a:rPr kumimoji="1" lang="en-US" altLang="zh-CN" sz="2400" dirty="0">
                <a:latin typeface="Consolas"/>
                <a:cs typeface="Consolas"/>
              </a:rPr>
              <a:t>{</a:t>
            </a:r>
          </a:p>
          <a:p>
            <a:r>
              <a:rPr kumimoji="1" lang="en-US" altLang="zh-CN" sz="2400" dirty="0">
                <a:latin typeface="Consolas"/>
                <a:cs typeface="Consolas"/>
              </a:rPr>
              <a:t>    unsigned </a:t>
            </a:r>
            <a:r>
              <a:rPr kumimoji="1" lang="en-US" altLang="zh-CN" sz="2400" dirty="0" err="1">
                <a:latin typeface="Consolas"/>
                <a:cs typeface="Consolas"/>
              </a:rPr>
              <a:t>int</a:t>
            </a:r>
            <a:r>
              <a:rPr kumimoji="1" lang="en-US" altLang="zh-CN" sz="2400" dirty="0">
                <a:latin typeface="Consolas"/>
                <a:cs typeface="Consolas"/>
              </a:rPr>
              <a:t> </a:t>
            </a:r>
            <a:r>
              <a:rPr kumimoji="1" lang="en-US" altLang="zh-CN" sz="2400" dirty="0" err="1">
                <a:latin typeface="Consolas"/>
                <a:cs typeface="Consolas"/>
              </a:rPr>
              <a:t>i</a:t>
            </a:r>
            <a:r>
              <a:rPr kumimoji="1" lang="en-US" altLang="zh-CN" sz="2400" dirty="0">
                <a:latin typeface="Consolas"/>
                <a:cs typeface="Consolas"/>
              </a:rPr>
              <a:t>;</a:t>
            </a:r>
          </a:p>
          <a:p>
            <a:r>
              <a:rPr kumimoji="1" lang="en-US" altLang="zh-CN" sz="2400" dirty="0">
                <a:latin typeface="Consolas"/>
                <a:cs typeface="Consolas"/>
              </a:rPr>
              <a:t>    </a:t>
            </a:r>
            <a:r>
              <a:rPr kumimoji="1" lang="en-US" altLang="zh-CN" sz="2400" dirty="0" err="1">
                <a:latin typeface="Consolas"/>
                <a:cs typeface="Consolas"/>
              </a:rPr>
              <a:t>i</a:t>
            </a:r>
            <a:r>
              <a:rPr kumimoji="1" lang="en-US" altLang="zh-CN" sz="2400" dirty="0">
                <a:latin typeface="Consolas"/>
                <a:cs typeface="Consolas"/>
              </a:rPr>
              <a:t> = *(unsigned </a:t>
            </a:r>
            <a:r>
              <a:rPr kumimoji="1" lang="en-US" altLang="zh-CN" sz="2400" dirty="0" err="1">
                <a:latin typeface="Consolas"/>
                <a:cs typeface="Consolas"/>
              </a:rPr>
              <a:t>int</a:t>
            </a:r>
            <a:r>
              <a:rPr kumimoji="1" lang="en-US" altLang="zh-CN" sz="2400" dirty="0">
                <a:latin typeface="Consolas"/>
                <a:cs typeface="Consolas"/>
              </a:rPr>
              <a:t> *)&amp;f;</a:t>
            </a:r>
          </a:p>
          <a:p>
            <a:endParaRPr kumimoji="1" lang="en-US" altLang="zh-CN" sz="2400" dirty="0">
              <a:latin typeface="Consolas"/>
              <a:cs typeface="Consolas"/>
            </a:endParaRPr>
          </a:p>
          <a:p>
            <a:r>
              <a:rPr kumimoji="1" lang="en-US" altLang="zh-CN" sz="2400" dirty="0">
                <a:latin typeface="Consolas"/>
                <a:cs typeface="Consolas"/>
              </a:rPr>
              <a:t>    </a:t>
            </a:r>
            <a:r>
              <a:rPr kumimoji="1" lang="en-US" altLang="zh-CN" sz="2400">
                <a:latin typeface="Consolas"/>
                <a:cs typeface="Consolas"/>
              </a:rPr>
              <a:t>unsigned int exp </a:t>
            </a:r>
            <a:r>
              <a:rPr kumimoji="1" lang="en-US" altLang="zh-CN" sz="2400" dirty="0">
                <a:latin typeface="Consolas"/>
                <a:cs typeface="Consolas"/>
              </a:rPr>
              <a:t>= (i&amp;0x7fffffff)&gt;&gt;23;</a:t>
            </a:r>
          </a:p>
          <a:p>
            <a:r>
              <a:rPr kumimoji="1" lang="en-US" altLang="zh-CN" sz="2400" dirty="0">
                <a:latin typeface="Consolas"/>
                <a:cs typeface="Consolas"/>
              </a:rPr>
              <a:t>    return (exp != 0 &amp;&amp; exp != 0xff);</a:t>
            </a:r>
          </a:p>
          <a:p>
            <a:endParaRPr kumimoji="1" lang="en-US" altLang="zh-CN" sz="2400" dirty="0">
              <a:latin typeface="Consolas"/>
              <a:cs typeface="Consolas"/>
            </a:endParaRPr>
          </a:p>
          <a:p>
            <a:r>
              <a:rPr kumimoji="1" lang="en-US" altLang="zh-CN" sz="2400" dirty="0">
                <a:latin typeface="Consolas"/>
                <a:cs typeface="Consolas"/>
              </a:rPr>
              <a:t>}</a:t>
            </a:r>
            <a:endParaRPr kumimoji="1" lang="zh-CN" altLang="en-US" sz="2400" dirty="0">
              <a:latin typeface="Consolas"/>
              <a:cs typeface="Consolas"/>
            </a:endParaRPr>
          </a:p>
        </p:txBody>
      </p:sp>
    </p:spTree>
    <p:extLst>
      <p:ext uri="{BB962C8B-B14F-4D97-AF65-F5344CB8AC3E}">
        <p14:creationId xmlns:p14="http://schemas.microsoft.com/office/powerpoint/2010/main" val="52497370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4800" dirty="0">
                <a:latin typeface="Arial"/>
                <a:cs typeface="Arial"/>
              </a:rPr>
              <a:t>function </a:t>
            </a:r>
            <a:r>
              <a:rPr kumimoji="1" lang="en-US" altLang="zh-CN" sz="4800" i="1" dirty="0">
                <a:latin typeface="Arial"/>
                <a:cs typeface="Arial"/>
              </a:rPr>
              <a:t>sizeof</a:t>
            </a:r>
            <a:endParaRPr kumimoji="1" lang="zh-CN" altLang="en-US" sz="4800" i="1" dirty="0">
              <a:latin typeface="Arial"/>
              <a:cs typeface="Arial"/>
            </a:endParaRPr>
          </a:p>
        </p:txBody>
      </p:sp>
      <p:sp>
        <p:nvSpPr>
          <p:cNvPr id="3" name="内容占位符 2"/>
          <p:cNvSpPr>
            <a:spLocks noGrp="1"/>
          </p:cNvSpPr>
          <p:nvPr>
            <p:ph idx="1"/>
          </p:nvPr>
        </p:nvSpPr>
        <p:spPr>
          <a:xfrm>
            <a:off x="457200" y="1600200"/>
            <a:ext cx="8375040" cy="4525963"/>
          </a:xfrm>
        </p:spPr>
        <p:txBody>
          <a:bodyPr>
            <a:normAutofit/>
          </a:bodyPr>
          <a:lstStyle/>
          <a:p>
            <a:pPr marL="0" indent="0">
              <a:buNone/>
            </a:pPr>
            <a:r>
              <a:rPr kumimoji="1" lang="en-US" altLang="zh-CN" sz="3200" dirty="0"/>
              <a:t>sizeof(</a:t>
            </a:r>
            <a:r>
              <a:rPr kumimoji="1" lang="en-US" altLang="zh-CN" sz="3200" dirty="0">
                <a:latin typeface="Consolas"/>
                <a:cs typeface="Consolas"/>
              </a:rPr>
              <a:t>type</a:t>
            </a:r>
            <a:r>
              <a:rPr kumimoji="1" lang="en-US" altLang="zh-CN" sz="3200" dirty="0"/>
              <a:t>)</a:t>
            </a:r>
          </a:p>
          <a:p>
            <a:pPr lvl="1"/>
            <a:r>
              <a:rPr kumimoji="1" lang="en-US" altLang="zh-CN" sz="2800" dirty="0"/>
              <a:t>Returns size in bytes of the object representation of type</a:t>
            </a:r>
          </a:p>
          <a:p>
            <a:pPr lvl="1"/>
            <a:endParaRPr kumimoji="1" lang="en-US" altLang="zh-CN" sz="2800" dirty="0"/>
          </a:p>
          <a:p>
            <a:pPr marL="0" indent="0">
              <a:buNone/>
            </a:pPr>
            <a:r>
              <a:rPr kumimoji="1" lang="en-US" altLang="zh-CN" sz="3200" dirty="0"/>
              <a:t>sizeof(expression)</a:t>
            </a:r>
          </a:p>
          <a:p>
            <a:pPr lvl="1"/>
            <a:r>
              <a:rPr kumimoji="1" lang="en-US" altLang="zh-CN" sz="2800" dirty="0"/>
              <a:t>Returns size in bytes of the type that would be returned by expression, if evaluated.</a:t>
            </a:r>
          </a:p>
          <a:p>
            <a:endParaRPr kumimoji="1" lang="en-US" altLang="zh-CN" sz="3200" dirty="0"/>
          </a:p>
          <a:p>
            <a:endParaRPr kumimoji="1" lang="zh-CN" altLang="en-US" sz="3200" dirty="0"/>
          </a:p>
        </p:txBody>
      </p:sp>
    </p:spTree>
    <p:extLst>
      <p:ext uri="{BB962C8B-B14F-4D97-AF65-F5344CB8AC3E}">
        <p14:creationId xmlns:p14="http://schemas.microsoft.com/office/powerpoint/2010/main" val="21478953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4800" dirty="0">
                <a:latin typeface="Arial"/>
                <a:cs typeface="Arial"/>
              </a:rPr>
              <a:t>function </a:t>
            </a:r>
            <a:r>
              <a:rPr kumimoji="1" lang="en-US" altLang="zh-CN" sz="4800" i="1" dirty="0">
                <a:latin typeface="Arial"/>
                <a:cs typeface="Arial"/>
              </a:rPr>
              <a:t>sizeof</a:t>
            </a:r>
            <a:endParaRPr kumimoji="1" lang="zh-CN" altLang="en-US" sz="4800" i="1" dirty="0">
              <a:latin typeface="Arial"/>
              <a:cs typeface="Arial"/>
            </a:endParaRPr>
          </a:p>
        </p:txBody>
      </p:sp>
      <p:graphicFrame>
        <p:nvGraphicFramePr>
          <p:cNvPr id="4" name="内容占位符 3"/>
          <p:cNvGraphicFramePr>
            <a:graphicFrameLocks noGrp="1"/>
          </p:cNvGraphicFramePr>
          <p:nvPr>
            <p:ph idx="1"/>
            <p:extLst>
              <p:ext uri="{D42A27DB-BD31-4B8C-83A1-F6EECF244321}">
                <p14:modId xmlns:p14="http://schemas.microsoft.com/office/powerpoint/2010/main" val="909346829"/>
              </p:ext>
            </p:extLst>
          </p:nvPr>
        </p:nvGraphicFramePr>
        <p:xfrm>
          <a:off x="457200" y="1748945"/>
          <a:ext cx="8375650" cy="2743200"/>
        </p:xfrm>
        <a:graphic>
          <a:graphicData uri="http://schemas.openxmlformats.org/drawingml/2006/table">
            <a:tbl>
              <a:tblPr firstRow="1" bandRow="1">
                <a:tableStyleId>{5940675A-B579-460E-94D1-54222C63F5DA}</a:tableStyleId>
              </a:tblPr>
              <a:tblGrid>
                <a:gridCol w="4187825">
                  <a:extLst>
                    <a:ext uri="{9D8B030D-6E8A-4147-A177-3AD203B41FA5}">
                      <a16:colId xmlns:a16="http://schemas.microsoft.com/office/drawing/2014/main" val="20000"/>
                    </a:ext>
                  </a:extLst>
                </a:gridCol>
                <a:gridCol w="4187825">
                  <a:extLst>
                    <a:ext uri="{9D8B030D-6E8A-4147-A177-3AD203B41FA5}">
                      <a16:colId xmlns:a16="http://schemas.microsoft.com/office/drawing/2014/main" val="20001"/>
                    </a:ext>
                  </a:extLst>
                </a:gridCol>
              </a:tblGrid>
              <a:tr h="370840">
                <a:tc>
                  <a:txBody>
                    <a:bodyPr/>
                    <a:lstStyle/>
                    <a:p>
                      <a:r>
                        <a:rPr lang="en-US" altLang="zh-CN" sz="2400" dirty="0">
                          <a:latin typeface="Arial"/>
                          <a:cs typeface="Arial"/>
                        </a:rPr>
                        <a:t>sizeof()</a:t>
                      </a:r>
                      <a:endParaRPr lang="zh-CN" altLang="en-US" sz="2400" dirty="0">
                        <a:latin typeface="Arial"/>
                        <a:cs typeface="Arial"/>
                      </a:endParaRPr>
                    </a:p>
                  </a:txBody>
                  <a:tcPr/>
                </a:tc>
                <a:tc>
                  <a:txBody>
                    <a:bodyPr/>
                    <a:lstStyle/>
                    <a:p>
                      <a:r>
                        <a:rPr lang="en-US" altLang="zh-CN" sz="2400" dirty="0">
                          <a:latin typeface="Arial"/>
                          <a:cs typeface="Arial"/>
                        </a:rPr>
                        <a:t>result (bytes)</a:t>
                      </a:r>
                      <a:endParaRPr lang="zh-CN" altLang="en-US" sz="2400" dirty="0">
                        <a:latin typeface="Arial"/>
                        <a:cs typeface="Arial"/>
                      </a:endParaRPr>
                    </a:p>
                  </a:txBody>
                  <a:tcPr/>
                </a:tc>
                <a:extLst>
                  <a:ext uri="{0D108BD9-81ED-4DB2-BD59-A6C34878D82A}">
                    <a16:rowId xmlns:a16="http://schemas.microsoft.com/office/drawing/2014/main" val="10000"/>
                  </a:ext>
                </a:extLst>
              </a:tr>
              <a:tr h="370840">
                <a:tc>
                  <a:txBody>
                    <a:bodyPr/>
                    <a:lstStyle/>
                    <a:p>
                      <a:r>
                        <a:rPr lang="en-US" altLang="zh-CN" sz="2400" dirty="0">
                          <a:latin typeface="Arial"/>
                          <a:cs typeface="Arial"/>
                        </a:rPr>
                        <a:t>sizeof(</a:t>
                      </a:r>
                      <a:r>
                        <a:rPr lang="en-US" altLang="zh-CN" sz="2400" dirty="0" err="1">
                          <a:latin typeface="Arial"/>
                          <a:cs typeface="Arial"/>
                        </a:rPr>
                        <a:t>int</a:t>
                      </a:r>
                      <a:r>
                        <a:rPr lang="en-US" altLang="zh-CN" sz="2400" dirty="0">
                          <a:latin typeface="Arial"/>
                          <a:cs typeface="Arial"/>
                        </a:rPr>
                        <a:t>)</a:t>
                      </a:r>
                      <a:endParaRPr lang="zh-CN" altLang="en-US" sz="2400" dirty="0">
                        <a:latin typeface="Arial"/>
                        <a:cs typeface="Arial"/>
                      </a:endParaRPr>
                    </a:p>
                  </a:txBody>
                  <a:tcPr/>
                </a:tc>
                <a:tc>
                  <a:txBody>
                    <a:bodyPr/>
                    <a:lstStyle/>
                    <a:p>
                      <a:endParaRPr lang="zh-CN" altLang="en-US" sz="2400" dirty="0">
                        <a:latin typeface="Arial"/>
                        <a:cs typeface="Arial"/>
                      </a:endParaRPr>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a:latin typeface="Arial"/>
                          <a:cs typeface="Arial"/>
                        </a:rPr>
                        <a:t>sizeof(long)</a:t>
                      </a:r>
                      <a:endParaRPr lang="zh-CN" altLang="en-US" sz="2400" dirty="0">
                        <a:latin typeface="Arial"/>
                        <a:cs typeface="Arial"/>
                      </a:endParaRPr>
                    </a:p>
                  </a:txBody>
                  <a:tcPr/>
                </a:tc>
                <a:tc>
                  <a:txBody>
                    <a:bodyPr/>
                    <a:lstStyle/>
                    <a:p>
                      <a:endParaRPr lang="zh-CN" altLang="en-US" sz="2400" dirty="0">
                        <a:latin typeface="Arial"/>
                        <a:cs typeface="Arial"/>
                      </a:endParaRP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a:latin typeface="Arial"/>
                          <a:cs typeface="Arial"/>
                        </a:rPr>
                        <a:t>sizeof(float)</a:t>
                      </a:r>
                      <a:endParaRPr lang="zh-CN" altLang="en-US" sz="2400" dirty="0">
                        <a:latin typeface="Arial"/>
                        <a:cs typeface="Arial"/>
                      </a:endParaRPr>
                    </a:p>
                  </a:txBody>
                  <a:tcPr/>
                </a:tc>
                <a:tc>
                  <a:txBody>
                    <a:bodyPr/>
                    <a:lstStyle/>
                    <a:p>
                      <a:endParaRPr lang="zh-CN" altLang="en-US" sz="2400" dirty="0">
                        <a:latin typeface="Arial"/>
                        <a:cs typeface="Arial"/>
                      </a:endParaRP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a:latin typeface="Arial"/>
                          <a:cs typeface="Arial"/>
                        </a:rPr>
                        <a:t>sizeof(double)</a:t>
                      </a:r>
                      <a:endParaRPr lang="zh-CN" altLang="en-US" sz="2400" dirty="0">
                        <a:latin typeface="Arial"/>
                        <a:cs typeface="Arial"/>
                      </a:endParaRPr>
                    </a:p>
                  </a:txBody>
                  <a:tcPr/>
                </a:tc>
                <a:tc>
                  <a:txBody>
                    <a:bodyPr/>
                    <a:lstStyle/>
                    <a:p>
                      <a:endParaRPr lang="zh-CN" altLang="en-US" sz="2400" dirty="0">
                        <a:latin typeface="Arial"/>
                        <a:cs typeface="Arial"/>
                      </a:endParaRP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err="1">
                          <a:latin typeface="Arial"/>
                          <a:cs typeface="Arial"/>
                        </a:rPr>
                        <a:t>sizeof</a:t>
                      </a:r>
                      <a:r>
                        <a:rPr lang="en-US" altLang="zh-CN" sz="2400" dirty="0">
                          <a:latin typeface="Arial"/>
                          <a:cs typeface="Arial"/>
                        </a:rPr>
                        <a:t>(</a:t>
                      </a:r>
                      <a:r>
                        <a:rPr lang="en-US" altLang="zh-CN" sz="2400" dirty="0" err="1">
                          <a:latin typeface="Arial"/>
                          <a:cs typeface="Arial"/>
                        </a:rPr>
                        <a:t>int</a:t>
                      </a:r>
                      <a:r>
                        <a:rPr lang="en-US" altLang="zh-CN" sz="2400" dirty="0">
                          <a:latin typeface="Arial"/>
                          <a:cs typeface="Arial"/>
                        </a:rPr>
                        <a:t> *)</a:t>
                      </a:r>
                      <a:endParaRPr lang="zh-CN" altLang="en-US" sz="2400" dirty="0">
                        <a:latin typeface="Arial"/>
                        <a:cs typeface="Arial"/>
                      </a:endParaRPr>
                    </a:p>
                  </a:txBody>
                  <a:tcPr/>
                </a:tc>
                <a:tc>
                  <a:txBody>
                    <a:bodyPr/>
                    <a:lstStyle/>
                    <a:p>
                      <a:endParaRPr lang="zh-CN" altLang="en-US" sz="2400" dirty="0">
                        <a:latin typeface="Arial"/>
                        <a:cs typeface="Arial"/>
                      </a:endParaRPr>
                    </a:p>
                  </a:txBody>
                  <a:tcPr/>
                </a:tc>
                <a:extLst>
                  <a:ext uri="{0D108BD9-81ED-4DB2-BD59-A6C34878D82A}">
                    <a16:rowId xmlns:a16="http://schemas.microsoft.com/office/drawing/2014/main" val="10005"/>
                  </a:ext>
                </a:extLst>
              </a:tr>
            </a:tbl>
          </a:graphicData>
        </a:graphic>
      </p:graphicFrame>
      <p:sp>
        <p:nvSpPr>
          <p:cNvPr id="5" name="矩形 4"/>
          <p:cNvSpPr/>
          <p:nvPr/>
        </p:nvSpPr>
        <p:spPr>
          <a:xfrm>
            <a:off x="3622735" y="4937739"/>
            <a:ext cx="2340304" cy="461665"/>
          </a:xfrm>
          <a:prstGeom prst="rect">
            <a:avLst/>
          </a:prstGeom>
        </p:spPr>
        <p:txBody>
          <a:bodyPr wrap="none">
            <a:spAutoFit/>
          </a:bodyPr>
          <a:lstStyle/>
          <a:p>
            <a:r>
              <a:rPr lang="en-US" altLang="zh-CN" sz="2400" dirty="0">
                <a:latin typeface="Arial"/>
                <a:cs typeface="Arial"/>
              </a:rPr>
              <a:t>64 bits machine</a:t>
            </a:r>
            <a:endParaRPr lang="zh-CN" altLang="en-US" sz="2400" dirty="0"/>
          </a:p>
        </p:txBody>
      </p:sp>
    </p:spTree>
    <p:extLst>
      <p:ext uri="{BB962C8B-B14F-4D97-AF65-F5344CB8AC3E}">
        <p14:creationId xmlns:p14="http://schemas.microsoft.com/office/powerpoint/2010/main" val="261246175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4800" dirty="0">
                <a:latin typeface="Arial"/>
                <a:cs typeface="Arial"/>
              </a:rPr>
              <a:t>function </a:t>
            </a:r>
            <a:r>
              <a:rPr kumimoji="1" lang="en-US" altLang="zh-CN" sz="4800" i="1" dirty="0">
                <a:latin typeface="Arial"/>
                <a:cs typeface="Arial"/>
              </a:rPr>
              <a:t>sizeof</a:t>
            </a:r>
            <a:endParaRPr kumimoji="1" lang="zh-CN" altLang="en-US" sz="4800" i="1" dirty="0">
              <a:latin typeface="Arial"/>
              <a:cs typeface="Arial"/>
            </a:endParaRPr>
          </a:p>
        </p:txBody>
      </p:sp>
      <p:graphicFrame>
        <p:nvGraphicFramePr>
          <p:cNvPr id="4" name="内容占位符 3"/>
          <p:cNvGraphicFramePr>
            <a:graphicFrameLocks noGrp="1"/>
          </p:cNvGraphicFramePr>
          <p:nvPr>
            <p:ph idx="1"/>
            <p:extLst>
              <p:ext uri="{D42A27DB-BD31-4B8C-83A1-F6EECF244321}">
                <p14:modId xmlns:p14="http://schemas.microsoft.com/office/powerpoint/2010/main" val="1986343237"/>
              </p:ext>
            </p:extLst>
          </p:nvPr>
        </p:nvGraphicFramePr>
        <p:xfrm>
          <a:off x="457200" y="1748945"/>
          <a:ext cx="8375650" cy="2743200"/>
        </p:xfrm>
        <a:graphic>
          <a:graphicData uri="http://schemas.openxmlformats.org/drawingml/2006/table">
            <a:tbl>
              <a:tblPr firstRow="1" bandRow="1">
                <a:tableStyleId>{5940675A-B579-460E-94D1-54222C63F5DA}</a:tableStyleId>
              </a:tblPr>
              <a:tblGrid>
                <a:gridCol w="4187825">
                  <a:extLst>
                    <a:ext uri="{9D8B030D-6E8A-4147-A177-3AD203B41FA5}">
                      <a16:colId xmlns:a16="http://schemas.microsoft.com/office/drawing/2014/main" val="20000"/>
                    </a:ext>
                  </a:extLst>
                </a:gridCol>
                <a:gridCol w="4187825">
                  <a:extLst>
                    <a:ext uri="{9D8B030D-6E8A-4147-A177-3AD203B41FA5}">
                      <a16:colId xmlns:a16="http://schemas.microsoft.com/office/drawing/2014/main" val="20001"/>
                    </a:ext>
                  </a:extLst>
                </a:gridCol>
              </a:tblGrid>
              <a:tr h="370840">
                <a:tc>
                  <a:txBody>
                    <a:bodyPr/>
                    <a:lstStyle/>
                    <a:p>
                      <a:r>
                        <a:rPr lang="en-US" altLang="zh-CN" sz="2400" dirty="0">
                          <a:latin typeface="Arial"/>
                          <a:cs typeface="Arial"/>
                        </a:rPr>
                        <a:t>sizeof()</a:t>
                      </a:r>
                      <a:endParaRPr lang="zh-CN" altLang="en-US" sz="2400" dirty="0">
                        <a:latin typeface="Arial"/>
                        <a:cs typeface="Arial"/>
                      </a:endParaRPr>
                    </a:p>
                  </a:txBody>
                  <a:tcPr/>
                </a:tc>
                <a:tc>
                  <a:txBody>
                    <a:bodyPr/>
                    <a:lstStyle/>
                    <a:p>
                      <a:r>
                        <a:rPr lang="en-US" altLang="zh-CN" sz="2400" dirty="0">
                          <a:latin typeface="Arial"/>
                          <a:cs typeface="Arial"/>
                        </a:rPr>
                        <a:t>result (bytes)</a:t>
                      </a:r>
                      <a:endParaRPr lang="zh-CN" altLang="en-US" sz="2400" dirty="0">
                        <a:latin typeface="Arial"/>
                        <a:cs typeface="Arial"/>
                      </a:endParaRPr>
                    </a:p>
                  </a:txBody>
                  <a:tcPr/>
                </a:tc>
                <a:extLst>
                  <a:ext uri="{0D108BD9-81ED-4DB2-BD59-A6C34878D82A}">
                    <a16:rowId xmlns:a16="http://schemas.microsoft.com/office/drawing/2014/main" val="10000"/>
                  </a:ext>
                </a:extLst>
              </a:tr>
              <a:tr h="370840">
                <a:tc>
                  <a:txBody>
                    <a:bodyPr/>
                    <a:lstStyle/>
                    <a:p>
                      <a:r>
                        <a:rPr lang="en-US" altLang="zh-CN" sz="2400" dirty="0">
                          <a:latin typeface="Arial"/>
                          <a:cs typeface="Arial"/>
                        </a:rPr>
                        <a:t>sizeof(</a:t>
                      </a:r>
                      <a:r>
                        <a:rPr lang="en-US" altLang="zh-CN" sz="2400" dirty="0" err="1">
                          <a:latin typeface="Arial"/>
                          <a:cs typeface="Arial"/>
                        </a:rPr>
                        <a:t>int</a:t>
                      </a:r>
                      <a:r>
                        <a:rPr lang="en-US" altLang="zh-CN" sz="2400" dirty="0">
                          <a:latin typeface="Arial"/>
                          <a:cs typeface="Arial"/>
                        </a:rPr>
                        <a:t>)</a:t>
                      </a:r>
                      <a:endParaRPr lang="zh-CN" altLang="en-US" sz="2400" dirty="0">
                        <a:latin typeface="Arial"/>
                        <a:cs typeface="Arial"/>
                      </a:endParaRPr>
                    </a:p>
                  </a:txBody>
                  <a:tcPr/>
                </a:tc>
                <a:tc>
                  <a:txBody>
                    <a:bodyPr/>
                    <a:lstStyle/>
                    <a:p>
                      <a:r>
                        <a:rPr lang="en-US" altLang="zh-CN" sz="2400" dirty="0">
                          <a:latin typeface="Arial"/>
                          <a:cs typeface="Arial"/>
                        </a:rPr>
                        <a:t>4</a:t>
                      </a:r>
                      <a:endParaRPr lang="zh-CN" altLang="en-US" sz="2400" dirty="0">
                        <a:latin typeface="Arial"/>
                        <a:cs typeface="Arial"/>
                      </a:endParaRPr>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a:latin typeface="Arial"/>
                          <a:cs typeface="Arial"/>
                        </a:rPr>
                        <a:t>sizeof(long)</a:t>
                      </a:r>
                      <a:endParaRPr lang="zh-CN" altLang="en-US" sz="2400" dirty="0">
                        <a:latin typeface="Arial"/>
                        <a:cs typeface="Arial"/>
                      </a:endParaRPr>
                    </a:p>
                  </a:txBody>
                  <a:tcPr/>
                </a:tc>
                <a:tc>
                  <a:txBody>
                    <a:bodyPr/>
                    <a:lstStyle/>
                    <a:p>
                      <a:r>
                        <a:rPr lang="en-US" altLang="zh-CN" sz="2400" dirty="0">
                          <a:latin typeface="Arial"/>
                          <a:cs typeface="Arial"/>
                        </a:rPr>
                        <a:t>8</a:t>
                      </a:r>
                      <a:endParaRPr lang="zh-CN" altLang="en-US" sz="2400" dirty="0">
                        <a:latin typeface="Arial"/>
                        <a:cs typeface="Arial"/>
                      </a:endParaRP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a:latin typeface="Arial"/>
                          <a:cs typeface="Arial"/>
                        </a:rPr>
                        <a:t>sizeof(float)</a:t>
                      </a:r>
                      <a:endParaRPr lang="zh-CN" altLang="en-US" sz="2400" dirty="0">
                        <a:latin typeface="Arial"/>
                        <a:cs typeface="Arial"/>
                      </a:endParaRPr>
                    </a:p>
                  </a:txBody>
                  <a:tcPr/>
                </a:tc>
                <a:tc>
                  <a:txBody>
                    <a:bodyPr/>
                    <a:lstStyle/>
                    <a:p>
                      <a:r>
                        <a:rPr lang="en-US" altLang="zh-CN" sz="2400" dirty="0">
                          <a:latin typeface="Arial"/>
                          <a:cs typeface="Arial"/>
                        </a:rPr>
                        <a:t>4</a:t>
                      </a:r>
                      <a:endParaRPr lang="zh-CN" altLang="en-US" sz="2400" dirty="0">
                        <a:latin typeface="Arial"/>
                        <a:cs typeface="Arial"/>
                      </a:endParaRP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a:latin typeface="Arial"/>
                          <a:cs typeface="Arial"/>
                        </a:rPr>
                        <a:t>sizeof(double)</a:t>
                      </a:r>
                      <a:endParaRPr lang="zh-CN" altLang="en-US" sz="2400" dirty="0">
                        <a:latin typeface="Arial"/>
                        <a:cs typeface="Arial"/>
                      </a:endParaRPr>
                    </a:p>
                  </a:txBody>
                  <a:tcPr/>
                </a:tc>
                <a:tc>
                  <a:txBody>
                    <a:bodyPr/>
                    <a:lstStyle/>
                    <a:p>
                      <a:r>
                        <a:rPr lang="en-US" altLang="zh-CN" sz="2400" dirty="0">
                          <a:latin typeface="Arial"/>
                          <a:cs typeface="Arial"/>
                        </a:rPr>
                        <a:t>8</a:t>
                      </a:r>
                      <a:endParaRPr lang="zh-CN" altLang="en-US" sz="2400" dirty="0">
                        <a:latin typeface="Arial"/>
                        <a:cs typeface="Arial"/>
                      </a:endParaRP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err="1">
                          <a:latin typeface="Arial"/>
                          <a:cs typeface="Arial"/>
                        </a:rPr>
                        <a:t>sizeof</a:t>
                      </a:r>
                      <a:r>
                        <a:rPr lang="en-US" altLang="zh-CN" sz="2400" dirty="0">
                          <a:latin typeface="Arial"/>
                          <a:cs typeface="Arial"/>
                        </a:rPr>
                        <a:t>(</a:t>
                      </a:r>
                      <a:r>
                        <a:rPr lang="en-US" altLang="zh-CN" sz="2400" dirty="0" err="1">
                          <a:latin typeface="Arial"/>
                          <a:cs typeface="Arial"/>
                        </a:rPr>
                        <a:t>int</a:t>
                      </a:r>
                      <a:r>
                        <a:rPr lang="en-US" altLang="zh-CN" sz="2400" dirty="0">
                          <a:latin typeface="Arial"/>
                          <a:cs typeface="Arial"/>
                        </a:rPr>
                        <a:t> *)</a:t>
                      </a:r>
                      <a:endParaRPr lang="zh-CN" altLang="en-US" sz="2400" dirty="0">
                        <a:latin typeface="Arial"/>
                        <a:cs typeface="Arial"/>
                      </a:endParaRPr>
                    </a:p>
                  </a:txBody>
                  <a:tcPr/>
                </a:tc>
                <a:tc>
                  <a:txBody>
                    <a:bodyPr/>
                    <a:lstStyle/>
                    <a:p>
                      <a:r>
                        <a:rPr lang="en-US" altLang="zh-CN" sz="2400" dirty="0">
                          <a:latin typeface="Arial"/>
                          <a:cs typeface="Arial"/>
                        </a:rPr>
                        <a:t>8</a:t>
                      </a:r>
                      <a:endParaRPr lang="zh-CN" altLang="en-US" sz="2400" dirty="0">
                        <a:latin typeface="Arial"/>
                        <a:cs typeface="Arial"/>
                      </a:endParaRPr>
                    </a:p>
                  </a:txBody>
                  <a:tcPr/>
                </a:tc>
                <a:extLst>
                  <a:ext uri="{0D108BD9-81ED-4DB2-BD59-A6C34878D82A}">
                    <a16:rowId xmlns:a16="http://schemas.microsoft.com/office/drawing/2014/main" val="10005"/>
                  </a:ext>
                </a:extLst>
              </a:tr>
            </a:tbl>
          </a:graphicData>
        </a:graphic>
      </p:graphicFrame>
      <p:sp>
        <p:nvSpPr>
          <p:cNvPr id="5" name="矩形 4"/>
          <p:cNvSpPr/>
          <p:nvPr/>
        </p:nvSpPr>
        <p:spPr>
          <a:xfrm>
            <a:off x="3622735" y="4937739"/>
            <a:ext cx="2340304" cy="461665"/>
          </a:xfrm>
          <a:prstGeom prst="rect">
            <a:avLst/>
          </a:prstGeom>
        </p:spPr>
        <p:txBody>
          <a:bodyPr wrap="none">
            <a:spAutoFit/>
          </a:bodyPr>
          <a:lstStyle/>
          <a:p>
            <a:r>
              <a:rPr lang="en-US" altLang="zh-CN" sz="2400" dirty="0">
                <a:latin typeface="Arial"/>
                <a:cs typeface="Arial"/>
              </a:rPr>
              <a:t>64 bits machine</a:t>
            </a:r>
            <a:endParaRPr lang="zh-CN" altLang="en-US" sz="2400" dirty="0"/>
          </a:p>
        </p:txBody>
      </p:sp>
    </p:spTree>
    <p:extLst>
      <p:ext uri="{BB962C8B-B14F-4D97-AF65-F5344CB8AC3E}">
        <p14:creationId xmlns:p14="http://schemas.microsoft.com/office/powerpoint/2010/main" val="57682438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4800" dirty="0">
                <a:latin typeface="Arial"/>
                <a:cs typeface="Arial"/>
              </a:rPr>
              <a:t>function </a:t>
            </a:r>
            <a:r>
              <a:rPr kumimoji="1" lang="en-US" altLang="zh-CN" sz="4800" i="1" dirty="0">
                <a:latin typeface="Arial"/>
                <a:cs typeface="Arial"/>
              </a:rPr>
              <a:t>sizeof</a:t>
            </a:r>
            <a:endParaRPr kumimoji="1" lang="zh-CN" altLang="en-US" sz="4800" i="1" dirty="0">
              <a:latin typeface="Arial"/>
              <a:cs typeface="Arial"/>
            </a:endParaRPr>
          </a:p>
        </p:txBody>
      </p:sp>
      <p:graphicFrame>
        <p:nvGraphicFramePr>
          <p:cNvPr id="4" name="内容占位符 3"/>
          <p:cNvGraphicFramePr>
            <a:graphicFrameLocks noGrp="1"/>
          </p:cNvGraphicFramePr>
          <p:nvPr>
            <p:ph idx="1"/>
            <p:extLst>
              <p:ext uri="{D42A27DB-BD31-4B8C-83A1-F6EECF244321}">
                <p14:modId xmlns:p14="http://schemas.microsoft.com/office/powerpoint/2010/main" val="1110441628"/>
              </p:ext>
            </p:extLst>
          </p:nvPr>
        </p:nvGraphicFramePr>
        <p:xfrm>
          <a:off x="457200" y="1748945"/>
          <a:ext cx="8375649" cy="3657600"/>
        </p:xfrm>
        <a:graphic>
          <a:graphicData uri="http://schemas.openxmlformats.org/drawingml/2006/table">
            <a:tbl>
              <a:tblPr firstRow="1" bandRow="1">
                <a:tableStyleId>{5940675A-B579-460E-94D1-54222C63F5DA}</a:tableStyleId>
              </a:tblPr>
              <a:tblGrid>
                <a:gridCol w="3158069">
                  <a:extLst>
                    <a:ext uri="{9D8B030D-6E8A-4147-A177-3AD203B41FA5}">
                      <a16:colId xmlns:a16="http://schemas.microsoft.com/office/drawing/2014/main" val="20000"/>
                    </a:ext>
                  </a:extLst>
                </a:gridCol>
                <a:gridCol w="2425697">
                  <a:extLst>
                    <a:ext uri="{9D8B030D-6E8A-4147-A177-3AD203B41FA5}">
                      <a16:colId xmlns:a16="http://schemas.microsoft.com/office/drawing/2014/main" val="20001"/>
                    </a:ext>
                  </a:extLst>
                </a:gridCol>
                <a:gridCol w="2791883">
                  <a:extLst>
                    <a:ext uri="{9D8B030D-6E8A-4147-A177-3AD203B41FA5}">
                      <a16:colId xmlns:a16="http://schemas.microsoft.com/office/drawing/2014/main" val="20002"/>
                    </a:ext>
                  </a:extLst>
                </a:gridCol>
              </a:tblGrid>
              <a:tr h="370840">
                <a:tc>
                  <a:txBody>
                    <a:bodyPr/>
                    <a:lstStyle/>
                    <a:p>
                      <a:r>
                        <a:rPr lang="en-US" altLang="zh-CN" sz="2400" dirty="0" err="1">
                          <a:latin typeface="Arial"/>
                          <a:cs typeface="Arial"/>
                        </a:rPr>
                        <a:t>expr</a:t>
                      </a:r>
                      <a:endParaRPr lang="zh-CN" altLang="en-US" sz="2400" dirty="0">
                        <a:latin typeface="Arial"/>
                        <a:cs typeface="Arial"/>
                      </a:endParaRPr>
                    </a:p>
                  </a:txBody>
                  <a:tcPr/>
                </a:tc>
                <a:tc>
                  <a:txBody>
                    <a:bodyPr/>
                    <a:lstStyle/>
                    <a:p>
                      <a:r>
                        <a:rPr lang="en-US" altLang="zh-CN" sz="2400" dirty="0">
                          <a:latin typeface="Arial"/>
                          <a:cs typeface="Arial"/>
                        </a:rPr>
                        <a:t>sizeof()</a:t>
                      </a:r>
                      <a:endParaRPr lang="zh-CN" altLang="en-US" sz="2400" dirty="0">
                        <a:latin typeface="Arial"/>
                        <a:cs typeface="Arial"/>
                      </a:endParaRPr>
                    </a:p>
                  </a:txBody>
                  <a:tcPr/>
                </a:tc>
                <a:tc>
                  <a:txBody>
                    <a:bodyPr/>
                    <a:lstStyle/>
                    <a:p>
                      <a:r>
                        <a:rPr lang="en-US" altLang="zh-CN" sz="2400" dirty="0">
                          <a:latin typeface="Arial"/>
                          <a:cs typeface="Arial"/>
                        </a:rPr>
                        <a:t>result (bytes)</a:t>
                      </a:r>
                      <a:endParaRPr lang="zh-CN" altLang="en-US" sz="2400" dirty="0">
                        <a:latin typeface="Arial"/>
                        <a:cs typeface="Arial"/>
                      </a:endParaRPr>
                    </a:p>
                  </a:txBody>
                  <a:tcPr/>
                </a:tc>
                <a:extLst>
                  <a:ext uri="{0D108BD9-81ED-4DB2-BD59-A6C34878D82A}">
                    <a16:rowId xmlns:a16="http://schemas.microsoft.com/office/drawing/2014/main" val="10000"/>
                  </a:ext>
                </a:extLst>
              </a:tr>
              <a:tr h="370840">
                <a:tc>
                  <a:txBody>
                    <a:bodyPr/>
                    <a:lstStyle/>
                    <a:p>
                      <a:r>
                        <a:rPr lang="en-US" altLang="zh-CN" sz="2400" dirty="0" err="1">
                          <a:latin typeface="Arial"/>
                          <a:cs typeface="Arial"/>
                        </a:rPr>
                        <a:t>int</a:t>
                      </a:r>
                      <a:r>
                        <a:rPr lang="en-US" altLang="zh-CN" sz="2400" dirty="0">
                          <a:latin typeface="Arial"/>
                          <a:cs typeface="Arial"/>
                        </a:rPr>
                        <a:t> a = 0; </a:t>
                      </a:r>
                      <a:endParaRPr lang="zh-CN" altLang="en-US" sz="2400" dirty="0">
                        <a:latin typeface="Arial"/>
                        <a:cs typeface="Arial"/>
                      </a:endParaRPr>
                    </a:p>
                  </a:txBody>
                  <a:tcPr/>
                </a:tc>
                <a:tc>
                  <a:txBody>
                    <a:bodyPr/>
                    <a:lstStyle/>
                    <a:p>
                      <a:r>
                        <a:rPr lang="en-US" altLang="zh-CN" sz="2400" dirty="0">
                          <a:latin typeface="Arial"/>
                          <a:cs typeface="Arial"/>
                        </a:rPr>
                        <a:t>sizeof(a)</a:t>
                      </a:r>
                      <a:endParaRPr lang="zh-CN" altLang="en-US" sz="2400" dirty="0">
                        <a:latin typeface="Arial"/>
                        <a:cs typeface="Arial"/>
                      </a:endParaRPr>
                    </a:p>
                  </a:txBody>
                  <a:tcPr/>
                </a:tc>
                <a:tc>
                  <a:txBody>
                    <a:bodyPr/>
                    <a:lstStyle/>
                    <a:p>
                      <a:endParaRPr lang="zh-CN" altLang="en-US" sz="2400" dirty="0">
                        <a:latin typeface="Arial"/>
                        <a:cs typeface="Arial"/>
                      </a:endParaRPr>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a:latin typeface="Arial"/>
                          <a:cs typeface="Arial"/>
                        </a:rPr>
                        <a:t>long</a:t>
                      </a:r>
                      <a:r>
                        <a:rPr lang="en-US" altLang="zh-CN" sz="2400" baseline="0" dirty="0">
                          <a:latin typeface="Arial"/>
                          <a:cs typeface="Arial"/>
                        </a:rPr>
                        <a:t> b = 0;</a:t>
                      </a:r>
                      <a:endParaRPr lang="zh-CN" altLang="en-US" sz="2400" dirty="0">
                        <a:latin typeface="Arial"/>
                        <a:cs typeface="Aria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a:latin typeface="Arial"/>
                          <a:cs typeface="Arial"/>
                        </a:rPr>
                        <a:t>sizeof(b)</a:t>
                      </a:r>
                      <a:endParaRPr lang="zh-CN" altLang="en-US" sz="2400" dirty="0">
                        <a:latin typeface="Arial"/>
                        <a:cs typeface="Arial"/>
                      </a:endParaRPr>
                    </a:p>
                  </a:txBody>
                  <a:tcPr/>
                </a:tc>
                <a:tc>
                  <a:txBody>
                    <a:bodyPr/>
                    <a:lstStyle/>
                    <a:p>
                      <a:endParaRPr lang="zh-CN" altLang="en-US" sz="2400" dirty="0">
                        <a:latin typeface="Arial"/>
                        <a:cs typeface="Arial"/>
                      </a:endParaRP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err="1">
                          <a:latin typeface="Arial"/>
                          <a:cs typeface="Arial"/>
                        </a:rPr>
                        <a:t>int</a:t>
                      </a:r>
                      <a:r>
                        <a:rPr lang="en-US" altLang="zh-CN" sz="2400" dirty="0">
                          <a:latin typeface="Arial"/>
                          <a:cs typeface="Arial"/>
                        </a:rPr>
                        <a:t> a = 0; long</a:t>
                      </a:r>
                      <a:r>
                        <a:rPr lang="en-US" altLang="zh-CN" sz="2400" baseline="0" dirty="0">
                          <a:latin typeface="Arial"/>
                          <a:cs typeface="Arial"/>
                        </a:rPr>
                        <a:t> b = 0;</a:t>
                      </a:r>
                      <a:endParaRPr lang="zh-CN" altLang="en-US" sz="2400" dirty="0">
                        <a:latin typeface="Arial"/>
                        <a:cs typeface="Aria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a:latin typeface="Arial"/>
                          <a:cs typeface="Arial"/>
                        </a:rPr>
                        <a:t>sizeof(a + b)</a:t>
                      </a:r>
                      <a:endParaRPr lang="zh-CN" altLang="en-US" sz="2400" dirty="0">
                        <a:latin typeface="Arial"/>
                        <a:cs typeface="Arial"/>
                      </a:endParaRPr>
                    </a:p>
                  </a:txBody>
                  <a:tcPr/>
                </a:tc>
                <a:tc>
                  <a:txBody>
                    <a:bodyPr/>
                    <a:lstStyle/>
                    <a:p>
                      <a:endParaRPr lang="zh-CN" altLang="en-US" sz="2400" dirty="0">
                        <a:latin typeface="Arial"/>
                        <a:cs typeface="Arial"/>
                      </a:endParaRP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a:latin typeface="Arial"/>
                          <a:cs typeface="Arial"/>
                        </a:rPr>
                        <a:t>char</a:t>
                      </a:r>
                      <a:r>
                        <a:rPr lang="en-US" altLang="zh-CN" sz="2400" baseline="0" dirty="0">
                          <a:latin typeface="Arial"/>
                          <a:cs typeface="Arial"/>
                        </a:rPr>
                        <a:t> c[10];</a:t>
                      </a:r>
                      <a:endParaRPr lang="zh-CN" altLang="en-US" sz="2400" dirty="0">
                        <a:latin typeface="Arial"/>
                        <a:cs typeface="Aria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a:latin typeface="Arial"/>
                          <a:cs typeface="Arial"/>
                        </a:rPr>
                        <a:t>sizeof(c)</a:t>
                      </a:r>
                      <a:endParaRPr lang="zh-CN" altLang="en-US" sz="2400" dirty="0">
                        <a:latin typeface="Arial"/>
                        <a:cs typeface="Arial"/>
                      </a:endParaRPr>
                    </a:p>
                  </a:txBody>
                  <a:tcPr/>
                </a:tc>
                <a:tc>
                  <a:txBody>
                    <a:bodyPr/>
                    <a:lstStyle/>
                    <a:p>
                      <a:endParaRPr lang="zh-CN" altLang="en-US" sz="2400" dirty="0">
                        <a:latin typeface="Arial"/>
                        <a:cs typeface="Arial"/>
                      </a:endParaRP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aseline="0" dirty="0" err="1">
                          <a:latin typeface="Arial"/>
                          <a:cs typeface="Arial"/>
                        </a:rPr>
                        <a:t>int</a:t>
                      </a:r>
                      <a:r>
                        <a:rPr lang="en-US" altLang="zh-CN" sz="2400" baseline="0" dirty="0">
                          <a:latin typeface="Arial"/>
                          <a:cs typeface="Arial"/>
                        </a:rPr>
                        <a:t> </a:t>
                      </a:r>
                      <a:r>
                        <a:rPr lang="en-US" altLang="zh-CN" sz="2400" baseline="0" dirty="0" err="1">
                          <a:latin typeface="Arial"/>
                          <a:cs typeface="Arial"/>
                        </a:rPr>
                        <a:t>arr</a:t>
                      </a:r>
                      <a:r>
                        <a:rPr lang="en-US" altLang="zh-CN" sz="2400" baseline="0" dirty="0">
                          <a:latin typeface="Arial"/>
                          <a:cs typeface="Arial"/>
                        </a:rPr>
                        <a:t>[10];</a:t>
                      </a:r>
                      <a:endParaRPr lang="zh-CN" altLang="en-US" sz="2400" dirty="0">
                        <a:latin typeface="Arial"/>
                        <a:cs typeface="Aria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a:latin typeface="Arial"/>
                          <a:cs typeface="Arial"/>
                        </a:rPr>
                        <a:t>sizeof</a:t>
                      </a:r>
                      <a:r>
                        <a:rPr lang="de-DE" altLang="zh-CN" sz="2400" dirty="0">
                          <a:latin typeface="Arial"/>
                          <a:cs typeface="Arial"/>
                        </a:rPr>
                        <a:t>(</a:t>
                      </a:r>
                      <a:r>
                        <a:rPr lang="de-DE" altLang="zh-CN" sz="2400" dirty="0" err="1">
                          <a:latin typeface="Arial"/>
                          <a:cs typeface="Arial"/>
                        </a:rPr>
                        <a:t>arr</a:t>
                      </a:r>
                      <a:r>
                        <a:rPr lang="de-DE" altLang="zh-CN" sz="2400" dirty="0">
                          <a:latin typeface="Arial"/>
                          <a:cs typeface="Arial"/>
                        </a:rPr>
                        <a:t>)</a:t>
                      </a:r>
                      <a:endParaRPr lang="zh-CN" altLang="en-US" sz="2400" dirty="0">
                        <a:latin typeface="Arial"/>
                        <a:cs typeface="Arial"/>
                      </a:endParaRPr>
                    </a:p>
                  </a:txBody>
                  <a:tcPr/>
                </a:tc>
                <a:tc>
                  <a:txBody>
                    <a:bodyPr/>
                    <a:lstStyle/>
                    <a:p>
                      <a:endParaRPr lang="zh-CN" altLang="en-US" sz="2400" dirty="0">
                        <a:latin typeface="Arial"/>
                        <a:cs typeface="Arial"/>
                      </a:endParaRP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400" dirty="0">
                        <a:latin typeface="Arial"/>
                        <a:cs typeface="Aria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err="1">
                          <a:latin typeface="Arial"/>
                          <a:cs typeface="Arial"/>
                        </a:rPr>
                        <a:t>sizeof</a:t>
                      </a:r>
                      <a:r>
                        <a:rPr lang="en-US" altLang="zh-CN" sz="2400" dirty="0">
                          <a:latin typeface="Arial"/>
                          <a:cs typeface="Arial"/>
                        </a:rPr>
                        <a:t>(</a:t>
                      </a:r>
                      <a:r>
                        <a:rPr lang="en-US" altLang="zh-CN" sz="2400" dirty="0" err="1">
                          <a:latin typeface="Arial"/>
                          <a:cs typeface="Arial"/>
                        </a:rPr>
                        <a:t>arr</a:t>
                      </a:r>
                      <a:r>
                        <a:rPr lang="en-US" altLang="zh-CN" sz="2400" dirty="0">
                          <a:latin typeface="Arial"/>
                          <a:cs typeface="Arial"/>
                        </a:rPr>
                        <a:t>[0])</a:t>
                      </a:r>
                      <a:endParaRPr lang="zh-CN" altLang="en-US" sz="2400" dirty="0">
                        <a:latin typeface="Arial"/>
                        <a:cs typeface="Arial"/>
                      </a:endParaRPr>
                    </a:p>
                  </a:txBody>
                  <a:tcPr/>
                </a:tc>
                <a:tc>
                  <a:txBody>
                    <a:bodyPr/>
                    <a:lstStyle/>
                    <a:p>
                      <a:endParaRPr lang="zh-CN" altLang="en-US" sz="2400" dirty="0">
                        <a:latin typeface="Arial"/>
                        <a:cs typeface="Arial"/>
                      </a:endParaRPr>
                    </a:p>
                  </a:txBody>
                  <a:tcPr/>
                </a:tc>
                <a:extLst>
                  <a:ext uri="{0D108BD9-81ED-4DB2-BD59-A6C34878D82A}">
                    <a16:rowId xmlns:a16="http://schemas.microsoft.com/office/drawing/2014/main" val="1000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err="1">
                          <a:latin typeface="Arial"/>
                          <a:cs typeface="Arial"/>
                        </a:rPr>
                        <a:t>int</a:t>
                      </a:r>
                      <a:r>
                        <a:rPr lang="en-US" altLang="zh-CN" sz="2400" dirty="0">
                          <a:latin typeface="Arial"/>
                          <a:cs typeface="Arial"/>
                        </a:rPr>
                        <a:t> *p</a:t>
                      </a:r>
                      <a:r>
                        <a:rPr lang="en-US" altLang="zh-CN" sz="2400" baseline="0" dirty="0">
                          <a:latin typeface="Arial"/>
                          <a:cs typeface="Arial"/>
                        </a:rPr>
                        <a:t> = </a:t>
                      </a:r>
                      <a:r>
                        <a:rPr lang="en-US" altLang="zh-CN" sz="2400" baseline="0" dirty="0" err="1">
                          <a:latin typeface="Arial"/>
                          <a:cs typeface="Arial"/>
                        </a:rPr>
                        <a:t>arr</a:t>
                      </a:r>
                      <a:r>
                        <a:rPr lang="en-US" altLang="zh-CN" sz="2400" baseline="0" dirty="0">
                          <a:latin typeface="Arial"/>
                          <a:cs typeface="Arial"/>
                        </a:rPr>
                        <a:t>;</a:t>
                      </a:r>
                      <a:endParaRPr lang="zh-CN" altLang="en-US" sz="2400" dirty="0">
                        <a:latin typeface="Arial"/>
                        <a:cs typeface="Aria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err="1">
                          <a:latin typeface="Arial"/>
                          <a:cs typeface="Arial"/>
                        </a:rPr>
                        <a:t>sizeof</a:t>
                      </a:r>
                      <a:r>
                        <a:rPr lang="de-DE" altLang="zh-CN" sz="2400" dirty="0">
                          <a:latin typeface="Arial"/>
                          <a:cs typeface="Arial"/>
                        </a:rPr>
                        <a:t>(p)</a:t>
                      </a:r>
                      <a:endParaRPr lang="zh-CN" altLang="en-US" sz="2400" dirty="0">
                        <a:latin typeface="Arial"/>
                        <a:cs typeface="Arial"/>
                      </a:endParaRPr>
                    </a:p>
                  </a:txBody>
                  <a:tcPr/>
                </a:tc>
                <a:tc>
                  <a:txBody>
                    <a:bodyPr/>
                    <a:lstStyle/>
                    <a:p>
                      <a:endParaRPr lang="zh-CN" altLang="en-US" sz="2400" dirty="0">
                        <a:latin typeface="Arial"/>
                        <a:cs typeface="Arial"/>
                      </a:endParaRPr>
                    </a:p>
                  </a:txBody>
                  <a:tcPr/>
                </a:tc>
                <a:extLst>
                  <a:ext uri="{0D108BD9-81ED-4DB2-BD59-A6C34878D82A}">
                    <a16:rowId xmlns:a16="http://schemas.microsoft.com/office/drawing/2014/main" val="10007"/>
                  </a:ext>
                </a:extLst>
              </a:tr>
            </a:tbl>
          </a:graphicData>
        </a:graphic>
      </p:graphicFrame>
      <p:sp>
        <p:nvSpPr>
          <p:cNvPr id="5" name="矩形 4"/>
          <p:cNvSpPr/>
          <p:nvPr/>
        </p:nvSpPr>
        <p:spPr>
          <a:xfrm>
            <a:off x="3622735" y="5532719"/>
            <a:ext cx="2340304" cy="461665"/>
          </a:xfrm>
          <a:prstGeom prst="rect">
            <a:avLst/>
          </a:prstGeom>
        </p:spPr>
        <p:txBody>
          <a:bodyPr wrap="none">
            <a:spAutoFit/>
          </a:bodyPr>
          <a:lstStyle/>
          <a:p>
            <a:r>
              <a:rPr lang="en-US" altLang="zh-CN" sz="2400" dirty="0">
                <a:latin typeface="Arial"/>
                <a:cs typeface="Arial"/>
              </a:rPr>
              <a:t>64 bits machine</a:t>
            </a:r>
            <a:endParaRPr lang="zh-CN" altLang="en-US" sz="2400" dirty="0"/>
          </a:p>
        </p:txBody>
      </p:sp>
    </p:spTree>
    <p:extLst>
      <p:ext uri="{BB962C8B-B14F-4D97-AF65-F5344CB8AC3E}">
        <p14:creationId xmlns:p14="http://schemas.microsoft.com/office/powerpoint/2010/main" val="2716898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4800" dirty="0">
                <a:latin typeface="Arial"/>
                <a:cs typeface="Arial"/>
              </a:rPr>
              <a:t>function </a:t>
            </a:r>
            <a:r>
              <a:rPr kumimoji="1" lang="en-US" altLang="zh-CN" sz="4800" i="1" dirty="0">
                <a:latin typeface="Arial"/>
                <a:cs typeface="Arial"/>
              </a:rPr>
              <a:t>sizeof</a:t>
            </a:r>
            <a:endParaRPr kumimoji="1" lang="zh-CN" altLang="en-US" sz="4800" i="1" dirty="0">
              <a:latin typeface="Arial"/>
              <a:cs typeface="Arial"/>
            </a:endParaRPr>
          </a:p>
        </p:txBody>
      </p:sp>
      <p:graphicFrame>
        <p:nvGraphicFramePr>
          <p:cNvPr id="4" name="内容占位符 3"/>
          <p:cNvGraphicFramePr>
            <a:graphicFrameLocks noGrp="1"/>
          </p:cNvGraphicFramePr>
          <p:nvPr>
            <p:ph idx="1"/>
            <p:extLst>
              <p:ext uri="{D42A27DB-BD31-4B8C-83A1-F6EECF244321}">
                <p14:modId xmlns:p14="http://schemas.microsoft.com/office/powerpoint/2010/main" val="45993898"/>
              </p:ext>
            </p:extLst>
          </p:nvPr>
        </p:nvGraphicFramePr>
        <p:xfrm>
          <a:off x="457200" y="1748945"/>
          <a:ext cx="8375649" cy="3657600"/>
        </p:xfrm>
        <a:graphic>
          <a:graphicData uri="http://schemas.openxmlformats.org/drawingml/2006/table">
            <a:tbl>
              <a:tblPr firstRow="1" bandRow="1">
                <a:tableStyleId>{5940675A-B579-460E-94D1-54222C63F5DA}</a:tableStyleId>
              </a:tblPr>
              <a:tblGrid>
                <a:gridCol w="3158069">
                  <a:extLst>
                    <a:ext uri="{9D8B030D-6E8A-4147-A177-3AD203B41FA5}">
                      <a16:colId xmlns:a16="http://schemas.microsoft.com/office/drawing/2014/main" val="20000"/>
                    </a:ext>
                  </a:extLst>
                </a:gridCol>
                <a:gridCol w="2425697">
                  <a:extLst>
                    <a:ext uri="{9D8B030D-6E8A-4147-A177-3AD203B41FA5}">
                      <a16:colId xmlns:a16="http://schemas.microsoft.com/office/drawing/2014/main" val="20001"/>
                    </a:ext>
                  </a:extLst>
                </a:gridCol>
                <a:gridCol w="2791883">
                  <a:extLst>
                    <a:ext uri="{9D8B030D-6E8A-4147-A177-3AD203B41FA5}">
                      <a16:colId xmlns:a16="http://schemas.microsoft.com/office/drawing/2014/main" val="20002"/>
                    </a:ext>
                  </a:extLst>
                </a:gridCol>
              </a:tblGrid>
              <a:tr h="370840">
                <a:tc>
                  <a:txBody>
                    <a:bodyPr/>
                    <a:lstStyle/>
                    <a:p>
                      <a:r>
                        <a:rPr lang="en-US" altLang="zh-CN" sz="2400" dirty="0" err="1">
                          <a:latin typeface="Arial"/>
                          <a:cs typeface="Arial"/>
                        </a:rPr>
                        <a:t>expr</a:t>
                      </a:r>
                      <a:endParaRPr lang="zh-CN" altLang="en-US" sz="2400" dirty="0">
                        <a:latin typeface="Arial"/>
                        <a:cs typeface="Arial"/>
                      </a:endParaRPr>
                    </a:p>
                  </a:txBody>
                  <a:tcPr/>
                </a:tc>
                <a:tc>
                  <a:txBody>
                    <a:bodyPr/>
                    <a:lstStyle/>
                    <a:p>
                      <a:r>
                        <a:rPr lang="en-US" altLang="zh-CN" sz="2400" dirty="0">
                          <a:latin typeface="Arial"/>
                          <a:cs typeface="Arial"/>
                        </a:rPr>
                        <a:t>sizeof()</a:t>
                      </a:r>
                      <a:endParaRPr lang="zh-CN" altLang="en-US" sz="2400" dirty="0">
                        <a:latin typeface="Arial"/>
                        <a:cs typeface="Arial"/>
                      </a:endParaRPr>
                    </a:p>
                  </a:txBody>
                  <a:tcPr/>
                </a:tc>
                <a:tc>
                  <a:txBody>
                    <a:bodyPr/>
                    <a:lstStyle/>
                    <a:p>
                      <a:r>
                        <a:rPr lang="en-US" altLang="zh-CN" sz="2400" dirty="0">
                          <a:latin typeface="Arial"/>
                          <a:cs typeface="Arial"/>
                        </a:rPr>
                        <a:t>result (bytes)</a:t>
                      </a:r>
                      <a:endParaRPr lang="zh-CN" altLang="en-US" sz="2400" dirty="0">
                        <a:latin typeface="Arial"/>
                        <a:cs typeface="Arial"/>
                      </a:endParaRPr>
                    </a:p>
                  </a:txBody>
                  <a:tcPr/>
                </a:tc>
                <a:extLst>
                  <a:ext uri="{0D108BD9-81ED-4DB2-BD59-A6C34878D82A}">
                    <a16:rowId xmlns:a16="http://schemas.microsoft.com/office/drawing/2014/main" val="10000"/>
                  </a:ext>
                </a:extLst>
              </a:tr>
              <a:tr h="370840">
                <a:tc>
                  <a:txBody>
                    <a:bodyPr/>
                    <a:lstStyle/>
                    <a:p>
                      <a:r>
                        <a:rPr lang="en-US" altLang="zh-CN" sz="2400" dirty="0" err="1">
                          <a:latin typeface="Arial"/>
                          <a:cs typeface="Arial"/>
                        </a:rPr>
                        <a:t>int</a:t>
                      </a:r>
                      <a:r>
                        <a:rPr lang="en-US" altLang="zh-CN" sz="2400" dirty="0">
                          <a:latin typeface="Arial"/>
                          <a:cs typeface="Arial"/>
                        </a:rPr>
                        <a:t> a = 0; </a:t>
                      </a:r>
                      <a:endParaRPr lang="zh-CN" altLang="en-US" sz="2400" dirty="0">
                        <a:latin typeface="Arial"/>
                        <a:cs typeface="Arial"/>
                      </a:endParaRPr>
                    </a:p>
                  </a:txBody>
                  <a:tcPr/>
                </a:tc>
                <a:tc>
                  <a:txBody>
                    <a:bodyPr/>
                    <a:lstStyle/>
                    <a:p>
                      <a:r>
                        <a:rPr lang="en-US" altLang="zh-CN" sz="2400" dirty="0">
                          <a:latin typeface="Arial"/>
                          <a:cs typeface="Arial"/>
                        </a:rPr>
                        <a:t>sizeof(a)</a:t>
                      </a:r>
                      <a:endParaRPr lang="zh-CN" altLang="en-US" sz="2400" dirty="0">
                        <a:latin typeface="Arial"/>
                        <a:cs typeface="Arial"/>
                      </a:endParaRPr>
                    </a:p>
                  </a:txBody>
                  <a:tcPr/>
                </a:tc>
                <a:tc>
                  <a:txBody>
                    <a:bodyPr/>
                    <a:lstStyle/>
                    <a:p>
                      <a:r>
                        <a:rPr lang="en-US" altLang="zh-CN" sz="2400" dirty="0">
                          <a:latin typeface="Arial"/>
                          <a:cs typeface="Arial"/>
                        </a:rPr>
                        <a:t>4</a:t>
                      </a:r>
                      <a:endParaRPr lang="zh-CN" altLang="en-US" sz="2400" dirty="0">
                        <a:latin typeface="Arial"/>
                        <a:cs typeface="Arial"/>
                      </a:endParaRPr>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a:latin typeface="Arial"/>
                          <a:cs typeface="Arial"/>
                        </a:rPr>
                        <a:t>long</a:t>
                      </a:r>
                      <a:r>
                        <a:rPr lang="en-US" altLang="zh-CN" sz="2400" baseline="0" dirty="0">
                          <a:latin typeface="Arial"/>
                          <a:cs typeface="Arial"/>
                        </a:rPr>
                        <a:t> b = 0;</a:t>
                      </a:r>
                      <a:endParaRPr lang="zh-CN" altLang="en-US" sz="2400" dirty="0">
                        <a:latin typeface="Arial"/>
                        <a:cs typeface="Aria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a:latin typeface="Arial"/>
                          <a:cs typeface="Arial"/>
                        </a:rPr>
                        <a:t>sizeof(b)</a:t>
                      </a:r>
                      <a:endParaRPr lang="zh-CN" altLang="en-US" sz="2400" dirty="0">
                        <a:latin typeface="Arial"/>
                        <a:cs typeface="Arial"/>
                      </a:endParaRPr>
                    </a:p>
                  </a:txBody>
                  <a:tcPr/>
                </a:tc>
                <a:tc>
                  <a:txBody>
                    <a:bodyPr/>
                    <a:lstStyle/>
                    <a:p>
                      <a:r>
                        <a:rPr lang="en-US" altLang="zh-CN" sz="2400" dirty="0">
                          <a:latin typeface="Arial"/>
                          <a:cs typeface="Arial"/>
                        </a:rPr>
                        <a:t>8</a:t>
                      </a:r>
                      <a:endParaRPr lang="zh-CN" altLang="en-US" sz="2400" dirty="0">
                        <a:latin typeface="Arial"/>
                        <a:cs typeface="Arial"/>
                      </a:endParaRP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err="1">
                          <a:latin typeface="Arial"/>
                          <a:cs typeface="Arial"/>
                        </a:rPr>
                        <a:t>int</a:t>
                      </a:r>
                      <a:r>
                        <a:rPr lang="en-US" altLang="zh-CN" sz="2400" dirty="0">
                          <a:latin typeface="Arial"/>
                          <a:cs typeface="Arial"/>
                        </a:rPr>
                        <a:t> a = 0; long</a:t>
                      </a:r>
                      <a:r>
                        <a:rPr lang="en-US" altLang="zh-CN" sz="2400" baseline="0" dirty="0">
                          <a:latin typeface="Arial"/>
                          <a:cs typeface="Arial"/>
                        </a:rPr>
                        <a:t> b = 0;</a:t>
                      </a:r>
                      <a:endParaRPr lang="zh-CN" altLang="en-US" sz="2400" dirty="0">
                        <a:latin typeface="Arial"/>
                        <a:cs typeface="Aria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a:latin typeface="Arial"/>
                          <a:cs typeface="Arial"/>
                        </a:rPr>
                        <a:t>sizeof(a + b)</a:t>
                      </a:r>
                      <a:endParaRPr lang="zh-CN" altLang="en-US" sz="2400" dirty="0">
                        <a:latin typeface="Arial"/>
                        <a:cs typeface="Arial"/>
                      </a:endParaRPr>
                    </a:p>
                  </a:txBody>
                  <a:tcPr/>
                </a:tc>
                <a:tc>
                  <a:txBody>
                    <a:bodyPr/>
                    <a:lstStyle/>
                    <a:p>
                      <a:r>
                        <a:rPr lang="en-US" altLang="zh-CN" sz="2400" dirty="0">
                          <a:latin typeface="Arial"/>
                          <a:cs typeface="Arial"/>
                        </a:rPr>
                        <a:t>8</a:t>
                      </a:r>
                      <a:endParaRPr lang="zh-CN" altLang="en-US" sz="2400" dirty="0">
                        <a:latin typeface="Arial"/>
                        <a:cs typeface="Arial"/>
                      </a:endParaRP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a:latin typeface="Arial"/>
                          <a:cs typeface="Arial"/>
                        </a:rPr>
                        <a:t>char</a:t>
                      </a:r>
                      <a:r>
                        <a:rPr lang="en-US" altLang="zh-CN" sz="2400" baseline="0" dirty="0">
                          <a:latin typeface="Arial"/>
                          <a:cs typeface="Arial"/>
                        </a:rPr>
                        <a:t> c[10];</a:t>
                      </a:r>
                      <a:endParaRPr lang="zh-CN" altLang="en-US" sz="2400" dirty="0">
                        <a:latin typeface="Arial"/>
                        <a:cs typeface="Aria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a:latin typeface="Arial"/>
                          <a:cs typeface="Arial"/>
                        </a:rPr>
                        <a:t>sizeof(c)</a:t>
                      </a:r>
                      <a:endParaRPr lang="zh-CN" altLang="en-US" sz="2400" dirty="0">
                        <a:latin typeface="Arial"/>
                        <a:cs typeface="Arial"/>
                      </a:endParaRPr>
                    </a:p>
                  </a:txBody>
                  <a:tcPr/>
                </a:tc>
                <a:tc>
                  <a:txBody>
                    <a:bodyPr/>
                    <a:lstStyle/>
                    <a:p>
                      <a:r>
                        <a:rPr lang="en-US" altLang="zh-CN" sz="2400" dirty="0">
                          <a:latin typeface="Arial"/>
                          <a:cs typeface="Arial"/>
                        </a:rPr>
                        <a:t>10</a:t>
                      </a:r>
                      <a:endParaRPr lang="zh-CN" altLang="en-US" sz="2400" dirty="0">
                        <a:latin typeface="Arial"/>
                        <a:cs typeface="Arial"/>
                      </a:endParaRP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aseline="0" dirty="0" err="1">
                          <a:latin typeface="Arial"/>
                          <a:cs typeface="Arial"/>
                        </a:rPr>
                        <a:t>int</a:t>
                      </a:r>
                      <a:r>
                        <a:rPr lang="en-US" altLang="zh-CN" sz="2400" baseline="0" dirty="0">
                          <a:latin typeface="Arial"/>
                          <a:cs typeface="Arial"/>
                        </a:rPr>
                        <a:t> </a:t>
                      </a:r>
                      <a:r>
                        <a:rPr lang="en-US" altLang="zh-CN" sz="2400" baseline="0" dirty="0" err="1">
                          <a:latin typeface="Arial"/>
                          <a:cs typeface="Arial"/>
                        </a:rPr>
                        <a:t>arr</a:t>
                      </a:r>
                      <a:r>
                        <a:rPr lang="en-US" altLang="zh-CN" sz="2400" baseline="0" dirty="0">
                          <a:latin typeface="Arial"/>
                          <a:cs typeface="Arial"/>
                        </a:rPr>
                        <a:t>[10];</a:t>
                      </a:r>
                      <a:endParaRPr lang="zh-CN" altLang="en-US" sz="2400" dirty="0">
                        <a:latin typeface="Arial"/>
                        <a:cs typeface="Aria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a:latin typeface="Arial"/>
                          <a:cs typeface="Arial"/>
                        </a:rPr>
                        <a:t>sizeof</a:t>
                      </a:r>
                      <a:r>
                        <a:rPr lang="de-DE" altLang="zh-CN" sz="2400" dirty="0">
                          <a:latin typeface="Arial"/>
                          <a:cs typeface="Arial"/>
                        </a:rPr>
                        <a:t>(</a:t>
                      </a:r>
                      <a:r>
                        <a:rPr lang="de-DE" altLang="zh-CN" sz="2400" dirty="0" err="1">
                          <a:latin typeface="Arial"/>
                          <a:cs typeface="Arial"/>
                        </a:rPr>
                        <a:t>arr</a:t>
                      </a:r>
                      <a:r>
                        <a:rPr lang="de-DE" altLang="zh-CN" sz="2400" dirty="0">
                          <a:latin typeface="Arial"/>
                          <a:cs typeface="Arial"/>
                        </a:rPr>
                        <a:t>)</a:t>
                      </a:r>
                      <a:endParaRPr lang="zh-CN" altLang="en-US" sz="2400" dirty="0">
                        <a:latin typeface="Arial"/>
                        <a:cs typeface="Arial"/>
                      </a:endParaRPr>
                    </a:p>
                  </a:txBody>
                  <a:tcPr/>
                </a:tc>
                <a:tc>
                  <a:txBody>
                    <a:bodyPr/>
                    <a:lstStyle/>
                    <a:p>
                      <a:r>
                        <a:rPr lang="en-US" altLang="zh-CN" sz="2400" dirty="0">
                          <a:latin typeface="Arial"/>
                          <a:cs typeface="Arial"/>
                        </a:rPr>
                        <a:t>10 * 4 = 40</a:t>
                      </a:r>
                      <a:endParaRPr lang="zh-CN" altLang="en-US" sz="2400" dirty="0">
                        <a:latin typeface="Arial"/>
                        <a:cs typeface="Arial"/>
                      </a:endParaRP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400" dirty="0">
                        <a:latin typeface="Arial"/>
                        <a:cs typeface="Aria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err="1">
                          <a:latin typeface="Arial"/>
                          <a:cs typeface="Arial"/>
                        </a:rPr>
                        <a:t>sizeof</a:t>
                      </a:r>
                      <a:r>
                        <a:rPr lang="en-US" altLang="zh-CN" sz="2400" dirty="0">
                          <a:latin typeface="Arial"/>
                          <a:cs typeface="Arial"/>
                        </a:rPr>
                        <a:t>(</a:t>
                      </a:r>
                      <a:r>
                        <a:rPr lang="en-US" altLang="zh-CN" sz="2400" dirty="0" err="1">
                          <a:latin typeface="Arial"/>
                          <a:cs typeface="Arial"/>
                        </a:rPr>
                        <a:t>arr</a:t>
                      </a:r>
                      <a:r>
                        <a:rPr lang="en-US" altLang="zh-CN" sz="2400" dirty="0">
                          <a:latin typeface="Arial"/>
                          <a:cs typeface="Arial"/>
                        </a:rPr>
                        <a:t>[0])</a:t>
                      </a:r>
                      <a:endParaRPr lang="zh-CN" altLang="en-US" sz="2400" dirty="0">
                        <a:latin typeface="Arial"/>
                        <a:cs typeface="Arial"/>
                      </a:endParaRPr>
                    </a:p>
                  </a:txBody>
                  <a:tcPr/>
                </a:tc>
                <a:tc>
                  <a:txBody>
                    <a:bodyPr/>
                    <a:lstStyle/>
                    <a:p>
                      <a:r>
                        <a:rPr lang="en-US" altLang="zh-CN" sz="2400" dirty="0">
                          <a:latin typeface="Arial"/>
                          <a:cs typeface="Arial"/>
                        </a:rPr>
                        <a:t>4</a:t>
                      </a:r>
                      <a:endParaRPr lang="zh-CN" altLang="en-US" sz="2400" dirty="0">
                        <a:latin typeface="Arial"/>
                        <a:cs typeface="Arial"/>
                      </a:endParaRPr>
                    </a:p>
                  </a:txBody>
                  <a:tcPr/>
                </a:tc>
                <a:extLst>
                  <a:ext uri="{0D108BD9-81ED-4DB2-BD59-A6C34878D82A}">
                    <a16:rowId xmlns:a16="http://schemas.microsoft.com/office/drawing/2014/main" val="1000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err="1">
                          <a:latin typeface="Arial"/>
                          <a:cs typeface="Arial"/>
                        </a:rPr>
                        <a:t>int</a:t>
                      </a:r>
                      <a:r>
                        <a:rPr lang="en-US" altLang="zh-CN" sz="2400" dirty="0">
                          <a:latin typeface="Arial"/>
                          <a:cs typeface="Arial"/>
                        </a:rPr>
                        <a:t> *p = </a:t>
                      </a:r>
                      <a:r>
                        <a:rPr lang="en-US" altLang="zh-CN" sz="2400" dirty="0" err="1">
                          <a:latin typeface="Arial"/>
                          <a:cs typeface="Arial"/>
                        </a:rPr>
                        <a:t>arr</a:t>
                      </a:r>
                      <a:r>
                        <a:rPr lang="en-US" altLang="zh-CN" sz="2400" dirty="0">
                          <a:latin typeface="Arial"/>
                          <a:cs typeface="Arial"/>
                        </a:rPr>
                        <a:t>;</a:t>
                      </a:r>
                      <a:endParaRPr lang="zh-CN" altLang="en-US" sz="2400" dirty="0">
                        <a:latin typeface="Arial"/>
                        <a:cs typeface="Aria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err="1">
                          <a:latin typeface="Arial"/>
                          <a:cs typeface="Arial"/>
                        </a:rPr>
                        <a:t>sizeof</a:t>
                      </a:r>
                      <a:r>
                        <a:rPr lang="en-US" altLang="zh-CN" sz="2400" dirty="0">
                          <a:latin typeface="Arial"/>
                          <a:cs typeface="Arial"/>
                        </a:rPr>
                        <a:t>(p)</a:t>
                      </a:r>
                      <a:endParaRPr lang="zh-CN" altLang="en-US" sz="2400" dirty="0">
                        <a:latin typeface="Arial"/>
                        <a:cs typeface="Arial"/>
                      </a:endParaRPr>
                    </a:p>
                  </a:txBody>
                  <a:tcPr/>
                </a:tc>
                <a:tc>
                  <a:txBody>
                    <a:bodyPr/>
                    <a:lstStyle/>
                    <a:p>
                      <a:r>
                        <a:rPr lang="en-US" altLang="zh-CN" sz="2400" dirty="0">
                          <a:latin typeface="Arial"/>
                          <a:cs typeface="Arial"/>
                        </a:rPr>
                        <a:t>8</a:t>
                      </a:r>
                      <a:endParaRPr lang="zh-CN" altLang="en-US" sz="2400" dirty="0">
                        <a:latin typeface="Arial"/>
                        <a:cs typeface="Arial"/>
                      </a:endParaRPr>
                    </a:p>
                  </a:txBody>
                  <a:tcPr/>
                </a:tc>
                <a:extLst>
                  <a:ext uri="{0D108BD9-81ED-4DB2-BD59-A6C34878D82A}">
                    <a16:rowId xmlns:a16="http://schemas.microsoft.com/office/drawing/2014/main" val="10007"/>
                  </a:ext>
                </a:extLst>
              </a:tr>
            </a:tbl>
          </a:graphicData>
        </a:graphic>
      </p:graphicFrame>
      <p:sp>
        <p:nvSpPr>
          <p:cNvPr id="5" name="矩形 4"/>
          <p:cNvSpPr/>
          <p:nvPr/>
        </p:nvSpPr>
        <p:spPr>
          <a:xfrm>
            <a:off x="3622735" y="5630236"/>
            <a:ext cx="2340304" cy="461665"/>
          </a:xfrm>
          <a:prstGeom prst="rect">
            <a:avLst/>
          </a:prstGeom>
        </p:spPr>
        <p:txBody>
          <a:bodyPr wrap="none">
            <a:spAutoFit/>
          </a:bodyPr>
          <a:lstStyle/>
          <a:p>
            <a:r>
              <a:rPr lang="en-US" altLang="zh-CN" sz="2400" dirty="0">
                <a:latin typeface="Arial"/>
                <a:cs typeface="Arial"/>
              </a:rPr>
              <a:t>64 bits machine</a:t>
            </a:r>
            <a:endParaRPr lang="zh-CN" altLang="en-US" sz="2400" dirty="0"/>
          </a:p>
        </p:txBody>
      </p:sp>
    </p:spTree>
    <p:extLst>
      <p:ext uri="{BB962C8B-B14F-4D97-AF65-F5344CB8AC3E}">
        <p14:creationId xmlns:p14="http://schemas.microsoft.com/office/powerpoint/2010/main" val="15496506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solidFill>
                  <a:schemeClr val="bg2">
                    <a:lumMod val="25000"/>
                  </a:schemeClr>
                </a:solidFill>
              </a:rPr>
              <a:t>Undefined behavior </a:t>
            </a:r>
            <a:endParaRPr kumimoji="1" lang="zh-CN" altLang="en-US" dirty="0">
              <a:solidFill>
                <a:schemeClr val="bg2">
                  <a:lumMod val="25000"/>
                </a:schemeClr>
              </a:solidFill>
            </a:endParaRPr>
          </a:p>
        </p:txBody>
      </p:sp>
      <p:sp>
        <p:nvSpPr>
          <p:cNvPr id="4" name="矩形 3"/>
          <p:cNvSpPr/>
          <p:nvPr/>
        </p:nvSpPr>
        <p:spPr>
          <a:xfrm>
            <a:off x="476903" y="2171389"/>
            <a:ext cx="8209897" cy="1815882"/>
          </a:xfrm>
          <a:prstGeom prst="rect">
            <a:avLst/>
          </a:prstGeom>
        </p:spPr>
        <p:txBody>
          <a:bodyPr wrap="square">
            <a:spAutoFit/>
          </a:bodyPr>
          <a:lstStyle/>
          <a:p>
            <a:r>
              <a:rPr lang="en-US" altLang="zh-CN" sz="2800" dirty="0">
                <a:latin typeface="Arial"/>
                <a:cs typeface="Arial"/>
              </a:rPr>
              <a:t>In computer programming, undefined behavior (UB) is the result of executing computer code whose behavior is not prescribed by the language specification.</a:t>
            </a:r>
            <a:endParaRPr lang="zh-CN" altLang="en-US" sz="2800" dirty="0">
              <a:latin typeface="Arial"/>
              <a:cs typeface="Arial"/>
            </a:endParaRPr>
          </a:p>
        </p:txBody>
      </p:sp>
    </p:spTree>
    <p:extLst>
      <p:ext uri="{BB962C8B-B14F-4D97-AF65-F5344CB8AC3E}">
        <p14:creationId xmlns:p14="http://schemas.microsoft.com/office/powerpoint/2010/main" val="190607335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a:bodyPr>
          <a:lstStyle/>
          <a:p>
            <a:r>
              <a:rPr kumimoji="1" lang="en-US" altLang="zh-CN" dirty="0">
                <a:solidFill>
                  <a:schemeClr val="bg2">
                    <a:lumMod val="25000"/>
                  </a:schemeClr>
                </a:solidFill>
              </a:rPr>
              <a:t>Classic undefined behaviors</a:t>
            </a:r>
            <a:endParaRPr kumimoji="1" lang="zh-CN" altLang="en-US" dirty="0">
              <a:solidFill>
                <a:schemeClr val="bg2">
                  <a:lumMod val="25000"/>
                </a:schemeClr>
              </a:solidFill>
            </a:endParaRPr>
          </a:p>
        </p:txBody>
      </p:sp>
      <p:sp>
        <p:nvSpPr>
          <p:cNvPr id="3" name="内容占位符 2"/>
          <p:cNvSpPr>
            <a:spLocks noGrp="1"/>
          </p:cNvSpPr>
          <p:nvPr>
            <p:ph idx="1"/>
          </p:nvPr>
        </p:nvSpPr>
        <p:spPr>
          <a:xfrm>
            <a:off x="457200" y="1239694"/>
            <a:ext cx="8229600" cy="5294661"/>
          </a:xfrm>
        </p:spPr>
        <p:txBody>
          <a:bodyPr>
            <a:normAutofit fontScale="85000" lnSpcReduction="20000"/>
          </a:bodyPr>
          <a:lstStyle/>
          <a:p>
            <a:r>
              <a:rPr kumimoji="1" lang="en-US" altLang="zh-CN" dirty="0"/>
              <a:t>Use an uninitialized variable</a:t>
            </a:r>
          </a:p>
          <a:p>
            <a:pPr marL="0" indent="0">
              <a:buNone/>
            </a:pPr>
            <a:r>
              <a:rPr kumimoji="1" lang="en-US" altLang="zh-CN" sz="2400" dirty="0" err="1">
                <a:latin typeface="Consolas"/>
                <a:cs typeface="Consolas"/>
              </a:rPr>
              <a:t>int</a:t>
            </a:r>
            <a:r>
              <a:rPr kumimoji="1" lang="en-US" altLang="zh-CN" sz="2400" dirty="0">
                <a:latin typeface="Consolas"/>
                <a:cs typeface="Consolas"/>
              </a:rPr>
              <a:t> a;</a:t>
            </a:r>
          </a:p>
          <a:p>
            <a:pPr marL="0" indent="0">
              <a:buNone/>
            </a:pPr>
            <a:r>
              <a:rPr kumimoji="1" lang="en-US" altLang="zh-CN" sz="2400" dirty="0" err="1">
                <a:latin typeface="Consolas"/>
                <a:cs typeface="Consolas"/>
              </a:rPr>
              <a:t>int</a:t>
            </a:r>
            <a:r>
              <a:rPr kumimoji="1" lang="en-US" altLang="zh-CN" sz="2400" dirty="0">
                <a:latin typeface="Consolas"/>
                <a:cs typeface="Consolas"/>
              </a:rPr>
              <a:t> b = a + 1;</a:t>
            </a:r>
          </a:p>
          <a:p>
            <a:pPr marL="0" indent="0">
              <a:buNone/>
            </a:pPr>
            <a:endParaRPr kumimoji="1" lang="en-US" altLang="zh-CN" dirty="0"/>
          </a:p>
          <a:p>
            <a:r>
              <a:rPr kumimoji="1" lang="en-US" altLang="zh-CN" dirty="0"/>
              <a:t>out of bound array access</a:t>
            </a:r>
            <a:endParaRPr kumimoji="1" lang="en-US" altLang="zh-CN" dirty="0">
              <a:latin typeface="Consolas"/>
              <a:cs typeface="Consolas"/>
            </a:endParaRPr>
          </a:p>
          <a:p>
            <a:pPr marL="0" indent="0">
              <a:buNone/>
            </a:pPr>
            <a:r>
              <a:rPr kumimoji="1" lang="en-US" altLang="zh-CN" dirty="0" err="1">
                <a:latin typeface="Consolas"/>
                <a:cs typeface="Consolas"/>
              </a:rPr>
              <a:t>int</a:t>
            </a:r>
            <a:r>
              <a:rPr kumimoji="1" lang="en-US" altLang="zh-CN" dirty="0">
                <a:latin typeface="Consolas"/>
                <a:cs typeface="Consolas"/>
              </a:rPr>
              <a:t> a[2] = {1, 2};</a:t>
            </a:r>
          </a:p>
          <a:p>
            <a:pPr marL="0" indent="0">
              <a:buNone/>
            </a:pPr>
            <a:r>
              <a:rPr kumimoji="1" lang="en-US" altLang="zh-CN" dirty="0" err="1">
                <a:latin typeface="Consolas"/>
                <a:cs typeface="Consolas"/>
              </a:rPr>
              <a:t>int</a:t>
            </a:r>
            <a:r>
              <a:rPr kumimoji="1" lang="en-US" altLang="zh-CN" dirty="0">
                <a:latin typeface="Consolas"/>
                <a:cs typeface="Consolas"/>
              </a:rPr>
              <a:t> *p = a</a:t>
            </a:r>
          </a:p>
          <a:p>
            <a:pPr marL="0" indent="0">
              <a:buNone/>
            </a:pPr>
            <a:r>
              <a:rPr kumimoji="1" lang="en-US" altLang="zh-CN" dirty="0">
                <a:latin typeface="Consolas"/>
                <a:cs typeface="Consolas"/>
              </a:rPr>
              <a:t>*(p+3) = 3;</a:t>
            </a:r>
          </a:p>
          <a:p>
            <a:pPr marL="0" indent="0">
              <a:buNone/>
            </a:pPr>
            <a:endParaRPr kumimoji="1" lang="en-US" altLang="zh-CN" dirty="0"/>
          </a:p>
          <a:p>
            <a:r>
              <a:rPr kumimoji="1" lang="en-US" altLang="zh-CN" dirty="0"/>
              <a:t>Divide by zero</a:t>
            </a:r>
          </a:p>
          <a:p>
            <a:pPr marL="0" indent="0">
              <a:buNone/>
            </a:pPr>
            <a:r>
              <a:rPr kumimoji="1" lang="en-US" altLang="zh-CN" sz="2400" dirty="0" err="1">
                <a:latin typeface="Consolas"/>
                <a:cs typeface="Consolas"/>
              </a:rPr>
              <a:t>int</a:t>
            </a:r>
            <a:r>
              <a:rPr kumimoji="1" lang="en-US" altLang="zh-CN" sz="2400" dirty="0">
                <a:latin typeface="Consolas"/>
                <a:cs typeface="Consolas"/>
              </a:rPr>
              <a:t> a = 1 / 0;</a:t>
            </a:r>
          </a:p>
          <a:p>
            <a:pPr marL="0" indent="0">
              <a:buNone/>
            </a:pPr>
            <a:endParaRPr kumimoji="1" lang="en-US" altLang="zh-CN" dirty="0"/>
          </a:p>
          <a:p>
            <a:r>
              <a:rPr kumimoji="1" lang="en-US" altLang="zh-CN" dirty="0"/>
              <a:t>integer overflow</a:t>
            </a:r>
          </a:p>
          <a:p>
            <a:pPr marL="0" indent="0">
              <a:buNone/>
            </a:pPr>
            <a:r>
              <a:rPr kumimoji="1" lang="en-US" altLang="zh-CN" sz="2400" dirty="0" err="1">
                <a:latin typeface="Consolas"/>
                <a:cs typeface="Consolas"/>
              </a:rPr>
              <a:t>int</a:t>
            </a:r>
            <a:r>
              <a:rPr kumimoji="1" lang="en-US" altLang="zh-CN" sz="2400" dirty="0">
                <a:latin typeface="Consolas"/>
                <a:cs typeface="Consolas"/>
              </a:rPr>
              <a:t> a = 0x7fffffff</a:t>
            </a:r>
          </a:p>
          <a:p>
            <a:pPr marL="0" indent="0">
              <a:buNone/>
            </a:pPr>
            <a:r>
              <a:rPr kumimoji="1" lang="en-US" altLang="zh-CN" sz="2400" dirty="0" err="1">
                <a:latin typeface="Consolas"/>
                <a:cs typeface="Consolas"/>
              </a:rPr>
              <a:t>int</a:t>
            </a:r>
            <a:r>
              <a:rPr kumimoji="1" lang="en-US" altLang="zh-CN" sz="2400" dirty="0">
                <a:latin typeface="Consolas"/>
                <a:cs typeface="Consolas"/>
              </a:rPr>
              <a:t> b = a + 1 </a:t>
            </a:r>
          </a:p>
        </p:txBody>
      </p:sp>
    </p:spTree>
    <p:extLst>
      <p:ext uri="{BB962C8B-B14F-4D97-AF65-F5344CB8AC3E}">
        <p14:creationId xmlns:p14="http://schemas.microsoft.com/office/powerpoint/2010/main" val="2652405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Why small size?</a:t>
            </a:r>
            <a:endParaRPr kumimoji="1" lang="zh-CN" altLang="en-US" dirty="0"/>
          </a:p>
        </p:txBody>
      </p:sp>
      <p:sp>
        <p:nvSpPr>
          <p:cNvPr id="3" name="内容占位符 2"/>
          <p:cNvSpPr>
            <a:spLocks noGrp="1"/>
          </p:cNvSpPr>
          <p:nvPr>
            <p:ph idx="1"/>
          </p:nvPr>
        </p:nvSpPr>
        <p:spPr/>
        <p:txBody>
          <a:bodyPr/>
          <a:lstStyle/>
          <a:p>
            <a:r>
              <a:rPr lang="en-US" altLang="zh-CN" dirty="0"/>
              <a:t>It fits easily on your screen without scrolling</a:t>
            </a:r>
          </a:p>
          <a:p>
            <a:endParaRPr lang="en-US" altLang="zh-CN" dirty="0"/>
          </a:p>
          <a:p>
            <a:r>
              <a:rPr lang="en-US" altLang="zh-CN" dirty="0"/>
              <a:t>It should be the code size that you can hold in your head</a:t>
            </a:r>
          </a:p>
          <a:p>
            <a:endParaRPr lang="en-US" altLang="zh-CN" dirty="0"/>
          </a:p>
          <a:p>
            <a:r>
              <a:rPr lang="en-US" altLang="zh-CN" dirty="0"/>
              <a:t>It should be meaningful enough to require a function in its own right </a:t>
            </a:r>
            <a:endParaRPr lang="zh-CN" altLang="en-US" dirty="0"/>
          </a:p>
          <a:p>
            <a:endParaRPr lang="en-US" altLang="zh-CN" dirty="0"/>
          </a:p>
          <a:p>
            <a:endParaRPr kumimoji="1" lang="zh-CN" altLang="en-US" dirty="0"/>
          </a:p>
        </p:txBody>
      </p:sp>
    </p:spTree>
    <p:extLst>
      <p:ext uri="{BB962C8B-B14F-4D97-AF65-F5344CB8AC3E}">
        <p14:creationId xmlns:p14="http://schemas.microsoft.com/office/powerpoint/2010/main" val="174081457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fontScale="90000"/>
          </a:bodyPr>
          <a:lstStyle/>
          <a:p>
            <a:r>
              <a:rPr kumimoji="1" lang="en-US" altLang="zh-CN" dirty="0">
                <a:solidFill>
                  <a:schemeClr val="bg2">
                    <a:lumMod val="25000"/>
                  </a:schemeClr>
                </a:solidFill>
              </a:rPr>
              <a:t>Why does C have undefined behavior?</a:t>
            </a:r>
            <a:endParaRPr kumimoji="1" lang="zh-CN" altLang="en-US" dirty="0">
              <a:solidFill>
                <a:schemeClr val="bg2">
                  <a:lumMod val="25000"/>
                </a:schemeClr>
              </a:solidFill>
            </a:endParaRPr>
          </a:p>
        </p:txBody>
      </p:sp>
      <p:sp>
        <p:nvSpPr>
          <p:cNvPr id="3" name="内容占位符 2"/>
          <p:cNvSpPr>
            <a:spLocks noGrp="1"/>
          </p:cNvSpPr>
          <p:nvPr>
            <p:ph idx="1"/>
          </p:nvPr>
        </p:nvSpPr>
        <p:spPr/>
        <p:txBody>
          <a:bodyPr/>
          <a:lstStyle/>
          <a:p>
            <a:pPr marL="0" indent="0">
              <a:buNone/>
            </a:pPr>
            <a:r>
              <a:rPr kumimoji="1" lang="en-US" altLang="zh-CN" dirty="0"/>
              <a:t>Simplify compiler’s implementation</a:t>
            </a:r>
          </a:p>
          <a:p>
            <a:endParaRPr kumimoji="1" lang="en-US" altLang="zh-CN" dirty="0"/>
          </a:p>
          <a:p>
            <a:endParaRPr kumimoji="1" lang="en-US" altLang="zh-CN" dirty="0"/>
          </a:p>
          <a:p>
            <a:endParaRPr kumimoji="1" lang="en-US" altLang="zh-CN" dirty="0"/>
          </a:p>
          <a:p>
            <a:pPr marL="0" indent="0">
              <a:buNone/>
            </a:pPr>
            <a:r>
              <a:rPr kumimoji="1" lang="en-US" altLang="zh-CN" dirty="0"/>
              <a:t>Enable better performance</a:t>
            </a:r>
          </a:p>
          <a:p>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191885237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sz="3600" dirty="0">
                <a:solidFill>
                  <a:schemeClr val="bg2">
                    <a:lumMod val="25000"/>
                  </a:schemeClr>
                </a:solidFill>
              </a:rPr>
              <a:t>Classic</a:t>
            </a:r>
            <a:r>
              <a:rPr kumimoji="1" lang="en-US" altLang="zh-CN" dirty="0"/>
              <a:t> </a:t>
            </a:r>
            <a:r>
              <a:rPr kumimoji="1" lang="en-US" altLang="zh-CN" sz="3600" dirty="0">
                <a:solidFill>
                  <a:schemeClr val="bg2">
                    <a:lumMod val="25000"/>
                  </a:schemeClr>
                </a:solidFill>
              </a:rPr>
              <a:t>undefined</a:t>
            </a:r>
            <a:r>
              <a:rPr kumimoji="1" lang="en-US" altLang="zh-CN" dirty="0"/>
              <a:t> </a:t>
            </a:r>
            <a:r>
              <a:rPr kumimoji="1" lang="en-US" altLang="zh-CN" sz="3600" dirty="0">
                <a:solidFill>
                  <a:schemeClr val="bg2">
                    <a:lumMod val="25000"/>
                  </a:schemeClr>
                </a:solidFill>
              </a:rPr>
              <a:t>behaviors</a:t>
            </a:r>
            <a:endParaRPr kumimoji="1" lang="zh-CN" altLang="en-US" sz="3600" dirty="0">
              <a:solidFill>
                <a:schemeClr val="bg2">
                  <a:lumMod val="25000"/>
                </a:schemeClr>
              </a:solidFill>
            </a:endParaRPr>
          </a:p>
        </p:txBody>
      </p:sp>
      <p:sp>
        <p:nvSpPr>
          <p:cNvPr id="3" name="内容占位符 2"/>
          <p:cNvSpPr>
            <a:spLocks noGrp="1"/>
          </p:cNvSpPr>
          <p:nvPr>
            <p:ph idx="1"/>
          </p:nvPr>
        </p:nvSpPr>
        <p:spPr/>
        <p:txBody>
          <a:bodyPr>
            <a:normAutofit/>
          </a:bodyPr>
          <a:lstStyle/>
          <a:p>
            <a:r>
              <a:rPr kumimoji="1" lang="en-US" altLang="zh-CN" dirty="0"/>
              <a:t>Use uninitialized variables</a:t>
            </a:r>
          </a:p>
          <a:p>
            <a:pPr lvl="1">
              <a:buFont typeface="Symbol" charset="2"/>
              <a:buChar char="-"/>
            </a:pPr>
            <a:r>
              <a:rPr kumimoji="1" lang="en-US" altLang="zh-CN" dirty="0"/>
              <a:t>Avoid memory write</a:t>
            </a:r>
          </a:p>
          <a:p>
            <a:r>
              <a:rPr kumimoji="1" lang="en-US" altLang="zh-CN" dirty="0"/>
              <a:t>Out-of-bound array access</a:t>
            </a:r>
          </a:p>
          <a:p>
            <a:pPr lvl="1"/>
            <a:r>
              <a:rPr kumimoji="1" lang="en-US" altLang="zh-CN" dirty="0"/>
              <a:t>Avoid runtime bound checking</a:t>
            </a:r>
          </a:p>
          <a:p>
            <a:pPr lvl="1"/>
            <a:endParaRPr kumimoji="1" lang="en-US" altLang="zh-CN" dirty="0"/>
          </a:p>
          <a:p>
            <a:r>
              <a:rPr kumimoji="1" lang="en-US" altLang="zh-CN" dirty="0"/>
              <a:t>Divided by zero</a:t>
            </a:r>
          </a:p>
          <a:p>
            <a:pPr marL="0" indent="0">
              <a:buNone/>
            </a:pPr>
            <a:endParaRPr kumimoji="1" lang="en-US" altLang="zh-CN" dirty="0"/>
          </a:p>
          <a:p>
            <a:r>
              <a:rPr kumimoji="1" lang="en-US" altLang="zh-CN" dirty="0"/>
              <a:t>integer overflow</a:t>
            </a:r>
          </a:p>
          <a:p>
            <a:pPr marL="0" indent="0">
              <a:buNone/>
            </a:pPr>
            <a:endParaRPr kumimoji="1" lang="zh-CN" altLang="en-US" dirty="0"/>
          </a:p>
        </p:txBody>
      </p:sp>
      <p:sp>
        <p:nvSpPr>
          <p:cNvPr id="4" name="矩形 3"/>
          <p:cNvSpPr/>
          <p:nvPr/>
        </p:nvSpPr>
        <p:spPr>
          <a:xfrm>
            <a:off x="5075452" y="4060831"/>
            <a:ext cx="655385" cy="1107996"/>
          </a:xfrm>
          <a:prstGeom prst="rect">
            <a:avLst/>
          </a:prstGeom>
        </p:spPr>
        <p:txBody>
          <a:bodyPr wrap="none">
            <a:spAutoFit/>
          </a:bodyPr>
          <a:lstStyle/>
          <a:p>
            <a:r>
              <a:rPr kumimoji="1" lang="en-US" altLang="zh-CN" sz="6600" dirty="0">
                <a:solidFill>
                  <a:srgbClr val="FF0000"/>
                </a:solidFill>
                <a:latin typeface="Arial"/>
                <a:cs typeface="Arial"/>
              </a:rPr>
              <a:t>?</a:t>
            </a:r>
            <a:endParaRPr lang="zh-CN" altLang="en-US" sz="6600" dirty="0">
              <a:solidFill>
                <a:srgbClr val="FF0000"/>
              </a:solidFill>
              <a:latin typeface="Arial"/>
              <a:cs typeface="Arial"/>
            </a:endParaRPr>
          </a:p>
        </p:txBody>
      </p:sp>
    </p:spTree>
    <p:extLst>
      <p:ext uri="{BB962C8B-B14F-4D97-AF65-F5344CB8AC3E}">
        <p14:creationId xmlns:p14="http://schemas.microsoft.com/office/powerpoint/2010/main" val="1155740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a:bodyPr>
          <a:lstStyle/>
          <a:p>
            <a:r>
              <a:rPr kumimoji="1" lang="en-US" altLang="zh-CN" sz="3600" dirty="0">
                <a:solidFill>
                  <a:schemeClr val="bg2">
                    <a:lumMod val="25000"/>
                  </a:schemeClr>
                </a:solidFill>
              </a:rPr>
              <a:t>Classic undefined behaviors</a:t>
            </a:r>
            <a:endParaRPr kumimoji="1" lang="zh-CN" altLang="en-US" sz="3600" dirty="0">
              <a:solidFill>
                <a:schemeClr val="bg2">
                  <a:lumMod val="25000"/>
                </a:schemeClr>
              </a:solidFill>
            </a:endParaRPr>
          </a:p>
        </p:txBody>
      </p:sp>
      <p:sp>
        <p:nvSpPr>
          <p:cNvPr id="3" name="内容占位符 2"/>
          <p:cNvSpPr>
            <a:spLocks noGrp="1"/>
          </p:cNvSpPr>
          <p:nvPr>
            <p:ph idx="1"/>
          </p:nvPr>
        </p:nvSpPr>
        <p:spPr/>
        <p:txBody>
          <a:bodyPr>
            <a:normAutofit fontScale="92500" lnSpcReduction="10000"/>
          </a:bodyPr>
          <a:lstStyle/>
          <a:p>
            <a:pPr marL="0" indent="0">
              <a:buNone/>
            </a:pPr>
            <a:r>
              <a:rPr kumimoji="1" lang="en-US" altLang="zh-CN" dirty="0"/>
              <a:t>At instruction set level, different architectures handle them in different ways:</a:t>
            </a:r>
          </a:p>
          <a:p>
            <a:pPr marL="0" indent="0">
              <a:buNone/>
            </a:pPr>
            <a:endParaRPr kumimoji="1" lang="en-US" altLang="zh-CN" dirty="0"/>
          </a:p>
          <a:p>
            <a:pPr marL="0" indent="0">
              <a:buNone/>
            </a:pPr>
            <a:r>
              <a:rPr kumimoji="1" lang="en-US" altLang="zh-CN" dirty="0"/>
              <a:t>Divided by zero</a:t>
            </a:r>
          </a:p>
          <a:p>
            <a:pPr>
              <a:buFont typeface="Symbol" charset="2"/>
              <a:buChar char="-"/>
            </a:pPr>
            <a:r>
              <a:rPr kumimoji="1" lang="en-US" altLang="zh-CN" dirty="0"/>
              <a:t>X86 raises an exception</a:t>
            </a:r>
          </a:p>
          <a:p>
            <a:pPr>
              <a:buFont typeface="Symbol" charset="2"/>
              <a:buChar char="-"/>
            </a:pPr>
            <a:r>
              <a:rPr kumimoji="1" lang="en-US" altLang="zh-CN" dirty="0"/>
              <a:t>MIPS and PowerPC silently ignore it. </a:t>
            </a:r>
          </a:p>
          <a:p>
            <a:pPr marL="0" indent="0">
              <a:buNone/>
            </a:pPr>
            <a:endParaRPr kumimoji="1" lang="en-US" altLang="zh-CN" dirty="0"/>
          </a:p>
          <a:p>
            <a:pPr marL="0" indent="0">
              <a:buNone/>
            </a:pPr>
            <a:r>
              <a:rPr kumimoji="1" lang="en-US" altLang="zh-CN" dirty="0"/>
              <a:t>integer overflow</a:t>
            </a:r>
          </a:p>
          <a:p>
            <a:pPr>
              <a:buFont typeface="Symbol" charset="2"/>
              <a:buChar char="-"/>
            </a:pPr>
            <a:r>
              <a:rPr kumimoji="1" lang="en-US" altLang="zh-CN" dirty="0"/>
              <a:t>X86 wraps around (with flags set)</a:t>
            </a:r>
          </a:p>
          <a:p>
            <a:pPr>
              <a:buFont typeface="Symbol" charset="2"/>
              <a:buChar char="-"/>
            </a:pPr>
            <a:r>
              <a:rPr kumimoji="1" lang="en-US" altLang="zh-CN" dirty="0"/>
              <a:t>MIPS raises an exception. </a:t>
            </a:r>
          </a:p>
          <a:p>
            <a:pPr>
              <a:buFont typeface="Symbol" charset="2"/>
              <a:buChar char="-"/>
            </a:pPr>
            <a:endParaRPr kumimoji="1" lang="en-US" altLang="zh-CN" dirty="0"/>
          </a:p>
          <a:p>
            <a:pPr marL="0" indent="0">
              <a:buNone/>
            </a:pPr>
            <a:endParaRPr kumimoji="1" lang="zh-CN" altLang="en-US" dirty="0"/>
          </a:p>
        </p:txBody>
      </p:sp>
    </p:spTree>
    <p:extLst>
      <p:ext uri="{BB962C8B-B14F-4D97-AF65-F5344CB8AC3E}">
        <p14:creationId xmlns:p14="http://schemas.microsoft.com/office/powerpoint/2010/main" val="205043239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sz="3600" dirty="0">
                <a:solidFill>
                  <a:schemeClr val="bg2">
                    <a:lumMod val="25000"/>
                  </a:schemeClr>
                </a:solidFill>
              </a:rPr>
              <a:t>Classic</a:t>
            </a:r>
            <a:r>
              <a:rPr kumimoji="1" lang="en-US" altLang="zh-CN" dirty="0"/>
              <a:t> </a:t>
            </a:r>
            <a:r>
              <a:rPr kumimoji="1" lang="en-US" altLang="zh-CN" sz="3600" dirty="0">
                <a:solidFill>
                  <a:schemeClr val="bg2">
                    <a:lumMod val="25000"/>
                  </a:schemeClr>
                </a:solidFill>
              </a:rPr>
              <a:t>undefined</a:t>
            </a:r>
            <a:r>
              <a:rPr kumimoji="1" lang="en-US" altLang="zh-CN" dirty="0"/>
              <a:t> </a:t>
            </a:r>
            <a:r>
              <a:rPr kumimoji="1" lang="en-US" altLang="zh-CN" sz="3600" dirty="0">
                <a:solidFill>
                  <a:schemeClr val="bg2">
                    <a:lumMod val="25000"/>
                  </a:schemeClr>
                </a:solidFill>
              </a:rPr>
              <a:t>behaviors</a:t>
            </a:r>
            <a:endParaRPr kumimoji="1" lang="zh-CN" altLang="en-US" sz="3600" dirty="0">
              <a:solidFill>
                <a:schemeClr val="bg2">
                  <a:lumMod val="25000"/>
                </a:schemeClr>
              </a:solidFill>
            </a:endParaRPr>
          </a:p>
        </p:txBody>
      </p:sp>
      <p:sp>
        <p:nvSpPr>
          <p:cNvPr id="3" name="内容占位符 2"/>
          <p:cNvSpPr>
            <a:spLocks noGrp="1"/>
          </p:cNvSpPr>
          <p:nvPr>
            <p:ph idx="1"/>
          </p:nvPr>
        </p:nvSpPr>
        <p:spPr/>
        <p:txBody>
          <a:bodyPr>
            <a:normAutofit/>
          </a:bodyPr>
          <a:lstStyle/>
          <a:p>
            <a:pPr marL="0" indent="0">
              <a:buNone/>
            </a:pPr>
            <a:r>
              <a:rPr kumimoji="1" lang="en-US" altLang="zh-CN" dirty="0"/>
              <a:t>Assumption: Unlike Java, C compilers trust the programmer not to submit code that has undefined behavior</a:t>
            </a:r>
          </a:p>
          <a:p>
            <a:pPr marL="0" indent="0">
              <a:buNone/>
            </a:pPr>
            <a:endParaRPr kumimoji="1" lang="en-US" altLang="zh-CN" dirty="0"/>
          </a:p>
          <a:p>
            <a:pPr marL="0" indent="0">
              <a:buNone/>
            </a:pPr>
            <a:r>
              <a:rPr kumimoji="1" lang="en-US" altLang="zh-CN" dirty="0"/>
              <a:t>The compiler optimizes this code under this assumption</a:t>
            </a:r>
          </a:p>
          <a:p>
            <a:pPr marL="0" indent="0">
              <a:buNone/>
            </a:pPr>
            <a:r>
              <a:rPr kumimoji="1" lang="en-US" altLang="zh-CN" dirty="0">
                <a:sym typeface="Wingdings"/>
              </a:rPr>
              <a:t> Compiler may remove the code or rewrite the code in a way that programmer did not anticipate</a:t>
            </a:r>
            <a:endParaRPr kumimoji="1" lang="en-US" altLang="zh-CN" dirty="0"/>
          </a:p>
        </p:txBody>
      </p:sp>
    </p:spTree>
    <p:extLst>
      <p:ext uri="{BB962C8B-B14F-4D97-AF65-F5344CB8AC3E}">
        <p14:creationId xmlns:p14="http://schemas.microsoft.com/office/powerpoint/2010/main" val="217264644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sz="3600" dirty="0">
                <a:solidFill>
                  <a:schemeClr val="bg2">
                    <a:lumMod val="25000"/>
                  </a:schemeClr>
                </a:solidFill>
              </a:rPr>
              <a:t>Classic</a:t>
            </a:r>
            <a:r>
              <a:rPr kumimoji="1" lang="en-US" altLang="zh-CN" dirty="0"/>
              <a:t> </a:t>
            </a:r>
            <a:r>
              <a:rPr kumimoji="1" lang="en-US" altLang="zh-CN" sz="3600" dirty="0">
                <a:solidFill>
                  <a:schemeClr val="bg2">
                    <a:lumMod val="25000"/>
                  </a:schemeClr>
                </a:solidFill>
              </a:rPr>
              <a:t>undefined</a:t>
            </a:r>
            <a:r>
              <a:rPr kumimoji="1" lang="en-US" altLang="zh-CN" dirty="0"/>
              <a:t> </a:t>
            </a:r>
            <a:r>
              <a:rPr kumimoji="1" lang="en-US" altLang="zh-CN" sz="3600" dirty="0">
                <a:solidFill>
                  <a:schemeClr val="bg2">
                    <a:lumMod val="25000"/>
                  </a:schemeClr>
                </a:solidFill>
              </a:rPr>
              <a:t>behaviors</a:t>
            </a:r>
            <a:endParaRPr kumimoji="1" lang="zh-CN" altLang="en-US" sz="3600" dirty="0">
              <a:solidFill>
                <a:schemeClr val="bg2">
                  <a:lumMod val="25000"/>
                </a:schemeClr>
              </a:solidFill>
            </a:endParaRPr>
          </a:p>
        </p:txBody>
      </p:sp>
      <p:sp>
        <p:nvSpPr>
          <p:cNvPr id="3" name="内容占位符 2"/>
          <p:cNvSpPr>
            <a:spLocks noGrp="1"/>
          </p:cNvSpPr>
          <p:nvPr>
            <p:ph idx="1"/>
          </p:nvPr>
        </p:nvSpPr>
        <p:spPr>
          <a:xfrm>
            <a:off x="457200" y="1396186"/>
            <a:ext cx="8229600" cy="4525963"/>
          </a:xfrm>
        </p:spPr>
        <p:txBody>
          <a:bodyPr>
            <a:noAutofit/>
          </a:bodyPr>
          <a:lstStyle/>
          <a:p>
            <a:pPr marL="0" indent="0">
              <a:buNone/>
            </a:pPr>
            <a:r>
              <a:rPr lang="en-US" altLang="zh-CN" sz="1800" dirty="0">
                <a:latin typeface="Consolas"/>
                <a:cs typeface="Consolas"/>
              </a:rPr>
              <a:t>#include &lt;</a:t>
            </a:r>
            <a:r>
              <a:rPr lang="en-US" altLang="zh-CN" sz="1800" dirty="0" err="1">
                <a:latin typeface="Consolas"/>
                <a:cs typeface="Consolas"/>
              </a:rPr>
              <a:t>stdio.h</a:t>
            </a:r>
            <a:r>
              <a:rPr lang="en-US" altLang="zh-CN" sz="1800" dirty="0">
                <a:latin typeface="Consolas"/>
                <a:cs typeface="Consolas"/>
              </a:rPr>
              <a:t>&gt;</a:t>
            </a:r>
          </a:p>
          <a:p>
            <a:endParaRPr lang="en-US" altLang="zh-CN" sz="1800" dirty="0">
              <a:latin typeface="Consolas"/>
              <a:cs typeface="Consolas"/>
            </a:endParaRPr>
          </a:p>
          <a:p>
            <a:pPr marL="0" indent="0">
              <a:buNone/>
            </a:pPr>
            <a:r>
              <a:rPr lang="en-US" altLang="zh-CN" sz="1800" dirty="0">
                <a:latin typeface="Consolas"/>
                <a:cs typeface="Consolas"/>
              </a:rPr>
              <a:t>void foo(</a:t>
            </a:r>
            <a:r>
              <a:rPr lang="en-US" altLang="zh-CN" sz="1800" dirty="0" err="1">
                <a:latin typeface="Consolas"/>
                <a:cs typeface="Consolas"/>
              </a:rPr>
              <a:t>int</a:t>
            </a:r>
            <a:r>
              <a:rPr lang="en-US" altLang="zh-CN" sz="1800" dirty="0">
                <a:latin typeface="Consolas"/>
                <a:cs typeface="Consolas"/>
              </a:rPr>
              <a:t> a) {</a:t>
            </a:r>
          </a:p>
          <a:p>
            <a:pPr marL="0" indent="0">
              <a:buNone/>
            </a:pPr>
            <a:r>
              <a:rPr lang="mr-IN" altLang="zh-CN" sz="1800" dirty="0">
                <a:latin typeface="Consolas"/>
                <a:cs typeface="Consolas"/>
              </a:rPr>
              <a:t>  if(a+100 &lt; a) {</a:t>
            </a:r>
          </a:p>
          <a:p>
            <a:pPr marL="0" indent="0">
              <a:buNone/>
            </a:pPr>
            <a:r>
              <a:rPr lang="en-US" altLang="zh-CN" sz="1800" dirty="0">
                <a:latin typeface="Consolas"/>
                <a:cs typeface="Consolas"/>
              </a:rPr>
              <a:t>    </a:t>
            </a:r>
            <a:r>
              <a:rPr lang="en-US" altLang="zh-CN" sz="1800" dirty="0" err="1">
                <a:latin typeface="Consolas"/>
                <a:cs typeface="Consolas"/>
              </a:rPr>
              <a:t>printf</a:t>
            </a:r>
            <a:r>
              <a:rPr lang="en-US" altLang="zh-CN" sz="1800" dirty="0">
                <a:latin typeface="Consolas"/>
                <a:cs typeface="Consolas"/>
              </a:rPr>
              <a:t>(”overflowed\n");</a:t>
            </a:r>
          </a:p>
          <a:p>
            <a:pPr marL="0" indent="0">
              <a:buNone/>
            </a:pPr>
            <a:r>
              <a:rPr lang="mr-IN" altLang="zh-CN" sz="1800" dirty="0">
                <a:latin typeface="Consolas"/>
                <a:cs typeface="Consolas"/>
              </a:rPr>
              <a:t>     return;</a:t>
            </a:r>
          </a:p>
          <a:p>
            <a:pPr marL="0" indent="0">
              <a:buNone/>
            </a:pPr>
            <a:r>
              <a:rPr lang="mr-IN" altLang="zh-CN" sz="1800" dirty="0">
                <a:latin typeface="Consolas"/>
                <a:cs typeface="Consolas"/>
              </a:rPr>
              <a:t>  }</a:t>
            </a:r>
          </a:p>
          <a:p>
            <a:endParaRPr lang="mr-IN" altLang="zh-CN" sz="1800" dirty="0">
              <a:latin typeface="Consolas"/>
              <a:cs typeface="Consolas"/>
            </a:endParaRPr>
          </a:p>
          <a:p>
            <a:pPr marL="0" indent="0">
              <a:buNone/>
            </a:pPr>
            <a:r>
              <a:rPr lang="en-US" altLang="zh-CN" sz="1800" dirty="0">
                <a:latin typeface="Consolas"/>
                <a:cs typeface="Consolas"/>
              </a:rPr>
              <a:t>  </a:t>
            </a:r>
            <a:r>
              <a:rPr lang="en-US" altLang="zh-CN" sz="1800" dirty="0" err="1">
                <a:latin typeface="Consolas"/>
                <a:cs typeface="Consolas"/>
              </a:rPr>
              <a:t>printf</a:t>
            </a:r>
            <a:r>
              <a:rPr lang="en-US" altLang="zh-CN" sz="1800" dirty="0">
                <a:latin typeface="Consolas"/>
                <a:cs typeface="Consolas"/>
              </a:rPr>
              <a:t>(”normal is boring\n");</a:t>
            </a:r>
          </a:p>
          <a:p>
            <a:pPr marL="0" indent="0">
              <a:buNone/>
            </a:pPr>
            <a:r>
              <a:rPr lang="en-US" altLang="zh-CN" sz="1800" dirty="0">
                <a:latin typeface="Consolas"/>
                <a:cs typeface="Consolas"/>
              </a:rPr>
              <a:t>}</a:t>
            </a:r>
          </a:p>
          <a:p>
            <a:endParaRPr lang="en-US" altLang="zh-CN" sz="1800" dirty="0">
              <a:latin typeface="Consolas"/>
              <a:cs typeface="Consolas"/>
            </a:endParaRPr>
          </a:p>
          <a:p>
            <a:pPr marL="0" indent="0">
              <a:buNone/>
            </a:pPr>
            <a:r>
              <a:rPr lang="en-US" altLang="zh-CN" sz="1800" dirty="0" err="1">
                <a:latin typeface="Consolas"/>
                <a:cs typeface="Consolas"/>
              </a:rPr>
              <a:t>int</a:t>
            </a:r>
            <a:r>
              <a:rPr lang="en-US" altLang="zh-CN" sz="1800" dirty="0">
                <a:latin typeface="Consolas"/>
                <a:cs typeface="Consolas"/>
              </a:rPr>
              <a:t> main() {</a:t>
            </a:r>
          </a:p>
          <a:p>
            <a:pPr marL="0" indent="0">
              <a:buNone/>
            </a:pPr>
            <a:r>
              <a:rPr lang="mr-IN" altLang="zh-CN" sz="1800" dirty="0">
                <a:latin typeface="Consolas"/>
                <a:cs typeface="Consolas"/>
              </a:rPr>
              <a:t>  foo(100);</a:t>
            </a:r>
          </a:p>
          <a:p>
            <a:pPr marL="0" indent="0">
              <a:buNone/>
            </a:pPr>
            <a:r>
              <a:rPr lang="en-US" altLang="zh-CN" sz="1800" dirty="0">
                <a:latin typeface="Consolas"/>
                <a:cs typeface="Consolas"/>
              </a:rPr>
              <a:t>  foo(0x7fffffff);</a:t>
            </a:r>
          </a:p>
          <a:p>
            <a:pPr marL="0" indent="0">
              <a:buNone/>
            </a:pPr>
            <a:r>
              <a:rPr lang="en-US" altLang="zh-CN" sz="1800" dirty="0">
                <a:latin typeface="Consolas"/>
                <a:cs typeface="Consolas"/>
              </a:rPr>
              <a:t>}</a:t>
            </a:r>
          </a:p>
          <a:p>
            <a:pPr marL="0" indent="0">
              <a:buNone/>
            </a:pPr>
            <a:endParaRPr kumimoji="1" lang="en-US" altLang="zh-CN" sz="1800" dirty="0">
              <a:latin typeface="Consolas"/>
              <a:cs typeface="Consolas"/>
            </a:endParaRPr>
          </a:p>
        </p:txBody>
      </p:sp>
    </p:spTree>
    <p:extLst>
      <p:ext uri="{BB962C8B-B14F-4D97-AF65-F5344CB8AC3E}">
        <p14:creationId xmlns:p14="http://schemas.microsoft.com/office/powerpoint/2010/main" val="138511590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sz="3600" dirty="0">
                <a:solidFill>
                  <a:schemeClr val="bg2">
                    <a:lumMod val="25000"/>
                  </a:schemeClr>
                </a:solidFill>
              </a:rPr>
              <a:t>Classic</a:t>
            </a:r>
            <a:r>
              <a:rPr kumimoji="1" lang="en-US" altLang="zh-CN" dirty="0"/>
              <a:t> </a:t>
            </a:r>
            <a:r>
              <a:rPr kumimoji="1" lang="en-US" altLang="zh-CN" sz="3600" dirty="0">
                <a:solidFill>
                  <a:schemeClr val="bg2">
                    <a:lumMod val="25000"/>
                  </a:schemeClr>
                </a:solidFill>
              </a:rPr>
              <a:t>undefined</a:t>
            </a:r>
            <a:r>
              <a:rPr kumimoji="1" lang="en-US" altLang="zh-CN" dirty="0"/>
              <a:t> </a:t>
            </a:r>
            <a:r>
              <a:rPr kumimoji="1" lang="en-US" altLang="zh-CN" sz="3600" dirty="0">
                <a:solidFill>
                  <a:schemeClr val="bg2">
                    <a:lumMod val="25000"/>
                  </a:schemeClr>
                </a:solidFill>
              </a:rPr>
              <a:t>behaviors</a:t>
            </a:r>
            <a:endParaRPr kumimoji="1" lang="zh-CN" altLang="en-US" sz="3600" dirty="0">
              <a:solidFill>
                <a:schemeClr val="bg2">
                  <a:lumMod val="25000"/>
                </a:schemeClr>
              </a:solidFill>
            </a:endParaRPr>
          </a:p>
        </p:txBody>
      </p:sp>
      <p:sp>
        <p:nvSpPr>
          <p:cNvPr id="3" name="内容占位符 2"/>
          <p:cNvSpPr>
            <a:spLocks noGrp="1"/>
          </p:cNvSpPr>
          <p:nvPr>
            <p:ph idx="1"/>
          </p:nvPr>
        </p:nvSpPr>
        <p:spPr>
          <a:xfrm>
            <a:off x="457200" y="1396186"/>
            <a:ext cx="8229600" cy="4525963"/>
          </a:xfrm>
        </p:spPr>
        <p:txBody>
          <a:bodyPr>
            <a:noAutofit/>
          </a:bodyPr>
          <a:lstStyle/>
          <a:p>
            <a:pPr marL="0" indent="0">
              <a:buNone/>
            </a:pPr>
            <a:r>
              <a:rPr lang="en-US" altLang="zh-CN" sz="1800" dirty="0">
                <a:latin typeface="Consolas"/>
                <a:cs typeface="Consolas"/>
              </a:rPr>
              <a:t>#include &lt;</a:t>
            </a:r>
            <a:r>
              <a:rPr lang="en-US" altLang="zh-CN" sz="1800" dirty="0" err="1">
                <a:latin typeface="Consolas"/>
                <a:cs typeface="Consolas"/>
              </a:rPr>
              <a:t>stdio.h</a:t>
            </a:r>
            <a:r>
              <a:rPr lang="en-US" altLang="zh-CN" sz="1800" dirty="0">
                <a:latin typeface="Consolas"/>
                <a:cs typeface="Consolas"/>
              </a:rPr>
              <a:t>&gt;</a:t>
            </a:r>
          </a:p>
          <a:p>
            <a:endParaRPr lang="en-US" altLang="zh-CN" sz="1800" dirty="0">
              <a:latin typeface="Consolas"/>
              <a:cs typeface="Consolas"/>
            </a:endParaRPr>
          </a:p>
          <a:p>
            <a:pPr marL="0" indent="0">
              <a:buNone/>
            </a:pPr>
            <a:r>
              <a:rPr lang="en-US" altLang="zh-CN" sz="1800" dirty="0">
                <a:latin typeface="Consolas"/>
                <a:cs typeface="Consolas"/>
              </a:rPr>
              <a:t>void foo(</a:t>
            </a:r>
            <a:r>
              <a:rPr lang="en-US" altLang="zh-CN" sz="1800" dirty="0" err="1">
                <a:latin typeface="Consolas"/>
                <a:cs typeface="Consolas"/>
              </a:rPr>
              <a:t>int</a:t>
            </a:r>
            <a:r>
              <a:rPr lang="en-US" altLang="zh-CN" sz="1800" dirty="0">
                <a:latin typeface="Consolas"/>
                <a:cs typeface="Consolas"/>
              </a:rPr>
              <a:t> a) {</a:t>
            </a:r>
          </a:p>
          <a:p>
            <a:pPr marL="0" indent="0">
              <a:buNone/>
            </a:pPr>
            <a:r>
              <a:rPr lang="mr-IN" altLang="zh-CN" sz="1800" dirty="0">
                <a:latin typeface="Consolas"/>
                <a:cs typeface="Consolas"/>
              </a:rPr>
              <a:t>  </a:t>
            </a:r>
            <a:r>
              <a:rPr lang="mr-IN" altLang="zh-CN" sz="1800" strike="sngStrike" dirty="0">
                <a:latin typeface="Consolas"/>
                <a:cs typeface="Consolas"/>
              </a:rPr>
              <a:t>if(a+100 &lt; a) {</a:t>
            </a:r>
          </a:p>
          <a:p>
            <a:pPr marL="0" indent="0">
              <a:buNone/>
            </a:pPr>
            <a:r>
              <a:rPr lang="en-US" altLang="zh-CN" sz="1800" strike="sngStrike" dirty="0">
                <a:latin typeface="Consolas"/>
                <a:cs typeface="Consolas"/>
              </a:rPr>
              <a:t>    </a:t>
            </a:r>
            <a:r>
              <a:rPr lang="en-US" altLang="zh-CN" sz="1800" strike="sngStrike" dirty="0" err="1">
                <a:latin typeface="Consolas"/>
                <a:cs typeface="Consolas"/>
              </a:rPr>
              <a:t>printf</a:t>
            </a:r>
            <a:r>
              <a:rPr lang="en-US" altLang="zh-CN" sz="1800" strike="sngStrike" dirty="0">
                <a:latin typeface="Consolas"/>
                <a:cs typeface="Consolas"/>
              </a:rPr>
              <a:t>(“overflowed\n");</a:t>
            </a:r>
          </a:p>
          <a:p>
            <a:pPr marL="0" indent="0">
              <a:buNone/>
            </a:pPr>
            <a:r>
              <a:rPr lang="mr-IN" altLang="zh-CN" sz="1800" strike="sngStrike" dirty="0">
                <a:latin typeface="Consolas"/>
                <a:cs typeface="Consolas"/>
              </a:rPr>
              <a:t>     return;</a:t>
            </a:r>
          </a:p>
          <a:p>
            <a:pPr marL="0" indent="0">
              <a:buNone/>
            </a:pPr>
            <a:r>
              <a:rPr lang="mr-IN" altLang="zh-CN" sz="1800" strike="sngStrike" dirty="0">
                <a:latin typeface="Consolas"/>
                <a:cs typeface="Consolas"/>
              </a:rPr>
              <a:t>  }</a:t>
            </a:r>
          </a:p>
          <a:p>
            <a:endParaRPr lang="mr-IN" altLang="zh-CN" sz="1800" dirty="0">
              <a:latin typeface="Consolas"/>
              <a:cs typeface="Consolas"/>
            </a:endParaRPr>
          </a:p>
          <a:p>
            <a:pPr marL="0" indent="0">
              <a:buNone/>
            </a:pPr>
            <a:r>
              <a:rPr lang="en-US" altLang="zh-CN" sz="1800" dirty="0">
                <a:latin typeface="Consolas"/>
                <a:cs typeface="Consolas"/>
              </a:rPr>
              <a:t>  </a:t>
            </a:r>
            <a:r>
              <a:rPr lang="en-US" altLang="zh-CN" sz="1800" dirty="0" err="1">
                <a:latin typeface="Consolas"/>
                <a:cs typeface="Consolas"/>
              </a:rPr>
              <a:t>printf</a:t>
            </a:r>
            <a:r>
              <a:rPr lang="en-US" altLang="zh-CN" sz="1800" dirty="0">
                <a:latin typeface="Consolas"/>
                <a:cs typeface="Consolas"/>
              </a:rPr>
              <a:t>(“normal is boring\n");</a:t>
            </a:r>
          </a:p>
          <a:p>
            <a:pPr marL="0" indent="0">
              <a:buNone/>
            </a:pPr>
            <a:r>
              <a:rPr lang="en-US" altLang="zh-CN" sz="1800" dirty="0">
                <a:latin typeface="Consolas"/>
                <a:cs typeface="Consolas"/>
              </a:rPr>
              <a:t>}</a:t>
            </a:r>
          </a:p>
          <a:p>
            <a:endParaRPr lang="en-US" altLang="zh-CN" sz="1800" dirty="0">
              <a:latin typeface="Consolas"/>
              <a:cs typeface="Consolas"/>
            </a:endParaRPr>
          </a:p>
          <a:p>
            <a:pPr marL="0" indent="0">
              <a:buNone/>
            </a:pPr>
            <a:r>
              <a:rPr lang="en-US" altLang="zh-CN" sz="1800" dirty="0" err="1">
                <a:latin typeface="Consolas"/>
                <a:cs typeface="Consolas"/>
              </a:rPr>
              <a:t>int</a:t>
            </a:r>
            <a:r>
              <a:rPr lang="en-US" altLang="zh-CN" sz="1800" dirty="0">
                <a:latin typeface="Consolas"/>
                <a:cs typeface="Consolas"/>
              </a:rPr>
              <a:t> main() {</a:t>
            </a:r>
          </a:p>
          <a:p>
            <a:pPr marL="0" indent="0">
              <a:buNone/>
            </a:pPr>
            <a:r>
              <a:rPr lang="mr-IN" altLang="zh-CN" sz="1800" dirty="0">
                <a:latin typeface="Consolas"/>
                <a:cs typeface="Consolas"/>
              </a:rPr>
              <a:t>  foo(100);</a:t>
            </a:r>
          </a:p>
          <a:p>
            <a:pPr marL="0" indent="0">
              <a:buNone/>
            </a:pPr>
            <a:r>
              <a:rPr lang="en-US" altLang="zh-CN" sz="1800" dirty="0">
                <a:latin typeface="Consolas"/>
                <a:cs typeface="Consolas"/>
              </a:rPr>
              <a:t>  foo(0x7fffffff);</a:t>
            </a:r>
          </a:p>
          <a:p>
            <a:pPr marL="0" indent="0">
              <a:buNone/>
            </a:pPr>
            <a:r>
              <a:rPr lang="en-US" altLang="zh-CN" sz="1800" dirty="0">
                <a:latin typeface="Consolas"/>
                <a:cs typeface="Consolas"/>
              </a:rPr>
              <a:t>}</a:t>
            </a:r>
          </a:p>
          <a:p>
            <a:pPr marL="0" indent="0">
              <a:buNone/>
            </a:pPr>
            <a:endParaRPr kumimoji="1" lang="en-US" altLang="zh-CN" sz="1800" dirty="0">
              <a:latin typeface="Consolas"/>
              <a:cs typeface="Consolas"/>
            </a:endParaRPr>
          </a:p>
        </p:txBody>
      </p:sp>
      <p:sp>
        <p:nvSpPr>
          <p:cNvPr id="4" name="矩形 3"/>
          <p:cNvSpPr/>
          <p:nvPr/>
        </p:nvSpPr>
        <p:spPr>
          <a:xfrm>
            <a:off x="4211653" y="2158895"/>
            <a:ext cx="4004948" cy="400110"/>
          </a:xfrm>
          <a:prstGeom prst="rect">
            <a:avLst/>
          </a:prstGeom>
        </p:spPr>
        <p:txBody>
          <a:bodyPr wrap="none">
            <a:spAutoFit/>
          </a:bodyPr>
          <a:lstStyle/>
          <a:p>
            <a:r>
              <a:rPr kumimoji="1" lang="en-US" altLang="zh-CN" sz="2000" b="1" dirty="0" err="1">
                <a:solidFill>
                  <a:srgbClr val="FF0000"/>
                </a:solidFill>
                <a:latin typeface="Arial"/>
                <a:cs typeface="Arial"/>
              </a:rPr>
              <a:t>gcc</a:t>
            </a:r>
            <a:r>
              <a:rPr kumimoji="1" lang="en-US" altLang="zh-CN" sz="2000" b="1" dirty="0">
                <a:solidFill>
                  <a:srgbClr val="FF0000"/>
                </a:solidFill>
                <a:latin typeface="Arial"/>
                <a:cs typeface="Arial"/>
              </a:rPr>
              <a:t> removes the check with O3</a:t>
            </a:r>
            <a:endParaRPr lang="zh-CN" altLang="en-US" sz="2000" b="1" dirty="0">
              <a:solidFill>
                <a:srgbClr val="FF0000"/>
              </a:solidFill>
              <a:latin typeface="Arial"/>
              <a:cs typeface="Arial"/>
            </a:endParaRPr>
          </a:p>
        </p:txBody>
      </p:sp>
    </p:spTree>
    <p:extLst>
      <p:ext uri="{BB962C8B-B14F-4D97-AF65-F5344CB8AC3E}">
        <p14:creationId xmlns:p14="http://schemas.microsoft.com/office/powerpoint/2010/main" val="23085190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Recap pointer and array</a:t>
            </a:r>
            <a:endParaRPr kumimoji="1" lang="zh-CN" altLang="en-US" dirty="0"/>
          </a:p>
        </p:txBody>
      </p:sp>
      <p:sp>
        <p:nvSpPr>
          <p:cNvPr id="4" name="文本框 3"/>
          <p:cNvSpPr txBox="1"/>
          <p:nvPr/>
        </p:nvSpPr>
        <p:spPr>
          <a:xfrm>
            <a:off x="457200" y="1403283"/>
            <a:ext cx="3642193" cy="1754327"/>
          </a:xfrm>
          <a:prstGeom prst="rect">
            <a:avLst/>
          </a:prstGeom>
          <a:noFill/>
        </p:spPr>
        <p:txBody>
          <a:bodyPr wrap="none" rtlCol="0">
            <a:spAutoFit/>
          </a:bodyPr>
          <a:lstStyle/>
          <a:p>
            <a:r>
              <a:rPr kumimoji="1" lang="mr-IN" altLang="zh-CN" sz="2400" dirty="0">
                <a:latin typeface="Verdana"/>
                <a:cs typeface="Verdana"/>
              </a:rPr>
              <a:t>int arr[3] = {1, 2, 3};</a:t>
            </a:r>
            <a:endParaRPr kumimoji="1" lang="en-US" altLang="zh-CN" sz="2400" dirty="0">
              <a:latin typeface="Verdana"/>
              <a:cs typeface="Verdana"/>
            </a:endParaRPr>
          </a:p>
          <a:p>
            <a:endParaRPr kumimoji="1" lang="mr-IN" altLang="zh-CN" sz="400" dirty="0">
              <a:latin typeface="Verdana"/>
              <a:cs typeface="Verdana"/>
            </a:endParaRPr>
          </a:p>
          <a:p>
            <a:r>
              <a:rPr kumimoji="1" lang="en-US" altLang="zh-CN" sz="2400" dirty="0">
                <a:latin typeface="Verdana"/>
                <a:cs typeface="Verdana"/>
              </a:rPr>
              <a:t>int *</a:t>
            </a:r>
            <a:r>
              <a:rPr kumimoji="1" lang="mr-IN" altLang="zh-CN" sz="2400" dirty="0">
                <a:latin typeface="Verdana"/>
                <a:cs typeface="Verdana"/>
              </a:rPr>
              <a:t>p = arr;</a:t>
            </a:r>
            <a:endParaRPr kumimoji="1" lang="en-US" altLang="zh-CN" sz="2400" dirty="0">
              <a:latin typeface="Verdana"/>
              <a:cs typeface="Verdana"/>
            </a:endParaRPr>
          </a:p>
          <a:p>
            <a:endParaRPr kumimoji="1" lang="mr-IN" altLang="zh-CN" sz="400" dirty="0">
              <a:latin typeface="Verdana"/>
              <a:cs typeface="Verdana"/>
            </a:endParaRPr>
          </a:p>
          <a:p>
            <a:r>
              <a:rPr kumimoji="1" lang="en-US" altLang="zh-CN" sz="2400" dirty="0">
                <a:latin typeface="Verdana"/>
                <a:cs typeface="Verdana"/>
              </a:rPr>
              <a:t>int *</a:t>
            </a:r>
            <a:r>
              <a:rPr kumimoji="1" lang="mr-IN" altLang="zh-CN" sz="2400" dirty="0">
                <a:latin typeface="Verdana"/>
                <a:cs typeface="Verdana"/>
              </a:rPr>
              <a:t>q = p</a:t>
            </a:r>
            <a:r>
              <a:rPr kumimoji="1" lang="en-US" altLang="zh-CN" sz="2400" dirty="0">
                <a:latin typeface="Verdana"/>
                <a:cs typeface="Verdana"/>
              </a:rPr>
              <a:t> + 1</a:t>
            </a:r>
            <a:r>
              <a:rPr kumimoji="1" lang="mr-IN" altLang="zh-CN" sz="2400" dirty="0">
                <a:latin typeface="Verdana"/>
                <a:cs typeface="Verdana"/>
              </a:rPr>
              <a:t>;</a:t>
            </a:r>
            <a:endParaRPr kumimoji="1" lang="en-US" altLang="zh-CN" sz="2400" dirty="0">
              <a:latin typeface="Verdana"/>
              <a:cs typeface="Verdana"/>
            </a:endParaRPr>
          </a:p>
          <a:p>
            <a:endParaRPr kumimoji="1" lang="mr-IN" altLang="zh-CN" sz="400" dirty="0">
              <a:latin typeface="Verdana"/>
              <a:cs typeface="Verdana"/>
            </a:endParaRPr>
          </a:p>
          <a:p>
            <a:r>
              <a:rPr kumimoji="1" lang="en-US" altLang="zh-CN" sz="2400" dirty="0">
                <a:latin typeface="Verdana"/>
                <a:cs typeface="Verdana"/>
              </a:rPr>
              <a:t>int **r = &amp;p;</a:t>
            </a:r>
          </a:p>
        </p:txBody>
      </p:sp>
      <p:sp>
        <p:nvSpPr>
          <p:cNvPr id="5" name="矩形 4"/>
          <p:cNvSpPr/>
          <p:nvPr/>
        </p:nvSpPr>
        <p:spPr>
          <a:xfrm>
            <a:off x="577755" y="3643572"/>
            <a:ext cx="8109045" cy="954107"/>
          </a:xfrm>
          <a:prstGeom prst="rect">
            <a:avLst/>
          </a:prstGeom>
        </p:spPr>
        <p:txBody>
          <a:bodyPr wrap="square">
            <a:spAutoFit/>
          </a:bodyPr>
          <a:lstStyle/>
          <a:p>
            <a:r>
              <a:rPr lang="en-US" altLang="zh-CN" sz="2800" dirty="0">
                <a:solidFill>
                  <a:srgbClr val="FF0000"/>
                </a:solidFill>
                <a:latin typeface="Verdana"/>
                <a:ea typeface="宋体" pitchFamily="2" charset="-122"/>
                <a:cs typeface="Verdana"/>
              </a:rPr>
              <a:t>How many ways to access the 3</a:t>
            </a:r>
            <a:r>
              <a:rPr lang="en-US" altLang="zh-CN" sz="2800" baseline="30000" dirty="0">
                <a:solidFill>
                  <a:srgbClr val="FF0000"/>
                </a:solidFill>
                <a:latin typeface="Verdana"/>
                <a:ea typeface="宋体" pitchFamily="2" charset="-122"/>
                <a:cs typeface="Verdana"/>
              </a:rPr>
              <a:t>rd</a:t>
            </a:r>
            <a:r>
              <a:rPr lang="en-US" altLang="zh-CN" sz="2800" dirty="0">
                <a:solidFill>
                  <a:srgbClr val="FF0000"/>
                </a:solidFill>
                <a:latin typeface="Verdana"/>
                <a:ea typeface="宋体" pitchFamily="2" charset="-122"/>
                <a:cs typeface="Verdana"/>
              </a:rPr>
              <a:t> element of the array </a:t>
            </a:r>
            <a:r>
              <a:rPr lang="en-US" altLang="zh-CN" sz="2800" dirty="0">
                <a:solidFill>
                  <a:srgbClr val="FF0000"/>
                </a:solidFill>
                <a:latin typeface="Consolas"/>
                <a:ea typeface="宋体" pitchFamily="2" charset="-122"/>
                <a:cs typeface="Consolas"/>
              </a:rPr>
              <a:t>arr</a:t>
            </a:r>
            <a:r>
              <a:rPr lang="en-US" altLang="zh-CN" sz="2800" dirty="0">
                <a:solidFill>
                  <a:srgbClr val="FF0000"/>
                </a:solidFill>
                <a:latin typeface="Verdana"/>
                <a:ea typeface="宋体" pitchFamily="2" charset="-122"/>
                <a:cs typeface="Verdana"/>
              </a:rPr>
              <a:t>? </a:t>
            </a:r>
          </a:p>
        </p:txBody>
      </p:sp>
    </p:spTree>
    <p:extLst>
      <p:ext uri="{BB962C8B-B14F-4D97-AF65-F5344CB8AC3E}">
        <p14:creationId xmlns:p14="http://schemas.microsoft.com/office/powerpoint/2010/main" val="23171522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Recap pointer and array</a:t>
            </a:r>
            <a:endParaRPr kumimoji="1" lang="zh-CN" altLang="en-US" dirty="0"/>
          </a:p>
        </p:txBody>
      </p:sp>
      <p:sp>
        <p:nvSpPr>
          <p:cNvPr id="4" name="文本框 3"/>
          <p:cNvSpPr txBox="1"/>
          <p:nvPr/>
        </p:nvSpPr>
        <p:spPr>
          <a:xfrm>
            <a:off x="457200" y="1403283"/>
            <a:ext cx="3642193" cy="1754327"/>
          </a:xfrm>
          <a:prstGeom prst="rect">
            <a:avLst/>
          </a:prstGeom>
          <a:noFill/>
        </p:spPr>
        <p:txBody>
          <a:bodyPr wrap="none" rtlCol="0">
            <a:spAutoFit/>
          </a:bodyPr>
          <a:lstStyle/>
          <a:p>
            <a:r>
              <a:rPr kumimoji="1" lang="mr-IN" altLang="zh-CN" sz="2400" dirty="0">
                <a:latin typeface="Verdana"/>
                <a:cs typeface="Verdana"/>
              </a:rPr>
              <a:t>int arr[3] = {1, 2, 3};</a:t>
            </a:r>
            <a:endParaRPr kumimoji="1" lang="en-US" altLang="zh-CN" sz="2400" dirty="0">
              <a:latin typeface="Verdana"/>
              <a:cs typeface="Verdana"/>
            </a:endParaRPr>
          </a:p>
          <a:p>
            <a:endParaRPr kumimoji="1" lang="mr-IN" altLang="zh-CN" sz="400" dirty="0">
              <a:latin typeface="Verdana"/>
              <a:cs typeface="Verdana"/>
            </a:endParaRPr>
          </a:p>
          <a:p>
            <a:r>
              <a:rPr kumimoji="1" lang="en-US" altLang="zh-CN" sz="2400" dirty="0">
                <a:latin typeface="Verdana"/>
                <a:cs typeface="Verdana"/>
              </a:rPr>
              <a:t>int *</a:t>
            </a:r>
            <a:r>
              <a:rPr kumimoji="1" lang="mr-IN" altLang="zh-CN" sz="2400" dirty="0">
                <a:latin typeface="Verdana"/>
                <a:cs typeface="Verdana"/>
              </a:rPr>
              <a:t>p = arr;</a:t>
            </a:r>
            <a:endParaRPr kumimoji="1" lang="en-US" altLang="zh-CN" sz="2400" dirty="0">
              <a:latin typeface="Verdana"/>
              <a:cs typeface="Verdana"/>
            </a:endParaRPr>
          </a:p>
          <a:p>
            <a:endParaRPr kumimoji="1" lang="mr-IN" altLang="zh-CN" sz="400" dirty="0">
              <a:latin typeface="Verdana"/>
              <a:cs typeface="Verdana"/>
            </a:endParaRPr>
          </a:p>
          <a:p>
            <a:r>
              <a:rPr kumimoji="1" lang="en-US" altLang="zh-CN" sz="2400" dirty="0">
                <a:latin typeface="Verdana"/>
                <a:cs typeface="Verdana"/>
              </a:rPr>
              <a:t>int *</a:t>
            </a:r>
            <a:r>
              <a:rPr kumimoji="1" lang="mr-IN" altLang="zh-CN" sz="2400" dirty="0">
                <a:latin typeface="Verdana"/>
                <a:cs typeface="Verdana"/>
              </a:rPr>
              <a:t>q = p</a:t>
            </a:r>
            <a:r>
              <a:rPr kumimoji="1" lang="en-US" altLang="zh-CN" sz="2400" dirty="0">
                <a:latin typeface="Verdana"/>
                <a:cs typeface="Verdana"/>
              </a:rPr>
              <a:t> + 1</a:t>
            </a:r>
            <a:r>
              <a:rPr kumimoji="1" lang="mr-IN" altLang="zh-CN" sz="2400" dirty="0">
                <a:latin typeface="Verdana"/>
                <a:cs typeface="Verdana"/>
              </a:rPr>
              <a:t>;</a:t>
            </a:r>
            <a:endParaRPr kumimoji="1" lang="en-US" altLang="zh-CN" sz="2400" dirty="0">
              <a:latin typeface="Verdana"/>
              <a:cs typeface="Verdana"/>
            </a:endParaRPr>
          </a:p>
          <a:p>
            <a:endParaRPr kumimoji="1" lang="mr-IN" altLang="zh-CN" sz="400" dirty="0">
              <a:latin typeface="Verdana"/>
              <a:cs typeface="Verdana"/>
            </a:endParaRPr>
          </a:p>
          <a:p>
            <a:r>
              <a:rPr kumimoji="1" lang="en-US" altLang="zh-CN" sz="2400" dirty="0">
                <a:latin typeface="Verdana"/>
                <a:cs typeface="Verdana"/>
              </a:rPr>
              <a:t>int **r = &amp;p</a:t>
            </a:r>
          </a:p>
        </p:txBody>
      </p:sp>
      <p:sp>
        <p:nvSpPr>
          <p:cNvPr id="5" name="矩形 4"/>
          <p:cNvSpPr/>
          <p:nvPr/>
        </p:nvSpPr>
        <p:spPr>
          <a:xfrm>
            <a:off x="577755" y="3643572"/>
            <a:ext cx="7577915" cy="523220"/>
          </a:xfrm>
          <a:prstGeom prst="rect">
            <a:avLst/>
          </a:prstGeom>
        </p:spPr>
        <p:txBody>
          <a:bodyPr wrap="square">
            <a:spAutoFit/>
          </a:bodyPr>
          <a:lstStyle/>
          <a:p>
            <a:endParaRPr lang="en-US" altLang="zh-CN" sz="2800" dirty="0">
              <a:solidFill>
                <a:srgbClr val="FF0000"/>
              </a:solidFill>
              <a:latin typeface="Verdana"/>
              <a:ea typeface="宋体" pitchFamily="2" charset="-122"/>
              <a:cs typeface="Verdana"/>
            </a:endParaRPr>
          </a:p>
        </p:txBody>
      </p:sp>
      <p:sp>
        <p:nvSpPr>
          <p:cNvPr id="3" name="矩形 2"/>
          <p:cNvSpPr/>
          <p:nvPr/>
        </p:nvSpPr>
        <p:spPr>
          <a:xfrm>
            <a:off x="457200" y="3613666"/>
            <a:ext cx="3134392" cy="1754327"/>
          </a:xfrm>
          <a:prstGeom prst="rect">
            <a:avLst/>
          </a:prstGeom>
        </p:spPr>
        <p:txBody>
          <a:bodyPr wrap="none">
            <a:spAutoFit/>
          </a:bodyPr>
          <a:lstStyle/>
          <a:p>
            <a:r>
              <a:rPr kumimoji="1" lang="en-US" altLang="zh-CN" sz="2400" dirty="0">
                <a:latin typeface="Verdana"/>
                <a:cs typeface="Verdana"/>
              </a:rPr>
              <a:t>arr[2],  *(arr + 2),</a:t>
            </a:r>
          </a:p>
          <a:p>
            <a:endParaRPr kumimoji="1" lang="en-US" altLang="zh-CN" sz="400" dirty="0">
              <a:latin typeface="Verdana"/>
              <a:cs typeface="Verdana"/>
            </a:endParaRPr>
          </a:p>
          <a:p>
            <a:r>
              <a:rPr kumimoji="1" lang="en-US" altLang="zh-CN" sz="2400" dirty="0">
                <a:latin typeface="Verdana"/>
                <a:cs typeface="Verdana"/>
              </a:rPr>
              <a:t>p[2],    *(p + 2),</a:t>
            </a:r>
          </a:p>
          <a:p>
            <a:endParaRPr kumimoji="1" lang="en-US" altLang="zh-CN" sz="400" dirty="0">
              <a:latin typeface="Verdana"/>
              <a:cs typeface="Verdana"/>
            </a:endParaRPr>
          </a:p>
          <a:p>
            <a:r>
              <a:rPr kumimoji="1" lang="en-US" altLang="zh-CN" sz="2400" dirty="0">
                <a:latin typeface="Verdana"/>
                <a:cs typeface="Verdana"/>
              </a:rPr>
              <a:t>q[1],    *(q + 1),</a:t>
            </a:r>
          </a:p>
          <a:p>
            <a:endParaRPr kumimoji="1" lang="en-US" altLang="zh-CN" sz="400" dirty="0">
              <a:latin typeface="Verdana"/>
              <a:cs typeface="Verdana"/>
            </a:endParaRPr>
          </a:p>
          <a:p>
            <a:r>
              <a:rPr kumimoji="1" lang="en-US" altLang="zh-CN" sz="2400" dirty="0">
                <a:latin typeface="Verdana"/>
                <a:cs typeface="Verdana"/>
              </a:rPr>
              <a:t>(*r)[2], *(*r + 2)</a:t>
            </a:r>
          </a:p>
        </p:txBody>
      </p:sp>
    </p:spTree>
    <p:extLst>
      <p:ext uri="{BB962C8B-B14F-4D97-AF65-F5344CB8AC3E}">
        <p14:creationId xmlns:p14="http://schemas.microsoft.com/office/powerpoint/2010/main" val="44339865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Exercise</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a:t>Move zeros</a:t>
            </a:r>
          </a:p>
          <a:p>
            <a:pPr lvl="1"/>
            <a:r>
              <a:rPr kumimoji="1" lang="en-US" altLang="zh-CN" dirty="0"/>
              <a:t>Given an </a:t>
            </a:r>
            <a:r>
              <a:rPr kumimoji="1" lang="en-US" altLang="zh-CN" dirty="0" err="1"/>
              <a:t>int</a:t>
            </a:r>
            <a:r>
              <a:rPr kumimoji="1" lang="en-US" altLang="zh-CN" dirty="0"/>
              <a:t> array nums, write a function to move all 0's to the end of it while maintaining the relative order of the non-zero elements.</a:t>
            </a:r>
          </a:p>
          <a:p>
            <a:pPr lvl="1"/>
            <a:r>
              <a:rPr kumimoji="1" lang="en-US" altLang="zh-CN" dirty="0"/>
              <a:t>For example, given nums = [0, 1, 0, 3, 12], after calling your function, nums should be [1, 3, 12, 0, 0]</a:t>
            </a:r>
          </a:p>
          <a:p>
            <a:pPr lvl="1"/>
            <a:r>
              <a:rPr kumimoji="1" lang="en-US" altLang="zh-CN" dirty="0"/>
              <a:t>Assume you can dynamically allocate an </a:t>
            </a:r>
            <a:r>
              <a:rPr kumimoji="1" lang="en-US" altLang="zh-CN" dirty="0" err="1"/>
              <a:t>int</a:t>
            </a:r>
            <a:r>
              <a:rPr kumimoji="1" lang="en-US" altLang="zh-CN" dirty="0"/>
              <a:t> array with function </a:t>
            </a:r>
            <a:r>
              <a:rPr kumimoji="1" lang="en-US" altLang="zh-CN" dirty="0" err="1"/>
              <a:t>dynamic_alloc</a:t>
            </a:r>
            <a:r>
              <a:rPr kumimoji="1" lang="en-US" altLang="zh-CN" dirty="0"/>
              <a:t>(n):</a:t>
            </a:r>
          </a:p>
          <a:p>
            <a:pPr lvl="2"/>
            <a:r>
              <a:rPr kumimoji="1" lang="en-US" altLang="zh-CN" i="1" dirty="0" err="1">
                <a:latin typeface="Consolas"/>
                <a:cs typeface="Consolas"/>
              </a:rPr>
              <a:t>int</a:t>
            </a:r>
            <a:r>
              <a:rPr kumimoji="1" lang="en-US" altLang="zh-CN" i="1" dirty="0">
                <a:latin typeface="Consolas"/>
                <a:cs typeface="Consolas"/>
              </a:rPr>
              <a:t>* </a:t>
            </a:r>
            <a:r>
              <a:rPr kumimoji="1" lang="en-US" altLang="zh-CN" i="1" dirty="0" err="1">
                <a:latin typeface="Consolas"/>
                <a:cs typeface="Consolas"/>
              </a:rPr>
              <a:t>dynamic_alloc</a:t>
            </a:r>
            <a:r>
              <a:rPr kumimoji="1" lang="en-US" altLang="zh-CN" i="1" dirty="0">
                <a:latin typeface="Consolas"/>
                <a:cs typeface="Consolas"/>
              </a:rPr>
              <a:t>(</a:t>
            </a:r>
            <a:r>
              <a:rPr kumimoji="1" lang="en-US" altLang="zh-CN" i="1" dirty="0" err="1">
                <a:latin typeface="Consolas"/>
                <a:cs typeface="Consolas"/>
              </a:rPr>
              <a:t>int</a:t>
            </a:r>
            <a:r>
              <a:rPr kumimoji="1" lang="en-US" altLang="zh-CN" i="1" dirty="0">
                <a:latin typeface="Consolas"/>
                <a:cs typeface="Consolas"/>
              </a:rPr>
              <a:t> </a:t>
            </a:r>
            <a:r>
              <a:rPr kumimoji="1" lang="en-US" altLang="zh-CN" i="1" dirty="0" err="1">
                <a:latin typeface="Consolas"/>
                <a:cs typeface="Consolas"/>
              </a:rPr>
              <a:t>len</a:t>
            </a:r>
            <a:r>
              <a:rPr kumimoji="1" lang="en-US" altLang="zh-CN" i="1" dirty="0">
                <a:latin typeface="Consolas"/>
                <a:cs typeface="Consolas"/>
              </a:rPr>
              <a:t>)</a:t>
            </a:r>
          </a:p>
        </p:txBody>
      </p:sp>
    </p:spTree>
    <p:extLst>
      <p:ext uri="{BB962C8B-B14F-4D97-AF65-F5344CB8AC3E}">
        <p14:creationId xmlns:p14="http://schemas.microsoft.com/office/powerpoint/2010/main" val="316004756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Solution I</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005780900"/>
              </p:ext>
            </p:extLst>
          </p:nvPr>
        </p:nvGraphicFramePr>
        <p:xfrm>
          <a:off x="1524000" y="1828652"/>
          <a:ext cx="6096000" cy="396240"/>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pPr algn="ctr"/>
                      <a:r>
                        <a:rPr lang="en-US" altLang="zh-CN" sz="2000" dirty="0">
                          <a:latin typeface="Arial"/>
                          <a:cs typeface="Arial"/>
                        </a:rPr>
                        <a:t>0</a:t>
                      </a:r>
                      <a:endParaRPr lang="zh-CN" altLang="en-US" sz="2000" dirty="0">
                        <a:latin typeface="Arial"/>
                        <a:cs typeface="Arial"/>
                      </a:endParaRPr>
                    </a:p>
                  </a:txBody>
                  <a:tcPr/>
                </a:tc>
                <a:tc>
                  <a:txBody>
                    <a:bodyPr/>
                    <a:lstStyle/>
                    <a:p>
                      <a:pPr algn="ctr"/>
                      <a:r>
                        <a:rPr lang="en-US" altLang="zh-CN" sz="2000" dirty="0">
                          <a:latin typeface="Arial"/>
                          <a:cs typeface="Arial"/>
                        </a:rPr>
                        <a:t>1</a:t>
                      </a:r>
                      <a:endParaRPr lang="zh-CN" altLang="en-US" sz="2000" dirty="0">
                        <a:latin typeface="Arial"/>
                        <a:cs typeface="Arial"/>
                      </a:endParaRPr>
                    </a:p>
                  </a:txBody>
                  <a:tcPr/>
                </a:tc>
                <a:tc>
                  <a:txBody>
                    <a:bodyPr/>
                    <a:lstStyle/>
                    <a:p>
                      <a:pPr algn="ctr"/>
                      <a:r>
                        <a:rPr lang="en-US" altLang="zh-CN" sz="2000" dirty="0">
                          <a:latin typeface="Arial"/>
                          <a:cs typeface="Arial"/>
                        </a:rPr>
                        <a:t>0</a:t>
                      </a:r>
                      <a:endParaRPr lang="zh-CN" altLang="en-US" sz="2000" dirty="0">
                        <a:latin typeface="Arial"/>
                        <a:cs typeface="Arial"/>
                      </a:endParaRPr>
                    </a:p>
                  </a:txBody>
                  <a:tcPr/>
                </a:tc>
                <a:tc>
                  <a:txBody>
                    <a:bodyPr/>
                    <a:lstStyle/>
                    <a:p>
                      <a:pPr algn="ctr"/>
                      <a:r>
                        <a:rPr lang="en-US" altLang="zh-CN" sz="2000" dirty="0">
                          <a:latin typeface="Arial"/>
                          <a:cs typeface="Arial"/>
                        </a:rPr>
                        <a:t>3</a:t>
                      </a:r>
                      <a:endParaRPr lang="zh-CN" altLang="en-US" sz="2000" dirty="0">
                        <a:latin typeface="Arial"/>
                        <a:cs typeface="Arial"/>
                      </a:endParaRPr>
                    </a:p>
                  </a:txBody>
                  <a:tcPr/>
                </a:tc>
                <a:tc>
                  <a:txBody>
                    <a:bodyPr/>
                    <a:lstStyle/>
                    <a:p>
                      <a:pPr algn="ctr"/>
                      <a:r>
                        <a:rPr lang="en-US" altLang="zh-CN" sz="2000" dirty="0">
                          <a:latin typeface="Arial"/>
                          <a:cs typeface="Arial"/>
                        </a:rPr>
                        <a:t>12</a:t>
                      </a:r>
                      <a:endParaRPr lang="zh-CN" altLang="en-US" sz="2000" dirty="0">
                        <a:latin typeface="Arial"/>
                        <a:cs typeface="Arial"/>
                      </a:endParaRPr>
                    </a:p>
                  </a:txBody>
                  <a:tcPr/>
                </a:tc>
                <a:extLst>
                  <a:ext uri="{0D108BD9-81ED-4DB2-BD59-A6C34878D82A}">
                    <a16:rowId xmlns:a16="http://schemas.microsoft.com/office/drawing/2014/main" val="10000"/>
                  </a:ext>
                </a:extLst>
              </a:tr>
            </a:tbl>
          </a:graphicData>
        </a:graphic>
      </p:graphicFrame>
      <p:sp>
        <p:nvSpPr>
          <p:cNvPr id="5" name="矩形 4"/>
          <p:cNvSpPr/>
          <p:nvPr/>
        </p:nvSpPr>
        <p:spPr>
          <a:xfrm>
            <a:off x="457200" y="1849556"/>
            <a:ext cx="749123" cy="369332"/>
          </a:xfrm>
          <a:prstGeom prst="rect">
            <a:avLst/>
          </a:prstGeom>
        </p:spPr>
        <p:txBody>
          <a:bodyPr wrap="none">
            <a:spAutoFit/>
          </a:bodyPr>
          <a:lstStyle/>
          <a:p>
            <a:r>
              <a:rPr kumimoji="1" lang="en-US" altLang="zh-CN" dirty="0">
                <a:latin typeface="Arial"/>
                <a:cs typeface="Arial"/>
              </a:rPr>
              <a:t>nums </a:t>
            </a:r>
            <a:endParaRPr lang="zh-CN" altLang="en-US" dirty="0">
              <a:latin typeface="Arial"/>
              <a:cs typeface="Arial"/>
            </a:endParaRPr>
          </a:p>
        </p:txBody>
      </p:sp>
      <p:sp>
        <p:nvSpPr>
          <p:cNvPr id="6" name="矩形 5"/>
          <p:cNvSpPr/>
          <p:nvPr/>
        </p:nvSpPr>
        <p:spPr>
          <a:xfrm>
            <a:off x="457200" y="3066055"/>
            <a:ext cx="569462" cy="369332"/>
          </a:xfrm>
          <a:prstGeom prst="rect">
            <a:avLst/>
          </a:prstGeom>
        </p:spPr>
        <p:txBody>
          <a:bodyPr wrap="none">
            <a:spAutoFit/>
          </a:bodyPr>
          <a:lstStyle/>
          <a:p>
            <a:r>
              <a:rPr kumimoji="1" lang="en-US" altLang="zh-CN" dirty="0" err="1">
                <a:latin typeface="Arial"/>
                <a:cs typeface="Arial"/>
              </a:rPr>
              <a:t>tmp</a:t>
            </a:r>
            <a:endParaRPr lang="zh-CN" altLang="en-US" dirty="0">
              <a:latin typeface="Arial"/>
              <a:cs typeface="Arial"/>
            </a:endParaRPr>
          </a:p>
        </p:txBody>
      </p:sp>
      <p:graphicFrame>
        <p:nvGraphicFramePr>
          <p:cNvPr id="7" name="表格 6"/>
          <p:cNvGraphicFramePr>
            <a:graphicFrameLocks noGrp="1"/>
          </p:cNvGraphicFramePr>
          <p:nvPr>
            <p:extLst>
              <p:ext uri="{D42A27DB-BD31-4B8C-83A1-F6EECF244321}">
                <p14:modId xmlns:p14="http://schemas.microsoft.com/office/powerpoint/2010/main" val="1744615830"/>
              </p:ext>
            </p:extLst>
          </p:nvPr>
        </p:nvGraphicFramePr>
        <p:xfrm>
          <a:off x="1524000" y="3039147"/>
          <a:ext cx="6096000" cy="396240"/>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172425">
                <a:tc>
                  <a:txBody>
                    <a:bodyPr/>
                    <a:lstStyle/>
                    <a:p>
                      <a:pPr algn="ctr"/>
                      <a:endParaRPr lang="zh-CN" altLang="en-US" sz="2000" dirty="0">
                        <a:latin typeface="Arial"/>
                        <a:cs typeface="Arial"/>
                      </a:endParaRPr>
                    </a:p>
                  </a:txBody>
                  <a:tcPr/>
                </a:tc>
                <a:tc>
                  <a:txBody>
                    <a:bodyPr/>
                    <a:lstStyle/>
                    <a:p>
                      <a:pPr algn="ctr"/>
                      <a:endParaRPr lang="zh-CN" altLang="en-US" sz="2000" dirty="0">
                        <a:latin typeface="Arial"/>
                        <a:cs typeface="Arial"/>
                      </a:endParaRPr>
                    </a:p>
                  </a:txBody>
                  <a:tcPr/>
                </a:tc>
                <a:tc>
                  <a:txBody>
                    <a:bodyPr/>
                    <a:lstStyle/>
                    <a:p>
                      <a:pPr algn="ctr"/>
                      <a:endParaRPr lang="zh-CN" altLang="en-US" sz="2000" dirty="0">
                        <a:latin typeface="Arial"/>
                        <a:cs typeface="Arial"/>
                      </a:endParaRPr>
                    </a:p>
                  </a:txBody>
                  <a:tcPr/>
                </a:tc>
                <a:tc>
                  <a:txBody>
                    <a:bodyPr/>
                    <a:lstStyle/>
                    <a:p>
                      <a:pPr algn="ctr"/>
                      <a:endParaRPr lang="zh-CN" altLang="en-US" sz="2000" dirty="0">
                        <a:latin typeface="Arial"/>
                        <a:cs typeface="Arial"/>
                      </a:endParaRPr>
                    </a:p>
                  </a:txBody>
                  <a:tcPr/>
                </a:tc>
                <a:tc>
                  <a:txBody>
                    <a:bodyPr/>
                    <a:lstStyle/>
                    <a:p>
                      <a:pPr algn="ctr"/>
                      <a:endParaRPr lang="zh-CN" altLang="en-US" sz="2000" dirty="0">
                        <a:latin typeface="Arial"/>
                        <a:cs typeface="Arial"/>
                      </a:endParaRPr>
                    </a:p>
                  </a:txBody>
                  <a:tcPr/>
                </a:tc>
                <a:extLst>
                  <a:ext uri="{0D108BD9-81ED-4DB2-BD59-A6C34878D82A}">
                    <a16:rowId xmlns:a16="http://schemas.microsoft.com/office/drawing/2014/main" val="10000"/>
                  </a:ext>
                </a:extLst>
              </a:tr>
            </a:tbl>
          </a:graphicData>
        </a:graphic>
      </p:graphicFrame>
      <p:cxnSp>
        <p:nvCxnSpPr>
          <p:cNvPr id="9" name="直线箭头连接符 8"/>
          <p:cNvCxnSpPr/>
          <p:nvPr/>
        </p:nvCxnSpPr>
        <p:spPr>
          <a:xfrm flipV="1">
            <a:off x="2127974" y="2247776"/>
            <a:ext cx="1" cy="3609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934118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Local Variables</a:t>
            </a:r>
            <a:endParaRPr kumimoji="1" lang="zh-CN" altLang="en-US" dirty="0"/>
          </a:p>
        </p:txBody>
      </p:sp>
      <p:sp>
        <p:nvSpPr>
          <p:cNvPr id="10" name="Rectangle 3"/>
          <p:cNvSpPr txBox="1">
            <a:spLocks noChangeArrowheads="1"/>
          </p:cNvSpPr>
          <p:nvPr/>
        </p:nvSpPr>
        <p:spPr>
          <a:xfrm>
            <a:off x="304800" y="1600200"/>
            <a:ext cx="8382000" cy="4419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rial"/>
                <a:ea typeface="+mn-ea"/>
                <a:cs typeface="Arial"/>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Arial"/>
                <a:ea typeface="+mn-ea"/>
                <a:cs typeface="Arial"/>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rial"/>
                <a:ea typeface="+mn-ea"/>
                <a:cs typeface="Arial"/>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Tx/>
              <a:buNone/>
              <a:defRPr/>
            </a:pPr>
            <a:endParaRPr lang="en-US" altLang="zh-CN" sz="2400" dirty="0">
              <a:latin typeface="Consolas"/>
              <a:ea typeface="宋体" pitchFamily="2" charset="-122"/>
              <a:cs typeface="Consolas"/>
            </a:endParaRPr>
          </a:p>
        </p:txBody>
      </p:sp>
      <p:sp>
        <p:nvSpPr>
          <p:cNvPr id="17" name="内容占位符 2"/>
          <p:cNvSpPr>
            <a:spLocks noGrp="1"/>
          </p:cNvSpPr>
          <p:nvPr>
            <p:ph idx="1"/>
          </p:nvPr>
        </p:nvSpPr>
        <p:spPr>
          <a:xfrm>
            <a:off x="457200" y="1600200"/>
            <a:ext cx="8229600" cy="4525963"/>
          </a:xfrm>
        </p:spPr>
        <p:txBody>
          <a:bodyPr>
            <a:normAutofit/>
          </a:bodyPr>
          <a:lstStyle/>
          <a:p>
            <a:pPr marL="0" indent="0">
              <a:buNone/>
            </a:pPr>
            <a:r>
              <a:rPr kumimoji="1" lang="en-US" altLang="zh-CN" dirty="0">
                <a:latin typeface="Verdana"/>
                <a:cs typeface="Verdana"/>
              </a:rPr>
              <a:t>Scope</a:t>
            </a:r>
          </a:p>
          <a:p>
            <a:pPr lvl="1"/>
            <a:r>
              <a:rPr kumimoji="1" lang="en-US" altLang="zh-CN" dirty="0">
                <a:latin typeface="Verdana"/>
                <a:cs typeface="Verdana"/>
              </a:rPr>
              <a:t>within which the variable can be used</a:t>
            </a:r>
          </a:p>
          <a:p>
            <a:pPr lvl="1"/>
            <a:endParaRPr kumimoji="1" lang="en-US" altLang="zh-CN" dirty="0">
              <a:latin typeface="Verdana"/>
              <a:cs typeface="Verdana"/>
            </a:endParaRPr>
          </a:p>
        </p:txBody>
      </p:sp>
      <p:sp>
        <p:nvSpPr>
          <p:cNvPr id="18" name="矩形 17"/>
          <p:cNvSpPr/>
          <p:nvPr/>
        </p:nvSpPr>
        <p:spPr>
          <a:xfrm>
            <a:off x="457200" y="3950756"/>
            <a:ext cx="3598881" cy="2123658"/>
          </a:xfrm>
          <a:prstGeom prst="rect">
            <a:avLst/>
          </a:prstGeom>
        </p:spPr>
        <p:txBody>
          <a:bodyPr wrap="square">
            <a:spAutoFit/>
          </a:bodyPr>
          <a:lstStyle/>
          <a:p>
            <a:r>
              <a:rPr lang="en-US" altLang="zh-CN" sz="2200" i="1" dirty="0" err="1">
                <a:solidFill>
                  <a:srgbClr val="000000"/>
                </a:solidFill>
                <a:latin typeface="Consolas"/>
                <a:ea typeface="宋体" pitchFamily="2" charset="-122"/>
                <a:cs typeface="Consolas"/>
              </a:rPr>
              <a:t>int</a:t>
            </a:r>
            <a:r>
              <a:rPr lang="en-US" altLang="zh-CN" sz="2200" dirty="0">
                <a:solidFill>
                  <a:srgbClr val="000000"/>
                </a:solidFill>
                <a:latin typeface="Consolas"/>
                <a:ea typeface="宋体" pitchFamily="2" charset="-122"/>
                <a:cs typeface="Consolas"/>
              </a:rPr>
              <a:t> </a:t>
            </a:r>
          </a:p>
          <a:p>
            <a:r>
              <a:rPr lang="en-US" altLang="zh-CN" sz="2200" dirty="0">
                <a:latin typeface="Consolas"/>
                <a:ea typeface="宋体" pitchFamily="2" charset="-122"/>
                <a:cs typeface="Consolas"/>
              </a:rPr>
              <a:t>add(</a:t>
            </a:r>
            <a:r>
              <a:rPr lang="en-US" altLang="zh-CN" sz="2200" i="1" dirty="0">
                <a:latin typeface="Consolas"/>
                <a:ea typeface="宋体" pitchFamily="2" charset="-122"/>
                <a:cs typeface="Consolas"/>
              </a:rPr>
              <a:t>int a, int b</a:t>
            </a:r>
            <a:r>
              <a:rPr lang="en-US" altLang="zh-CN" sz="2200" dirty="0">
                <a:latin typeface="Consolas"/>
                <a:ea typeface="宋体" pitchFamily="2" charset="-122"/>
                <a:cs typeface="Consolas"/>
              </a:rPr>
              <a:t>) </a:t>
            </a:r>
          </a:p>
          <a:p>
            <a:r>
              <a:rPr lang="en-US" altLang="zh-CN" sz="2200" dirty="0">
                <a:latin typeface="Consolas"/>
                <a:ea typeface="宋体" pitchFamily="2" charset="-122"/>
                <a:cs typeface="Consolas"/>
              </a:rPr>
              <a:t>{</a:t>
            </a:r>
          </a:p>
          <a:p>
            <a:r>
              <a:rPr lang="en-US" altLang="zh-CN" sz="2200" dirty="0">
                <a:solidFill>
                  <a:srgbClr val="000000"/>
                </a:solidFill>
                <a:latin typeface="Consolas"/>
                <a:ea typeface="宋体" pitchFamily="2" charset="-122"/>
                <a:cs typeface="Consolas"/>
              </a:rPr>
              <a:t>    int </a:t>
            </a:r>
            <a:r>
              <a:rPr lang="en-US" altLang="zh-CN" sz="2200" dirty="0">
                <a:solidFill>
                  <a:srgbClr val="FF0000"/>
                </a:solidFill>
                <a:latin typeface="Consolas"/>
                <a:ea typeface="宋体" pitchFamily="2" charset="-122"/>
                <a:cs typeface="Consolas"/>
              </a:rPr>
              <a:t>r</a:t>
            </a:r>
            <a:r>
              <a:rPr lang="en-US" altLang="zh-CN" sz="2200" dirty="0">
                <a:solidFill>
                  <a:srgbClr val="000000"/>
                </a:solidFill>
                <a:latin typeface="Consolas"/>
                <a:ea typeface="宋体" pitchFamily="2" charset="-122"/>
                <a:cs typeface="Consolas"/>
              </a:rPr>
              <a:t> = a + b;</a:t>
            </a:r>
          </a:p>
          <a:p>
            <a:r>
              <a:rPr lang="en-US" altLang="zh-CN" sz="2200" dirty="0">
                <a:solidFill>
                  <a:srgbClr val="FF0066"/>
                </a:solidFill>
                <a:latin typeface="Consolas"/>
                <a:ea typeface="宋体" pitchFamily="2" charset="-122"/>
                <a:cs typeface="Consolas"/>
              </a:rPr>
              <a:t>    </a:t>
            </a:r>
            <a:r>
              <a:rPr lang="en-US" altLang="zh-CN" sz="2200" dirty="0">
                <a:solidFill>
                  <a:srgbClr val="000000"/>
                </a:solidFill>
                <a:latin typeface="Consolas"/>
                <a:ea typeface="宋体" pitchFamily="2" charset="-122"/>
                <a:cs typeface="Consolas"/>
              </a:rPr>
              <a:t>return r;</a:t>
            </a:r>
          </a:p>
          <a:p>
            <a:r>
              <a:rPr lang="en-US" altLang="zh-CN" sz="2200" dirty="0">
                <a:solidFill>
                  <a:srgbClr val="000000"/>
                </a:solidFill>
                <a:latin typeface="Consolas"/>
                <a:ea typeface="宋体" pitchFamily="2" charset="-122"/>
                <a:cs typeface="Consolas"/>
              </a:rPr>
              <a:t>}</a:t>
            </a:r>
          </a:p>
        </p:txBody>
      </p:sp>
      <p:sp>
        <p:nvSpPr>
          <p:cNvPr id="4" name="右大括号 3"/>
          <p:cNvSpPr/>
          <p:nvPr/>
        </p:nvSpPr>
        <p:spPr>
          <a:xfrm>
            <a:off x="3602523" y="4773373"/>
            <a:ext cx="194381" cy="1010721"/>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kumimoji="1" lang="zh-CN" altLang="en-US" dirty="0"/>
          </a:p>
        </p:txBody>
      </p:sp>
      <p:sp>
        <p:nvSpPr>
          <p:cNvPr id="5" name="矩形 4"/>
          <p:cNvSpPr/>
          <p:nvPr/>
        </p:nvSpPr>
        <p:spPr>
          <a:xfrm>
            <a:off x="3835781" y="4958039"/>
            <a:ext cx="3281968" cy="369332"/>
          </a:xfrm>
          <a:prstGeom prst="rect">
            <a:avLst/>
          </a:prstGeom>
        </p:spPr>
        <p:txBody>
          <a:bodyPr wrap="none">
            <a:spAutoFit/>
          </a:bodyPr>
          <a:lstStyle/>
          <a:p>
            <a:r>
              <a:rPr kumimoji="1" lang="en-US" altLang="zh-CN" dirty="0">
                <a:latin typeface="Verdana"/>
                <a:cs typeface="Verdana"/>
              </a:rPr>
              <a:t>r’s scope is in function </a:t>
            </a:r>
            <a:r>
              <a:rPr kumimoji="1" lang="en-US" altLang="zh-CN" i="1" dirty="0">
                <a:latin typeface="Consolas"/>
                <a:cs typeface="Consolas"/>
              </a:rPr>
              <a:t>add</a:t>
            </a:r>
            <a:r>
              <a:rPr kumimoji="1" lang="en-US" altLang="zh-CN" dirty="0">
                <a:latin typeface="Verdana"/>
                <a:cs typeface="Verdana"/>
              </a:rPr>
              <a:t> </a:t>
            </a:r>
            <a:endParaRPr lang="zh-CN" altLang="en-US" dirty="0"/>
          </a:p>
        </p:txBody>
      </p:sp>
    </p:spTree>
    <p:extLst>
      <p:ext uri="{BB962C8B-B14F-4D97-AF65-F5344CB8AC3E}">
        <p14:creationId xmlns:p14="http://schemas.microsoft.com/office/powerpoint/2010/main" val="158661343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Solution I</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151887615"/>
              </p:ext>
            </p:extLst>
          </p:nvPr>
        </p:nvGraphicFramePr>
        <p:xfrm>
          <a:off x="1524000" y="1828652"/>
          <a:ext cx="6096000" cy="396240"/>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pPr algn="ctr"/>
                      <a:r>
                        <a:rPr lang="en-US" altLang="zh-CN" sz="2000" dirty="0">
                          <a:latin typeface="Arial"/>
                          <a:cs typeface="Arial"/>
                        </a:rPr>
                        <a:t>0</a:t>
                      </a:r>
                      <a:endParaRPr lang="zh-CN" altLang="en-US" sz="2000" dirty="0">
                        <a:latin typeface="Arial"/>
                        <a:cs typeface="Arial"/>
                      </a:endParaRPr>
                    </a:p>
                  </a:txBody>
                  <a:tcPr/>
                </a:tc>
                <a:tc>
                  <a:txBody>
                    <a:bodyPr/>
                    <a:lstStyle/>
                    <a:p>
                      <a:pPr algn="ctr"/>
                      <a:r>
                        <a:rPr lang="en-US" altLang="zh-CN" sz="2000" dirty="0">
                          <a:latin typeface="Arial"/>
                          <a:cs typeface="Arial"/>
                        </a:rPr>
                        <a:t>1</a:t>
                      </a:r>
                      <a:endParaRPr lang="zh-CN" altLang="en-US" sz="2000" dirty="0">
                        <a:latin typeface="Arial"/>
                        <a:cs typeface="Arial"/>
                      </a:endParaRPr>
                    </a:p>
                  </a:txBody>
                  <a:tcPr/>
                </a:tc>
                <a:tc>
                  <a:txBody>
                    <a:bodyPr/>
                    <a:lstStyle/>
                    <a:p>
                      <a:pPr algn="ctr"/>
                      <a:r>
                        <a:rPr lang="en-US" altLang="zh-CN" sz="2000" dirty="0">
                          <a:latin typeface="Arial"/>
                          <a:cs typeface="Arial"/>
                        </a:rPr>
                        <a:t>0</a:t>
                      </a:r>
                      <a:endParaRPr lang="zh-CN" altLang="en-US" sz="2000" dirty="0">
                        <a:latin typeface="Arial"/>
                        <a:cs typeface="Arial"/>
                      </a:endParaRPr>
                    </a:p>
                  </a:txBody>
                  <a:tcPr/>
                </a:tc>
                <a:tc>
                  <a:txBody>
                    <a:bodyPr/>
                    <a:lstStyle/>
                    <a:p>
                      <a:pPr algn="ctr"/>
                      <a:r>
                        <a:rPr lang="en-US" altLang="zh-CN" sz="2000" dirty="0">
                          <a:latin typeface="Arial"/>
                          <a:cs typeface="Arial"/>
                        </a:rPr>
                        <a:t>3</a:t>
                      </a:r>
                      <a:endParaRPr lang="zh-CN" altLang="en-US" sz="2000" dirty="0">
                        <a:latin typeface="Arial"/>
                        <a:cs typeface="Arial"/>
                      </a:endParaRPr>
                    </a:p>
                  </a:txBody>
                  <a:tcPr/>
                </a:tc>
                <a:tc>
                  <a:txBody>
                    <a:bodyPr/>
                    <a:lstStyle/>
                    <a:p>
                      <a:pPr algn="ctr"/>
                      <a:r>
                        <a:rPr lang="en-US" altLang="zh-CN" sz="2000" dirty="0">
                          <a:latin typeface="Arial"/>
                          <a:cs typeface="Arial"/>
                        </a:rPr>
                        <a:t>12</a:t>
                      </a:r>
                      <a:endParaRPr lang="zh-CN" altLang="en-US" sz="2000" dirty="0">
                        <a:latin typeface="Arial"/>
                        <a:cs typeface="Arial"/>
                      </a:endParaRPr>
                    </a:p>
                  </a:txBody>
                  <a:tcPr/>
                </a:tc>
                <a:extLst>
                  <a:ext uri="{0D108BD9-81ED-4DB2-BD59-A6C34878D82A}">
                    <a16:rowId xmlns:a16="http://schemas.microsoft.com/office/drawing/2014/main" val="10000"/>
                  </a:ext>
                </a:extLst>
              </a:tr>
            </a:tbl>
          </a:graphicData>
        </a:graphic>
      </p:graphicFrame>
      <p:sp>
        <p:nvSpPr>
          <p:cNvPr id="5" name="矩形 4"/>
          <p:cNvSpPr/>
          <p:nvPr/>
        </p:nvSpPr>
        <p:spPr>
          <a:xfrm>
            <a:off x="457200" y="1849556"/>
            <a:ext cx="749123" cy="369332"/>
          </a:xfrm>
          <a:prstGeom prst="rect">
            <a:avLst/>
          </a:prstGeom>
        </p:spPr>
        <p:txBody>
          <a:bodyPr wrap="none">
            <a:spAutoFit/>
          </a:bodyPr>
          <a:lstStyle/>
          <a:p>
            <a:r>
              <a:rPr kumimoji="1" lang="en-US" altLang="zh-CN" dirty="0">
                <a:latin typeface="Arial"/>
                <a:cs typeface="Arial"/>
              </a:rPr>
              <a:t>nums </a:t>
            </a:r>
            <a:endParaRPr lang="zh-CN" altLang="en-US" dirty="0">
              <a:latin typeface="Arial"/>
              <a:cs typeface="Arial"/>
            </a:endParaRPr>
          </a:p>
        </p:txBody>
      </p:sp>
      <p:sp>
        <p:nvSpPr>
          <p:cNvPr id="6" name="矩形 5"/>
          <p:cNvSpPr/>
          <p:nvPr/>
        </p:nvSpPr>
        <p:spPr>
          <a:xfrm>
            <a:off x="457200" y="3066055"/>
            <a:ext cx="569462" cy="369332"/>
          </a:xfrm>
          <a:prstGeom prst="rect">
            <a:avLst/>
          </a:prstGeom>
        </p:spPr>
        <p:txBody>
          <a:bodyPr wrap="none">
            <a:spAutoFit/>
          </a:bodyPr>
          <a:lstStyle/>
          <a:p>
            <a:r>
              <a:rPr kumimoji="1" lang="en-US" altLang="zh-CN" dirty="0" err="1">
                <a:latin typeface="Arial"/>
                <a:cs typeface="Arial"/>
              </a:rPr>
              <a:t>tmp</a:t>
            </a:r>
            <a:endParaRPr lang="zh-CN" altLang="en-US" dirty="0">
              <a:latin typeface="Arial"/>
              <a:cs typeface="Arial"/>
            </a:endParaRPr>
          </a:p>
        </p:txBody>
      </p:sp>
      <p:graphicFrame>
        <p:nvGraphicFramePr>
          <p:cNvPr id="7" name="表格 6"/>
          <p:cNvGraphicFramePr>
            <a:graphicFrameLocks noGrp="1"/>
          </p:cNvGraphicFramePr>
          <p:nvPr>
            <p:extLst>
              <p:ext uri="{D42A27DB-BD31-4B8C-83A1-F6EECF244321}">
                <p14:modId xmlns:p14="http://schemas.microsoft.com/office/powerpoint/2010/main" val="3888789428"/>
              </p:ext>
            </p:extLst>
          </p:nvPr>
        </p:nvGraphicFramePr>
        <p:xfrm>
          <a:off x="1524000" y="3039147"/>
          <a:ext cx="6096000" cy="396240"/>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172425">
                <a:tc>
                  <a:txBody>
                    <a:bodyPr/>
                    <a:lstStyle/>
                    <a:p>
                      <a:pPr algn="ctr"/>
                      <a:r>
                        <a:rPr lang="en-US" altLang="zh-CN" sz="2000" dirty="0">
                          <a:latin typeface="Arial"/>
                          <a:cs typeface="Arial"/>
                        </a:rPr>
                        <a:t>1</a:t>
                      </a:r>
                      <a:endParaRPr lang="zh-CN" altLang="en-US" sz="2000" dirty="0">
                        <a:latin typeface="Arial"/>
                        <a:cs typeface="Arial"/>
                      </a:endParaRPr>
                    </a:p>
                  </a:txBody>
                  <a:tcPr/>
                </a:tc>
                <a:tc>
                  <a:txBody>
                    <a:bodyPr/>
                    <a:lstStyle/>
                    <a:p>
                      <a:pPr algn="ctr"/>
                      <a:endParaRPr lang="zh-CN" altLang="en-US" sz="2000" dirty="0">
                        <a:latin typeface="Arial"/>
                        <a:cs typeface="Arial"/>
                      </a:endParaRPr>
                    </a:p>
                  </a:txBody>
                  <a:tcPr/>
                </a:tc>
                <a:tc>
                  <a:txBody>
                    <a:bodyPr/>
                    <a:lstStyle/>
                    <a:p>
                      <a:pPr algn="ctr"/>
                      <a:endParaRPr lang="zh-CN" altLang="en-US" sz="2000" dirty="0">
                        <a:latin typeface="Arial"/>
                        <a:cs typeface="Arial"/>
                      </a:endParaRPr>
                    </a:p>
                  </a:txBody>
                  <a:tcPr/>
                </a:tc>
                <a:tc>
                  <a:txBody>
                    <a:bodyPr/>
                    <a:lstStyle/>
                    <a:p>
                      <a:pPr algn="ctr"/>
                      <a:endParaRPr lang="zh-CN" altLang="en-US" sz="2000" dirty="0">
                        <a:latin typeface="Arial"/>
                        <a:cs typeface="Arial"/>
                      </a:endParaRPr>
                    </a:p>
                  </a:txBody>
                  <a:tcPr/>
                </a:tc>
                <a:tc>
                  <a:txBody>
                    <a:bodyPr/>
                    <a:lstStyle/>
                    <a:p>
                      <a:pPr algn="ctr"/>
                      <a:endParaRPr lang="zh-CN" altLang="en-US" sz="2000" dirty="0">
                        <a:latin typeface="Arial"/>
                        <a:cs typeface="Arial"/>
                      </a:endParaRPr>
                    </a:p>
                  </a:txBody>
                  <a:tcPr/>
                </a:tc>
                <a:extLst>
                  <a:ext uri="{0D108BD9-81ED-4DB2-BD59-A6C34878D82A}">
                    <a16:rowId xmlns:a16="http://schemas.microsoft.com/office/drawing/2014/main" val="10000"/>
                  </a:ext>
                </a:extLst>
              </a:tr>
            </a:tbl>
          </a:graphicData>
        </a:graphic>
      </p:graphicFrame>
      <p:cxnSp>
        <p:nvCxnSpPr>
          <p:cNvPr id="8" name="直线箭头连接符 7"/>
          <p:cNvCxnSpPr/>
          <p:nvPr/>
        </p:nvCxnSpPr>
        <p:spPr>
          <a:xfrm flipV="1">
            <a:off x="3397895" y="2247776"/>
            <a:ext cx="1" cy="3609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6960398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Solution I</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730759387"/>
              </p:ext>
            </p:extLst>
          </p:nvPr>
        </p:nvGraphicFramePr>
        <p:xfrm>
          <a:off x="1524000" y="1828652"/>
          <a:ext cx="6096000" cy="396240"/>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pPr algn="ctr"/>
                      <a:r>
                        <a:rPr lang="en-US" altLang="zh-CN" sz="2000" dirty="0">
                          <a:latin typeface="Arial"/>
                          <a:cs typeface="Arial"/>
                        </a:rPr>
                        <a:t>0</a:t>
                      </a:r>
                      <a:endParaRPr lang="zh-CN" altLang="en-US" sz="2000" dirty="0">
                        <a:latin typeface="Arial"/>
                        <a:cs typeface="Arial"/>
                      </a:endParaRPr>
                    </a:p>
                  </a:txBody>
                  <a:tcPr/>
                </a:tc>
                <a:tc>
                  <a:txBody>
                    <a:bodyPr/>
                    <a:lstStyle/>
                    <a:p>
                      <a:pPr algn="ctr"/>
                      <a:r>
                        <a:rPr lang="en-US" altLang="zh-CN" sz="2000" dirty="0">
                          <a:latin typeface="Arial"/>
                          <a:cs typeface="Arial"/>
                        </a:rPr>
                        <a:t>1</a:t>
                      </a:r>
                      <a:endParaRPr lang="zh-CN" altLang="en-US" sz="2000" dirty="0">
                        <a:latin typeface="Arial"/>
                        <a:cs typeface="Arial"/>
                      </a:endParaRPr>
                    </a:p>
                  </a:txBody>
                  <a:tcPr/>
                </a:tc>
                <a:tc>
                  <a:txBody>
                    <a:bodyPr/>
                    <a:lstStyle/>
                    <a:p>
                      <a:pPr algn="ctr"/>
                      <a:r>
                        <a:rPr lang="en-US" altLang="zh-CN" sz="2000" dirty="0">
                          <a:latin typeface="Arial"/>
                          <a:cs typeface="Arial"/>
                        </a:rPr>
                        <a:t>0</a:t>
                      </a:r>
                      <a:endParaRPr lang="zh-CN" altLang="en-US" sz="2000" dirty="0">
                        <a:latin typeface="Arial"/>
                        <a:cs typeface="Arial"/>
                      </a:endParaRPr>
                    </a:p>
                  </a:txBody>
                  <a:tcPr/>
                </a:tc>
                <a:tc>
                  <a:txBody>
                    <a:bodyPr/>
                    <a:lstStyle/>
                    <a:p>
                      <a:pPr algn="ctr"/>
                      <a:r>
                        <a:rPr lang="en-US" altLang="zh-CN" sz="2000" dirty="0">
                          <a:latin typeface="Arial"/>
                          <a:cs typeface="Arial"/>
                        </a:rPr>
                        <a:t>3</a:t>
                      </a:r>
                      <a:endParaRPr lang="zh-CN" altLang="en-US" sz="2000" dirty="0">
                        <a:latin typeface="Arial"/>
                        <a:cs typeface="Arial"/>
                      </a:endParaRPr>
                    </a:p>
                  </a:txBody>
                  <a:tcPr/>
                </a:tc>
                <a:tc>
                  <a:txBody>
                    <a:bodyPr/>
                    <a:lstStyle/>
                    <a:p>
                      <a:pPr algn="ctr"/>
                      <a:r>
                        <a:rPr lang="en-US" altLang="zh-CN" sz="2000" dirty="0">
                          <a:latin typeface="Arial"/>
                          <a:cs typeface="Arial"/>
                        </a:rPr>
                        <a:t>12</a:t>
                      </a:r>
                      <a:endParaRPr lang="zh-CN" altLang="en-US" sz="2000" dirty="0">
                        <a:latin typeface="Arial"/>
                        <a:cs typeface="Arial"/>
                      </a:endParaRPr>
                    </a:p>
                  </a:txBody>
                  <a:tcPr/>
                </a:tc>
                <a:extLst>
                  <a:ext uri="{0D108BD9-81ED-4DB2-BD59-A6C34878D82A}">
                    <a16:rowId xmlns:a16="http://schemas.microsoft.com/office/drawing/2014/main" val="10000"/>
                  </a:ext>
                </a:extLst>
              </a:tr>
            </a:tbl>
          </a:graphicData>
        </a:graphic>
      </p:graphicFrame>
      <p:sp>
        <p:nvSpPr>
          <p:cNvPr id="5" name="矩形 4"/>
          <p:cNvSpPr/>
          <p:nvPr/>
        </p:nvSpPr>
        <p:spPr>
          <a:xfrm>
            <a:off x="457200" y="1849556"/>
            <a:ext cx="749123" cy="369332"/>
          </a:xfrm>
          <a:prstGeom prst="rect">
            <a:avLst/>
          </a:prstGeom>
        </p:spPr>
        <p:txBody>
          <a:bodyPr wrap="none">
            <a:spAutoFit/>
          </a:bodyPr>
          <a:lstStyle/>
          <a:p>
            <a:r>
              <a:rPr kumimoji="1" lang="en-US" altLang="zh-CN" dirty="0">
                <a:latin typeface="Arial"/>
                <a:cs typeface="Arial"/>
              </a:rPr>
              <a:t>nums </a:t>
            </a:r>
            <a:endParaRPr lang="zh-CN" altLang="en-US" dirty="0">
              <a:latin typeface="Arial"/>
              <a:cs typeface="Arial"/>
            </a:endParaRPr>
          </a:p>
        </p:txBody>
      </p:sp>
      <p:sp>
        <p:nvSpPr>
          <p:cNvPr id="6" name="矩形 5"/>
          <p:cNvSpPr/>
          <p:nvPr/>
        </p:nvSpPr>
        <p:spPr>
          <a:xfrm>
            <a:off x="457200" y="3066055"/>
            <a:ext cx="569462" cy="369332"/>
          </a:xfrm>
          <a:prstGeom prst="rect">
            <a:avLst/>
          </a:prstGeom>
        </p:spPr>
        <p:txBody>
          <a:bodyPr wrap="none">
            <a:spAutoFit/>
          </a:bodyPr>
          <a:lstStyle/>
          <a:p>
            <a:r>
              <a:rPr kumimoji="1" lang="en-US" altLang="zh-CN" dirty="0" err="1">
                <a:latin typeface="Arial"/>
                <a:cs typeface="Arial"/>
              </a:rPr>
              <a:t>tmp</a:t>
            </a:r>
            <a:endParaRPr lang="zh-CN" altLang="en-US" dirty="0">
              <a:latin typeface="Arial"/>
              <a:cs typeface="Arial"/>
            </a:endParaRPr>
          </a:p>
        </p:txBody>
      </p:sp>
      <p:graphicFrame>
        <p:nvGraphicFramePr>
          <p:cNvPr id="7" name="表格 6"/>
          <p:cNvGraphicFramePr>
            <a:graphicFrameLocks noGrp="1"/>
          </p:cNvGraphicFramePr>
          <p:nvPr>
            <p:extLst>
              <p:ext uri="{D42A27DB-BD31-4B8C-83A1-F6EECF244321}">
                <p14:modId xmlns:p14="http://schemas.microsoft.com/office/powerpoint/2010/main" val="940334339"/>
              </p:ext>
            </p:extLst>
          </p:nvPr>
        </p:nvGraphicFramePr>
        <p:xfrm>
          <a:off x="1524000" y="3039147"/>
          <a:ext cx="6096000" cy="396240"/>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172425">
                <a:tc>
                  <a:txBody>
                    <a:bodyPr/>
                    <a:lstStyle/>
                    <a:p>
                      <a:pPr algn="ctr"/>
                      <a:r>
                        <a:rPr lang="en-US" altLang="zh-CN" sz="2000" dirty="0">
                          <a:latin typeface="Arial"/>
                          <a:cs typeface="Arial"/>
                        </a:rPr>
                        <a:t>1</a:t>
                      </a:r>
                      <a:endParaRPr lang="zh-CN" altLang="en-US" sz="2000" dirty="0">
                        <a:latin typeface="Arial"/>
                        <a:cs typeface="Arial"/>
                      </a:endParaRPr>
                    </a:p>
                  </a:txBody>
                  <a:tcPr/>
                </a:tc>
                <a:tc>
                  <a:txBody>
                    <a:bodyPr/>
                    <a:lstStyle/>
                    <a:p>
                      <a:pPr algn="ctr"/>
                      <a:endParaRPr lang="zh-CN" altLang="en-US" sz="2000" dirty="0">
                        <a:latin typeface="Arial"/>
                        <a:cs typeface="Arial"/>
                      </a:endParaRPr>
                    </a:p>
                  </a:txBody>
                  <a:tcPr/>
                </a:tc>
                <a:tc>
                  <a:txBody>
                    <a:bodyPr/>
                    <a:lstStyle/>
                    <a:p>
                      <a:pPr algn="ctr"/>
                      <a:endParaRPr lang="zh-CN" altLang="en-US" sz="2000" dirty="0">
                        <a:latin typeface="Arial"/>
                        <a:cs typeface="Arial"/>
                      </a:endParaRPr>
                    </a:p>
                  </a:txBody>
                  <a:tcPr/>
                </a:tc>
                <a:tc>
                  <a:txBody>
                    <a:bodyPr/>
                    <a:lstStyle/>
                    <a:p>
                      <a:pPr algn="ctr"/>
                      <a:endParaRPr lang="zh-CN" altLang="en-US" sz="2000" dirty="0">
                        <a:latin typeface="Arial"/>
                        <a:cs typeface="Arial"/>
                      </a:endParaRPr>
                    </a:p>
                  </a:txBody>
                  <a:tcPr/>
                </a:tc>
                <a:tc>
                  <a:txBody>
                    <a:bodyPr/>
                    <a:lstStyle/>
                    <a:p>
                      <a:pPr algn="ctr"/>
                      <a:endParaRPr lang="zh-CN" altLang="en-US" sz="2000" dirty="0">
                        <a:latin typeface="Arial"/>
                        <a:cs typeface="Arial"/>
                      </a:endParaRPr>
                    </a:p>
                  </a:txBody>
                  <a:tcPr/>
                </a:tc>
                <a:extLst>
                  <a:ext uri="{0D108BD9-81ED-4DB2-BD59-A6C34878D82A}">
                    <a16:rowId xmlns:a16="http://schemas.microsoft.com/office/drawing/2014/main" val="10000"/>
                  </a:ext>
                </a:extLst>
              </a:tr>
            </a:tbl>
          </a:graphicData>
        </a:graphic>
      </p:graphicFrame>
      <p:cxnSp>
        <p:nvCxnSpPr>
          <p:cNvPr id="9" name="直线箭头连接符 8"/>
          <p:cNvCxnSpPr/>
          <p:nvPr/>
        </p:nvCxnSpPr>
        <p:spPr>
          <a:xfrm flipV="1">
            <a:off x="4579961" y="2224892"/>
            <a:ext cx="1" cy="3609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36992154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Solution I</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932113493"/>
              </p:ext>
            </p:extLst>
          </p:nvPr>
        </p:nvGraphicFramePr>
        <p:xfrm>
          <a:off x="1524000" y="1828652"/>
          <a:ext cx="6096000" cy="396240"/>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pPr algn="ctr"/>
                      <a:r>
                        <a:rPr lang="en-US" altLang="zh-CN" sz="2000" dirty="0">
                          <a:latin typeface="Arial"/>
                          <a:cs typeface="Arial"/>
                        </a:rPr>
                        <a:t>0</a:t>
                      </a:r>
                      <a:endParaRPr lang="zh-CN" altLang="en-US" sz="2000" dirty="0">
                        <a:latin typeface="Arial"/>
                        <a:cs typeface="Arial"/>
                      </a:endParaRPr>
                    </a:p>
                  </a:txBody>
                  <a:tcPr/>
                </a:tc>
                <a:tc>
                  <a:txBody>
                    <a:bodyPr/>
                    <a:lstStyle/>
                    <a:p>
                      <a:pPr algn="ctr"/>
                      <a:r>
                        <a:rPr lang="en-US" altLang="zh-CN" sz="2000" dirty="0">
                          <a:latin typeface="Arial"/>
                          <a:cs typeface="Arial"/>
                        </a:rPr>
                        <a:t>1</a:t>
                      </a:r>
                      <a:endParaRPr lang="zh-CN" altLang="en-US" sz="2000" dirty="0">
                        <a:latin typeface="Arial"/>
                        <a:cs typeface="Arial"/>
                      </a:endParaRPr>
                    </a:p>
                  </a:txBody>
                  <a:tcPr/>
                </a:tc>
                <a:tc>
                  <a:txBody>
                    <a:bodyPr/>
                    <a:lstStyle/>
                    <a:p>
                      <a:pPr algn="ctr"/>
                      <a:r>
                        <a:rPr lang="en-US" altLang="zh-CN" sz="2000" dirty="0">
                          <a:latin typeface="Arial"/>
                          <a:cs typeface="Arial"/>
                        </a:rPr>
                        <a:t>0</a:t>
                      </a:r>
                      <a:endParaRPr lang="zh-CN" altLang="en-US" sz="2000" dirty="0">
                        <a:latin typeface="Arial"/>
                        <a:cs typeface="Arial"/>
                      </a:endParaRPr>
                    </a:p>
                  </a:txBody>
                  <a:tcPr/>
                </a:tc>
                <a:tc>
                  <a:txBody>
                    <a:bodyPr/>
                    <a:lstStyle/>
                    <a:p>
                      <a:pPr algn="ctr"/>
                      <a:r>
                        <a:rPr lang="en-US" altLang="zh-CN" sz="2000" dirty="0">
                          <a:latin typeface="Arial"/>
                          <a:cs typeface="Arial"/>
                        </a:rPr>
                        <a:t>3</a:t>
                      </a:r>
                      <a:endParaRPr lang="zh-CN" altLang="en-US" sz="2000" dirty="0">
                        <a:latin typeface="Arial"/>
                        <a:cs typeface="Arial"/>
                      </a:endParaRPr>
                    </a:p>
                  </a:txBody>
                  <a:tcPr/>
                </a:tc>
                <a:tc>
                  <a:txBody>
                    <a:bodyPr/>
                    <a:lstStyle/>
                    <a:p>
                      <a:pPr algn="ctr"/>
                      <a:r>
                        <a:rPr lang="en-US" altLang="zh-CN" sz="2000" dirty="0">
                          <a:latin typeface="Arial"/>
                          <a:cs typeface="Arial"/>
                        </a:rPr>
                        <a:t>12</a:t>
                      </a:r>
                      <a:endParaRPr lang="zh-CN" altLang="en-US" sz="2000" dirty="0">
                        <a:latin typeface="Arial"/>
                        <a:cs typeface="Arial"/>
                      </a:endParaRPr>
                    </a:p>
                  </a:txBody>
                  <a:tcPr/>
                </a:tc>
                <a:extLst>
                  <a:ext uri="{0D108BD9-81ED-4DB2-BD59-A6C34878D82A}">
                    <a16:rowId xmlns:a16="http://schemas.microsoft.com/office/drawing/2014/main" val="10000"/>
                  </a:ext>
                </a:extLst>
              </a:tr>
            </a:tbl>
          </a:graphicData>
        </a:graphic>
      </p:graphicFrame>
      <p:sp>
        <p:nvSpPr>
          <p:cNvPr id="5" name="矩形 4"/>
          <p:cNvSpPr/>
          <p:nvPr/>
        </p:nvSpPr>
        <p:spPr>
          <a:xfrm>
            <a:off x="457200" y="1849556"/>
            <a:ext cx="749123" cy="369332"/>
          </a:xfrm>
          <a:prstGeom prst="rect">
            <a:avLst/>
          </a:prstGeom>
        </p:spPr>
        <p:txBody>
          <a:bodyPr wrap="none">
            <a:spAutoFit/>
          </a:bodyPr>
          <a:lstStyle/>
          <a:p>
            <a:r>
              <a:rPr kumimoji="1" lang="en-US" altLang="zh-CN" dirty="0">
                <a:latin typeface="Arial"/>
                <a:cs typeface="Arial"/>
              </a:rPr>
              <a:t>nums </a:t>
            </a:r>
            <a:endParaRPr lang="zh-CN" altLang="en-US" dirty="0">
              <a:latin typeface="Arial"/>
              <a:cs typeface="Arial"/>
            </a:endParaRPr>
          </a:p>
        </p:txBody>
      </p:sp>
      <p:sp>
        <p:nvSpPr>
          <p:cNvPr id="6" name="矩形 5"/>
          <p:cNvSpPr/>
          <p:nvPr/>
        </p:nvSpPr>
        <p:spPr>
          <a:xfrm>
            <a:off x="457200" y="3066055"/>
            <a:ext cx="569462" cy="369332"/>
          </a:xfrm>
          <a:prstGeom prst="rect">
            <a:avLst/>
          </a:prstGeom>
        </p:spPr>
        <p:txBody>
          <a:bodyPr wrap="none">
            <a:spAutoFit/>
          </a:bodyPr>
          <a:lstStyle/>
          <a:p>
            <a:r>
              <a:rPr kumimoji="1" lang="en-US" altLang="zh-CN" dirty="0" err="1">
                <a:latin typeface="Arial"/>
                <a:cs typeface="Arial"/>
              </a:rPr>
              <a:t>tmp</a:t>
            </a:r>
            <a:endParaRPr lang="zh-CN" altLang="en-US" dirty="0">
              <a:latin typeface="Arial"/>
              <a:cs typeface="Arial"/>
            </a:endParaRPr>
          </a:p>
        </p:txBody>
      </p:sp>
      <p:graphicFrame>
        <p:nvGraphicFramePr>
          <p:cNvPr id="7" name="表格 6"/>
          <p:cNvGraphicFramePr>
            <a:graphicFrameLocks noGrp="1"/>
          </p:cNvGraphicFramePr>
          <p:nvPr>
            <p:extLst>
              <p:ext uri="{D42A27DB-BD31-4B8C-83A1-F6EECF244321}">
                <p14:modId xmlns:p14="http://schemas.microsoft.com/office/powerpoint/2010/main" val="3758391236"/>
              </p:ext>
            </p:extLst>
          </p:nvPr>
        </p:nvGraphicFramePr>
        <p:xfrm>
          <a:off x="1524000" y="3039147"/>
          <a:ext cx="6096000" cy="396240"/>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172425">
                <a:tc>
                  <a:txBody>
                    <a:bodyPr/>
                    <a:lstStyle/>
                    <a:p>
                      <a:pPr algn="ctr"/>
                      <a:r>
                        <a:rPr lang="en-US" altLang="zh-CN" sz="2000" dirty="0">
                          <a:latin typeface="Arial"/>
                          <a:cs typeface="Arial"/>
                        </a:rPr>
                        <a:t>1</a:t>
                      </a:r>
                      <a:endParaRPr lang="zh-CN" altLang="en-US" sz="2000" dirty="0">
                        <a:latin typeface="Arial"/>
                        <a:cs typeface="Arial"/>
                      </a:endParaRPr>
                    </a:p>
                  </a:txBody>
                  <a:tcPr/>
                </a:tc>
                <a:tc>
                  <a:txBody>
                    <a:bodyPr/>
                    <a:lstStyle/>
                    <a:p>
                      <a:pPr algn="ctr"/>
                      <a:r>
                        <a:rPr lang="en-US" altLang="zh-CN" sz="2000" dirty="0">
                          <a:latin typeface="Arial"/>
                          <a:cs typeface="Arial"/>
                        </a:rPr>
                        <a:t>3</a:t>
                      </a:r>
                      <a:endParaRPr lang="zh-CN" altLang="en-US" sz="2000" dirty="0">
                        <a:latin typeface="Arial"/>
                        <a:cs typeface="Arial"/>
                      </a:endParaRPr>
                    </a:p>
                  </a:txBody>
                  <a:tcPr/>
                </a:tc>
                <a:tc>
                  <a:txBody>
                    <a:bodyPr/>
                    <a:lstStyle/>
                    <a:p>
                      <a:pPr algn="ctr"/>
                      <a:endParaRPr lang="zh-CN" altLang="en-US" sz="2000" dirty="0">
                        <a:latin typeface="Arial"/>
                        <a:cs typeface="Arial"/>
                      </a:endParaRPr>
                    </a:p>
                  </a:txBody>
                  <a:tcPr/>
                </a:tc>
                <a:tc>
                  <a:txBody>
                    <a:bodyPr/>
                    <a:lstStyle/>
                    <a:p>
                      <a:pPr algn="ctr"/>
                      <a:endParaRPr lang="zh-CN" altLang="en-US" sz="2000" dirty="0">
                        <a:latin typeface="Arial"/>
                        <a:cs typeface="Arial"/>
                      </a:endParaRPr>
                    </a:p>
                  </a:txBody>
                  <a:tcPr/>
                </a:tc>
                <a:tc>
                  <a:txBody>
                    <a:bodyPr/>
                    <a:lstStyle/>
                    <a:p>
                      <a:pPr algn="ctr"/>
                      <a:endParaRPr lang="zh-CN" altLang="en-US" sz="2000" dirty="0">
                        <a:latin typeface="Arial"/>
                        <a:cs typeface="Arial"/>
                      </a:endParaRPr>
                    </a:p>
                  </a:txBody>
                  <a:tcPr/>
                </a:tc>
                <a:extLst>
                  <a:ext uri="{0D108BD9-81ED-4DB2-BD59-A6C34878D82A}">
                    <a16:rowId xmlns:a16="http://schemas.microsoft.com/office/drawing/2014/main" val="10000"/>
                  </a:ext>
                </a:extLst>
              </a:tr>
            </a:tbl>
          </a:graphicData>
        </a:graphic>
      </p:graphicFrame>
      <p:cxnSp>
        <p:nvCxnSpPr>
          <p:cNvPr id="8" name="直线箭头连接符 7"/>
          <p:cNvCxnSpPr/>
          <p:nvPr/>
        </p:nvCxnSpPr>
        <p:spPr>
          <a:xfrm flipV="1">
            <a:off x="5784905" y="2213450"/>
            <a:ext cx="1" cy="3609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13033859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Solution I</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979029526"/>
              </p:ext>
            </p:extLst>
          </p:nvPr>
        </p:nvGraphicFramePr>
        <p:xfrm>
          <a:off x="1524000" y="1828652"/>
          <a:ext cx="6096000" cy="396240"/>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pPr algn="ctr"/>
                      <a:r>
                        <a:rPr lang="en-US" altLang="zh-CN" sz="2000" dirty="0">
                          <a:latin typeface="Arial"/>
                          <a:cs typeface="Arial"/>
                        </a:rPr>
                        <a:t>0</a:t>
                      </a:r>
                      <a:endParaRPr lang="zh-CN" altLang="en-US" sz="2000" dirty="0">
                        <a:latin typeface="Arial"/>
                        <a:cs typeface="Arial"/>
                      </a:endParaRPr>
                    </a:p>
                  </a:txBody>
                  <a:tcPr/>
                </a:tc>
                <a:tc>
                  <a:txBody>
                    <a:bodyPr/>
                    <a:lstStyle/>
                    <a:p>
                      <a:pPr algn="ctr"/>
                      <a:r>
                        <a:rPr lang="en-US" altLang="zh-CN" sz="2000" dirty="0">
                          <a:latin typeface="Arial"/>
                          <a:cs typeface="Arial"/>
                        </a:rPr>
                        <a:t>1</a:t>
                      </a:r>
                      <a:endParaRPr lang="zh-CN" altLang="en-US" sz="2000" dirty="0">
                        <a:latin typeface="Arial"/>
                        <a:cs typeface="Arial"/>
                      </a:endParaRPr>
                    </a:p>
                  </a:txBody>
                  <a:tcPr/>
                </a:tc>
                <a:tc>
                  <a:txBody>
                    <a:bodyPr/>
                    <a:lstStyle/>
                    <a:p>
                      <a:pPr algn="ctr"/>
                      <a:r>
                        <a:rPr lang="en-US" altLang="zh-CN" sz="2000" dirty="0">
                          <a:latin typeface="Arial"/>
                          <a:cs typeface="Arial"/>
                        </a:rPr>
                        <a:t>0</a:t>
                      </a:r>
                      <a:endParaRPr lang="zh-CN" altLang="en-US" sz="2000" dirty="0">
                        <a:latin typeface="Arial"/>
                        <a:cs typeface="Arial"/>
                      </a:endParaRPr>
                    </a:p>
                  </a:txBody>
                  <a:tcPr/>
                </a:tc>
                <a:tc>
                  <a:txBody>
                    <a:bodyPr/>
                    <a:lstStyle/>
                    <a:p>
                      <a:pPr algn="ctr"/>
                      <a:r>
                        <a:rPr lang="en-US" altLang="zh-CN" sz="2000" dirty="0">
                          <a:latin typeface="Arial"/>
                          <a:cs typeface="Arial"/>
                        </a:rPr>
                        <a:t>3</a:t>
                      </a:r>
                      <a:endParaRPr lang="zh-CN" altLang="en-US" sz="2000" dirty="0">
                        <a:latin typeface="Arial"/>
                        <a:cs typeface="Arial"/>
                      </a:endParaRPr>
                    </a:p>
                  </a:txBody>
                  <a:tcPr/>
                </a:tc>
                <a:tc>
                  <a:txBody>
                    <a:bodyPr/>
                    <a:lstStyle/>
                    <a:p>
                      <a:pPr algn="ctr"/>
                      <a:r>
                        <a:rPr lang="en-US" altLang="zh-CN" sz="2000" dirty="0">
                          <a:latin typeface="Arial"/>
                          <a:cs typeface="Arial"/>
                        </a:rPr>
                        <a:t>12</a:t>
                      </a:r>
                      <a:endParaRPr lang="zh-CN" altLang="en-US" sz="2000" dirty="0">
                        <a:latin typeface="Arial"/>
                        <a:cs typeface="Arial"/>
                      </a:endParaRPr>
                    </a:p>
                  </a:txBody>
                  <a:tcPr/>
                </a:tc>
                <a:extLst>
                  <a:ext uri="{0D108BD9-81ED-4DB2-BD59-A6C34878D82A}">
                    <a16:rowId xmlns:a16="http://schemas.microsoft.com/office/drawing/2014/main" val="10000"/>
                  </a:ext>
                </a:extLst>
              </a:tr>
            </a:tbl>
          </a:graphicData>
        </a:graphic>
      </p:graphicFrame>
      <p:sp>
        <p:nvSpPr>
          <p:cNvPr id="5" name="矩形 4"/>
          <p:cNvSpPr/>
          <p:nvPr/>
        </p:nvSpPr>
        <p:spPr>
          <a:xfrm>
            <a:off x="457200" y="1849556"/>
            <a:ext cx="749123" cy="369332"/>
          </a:xfrm>
          <a:prstGeom prst="rect">
            <a:avLst/>
          </a:prstGeom>
        </p:spPr>
        <p:txBody>
          <a:bodyPr wrap="none">
            <a:spAutoFit/>
          </a:bodyPr>
          <a:lstStyle/>
          <a:p>
            <a:r>
              <a:rPr kumimoji="1" lang="en-US" altLang="zh-CN" dirty="0">
                <a:latin typeface="Arial"/>
                <a:cs typeface="Arial"/>
              </a:rPr>
              <a:t>nums </a:t>
            </a:r>
            <a:endParaRPr lang="zh-CN" altLang="en-US" dirty="0">
              <a:latin typeface="Arial"/>
              <a:cs typeface="Arial"/>
            </a:endParaRPr>
          </a:p>
        </p:txBody>
      </p:sp>
      <p:sp>
        <p:nvSpPr>
          <p:cNvPr id="6" name="矩形 5"/>
          <p:cNvSpPr/>
          <p:nvPr/>
        </p:nvSpPr>
        <p:spPr>
          <a:xfrm>
            <a:off x="457200" y="3066055"/>
            <a:ext cx="569462" cy="369332"/>
          </a:xfrm>
          <a:prstGeom prst="rect">
            <a:avLst/>
          </a:prstGeom>
        </p:spPr>
        <p:txBody>
          <a:bodyPr wrap="none">
            <a:spAutoFit/>
          </a:bodyPr>
          <a:lstStyle/>
          <a:p>
            <a:r>
              <a:rPr kumimoji="1" lang="en-US" altLang="zh-CN" dirty="0" err="1">
                <a:latin typeface="Arial"/>
                <a:cs typeface="Arial"/>
              </a:rPr>
              <a:t>tmp</a:t>
            </a:r>
            <a:endParaRPr lang="zh-CN" altLang="en-US" dirty="0">
              <a:latin typeface="Arial"/>
              <a:cs typeface="Arial"/>
            </a:endParaRPr>
          </a:p>
        </p:txBody>
      </p:sp>
      <p:graphicFrame>
        <p:nvGraphicFramePr>
          <p:cNvPr id="7" name="表格 6"/>
          <p:cNvGraphicFramePr>
            <a:graphicFrameLocks noGrp="1"/>
          </p:cNvGraphicFramePr>
          <p:nvPr>
            <p:extLst>
              <p:ext uri="{D42A27DB-BD31-4B8C-83A1-F6EECF244321}">
                <p14:modId xmlns:p14="http://schemas.microsoft.com/office/powerpoint/2010/main" val="3372107939"/>
              </p:ext>
            </p:extLst>
          </p:nvPr>
        </p:nvGraphicFramePr>
        <p:xfrm>
          <a:off x="1524000" y="3039147"/>
          <a:ext cx="6096000" cy="396240"/>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172425">
                <a:tc>
                  <a:txBody>
                    <a:bodyPr/>
                    <a:lstStyle/>
                    <a:p>
                      <a:pPr algn="ctr"/>
                      <a:r>
                        <a:rPr lang="en-US" altLang="zh-CN" sz="2000" dirty="0">
                          <a:latin typeface="Arial"/>
                          <a:cs typeface="Arial"/>
                        </a:rPr>
                        <a:t>1</a:t>
                      </a:r>
                      <a:endParaRPr lang="zh-CN" altLang="en-US" sz="2000" dirty="0">
                        <a:latin typeface="Arial"/>
                        <a:cs typeface="Arial"/>
                      </a:endParaRPr>
                    </a:p>
                  </a:txBody>
                  <a:tcPr/>
                </a:tc>
                <a:tc>
                  <a:txBody>
                    <a:bodyPr/>
                    <a:lstStyle/>
                    <a:p>
                      <a:pPr algn="ctr"/>
                      <a:r>
                        <a:rPr lang="en-US" altLang="zh-CN" sz="2000" dirty="0">
                          <a:latin typeface="Arial"/>
                          <a:cs typeface="Arial"/>
                        </a:rPr>
                        <a:t>3</a:t>
                      </a:r>
                      <a:endParaRPr lang="zh-CN" altLang="en-US" sz="2000" dirty="0">
                        <a:latin typeface="Arial"/>
                        <a:cs typeface="Arial"/>
                      </a:endParaRPr>
                    </a:p>
                  </a:txBody>
                  <a:tcPr/>
                </a:tc>
                <a:tc>
                  <a:txBody>
                    <a:bodyPr/>
                    <a:lstStyle/>
                    <a:p>
                      <a:pPr algn="ctr"/>
                      <a:r>
                        <a:rPr lang="en-US" altLang="zh-CN" sz="2000" dirty="0">
                          <a:latin typeface="Arial"/>
                          <a:cs typeface="Arial"/>
                        </a:rPr>
                        <a:t>12</a:t>
                      </a:r>
                      <a:endParaRPr lang="zh-CN" altLang="en-US" sz="2000" dirty="0">
                        <a:latin typeface="Arial"/>
                        <a:cs typeface="Arial"/>
                      </a:endParaRPr>
                    </a:p>
                  </a:txBody>
                  <a:tcPr/>
                </a:tc>
                <a:tc>
                  <a:txBody>
                    <a:bodyPr/>
                    <a:lstStyle/>
                    <a:p>
                      <a:pPr algn="ctr"/>
                      <a:endParaRPr lang="zh-CN" altLang="en-US" sz="2000" dirty="0">
                        <a:latin typeface="Arial"/>
                        <a:cs typeface="Arial"/>
                      </a:endParaRPr>
                    </a:p>
                  </a:txBody>
                  <a:tcPr/>
                </a:tc>
                <a:tc>
                  <a:txBody>
                    <a:bodyPr/>
                    <a:lstStyle/>
                    <a:p>
                      <a:pPr algn="ctr"/>
                      <a:endParaRPr lang="zh-CN" altLang="en-US" sz="2000" dirty="0">
                        <a:latin typeface="Arial"/>
                        <a:cs typeface="Arial"/>
                      </a:endParaRPr>
                    </a:p>
                  </a:txBody>
                  <a:tcPr/>
                </a:tc>
                <a:extLst>
                  <a:ext uri="{0D108BD9-81ED-4DB2-BD59-A6C34878D82A}">
                    <a16:rowId xmlns:a16="http://schemas.microsoft.com/office/drawing/2014/main" val="10000"/>
                  </a:ext>
                </a:extLst>
              </a:tr>
            </a:tbl>
          </a:graphicData>
        </a:graphic>
      </p:graphicFrame>
      <p:cxnSp>
        <p:nvCxnSpPr>
          <p:cNvPr id="9" name="直线箭头连接符 8"/>
          <p:cNvCxnSpPr/>
          <p:nvPr/>
        </p:nvCxnSpPr>
        <p:spPr>
          <a:xfrm flipV="1">
            <a:off x="7047056" y="2224892"/>
            <a:ext cx="1" cy="3609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07595240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Solution I</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743706521"/>
              </p:ext>
            </p:extLst>
          </p:nvPr>
        </p:nvGraphicFramePr>
        <p:xfrm>
          <a:off x="1524000" y="1828652"/>
          <a:ext cx="6096000" cy="396240"/>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pPr algn="ctr"/>
                      <a:r>
                        <a:rPr lang="en-US" altLang="zh-CN" sz="2000" dirty="0">
                          <a:latin typeface="Arial"/>
                          <a:cs typeface="Arial"/>
                        </a:rPr>
                        <a:t>0</a:t>
                      </a:r>
                      <a:endParaRPr lang="zh-CN" altLang="en-US" sz="2000" dirty="0">
                        <a:latin typeface="Arial"/>
                        <a:cs typeface="Arial"/>
                      </a:endParaRPr>
                    </a:p>
                  </a:txBody>
                  <a:tcPr/>
                </a:tc>
                <a:tc>
                  <a:txBody>
                    <a:bodyPr/>
                    <a:lstStyle/>
                    <a:p>
                      <a:pPr algn="ctr"/>
                      <a:r>
                        <a:rPr lang="en-US" altLang="zh-CN" sz="2000" dirty="0">
                          <a:latin typeface="Arial"/>
                          <a:cs typeface="Arial"/>
                        </a:rPr>
                        <a:t>1</a:t>
                      </a:r>
                      <a:endParaRPr lang="zh-CN" altLang="en-US" sz="2000" dirty="0">
                        <a:latin typeface="Arial"/>
                        <a:cs typeface="Arial"/>
                      </a:endParaRPr>
                    </a:p>
                  </a:txBody>
                  <a:tcPr/>
                </a:tc>
                <a:tc>
                  <a:txBody>
                    <a:bodyPr/>
                    <a:lstStyle/>
                    <a:p>
                      <a:pPr algn="ctr"/>
                      <a:r>
                        <a:rPr lang="en-US" altLang="zh-CN" sz="2000" dirty="0">
                          <a:latin typeface="Arial"/>
                          <a:cs typeface="Arial"/>
                        </a:rPr>
                        <a:t>0</a:t>
                      </a:r>
                      <a:endParaRPr lang="zh-CN" altLang="en-US" sz="2000" dirty="0">
                        <a:latin typeface="Arial"/>
                        <a:cs typeface="Arial"/>
                      </a:endParaRPr>
                    </a:p>
                  </a:txBody>
                  <a:tcPr/>
                </a:tc>
                <a:tc>
                  <a:txBody>
                    <a:bodyPr/>
                    <a:lstStyle/>
                    <a:p>
                      <a:pPr algn="ctr"/>
                      <a:r>
                        <a:rPr lang="en-US" altLang="zh-CN" sz="2000" dirty="0">
                          <a:latin typeface="Arial"/>
                          <a:cs typeface="Arial"/>
                        </a:rPr>
                        <a:t>3</a:t>
                      </a:r>
                      <a:endParaRPr lang="zh-CN" altLang="en-US" sz="2000" dirty="0">
                        <a:latin typeface="Arial"/>
                        <a:cs typeface="Arial"/>
                      </a:endParaRPr>
                    </a:p>
                  </a:txBody>
                  <a:tcPr/>
                </a:tc>
                <a:tc>
                  <a:txBody>
                    <a:bodyPr/>
                    <a:lstStyle/>
                    <a:p>
                      <a:pPr algn="ctr"/>
                      <a:r>
                        <a:rPr lang="en-US" altLang="zh-CN" sz="2000" dirty="0">
                          <a:latin typeface="Arial"/>
                          <a:cs typeface="Arial"/>
                        </a:rPr>
                        <a:t>12</a:t>
                      </a:r>
                      <a:endParaRPr lang="zh-CN" altLang="en-US" sz="2000" dirty="0">
                        <a:latin typeface="Arial"/>
                        <a:cs typeface="Arial"/>
                      </a:endParaRPr>
                    </a:p>
                  </a:txBody>
                  <a:tcPr/>
                </a:tc>
                <a:extLst>
                  <a:ext uri="{0D108BD9-81ED-4DB2-BD59-A6C34878D82A}">
                    <a16:rowId xmlns:a16="http://schemas.microsoft.com/office/drawing/2014/main" val="10000"/>
                  </a:ext>
                </a:extLst>
              </a:tr>
            </a:tbl>
          </a:graphicData>
        </a:graphic>
      </p:graphicFrame>
      <p:sp>
        <p:nvSpPr>
          <p:cNvPr id="5" name="矩形 4"/>
          <p:cNvSpPr/>
          <p:nvPr/>
        </p:nvSpPr>
        <p:spPr>
          <a:xfrm>
            <a:off x="457200" y="1849556"/>
            <a:ext cx="749123" cy="369332"/>
          </a:xfrm>
          <a:prstGeom prst="rect">
            <a:avLst/>
          </a:prstGeom>
        </p:spPr>
        <p:txBody>
          <a:bodyPr wrap="none">
            <a:spAutoFit/>
          </a:bodyPr>
          <a:lstStyle/>
          <a:p>
            <a:r>
              <a:rPr kumimoji="1" lang="en-US" altLang="zh-CN" dirty="0">
                <a:latin typeface="Arial"/>
                <a:cs typeface="Arial"/>
              </a:rPr>
              <a:t>nums </a:t>
            </a:r>
            <a:endParaRPr lang="zh-CN" altLang="en-US" dirty="0">
              <a:latin typeface="Arial"/>
              <a:cs typeface="Arial"/>
            </a:endParaRPr>
          </a:p>
        </p:txBody>
      </p:sp>
      <p:sp>
        <p:nvSpPr>
          <p:cNvPr id="6" name="矩形 5"/>
          <p:cNvSpPr/>
          <p:nvPr/>
        </p:nvSpPr>
        <p:spPr>
          <a:xfrm>
            <a:off x="457200" y="3066055"/>
            <a:ext cx="569462" cy="369332"/>
          </a:xfrm>
          <a:prstGeom prst="rect">
            <a:avLst/>
          </a:prstGeom>
        </p:spPr>
        <p:txBody>
          <a:bodyPr wrap="none">
            <a:spAutoFit/>
          </a:bodyPr>
          <a:lstStyle/>
          <a:p>
            <a:r>
              <a:rPr kumimoji="1" lang="en-US" altLang="zh-CN" dirty="0" err="1">
                <a:latin typeface="Arial"/>
                <a:cs typeface="Arial"/>
              </a:rPr>
              <a:t>tmp</a:t>
            </a:r>
            <a:endParaRPr lang="zh-CN" altLang="en-US" dirty="0">
              <a:latin typeface="Arial"/>
              <a:cs typeface="Arial"/>
            </a:endParaRPr>
          </a:p>
        </p:txBody>
      </p:sp>
      <p:graphicFrame>
        <p:nvGraphicFramePr>
          <p:cNvPr id="7" name="表格 6"/>
          <p:cNvGraphicFramePr>
            <a:graphicFrameLocks noGrp="1"/>
          </p:cNvGraphicFramePr>
          <p:nvPr>
            <p:extLst>
              <p:ext uri="{D42A27DB-BD31-4B8C-83A1-F6EECF244321}">
                <p14:modId xmlns:p14="http://schemas.microsoft.com/office/powerpoint/2010/main" val="2497641570"/>
              </p:ext>
            </p:extLst>
          </p:nvPr>
        </p:nvGraphicFramePr>
        <p:xfrm>
          <a:off x="1524000" y="3039147"/>
          <a:ext cx="6096000" cy="396240"/>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172425">
                <a:tc>
                  <a:txBody>
                    <a:bodyPr/>
                    <a:lstStyle/>
                    <a:p>
                      <a:pPr algn="ctr"/>
                      <a:r>
                        <a:rPr lang="en-US" altLang="zh-CN" sz="2000" dirty="0">
                          <a:latin typeface="Arial"/>
                          <a:cs typeface="Arial"/>
                        </a:rPr>
                        <a:t>1</a:t>
                      </a:r>
                      <a:endParaRPr lang="zh-CN" altLang="en-US" sz="2000" dirty="0">
                        <a:latin typeface="Arial"/>
                        <a:cs typeface="Arial"/>
                      </a:endParaRPr>
                    </a:p>
                  </a:txBody>
                  <a:tcPr/>
                </a:tc>
                <a:tc>
                  <a:txBody>
                    <a:bodyPr/>
                    <a:lstStyle/>
                    <a:p>
                      <a:pPr algn="ctr"/>
                      <a:r>
                        <a:rPr lang="en-US" altLang="zh-CN" sz="2000" dirty="0">
                          <a:latin typeface="Arial"/>
                          <a:cs typeface="Arial"/>
                        </a:rPr>
                        <a:t>3</a:t>
                      </a:r>
                      <a:endParaRPr lang="zh-CN" altLang="en-US" sz="2000" dirty="0">
                        <a:latin typeface="Arial"/>
                        <a:cs typeface="Arial"/>
                      </a:endParaRPr>
                    </a:p>
                  </a:txBody>
                  <a:tcPr/>
                </a:tc>
                <a:tc>
                  <a:txBody>
                    <a:bodyPr/>
                    <a:lstStyle/>
                    <a:p>
                      <a:pPr algn="ctr"/>
                      <a:r>
                        <a:rPr lang="en-US" altLang="zh-CN" sz="2000" dirty="0">
                          <a:latin typeface="Arial"/>
                          <a:cs typeface="Arial"/>
                        </a:rPr>
                        <a:t>12</a:t>
                      </a:r>
                      <a:endParaRPr lang="zh-CN" altLang="en-US" sz="2000" dirty="0">
                        <a:latin typeface="Arial"/>
                        <a:cs typeface="Arial"/>
                      </a:endParaRPr>
                    </a:p>
                  </a:txBody>
                  <a:tcPr/>
                </a:tc>
                <a:tc>
                  <a:txBody>
                    <a:bodyPr/>
                    <a:lstStyle/>
                    <a:p>
                      <a:pPr algn="ctr"/>
                      <a:endParaRPr lang="zh-CN" altLang="en-US" sz="2000" dirty="0">
                        <a:latin typeface="Arial"/>
                        <a:cs typeface="Arial"/>
                      </a:endParaRPr>
                    </a:p>
                  </a:txBody>
                  <a:tcPr/>
                </a:tc>
                <a:tc>
                  <a:txBody>
                    <a:bodyPr/>
                    <a:lstStyle/>
                    <a:p>
                      <a:pPr algn="ctr"/>
                      <a:endParaRPr lang="zh-CN" altLang="en-US" sz="2000" dirty="0">
                        <a:latin typeface="Arial"/>
                        <a:cs typeface="Arial"/>
                      </a:endParaRPr>
                    </a:p>
                  </a:txBody>
                  <a:tcPr/>
                </a:tc>
                <a:extLst>
                  <a:ext uri="{0D108BD9-81ED-4DB2-BD59-A6C34878D82A}">
                    <a16:rowId xmlns:a16="http://schemas.microsoft.com/office/drawing/2014/main" val="10000"/>
                  </a:ext>
                </a:extLst>
              </a:tr>
            </a:tbl>
          </a:graphicData>
        </a:graphic>
      </p:graphicFrame>
      <p:cxnSp>
        <p:nvCxnSpPr>
          <p:cNvPr id="9" name="直线箭头连接符 8"/>
          <p:cNvCxnSpPr/>
          <p:nvPr/>
        </p:nvCxnSpPr>
        <p:spPr>
          <a:xfrm flipV="1">
            <a:off x="7047056" y="2224892"/>
            <a:ext cx="1" cy="3609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42020286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Solution I</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924488582"/>
              </p:ext>
            </p:extLst>
          </p:nvPr>
        </p:nvGraphicFramePr>
        <p:xfrm>
          <a:off x="1524000" y="1828652"/>
          <a:ext cx="6096000" cy="396240"/>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pPr algn="ctr"/>
                      <a:r>
                        <a:rPr lang="en-US" altLang="zh-CN" sz="2000" dirty="0">
                          <a:latin typeface="Arial"/>
                          <a:cs typeface="Arial"/>
                        </a:rPr>
                        <a:t>0</a:t>
                      </a:r>
                      <a:endParaRPr lang="zh-CN" altLang="en-US" sz="2000" dirty="0">
                        <a:latin typeface="Arial"/>
                        <a:cs typeface="Arial"/>
                      </a:endParaRPr>
                    </a:p>
                  </a:txBody>
                  <a:tcPr/>
                </a:tc>
                <a:tc>
                  <a:txBody>
                    <a:bodyPr/>
                    <a:lstStyle/>
                    <a:p>
                      <a:pPr algn="ctr"/>
                      <a:r>
                        <a:rPr lang="en-US" altLang="zh-CN" sz="2000" dirty="0">
                          <a:latin typeface="Arial"/>
                          <a:cs typeface="Arial"/>
                        </a:rPr>
                        <a:t>1</a:t>
                      </a:r>
                      <a:endParaRPr lang="zh-CN" altLang="en-US" sz="2000" dirty="0">
                        <a:latin typeface="Arial"/>
                        <a:cs typeface="Arial"/>
                      </a:endParaRPr>
                    </a:p>
                  </a:txBody>
                  <a:tcPr/>
                </a:tc>
                <a:tc>
                  <a:txBody>
                    <a:bodyPr/>
                    <a:lstStyle/>
                    <a:p>
                      <a:pPr algn="ctr"/>
                      <a:r>
                        <a:rPr lang="en-US" altLang="zh-CN" sz="2000" dirty="0">
                          <a:latin typeface="Arial"/>
                          <a:cs typeface="Arial"/>
                        </a:rPr>
                        <a:t>0</a:t>
                      </a:r>
                      <a:endParaRPr lang="zh-CN" altLang="en-US" sz="2000" dirty="0">
                        <a:latin typeface="Arial"/>
                        <a:cs typeface="Arial"/>
                      </a:endParaRPr>
                    </a:p>
                  </a:txBody>
                  <a:tcPr/>
                </a:tc>
                <a:tc>
                  <a:txBody>
                    <a:bodyPr/>
                    <a:lstStyle/>
                    <a:p>
                      <a:pPr algn="ctr"/>
                      <a:r>
                        <a:rPr lang="en-US" altLang="zh-CN" sz="2000" dirty="0">
                          <a:latin typeface="Arial"/>
                          <a:cs typeface="Arial"/>
                        </a:rPr>
                        <a:t>3</a:t>
                      </a:r>
                      <a:endParaRPr lang="zh-CN" altLang="en-US" sz="2000" dirty="0">
                        <a:latin typeface="Arial"/>
                        <a:cs typeface="Arial"/>
                      </a:endParaRPr>
                    </a:p>
                  </a:txBody>
                  <a:tcPr/>
                </a:tc>
                <a:tc>
                  <a:txBody>
                    <a:bodyPr/>
                    <a:lstStyle/>
                    <a:p>
                      <a:pPr algn="ctr"/>
                      <a:r>
                        <a:rPr lang="en-US" altLang="zh-CN" sz="2000" dirty="0">
                          <a:latin typeface="Arial"/>
                          <a:cs typeface="Arial"/>
                        </a:rPr>
                        <a:t>12</a:t>
                      </a:r>
                      <a:endParaRPr lang="zh-CN" altLang="en-US" sz="2000" dirty="0">
                        <a:latin typeface="Arial"/>
                        <a:cs typeface="Arial"/>
                      </a:endParaRPr>
                    </a:p>
                  </a:txBody>
                  <a:tcPr/>
                </a:tc>
                <a:extLst>
                  <a:ext uri="{0D108BD9-81ED-4DB2-BD59-A6C34878D82A}">
                    <a16:rowId xmlns:a16="http://schemas.microsoft.com/office/drawing/2014/main" val="10000"/>
                  </a:ext>
                </a:extLst>
              </a:tr>
            </a:tbl>
          </a:graphicData>
        </a:graphic>
      </p:graphicFrame>
      <p:sp>
        <p:nvSpPr>
          <p:cNvPr id="5" name="矩形 4"/>
          <p:cNvSpPr/>
          <p:nvPr/>
        </p:nvSpPr>
        <p:spPr>
          <a:xfrm>
            <a:off x="457200" y="1849556"/>
            <a:ext cx="749123" cy="369332"/>
          </a:xfrm>
          <a:prstGeom prst="rect">
            <a:avLst/>
          </a:prstGeom>
        </p:spPr>
        <p:txBody>
          <a:bodyPr wrap="none">
            <a:spAutoFit/>
          </a:bodyPr>
          <a:lstStyle/>
          <a:p>
            <a:r>
              <a:rPr kumimoji="1" lang="en-US" altLang="zh-CN" dirty="0">
                <a:latin typeface="Arial"/>
                <a:cs typeface="Arial"/>
              </a:rPr>
              <a:t>nums </a:t>
            </a:r>
            <a:endParaRPr lang="zh-CN" altLang="en-US" dirty="0">
              <a:latin typeface="Arial"/>
              <a:cs typeface="Arial"/>
            </a:endParaRPr>
          </a:p>
        </p:txBody>
      </p:sp>
      <p:sp>
        <p:nvSpPr>
          <p:cNvPr id="6" name="矩形 5"/>
          <p:cNvSpPr/>
          <p:nvPr/>
        </p:nvSpPr>
        <p:spPr>
          <a:xfrm>
            <a:off x="457200" y="3066055"/>
            <a:ext cx="569462" cy="369332"/>
          </a:xfrm>
          <a:prstGeom prst="rect">
            <a:avLst/>
          </a:prstGeom>
        </p:spPr>
        <p:txBody>
          <a:bodyPr wrap="none">
            <a:spAutoFit/>
          </a:bodyPr>
          <a:lstStyle/>
          <a:p>
            <a:r>
              <a:rPr kumimoji="1" lang="en-US" altLang="zh-CN" dirty="0" err="1">
                <a:latin typeface="Arial"/>
                <a:cs typeface="Arial"/>
              </a:rPr>
              <a:t>tmp</a:t>
            </a:r>
            <a:endParaRPr lang="zh-CN" altLang="en-US" dirty="0">
              <a:latin typeface="Arial"/>
              <a:cs typeface="Arial"/>
            </a:endParaRPr>
          </a:p>
        </p:txBody>
      </p:sp>
      <p:graphicFrame>
        <p:nvGraphicFramePr>
          <p:cNvPr id="7" name="表格 6"/>
          <p:cNvGraphicFramePr>
            <a:graphicFrameLocks noGrp="1"/>
          </p:cNvGraphicFramePr>
          <p:nvPr>
            <p:extLst>
              <p:ext uri="{D42A27DB-BD31-4B8C-83A1-F6EECF244321}">
                <p14:modId xmlns:p14="http://schemas.microsoft.com/office/powerpoint/2010/main" val="494991280"/>
              </p:ext>
            </p:extLst>
          </p:nvPr>
        </p:nvGraphicFramePr>
        <p:xfrm>
          <a:off x="1524000" y="3039147"/>
          <a:ext cx="6096000" cy="396240"/>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172425">
                <a:tc>
                  <a:txBody>
                    <a:bodyPr/>
                    <a:lstStyle/>
                    <a:p>
                      <a:pPr algn="ctr"/>
                      <a:r>
                        <a:rPr lang="en-US" altLang="zh-CN" sz="2000" dirty="0">
                          <a:latin typeface="Arial"/>
                          <a:cs typeface="Arial"/>
                        </a:rPr>
                        <a:t>1</a:t>
                      </a:r>
                      <a:endParaRPr lang="zh-CN" altLang="en-US" sz="2000" dirty="0">
                        <a:latin typeface="Arial"/>
                        <a:cs typeface="Arial"/>
                      </a:endParaRPr>
                    </a:p>
                  </a:txBody>
                  <a:tcPr/>
                </a:tc>
                <a:tc>
                  <a:txBody>
                    <a:bodyPr/>
                    <a:lstStyle/>
                    <a:p>
                      <a:pPr algn="ctr"/>
                      <a:r>
                        <a:rPr lang="en-US" altLang="zh-CN" sz="2000" dirty="0">
                          <a:latin typeface="Arial"/>
                          <a:cs typeface="Arial"/>
                        </a:rPr>
                        <a:t>3</a:t>
                      </a:r>
                      <a:endParaRPr lang="zh-CN" altLang="en-US" sz="2000" dirty="0">
                        <a:latin typeface="Arial"/>
                        <a:cs typeface="Arial"/>
                      </a:endParaRPr>
                    </a:p>
                  </a:txBody>
                  <a:tcPr/>
                </a:tc>
                <a:tc>
                  <a:txBody>
                    <a:bodyPr/>
                    <a:lstStyle/>
                    <a:p>
                      <a:pPr algn="ctr"/>
                      <a:r>
                        <a:rPr lang="en-US" altLang="zh-CN" sz="2000" dirty="0">
                          <a:latin typeface="Arial"/>
                          <a:cs typeface="Arial"/>
                        </a:rPr>
                        <a:t>12</a:t>
                      </a:r>
                      <a:endParaRPr lang="zh-CN" altLang="en-US" sz="2000" dirty="0">
                        <a:latin typeface="Arial"/>
                        <a:cs typeface="Arial"/>
                      </a:endParaRPr>
                    </a:p>
                  </a:txBody>
                  <a:tcPr/>
                </a:tc>
                <a:tc>
                  <a:txBody>
                    <a:bodyPr/>
                    <a:lstStyle/>
                    <a:p>
                      <a:pPr algn="ctr"/>
                      <a:r>
                        <a:rPr lang="en-US" altLang="zh-CN" sz="2000" dirty="0">
                          <a:latin typeface="Arial"/>
                          <a:cs typeface="Arial"/>
                        </a:rPr>
                        <a:t>0</a:t>
                      </a:r>
                      <a:endParaRPr lang="zh-CN" altLang="en-US" sz="2000" dirty="0">
                        <a:latin typeface="Arial"/>
                        <a:cs typeface="Arial"/>
                      </a:endParaRPr>
                    </a:p>
                  </a:txBody>
                  <a:tcPr/>
                </a:tc>
                <a:tc>
                  <a:txBody>
                    <a:bodyPr/>
                    <a:lstStyle/>
                    <a:p>
                      <a:pPr algn="ctr"/>
                      <a:r>
                        <a:rPr lang="en-US" altLang="zh-CN" sz="2000" dirty="0">
                          <a:latin typeface="Arial"/>
                          <a:cs typeface="Arial"/>
                        </a:rPr>
                        <a:t>0</a:t>
                      </a:r>
                      <a:endParaRPr lang="zh-CN" altLang="en-US" sz="2000" dirty="0">
                        <a:latin typeface="Arial"/>
                        <a:cs typeface="Arial"/>
                      </a:endParaRPr>
                    </a:p>
                  </a:txBody>
                  <a:tcPr/>
                </a:tc>
                <a:extLst>
                  <a:ext uri="{0D108BD9-81ED-4DB2-BD59-A6C34878D82A}">
                    <a16:rowId xmlns:a16="http://schemas.microsoft.com/office/drawing/2014/main" val="10000"/>
                  </a:ext>
                </a:extLst>
              </a:tr>
            </a:tbl>
          </a:graphicData>
        </a:graphic>
      </p:graphicFrame>
      <p:cxnSp>
        <p:nvCxnSpPr>
          <p:cNvPr id="9" name="直线箭头连接符 8"/>
          <p:cNvCxnSpPr/>
          <p:nvPr/>
        </p:nvCxnSpPr>
        <p:spPr>
          <a:xfrm flipV="1">
            <a:off x="7047056" y="2224892"/>
            <a:ext cx="1" cy="3609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15719682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Solution I</a:t>
            </a:r>
            <a:endParaRPr kumimoji="1" lang="zh-CN" altLang="en-US" dirty="0"/>
          </a:p>
        </p:txBody>
      </p:sp>
      <p:sp>
        <p:nvSpPr>
          <p:cNvPr id="5" name="矩形 4"/>
          <p:cNvSpPr/>
          <p:nvPr/>
        </p:nvSpPr>
        <p:spPr>
          <a:xfrm>
            <a:off x="457200" y="1849556"/>
            <a:ext cx="749123" cy="369332"/>
          </a:xfrm>
          <a:prstGeom prst="rect">
            <a:avLst/>
          </a:prstGeom>
        </p:spPr>
        <p:txBody>
          <a:bodyPr wrap="none">
            <a:spAutoFit/>
          </a:bodyPr>
          <a:lstStyle/>
          <a:p>
            <a:r>
              <a:rPr kumimoji="1" lang="en-US" altLang="zh-CN" dirty="0">
                <a:latin typeface="Arial"/>
                <a:cs typeface="Arial"/>
              </a:rPr>
              <a:t>nums </a:t>
            </a:r>
            <a:endParaRPr lang="zh-CN" altLang="en-US" dirty="0">
              <a:latin typeface="Arial"/>
              <a:cs typeface="Arial"/>
            </a:endParaRPr>
          </a:p>
        </p:txBody>
      </p:sp>
      <p:sp>
        <p:nvSpPr>
          <p:cNvPr id="6" name="矩形 5"/>
          <p:cNvSpPr/>
          <p:nvPr/>
        </p:nvSpPr>
        <p:spPr>
          <a:xfrm>
            <a:off x="457200" y="3066055"/>
            <a:ext cx="569462" cy="369332"/>
          </a:xfrm>
          <a:prstGeom prst="rect">
            <a:avLst/>
          </a:prstGeom>
        </p:spPr>
        <p:txBody>
          <a:bodyPr wrap="none">
            <a:spAutoFit/>
          </a:bodyPr>
          <a:lstStyle/>
          <a:p>
            <a:r>
              <a:rPr kumimoji="1" lang="en-US" altLang="zh-CN" dirty="0" err="1">
                <a:latin typeface="Arial"/>
                <a:cs typeface="Arial"/>
              </a:rPr>
              <a:t>tmp</a:t>
            </a:r>
            <a:endParaRPr lang="zh-CN" altLang="en-US" dirty="0">
              <a:latin typeface="Arial"/>
              <a:cs typeface="Arial"/>
            </a:endParaRPr>
          </a:p>
        </p:txBody>
      </p:sp>
      <p:graphicFrame>
        <p:nvGraphicFramePr>
          <p:cNvPr id="7" name="表格 6"/>
          <p:cNvGraphicFramePr>
            <a:graphicFrameLocks noGrp="1"/>
          </p:cNvGraphicFramePr>
          <p:nvPr>
            <p:extLst>
              <p:ext uri="{D42A27DB-BD31-4B8C-83A1-F6EECF244321}">
                <p14:modId xmlns:p14="http://schemas.microsoft.com/office/powerpoint/2010/main" val="3856864031"/>
              </p:ext>
            </p:extLst>
          </p:nvPr>
        </p:nvGraphicFramePr>
        <p:xfrm>
          <a:off x="1524000" y="3039147"/>
          <a:ext cx="6096000" cy="396240"/>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172425">
                <a:tc>
                  <a:txBody>
                    <a:bodyPr/>
                    <a:lstStyle/>
                    <a:p>
                      <a:pPr algn="ctr"/>
                      <a:r>
                        <a:rPr lang="en-US" altLang="zh-CN" sz="2000" dirty="0">
                          <a:latin typeface="Arial"/>
                          <a:cs typeface="Arial"/>
                        </a:rPr>
                        <a:t>1</a:t>
                      </a:r>
                      <a:endParaRPr lang="zh-CN" altLang="en-US" sz="2000" dirty="0">
                        <a:latin typeface="Arial"/>
                        <a:cs typeface="Arial"/>
                      </a:endParaRPr>
                    </a:p>
                  </a:txBody>
                  <a:tcPr/>
                </a:tc>
                <a:tc>
                  <a:txBody>
                    <a:bodyPr/>
                    <a:lstStyle/>
                    <a:p>
                      <a:pPr algn="ctr"/>
                      <a:r>
                        <a:rPr lang="en-US" altLang="zh-CN" sz="2000" dirty="0">
                          <a:latin typeface="Arial"/>
                          <a:cs typeface="Arial"/>
                        </a:rPr>
                        <a:t>3</a:t>
                      </a:r>
                      <a:endParaRPr lang="zh-CN" altLang="en-US" sz="2000" dirty="0">
                        <a:latin typeface="Arial"/>
                        <a:cs typeface="Arial"/>
                      </a:endParaRPr>
                    </a:p>
                  </a:txBody>
                  <a:tcPr/>
                </a:tc>
                <a:tc>
                  <a:txBody>
                    <a:bodyPr/>
                    <a:lstStyle/>
                    <a:p>
                      <a:pPr algn="ctr"/>
                      <a:r>
                        <a:rPr lang="en-US" altLang="zh-CN" sz="2000" dirty="0">
                          <a:latin typeface="Arial"/>
                          <a:cs typeface="Arial"/>
                        </a:rPr>
                        <a:t>12</a:t>
                      </a:r>
                      <a:endParaRPr lang="zh-CN" altLang="en-US" sz="2000" dirty="0">
                        <a:latin typeface="Arial"/>
                        <a:cs typeface="Arial"/>
                      </a:endParaRPr>
                    </a:p>
                  </a:txBody>
                  <a:tcPr/>
                </a:tc>
                <a:tc>
                  <a:txBody>
                    <a:bodyPr/>
                    <a:lstStyle/>
                    <a:p>
                      <a:pPr algn="ctr"/>
                      <a:r>
                        <a:rPr lang="en-US" altLang="zh-CN" sz="2000" dirty="0">
                          <a:latin typeface="Arial"/>
                          <a:cs typeface="Arial"/>
                        </a:rPr>
                        <a:t>0</a:t>
                      </a:r>
                      <a:endParaRPr lang="zh-CN" altLang="en-US" sz="2000" dirty="0">
                        <a:latin typeface="Arial"/>
                        <a:cs typeface="Arial"/>
                      </a:endParaRPr>
                    </a:p>
                  </a:txBody>
                  <a:tcPr/>
                </a:tc>
                <a:tc>
                  <a:txBody>
                    <a:bodyPr/>
                    <a:lstStyle/>
                    <a:p>
                      <a:pPr algn="ctr"/>
                      <a:r>
                        <a:rPr lang="en-US" altLang="zh-CN" sz="2000" dirty="0">
                          <a:latin typeface="Arial"/>
                          <a:cs typeface="Arial"/>
                        </a:rPr>
                        <a:t>0</a:t>
                      </a:r>
                      <a:endParaRPr lang="zh-CN" altLang="en-US" sz="2000" dirty="0">
                        <a:latin typeface="Arial"/>
                        <a:cs typeface="Arial"/>
                      </a:endParaRPr>
                    </a:p>
                  </a:txBody>
                  <a:tcPr/>
                </a:tc>
                <a:extLst>
                  <a:ext uri="{0D108BD9-81ED-4DB2-BD59-A6C34878D82A}">
                    <a16:rowId xmlns:a16="http://schemas.microsoft.com/office/drawing/2014/main" val="10000"/>
                  </a:ext>
                </a:extLst>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1312831647"/>
              </p:ext>
            </p:extLst>
          </p:nvPr>
        </p:nvGraphicFramePr>
        <p:xfrm>
          <a:off x="1539115" y="1845532"/>
          <a:ext cx="6096000" cy="396240"/>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172425">
                <a:tc>
                  <a:txBody>
                    <a:bodyPr/>
                    <a:lstStyle/>
                    <a:p>
                      <a:pPr algn="ctr"/>
                      <a:r>
                        <a:rPr lang="en-US" altLang="zh-CN" sz="2000" dirty="0">
                          <a:latin typeface="Arial"/>
                          <a:cs typeface="Arial"/>
                        </a:rPr>
                        <a:t>1</a:t>
                      </a:r>
                      <a:endParaRPr lang="zh-CN" altLang="en-US" sz="2000" dirty="0">
                        <a:latin typeface="Arial"/>
                        <a:cs typeface="Arial"/>
                      </a:endParaRPr>
                    </a:p>
                  </a:txBody>
                  <a:tcPr/>
                </a:tc>
                <a:tc>
                  <a:txBody>
                    <a:bodyPr/>
                    <a:lstStyle/>
                    <a:p>
                      <a:pPr algn="ctr"/>
                      <a:r>
                        <a:rPr lang="en-US" altLang="zh-CN" sz="2000" dirty="0">
                          <a:latin typeface="Arial"/>
                          <a:cs typeface="Arial"/>
                        </a:rPr>
                        <a:t>3</a:t>
                      </a:r>
                      <a:endParaRPr lang="zh-CN" altLang="en-US" sz="2000" dirty="0">
                        <a:latin typeface="Arial"/>
                        <a:cs typeface="Arial"/>
                      </a:endParaRPr>
                    </a:p>
                  </a:txBody>
                  <a:tcPr/>
                </a:tc>
                <a:tc>
                  <a:txBody>
                    <a:bodyPr/>
                    <a:lstStyle/>
                    <a:p>
                      <a:pPr algn="ctr"/>
                      <a:r>
                        <a:rPr lang="en-US" altLang="zh-CN" sz="2000" dirty="0">
                          <a:latin typeface="Arial"/>
                          <a:cs typeface="Arial"/>
                        </a:rPr>
                        <a:t>12</a:t>
                      </a:r>
                      <a:endParaRPr lang="zh-CN" altLang="en-US" sz="2000" dirty="0">
                        <a:latin typeface="Arial"/>
                        <a:cs typeface="Arial"/>
                      </a:endParaRPr>
                    </a:p>
                  </a:txBody>
                  <a:tcPr/>
                </a:tc>
                <a:tc>
                  <a:txBody>
                    <a:bodyPr/>
                    <a:lstStyle/>
                    <a:p>
                      <a:pPr algn="ctr"/>
                      <a:r>
                        <a:rPr lang="en-US" altLang="zh-CN" sz="2000" dirty="0">
                          <a:latin typeface="Arial"/>
                          <a:cs typeface="Arial"/>
                        </a:rPr>
                        <a:t>0</a:t>
                      </a:r>
                      <a:endParaRPr lang="zh-CN" altLang="en-US" sz="2000" dirty="0">
                        <a:latin typeface="Arial"/>
                        <a:cs typeface="Arial"/>
                      </a:endParaRPr>
                    </a:p>
                  </a:txBody>
                  <a:tcPr/>
                </a:tc>
                <a:tc>
                  <a:txBody>
                    <a:bodyPr/>
                    <a:lstStyle/>
                    <a:p>
                      <a:pPr algn="ctr"/>
                      <a:r>
                        <a:rPr lang="en-US" altLang="zh-CN" sz="2000" dirty="0">
                          <a:latin typeface="Arial"/>
                          <a:cs typeface="Arial"/>
                        </a:rPr>
                        <a:t>0</a:t>
                      </a:r>
                      <a:endParaRPr lang="zh-CN" altLang="en-US" sz="2000" dirty="0">
                        <a:latin typeface="Arial"/>
                        <a:cs typeface="Arial"/>
                      </a:endParaRP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2909468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Solution I</a:t>
            </a:r>
            <a:endParaRPr kumimoji="1" lang="zh-CN" altLang="en-US" dirty="0"/>
          </a:p>
        </p:txBody>
      </p:sp>
      <p:sp>
        <p:nvSpPr>
          <p:cNvPr id="3" name="内容占位符 2"/>
          <p:cNvSpPr>
            <a:spLocks noGrp="1"/>
          </p:cNvSpPr>
          <p:nvPr>
            <p:ph idx="1"/>
          </p:nvPr>
        </p:nvSpPr>
        <p:spPr/>
        <p:txBody>
          <a:bodyPr>
            <a:noAutofit/>
          </a:bodyPr>
          <a:lstStyle/>
          <a:p>
            <a:pPr marL="0" indent="0">
              <a:buNone/>
            </a:pPr>
            <a:r>
              <a:rPr kumimoji="1" lang="mr-IN" altLang="zh-CN" sz="1400" dirty="0">
                <a:latin typeface="Consolas"/>
                <a:cs typeface="Consolas"/>
              </a:rPr>
              <a:t>void moveZeroes(int* nums, int numsSize) {</a:t>
            </a:r>
          </a:p>
          <a:p>
            <a:pPr marL="0" indent="0">
              <a:buNone/>
            </a:pPr>
            <a:r>
              <a:rPr kumimoji="1" lang="mr-IN" altLang="zh-CN" sz="1400" dirty="0">
                <a:latin typeface="Consolas"/>
                <a:cs typeface="Consolas"/>
              </a:rPr>
              <a:t>    </a:t>
            </a:r>
          </a:p>
          <a:p>
            <a:pPr marL="0" indent="0">
              <a:buNone/>
            </a:pPr>
            <a:r>
              <a:rPr kumimoji="1" lang="en-US" altLang="zh-CN" sz="1400" dirty="0">
                <a:latin typeface="Consolas"/>
                <a:cs typeface="Consolas"/>
              </a:rPr>
              <a:t>    </a:t>
            </a:r>
            <a:r>
              <a:rPr kumimoji="1" lang="mr-IN" altLang="zh-CN" sz="1400" dirty="0">
                <a:latin typeface="Consolas"/>
                <a:cs typeface="Consolas"/>
              </a:rPr>
              <a:t>int* tmp = </a:t>
            </a:r>
            <a:r>
              <a:rPr kumimoji="1" lang="en-US" altLang="zh-CN" sz="1400" dirty="0" err="1">
                <a:latin typeface="Consolas"/>
                <a:cs typeface="Consolas"/>
              </a:rPr>
              <a:t>dynamic_alloc</a:t>
            </a:r>
            <a:r>
              <a:rPr kumimoji="1" lang="mr-IN" altLang="zh-CN" sz="1400" dirty="0">
                <a:latin typeface="Consolas"/>
                <a:cs typeface="Consolas"/>
              </a:rPr>
              <a:t>(numsSize);</a:t>
            </a:r>
          </a:p>
          <a:p>
            <a:pPr marL="0" indent="0">
              <a:buNone/>
            </a:pPr>
            <a:r>
              <a:rPr kumimoji="1" lang="en-US" altLang="zh-CN" sz="1400" dirty="0">
                <a:latin typeface="Consolas"/>
                <a:cs typeface="Consolas"/>
              </a:rPr>
              <a:t>    </a:t>
            </a:r>
            <a:r>
              <a:rPr kumimoji="1" lang="mr-IN" altLang="zh-CN" sz="1400" dirty="0">
                <a:latin typeface="Consolas"/>
                <a:cs typeface="Consolas"/>
              </a:rPr>
              <a:t>int index = 0;</a:t>
            </a:r>
            <a:endParaRPr kumimoji="1" lang="en-US" altLang="zh-CN" sz="1400" dirty="0">
              <a:latin typeface="Consolas"/>
              <a:cs typeface="Consolas"/>
            </a:endParaRPr>
          </a:p>
          <a:p>
            <a:pPr marL="0" indent="0">
              <a:buNone/>
            </a:pPr>
            <a:r>
              <a:rPr kumimoji="1" lang="en-US" altLang="zh-CN" sz="1400" dirty="0">
                <a:latin typeface="Consolas"/>
                <a:cs typeface="Consolas"/>
              </a:rPr>
              <a:t>    </a:t>
            </a:r>
            <a:r>
              <a:rPr kumimoji="1" lang="mr-IN" altLang="zh-CN" sz="1400" dirty="0">
                <a:latin typeface="Consolas"/>
                <a:cs typeface="Consolas"/>
              </a:rPr>
              <a:t>for(int i = 0; i &lt; numsSize; i++){</a:t>
            </a:r>
          </a:p>
          <a:p>
            <a:pPr marL="0" indent="0">
              <a:buNone/>
            </a:pPr>
            <a:r>
              <a:rPr kumimoji="1" lang="en-US" altLang="zh-CN" sz="1400" dirty="0">
                <a:latin typeface="Consolas"/>
                <a:cs typeface="Consolas"/>
              </a:rPr>
              <a:t>	</a:t>
            </a:r>
            <a:r>
              <a:rPr kumimoji="1" lang="mr-IN" altLang="zh-CN" sz="1400" dirty="0">
                <a:latin typeface="Consolas"/>
                <a:cs typeface="Consolas"/>
              </a:rPr>
              <a:t>if(nums[i] != 0) {</a:t>
            </a:r>
          </a:p>
          <a:p>
            <a:pPr marL="0" indent="0">
              <a:buNone/>
            </a:pPr>
            <a:r>
              <a:rPr kumimoji="1" lang="mr-IN" altLang="zh-CN" sz="1400" dirty="0">
                <a:latin typeface="Consolas"/>
                <a:cs typeface="Consolas"/>
              </a:rPr>
              <a:t>            tmp[index] = nums[i];</a:t>
            </a:r>
          </a:p>
          <a:p>
            <a:pPr marL="0" indent="0">
              <a:buNone/>
            </a:pPr>
            <a:r>
              <a:rPr kumimoji="1" lang="mr-IN" altLang="zh-CN" sz="1400" dirty="0">
                <a:latin typeface="Consolas"/>
                <a:cs typeface="Consolas"/>
              </a:rPr>
              <a:t>            index = index + 1;</a:t>
            </a:r>
          </a:p>
          <a:p>
            <a:pPr marL="0" indent="0">
              <a:buNone/>
            </a:pPr>
            <a:r>
              <a:rPr kumimoji="1" lang="mr-IN" altLang="zh-CN" sz="1400" dirty="0">
                <a:latin typeface="Consolas"/>
                <a:cs typeface="Consolas"/>
              </a:rPr>
              <a:t>        }</a:t>
            </a:r>
          </a:p>
          <a:p>
            <a:pPr marL="0" indent="0">
              <a:buNone/>
            </a:pPr>
            <a:r>
              <a:rPr kumimoji="1" lang="mr-IN" altLang="zh-CN" sz="1400" dirty="0">
                <a:latin typeface="Consolas"/>
                <a:cs typeface="Consolas"/>
              </a:rPr>
              <a:t>    }</a:t>
            </a:r>
          </a:p>
          <a:p>
            <a:pPr marL="0" indent="0">
              <a:buNone/>
            </a:pPr>
            <a:r>
              <a:rPr kumimoji="1" lang="mr-IN" altLang="zh-CN" sz="1400" dirty="0">
                <a:latin typeface="Consolas"/>
                <a:cs typeface="Consolas"/>
              </a:rPr>
              <a:t>    for(int i = index; i &lt;numsSize; i++) {</a:t>
            </a:r>
          </a:p>
          <a:p>
            <a:pPr marL="0" indent="0">
              <a:buNone/>
            </a:pPr>
            <a:r>
              <a:rPr kumimoji="1" lang="mr-IN" altLang="zh-CN" sz="1400" dirty="0">
                <a:latin typeface="Consolas"/>
                <a:cs typeface="Consolas"/>
              </a:rPr>
              <a:t>        tmp[i] = 0;</a:t>
            </a:r>
          </a:p>
          <a:p>
            <a:pPr marL="0" indent="0">
              <a:buNone/>
            </a:pPr>
            <a:r>
              <a:rPr kumimoji="1" lang="mr-IN" altLang="zh-CN" sz="1400" dirty="0">
                <a:latin typeface="Consolas"/>
                <a:cs typeface="Consolas"/>
              </a:rPr>
              <a:t>    }</a:t>
            </a:r>
          </a:p>
          <a:p>
            <a:pPr marL="0" indent="0">
              <a:buNone/>
            </a:pPr>
            <a:r>
              <a:rPr kumimoji="1" lang="mr-IN" altLang="zh-CN" sz="1400" dirty="0">
                <a:latin typeface="Consolas"/>
                <a:cs typeface="Consolas"/>
              </a:rPr>
              <a:t>    </a:t>
            </a:r>
          </a:p>
          <a:p>
            <a:pPr marL="0" indent="0">
              <a:buNone/>
            </a:pPr>
            <a:r>
              <a:rPr kumimoji="1" lang="mr-IN" altLang="zh-CN" sz="1400" dirty="0">
                <a:latin typeface="Consolas"/>
                <a:cs typeface="Consolas"/>
              </a:rPr>
              <a:t>    for(int i = 0; i &lt; numsSize; i++) {</a:t>
            </a:r>
          </a:p>
          <a:p>
            <a:pPr marL="0" indent="0">
              <a:buNone/>
            </a:pPr>
            <a:r>
              <a:rPr kumimoji="1" lang="mr-IN" altLang="zh-CN" sz="1400" dirty="0">
                <a:latin typeface="Consolas"/>
                <a:cs typeface="Consolas"/>
              </a:rPr>
              <a:t>        nums[i] = tmp[i];</a:t>
            </a:r>
          </a:p>
          <a:p>
            <a:pPr marL="0" indent="0">
              <a:buNone/>
            </a:pPr>
            <a:r>
              <a:rPr kumimoji="1" lang="mr-IN" altLang="zh-CN" sz="1400" dirty="0">
                <a:latin typeface="Consolas"/>
                <a:cs typeface="Consolas"/>
              </a:rPr>
              <a:t>    }</a:t>
            </a:r>
          </a:p>
          <a:p>
            <a:pPr marL="0" indent="0">
              <a:buNone/>
            </a:pPr>
            <a:r>
              <a:rPr kumimoji="1" lang="mr-IN" altLang="zh-CN" sz="1400" dirty="0">
                <a:latin typeface="Consolas"/>
                <a:cs typeface="Consolas"/>
              </a:rPr>
              <a:t>}</a:t>
            </a:r>
            <a:endParaRPr kumimoji="1" lang="zh-CN" altLang="en-US" sz="1400" dirty="0">
              <a:latin typeface="Consolas"/>
              <a:cs typeface="Consolas"/>
            </a:endParaRPr>
          </a:p>
        </p:txBody>
      </p:sp>
    </p:spTree>
    <p:extLst>
      <p:ext uri="{BB962C8B-B14F-4D97-AF65-F5344CB8AC3E}">
        <p14:creationId xmlns:p14="http://schemas.microsoft.com/office/powerpoint/2010/main" val="369800527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Solution I</a:t>
            </a:r>
            <a:endParaRPr kumimoji="1" lang="zh-CN" altLang="en-US" dirty="0"/>
          </a:p>
        </p:txBody>
      </p:sp>
      <p:sp>
        <p:nvSpPr>
          <p:cNvPr id="3" name="内容占位符 2"/>
          <p:cNvSpPr>
            <a:spLocks noGrp="1"/>
          </p:cNvSpPr>
          <p:nvPr>
            <p:ph idx="1"/>
          </p:nvPr>
        </p:nvSpPr>
        <p:spPr/>
        <p:txBody>
          <a:bodyPr>
            <a:noAutofit/>
          </a:bodyPr>
          <a:lstStyle/>
          <a:p>
            <a:pPr marL="0" indent="0">
              <a:buNone/>
            </a:pPr>
            <a:r>
              <a:rPr kumimoji="1" lang="mr-IN" altLang="zh-CN" sz="1400" dirty="0">
                <a:latin typeface="Consolas"/>
                <a:cs typeface="Consolas"/>
              </a:rPr>
              <a:t>void moveZeroes(int* nums, int numsSize) {</a:t>
            </a:r>
          </a:p>
          <a:p>
            <a:pPr marL="0" indent="0">
              <a:buNone/>
            </a:pPr>
            <a:r>
              <a:rPr kumimoji="1" lang="mr-IN" altLang="zh-CN" sz="1400" dirty="0">
                <a:latin typeface="Consolas"/>
                <a:cs typeface="Consolas"/>
              </a:rPr>
              <a:t>    </a:t>
            </a:r>
          </a:p>
          <a:p>
            <a:pPr marL="0" indent="0">
              <a:buNone/>
            </a:pPr>
            <a:r>
              <a:rPr kumimoji="1" lang="en-US" altLang="zh-CN" sz="1400" dirty="0">
                <a:latin typeface="Consolas"/>
                <a:cs typeface="Consolas"/>
              </a:rPr>
              <a:t>    </a:t>
            </a:r>
            <a:r>
              <a:rPr kumimoji="1" lang="mr-IN" altLang="zh-CN" sz="1400" dirty="0">
                <a:latin typeface="Consolas"/>
                <a:cs typeface="Consolas"/>
              </a:rPr>
              <a:t>int* tmp = </a:t>
            </a:r>
            <a:r>
              <a:rPr kumimoji="1" lang="en-US" altLang="zh-CN" sz="1400" dirty="0" err="1">
                <a:latin typeface="Consolas"/>
                <a:cs typeface="Consolas"/>
              </a:rPr>
              <a:t>dynamic_alloc</a:t>
            </a:r>
            <a:r>
              <a:rPr kumimoji="1" lang="mr-IN" altLang="zh-CN" sz="1400" dirty="0">
                <a:latin typeface="Consolas"/>
                <a:cs typeface="Consolas"/>
              </a:rPr>
              <a:t>(numsSize);</a:t>
            </a:r>
          </a:p>
          <a:p>
            <a:pPr marL="0" indent="0">
              <a:buNone/>
            </a:pPr>
            <a:r>
              <a:rPr kumimoji="1" lang="en-US" altLang="zh-CN" sz="1400" dirty="0">
                <a:latin typeface="Consolas"/>
                <a:cs typeface="Consolas"/>
              </a:rPr>
              <a:t>    </a:t>
            </a:r>
            <a:r>
              <a:rPr kumimoji="1" lang="mr-IN" altLang="zh-CN" sz="1400" dirty="0">
                <a:latin typeface="Consolas"/>
                <a:cs typeface="Consolas"/>
              </a:rPr>
              <a:t>int index = 0;</a:t>
            </a:r>
            <a:endParaRPr kumimoji="1" lang="en-US" altLang="zh-CN" sz="1400" dirty="0">
              <a:latin typeface="Consolas"/>
              <a:cs typeface="Consolas"/>
            </a:endParaRPr>
          </a:p>
          <a:p>
            <a:pPr marL="0" indent="0">
              <a:buNone/>
            </a:pPr>
            <a:r>
              <a:rPr kumimoji="1" lang="en-US" altLang="zh-CN" sz="1400" dirty="0">
                <a:latin typeface="Consolas"/>
                <a:cs typeface="Consolas"/>
              </a:rPr>
              <a:t>    </a:t>
            </a:r>
            <a:r>
              <a:rPr kumimoji="1" lang="mr-IN" altLang="zh-CN" sz="1400" dirty="0">
                <a:latin typeface="Consolas"/>
                <a:cs typeface="Consolas"/>
              </a:rPr>
              <a:t>for(int i = 0; i &lt; numsSize; i++){</a:t>
            </a:r>
          </a:p>
          <a:p>
            <a:pPr marL="0" indent="0">
              <a:buNone/>
            </a:pPr>
            <a:r>
              <a:rPr kumimoji="1" lang="en-US" altLang="zh-CN" sz="1400" dirty="0">
                <a:latin typeface="Consolas"/>
                <a:cs typeface="Consolas"/>
              </a:rPr>
              <a:t>	</a:t>
            </a:r>
            <a:r>
              <a:rPr kumimoji="1" lang="mr-IN" altLang="zh-CN" sz="1400" dirty="0">
                <a:latin typeface="Consolas"/>
                <a:cs typeface="Consolas"/>
              </a:rPr>
              <a:t>if(nums[i] != 0) {</a:t>
            </a:r>
          </a:p>
          <a:p>
            <a:pPr marL="0" indent="0">
              <a:buNone/>
            </a:pPr>
            <a:r>
              <a:rPr kumimoji="1" lang="mr-IN" altLang="zh-CN" sz="1400" dirty="0">
                <a:latin typeface="Consolas"/>
                <a:cs typeface="Consolas"/>
              </a:rPr>
              <a:t>            tmp[index] = nums[i];</a:t>
            </a:r>
          </a:p>
          <a:p>
            <a:pPr marL="0" indent="0">
              <a:buNone/>
            </a:pPr>
            <a:r>
              <a:rPr kumimoji="1" lang="mr-IN" altLang="zh-CN" sz="1400" dirty="0">
                <a:latin typeface="Consolas"/>
                <a:cs typeface="Consolas"/>
              </a:rPr>
              <a:t>            index = index + 1;</a:t>
            </a:r>
          </a:p>
          <a:p>
            <a:pPr marL="0" indent="0">
              <a:buNone/>
            </a:pPr>
            <a:r>
              <a:rPr kumimoji="1" lang="mr-IN" altLang="zh-CN" sz="1400" dirty="0">
                <a:latin typeface="Consolas"/>
                <a:cs typeface="Consolas"/>
              </a:rPr>
              <a:t>        }</a:t>
            </a:r>
          </a:p>
          <a:p>
            <a:pPr marL="0" indent="0">
              <a:buNone/>
            </a:pPr>
            <a:r>
              <a:rPr kumimoji="1" lang="mr-IN" altLang="zh-CN" sz="1400" dirty="0">
                <a:latin typeface="Consolas"/>
                <a:cs typeface="Consolas"/>
              </a:rPr>
              <a:t>    }</a:t>
            </a:r>
          </a:p>
          <a:p>
            <a:pPr marL="0" indent="0">
              <a:buNone/>
            </a:pPr>
            <a:r>
              <a:rPr kumimoji="1" lang="mr-IN" altLang="zh-CN" sz="1400" dirty="0">
                <a:latin typeface="Consolas"/>
                <a:cs typeface="Consolas"/>
              </a:rPr>
              <a:t>    for(int i = index; i &lt;numsSize; i++) {</a:t>
            </a:r>
          </a:p>
          <a:p>
            <a:pPr marL="0" indent="0">
              <a:buNone/>
            </a:pPr>
            <a:r>
              <a:rPr kumimoji="1" lang="mr-IN" altLang="zh-CN" sz="1400" dirty="0">
                <a:latin typeface="Consolas"/>
                <a:cs typeface="Consolas"/>
              </a:rPr>
              <a:t>        tmp[i] = 0;</a:t>
            </a:r>
          </a:p>
          <a:p>
            <a:pPr marL="0" indent="0">
              <a:buNone/>
            </a:pPr>
            <a:r>
              <a:rPr kumimoji="1" lang="mr-IN" altLang="zh-CN" sz="1400" dirty="0">
                <a:latin typeface="Consolas"/>
                <a:cs typeface="Consolas"/>
              </a:rPr>
              <a:t>    }</a:t>
            </a:r>
          </a:p>
          <a:p>
            <a:pPr marL="0" indent="0">
              <a:buNone/>
            </a:pPr>
            <a:r>
              <a:rPr kumimoji="1" lang="mr-IN" altLang="zh-CN" sz="1400" dirty="0">
                <a:latin typeface="Consolas"/>
                <a:cs typeface="Consolas"/>
              </a:rPr>
              <a:t>    </a:t>
            </a:r>
          </a:p>
          <a:p>
            <a:pPr marL="0" indent="0">
              <a:buNone/>
            </a:pPr>
            <a:r>
              <a:rPr kumimoji="1" lang="mr-IN" altLang="zh-CN" sz="1400" dirty="0">
                <a:latin typeface="Consolas"/>
                <a:cs typeface="Consolas"/>
              </a:rPr>
              <a:t>    for(int i = 0; i &lt; numsSize; i++) {</a:t>
            </a:r>
          </a:p>
          <a:p>
            <a:pPr marL="0" indent="0">
              <a:buNone/>
            </a:pPr>
            <a:r>
              <a:rPr kumimoji="1" lang="mr-IN" altLang="zh-CN" sz="1400" dirty="0">
                <a:latin typeface="Consolas"/>
                <a:cs typeface="Consolas"/>
              </a:rPr>
              <a:t>        nums[i] = tmp[i];</a:t>
            </a:r>
          </a:p>
          <a:p>
            <a:pPr marL="0" indent="0">
              <a:buNone/>
            </a:pPr>
            <a:r>
              <a:rPr kumimoji="1" lang="mr-IN" altLang="zh-CN" sz="1400" dirty="0">
                <a:latin typeface="Consolas"/>
                <a:cs typeface="Consolas"/>
              </a:rPr>
              <a:t>    }</a:t>
            </a:r>
          </a:p>
          <a:p>
            <a:pPr marL="0" indent="0">
              <a:buNone/>
            </a:pPr>
            <a:r>
              <a:rPr kumimoji="1" lang="mr-IN" altLang="zh-CN" sz="1400" dirty="0">
                <a:latin typeface="Consolas"/>
                <a:cs typeface="Consolas"/>
              </a:rPr>
              <a:t>}</a:t>
            </a:r>
            <a:endParaRPr kumimoji="1" lang="zh-CN" altLang="en-US" sz="1400" dirty="0">
              <a:latin typeface="Consolas"/>
              <a:cs typeface="Consolas"/>
            </a:endParaRPr>
          </a:p>
        </p:txBody>
      </p:sp>
      <p:sp>
        <p:nvSpPr>
          <p:cNvPr id="4" name="矩形 3"/>
          <p:cNvSpPr/>
          <p:nvPr/>
        </p:nvSpPr>
        <p:spPr>
          <a:xfrm>
            <a:off x="1275639" y="6037592"/>
            <a:ext cx="7220535" cy="523220"/>
          </a:xfrm>
          <a:prstGeom prst="rect">
            <a:avLst/>
          </a:prstGeom>
        </p:spPr>
        <p:txBody>
          <a:bodyPr wrap="square">
            <a:spAutoFit/>
          </a:bodyPr>
          <a:lstStyle/>
          <a:p>
            <a:r>
              <a:rPr lang="en-US" altLang="zh-CN" sz="2800" dirty="0">
                <a:solidFill>
                  <a:srgbClr val="FF0000"/>
                </a:solidFill>
                <a:latin typeface="Verdana"/>
                <a:ea typeface="宋体" pitchFamily="2" charset="-122"/>
                <a:cs typeface="Verdana"/>
              </a:rPr>
              <a:t>Can we avoid dynamic extra space?</a:t>
            </a:r>
            <a:endParaRPr lang="zh-CN" altLang="en-US" sz="2400" dirty="0">
              <a:latin typeface="Verdana"/>
              <a:cs typeface="Verdana"/>
            </a:endParaRPr>
          </a:p>
        </p:txBody>
      </p:sp>
    </p:spTree>
    <p:extLst>
      <p:ext uri="{BB962C8B-B14F-4D97-AF65-F5344CB8AC3E}">
        <p14:creationId xmlns:p14="http://schemas.microsoft.com/office/powerpoint/2010/main" val="265322091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Solution II</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323249497"/>
              </p:ext>
            </p:extLst>
          </p:nvPr>
        </p:nvGraphicFramePr>
        <p:xfrm>
          <a:off x="1524000" y="1828652"/>
          <a:ext cx="6096000" cy="396240"/>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pPr algn="ctr"/>
                      <a:r>
                        <a:rPr lang="en-US" altLang="zh-CN" sz="2000" dirty="0">
                          <a:latin typeface="Arial"/>
                          <a:cs typeface="Arial"/>
                        </a:rPr>
                        <a:t>0</a:t>
                      </a:r>
                      <a:endParaRPr lang="zh-CN" altLang="en-US" sz="2000" dirty="0">
                        <a:latin typeface="Arial"/>
                        <a:cs typeface="Arial"/>
                      </a:endParaRPr>
                    </a:p>
                  </a:txBody>
                  <a:tcPr/>
                </a:tc>
                <a:tc>
                  <a:txBody>
                    <a:bodyPr/>
                    <a:lstStyle/>
                    <a:p>
                      <a:pPr algn="ctr"/>
                      <a:r>
                        <a:rPr lang="en-US" altLang="zh-CN" sz="2000" dirty="0">
                          <a:latin typeface="Arial"/>
                          <a:cs typeface="Arial"/>
                        </a:rPr>
                        <a:t>1</a:t>
                      </a:r>
                      <a:endParaRPr lang="zh-CN" altLang="en-US" sz="2000" dirty="0">
                        <a:latin typeface="Arial"/>
                        <a:cs typeface="Arial"/>
                      </a:endParaRPr>
                    </a:p>
                  </a:txBody>
                  <a:tcPr/>
                </a:tc>
                <a:tc>
                  <a:txBody>
                    <a:bodyPr/>
                    <a:lstStyle/>
                    <a:p>
                      <a:pPr algn="ctr"/>
                      <a:r>
                        <a:rPr lang="en-US" altLang="zh-CN" sz="2000" dirty="0">
                          <a:latin typeface="Arial"/>
                          <a:cs typeface="Arial"/>
                        </a:rPr>
                        <a:t>0</a:t>
                      </a:r>
                      <a:endParaRPr lang="zh-CN" altLang="en-US" sz="2000" dirty="0">
                        <a:latin typeface="Arial"/>
                        <a:cs typeface="Arial"/>
                      </a:endParaRPr>
                    </a:p>
                  </a:txBody>
                  <a:tcPr/>
                </a:tc>
                <a:tc>
                  <a:txBody>
                    <a:bodyPr/>
                    <a:lstStyle/>
                    <a:p>
                      <a:pPr algn="ctr"/>
                      <a:r>
                        <a:rPr lang="en-US" altLang="zh-CN" sz="2000" dirty="0">
                          <a:latin typeface="Arial"/>
                          <a:cs typeface="Arial"/>
                        </a:rPr>
                        <a:t>3</a:t>
                      </a:r>
                      <a:endParaRPr lang="zh-CN" altLang="en-US" sz="2000" dirty="0">
                        <a:latin typeface="Arial"/>
                        <a:cs typeface="Arial"/>
                      </a:endParaRPr>
                    </a:p>
                  </a:txBody>
                  <a:tcPr/>
                </a:tc>
                <a:tc>
                  <a:txBody>
                    <a:bodyPr/>
                    <a:lstStyle/>
                    <a:p>
                      <a:pPr algn="ctr"/>
                      <a:r>
                        <a:rPr lang="en-US" altLang="zh-CN" sz="2000" dirty="0">
                          <a:latin typeface="Arial"/>
                          <a:cs typeface="Arial"/>
                        </a:rPr>
                        <a:t>12</a:t>
                      </a:r>
                      <a:endParaRPr lang="zh-CN" altLang="en-US" sz="2000" dirty="0">
                        <a:latin typeface="Arial"/>
                        <a:cs typeface="Arial"/>
                      </a:endParaRPr>
                    </a:p>
                  </a:txBody>
                  <a:tcPr/>
                </a:tc>
                <a:extLst>
                  <a:ext uri="{0D108BD9-81ED-4DB2-BD59-A6C34878D82A}">
                    <a16:rowId xmlns:a16="http://schemas.microsoft.com/office/drawing/2014/main" val="10000"/>
                  </a:ext>
                </a:extLst>
              </a:tr>
            </a:tbl>
          </a:graphicData>
        </a:graphic>
      </p:graphicFrame>
      <p:sp>
        <p:nvSpPr>
          <p:cNvPr id="5" name="矩形 4"/>
          <p:cNvSpPr/>
          <p:nvPr/>
        </p:nvSpPr>
        <p:spPr>
          <a:xfrm>
            <a:off x="457200" y="1849556"/>
            <a:ext cx="749123" cy="369332"/>
          </a:xfrm>
          <a:prstGeom prst="rect">
            <a:avLst/>
          </a:prstGeom>
        </p:spPr>
        <p:txBody>
          <a:bodyPr wrap="none">
            <a:spAutoFit/>
          </a:bodyPr>
          <a:lstStyle/>
          <a:p>
            <a:r>
              <a:rPr kumimoji="1" lang="en-US" altLang="zh-CN" dirty="0">
                <a:latin typeface="Arial"/>
                <a:cs typeface="Arial"/>
              </a:rPr>
              <a:t>nums </a:t>
            </a:r>
            <a:endParaRPr lang="zh-CN" altLang="en-US" dirty="0">
              <a:latin typeface="Arial"/>
              <a:cs typeface="Arial"/>
            </a:endParaRPr>
          </a:p>
        </p:txBody>
      </p:sp>
      <p:cxnSp>
        <p:nvCxnSpPr>
          <p:cNvPr id="9" name="直线箭头连接符 8"/>
          <p:cNvCxnSpPr/>
          <p:nvPr/>
        </p:nvCxnSpPr>
        <p:spPr>
          <a:xfrm flipV="1">
            <a:off x="2127974" y="2247776"/>
            <a:ext cx="1" cy="360982"/>
          </a:xfrm>
          <a:prstGeom prst="straightConnector1">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cxnSp>
        <p:nvCxnSpPr>
          <p:cNvPr id="6" name="直线箭头连接符 5"/>
          <p:cNvCxnSpPr/>
          <p:nvPr/>
        </p:nvCxnSpPr>
        <p:spPr>
          <a:xfrm flipV="1">
            <a:off x="1907274" y="2259116"/>
            <a:ext cx="1" cy="360982"/>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
        <p:nvSpPr>
          <p:cNvPr id="3" name="矩形 2"/>
          <p:cNvSpPr/>
          <p:nvPr/>
        </p:nvSpPr>
        <p:spPr>
          <a:xfrm>
            <a:off x="1112251" y="3527840"/>
            <a:ext cx="5701989" cy="646331"/>
          </a:xfrm>
          <a:prstGeom prst="rect">
            <a:avLst/>
          </a:prstGeom>
        </p:spPr>
        <p:txBody>
          <a:bodyPr wrap="none">
            <a:spAutoFit/>
          </a:bodyPr>
          <a:lstStyle/>
          <a:p>
            <a:r>
              <a:rPr kumimoji="1" lang="en-US" altLang="zh-CN" dirty="0">
                <a:latin typeface="Arial"/>
                <a:cs typeface="Arial"/>
              </a:rPr>
              <a:t>Black (fast): point to the next element to be checked</a:t>
            </a:r>
          </a:p>
          <a:p>
            <a:r>
              <a:rPr kumimoji="1" lang="en-US" altLang="zh-CN" dirty="0">
                <a:latin typeface="Arial"/>
                <a:cs typeface="Arial"/>
              </a:rPr>
              <a:t>Red (slow): point to the next slot to be replaced  </a:t>
            </a:r>
            <a:endParaRPr lang="zh-CN" altLang="en-US" dirty="0">
              <a:latin typeface="Arial"/>
              <a:cs typeface="Arial"/>
            </a:endParaRPr>
          </a:p>
        </p:txBody>
      </p:sp>
    </p:spTree>
    <p:extLst>
      <p:ext uri="{BB962C8B-B14F-4D97-AF65-F5344CB8AC3E}">
        <p14:creationId xmlns:p14="http://schemas.microsoft.com/office/powerpoint/2010/main" val="4221165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9778" y="-107072"/>
            <a:ext cx="9333778" cy="1143000"/>
          </a:xfrm>
        </p:spPr>
        <p:txBody>
          <a:bodyPr>
            <a:normAutofit fontScale="90000"/>
          </a:bodyPr>
          <a:lstStyle/>
          <a:p>
            <a:r>
              <a:rPr kumimoji="1" lang="en-US" altLang="zh-CN" dirty="0"/>
              <a:t>Local Variables / function arguments</a:t>
            </a:r>
            <a:endParaRPr kumimoji="1" lang="zh-CN" altLang="en-US" dirty="0"/>
          </a:p>
        </p:txBody>
      </p:sp>
      <p:sp>
        <p:nvSpPr>
          <p:cNvPr id="10" name="Rectangle 3"/>
          <p:cNvSpPr txBox="1">
            <a:spLocks noChangeArrowheads="1"/>
          </p:cNvSpPr>
          <p:nvPr/>
        </p:nvSpPr>
        <p:spPr>
          <a:xfrm>
            <a:off x="304800" y="1600200"/>
            <a:ext cx="8382000" cy="4419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rial"/>
                <a:ea typeface="+mn-ea"/>
                <a:cs typeface="Arial"/>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Arial"/>
                <a:ea typeface="+mn-ea"/>
                <a:cs typeface="Arial"/>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rial"/>
                <a:ea typeface="+mn-ea"/>
                <a:cs typeface="Arial"/>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Tx/>
              <a:buNone/>
              <a:defRPr/>
            </a:pPr>
            <a:endParaRPr lang="en-US" altLang="zh-CN" sz="2400" dirty="0">
              <a:latin typeface="Consolas"/>
              <a:ea typeface="宋体" pitchFamily="2" charset="-122"/>
              <a:cs typeface="Consolas"/>
            </a:endParaRPr>
          </a:p>
        </p:txBody>
      </p:sp>
      <p:sp>
        <p:nvSpPr>
          <p:cNvPr id="17" name="内容占位符 2"/>
          <p:cNvSpPr>
            <a:spLocks noGrp="1"/>
          </p:cNvSpPr>
          <p:nvPr>
            <p:ph idx="1"/>
          </p:nvPr>
        </p:nvSpPr>
        <p:spPr>
          <a:xfrm>
            <a:off x="457200" y="1051146"/>
            <a:ext cx="8229600" cy="2880139"/>
          </a:xfrm>
        </p:spPr>
        <p:txBody>
          <a:bodyPr>
            <a:normAutofit fontScale="92500" lnSpcReduction="10000"/>
          </a:bodyPr>
          <a:lstStyle/>
          <a:p>
            <a:pPr marL="0" indent="0">
              <a:buNone/>
            </a:pPr>
            <a:r>
              <a:rPr kumimoji="1" lang="en-US" altLang="zh-CN" dirty="0">
                <a:latin typeface="Verdana"/>
                <a:cs typeface="Verdana"/>
              </a:rPr>
              <a:t>Scope:</a:t>
            </a:r>
          </a:p>
          <a:p>
            <a:pPr lvl="1"/>
            <a:r>
              <a:rPr kumimoji="1" lang="en-US" altLang="zh-CN" dirty="0">
                <a:latin typeface="Verdana"/>
                <a:cs typeface="Verdana"/>
              </a:rPr>
              <a:t>Within the function the local variable is declared</a:t>
            </a:r>
          </a:p>
          <a:p>
            <a:pPr lvl="1"/>
            <a:r>
              <a:rPr kumimoji="1" lang="en-US" altLang="zh-CN" dirty="0">
                <a:latin typeface="Verdana"/>
                <a:cs typeface="Verdana"/>
              </a:rPr>
              <a:t>Local variables with the same name in different scopes are unrelated</a:t>
            </a:r>
          </a:p>
          <a:p>
            <a:pPr marL="0" indent="0">
              <a:buNone/>
            </a:pPr>
            <a:r>
              <a:rPr kumimoji="1" lang="en-US" altLang="zh-CN" dirty="0">
                <a:latin typeface="Verdana"/>
                <a:cs typeface="Verdana"/>
              </a:rPr>
              <a:t>Storage:</a:t>
            </a:r>
          </a:p>
          <a:p>
            <a:pPr lvl="1"/>
            <a:r>
              <a:rPr kumimoji="1" lang="en-US" altLang="zh-CN" dirty="0">
                <a:latin typeface="Verdana"/>
                <a:cs typeface="Verdana"/>
              </a:rPr>
              <a:t>allocated upon function invocation</a:t>
            </a:r>
          </a:p>
          <a:p>
            <a:pPr lvl="1"/>
            <a:r>
              <a:rPr kumimoji="1" lang="en-US" altLang="zh-CN" dirty="0" err="1">
                <a:latin typeface="Verdana"/>
                <a:cs typeface="Verdana"/>
              </a:rPr>
              <a:t>deallocated</a:t>
            </a:r>
            <a:r>
              <a:rPr kumimoji="1" lang="en-US" altLang="zh-CN" dirty="0">
                <a:latin typeface="Verdana"/>
                <a:cs typeface="Verdana"/>
              </a:rPr>
              <a:t> upon function return</a:t>
            </a:r>
          </a:p>
        </p:txBody>
      </p:sp>
      <p:sp>
        <p:nvSpPr>
          <p:cNvPr id="18" name="矩形 17"/>
          <p:cNvSpPr/>
          <p:nvPr/>
        </p:nvSpPr>
        <p:spPr>
          <a:xfrm>
            <a:off x="457200" y="4125944"/>
            <a:ext cx="3598881" cy="1785104"/>
          </a:xfrm>
          <a:prstGeom prst="rect">
            <a:avLst/>
          </a:prstGeom>
        </p:spPr>
        <p:txBody>
          <a:bodyPr wrap="square">
            <a:spAutoFit/>
          </a:bodyPr>
          <a:lstStyle/>
          <a:p>
            <a:r>
              <a:rPr lang="en-US" altLang="zh-CN" sz="2200" i="1" dirty="0" err="1">
                <a:solidFill>
                  <a:srgbClr val="000000"/>
                </a:solidFill>
                <a:latin typeface="Consolas"/>
                <a:ea typeface="宋体" pitchFamily="2" charset="-122"/>
                <a:cs typeface="Consolas"/>
              </a:rPr>
              <a:t>int</a:t>
            </a:r>
            <a:r>
              <a:rPr lang="en-US" altLang="zh-CN" sz="2200" dirty="0">
                <a:solidFill>
                  <a:srgbClr val="000000"/>
                </a:solidFill>
                <a:latin typeface="Consolas"/>
                <a:ea typeface="宋体" pitchFamily="2" charset="-122"/>
                <a:cs typeface="Consolas"/>
              </a:rPr>
              <a:t> </a:t>
            </a:r>
            <a:r>
              <a:rPr lang="en-US" altLang="zh-CN" sz="2200" dirty="0">
                <a:latin typeface="Consolas"/>
                <a:ea typeface="宋体" pitchFamily="2" charset="-122"/>
                <a:cs typeface="Consolas"/>
              </a:rPr>
              <a:t>add(</a:t>
            </a:r>
            <a:r>
              <a:rPr lang="en-US" altLang="zh-CN" sz="2200" i="1" dirty="0">
                <a:latin typeface="Consolas"/>
                <a:ea typeface="宋体" pitchFamily="2" charset="-122"/>
                <a:cs typeface="Consolas"/>
              </a:rPr>
              <a:t>int a, int b</a:t>
            </a:r>
            <a:r>
              <a:rPr lang="en-US" altLang="zh-CN" sz="2200" dirty="0">
                <a:latin typeface="Consolas"/>
                <a:ea typeface="宋体" pitchFamily="2" charset="-122"/>
                <a:cs typeface="Consolas"/>
              </a:rPr>
              <a:t>) </a:t>
            </a:r>
          </a:p>
          <a:p>
            <a:r>
              <a:rPr lang="en-US" altLang="zh-CN" sz="2200" dirty="0">
                <a:latin typeface="Consolas"/>
                <a:ea typeface="宋体" pitchFamily="2" charset="-122"/>
                <a:cs typeface="Consolas"/>
              </a:rPr>
              <a:t>{</a:t>
            </a:r>
          </a:p>
          <a:p>
            <a:r>
              <a:rPr lang="en-US" altLang="zh-CN" sz="2200" dirty="0">
                <a:solidFill>
                  <a:srgbClr val="000000"/>
                </a:solidFill>
                <a:latin typeface="Consolas"/>
                <a:ea typeface="宋体" pitchFamily="2" charset="-122"/>
                <a:cs typeface="Consolas"/>
              </a:rPr>
              <a:t>    int </a:t>
            </a:r>
            <a:r>
              <a:rPr lang="en-US" altLang="zh-CN" sz="2200" dirty="0">
                <a:solidFill>
                  <a:srgbClr val="FF0000"/>
                </a:solidFill>
                <a:latin typeface="Consolas"/>
                <a:ea typeface="宋体" pitchFamily="2" charset="-122"/>
                <a:cs typeface="Consolas"/>
              </a:rPr>
              <a:t>r</a:t>
            </a:r>
            <a:r>
              <a:rPr lang="en-US" altLang="zh-CN" sz="2200" dirty="0">
                <a:solidFill>
                  <a:srgbClr val="000000"/>
                </a:solidFill>
                <a:latin typeface="Consolas"/>
                <a:ea typeface="宋体" pitchFamily="2" charset="-122"/>
                <a:cs typeface="Consolas"/>
              </a:rPr>
              <a:t> = a + b;</a:t>
            </a:r>
          </a:p>
          <a:p>
            <a:r>
              <a:rPr lang="en-US" altLang="zh-CN" sz="2200" dirty="0">
                <a:solidFill>
                  <a:srgbClr val="FF0066"/>
                </a:solidFill>
                <a:latin typeface="Consolas"/>
                <a:ea typeface="宋体" pitchFamily="2" charset="-122"/>
                <a:cs typeface="Consolas"/>
              </a:rPr>
              <a:t>    </a:t>
            </a:r>
            <a:r>
              <a:rPr lang="en-US" altLang="zh-CN" sz="2200" dirty="0">
                <a:solidFill>
                  <a:srgbClr val="000000"/>
                </a:solidFill>
                <a:latin typeface="Consolas"/>
                <a:ea typeface="宋体" pitchFamily="2" charset="-122"/>
                <a:cs typeface="Consolas"/>
              </a:rPr>
              <a:t>return r;</a:t>
            </a:r>
          </a:p>
          <a:p>
            <a:r>
              <a:rPr lang="en-US" altLang="zh-CN" sz="2200" dirty="0">
                <a:solidFill>
                  <a:srgbClr val="000000"/>
                </a:solidFill>
                <a:latin typeface="Consolas"/>
                <a:ea typeface="宋体" pitchFamily="2" charset="-122"/>
                <a:cs typeface="Consolas"/>
              </a:rPr>
              <a:t>}</a:t>
            </a:r>
          </a:p>
        </p:txBody>
      </p:sp>
      <p:sp>
        <p:nvSpPr>
          <p:cNvPr id="8" name="矩形 7"/>
          <p:cNvSpPr/>
          <p:nvPr/>
        </p:nvSpPr>
        <p:spPr>
          <a:xfrm>
            <a:off x="4407864" y="4106473"/>
            <a:ext cx="4540076" cy="1785104"/>
          </a:xfrm>
          <a:prstGeom prst="rect">
            <a:avLst/>
          </a:prstGeom>
        </p:spPr>
        <p:txBody>
          <a:bodyPr wrap="square">
            <a:spAutoFit/>
          </a:bodyPr>
          <a:lstStyle/>
          <a:p>
            <a:r>
              <a:rPr lang="en-US" altLang="zh-CN" sz="2200" i="1" dirty="0" err="1">
                <a:solidFill>
                  <a:srgbClr val="000000"/>
                </a:solidFill>
                <a:latin typeface="Consolas"/>
                <a:ea typeface="宋体" pitchFamily="2" charset="-122"/>
                <a:cs typeface="Consolas"/>
              </a:rPr>
              <a:t>int</a:t>
            </a:r>
            <a:r>
              <a:rPr lang="en-US" altLang="zh-CN" sz="2200" dirty="0">
                <a:solidFill>
                  <a:srgbClr val="000000"/>
                </a:solidFill>
                <a:latin typeface="Consolas"/>
                <a:ea typeface="宋体" pitchFamily="2" charset="-122"/>
                <a:cs typeface="Consolas"/>
              </a:rPr>
              <a:t> </a:t>
            </a:r>
            <a:r>
              <a:rPr lang="en-US" altLang="zh-CN" sz="2200" dirty="0">
                <a:latin typeface="Consolas"/>
                <a:ea typeface="宋体" pitchFamily="2" charset="-122"/>
                <a:cs typeface="Consolas"/>
              </a:rPr>
              <a:t>subtract(</a:t>
            </a:r>
            <a:r>
              <a:rPr lang="en-US" altLang="zh-CN" sz="2200" i="1" dirty="0">
                <a:latin typeface="Consolas"/>
                <a:ea typeface="宋体" pitchFamily="2" charset="-122"/>
                <a:cs typeface="Consolas"/>
              </a:rPr>
              <a:t>int a, int b</a:t>
            </a:r>
            <a:r>
              <a:rPr lang="en-US" altLang="zh-CN" sz="2200" dirty="0">
                <a:latin typeface="Consolas"/>
                <a:ea typeface="宋体" pitchFamily="2" charset="-122"/>
                <a:cs typeface="Consolas"/>
              </a:rPr>
              <a:t>) </a:t>
            </a:r>
          </a:p>
          <a:p>
            <a:r>
              <a:rPr lang="en-US" altLang="zh-CN" sz="2200" dirty="0">
                <a:latin typeface="Consolas"/>
                <a:ea typeface="宋体" pitchFamily="2" charset="-122"/>
                <a:cs typeface="Consolas"/>
              </a:rPr>
              <a:t>{</a:t>
            </a:r>
          </a:p>
          <a:p>
            <a:r>
              <a:rPr lang="en-US" altLang="zh-CN" sz="2200" dirty="0">
                <a:solidFill>
                  <a:srgbClr val="000000"/>
                </a:solidFill>
                <a:latin typeface="Consolas"/>
                <a:ea typeface="宋体" pitchFamily="2" charset="-122"/>
                <a:cs typeface="Consolas"/>
              </a:rPr>
              <a:t>    int </a:t>
            </a:r>
            <a:r>
              <a:rPr lang="en-US" altLang="zh-CN" sz="2200" dirty="0">
                <a:solidFill>
                  <a:srgbClr val="0000FF"/>
                </a:solidFill>
                <a:latin typeface="Consolas"/>
                <a:ea typeface="宋体" pitchFamily="2" charset="-122"/>
                <a:cs typeface="Consolas"/>
              </a:rPr>
              <a:t>r</a:t>
            </a:r>
            <a:r>
              <a:rPr lang="en-US" altLang="zh-CN" sz="2200" dirty="0">
                <a:solidFill>
                  <a:srgbClr val="000000"/>
                </a:solidFill>
                <a:latin typeface="Consolas"/>
                <a:ea typeface="宋体" pitchFamily="2" charset="-122"/>
                <a:cs typeface="Consolas"/>
              </a:rPr>
              <a:t> = a - b;</a:t>
            </a:r>
          </a:p>
          <a:p>
            <a:r>
              <a:rPr lang="en-US" altLang="zh-CN" sz="2200" dirty="0">
                <a:solidFill>
                  <a:srgbClr val="FF0066"/>
                </a:solidFill>
                <a:latin typeface="Consolas"/>
                <a:ea typeface="宋体" pitchFamily="2" charset="-122"/>
                <a:cs typeface="Consolas"/>
              </a:rPr>
              <a:t>    </a:t>
            </a:r>
            <a:r>
              <a:rPr lang="en-US" altLang="zh-CN" sz="2200" dirty="0">
                <a:solidFill>
                  <a:srgbClr val="000000"/>
                </a:solidFill>
                <a:latin typeface="Consolas"/>
                <a:ea typeface="宋体" pitchFamily="2" charset="-122"/>
                <a:cs typeface="Consolas"/>
              </a:rPr>
              <a:t>return r;</a:t>
            </a:r>
          </a:p>
          <a:p>
            <a:r>
              <a:rPr lang="en-US" altLang="zh-CN" sz="2200" dirty="0">
                <a:solidFill>
                  <a:srgbClr val="000000"/>
                </a:solidFill>
                <a:latin typeface="Consolas"/>
                <a:ea typeface="宋体" pitchFamily="2" charset="-122"/>
                <a:cs typeface="Consolas"/>
              </a:rPr>
              <a:t>}</a:t>
            </a:r>
          </a:p>
        </p:txBody>
      </p:sp>
    </p:spTree>
    <p:extLst>
      <p:ext uri="{BB962C8B-B14F-4D97-AF65-F5344CB8AC3E}">
        <p14:creationId xmlns:p14="http://schemas.microsoft.com/office/powerpoint/2010/main" val="357065214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Solution II</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641197813"/>
              </p:ext>
            </p:extLst>
          </p:nvPr>
        </p:nvGraphicFramePr>
        <p:xfrm>
          <a:off x="1524000" y="1828652"/>
          <a:ext cx="6096000" cy="396240"/>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pPr algn="ctr"/>
                      <a:r>
                        <a:rPr lang="en-US" altLang="zh-CN" sz="2000" dirty="0">
                          <a:latin typeface="Arial"/>
                          <a:cs typeface="Arial"/>
                        </a:rPr>
                        <a:t>0</a:t>
                      </a:r>
                      <a:endParaRPr lang="zh-CN" altLang="en-US" sz="2000" dirty="0">
                        <a:latin typeface="Arial"/>
                        <a:cs typeface="Arial"/>
                      </a:endParaRPr>
                    </a:p>
                  </a:txBody>
                  <a:tcPr/>
                </a:tc>
                <a:tc>
                  <a:txBody>
                    <a:bodyPr/>
                    <a:lstStyle/>
                    <a:p>
                      <a:pPr algn="ctr"/>
                      <a:r>
                        <a:rPr lang="en-US" altLang="zh-CN" sz="2000" dirty="0">
                          <a:latin typeface="Arial"/>
                          <a:cs typeface="Arial"/>
                        </a:rPr>
                        <a:t>1</a:t>
                      </a:r>
                      <a:endParaRPr lang="zh-CN" altLang="en-US" sz="2000" dirty="0">
                        <a:latin typeface="Arial"/>
                        <a:cs typeface="Arial"/>
                      </a:endParaRPr>
                    </a:p>
                  </a:txBody>
                  <a:tcPr/>
                </a:tc>
                <a:tc>
                  <a:txBody>
                    <a:bodyPr/>
                    <a:lstStyle/>
                    <a:p>
                      <a:pPr algn="ctr"/>
                      <a:r>
                        <a:rPr lang="en-US" altLang="zh-CN" sz="2000" dirty="0">
                          <a:latin typeface="Arial"/>
                          <a:cs typeface="Arial"/>
                        </a:rPr>
                        <a:t>0</a:t>
                      </a:r>
                      <a:endParaRPr lang="zh-CN" altLang="en-US" sz="2000" dirty="0">
                        <a:latin typeface="Arial"/>
                        <a:cs typeface="Arial"/>
                      </a:endParaRPr>
                    </a:p>
                  </a:txBody>
                  <a:tcPr/>
                </a:tc>
                <a:tc>
                  <a:txBody>
                    <a:bodyPr/>
                    <a:lstStyle/>
                    <a:p>
                      <a:pPr algn="ctr"/>
                      <a:r>
                        <a:rPr lang="en-US" altLang="zh-CN" sz="2000" dirty="0">
                          <a:latin typeface="Arial"/>
                          <a:cs typeface="Arial"/>
                        </a:rPr>
                        <a:t>3</a:t>
                      </a:r>
                      <a:endParaRPr lang="zh-CN" altLang="en-US" sz="2000" dirty="0">
                        <a:latin typeface="Arial"/>
                        <a:cs typeface="Arial"/>
                      </a:endParaRPr>
                    </a:p>
                  </a:txBody>
                  <a:tcPr/>
                </a:tc>
                <a:tc>
                  <a:txBody>
                    <a:bodyPr/>
                    <a:lstStyle/>
                    <a:p>
                      <a:pPr algn="ctr"/>
                      <a:r>
                        <a:rPr lang="en-US" altLang="zh-CN" sz="2000" dirty="0">
                          <a:latin typeface="Arial"/>
                          <a:cs typeface="Arial"/>
                        </a:rPr>
                        <a:t>12</a:t>
                      </a:r>
                      <a:endParaRPr lang="zh-CN" altLang="en-US" sz="2000" dirty="0">
                        <a:latin typeface="Arial"/>
                        <a:cs typeface="Arial"/>
                      </a:endParaRPr>
                    </a:p>
                  </a:txBody>
                  <a:tcPr/>
                </a:tc>
                <a:extLst>
                  <a:ext uri="{0D108BD9-81ED-4DB2-BD59-A6C34878D82A}">
                    <a16:rowId xmlns:a16="http://schemas.microsoft.com/office/drawing/2014/main" val="10000"/>
                  </a:ext>
                </a:extLst>
              </a:tr>
            </a:tbl>
          </a:graphicData>
        </a:graphic>
      </p:graphicFrame>
      <p:sp>
        <p:nvSpPr>
          <p:cNvPr id="5" name="矩形 4"/>
          <p:cNvSpPr/>
          <p:nvPr/>
        </p:nvSpPr>
        <p:spPr>
          <a:xfrm>
            <a:off x="457200" y="1849556"/>
            <a:ext cx="749123" cy="369332"/>
          </a:xfrm>
          <a:prstGeom prst="rect">
            <a:avLst/>
          </a:prstGeom>
        </p:spPr>
        <p:txBody>
          <a:bodyPr wrap="none">
            <a:spAutoFit/>
          </a:bodyPr>
          <a:lstStyle/>
          <a:p>
            <a:r>
              <a:rPr kumimoji="1" lang="en-US" altLang="zh-CN" dirty="0">
                <a:latin typeface="Arial"/>
                <a:cs typeface="Arial"/>
              </a:rPr>
              <a:t>nums </a:t>
            </a:r>
            <a:endParaRPr lang="zh-CN" altLang="en-US" dirty="0">
              <a:latin typeface="Arial"/>
              <a:cs typeface="Arial"/>
            </a:endParaRPr>
          </a:p>
        </p:txBody>
      </p:sp>
      <p:cxnSp>
        <p:nvCxnSpPr>
          <p:cNvPr id="9" name="直线箭头连接符 8"/>
          <p:cNvCxnSpPr/>
          <p:nvPr/>
        </p:nvCxnSpPr>
        <p:spPr>
          <a:xfrm flipV="1">
            <a:off x="3363572" y="2247776"/>
            <a:ext cx="1" cy="3609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 name="直线箭头连接符 5"/>
          <p:cNvCxnSpPr/>
          <p:nvPr/>
        </p:nvCxnSpPr>
        <p:spPr>
          <a:xfrm flipV="1">
            <a:off x="2122728" y="2247776"/>
            <a:ext cx="1" cy="360982"/>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16908508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Solution II</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217183607"/>
              </p:ext>
            </p:extLst>
          </p:nvPr>
        </p:nvGraphicFramePr>
        <p:xfrm>
          <a:off x="1524000" y="1828652"/>
          <a:ext cx="6096000" cy="396240"/>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pPr algn="ctr"/>
                      <a:r>
                        <a:rPr lang="en-US" altLang="zh-CN" sz="2000" dirty="0">
                          <a:solidFill>
                            <a:srgbClr val="0000FF"/>
                          </a:solidFill>
                          <a:latin typeface="Arial"/>
                          <a:cs typeface="Arial"/>
                        </a:rPr>
                        <a:t>1</a:t>
                      </a:r>
                      <a:endParaRPr lang="zh-CN" altLang="en-US" sz="2000" dirty="0">
                        <a:solidFill>
                          <a:srgbClr val="0000FF"/>
                        </a:solidFill>
                        <a:latin typeface="Arial"/>
                        <a:cs typeface="Arial"/>
                      </a:endParaRPr>
                    </a:p>
                  </a:txBody>
                  <a:tcPr/>
                </a:tc>
                <a:tc>
                  <a:txBody>
                    <a:bodyPr/>
                    <a:lstStyle/>
                    <a:p>
                      <a:pPr algn="ctr"/>
                      <a:r>
                        <a:rPr lang="en-US" altLang="zh-CN" sz="2000" dirty="0">
                          <a:latin typeface="Arial"/>
                          <a:cs typeface="Arial"/>
                        </a:rPr>
                        <a:t>1</a:t>
                      </a:r>
                      <a:endParaRPr lang="zh-CN" altLang="en-US" sz="2000" dirty="0">
                        <a:latin typeface="Arial"/>
                        <a:cs typeface="Arial"/>
                      </a:endParaRPr>
                    </a:p>
                  </a:txBody>
                  <a:tcPr/>
                </a:tc>
                <a:tc>
                  <a:txBody>
                    <a:bodyPr/>
                    <a:lstStyle/>
                    <a:p>
                      <a:pPr algn="ctr"/>
                      <a:r>
                        <a:rPr lang="en-US" altLang="zh-CN" sz="2000" dirty="0">
                          <a:latin typeface="Arial"/>
                          <a:cs typeface="Arial"/>
                        </a:rPr>
                        <a:t>0</a:t>
                      </a:r>
                      <a:endParaRPr lang="zh-CN" altLang="en-US" sz="2000" dirty="0">
                        <a:latin typeface="Arial"/>
                        <a:cs typeface="Arial"/>
                      </a:endParaRPr>
                    </a:p>
                  </a:txBody>
                  <a:tcPr/>
                </a:tc>
                <a:tc>
                  <a:txBody>
                    <a:bodyPr/>
                    <a:lstStyle/>
                    <a:p>
                      <a:pPr algn="ctr"/>
                      <a:r>
                        <a:rPr lang="en-US" altLang="zh-CN" sz="2000" dirty="0">
                          <a:latin typeface="Arial"/>
                          <a:cs typeface="Arial"/>
                        </a:rPr>
                        <a:t>3</a:t>
                      </a:r>
                      <a:endParaRPr lang="zh-CN" altLang="en-US" sz="2000" dirty="0">
                        <a:latin typeface="Arial"/>
                        <a:cs typeface="Arial"/>
                      </a:endParaRPr>
                    </a:p>
                  </a:txBody>
                  <a:tcPr/>
                </a:tc>
                <a:tc>
                  <a:txBody>
                    <a:bodyPr/>
                    <a:lstStyle/>
                    <a:p>
                      <a:pPr algn="ctr"/>
                      <a:r>
                        <a:rPr lang="en-US" altLang="zh-CN" sz="2000" dirty="0">
                          <a:latin typeface="Arial"/>
                          <a:cs typeface="Arial"/>
                        </a:rPr>
                        <a:t>12</a:t>
                      </a:r>
                      <a:endParaRPr lang="zh-CN" altLang="en-US" sz="2000" dirty="0">
                        <a:latin typeface="Arial"/>
                        <a:cs typeface="Arial"/>
                      </a:endParaRPr>
                    </a:p>
                  </a:txBody>
                  <a:tcPr/>
                </a:tc>
                <a:extLst>
                  <a:ext uri="{0D108BD9-81ED-4DB2-BD59-A6C34878D82A}">
                    <a16:rowId xmlns:a16="http://schemas.microsoft.com/office/drawing/2014/main" val="10000"/>
                  </a:ext>
                </a:extLst>
              </a:tr>
            </a:tbl>
          </a:graphicData>
        </a:graphic>
      </p:graphicFrame>
      <p:sp>
        <p:nvSpPr>
          <p:cNvPr id="5" name="矩形 4"/>
          <p:cNvSpPr/>
          <p:nvPr/>
        </p:nvSpPr>
        <p:spPr>
          <a:xfrm>
            <a:off x="457200" y="1849556"/>
            <a:ext cx="749123" cy="369332"/>
          </a:xfrm>
          <a:prstGeom prst="rect">
            <a:avLst/>
          </a:prstGeom>
        </p:spPr>
        <p:txBody>
          <a:bodyPr wrap="none">
            <a:spAutoFit/>
          </a:bodyPr>
          <a:lstStyle/>
          <a:p>
            <a:r>
              <a:rPr kumimoji="1" lang="en-US" altLang="zh-CN" dirty="0">
                <a:latin typeface="Arial"/>
                <a:cs typeface="Arial"/>
              </a:rPr>
              <a:t>nums </a:t>
            </a:r>
            <a:endParaRPr lang="zh-CN" altLang="en-US" dirty="0">
              <a:latin typeface="Arial"/>
              <a:cs typeface="Arial"/>
            </a:endParaRPr>
          </a:p>
        </p:txBody>
      </p:sp>
      <p:cxnSp>
        <p:nvCxnSpPr>
          <p:cNvPr id="9" name="直线箭头连接符 8"/>
          <p:cNvCxnSpPr/>
          <p:nvPr/>
        </p:nvCxnSpPr>
        <p:spPr>
          <a:xfrm flipV="1">
            <a:off x="3363572" y="2247776"/>
            <a:ext cx="1" cy="3609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 name="任意形状 15"/>
          <p:cNvSpPr/>
          <p:nvPr/>
        </p:nvSpPr>
        <p:spPr>
          <a:xfrm>
            <a:off x="2150856" y="2208290"/>
            <a:ext cx="1189836" cy="572135"/>
          </a:xfrm>
          <a:custGeom>
            <a:avLst/>
            <a:gdLst>
              <a:gd name="connsiteX0" fmla="*/ 1189836 w 1189836"/>
              <a:gd name="connsiteY0" fmla="*/ 22884 h 572135"/>
              <a:gd name="connsiteX1" fmla="*/ 617800 w 1189836"/>
              <a:gd name="connsiteY1" fmla="*/ 572096 h 572135"/>
              <a:gd name="connsiteX2" fmla="*/ 0 w 1189836"/>
              <a:gd name="connsiteY2" fmla="*/ 0 h 572135"/>
            </a:gdLst>
            <a:ahLst/>
            <a:cxnLst>
              <a:cxn ang="0">
                <a:pos x="connsiteX0" y="connsiteY0"/>
              </a:cxn>
              <a:cxn ang="0">
                <a:pos x="connsiteX1" y="connsiteY1"/>
              </a:cxn>
              <a:cxn ang="0">
                <a:pos x="connsiteX2" y="connsiteY2"/>
              </a:cxn>
            </a:cxnLst>
            <a:rect l="l" t="t" r="r" b="b"/>
            <a:pathLst>
              <a:path w="1189836" h="572135">
                <a:moveTo>
                  <a:pt x="1189836" y="22884"/>
                </a:moveTo>
                <a:cubicBezTo>
                  <a:pt x="1002971" y="299397"/>
                  <a:pt x="816106" y="575910"/>
                  <a:pt x="617800" y="572096"/>
                </a:cubicBezTo>
                <a:cubicBezTo>
                  <a:pt x="419494" y="568282"/>
                  <a:pt x="112500" y="99163"/>
                  <a:pt x="0" y="0"/>
                </a:cubicBezTo>
              </a:path>
            </a:pathLst>
          </a:custGeom>
          <a:ln>
            <a:solidFill>
              <a:srgbClr val="0000FF"/>
            </a:solidFill>
            <a:headEnd type="none"/>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kumimoji="1" lang="zh-CN" altLang="en-US"/>
          </a:p>
        </p:txBody>
      </p:sp>
      <p:cxnSp>
        <p:nvCxnSpPr>
          <p:cNvPr id="7" name="直线箭头连接符 6"/>
          <p:cNvCxnSpPr/>
          <p:nvPr/>
        </p:nvCxnSpPr>
        <p:spPr>
          <a:xfrm flipV="1">
            <a:off x="2122728" y="2259116"/>
            <a:ext cx="1" cy="360982"/>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04954562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Solution II</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450790253"/>
              </p:ext>
            </p:extLst>
          </p:nvPr>
        </p:nvGraphicFramePr>
        <p:xfrm>
          <a:off x="1524000" y="1828652"/>
          <a:ext cx="6096000" cy="396240"/>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pPr algn="ctr"/>
                      <a:r>
                        <a:rPr lang="en-US" altLang="zh-CN" sz="2000" dirty="0">
                          <a:solidFill>
                            <a:srgbClr val="0000FF"/>
                          </a:solidFill>
                          <a:latin typeface="Arial"/>
                          <a:cs typeface="Arial"/>
                        </a:rPr>
                        <a:t>1</a:t>
                      </a:r>
                      <a:endParaRPr lang="zh-CN" altLang="en-US" sz="2000" dirty="0">
                        <a:solidFill>
                          <a:srgbClr val="0000FF"/>
                        </a:solidFill>
                        <a:latin typeface="Arial"/>
                        <a:cs typeface="Arial"/>
                      </a:endParaRPr>
                    </a:p>
                  </a:txBody>
                  <a:tcPr/>
                </a:tc>
                <a:tc>
                  <a:txBody>
                    <a:bodyPr/>
                    <a:lstStyle/>
                    <a:p>
                      <a:pPr algn="ctr"/>
                      <a:r>
                        <a:rPr lang="en-US" altLang="zh-CN" sz="2000" dirty="0">
                          <a:latin typeface="Arial"/>
                          <a:cs typeface="Arial"/>
                        </a:rPr>
                        <a:t>1</a:t>
                      </a:r>
                      <a:endParaRPr lang="zh-CN" altLang="en-US" sz="2000" dirty="0">
                        <a:latin typeface="Arial"/>
                        <a:cs typeface="Arial"/>
                      </a:endParaRPr>
                    </a:p>
                  </a:txBody>
                  <a:tcPr/>
                </a:tc>
                <a:tc>
                  <a:txBody>
                    <a:bodyPr/>
                    <a:lstStyle/>
                    <a:p>
                      <a:pPr algn="ctr"/>
                      <a:r>
                        <a:rPr lang="en-US" altLang="zh-CN" sz="2000" dirty="0">
                          <a:latin typeface="Arial"/>
                          <a:cs typeface="Arial"/>
                        </a:rPr>
                        <a:t>0</a:t>
                      </a:r>
                      <a:endParaRPr lang="zh-CN" altLang="en-US" sz="2000" dirty="0">
                        <a:latin typeface="Arial"/>
                        <a:cs typeface="Arial"/>
                      </a:endParaRPr>
                    </a:p>
                  </a:txBody>
                  <a:tcPr/>
                </a:tc>
                <a:tc>
                  <a:txBody>
                    <a:bodyPr/>
                    <a:lstStyle/>
                    <a:p>
                      <a:pPr algn="ctr"/>
                      <a:r>
                        <a:rPr lang="en-US" altLang="zh-CN" sz="2000" dirty="0">
                          <a:latin typeface="Arial"/>
                          <a:cs typeface="Arial"/>
                        </a:rPr>
                        <a:t>3</a:t>
                      </a:r>
                      <a:endParaRPr lang="zh-CN" altLang="en-US" sz="2000" dirty="0">
                        <a:latin typeface="Arial"/>
                        <a:cs typeface="Arial"/>
                      </a:endParaRPr>
                    </a:p>
                  </a:txBody>
                  <a:tcPr/>
                </a:tc>
                <a:tc>
                  <a:txBody>
                    <a:bodyPr/>
                    <a:lstStyle/>
                    <a:p>
                      <a:pPr algn="ctr"/>
                      <a:r>
                        <a:rPr lang="en-US" altLang="zh-CN" sz="2000" dirty="0">
                          <a:latin typeface="Arial"/>
                          <a:cs typeface="Arial"/>
                        </a:rPr>
                        <a:t>12</a:t>
                      </a:r>
                      <a:endParaRPr lang="zh-CN" altLang="en-US" sz="2000" dirty="0">
                        <a:latin typeface="Arial"/>
                        <a:cs typeface="Arial"/>
                      </a:endParaRPr>
                    </a:p>
                  </a:txBody>
                  <a:tcPr/>
                </a:tc>
                <a:extLst>
                  <a:ext uri="{0D108BD9-81ED-4DB2-BD59-A6C34878D82A}">
                    <a16:rowId xmlns:a16="http://schemas.microsoft.com/office/drawing/2014/main" val="10000"/>
                  </a:ext>
                </a:extLst>
              </a:tr>
            </a:tbl>
          </a:graphicData>
        </a:graphic>
      </p:graphicFrame>
      <p:sp>
        <p:nvSpPr>
          <p:cNvPr id="5" name="矩形 4"/>
          <p:cNvSpPr/>
          <p:nvPr/>
        </p:nvSpPr>
        <p:spPr>
          <a:xfrm>
            <a:off x="457200" y="1849556"/>
            <a:ext cx="749123" cy="369332"/>
          </a:xfrm>
          <a:prstGeom prst="rect">
            <a:avLst/>
          </a:prstGeom>
        </p:spPr>
        <p:txBody>
          <a:bodyPr wrap="none">
            <a:spAutoFit/>
          </a:bodyPr>
          <a:lstStyle/>
          <a:p>
            <a:r>
              <a:rPr kumimoji="1" lang="en-US" altLang="zh-CN" dirty="0">
                <a:latin typeface="Arial"/>
                <a:cs typeface="Arial"/>
              </a:rPr>
              <a:t>nums </a:t>
            </a:r>
            <a:endParaRPr lang="zh-CN" altLang="en-US" dirty="0">
              <a:latin typeface="Arial"/>
              <a:cs typeface="Arial"/>
            </a:endParaRPr>
          </a:p>
        </p:txBody>
      </p:sp>
      <p:cxnSp>
        <p:nvCxnSpPr>
          <p:cNvPr id="9" name="直线箭头连接符 8"/>
          <p:cNvCxnSpPr/>
          <p:nvPr/>
        </p:nvCxnSpPr>
        <p:spPr>
          <a:xfrm flipV="1">
            <a:off x="3363572" y="2247776"/>
            <a:ext cx="1" cy="3609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 name="任意形状 15"/>
          <p:cNvSpPr/>
          <p:nvPr/>
        </p:nvSpPr>
        <p:spPr>
          <a:xfrm>
            <a:off x="2150856" y="2208290"/>
            <a:ext cx="1189836" cy="572135"/>
          </a:xfrm>
          <a:custGeom>
            <a:avLst/>
            <a:gdLst>
              <a:gd name="connsiteX0" fmla="*/ 1189836 w 1189836"/>
              <a:gd name="connsiteY0" fmla="*/ 22884 h 572135"/>
              <a:gd name="connsiteX1" fmla="*/ 617800 w 1189836"/>
              <a:gd name="connsiteY1" fmla="*/ 572096 h 572135"/>
              <a:gd name="connsiteX2" fmla="*/ 0 w 1189836"/>
              <a:gd name="connsiteY2" fmla="*/ 0 h 572135"/>
            </a:gdLst>
            <a:ahLst/>
            <a:cxnLst>
              <a:cxn ang="0">
                <a:pos x="connsiteX0" y="connsiteY0"/>
              </a:cxn>
              <a:cxn ang="0">
                <a:pos x="connsiteX1" y="connsiteY1"/>
              </a:cxn>
              <a:cxn ang="0">
                <a:pos x="connsiteX2" y="connsiteY2"/>
              </a:cxn>
            </a:cxnLst>
            <a:rect l="l" t="t" r="r" b="b"/>
            <a:pathLst>
              <a:path w="1189836" h="572135">
                <a:moveTo>
                  <a:pt x="1189836" y="22884"/>
                </a:moveTo>
                <a:cubicBezTo>
                  <a:pt x="1002971" y="299397"/>
                  <a:pt x="816106" y="575910"/>
                  <a:pt x="617800" y="572096"/>
                </a:cubicBezTo>
                <a:cubicBezTo>
                  <a:pt x="419494" y="568282"/>
                  <a:pt x="112500" y="99163"/>
                  <a:pt x="0" y="0"/>
                </a:cubicBezTo>
              </a:path>
            </a:pathLst>
          </a:custGeom>
          <a:ln>
            <a:solidFill>
              <a:srgbClr val="0000FF"/>
            </a:solidFill>
            <a:headEnd type="none"/>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kumimoji="1" lang="zh-CN" altLang="en-US"/>
          </a:p>
        </p:txBody>
      </p:sp>
      <p:cxnSp>
        <p:nvCxnSpPr>
          <p:cNvPr id="7" name="直线箭头连接符 6"/>
          <p:cNvCxnSpPr/>
          <p:nvPr/>
        </p:nvCxnSpPr>
        <p:spPr>
          <a:xfrm flipV="1">
            <a:off x="3177315" y="2247776"/>
            <a:ext cx="1" cy="360982"/>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48755205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Solution II</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981658444"/>
              </p:ext>
            </p:extLst>
          </p:nvPr>
        </p:nvGraphicFramePr>
        <p:xfrm>
          <a:off x="1524000" y="1828652"/>
          <a:ext cx="6096000" cy="396240"/>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pPr algn="ctr"/>
                      <a:r>
                        <a:rPr lang="en-US" altLang="zh-CN" sz="2000" dirty="0">
                          <a:solidFill>
                            <a:srgbClr val="0000FF"/>
                          </a:solidFill>
                          <a:latin typeface="Arial"/>
                          <a:cs typeface="Arial"/>
                        </a:rPr>
                        <a:t>1</a:t>
                      </a:r>
                      <a:endParaRPr lang="zh-CN" altLang="en-US" sz="2000" dirty="0">
                        <a:solidFill>
                          <a:srgbClr val="0000FF"/>
                        </a:solidFill>
                        <a:latin typeface="Arial"/>
                        <a:cs typeface="Arial"/>
                      </a:endParaRPr>
                    </a:p>
                  </a:txBody>
                  <a:tcPr/>
                </a:tc>
                <a:tc>
                  <a:txBody>
                    <a:bodyPr/>
                    <a:lstStyle/>
                    <a:p>
                      <a:pPr algn="ctr"/>
                      <a:r>
                        <a:rPr lang="en-US" altLang="zh-CN" sz="2000" dirty="0">
                          <a:latin typeface="Arial"/>
                          <a:cs typeface="Arial"/>
                        </a:rPr>
                        <a:t>1</a:t>
                      </a:r>
                      <a:endParaRPr lang="zh-CN" altLang="en-US" sz="2000" dirty="0">
                        <a:latin typeface="Arial"/>
                        <a:cs typeface="Arial"/>
                      </a:endParaRPr>
                    </a:p>
                  </a:txBody>
                  <a:tcPr/>
                </a:tc>
                <a:tc>
                  <a:txBody>
                    <a:bodyPr/>
                    <a:lstStyle/>
                    <a:p>
                      <a:pPr algn="ctr"/>
                      <a:r>
                        <a:rPr lang="en-US" altLang="zh-CN" sz="2000" dirty="0">
                          <a:latin typeface="Arial"/>
                          <a:cs typeface="Arial"/>
                        </a:rPr>
                        <a:t>0</a:t>
                      </a:r>
                      <a:endParaRPr lang="zh-CN" altLang="en-US" sz="2000" dirty="0">
                        <a:latin typeface="Arial"/>
                        <a:cs typeface="Arial"/>
                      </a:endParaRPr>
                    </a:p>
                  </a:txBody>
                  <a:tcPr/>
                </a:tc>
                <a:tc>
                  <a:txBody>
                    <a:bodyPr/>
                    <a:lstStyle/>
                    <a:p>
                      <a:pPr algn="ctr"/>
                      <a:r>
                        <a:rPr lang="en-US" altLang="zh-CN" sz="2000" dirty="0">
                          <a:latin typeface="Arial"/>
                          <a:cs typeface="Arial"/>
                        </a:rPr>
                        <a:t>3</a:t>
                      </a:r>
                      <a:endParaRPr lang="zh-CN" altLang="en-US" sz="2000" dirty="0">
                        <a:latin typeface="Arial"/>
                        <a:cs typeface="Arial"/>
                      </a:endParaRPr>
                    </a:p>
                  </a:txBody>
                  <a:tcPr/>
                </a:tc>
                <a:tc>
                  <a:txBody>
                    <a:bodyPr/>
                    <a:lstStyle/>
                    <a:p>
                      <a:pPr algn="ctr"/>
                      <a:r>
                        <a:rPr lang="en-US" altLang="zh-CN" sz="2000" dirty="0">
                          <a:latin typeface="Arial"/>
                          <a:cs typeface="Arial"/>
                        </a:rPr>
                        <a:t>12</a:t>
                      </a:r>
                      <a:endParaRPr lang="zh-CN" altLang="en-US" sz="2000" dirty="0">
                        <a:latin typeface="Arial"/>
                        <a:cs typeface="Arial"/>
                      </a:endParaRPr>
                    </a:p>
                  </a:txBody>
                  <a:tcPr/>
                </a:tc>
                <a:extLst>
                  <a:ext uri="{0D108BD9-81ED-4DB2-BD59-A6C34878D82A}">
                    <a16:rowId xmlns:a16="http://schemas.microsoft.com/office/drawing/2014/main" val="10000"/>
                  </a:ext>
                </a:extLst>
              </a:tr>
            </a:tbl>
          </a:graphicData>
        </a:graphic>
      </p:graphicFrame>
      <p:sp>
        <p:nvSpPr>
          <p:cNvPr id="5" name="矩形 4"/>
          <p:cNvSpPr/>
          <p:nvPr/>
        </p:nvSpPr>
        <p:spPr>
          <a:xfrm>
            <a:off x="457200" y="1849556"/>
            <a:ext cx="749123" cy="369332"/>
          </a:xfrm>
          <a:prstGeom prst="rect">
            <a:avLst/>
          </a:prstGeom>
        </p:spPr>
        <p:txBody>
          <a:bodyPr wrap="none">
            <a:spAutoFit/>
          </a:bodyPr>
          <a:lstStyle/>
          <a:p>
            <a:r>
              <a:rPr kumimoji="1" lang="en-US" altLang="zh-CN" dirty="0">
                <a:latin typeface="Arial"/>
                <a:cs typeface="Arial"/>
              </a:rPr>
              <a:t>nums </a:t>
            </a:r>
            <a:endParaRPr lang="zh-CN" altLang="en-US" dirty="0">
              <a:latin typeface="Arial"/>
              <a:cs typeface="Arial"/>
            </a:endParaRPr>
          </a:p>
        </p:txBody>
      </p:sp>
      <p:cxnSp>
        <p:nvCxnSpPr>
          <p:cNvPr id="9" name="直线箭头连接符 8"/>
          <p:cNvCxnSpPr/>
          <p:nvPr/>
        </p:nvCxnSpPr>
        <p:spPr>
          <a:xfrm flipV="1">
            <a:off x="4553407" y="2247776"/>
            <a:ext cx="1" cy="3609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 name="直线箭头连接符 5"/>
          <p:cNvCxnSpPr/>
          <p:nvPr/>
        </p:nvCxnSpPr>
        <p:spPr>
          <a:xfrm flipV="1">
            <a:off x="3347410" y="2247776"/>
            <a:ext cx="1" cy="360982"/>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24129329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Solution II</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303438969"/>
              </p:ext>
            </p:extLst>
          </p:nvPr>
        </p:nvGraphicFramePr>
        <p:xfrm>
          <a:off x="1524000" y="1828652"/>
          <a:ext cx="6096000" cy="396240"/>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pPr algn="ctr"/>
                      <a:r>
                        <a:rPr lang="en-US" altLang="zh-CN" sz="2000" dirty="0">
                          <a:solidFill>
                            <a:srgbClr val="0000FF"/>
                          </a:solidFill>
                          <a:latin typeface="Arial"/>
                          <a:cs typeface="Arial"/>
                        </a:rPr>
                        <a:t>1</a:t>
                      </a:r>
                      <a:endParaRPr lang="zh-CN" altLang="en-US" sz="2000" dirty="0">
                        <a:solidFill>
                          <a:srgbClr val="0000FF"/>
                        </a:solidFill>
                        <a:latin typeface="Arial"/>
                        <a:cs typeface="Arial"/>
                      </a:endParaRPr>
                    </a:p>
                  </a:txBody>
                  <a:tcPr/>
                </a:tc>
                <a:tc>
                  <a:txBody>
                    <a:bodyPr/>
                    <a:lstStyle/>
                    <a:p>
                      <a:pPr algn="ctr"/>
                      <a:r>
                        <a:rPr lang="en-US" altLang="zh-CN" sz="2000" dirty="0">
                          <a:solidFill>
                            <a:srgbClr val="0000FF"/>
                          </a:solidFill>
                          <a:latin typeface="Arial"/>
                          <a:cs typeface="Arial"/>
                        </a:rPr>
                        <a:t>3</a:t>
                      </a:r>
                      <a:endParaRPr lang="zh-CN" altLang="en-US" sz="2000" dirty="0">
                        <a:solidFill>
                          <a:srgbClr val="0000FF"/>
                        </a:solidFill>
                        <a:latin typeface="Arial"/>
                        <a:cs typeface="Arial"/>
                      </a:endParaRPr>
                    </a:p>
                  </a:txBody>
                  <a:tcPr/>
                </a:tc>
                <a:tc>
                  <a:txBody>
                    <a:bodyPr/>
                    <a:lstStyle/>
                    <a:p>
                      <a:pPr algn="ctr"/>
                      <a:r>
                        <a:rPr lang="en-US" altLang="zh-CN" sz="2000" dirty="0">
                          <a:latin typeface="Arial"/>
                          <a:cs typeface="Arial"/>
                        </a:rPr>
                        <a:t>0</a:t>
                      </a:r>
                      <a:endParaRPr lang="zh-CN" altLang="en-US" sz="2000" dirty="0">
                        <a:latin typeface="Arial"/>
                        <a:cs typeface="Arial"/>
                      </a:endParaRPr>
                    </a:p>
                  </a:txBody>
                  <a:tcPr/>
                </a:tc>
                <a:tc>
                  <a:txBody>
                    <a:bodyPr/>
                    <a:lstStyle/>
                    <a:p>
                      <a:pPr algn="ctr"/>
                      <a:r>
                        <a:rPr lang="en-US" altLang="zh-CN" sz="2000" dirty="0">
                          <a:latin typeface="Arial"/>
                          <a:cs typeface="Arial"/>
                        </a:rPr>
                        <a:t>3</a:t>
                      </a:r>
                      <a:endParaRPr lang="zh-CN" altLang="en-US" sz="2000" dirty="0">
                        <a:latin typeface="Arial"/>
                        <a:cs typeface="Arial"/>
                      </a:endParaRPr>
                    </a:p>
                  </a:txBody>
                  <a:tcPr/>
                </a:tc>
                <a:tc>
                  <a:txBody>
                    <a:bodyPr/>
                    <a:lstStyle/>
                    <a:p>
                      <a:pPr algn="ctr"/>
                      <a:r>
                        <a:rPr lang="en-US" altLang="zh-CN" sz="2000" dirty="0">
                          <a:latin typeface="Arial"/>
                          <a:cs typeface="Arial"/>
                        </a:rPr>
                        <a:t>12</a:t>
                      </a:r>
                      <a:endParaRPr lang="zh-CN" altLang="en-US" sz="2000" dirty="0">
                        <a:latin typeface="Arial"/>
                        <a:cs typeface="Arial"/>
                      </a:endParaRPr>
                    </a:p>
                  </a:txBody>
                  <a:tcPr/>
                </a:tc>
                <a:extLst>
                  <a:ext uri="{0D108BD9-81ED-4DB2-BD59-A6C34878D82A}">
                    <a16:rowId xmlns:a16="http://schemas.microsoft.com/office/drawing/2014/main" val="10000"/>
                  </a:ext>
                </a:extLst>
              </a:tr>
            </a:tbl>
          </a:graphicData>
        </a:graphic>
      </p:graphicFrame>
      <p:sp>
        <p:nvSpPr>
          <p:cNvPr id="5" name="矩形 4"/>
          <p:cNvSpPr/>
          <p:nvPr/>
        </p:nvSpPr>
        <p:spPr>
          <a:xfrm>
            <a:off x="457200" y="1849556"/>
            <a:ext cx="749123" cy="369332"/>
          </a:xfrm>
          <a:prstGeom prst="rect">
            <a:avLst/>
          </a:prstGeom>
        </p:spPr>
        <p:txBody>
          <a:bodyPr wrap="none">
            <a:spAutoFit/>
          </a:bodyPr>
          <a:lstStyle/>
          <a:p>
            <a:r>
              <a:rPr kumimoji="1" lang="en-US" altLang="zh-CN" dirty="0">
                <a:latin typeface="Arial"/>
                <a:cs typeface="Arial"/>
              </a:rPr>
              <a:t>nums </a:t>
            </a:r>
            <a:endParaRPr lang="zh-CN" altLang="en-US" dirty="0">
              <a:latin typeface="Arial"/>
              <a:cs typeface="Arial"/>
            </a:endParaRPr>
          </a:p>
        </p:txBody>
      </p:sp>
      <p:cxnSp>
        <p:nvCxnSpPr>
          <p:cNvPr id="9" name="直线箭头连接符 8"/>
          <p:cNvCxnSpPr/>
          <p:nvPr/>
        </p:nvCxnSpPr>
        <p:spPr>
          <a:xfrm flipV="1">
            <a:off x="5811887" y="2247776"/>
            <a:ext cx="1" cy="3609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 name="任意形状 5"/>
          <p:cNvSpPr/>
          <p:nvPr/>
        </p:nvSpPr>
        <p:spPr>
          <a:xfrm>
            <a:off x="3340691" y="2224892"/>
            <a:ext cx="2356789" cy="572135"/>
          </a:xfrm>
          <a:custGeom>
            <a:avLst/>
            <a:gdLst>
              <a:gd name="connsiteX0" fmla="*/ 1189836 w 1189836"/>
              <a:gd name="connsiteY0" fmla="*/ 22884 h 572135"/>
              <a:gd name="connsiteX1" fmla="*/ 617800 w 1189836"/>
              <a:gd name="connsiteY1" fmla="*/ 572096 h 572135"/>
              <a:gd name="connsiteX2" fmla="*/ 0 w 1189836"/>
              <a:gd name="connsiteY2" fmla="*/ 0 h 572135"/>
            </a:gdLst>
            <a:ahLst/>
            <a:cxnLst>
              <a:cxn ang="0">
                <a:pos x="connsiteX0" y="connsiteY0"/>
              </a:cxn>
              <a:cxn ang="0">
                <a:pos x="connsiteX1" y="connsiteY1"/>
              </a:cxn>
              <a:cxn ang="0">
                <a:pos x="connsiteX2" y="connsiteY2"/>
              </a:cxn>
            </a:cxnLst>
            <a:rect l="l" t="t" r="r" b="b"/>
            <a:pathLst>
              <a:path w="1189836" h="572135">
                <a:moveTo>
                  <a:pt x="1189836" y="22884"/>
                </a:moveTo>
                <a:cubicBezTo>
                  <a:pt x="1002971" y="299397"/>
                  <a:pt x="816106" y="575910"/>
                  <a:pt x="617800" y="572096"/>
                </a:cubicBezTo>
                <a:cubicBezTo>
                  <a:pt x="419494" y="568282"/>
                  <a:pt x="112500" y="99163"/>
                  <a:pt x="0" y="0"/>
                </a:cubicBezTo>
              </a:path>
            </a:pathLst>
          </a:custGeom>
          <a:ln>
            <a:solidFill>
              <a:srgbClr val="0000FF"/>
            </a:solidFill>
            <a:headEnd type="none"/>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kumimoji="1" lang="zh-CN" altLang="en-US"/>
          </a:p>
        </p:txBody>
      </p:sp>
      <p:cxnSp>
        <p:nvCxnSpPr>
          <p:cNvPr id="7" name="直线箭头连接符 6"/>
          <p:cNvCxnSpPr/>
          <p:nvPr/>
        </p:nvCxnSpPr>
        <p:spPr>
          <a:xfrm flipV="1">
            <a:off x="3331569" y="2292187"/>
            <a:ext cx="1" cy="360982"/>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5416792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Solution II</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297883336"/>
              </p:ext>
            </p:extLst>
          </p:nvPr>
        </p:nvGraphicFramePr>
        <p:xfrm>
          <a:off x="1524000" y="1828652"/>
          <a:ext cx="6096000" cy="396240"/>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pPr algn="ctr"/>
                      <a:r>
                        <a:rPr lang="en-US" altLang="zh-CN" sz="2000" dirty="0">
                          <a:solidFill>
                            <a:srgbClr val="0000FF"/>
                          </a:solidFill>
                          <a:latin typeface="Arial"/>
                          <a:cs typeface="Arial"/>
                        </a:rPr>
                        <a:t>1</a:t>
                      </a:r>
                      <a:endParaRPr lang="zh-CN" altLang="en-US" sz="2000" dirty="0">
                        <a:solidFill>
                          <a:srgbClr val="0000FF"/>
                        </a:solidFill>
                        <a:latin typeface="Arial"/>
                        <a:cs typeface="Arial"/>
                      </a:endParaRPr>
                    </a:p>
                  </a:txBody>
                  <a:tcPr/>
                </a:tc>
                <a:tc>
                  <a:txBody>
                    <a:bodyPr/>
                    <a:lstStyle/>
                    <a:p>
                      <a:pPr algn="ctr"/>
                      <a:r>
                        <a:rPr lang="en-US" altLang="zh-CN" sz="2000" dirty="0">
                          <a:solidFill>
                            <a:srgbClr val="0000FF"/>
                          </a:solidFill>
                          <a:latin typeface="Arial"/>
                          <a:cs typeface="Arial"/>
                        </a:rPr>
                        <a:t>3</a:t>
                      </a:r>
                      <a:endParaRPr lang="zh-CN" altLang="en-US" sz="2000" dirty="0">
                        <a:solidFill>
                          <a:srgbClr val="0000FF"/>
                        </a:solidFill>
                        <a:latin typeface="Arial"/>
                        <a:cs typeface="Arial"/>
                      </a:endParaRPr>
                    </a:p>
                  </a:txBody>
                  <a:tcPr/>
                </a:tc>
                <a:tc>
                  <a:txBody>
                    <a:bodyPr/>
                    <a:lstStyle/>
                    <a:p>
                      <a:pPr algn="ctr"/>
                      <a:r>
                        <a:rPr lang="en-US" altLang="zh-CN" sz="2000" dirty="0">
                          <a:latin typeface="Arial"/>
                          <a:cs typeface="Arial"/>
                        </a:rPr>
                        <a:t>0</a:t>
                      </a:r>
                      <a:endParaRPr lang="zh-CN" altLang="en-US" sz="2000" dirty="0">
                        <a:latin typeface="Arial"/>
                        <a:cs typeface="Arial"/>
                      </a:endParaRPr>
                    </a:p>
                  </a:txBody>
                  <a:tcPr/>
                </a:tc>
                <a:tc>
                  <a:txBody>
                    <a:bodyPr/>
                    <a:lstStyle/>
                    <a:p>
                      <a:pPr algn="ctr"/>
                      <a:r>
                        <a:rPr lang="en-US" altLang="zh-CN" sz="2000" dirty="0">
                          <a:latin typeface="Arial"/>
                          <a:cs typeface="Arial"/>
                        </a:rPr>
                        <a:t>3</a:t>
                      </a:r>
                      <a:endParaRPr lang="zh-CN" altLang="en-US" sz="2000" dirty="0">
                        <a:latin typeface="Arial"/>
                        <a:cs typeface="Arial"/>
                      </a:endParaRPr>
                    </a:p>
                  </a:txBody>
                  <a:tcPr/>
                </a:tc>
                <a:tc>
                  <a:txBody>
                    <a:bodyPr/>
                    <a:lstStyle/>
                    <a:p>
                      <a:pPr algn="ctr"/>
                      <a:r>
                        <a:rPr lang="en-US" altLang="zh-CN" sz="2000" dirty="0">
                          <a:latin typeface="Arial"/>
                          <a:cs typeface="Arial"/>
                        </a:rPr>
                        <a:t>12</a:t>
                      </a:r>
                      <a:endParaRPr lang="zh-CN" altLang="en-US" sz="2000" dirty="0">
                        <a:latin typeface="Arial"/>
                        <a:cs typeface="Arial"/>
                      </a:endParaRPr>
                    </a:p>
                  </a:txBody>
                  <a:tcPr/>
                </a:tc>
                <a:extLst>
                  <a:ext uri="{0D108BD9-81ED-4DB2-BD59-A6C34878D82A}">
                    <a16:rowId xmlns:a16="http://schemas.microsoft.com/office/drawing/2014/main" val="10000"/>
                  </a:ext>
                </a:extLst>
              </a:tr>
            </a:tbl>
          </a:graphicData>
        </a:graphic>
      </p:graphicFrame>
      <p:sp>
        <p:nvSpPr>
          <p:cNvPr id="5" name="矩形 4"/>
          <p:cNvSpPr/>
          <p:nvPr/>
        </p:nvSpPr>
        <p:spPr>
          <a:xfrm>
            <a:off x="457200" y="1849556"/>
            <a:ext cx="749123" cy="369332"/>
          </a:xfrm>
          <a:prstGeom prst="rect">
            <a:avLst/>
          </a:prstGeom>
        </p:spPr>
        <p:txBody>
          <a:bodyPr wrap="none">
            <a:spAutoFit/>
          </a:bodyPr>
          <a:lstStyle/>
          <a:p>
            <a:r>
              <a:rPr kumimoji="1" lang="en-US" altLang="zh-CN" dirty="0">
                <a:latin typeface="Arial"/>
                <a:cs typeface="Arial"/>
              </a:rPr>
              <a:t>nums </a:t>
            </a:r>
            <a:endParaRPr lang="zh-CN" altLang="en-US" dirty="0">
              <a:latin typeface="Arial"/>
              <a:cs typeface="Arial"/>
            </a:endParaRPr>
          </a:p>
        </p:txBody>
      </p:sp>
      <p:cxnSp>
        <p:nvCxnSpPr>
          <p:cNvPr id="9" name="直线箭头连接符 8"/>
          <p:cNvCxnSpPr/>
          <p:nvPr/>
        </p:nvCxnSpPr>
        <p:spPr>
          <a:xfrm flipV="1">
            <a:off x="7013163" y="2247776"/>
            <a:ext cx="1" cy="3609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 name="直线箭头连接符 5"/>
          <p:cNvCxnSpPr/>
          <p:nvPr/>
        </p:nvCxnSpPr>
        <p:spPr>
          <a:xfrm flipV="1">
            <a:off x="4560751" y="2247776"/>
            <a:ext cx="1" cy="360982"/>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88885656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Solution II</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421016056"/>
              </p:ext>
            </p:extLst>
          </p:nvPr>
        </p:nvGraphicFramePr>
        <p:xfrm>
          <a:off x="1524000" y="1828652"/>
          <a:ext cx="6096000" cy="396240"/>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pPr algn="ctr"/>
                      <a:r>
                        <a:rPr lang="en-US" altLang="zh-CN" sz="2000" dirty="0">
                          <a:solidFill>
                            <a:srgbClr val="0000FF"/>
                          </a:solidFill>
                          <a:latin typeface="Arial"/>
                          <a:cs typeface="Arial"/>
                        </a:rPr>
                        <a:t>1</a:t>
                      </a:r>
                      <a:endParaRPr lang="zh-CN" altLang="en-US" sz="2000" dirty="0">
                        <a:solidFill>
                          <a:srgbClr val="0000FF"/>
                        </a:solidFill>
                        <a:latin typeface="Arial"/>
                        <a:cs typeface="Arial"/>
                      </a:endParaRPr>
                    </a:p>
                  </a:txBody>
                  <a:tcPr/>
                </a:tc>
                <a:tc>
                  <a:txBody>
                    <a:bodyPr/>
                    <a:lstStyle/>
                    <a:p>
                      <a:pPr algn="ctr"/>
                      <a:r>
                        <a:rPr lang="en-US" altLang="zh-CN" sz="2000" dirty="0">
                          <a:solidFill>
                            <a:srgbClr val="0000FF"/>
                          </a:solidFill>
                          <a:latin typeface="Arial"/>
                          <a:cs typeface="Arial"/>
                        </a:rPr>
                        <a:t>3</a:t>
                      </a:r>
                      <a:endParaRPr lang="zh-CN" altLang="en-US" sz="2000" dirty="0">
                        <a:solidFill>
                          <a:srgbClr val="0000FF"/>
                        </a:solidFill>
                        <a:latin typeface="Arial"/>
                        <a:cs typeface="Arial"/>
                      </a:endParaRPr>
                    </a:p>
                  </a:txBody>
                  <a:tcPr/>
                </a:tc>
                <a:tc>
                  <a:txBody>
                    <a:bodyPr/>
                    <a:lstStyle/>
                    <a:p>
                      <a:pPr algn="ctr"/>
                      <a:r>
                        <a:rPr lang="en-US" altLang="zh-CN" sz="2000" dirty="0">
                          <a:solidFill>
                            <a:srgbClr val="0000FF"/>
                          </a:solidFill>
                          <a:latin typeface="Arial"/>
                          <a:cs typeface="Arial"/>
                        </a:rPr>
                        <a:t>12</a:t>
                      </a:r>
                      <a:endParaRPr lang="zh-CN" altLang="en-US" sz="2000" dirty="0">
                        <a:solidFill>
                          <a:srgbClr val="0000FF"/>
                        </a:solidFill>
                        <a:latin typeface="Arial"/>
                        <a:cs typeface="Arial"/>
                      </a:endParaRPr>
                    </a:p>
                  </a:txBody>
                  <a:tcPr/>
                </a:tc>
                <a:tc>
                  <a:txBody>
                    <a:bodyPr/>
                    <a:lstStyle/>
                    <a:p>
                      <a:pPr algn="ctr"/>
                      <a:r>
                        <a:rPr lang="en-US" altLang="zh-CN" sz="2000" dirty="0">
                          <a:latin typeface="Arial"/>
                          <a:cs typeface="Arial"/>
                        </a:rPr>
                        <a:t>3</a:t>
                      </a:r>
                      <a:endParaRPr lang="zh-CN" altLang="en-US" sz="2000" dirty="0">
                        <a:latin typeface="Arial"/>
                        <a:cs typeface="Arial"/>
                      </a:endParaRPr>
                    </a:p>
                  </a:txBody>
                  <a:tcPr/>
                </a:tc>
                <a:tc>
                  <a:txBody>
                    <a:bodyPr/>
                    <a:lstStyle/>
                    <a:p>
                      <a:pPr algn="ctr"/>
                      <a:r>
                        <a:rPr lang="en-US" altLang="zh-CN" sz="2000" dirty="0">
                          <a:latin typeface="Arial"/>
                          <a:cs typeface="Arial"/>
                        </a:rPr>
                        <a:t>12</a:t>
                      </a:r>
                      <a:endParaRPr lang="zh-CN" altLang="en-US" sz="2000" dirty="0">
                        <a:latin typeface="Arial"/>
                        <a:cs typeface="Arial"/>
                      </a:endParaRPr>
                    </a:p>
                  </a:txBody>
                  <a:tcPr/>
                </a:tc>
                <a:extLst>
                  <a:ext uri="{0D108BD9-81ED-4DB2-BD59-A6C34878D82A}">
                    <a16:rowId xmlns:a16="http://schemas.microsoft.com/office/drawing/2014/main" val="10000"/>
                  </a:ext>
                </a:extLst>
              </a:tr>
            </a:tbl>
          </a:graphicData>
        </a:graphic>
      </p:graphicFrame>
      <p:sp>
        <p:nvSpPr>
          <p:cNvPr id="5" name="矩形 4"/>
          <p:cNvSpPr/>
          <p:nvPr/>
        </p:nvSpPr>
        <p:spPr>
          <a:xfrm>
            <a:off x="457200" y="1849556"/>
            <a:ext cx="749123" cy="369332"/>
          </a:xfrm>
          <a:prstGeom prst="rect">
            <a:avLst/>
          </a:prstGeom>
        </p:spPr>
        <p:txBody>
          <a:bodyPr wrap="none">
            <a:spAutoFit/>
          </a:bodyPr>
          <a:lstStyle/>
          <a:p>
            <a:r>
              <a:rPr kumimoji="1" lang="en-US" altLang="zh-CN" dirty="0">
                <a:latin typeface="Arial"/>
                <a:cs typeface="Arial"/>
              </a:rPr>
              <a:t>nums </a:t>
            </a:r>
            <a:endParaRPr lang="zh-CN" altLang="en-US" dirty="0">
              <a:latin typeface="Arial"/>
              <a:cs typeface="Arial"/>
            </a:endParaRPr>
          </a:p>
        </p:txBody>
      </p:sp>
      <p:cxnSp>
        <p:nvCxnSpPr>
          <p:cNvPr id="9" name="直线箭头连接符 8"/>
          <p:cNvCxnSpPr/>
          <p:nvPr/>
        </p:nvCxnSpPr>
        <p:spPr>
          <a:xfrm flipV="1">
            <a:off x="7013163" y="2247776"/>
            <a:ext cx="1" cy="3609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 name="任意形状 5"/>
          <p:cNvSpPr/>
          <p:nvPr/>
        </p:nvSpPr>
        <p:spPr>
          <a:xfrm>
            <a:off x="4519085" y="2269855"/>
            <a:ext cx="2356789" cy="572135"/>
          </a:xfrm>
          <a:custGeom>
            <a:avLst/>
            <a:gdLst>
              <a:gd name="connsiteX0" fmla="*/ 1189836 w 1189836"/>
              <a:gd name="connsiteY0" fmla="*/ 22884 h 572135"/>
              <a:gd name="connsiteX1" fmla="*/ 617800 w 1189836"/>
              <a:gd name="connsiteY1" fmla="*/ 572096 h 572135"/>
              <a:gd name="connsiteX2" fmla="*/ 0 w 1189836"/>
              <a:gd name="connsiteY2" fmla="*/ 0 h 572135"/>
            </a:gdLst>
            <a:ahLst/>
            <a:cxnLst>
              <a:cxn ang="0">
                <a:pos x="connsiteX0" y="connsiteY0"/>
              </a:cxn>
              <a:cxn ang="0">
                <a:pos x="connsiteX1" y="connsiteY1"/>
              </a:cxn>
              <a:cxn ang="0">
                <a:pos x="connsiteX2" y="connsiteY2"/>
              </a:cxn>
            </a:cxnLst>
            <a:rect l="l" t="t" r="r" b="b"/>
            <a:pathLst>
              <a:path w="1189836" h="572135">
                <a:moveTo>
                  <a:pt x="1189836" y="22884"/>
                </a:moveTo>
                <a:cubicBezTo>
                  <a:pt x="1002971" y="299397"/>
                  <a:pt x="816106" y="575910"/>
                  <a:pt x="617800" y="572096"/>
                </a:cubicBezTo>
                <a:cubicBezTo>
                  <a:pt x="419494" y="568282"/>
                  <a:pt x="112500" y="99163"/>
                  <a:pt x="0" y="0"/>
                </a:cubicBezTo>
              </a:path>
            </a:pathLst>
          </a:custGeom>
          <a:ln>
            <a:solidFill>
              <a:srgbClr val="0000FF"/>
            </a:solidFill>
            <a:headEnd type="none"/>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kumimoji="1" lang="zh-CN" altLang="en-US"/>
          </a:p>
        </p:txBody>
      </p:sp>
      <p:cxnSp>
        <p:nvCxnSpPr>
          <p:cNvPr id="7" name="直线箭头连接符 6"/>
          <p:cNvCxnSpPr/>
          <p:nvPr/>
        </p:nvCxnSpPr>
        <p:spPr>
          <a:xfrm flipV="1">
            <a:off x="4578000" y="2281195"/>
            <a:ext cx="1" cy="360982"/>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61743809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Solution II</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655621512"/>
              </p:ext>
            </p:extLst>
          </p:nvPr>
        </p:nvGraphicFramePr>
        <p:xfrm>
          <a:off x="1524000" y="1828652"/>
          <a:ext cx="6096000" cy="396240"/>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pPr algn="ctr"/>
                      <a:r>
                        <a:rPr lang="en-US" altLang="zh-CN" sz="2000" dirty="0">
                          <a:solidFill>
                            <a:srgbClr val="0000FF"/>
                          </a:solidFill>
                          <a:latin typeface="Arial"/>
                          <a:cs typeface="Arial"/>
                        </a:rPr>
                        <a:t>1</a:t>
                      </a:r>
                      <a:endParaRPr lang="zh-CN" altLang="en-US" sz="2000" dirty="0">
                        <a:solidFill>
                          <a:srgbClr val="0000FF"/>
                        </a:solidFill>
                        <a:latin typeface="Arial"/>
                        <a:cs typeface="Arial"/>
                      </a:endParaRPr>
                    </a:p>
                  </a:txBody>
                  <a:tcPr/>
                </a:tc>
                <a:tc>
                  <a:txBody>
                    <a:bodyPr/>
                    <a:lstStyle/>
                    <a:p>
                      <a:pPr algn="ctr"/>
                      <a:r>
                        <a:rPr lang="en-US" altLang="zh-CN" sz="2000" dirty="0">
                          <a:solidFill>
                            <a:srgbClr val="0000FF"/>
                          </a:solidFill>
                          <a:latin typeface="Arial"/>
                          <a:cs typeface="Arial"/>
                        </a:rPr>
                        <a:t>3</a:t>
                      </a:r>
                      <a:endParaRPr lang="zh-CN" altLang="en-US" sz="2000" dirty="0">
                        <a:solidFill>
                          <a:srgbClr val="0000FF"/>
                        </a:solidFill>
                        <a:latin typeface="Arial"/>
                        <a:cs typeface="Arial"/>
                      </a:endParaRPr>
                    </a:p>
                  </a:txBody>
                  <a:tcPr/>
                </a:tc>
                <a:tc>
                  <a:txBody>
                    <a:bodyPr/>
                    <a:lstStyle/>
                    <a:p>
                      <a:pPr algn="ctr"/>
                      <a:r>
                        <a:rPr lang="en-US" altLang="zh-CN" sz="2000" dirty="0">
                          <a:solidFill>
                            <a:srgbClr val="0000FF"/>
                          </a:solidFill>
                          <a:latin typeface="Arial"/>
                          <a:cs typeface="Arial"/>
                        </a:rPr>
                        <a:t>12</a:t>
                      </a:r>
                      <a:endParaRPr lang="zh-CN" altLang="en-US" sz="2000" dirty="0">
                        <a:solidFill>
                          <a:srgbClr val="0000FF"/>
                        </a:solidFill>
                        <a:latin typeface="Arial"/>
                        <a:cs typeface="Arial"/>
                      </a:endParaRPr>
                    </a:p>
                  </a:txBody>
                  <a:tcPr/>
                </a:tc>
                <a:tc>
                  <a:txBody>
                    <a:bodyPr/>
                    <a:lstStyle/>
                    <a:p>
                      <a:pPr algn="ctr"/>
                      <a:r>
                        <a:rPr lang="en-US" altLang="zh-CN" sz="2000" dirty="0">
                          <a:solidFill>
                            <a:srgbClr val="0000FF"/>
                          </a:solidFill>
                          <a:latin typeface="Arial"/>
                          <a:cs typeface="Arial"/>
                        </a:rPr>
                        <a:t>0</a:t>
                      </a:r>
                      <a:endParaRPr lang="zh-CN" altLang="en-US" sz="2000" dirty="0">
                        <a:solidFill>
                          <a:srgbClr val="0000FF"/>
                        </a:solidFill>
                        <a:latin typeface="Arial"/>
                        <a:cs typeface="Arial"/>
                      </a:endParaRPr>
                    </a:p>
                  </a:txBody>
                  <a:tcPr/>
                </a:tc>
                <a:tc>
                  <a:txBody>
                    <a:bodyPr/>
                    <a:lstStyle/>
                    <a:p>
                      <a:pPr algn="ctr"/>
                      <a:r>
                        <a:rPr lang="en-US" altLang="zh-CN" sz="2000" dirty="0">
                          <a:solidFill>
                            <a:srgbClr val="0000FF"/>
                          </a:solidFill>
                          <a:latin typeface="Arial"/>
                          <a:cs typeface="Arial"/>
                        </a:rPr>
                        <a:t>0</a:t>
                      </a:r>
                      <a:endParaRPr lang="zh-CN" altLang="en-US" sz="2000" dirty="0">
                        <a:solidFill>
                          <a:srgbClr val="0000FF"/>
                        </a:solidFill>
                        <a:latin typeface="Arial"/>
                        <a:cs typeface="Arial"/>
                      </a:endParaRPr>
                    </a:p>
                  </a:txBody>
                  <a:tcPr/>
                </a:tc>
                <a:extLst>
                  <a:ext uri="{0D108BD9-81ED-4DB2-BD59-A6C34878D82A}">
                    <a16:rowId xmlns:a16="http://schemas.microsoft.com/office/drawing/2014/main" val="10000"/>
                  </a:ext>
                </a:extLst>
              </a:tr>
            </a:tbl>
          </a:graphicData>
        </a:graphic>
      </p:graphicFrame>
      <p:sp>
        <p:nvSpPr>
          <p:cNvPr id="5" name="矩形 4"/>
          <p:cNvSpPr/>
          <p:nvPr/>
        </p:nvSpPr>
        <p:spPr>
          <a:xfrm>
            <a:off x="457200" y="1849556"/>
            <a:ext cx="749123" cy="369332"/>
          </a:xfrm>
          <a:prstGeom prst="rect">
            <a:avLst/>
          </a:prstGeom>
        </p:spPr>
        <p:txBody>
          <a:bodyPr wrap="none">
            <a:spAutoFit/>
          </a:bodyPr>
          <a:lstStyle/>
          <a:p>
            <a:r>
              <a:rPr kumimoji="1" lang="en-US" altLang="zh-CN" dirty="0">
                <a:latin typeface="Arial"/>
                <a:cs typeface="Arial"/>
              </a:rPr>
              <a:t>nums </a:t>
            </a:r>
            <a:endParaRPr lang="zh-CN" altLang="en-US" dirty="0">
              <a:latin typeface="Arial"/>
              <a:cs typeface="Arial"/>
            </a:endParaRPr>
          </a:p>
        </p:txBody>
      </p:sp>
      <p:cxnSp>
        <p:nvCxnSpPr>
          <p:cNvPr id="6" name="直线箭头连接符 5"/>
          <p:cNvCxnSpPr/>
          <p:nvPr/>
        </p:nvCxnSpPr>
        <p:spPr>
          <a:xfrm flipV="1">
            <a:off x="7013163" y="2247776"/>
            <a:ext cx="1" cy="3609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 name="直线箭头连接符 6"/>
          <p:cNvCxnSpPr/>
          <p:nvPr/>
        </p:nvCxnSpPr>
        <p:spPr>
          <a:xfrm flipV="1">
            <a:off x="5836699" y="2252908"/>
            <a:ext cx="1" cy="360982"/>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66615722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Solution II</a:t>
            </a:r>
            <a:endParaRPr kumimoji="1" lang="zh-CN" altLang="en-US" dirty="0"/>
          </a:p>
        </p:txBody>
      </p:sp>
      <p:sp>
        <p:nvSpPr>
          <p:cNvPr id="3" name="内容占位符 2"/>
          <p:cNvSpPr>
            <a:spLocks noGrp="1"/>
          </p:cNvSpPr>
          <p:nvPr>
            <p:ph idx="1"/>
          </p:nvPr>
        </p:nvSpPr>
        <p:spPr/>
        <p:txBody>
          <a:bodyPr>
            <a:normAutofit fontScale="70000" lnSpcReduction="20000"/>
          </a:bodyPr>
          <a:lstStyle/>
          <a:p>
            <a:pPr marL="0" indent="0">
              <a:buNone/>
            </a:pPr>
            <a:r>
              <a:rPr kumimoji="1" lang="mr-IN" altLang="zh-CN" dirty="0">
                <a:latin typeface="Consolas"/>
                <a:cs typeface="Consolas"/>
              </a:rPr>
              <a:t>void moveZeroes(int* nums, int numsSize) {</a:t>
            </a:r>
          </a:p>
          <a:p>
            <a:pPr marL="0" indent="0">
              <a:buNone/>
            </a:pPr>
            <a:r>
              <a:rPr kumimoji="1" lang="mr-IN" altLang="zh-CN" dirty="0">
                <a:latin typeface="Consolas"/>
                <a:cs typeface="Consolas"/>
              </a:rPr>
              <a:t>    </a:t>
            </a:r>
          </a:p>
          <a:p>
            <a:pPr marL="0" indent="0">
              <a:buNone/>
            </a:pPr>
            <a:r>
              <a:rPr kumimoji="1" lang="en-US" altLang="zh-CN" dirty="0">
                <a:latin typeface="Consolas"/>
                <a:cs typeface="Consolas"/>
              </a:rPr>
              <a:t>    </a:t>
            </a:r>
            <a:r>
              <a:rPr kumimoji="1" lang="mr-IN" altLang="zh-CN" dirty="0">
                <a:latin typeface="Consolas"/>
                <a:cs typeface="Consolas"/>
              </a:rPr>
              <a:t>int </a:t>
            </a:r>
            <a:r>
              <a:rPr kumimoji="1" lang="en-US" altLang="zh-CN" dirty="0" err="1">
                <a:latin typeface="Consolas"/>
                <a:cs typeface="Consolas"/>
              </a:rPr>
              <a:t>nextReplace</a:t>
            </a:r>
            <a:r>
              <a:rPr kumimoji="1" lang="en-US" altLang="zh-CN" dirty="0">
                <a:latin typeface="Consolas"/>
                <a:cs typeface="Consolas"/>
              </a:rPr>
              <a:t> </a:t>
            </a:r>
            <a:r>
              <a:rPr kumimoji="1" lang="mr-IN" altLang="zh-CN" dirty="0">
                <a:latin typeface="Consolas"/>
                <a:cs typeface="Consolas"/>
              </a:rPr>
              <a:t>= 0;</a:t>
            </a:r>
          </a:p>
          <a:p>
            <a:pPr marL="0" indent="0">
              <a:buNone/>
            </a:pPr>
            <a:r>
              <a:rPr kumimoji="1" lang="mr-IN" altLang="zh-CN" dirty="0">
                <a:latin typeface="Consolas"/>
                <a:cs typeface="Consolas"/>
              </a:rPr>
              <a:t>    for (int i = 0; i &lt; numsSize; i++) {</a:t>
            </a:r>
          </a:p>
          <a:p>
            <a:pPr marL="0" indent="0">
              <a:buNone/>
            </a:pPr>
            <a:r>
              <a:rPr kumimoji="1" lang="mr-IN" altLang="zh-CN" dirty="0">
                <a:latin typeface="Consolas"/>
                <a:cs typeface="Consolas"/>
              </a:rPr>
              <a:t>        if (nums[i] != 0) {</a:t>
            </a:r>
          </a:p>
          <a:p>
            <a:pPr marL="0" indent="0">
              <a:buNone/>
            </a:pPr>
            <a:r>
              <a:rPr kumimoji="1" lang="mr-IN" altLang="zh-CN" dirty="0">
                <a:latin typeface="Consolas"/>
                <a:cs typeface="Consolas"/>
              </a:rPr>
              <a:t>            nums[</a:t>
            </a:r>
            <a:r>
              <a:rPr kumimoji="1" lang="en-US" altLang="zh-CN" dirty="0" err="1">
                <a:latin typeface="Consolas"/>
                <a:cs typeface="Consolas"/>
              </a:rPr>
              <a:t>nextReplace</a:t>
            </a:r>
            <a:r>
              <a:rPr kumimoji="1" lang="mr-IN" altLang="zh-CN" dirty="0">
                <a:latin typeface="Consolas"/>
                <a:cs typeface="Consolas"/>
              </a:rPr>
              <a:t>++] = nums[i];</a:t>
            </a:r>
          </a:p>
          <a:p>
            <a:pPr marL="0" indent="0">
              <a:buNone/>
            </a:pPr>
            <a:r>
              <a:rPr kumimoji="1" lang="mr-IN" altLang="zh-CN" dirty="0">
                <a:latin typeface="Consolas"/>
                <a:cs typeface="Consolas"/>
              </a:rPr>
              <a:t>        }</a:t>
            </a:r>
          </a:p>
          <a:p>
            <a:pPr marL="0" indent="0">
              <a:buNone/>
            </a:pPr>
            <a:r>
              <a:rPr kumimoji="1" lang="mr-IN" altLang="zh-CN" dirty="0">
                <a:latin typeface="Consolas"/>
                <a:cs typeface="Consolas"/>
              </a:rPr>
              <a:t>    }</a:t>
            </a:r>
            <a:endParaRPr kumimoji="1" lang="en-US" altLang="zh-CN" dirty="0">
              <a:latin typeface="Consolas"/>
              <a:cs typeface="Consolas"/>
            </a:endParaRPr>
          </a:p>
          <a:p>
            <a:pPr marL="0" indent="0">
              <a:buNone/>
            </a:pPr>
            <a:endParaRPr kumimoji="1" lang="mr-IN" altLang="zh-CN" dirty="0">
              <a:latin typeface="Consolas"/>
              <a:cs typeface="Consolas"/>
            </a:endParaRPr>
          </a:p>
          <a:p>
            <a:pPr marL="0" indent="0">
              <a:buNone/>
            </a:pPr>
            <a:r>
              <a:rPr kumimoji="1" lang="mr-IN" altLang="zh-CN" dirty="0">
                <a:latin typeface="Consolas"/>
                <a:cs typeface="Consolas"/>
              </a:rPr>
              <a:t>    for (int i = </a:t>
            </a:r>
            <a:r>
              <a:rPr kumimoji="1" lang="en-US" altLang="zh-CN" dirty="0" err="1">
                <a:latin typeface="Consolas"/>
                <a:cs typeface="Consolas"/>
              </a:rPr>
              <a:t>nextReplace</a:t>
            </a:r>
            <a:r>
              <a:rPr kumimoji="1" lang="mr-IN" altLang="zh-CN" dirty="0">
                <a:latin typeface="Consolas"/>
                <a:cs typeface="Consolas"/>
              </a:rPr>
              <a:t>; i &lt; numsSize; i++) {</a:t>
            </a:r>
          </a:p>
          <a:p>
            <a:pPr marL="0" indent="0">
              <a:buNone/>
            </a:pPr>
            <a:r>
              <a:rPr kumimoji="1" lang="mr-IN" altLang="zh-CN" dirty="0">
                <a:latin typeface="Consolas"/>
                <a:cs typeface="Consolas"/>
              </a:rPr>
              <a:t>        nums[i] = 0;</a:t>
            </a:r>
          </a:p>
          <a:p>
            <a:pPr marL="0" indent="0">
              <a:buNone/>
            </a:pPr>
            <a:r>
              <a:rPr kumimoji="1" lang="mr-IN" altLang="zh-CN" dirty="0">
                <a:latin typeface="Consolas"/>
                <a:cs typeface="Consolas"/>
              </a:rPr>
              <a:t>    }</a:t>
            </a:r>
          </a:p>
          <a:p>
            <a:pPr marL="0" indent="0">
              <a:buNone/>
            </a:pPr>
            <a:endParaRPr kumimoji="1" lang="mr-IN" altLang="zh-CN" dirty="0">
              <a:latin typeface="Consolas"/>
              <a:cs typeface="Consolas"/>
            </a:endParaRPr>
          </a:p>
          <a:p>
            <a:pPr marL="0" indent="0">
              <a:buNone/>
            </a:pPr>
            <a:r>
              <a:rPr kumimoji="1" lang="mr-IN" altLang="zh-CN" dirty="0">
                <a:latin typeface="Consolas"/>
                <a:cs typeface="Consolas"/>
              </a:rPr>
              <a:t>}</a:t>
            </a:r>
            <a:endParaRPr kumimoji="1" lang="zh-CN" altLang="en-US" dirty="0">
              <a:latin typeface="Consolas"/>
              <a:cs typeface="Consolas"/>
            </a:endParaRPr>
          </a:p>
        </p:txBody>
      </p:sp>
    </p:spTree>
    <p:extLst>
      <p:ext uri="{BB962C8B-B14F-4D97-AF65-F5344CB8AC3E}">
        <p14:creationId xmlns:p14="http://schemas.microsoft.com/office/powerpoint/2010/main" val="283361671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Solution III</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415453436"/>
              </p:ext>
            </p:extLst>
          </p:nvPr>
        </p:nvGraphicFramePr>
        <p:xfrm>
          <a:off x="1524000" y="1828652"/>
          <a:ext cx="6096000" cy="396240"/>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pPr algn="ctr"/>
                      <a:r>
                        <a:rPr lang="en-US" altLang="zh-CN" sz="2000" dirty="0">
                          <a:latin typeface="Arial"/>
                          <a:cs typeface="Arial"/>
                        </a:rPr>
                        <a:t>0</a:t>
                      </a:r>
                      <a:endParaRPr lang="zh-CN" altLang="en-US" sz="2000" dirty="0">
                        <a:latin typeface="Arial"/>
                        <a:cs typeface="Arial"/>
                      </a:endParaRPr>
                    </a:p>
                  </a:txBody>
                  <a:tcPr/>
                </a:tc>
                <a:tc>
                  <a:txBody>
                    <a:bodyPr/>
                    <a:lstStyle/>
                    <a:p>
                      <a:pPr algn="ctr"/>
                      <a:r>
                        <a:rPr lang="en-US" altLang="zh-CN" sz="2000" dirty="0">
                          <a:latin typeface="Arial"/>
                          <a:cs typeface="Arial"/>
                        </a:rPr>
                        <a:t>1</a:t>
                      </a:r>
                      <a:endParaRPr lang="zh-CN" altLang="en-US" sz="2000" dirty="0">
                        <a:latin typeface="Arial"/>
                        <a:cs typeface="Arial"/>
                      </a:endParaRPr>
                    </a:p>
                  </a:txBody>
                  <a:tcPr/>
                </a:tc>
                <a:tc>
                  <a:txBody>
                    <a:bodyPr/>
                    <a:lstStyle/>
                    <a:p>
                      <a:pPr algn="ctr"/>
                      <a:r>
                        <a:rPr lang="en-US" altLang="zh-CN" sz="2000" dirty="0">
                          <a:latin typeface="Arial"/>
                          <a:cs typeface="Arial"/>
                        </a:rPr>
                        <a:t>0</a:t>
                      </a:r>
                      <a:endParaRPr lang="zh-CN" altLang="en-US" sz="2000" dirty="0">
                        <a:latin typeface="Arial"/>
                        <a:cs typeface="Arial"/>
                      </a:endParaRPr>
                    </a:p>
                  </a:txBody>
                  <a:tcPr/>
                </a:tc>
                <a:tc>
                  <a:txBody>
                    <a:bodyPr/>
                    <a:lstStyle/>
                    <a:p>
                      <a:pPr algn="ctr"/>
                      <a:r>
                        <a:rPr lang="en-US" altLang="zh-CN" sz="2000" dirty="0">
                          <a:latin typeface="Arial"/>
                          <a:cs typeface="Arial"/>
                        </a:rPr>
                        <a:t>3</a:t>
                      </a:r>
                      <a:endParaRPr lang="zh-CN" altLang="en-US" sz="2000" dirty="0">
                        <a:latin typeface="Arial"/>
                        <a:cs typeface="Arial"/>
                      </a:endParaRPr>
                    </a:p>
                  </a:txBody>
                  <a:tcPr/>
                </a:tc>
                <a:tc>
                  <a:txBody>
                    <a:bodyPr/>
                    <a:lstStyle/>
                    <a:p>
                      <a:pPr algn="ctr"/>
                      <a:r>
                        <a:rPr lang="en-US" altLang="zh-CN" sz="2000" dirty="0">
                          <a:latin typeface="Arial"/>
                          <a:cs typeface="Arial"/>
                        </a:rPr>
                        <a:t>12</a:t>
                      </a:r>
                      <a:endParaRPr lang="zh-CN" altLang="en-US" sz="2000" dirty="0">
                        <a:latin typeface="Arial"/>
                        <a:cs typeface="Arial"/>
                      </a:endParaRPr>
                    </a:p>
                  </a:txBody>
                  <a:tcPr/>
                </a:tc>
                <a:extLst>
                  <a:ext uri="{0D108BD9-81ED-4DB2-BD59-A6C34878D82A}">
                    <a16:rowId xmlns:a16="http://schemas.microsoft.com/office/drawing/2014/main" val="10000"/>
                  </a:ext>
                </a:extLst>
              </a:tr>
            </a:tbl>
          </a:graphicData>
        </a:graphic>
      </p:graphicFrame>
      <p:sp>
        <p:nvSpPr>
          <p:cNvPr id="5" name="矩形 4"/>
          <p:cNvSpPr/>
          <p:nvPr/>
        </p:nvSpPr>
        <p:spPr>
          <a:xfrm>
            <a:off x="457200" y="1849556"/>
            <a:ext cx="749123" cy="369332"/>
          </a:xfrm>
          <a:prstGeom prst="rect">
            <a:avLst/>
          </a:prstGeom>
        </p:spPr>
        <p:txBody>
          <a:bodyPr wrap="none">
            <a:spAutoFit/>
          </a:bodyPr>
          <a:lstStyle/>
          <a:p>
            <a:r>
              <a:rPr kumimoji="1" lang="en-US" altLang="zh-CN" dirty="0">
                <a:latin typeface="Arial"/>
                <a:cs typeface="Arial"/>
              </a:rPr>
              <a:t>nums </a:t>
            </a:r>
            <a:endParaRPr lang="zh-CN" altLang="en-US" dirty="0">
              <a:latin typeface="Arial"/>
              <a:cs typeface="Arial"/>
            </a:endParaRPr>
          </a:p>
        </p:txBody>
      </p:sp>
      <p:cxnSp>
        <p:nvCxnSpPr>
          <p:cNvPr id="9" name="直线箭头连接符 8"/>
          <p:cNvCxnSpPr/>
          <p:nvPr/>
        </p:nvCxnSpPr>
        <p:spPr>
          <a:xfrm flipV="1">
            <a:off x="2127974" y="2247776"/>
            <a:ext cx="1" cy="3609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 name="直线箭头连接符 5"/>
          <p:cNvCxnSpPr/>
          <p:nvPr/>
        </p:nvCxnSpPr>
        <p:spPr>
          <a:xfrm flipV="1">
            <a:off x="1963974" y="2259116"/>
            <a:ext cx="1" cy="360982"/>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476029941"/>
      </p:ext>
    </p:extLst>
  </p:cSld>
  <p:clrMapOvr>
    <a:masterClrMapping/>
  </p:clrMapOvr>
</p:sld>
</file>

<file path=ppt/theme/theme1.xml><?xml version="1.0" encoding="utf-8"?>
<a:theme xmlns:a="http://schemas.openxmlformats.org/drawingml/2006/main" name="CloudVisor-Aust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B0F0"/>
        </a:solidFill>
        <a:ln w="28575">
          <a:solidFill>
            <a:schemeClr val="bg2">
              <a:lumMod val="25000"/>
            </a:schemeClr>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CloudVisor-Austin.thmx</Template>
  <TotalTime>69892</TotalTime>
  <Words>5817</Words>
  <Application>Microsoft Macintosh PowerPoint</Application>
  <PresentationFormat>On-screen Show (4:3)</PresentationFormat>
  <Paragraphs>1914</Paragraphs>
  <Slides>138</Slides>
  <Notes>14</Notes>
  <HiddenSlides>71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138</vt:i4>
      </vt:variant>
    </vt:vector>
  </HeadingPairs>
  <TitlesOfParts>
    <vt:vector size="145" baseType="lpstr">
      <vt:lpstr>Arial</vt:lpstr>
      <vt:lpstr>Calibri</vt:lpstr>
      <vt:lpstr>Consolas</vt:lpstr>
      <vt:lpstr>Symbol</vt:lpstr>
      <vt:lpstr>Tahoma</vt:lpstr>
      <vt:lpstr>Verdana</vt:lpstr>
      <vt:lpstr>CloudVisor-Austin</vt:lpstr>
      <vt:lpstr>C - Functions, Pointers, Arrays</vt:lpstr>
      <vt:lpstr>What you’ve learnt so far</vt:lpstr>
      <vt:lpstr>Today’s lecture</vt:lpstr>
      <vt:lpstr>Functions</vt:lpstr>
      <vt:lpstr>C program consists of functions  (aka subroutines, procedures)</vt:lpstr>
      <vt:lpstr>Ideal length</vt:lpstr>
      <vt:lpstr>Why small size?</vt:lpstr>
      <vt:lpstr>Local Variables</vt:lpstr>
      <vt:lpstr>Local Variables / function arguments</vt:lpstr>
      <vt:lpstr>Local Variables / function arguments</vt:lpstr>
      <vt:lpstr>Global Variables</vt:lpstr>
      <vt:lpstr>Function invocation</vt:lpstr>
      <vt:lpstr>Function invocation</vt:lpstr>
      <vt:lpstr>Function invocation</vt:lpstr>
      <vt:lpstr>Pointers</vt:lpstr>
      <vt:lpstr>Pointer</vt:lpstr>
      <vt:lpstr>Pointer</vt:lpstr>
      <vt:lpstr>Pointer</vt:lpstr>
      <vt:lpstr>Pointer</vt:lpstr>
      <vt:lpstr>Pointer</vt:lpstr>
      <vt:lpstr>Pointer</vt:lpstr>
      <vt:lpstr>Pointer</vt:lpstr>
      <vt:lpstr>Pointer</vt:lpstr>
      <vt:lpstr>Pointer</vt:lpstr>
      <vt:lpstr>Pointer</vt:lpstr>
      <vt:lpstr>Pointer</vt:lpstr>
      <vt:lpstr>Pointer</vt:lpstr>
      <vt:lpstr>Pointer</vt:lpstr>
      <vt:lpstr>Common confusions on *</vt:lpstr>
      <vt:lpstr>Pass pointers to function</vt:lpstr>
      <vt:lpstr>Pass pointers to function</vt:lpstr>
      <vt:lpstr>PowerPoint Presentation</vt:lpstr>
      <vt:lpstr>PowerPoint Presentation</vt:lpstr>
      <vt:lpstr>PowerPoint Presentation</vt:lpstr>
      <vt:lpstr>PowerPoint Presentation</vt:lpstr>
      <vt:lpstr>PowerPoint Presentation</vt:lpstr>
      <vt:lpstr>PowerPoint Presentation</vt:lpstr>
      <vt:lpstr>Arrays</vt:lpstr>
      <vt:lpstr>Array</vt:lpstr>
      <vt:lpstr>Pointer arithmetic</vt:lpstr>
      <vt:lpstr>Pointer arithmetic</vt:lpstr>
      <vt:lpstr>Pointer arithmetic</vt:lpstr>
      <vt:lpstr>Pointer arithmetic</vt:lpstr>
      <vt:lpstr>Pointer arithmetic</vt:lpstr>
      <vt:lpstr>Pointer arithmetic</vt:lpstr>
      <vt:lpstr>Array</vt:lpstr>
      <vt:lpstr>Array</vt:lpstr>
      <vt:lpstr>Array</vt:lpstr>
      <vt:lpstr>Array</vt:lpstr>
      <vt:lpstr>Array</vt:lpstr>
      <vt:lpstr>What we’ve learnt last time</vt:lpstr>
      <vt:lpstr>Array</vt:lpstr>
      <vt:lpstr>Example</vt:lpstr>
      <vt:lpstr>Another Example</vt:lpstr>
      <vt:lpstr>Pass array to function via pointer</vt:lpstr>
      <vt:lpstr>Pass array to function via pointer</vt:lpstr>
      <vt:lpstr>Pointer casting</vt:lpstr>
      <vt:lpstr>Pointer casting</vt:lpstr>
      <vt:lpstr>Pointer casting</vt:lpstr>
      <vt:lpstr>Pointer casting</vt:lpstr>
      <vt:lpstr>Another example of pointer casting</vt:lpstr>
      <vt:lpstr>Another example of pointer casting</vt:lpstr>
      <vt:lpstr>function sizeof</vt:lpstr>
      <vt:lpstr>function sizeof</vt:lpstr>
      <vt:lpstr>function sizeof</vt:lpstr>
      <vt:lpstr>function sizeof</vt:lpstr>
      <vt:lpstr>function sizeof</vt:lpstr>
      <vt:lpstr>Undefined behavior </vt:lpstr>
      <vt:lpstr>Classic undefined behaviors</vt:lpstr>
      <vt:lpstr>Why does C have undefined behavior?</vt:lpstr>
      <vt:lpstr>Classic undefined behaviors</vt:lpstr>
      <vt:lpstr>Classic undefined behaviors</vt:lpstr>
      <vt:lpstr>Classic undefined behaviors</vt:lpstr>
      <vt:lpstr>Classic undefined behaviors</vt:lpstr>
      <vt:lpstr>Classic undefined behaviors</vt:lpstr>
      <vt:lpstr>Recap pointer and array</vt:lpstr>
      <vt:lpstr>Recap pointer and array</vt:lpstr>
      <vt:lpstr>Exercise</vt:lpstr>
      <vt:lpstr>Solution I</vt:lpstr>
      <vt:lpstr>Solution I</vt:lpstr>
      <vt:lpstr>Solution I</vt:lpstr>
      <vt:lpstr>Solution I</vt:lpstr>
      <vt:lpstr>Solution I</vt:lpstr>
      <vt:lpstr>Solution I</vt:lpstr>
      <vt:lpstr>Solution I</vt:lpstr>
      <vt:lpstr>Solution I</vt:lpstr>
      <vt:lpstr>Solution I</vt:lpstr>
      <vt:lpstr>Solution I</vt:lpstr>
      <vt:lpstr>Solution II</vt:lpstr>
      <vt:lpstr>Solution II</vt:lpstr>
      <vt:lpstr>Solution II</vt:lpstr>
      <vt:lpstr>Solution II</vt:lpstr>
      <vt:lpstr>Solution II</vt:lpstr>
      <vt:lpstr>Solution II</vt:lpstr>
      <vt:lpstr>Solution II</vt:lpstr>
      <vt:lpstr>Solution II</vt:lpstr>
      <vt:lpstr>Solution II</vt:lpstr>
      <vt:lpstr>Solution II</vt:lpstr>
      <vt:lpstr>Solution III</vt:lpstr>
      <vt:lpstr>Solution III</vt:lpstr>
      <vt:lpstr>Solution III</vt:lpstr>
      <vt:lpstr>Solution III</vt:lpstr>
      <vt:lpstr>Solution III</vt:lpstr>
      <vt:lpstr>Solution III</vt:lpstr>
      <vt:lpstr>Solution III</vt:lpstr>
      <vt:lpstr>Solution III</vt:lpstr>
      <vt:lpstr>Exercise</vt:lpstr>
      <vt:lpstr>Solution I</vt:lpstr>
      <vt:lpstr>Solution I</vt:lpstr>
      <vt:lpstr>Solution I</vt:lpstr>
      <vt:lpstr>Solution I</vt:lpstr>
      <vt:lpstr>Solution I</vt:lpstr>
      <vt:lpstr>Solution I</vt:lpstr>
      <vt:lpstr>Solution I</vt:lpstr>
      <vt:lpstr>Solution II</vt:lpstr>
      <vt:lpstr>Solution II</vt:lpstr>
      <vt:lpstr>Solution II</vt:lpstr>
      <vt:lpstr>Solution II</vt:lpstr>
      <vt:lpstr>Solution II</vt:lpstr>
      <vt:lpstr>Solution II</vt:lpstr>
      <vt:lpstr>Solution II</vt:lpstr>
      <vt:lpstr>Solution II</vt:lpstr>
      <vt:lpstr>Solution II</vt:lpstr>
      <vt:lpstr>Solution II</vt:lpstr>
      <vt:lpstr>Solution III</vt:lpstr>
      <vt:lpstr>Solution III</vt:lpstr>
      <vt:lpstr>Solution III</vt:lpstr>
      <vt:lpstr>Solution III</vt:lpstr>
      <vt:lpstr>Solution III</vt:lpstr>
      <vt:lpstr>Solution III</vt:lpstr>
      <vt:lpstr>Solution III</vt:lpstr>
      <vt:lpstr>Solution III</vt:lpstr>
      <vt:lpstr>Solution III</vt:lpstr>
      <vt:lpstr>Solution III</vt:lpstr>
      <vt:lpstr>Solution III</vt:lpstr>
      <vt:lpstr>Solution III</vt:lpstr>
      <vt:lpstr>Solution III</vt:lpstr>
      <vt:lpstr>Solution III</vt:lpstr>
    </vt:vector>
  </TitlesOfParts>
  <Company>fudan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VFlash</dc:title>
  <dc:creator>xiang song</dc:creator>
  <cp:lastModifiedBy>Jinyang Li</cp:lastModifiedBy>
  <cp:revision>7192</cp:revision>
  <cp:lastPrinted>2019-09-23T15:14:39Z</cp:lastPrinted>
  <dcterms:created xsi:type="dcterms:W3CDTF">2012-08-17T04:52:30Z</dcterms:created>
  <dcterms:modified xsi:type="dcterms:W3CDTF">2019-09-25T20:00:41Z</dcterms:modified>
</cp:coreProperties>
</file>