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5" r:id="rId17"/>
    <p:sldId id="296" r:id="rId18"/>
    <p:sldId id="312" r:id="rId19"/>
    <p:sldId id="299" r:id="rId20"/>
    <p:sldId id="300" r:id="rId21"/>
    <p:sldId id="301" r:id="rId22"/>
    <p:sldId id="302" r:id="rId23"/>
    <p:sldId id="303" r:id="rId24"/>
    <p:sldId id="306" r:id="rId25"/>
    <p:sldId id="304" r:id="rId26"/>
    <p:sldId id="307" r:id="rId27"/>
    <p:sldId id="308" r:id="rId28"/>
    <p:sldId id="309" r:id="rId29"/>
    <p:sldId id="310" r:id="rId30"/>
    <p:sldId id="311" r:id="rId31"/>
    <p:sldId id="314" r:id="rId32"/>
    <p:sldId id="316" r:id="rId33"/>
    <p:sldId id="31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3" autoAdjust="0"/>
  </p:normalViewPr>
  <p:slideViewPr>
    <p:cSldViewPr snapToGrid="0" snapToObjects="1">
      <p:cViewPr varScale="1">
        <p:scale>
          <a:sx n="92" d="100"/>
          <a:sy n="92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</a:t>
            </a:r>
            <a:r>
              <a:rPr lang="en-US" dirty="0" smtClean="0"/>
              <a:t>C Program </a:t>
            </a:r>
            <a:r>
              <a:rPr lang="en-US" dirty="0" smtClean="0"/>
              <a:t>organization,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assert.h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assert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ctype.h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isdigit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isupper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isspace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tolower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toupper</a:t>
            </a:r>
            <a:r>
              <a:rPr lang="en-US" sz="2400" dirty="0" smtClean="0">
                <a:solidFill>
                  <a:srgbClr val="3366FF"/>
                </a:solidFill>
              </a:rPr>
              <a:t>(c)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log(f) log10(f) </a:t>
            </a:r>
            <a:r>
              <a:rPr lang="en-US" sz="2400" dirty="0" err="1" smtClean="0">
                <a:solidFill>
                  <a:srgbClr val="3366FF"/>
                </a:solidFill>
              </a:rPr>
              <a:t>pow</a:t>
            </a:r>
            <a:r>
              <a:rPr lang="en-US" sz="2400" dirty="0" smtClean="0">
                <a:solidFill>
                  <a:srgbClr val="3366FF"/>
                </a:solidFill>
              </a:rPr>
              <a:t>(f, </a:t>
            </a:r>
            <a:r>
              <a:rPr lang="en-US" sz="2400" dirty="0">
                <a:solidFill>
                  <a:srgbClr val="3366FF"/>
                </a:solidFill>
              </a:rPr>
              <a:t>f</a:t>
            </a:r>
            <a:r>
              <a:rPr lang="en-US" sz="2400" dirty="0" smtClean="0">
                <a:solidFill>
                  <a:srgbClr val="3366FF"/>
                </a:solidFill>
              </a:rPr>
              <a:t>),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(f),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fopen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fclose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fread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fwrite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printf</a:t>
            </a:r>
            <a:r>
              <a:rPr lang="en-US" sz="2400" dirty="0" smtClean="0">
                <a:solidFill>
                  <a:srgbClr val="3366FF"/>
                </a:solidFill>
              </a:rPr>
              <a:t>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malloc</a:t>
            </a:r>
            <a:r>
              <a:rPr lang="en-US" sz="2400" dirty="0" smtClean="0">
                <a:solidFill>
                  <a:srgbClr val="3366FF"/>
                </a:solidFill>
              </a:rPr>
              <a:t>, free, </a:t>
            </a:r>
            <a:r>
              <a:rPr lang="en-US" sz="2400" dirty="0" err="1" smtClean="0">
                <a:solidFill>
                  <a:srgbClr val="3366FF"/>
                </a:solidFill>
              </a:rPr>
              <a:t>atoi</a:t>
            </a:r>
            <a:r>
              <a:rPr lang="en-US" sz="2400" dirty="0" smtClean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strlen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strcpy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strcat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read manual, type</a:t>
            </a:r>
          </a:p>
          <a:p>
            <a:r>
              <a:rPr lang="en-US" sz="2800" dirty="0" smtClean="0">
                <a:latin typeface="Consolas"/>
                <a:cs typeface="Consolas"/>
              </a:rPr>
              <a:t>man 3 </a:t>
            </a:r>
            <a:r>
              <a:rPr lang="en-US" sz="2800" dirty="0" err="1" smtClean="0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Section 3 of </a:t>
            </a:r>
            <a:r>
              <a:rPr lang="en-US" sz="2000" dirty="0" err="1" smtClean="0">
                <a:solidFill>
                  <a:schemeClr val="tx1"/>
                </a:solidFill>
              </a:rPr>
              <a:t>manpage</a:t>
            </a:r>
            <a:r>
              <a:rPr lang="en-US" sz="2000" dirty="0" smtClean="0">
                <a:solidFill>
                  <a:schemeClr val="tx1"/>
                </a:solidFill>
              </a:rPr>
              <a:t> is dedicated to C </a:t>
            </a:r>
            <a:r>
              <a:rPr lang="en-US" sz="2000" dirty="0" err="1" smtClean="0">
                <a:solidFill>
                  <a:schemeClr val="tx1"/>
                </a:solidFill>
              </a:rPr>
              <a:t>std</a:t>
            </a:r>
            <a:r>
              <a:rPr lang="en-US" sz="2000" dirty="0" smtClean="0">
                <a:solidFill>
                  <a:schemeClr val="tx1"/>
                </a:solidFill>
              </a:rPr>
              <a:t> library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pre-processor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hashtag</a:t>
            </a:r>
            <a:r>
              <a:rPr lang="en-US" dirty="0" smtClean="0"/>
              <a:t> directives are processed by C pre-processor </a:t>
            </a:r>
            <a:r>
              <a:rPr lang="en-US" dirty="0" smtClean="0">
                <a:solidFill>
                  <a:srgbClr val="3366FF"/>
                </a:solidFill>
              </a:rPr>
              <a:t>before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 text of included file in the current file</a:t>
            </a:r>
          </a:p>
          <a:p>
            <a:pPr lvl="1"/>
            <a:r>
              <a:rPr lang="en-US" dirty="0" smtClean="0"/>
              <a:t>with &lt;...&gt; , preprocessor searches system path for specified file</a:t>
            </a:r>
          </a:p>
          <a:p>
            <a:pPr lvl="1"/>
            <a:r>
              <a:rPr lang="en-US" dirty="0" smtClean="0"/>
              <a:t>with “...”, preprocessor searches local directory as well as system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 smtClean="0"/>
              <a:t>#define name </a:t>
            </a:r>
            <a:r>
              <a:rPr lang="en-US" dirty="0" err="1" smtClean="0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NITER;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2*2;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i+1*i+1;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Macros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(2)*(2);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(i+1)*(i+1);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 = 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++)*(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54376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Macro is hard to debug, avoid it if you 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I/O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facilities are not part of core C language</a:t>
            </a:r>
          </a:p>
          <a:p>
            <a:pPr lvl="1"/>
            <a:r>
              <a:rPr lang="en-US" dirty="0" smtClean="0"/>
              <a:t>provided by library using OS facilities.</a:t>
            </a:r>
          </a:p>
          <a:p>
            <a:pPr lvl="1"/>
            <a:endParaRPr lang="en-US" dirty="0"/>
          </a:p>
          <a:p>
            <a:r>
              <a:rPr lang="en-US" dirty="0" smtClean="0"/>
              <a:t>Two interfaces</a:t>
            </a:r>
          </a:p>
          <a:p>
            <a:pPr lvl="1"/>
            <a:r>
              <a:rPr lang="en-US" dirty="0" smtClean="0"/>
              <a:t>(high level) Buffered I/O: </a:t>
            </a:r>
          </a:p>
          <a:p>
            <a:pPr lvl="2"/>
            <a:r>
              <a:rPr lang="en-US" dirty="0" smtClean="0"/>
              <a:t>implemented by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uses low level interface internally</a:t>
            </a:r>
          </a:p>
          <a:p>
            <a:pPr lvl="1"/>
            <a:r>
              <a:rPr lang="en-US" dirty="0" smtClean="0"/>
              <a:t>(low level) UNIX(</a:t>
            </a:r>
            <a:r>
              <a:rPr lang="en-US" dirty="0" err="1" smtClean="0"/>
              <a:t>Unbuffered</a:t>
            </a:r>
            <a:r>
              <a:rPr lang="en-US" dirty="0" smtClean="0"/>
              <a:t>) I/O:</a:t>
            </a:r>
          </a:p>
          <a:p>
            <a:pPr lvl="2"/>
            <a:r>
              <a:rPr lang="en-US" dirty="0" smtClean="0"/>
              <a:t>an API provided by OS to invoke its I/O functionalities.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 smtClean="0">
                <a:solidFill>
                  <a:srgbClr val="FF0000"/>
                </a:solidFill>
              </a:rPr>
              <a:t>fopen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 smtClean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fread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fwrite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fgetc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man </a:t>
            </a:r>
            <a:r>
              <a:rPr lang="en-US" dirty="0" err="1" smtClean="0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stdin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stdout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stderr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 smtClean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 smtClean="0"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close file (</a:t>
            </a:r>
            <a:r>
              <a:rPr lang="en-US" altLang="zh-CN" sz="2000" dirty="0" err="1" smtClean="0"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// print out counter value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large C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a large program into multiple files</a:t>
            </a:r>
          </a:p>
          <a:p>
            <a:pPr lvl="1"/>
            <a:r>
              <a:rPr lang="en-US" dirty="0" smtClean="0"/>
              <a:t>*.h and *.c files</a:t>
            </a:r>
          </a:p>
          <a:p>
            <a:r>
              <a:rPr lang="en-US" dirty="0" smtClean="0"/>
              <a:t>C pre-processing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stdio.h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fopen</a:t>
            </a:r>
            <a:r>
              <a:rPr lang="en-US" dirty="0" smtClean="0">
                <a:solidFill>
                  <a:srgbClr val="000000"/>
                </a:solidFill>
              </a:rPr>
              <a:t> opens </a:t>
            </a:r>
            <a:r>
              <a:rPr lang="en-US" dirty="0">
                <a:solidFill>
                  <a:srgbClr val="000000"/>
                </a:solidFill>
              </a:rPr>
              <a:t>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</a:t>
            </a:r>
            <a:r>
              <a:rPr lang="en-US" dirty="0" smtClean="0">
                <a:solidFill>
                  <a:srgbClr val="000000"/>
                </a:solidFill>
              </a:rPr>
              <a:t>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</a:t>
            </a:r>
            <a:r>
              <a:rPr lang="en-US" dirty="0" smtClean="0">
                <a:solidFill>
                  <a:srgbClr val="000000"/>
                </a:solidFill>
              </a:rPr>
              <a:t>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reading.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</a:t>
            </a:r>
            <a:r>
              <a:rPr lang="en-US" dirty="0" smtClean="0">
                <a:solidFill>
                  <a:srgbClr val="000000"/>
                </a:solidFill>
              </a:rPr>
              <a:t>and writing.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      Truncate </a:t>
            </a:r>
            <a:r>
              <a:rPr lang="en-US" dirty="0">
                <a:solidFill>
                  <a:srgbClr val="000000"/>
                </a:solidFill>
              </a:rPr>
              <a:t>file to zero length or create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writing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</a:t>
            </a:r>
            <a:r>
              <a:rPr lang="en-US" sz="2400" b="1" dirty="0" err="1" smtClean="0">
                <a:solidFill>
                  <a:srgbClr val="FF0000"/>
                </a:solidFill>
              </a:rPr>
              <a:t>fopen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391668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(...)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619449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(char *)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(BUFSZ);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latin typeface="Consolas"/>
                <a:cs typeface="Consolas"/>
              </a:rPr>
              <a:t>, 1000, 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47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s on success, and NULL on error or when end of file occurs while no characters have been read.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774295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(!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	      break;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7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09010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reads  in at most one less than size characters</a:t>
            </a:r>
            <a:r>
              <a:rPr lang="en-US" dirty="0">
                <a:solidFill>
                  <a:srgbClr val="000000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() returns s on success, and NULL on error or when end of file occurs while no characters have been read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56783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if (!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)-1]==‘\n’)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countlines</a:t>
            </a:r>
            <a:r>
              <a:rPr lang="en-US" altLang="zh-CN" dirty="0" smtClean="0">
                <a:latin typeface="Consolas"/>
                <a:cs typeface="Consolas"/>
              </a:rPr>
              <a:t>(FILE *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[1000]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while (!</a:t>
            </a:r>
            <a:r>
              <a:rPr lang="en-US" altLang="zh-CN" dirty="0" err="1" smtClean="0">
                <a:latin typeface="Consolas"/>
                <a:cs typeface="Consolas"/>
              </a:rPr>
              <a:t>feof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!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, 1000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)-1]==‘\n’){</a:t>
            </a:r>
            <a:endParaRPr lang="en-US" altLang="zh-CN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dirty="0" smtClean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</a:t>
            </a:r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count++;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9043" y="2539578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caller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</a:t>
              </a:r>
              <a:r>
                <a:rPr lang="en-US" sz="2000" dirty="0" err="1" smtClean="0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one big file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900961"/>
            <a:ext cx="7396911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node *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 = (node *)</a:t>
            </a:r>
            <a:r>
              <a:rPr lang="en-US" altLang="zh-CN" sz="2000" dirty="0" err="1" smtClean="0"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sizeof</a:t>
            </a:r>
            <a:r>
              <a:rPr lang="en-US" altLang="zh-CN" sz="20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-&gt;next = head;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new_head</a:t>
            </a:r>
            <a:r>
              <a:rPr lang="en-US" altLang="zh-CN" sz="2000" dirty="0" smtClean="0">
                <a:latin typeface="Consolas"/>
                <a:cs typeface="Consolas"/>
              </a:rPr>
              <a:t>-&gt;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57" y="6047588"/>
            <a:ext cx="7723550" cy="830997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another program also wants to use this linked list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67" y="5455818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09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(Low-level) 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by </a:t>
            </a:r>
            <a:r>
              <a:rPr lang="en-US" dirty="0" err="1" smtClean="0"/>
              <a:t>stdio</a:t>
            </a:r>
            <a:r>
              <a:rPr lang="en-US" dirty="0" smtClean="0"/>
              <a:t> library to implement buffer I/O</a:t>
            </a:r>
          </a:p>
          <a:p>
            <a:r>
              <a:rPr lang="en-US" dirty="0" smtClean="0"/>
              <a:t>A thin wrapper to interface with OS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I/O stream is represented by an integer (called file descriptor).</a:t>
            </a:r>
          </a:p>
          <a:p>
            <a:r>
              <a:rPr lang="en-US" dirty="0" smtClean="0"/>
              <a:t>Special file descriptors:</a:t>
            </a:r>
          </a:p>
          <a:p>
            <a:pPr lvl="1"/>
            <a:r>
              <a:rPr lang="en-US" dirty="0" smtClean="0"/>
              <a:t>0: standard input</a:t>
            </a:r>
          </a:p>
          <a:p>
            <a:pPr lvl="1"/>
            <a:r>
              <a:rPr lang="en-US" dirty="0" smtClean="0"/>
              <a:t>1: standard output</a:t>
            </a:r>
          </a:p>
          <a:p>
            <a:pPr lvl="1"/>
            <a:r>
              <a:rPr lang="en-US" dirty="0" smtClean="0"/>
              <a:t>2: standard error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system call interface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type “</a:t>
            </a:r>
            <a:r>
              <a:rPr lang="en-US" sz="2400" b="1" dirty="0" smtClean="0">
                <a:solidFill>
                  <a:srgbClr val="FF0000"/>
                </a:solidFill>
              </a:rPr>
              <a:t>man 2 open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unistd.h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ssize_t</a:t>
            </a:r>
            <a:r>
              <a:rPr lang="en-US" altLang="zh-CN" sz="2000" dirty="0" smtClean="0">
                <a:latin typeface="Consolas"/>
                <a:cs typeface="Consolas"/>
              </a:rPr>
              <a:t> n;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((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 smtClean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</a:t>
            </a:r>
            <a:r>
              <a:rPr lang="en-US" b="1" u="sng" dirty="0" smtClean="0">
                <a:solidFill>
                  <a:schemeClr val="tx1"/>
                </a:solidFill>
              </a:rPr>
              <a:t>;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</a:t>
            </a:r>
            <a:r>
              <a:rPr lang="en-US" dirty="0" smtClean="0">
                <a:solidFill>
                  <a:schemeClr val="tx1"/>
                </a:solidFill>
              </a:rPr>
              <a:t>returned...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r>
                <a:rPr lang="en-US" dirty="0" smtClean="0"/>
                <a:t> long </a:t>
              </a:r>
              <a:r>
                <a:rPr lang="en-US" dirty="0" err="1" smtClean="0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2 read”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FILE*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implement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, </a:t>
            </a:r>
            <a:r>
              <a:rPr lang="en-US" sz="2400" dirty="0" err="1" smtClean="0"/>
              <a:t>fgets</a:t>
            </a:r>
            <a:r>
              <a:rPr lang="en-US" sz="2400" dirty="0" smtClean="0"/>
              <a:t> using open, close, and read?</a:t>
            </a:r>
          </a:p>
          <a:p>
            <a:r>
              <a:rPr lang="en-US" sz="2400" dirty="0" smtClean="0"/>
              <a:t>see page 176-177 of K&amp;R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*base; </a:t>
            </a:r>
            <a:r>
              <a:rPr lang="en-US" sz="2000" dirty="0">
                <a:latin typeface="Consolas"/>
                <a:cs typeface="Consolas"/>
              </a:rPr>
              <a:t>// location of buffer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mode;  // mode of file access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fileno</a:t>
            </a:r>
            <a:r>
              <a:rPr lang="en-US" sz="2000" dirty="0" smtClean="0">
                <a:latin typeface="Consolas"/>
                <a:cs typeface="Consolas"/>
              </a:rPr>
              <a:t>;  </a:t>
            </a:r>
            <a:r>
              <a:rPr lang="en-US" sz="2000" dirty="0">
                <a:latin typeface="Consolas"/>
                <a:cs typeface="Consolas"/>
              </a:rPr>
              <a:t>// file </a:t>
            </a:r>
            <a:r>
              <a:rPr lang="en-US" sz="2000" dirty="0" smtClean="0">
                <a:latin typeface="Consolas"/>
                <a:cs typeface="Consolas"/>
              </a:rPr>
              <a:t>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8151111" cy="1938992"/>
            <a:chOff x="652756" y="900961"/>
            <a:chExt cx="8151111" cy="1938992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nsolas"/>
                  <a:cs typeface="Consolas"/>
                </a:rPr>
                <a:t>typedef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struct</a:t>
              </a:r>
              <a:r>
                <a:rPr lang="en-US" altLang="zh-CN" sz="2000" dirty="0" smtClean="0">
                  <a:latin typeface="Consolas"/>
                  <a:cs typeface="Consolas"/>
                </a:rPr>
                <a:t> {</a:t>
              </a:r>
              <a:endParaRPr lang="en-US" altLang="zh-CN" sz="2000" dirty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int val;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struct n</a:t>
              </a:r>
              <a:r>
                <a:rPr lang="en-US" altLang="zh-CN" sz="2000" dirty="0" smtClean="0">
                  <a:latin typeface="Consolas"/>
                  <a:cs typeface="Consolas"/>
                </a:rPr>
                <a:t>ode </a:t>
              </a:r>
              <a:r>
                <a:rPr lang="en-US" altLang="zh-CN" sz="2000" dirty="0">
                  <a:latin typeface="Consolas"/>
                  <a:cs typeface="Consolas"/>
                </a:rPr>
                <a:t>*next;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}node;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node *insert(node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  <a:endParaRPr lang="en-US" altLang="zh-CN" sz="20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5069" y="2378288"/>
              <a:ext cx="788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list.h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158" y="2992353"/>
            <a:ext cx="8214375" cy="2237606"/>
            <a:chOff x="618158" y="2992353"/>
            <a:chExt cx="8214375" cy="2237606"/>
          </a:xfrm>
        </p:grpSpPr>
        <p:sp>
          <p:nvSpPr>
            <p:cNvPr id="6" name="矩形 3"/>
            <p:cNvSpPr/>
            <p:nvPr/>
          </p:nvSpPr>
          <p:spPr>
            <a:xfrm>
              <a:off x="618158" y="2992353"/>
              <a:ext cx="7396911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node* 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node 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 = (node *)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malloc</a:t>
              </a:r>
              <a:r>
                <a:rPr lang="en-US" altLang="zh-CN" sz="2000" dirty="0" smtClean="0">
                  <a:latin typeface="Consolas"/>
                  <a:cs typeface="Consolas"/>
                </a:rPr>
                <a:t>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sizeof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(node));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-&gt;next = head;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new_head</a:t>
              </a:r>
              <a:r>
                <a:rPr lang="en-US" altLang="zh-CN" sz="2000" dirty="0" smtClean="0">
                  <a:latin typeface="Consolas"/>
                  <a:cs typeface="Consolas"/>
                </a:rPr>
                <a:t>-&gt;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5294" y="4768294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9891" y="5532648"/>
            <a:ext cx="2012640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778180" y="5394148"/>
            <a:ext cx="3128345" cy="400110"/>
            <a:chOff x="3778180" y="5394148"/>
            <a:chExt cx="3128345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78180" y="5734368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394148"/>
              <a:ext cx="277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</a:t>
              </a:r>
              <a:r>
                <a:rPr lang="en-US" sz="2000" dirty="0" err="1" smtClean="0"/>
                <a:t>list.o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39891" y="6193420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75680" y="6193420"/>
            <a:ext cx="4867426" cy="400110"/>
            <a:chOff x="3475680" y="6193420"/>
            <a:chExt cx="4867426" cy="40011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475680" y="6449393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4890" y="6193420"/>
              <a:ext cx="4348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will not work since main() is not defined</a:t>
              </a:r>
              <a:endParaRPr lang="en-US" sz="2000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6447022" y="96617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 file includes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definitions and exported function signatures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652531" y="193864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not included,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 does have info on the node type to compile </a:t>
            </a:r>
            <a:r>
              <a:rPr lang="en-US" dirty="0" err="1" smtClean="0">
                <a:solidFill>
                  <a:schemeClr val="tx1"/>
                </a:solidFill>
              </a:rPr>
              <a:t>list.c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38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2757" y="919313"/>
            <a:ext cx="8034043" cy="1938992"/>
            <a:chOff x="652757" y="919313"/>
            <a:chExt cx="8034043" cy="1938992"/>
          </a:xfrm>
        </p:grpSpPr>
        <p:sp>
          <p:nvSpPr>
            <p:cNvPr id="4" name="矩形 3"/>
            <p:cNvSpPr/>
            <p:nvPr/>
          </p:nvSpPr>
          <p:spPr>
            <a:xfrm>
              <a:off x="652757" y="919313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 = NULL;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= 0;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3;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head = insert(head,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8604" y="2285186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test1.c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757" y="2936414"/>
            <a:ext cx="8034043" cy="1938992"/>
            <a:chOff x="652757" y="2936414"/>
            <a:chExt cx="8034043" cy="1938992"/>
          </a:xfrm>
        </p:grpSpPr>
        <p:sp>
          <p:nvSpPr>
            <p:cNvPr id="6" name="矩形 3"/>
            <p:cNvSpPr/>
            <p:nvPr/>
          </p:nvSpPr>
          <p:spPr>
            <a:xfrm>
              <a:off x="652757" y="2936414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= 0;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3;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head=insert(head,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604" y="4309125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test2.c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4255" y="5227222"/>
            <a:ext cx="2810034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test1.c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test1.o </a:t>
            </a:r>
            <a:r>
              <a:rPr lang="en-US" sz="2800" dirty="0" err="1" smtClean="0"/>
              <a:t>list.o</a:t>
            </a:r>
            <a:endParaRPr lang="en-US" sz="2800" dirty="0" smtClean="0"/>
          </a:p>
          <a:p>
            <a:r>
              <a:rPr lang="en-US" sz="2800" dirty="0" smtClean="0"/>
              <a:t>$ ./</a:t>
            </a:r>
            <a:r>
              <a:rPr lang="en-US" sz="2800" dirty="0" err="1" smtClean="0"/>
              <a:t>a.out</a:t>
            </a:r>
            <a:endParaRPr lang="en-US" sz="28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520942" y="5194093"/>
            <a:ext cx="3611381" cy="400110"/>
            <a:chOff x="3520942" y="5194093"/>
            <a:chExt cx="3611381" cy="400110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520942" y="539414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194093"/>
              <a:ext cx="3000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test1.o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4289" y="5650053"/>
            <a:ext cx="5493259" cy="400110"/>
            <a:chOff x="3694289" y="5650053"/>
            <a:chExt cx="5493259" cy="40011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94289" y="585010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31882" y="5650053"/>
              <a:ext cx="5055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link test1.o and </a:t>
              </a:r>
              <a:r>
                <a:rPr lang="en-US" sz="2000" dirty="0" err="1" smtClean="0"/>
                <a:t>list.o</a:t>
              </a:r>
              <a:r>
                <a:rPr lang="en-US" sz="2000" dirty="0" smtClean="0"/>
                <a:t> to form executable  </a:t>
              </a:r>
              <a:r>
                <a:rPr lang="en-US" sz="2000" dirty="0" err="1" smtClean="0"/>
                <a:t>a.out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35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561" y="2675004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  <a:endParaRPr lang="en-US" altLang="zh-CN" sz="20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583560" y="5068678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</a:t>
            </a:r>
            <a:r>
              <a:rPr lang="en-US" altLang="zh-CN" sz="2000" dirty="0" smtClean="0">
                <a:latin typeface="Consolas"/>
                <a:cs typeface="Consolas"/>
              </a:rPr>
              <a:t>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12" y="2144770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extern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699" y="2931099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620740" y="5226784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112" y="2346951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7685" y="1176513"/>
            <a:ext cx="2491992" cy="1170438"/>
          </a:xfrm>
          <a:prstGeom prst="wedgeRoundRectCallout">
            <a:avLst>
              <a:gd name="adj1" fmla="val -139589"/>
              <a:gd name="adj2" fmla="val 59754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Declares debug variable but does not allocate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does not have explicit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global variable / function by default is across all files (linked together)</a:t>
            </a:r>
          </a:p>
          <a:p>
            <a:r>
              <a:rPr lang="en-US" dirty="0" smtClean="0"/>
              <a:t>To restrict the scope of a global variable / function to this file only, prefix with “static” keyword</a:t>
            </a:r>
          </a:p>
        </p:txBody>
      </p:sp>
      <p:sp>
        <p:nvSpPr>
          <p:cNvPr id="4" name="矩形 3"/>
          <p:cNvSpPr/>
          <p:nvPr/>
        </p:nvSpPr>
        <p:spPr>
          <a:xfrm>
            <a:off x="583699" y="4054483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</a:t>
            </a:r>
            <a:r>
              <a:rPr lang="en-US" altLang="zh-CN" sz="2000" dirty="0" smtClean="0">
                <a:latin typeface="Consolas"/>
                <a:cs typeface="Consolas"/>
              </a:rPr>
              <a:t> 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9071" y="583213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63865" y="3584727"/>
            <a:ext cx="3142994" cy="1070997"/>
          </a:xfrm>
          <a:prstGeom prst="wedgeRoundRectCallout">
            <a:avLst>
              <a:gd name="adj1" fmla="val -124885"/>
              <a:gd name="adj2" fmla="val 4498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other files can use the debug variable and insert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prefixing local variables means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local variables are de-allocated upon function exit</a:t>
            </a:r>
          </a:p>
          <a:p>
            <a:r>
              <a:rPr lang="en-US" dirty="0" smtClean="0"/>
              <a:t>Static local variables are not de-allocated</a:t>
            </a:r>
          </a:p>
          <a:p>
            <a:pPr lvl="1"/>
            <a:r>
              <a:rPr lang="en-US" dirty="0" smtClean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initialized once, never </a:t>
            </a:r>
            <a:r>
              <a:rPr lang="en-US" dirty="0" err="1" smtClean="0">
                <a:solidFill>
                  <a:srgbClr val="000000"/>
                </a:solidFill>
              </a:rPr>
              <a:t>deallocated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(like a global variable, except with local scape)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11642</TotalTime>
  <Words>2819</Words>
  <Application>Microsoft Macintosh PowerPoint</Application>
  <PresentationFormat>On-screen Show (4:3)</PresentationFormat>
  <Paragraphs>470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Large C Program organization, I/O</vt:lpstr>
      <vt:lpstr>Organization of large C programs</vt:lpstr>
      <vt:lpstr>Linked list: one big file</vt:lpstr>
      <vt:lpstr>linked list: multiple files</vt:lpstr>
      <vt:lpstr>linked list: multiple files</vt:lpstr>
      <vt:lpstr>Exporting global variables</vt:lpstr>
      <vt:lpstr>Exporting global variables</vt:lpstr>
      <vt:lpstr>C does not have explicit namespace</vt:lpstr>
      <vt:lpstr>static prefixing local variables means different things</vt:lpstr>
      <vt:lpstr>C standard library</vt:lpstr>
      <vt:lpstr>The C pre-processor</vt:lpstr>
      <vt:lpstr>C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FILE*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367</cp:revision>
  <dcterms:created xsi:type="dcterms:W3CDTF">2018-02-08T18:02:28Z</dcterms:created>
  <dcterms:modified xsi:type="dcterms:W3CDTF">2018-10-03T19:08:57Z</dcterms:modified>
</cp:coreProperties>
</file>