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45"/>
  </p:notesMasterIdLst>
  <p:handoutMasterIdLst>
    <p:handoutMasterId r:id="rId46"/>
  </p:handoutMasterIdLst>
  <p:sldIdLst>
    <p:sldId id="256" r:id="rId2"/>
    <p:sldId id="304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5" r:id="rId17"/>
    <p:sldId id="308" r:id="rId18"/>
    <p:sldId id="276" r:id="rId19"/>
    <p:sldId id="309" r:id="rId20"/>
    <p:sldId id="311" r:id="rId21"/>
    <p:sldId id="280" r:id="rId22"/>
    <p:sldId id="281" r:id="rId23"/>
    <p:sldId id="312" r:id="rId24"/>
    <p:sldId id="283" r:id="rId25"/>
    <p:sldId id="282" r:id="rId26"/>
    <p:sldId id="314" r:id="rId27"/>
    <p:sldId id="315" r:id="rId28"/>
    <p:sldId id="316" r:id="rId29"/>
    <p:sldId id="317" r:id="rId30"/>
    <p:sldId id="318" r:id="rId31"/>
    <p:sldId id="320" r:id="rId32"/>
    <p:sldId id="321" r:id="rId33"/>
    <p:sldId id="306" r:id="rId34"/>
    <p:sldId id="305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CD5B5"/>
    <a:srgbClr val="0000FF"/>
    <a:srgbClr val="F2F2F2"/>
    <a:srgbClr val="3366FF"/>
    <a:srgbClr val="3F9335"/>
    <a:srgbClr val="125B32"/>
    <a:srgbClr val="21C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9926" autoAdjust="0"/>
  </p:normalViewPr>
  <p:slideViewPr>
    <p:cSldViewPr snapToGrid="0" snapToObjects="1">
      <p:cViewPr varScale="1">
        <p:scale>
          <a:sx n="80" d="100"/>
          <a:sy n="80" d="100"/>
        </p:scale>
        <p:origin x="-79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112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17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handoutMaster" Target="handoutMasters/handout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615FF3-9FA2-1C4A-AAEA-4750F890D655}" type="datetimeFigureOut">
              <a:rPr lang="en-US" smtClean="0"/>
              <a:t>3/24/19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4E59E-8276-2140-BA34-7EF057B92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161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180D89-5C43-EF4A-AA48-38E879565468}" type="datetimeFigureOut">
              <a:rPr lang="en-US" smtClean="0"/>
              <a:t>3/24/19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6610F-FCBD-844B-B814-9F48A27EB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289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90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43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43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43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43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43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43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43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43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147F-079F-4846-994D-0DB4A1A045D4}" type="datetime1">
              <a:rPr lang="zh-CN" altLang="en-US" smtClean="0"/>
              <a:t>3/24/19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91736-879B-FE48-95EC-EDE8A01D99DB}" type="datetime1">
              <a:rPr lang="zh-CN" altLang="en-US" smtClean="0"/>
              <a:t>3/24/19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160F-44E5-DA43-A440-B77513F80BF6}" type="datetime1">
              <a:rPr lang="zh-CN" altLang="en-US" smtClean="0"/>
              <a:t>3/24/19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0671-2720-6742-BF3B-130F38BFD6C2}" type="datetime1">
              <a:rPr lang="zh-CN" altLang="en-US" smtClean="0"/>
              <a:t>3/24/19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F912-C460-F747-A5A7-E580342BDBD8}" type="datetime1">
              <a:rPr lang="zh-CN" altLang="en-US" smtClean="0"/>
              <a:t>3/24/19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1225-B413-9941-B6FE-722B9F1A3838}" type="datetime1">
              <a:rPr lang="zh-CN" altLang="en-US" smtClean="0"/>
              <a:t>3/24/19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F182-DE75-D141-B72A-8599E29248A5}" type="datetime1">
              <a:rPr lang="zh-CN" altLang="en-US" smtClean="0"/>
              <a:t>3/24/19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2D7A-8A1B-DA48-9B0B-0DEE102746F0}" type="datetime1">
              <a:rPr lang="zh-CN" altLang="en-US" smtClean="0"/>
              <a:t>3/24/19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3C787-59C9-0445-8F38-642A8469076F}" type="datetime1">
              <a:rPr lang="zh-CN" altLang="en-US" smtClean="0"/>
              <a:t>3/24/19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0209-807A-E542-A52E-D898C2D2B27F}" type="datetime1">
              <a:rPr lang="zh-CN" altLang="en-US" smtClean="0"/>
              <a:t>3/24/19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27158-6770-8C48-8082-76913598A291}" type="datetime1">
              <a:rPr lang="zh-CN" altLang="en-US" smtClean="0"/>
              <a:t>3/24/19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9FEBD-E571-1443-AA22-BB9E67C15179}" type="datetime1">
              <a:rPr lang="zh-CN" altLang="en-US" smtClean="0"/>
              <a:t>3/24/19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000" b="1" i="0" kern="1200">
          <a:solidFill>
            <a:srgbClr val="3366FF"/>
          </a:solidFill>
          <a:latin typeface="Tahoma"/>
          <a:ea typeface="+mj-ea"/>
          <a:cs typeface="Tahoma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007578"/>
            <a:ext cx="9144000" cy="1788655"/>
          </a:xfrm>
        </p:spPr>
        <p:txBody>
          <a:bodyPr>
            <a:noAutofit/>
          </a:bodyPr>
          <a:lstStyle/>
          <a:p>
            <a:r>
              <a:rPr lang="en-US" sz="4800" b="0" dirty="0" smtClean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>Machine Program</a:t>
            </a:r>
            <a:r>
              <a:rPr lang="en-US" sz="4800" b="0" smtClean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>: Procedure</a:t>
            </a:r>
            <a:endParaRPr lang="en-US" sz="4800" b="0" dirty="0">
              <a:solidFill>
                <a:schemeClr val="tx1"/>
              </a:solidFill>
              <a:latin typeface="+mj-lt"/>
              <a:ea typeface="Verdana" pitchFamily="34" charset="0"/>
              <a:cs typeface="Consolas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Jinyang Li</a:t>
            </a:r>
          </a:p>
          <a:p>
            <a:endParaRPr lang="en-US" dirty="0"/>
          </a:p>
          <a:p>
            <a:r>
              <a:rPr lang="en-US" dirty="0" smtClean="0"/>
              <a:t>Some slides are based </a:t>
            </a:r>
            <a:r>
              <a:rPr lang="en-US" dirty="0" smtClean="0"/>
              <a:t>on Tiger </a:t>
            </a:r>
            <a:r>
              <a:rPr lang="en-US" dirty="0" smtClean="0"/>
              <a:t>Wang’s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60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1"/>
    </mc:Choice>
    <mc:Fallback xmlns="">
      <p:transition xmlns:p14="http://schemas.microsoft.com/office/powerpoint/2010/main" spd="slow" advTm="383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610600" cy="1143000"/>
          </a:xfrm>
          <a:ln/>
        </p:spPr>
        <p:txBody>
          <a:bodyPr>
            <a:normAutofit fontScale="90000"/>
          </a:bodyPr>
          <a:lstStyle/>
          <a:p>
            <a:pPr marL="119063" indent="-119063"/>
            <a:r>
              <a:rPr lang="en-US" dirty="0" smtClean="0"/>
              <a:t>How to transfer control for procedure calls?</a:t>
            </a:r>
            <a:endParaRPr lang="en-US" dirty="0"/>
          </a:p>
        </p:txBody>
      </p:sp>
      <p:sp>
        <p:nvSpPr>
          <p:cNvPr id="7" name="Rectangle 4"/>
          <p:cNvSpPr>
            <a:spLocks/>
          </p:cNvSpPr>
          <p:nvPr/>
        </p:nvSpPr>
        <p:spPr bwMode="auto">
          <a:xfrm>
            <a:off x="1447800" y="1295400"/>
            <a:ext cx="1841500" cy="1371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v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oid main(){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..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 f(..)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L1: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..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}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8" name="Rectangle 4"/>
          <p:cNvSpPr>
            <a:spLocks/>
          </p:cNvSpPr>
          <p:nvPr/>
        </p:nvSpPr>
        <p:spPr bwMode="auto">
          <a:xfrm>
            <a:off x="1447800" y="2819400"/>
            <a:ext cx="1841500" cy="1371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v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oid f(){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..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 g(..)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L2: ..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}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9" name="Rectangle 4"/>
          <p:cNvSpPr>
            <a:spLocks/>
          </p:cNvSpPr>
          <p:nvPr/>
        </p:nvSpPr>
        <p:spPr bwMode="auto">
          <a:xfrm>
            <a:off x="1447800" y="4419600"/>
            <a:ext cx="1841500" cy="1371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v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oid g(){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..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 h(..)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L3: ..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}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2763337" y="2045936"/>
            <a:ext cx="0" cy="0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334" name="Freeform 12333"/>
          <p:cNvSpPr/>
          <p:nvPr/>
        </p:nvSpPr>
        <p:spPr>
          <a:xfrm>
            <a:off x="2836065" y="2013521"/>
            <a:ext cx="1949847" cy="1302306"/>
          </a:xfrm>
          <a:custGeom>
            <a:avLst/>
            <a:gdLst>
              <a:gd name="connsiteX0" fmla="*/ 21343 w 1949847"/>
              <a:gd name="connsiteY0" fmla="*/ 20656 h 1302306"/>
              <a:gd name="connsiteX1" fmla="*/ 221244 w 1949847"/>
              <a:gd name="connsiteY1" fmla="*/ 32415 h 1302306"/>
              <a:gd name="connsiteX2" fmla="*/ 1608792 w 1949847"/>
              <a:gd name="connsiteY2" fmla="*/ 326371 h 1302306"/>
              <a:gd name="connsiteX3" fmla="*/ 1843970 w 1949847"/>
              <a:gd name="connsiteY3" fmla="*/ 949558 h 1302306"/>
              <a:gd name="connsiteX4" fmla="*/ 174209 w 1949847"/>
              <a:gd name="connsiteY4" fmla="*/ 1302306 h 1302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9847" h="1302306">
                <a:moveTo>
                  <a:pt x="21343" y="20656"/>
                </a:moveTo>
                <a:cubicBezTo>
                  <a:pt x="-10994" y="1059"/>
                  <a:pt x="-43331" y="-18538"/>
                  <a:pt x="221244" y="32415"/>
                </a:cubicBezTo>
                <a:cubicBezTo>
                  <a:pt x="485819" y="83368"/>
                  <a:pt x="1338338" y="173514"/>
                  <a:pt x="1608792" y="326371"/>
                </a:cubicBezTo>
                <a:cubicBezTo>
                  <a:pt x="1879246" y="479228"/>
                  <a:pt x="2083067" y="786902"/>
                  <a:pt x="1843970" y="949558"/>
                </a:cubicBezTo>
                <a:cubicBezTo>
                  <a:pt x="1604873" y="1112214"/>
                  <a:pt x="456422" y="1243515"/>
                  <a:pt x="174209" y="1302306"/>
                </a:cubicBezTo>
              </a:path>
            </a:pathLst>
          </a:custGeom>
          <a:ln w="38100" cmpd="sng">
            <a:solidFill>
              <a:srgbClr val="000000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335" name="TextBox 12334"/>
          <p:cNvSpPr txBox="1"/>
          <p:nvPr/>
        </p:nvSpPr>
        <p:spPr>
          <a:xfrm>
            <a:off x="4648200" y="1905000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latin typeface="Arial"/>
                <a:cs typeface="Arial"/>
              </a:rPr>
              <a:t>Jump to f()</a:t>
            </a:r>
          </a:p>
          <a:p>
            <a:pPr algn="l"/>
            <a:r>
              <a:rPr lang="en-US" sz="2000" dirty="0" smtClean="0">
                <a:latin typeface="Arial"/>
                <a:cs typeface="Arial"/>
              </a:rPr>
              <a:t>Remember where to come back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80" name="Freeform 79"/>
          <p:cNvSpPr/>
          <p:nvPr/>
        </p:nvSpPr>
        <p:spPr>
          <a:xfrm>
            <a:off x="3124200" y="3657600"/>
            <a:ext cx="1949847" cy="1302306"/>
          </a:xfrm>
          <a:custGeom>
            <a:avLst/>
            <a:gdLst>
              <a:gd name="connsiteX0" fmla="*/ 21343 w 1949847"/>
              <a:gd name="connsiteY0" fmla="*/ 20656 h 1302306"/>
              <a:gd name="connsiteX1" fmla="*/ 221244 w 1949847"/>
              <a:gd name="connsiteY1" fmla="*/ 32415 h 1302306"/>
              <a:gd name="connsiteX2" fmla="*/ 1608792 w 1949847"/>
              <a:gd name="connsiteY2" fmla="*/ 326371 h 1302306"/>
              <a:gd name="connsiteX3" fmla="*/ 1843970 w 1949847"/>
              <a:gd name="connsiteY3" fmla="*/ 949558 h 1302306"/>
              <a:gd name="connsiteX4" fmla="*/ 174209 w 1949847"/>
              <a:gd name="connsiteY4" fmla="*/ 1302306 h 1302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9847" h="1302306">
                <a:moveTo>
                  <a:pt x="21343" y="20656"/>
                </a:moveTo>
                <a:cubicBezTo>
                  <a:pt x="-10994" y="1059"/>
                  <a:pt x="-43331" y="-18538"/>
                  <a:pt x="221244" y="32415"/>
                </a:cubicBezTo>
                <a:cubicBezTo>
                  <a:pt x="485819" y="83368"/>
                  <a:pt x="1338338" y="173514"/>
                  <a:pt x="1608792" y="326371"/>
                </a:cubicBezTo>
                <a:cubicBezTo>
                  <a:pt x="1879246" y="479228"/>
                  <a:pt x="2083067" y="786902"/>
                  <a:pt x="1843970" y="949558"/>
                </a:cubicBezTo>
                <a:cubicBezTo>
                  <a:pt x="1604873" y="1112214"/>
                  <a:pt x="456422" y="1243515"/>
                  <a:pt x="174209" y="1302306"/>
                </a:cubicBezTo>
              </a:path>
            </a:pathLst>
          </a:custGeom>
          <a:ln w="38100" cmpd="sng">
            <a:solidFill>
              <a:srgbClr val="000000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2" name="Freeform 81"/>
          <p:cNvSpPr/>
          <p:nvPr/>
        </p:nvSpPr>
        <p:spPr>
          <a:xfrm>
            <a:off x="3200400" y="5181600"/>
            <a:ext cx="1949847" cy="1302306"/>
          </a:xfrm>
          <a:custGeom>
            <a:avLst/>
            <a:gdLst>
              <a:gd name="connsiteX0" fmla="*/ 21343 w 1949847"/>
              <a:gd name="connsiteY0" fmla="*/ 20656 h 1302306"/>
              <a:gd name="connsiteX1" fmla="*/ 221244 w 1949847"/>
              <a:gd name="connsiteY1" fmla="*/ 32415 h 1302306"/>
              <a:gd name="connsiteX2" fmla="*/ 1608792 w 1949847"/>
              <a:gd name="connsiteY2" fmla="*/ 326371 h 1302306"/>
              <a:gd name="connsiteX3" fmla="*/ 1843970 w 1949847"/>
              <a:gd name="connsiteY3" fmla="*/ 949558 h 1302306"/>
              <a:gd name="connsiteX4" fmla="*/ 174209 w 1949847"/>
              <a:gd name="connsiteY4" fmla="*/ 1302306 h 1302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9847" h="1302306">
                <a:moveTo>
                  <a:pt x="21343" y="20656"/>
                </a:moveTo>
                <a:cubicBezTo>
                  <a:pt x="-10994" y="1059"/>
                  <a:pt x="-43331" y="-18538"/>
                  <a:pt x="221244" y="32415"/>
                </a:cubicBezTo>
                <a:cubicBezTo>
                  <a:pt x="485819" y="83368"/>
                  <a:pt x="1338338" y="173514"/>
                  <a:pt x="1608792" y="326371"/>
                </a:cubicBezTo>
                <a:cubicBezTo>
                  <a:pt x="1879246" y="479228"/>
                  <a:pt x="2083067" y="786902"/>
                  <a:pt x="1843970" y="949558"/>
                </a:cubicBezTo>
                <a:cubicBezTo>
                  <a:pt x="1604873" y="1112214"/>
                  <a:pt x="456422" y="1243515"/>
                  <a:pt x="174209" y="1302306"/>
                </a:cubicBezTo>
              </a:path>
            </a:pathLst>
          </a:custGeom>
          <a:ln w="38100" cmpd="sng">
            <a:solidFill>
              <a:srgbClr val="FF0000"/>
            </a:solidFill>
            <a:headEnd type="arrow"/>
            <a:tailEnd type="none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572000" y="3581400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latin typeface="Arial"/>
                <a:cs typeface="Arial"/>
              </a:rPr>
              <a:t>Jump to g()</a:t>
            </a:r>
          </a:p>
          <a:p>
            <a:pPr algn="l"/>
            <a:r>
              <a:rPr lang="en-US" sz="2000" dirty="0" smtClean="0">
                <a:latin typeface="Arial"/>
                <a:cs typeface="Arial"/>
              </a:rPr>
              <a:t>Remember where to come back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724400" y="4982740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latin typeface="Arial"/>
                <a:cs typeface="Arial"/>
              </a:rPr>
              <a:t>Jump to L3</a:t>
            </a:r>
          </a:p>
          <a:p>
            <a:pPr algn="l"/>
            <a:r>
              <a:rPr lang="en-US" sz="2000" dirty="0" smtClean="0">
                <a:latin typeface="Arial"/>
                <a:cs typeface="Arial"/>
              </a:rPr>
              <a:t>Forget L3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8352197" y="3482457"/>
            <a:ext cx="457200" cy="38100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ヒラギノ角ゴ ProN W3" charset="0"/>
                <a:cs typeface="Arial"/>
                <a:sym typeface="Gill Sans" charset="0"/>
              </a:rPr>
              <a:t>L2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8354477" y="3866967"/>
            <a:ext cx="457200" cy="38100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ヒラギノ角ゴ ProN W3" charset="0"/>
                <a:cs typeface="Arial"/>
                <a:sym typeface="Gill Sans" charset="0"/>
              </a:rPr>
              <a:t>L1</a:t>
            </a:r>
          </a:p>
        </p:txBody>
      </p:sp>
      <p:sp>
        <p:nvSpPr>
          <p:cNvPr id="21" name="Rectangle 88"/>
          <p:cNvSpPr/>
          <p:nvPr/>
        </p:nvSpPr>
        <p:spPr bwMode="auto">
          <a:xfrm>
            <a:off x="8354477" y="3121197"/>
            <a:ext cx="457200" cy="38100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L3</a:t>
            </a:r>
          </a:p>
        </p:txBody>
      </p:sp>
      <p:cxnSp>
        <p:nvCxnSpPr>
          <p:cNvPr id="17" name="Straight Connector 2"/>
          <p:cNvCxnSpPr/>
          <p:nvPr/>
        </p:nvCxnSpPr>
        <p:spPr bwMode="auto">
          <a:xfrm flipV="1">
            <a:off x="8153400" y="3201527"/>
            <a:ext cx="838200" cy="2286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46564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610600" cy="1143000"/>
          </a:xfrm>
          <a:ln/>
        </p:spPr>
        <p:txBody>
          <a:bodyPr>
            <a:normAutofit fontScale="90000"/>
          </a:bodyPr>
          <a:lstStyle/>
          <a:p>
            <a:pPr marL="119063" indent="-119063"/>
            <a:r>
              <a:rPr lang="en-US" dirty="0" smtClean="0"/>
              <a:t>How to transfer control for procedure calls?</a:t>
            </a:r>
            <a:endParaRPr lang="en-US" dirty="0"/>
          </a:p>
        </p:txBody>
      </p:sp>
      <p:sp>
        <p:nvSpPr>
          <p:cNvPr id="7" name="Rectangle 4"/>
          <p:cNvSpPr>
            <a:spLocks/>
          </p:cNvSpPr>
          <p:nvPr/>
        </p:nvSpPr>
        <p:spPr bwMode="auto">
          <a:xfrm>
            <a:off x="1447800" y="1295400"/>
            <a:ext cx="1841500" cy="1371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v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oid main(){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..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 f(..)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L1: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..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}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8" name="Rectangle 4"/>
          <p:cNvSpPr>
            <a:spLocks/>
          </p:cNvSpPr>
          <p:nvPr/>
        </p:nvSpPr>
        <p:spPr bwMode="auto">
          <a:xfrm>
            <a:off x="1447800" y="2819400"/>
            <a:ext cx="1841500" cy="1371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v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oid f(){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..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 g(..)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L2: ..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}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9" name="Rectangle 4"/>
          <p:cNvSpPr>
            <a:spLocks/>
          </p:cNvSpPr>
          <p:nvPr/>
        </p:nvSpPr>
        <p:spPr bwMode="auto">
          <a:xfrm>
            <a:off x="1447800" y="4419600"/>
            <a:ext cx="1841500" cy="1371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v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oid g(){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..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 h(..)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L3: ..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}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2763337" y="2045936"/>
            <a:ext cx="0" cy="0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334" name="Freeform 12333"/>
          <p:cNvSpPr/>
          <p:nvPr/>
        </p:nvSpPr>
        <p:spPr>
          <a:xfrm>
            <a:off x="2836065" y="2013521"/>
            <a:ext cx="1949847" cy="1302306"/>
          </a:xfrm>
          <a:custGeom>
            <a:avLst/>
            <a:gdLst>
              <a:gd name="connsiteX0" fmla="*/ 21343 w 1949847"/>
              <a:gd name="connsiteY0" fmla="*/ 20656 h 1302306"/>
              <a:gd name="connsiteX1" fmla="*/ 221244 w 1949847"/>
              <a:gd name="connsiteY1" fmla="*/ 32415 h 1302306"/>
              <a:gd name="connsiteX2" fmla="*/ 1608792 w 1949847"/>
              <a:gd name="connsiteY2" fmla="*/ 326371 h 1302306"/>
              <a:gd name="connsiteX3" fmla="*/ 1843970 w 1949847"/>
              <a:gd name="connsiteY3" fmla="*/ 949558 h 1302306"/>
              <a:gd name="connsiteX4" fmla="*/ 174209 w 1949847"/>
              <a:gd name="connsiteY4" fmla="*/ 1302306 h 1302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9847" h="1302306">
                <a:moveTo>
                  <a:pt x="21343" y="20656"/>
                </a:moveTo>
                <a:cubicBezTo>
                  <a:pt x="-10994" y="1059"/>
                  <a:pt x="-43331" y="-18538"/>
                  <a:pt x="221244" y="32415"/>
                </a:cubicBezTo>
                <a:cubicBezTo>
                  <a:pt x="485819" y="83368"/>
                  <a:pt x="1338338" y="173514"/>
                  <a:pt x="1608792" y="326371"/>
                </a:cubicBezTo>
                <a:cubicBezTo>
                  <a:pt x="1879246" y="479228"/>
                  <a:pt x="2083067" y="786902"/>
                  <a:pt x="1843970" y="949558"/>
                </a:cubicBezTo>
                <a:cubicBezTo>
                  <a:pt x="1604873" y="1112214"/>
                  <a:pt x="456422" y="1243515"/>
                  <a:pt x="174209" y="1302306"/>
                </a:cubicBezTo>
              </a:path>
            </a:pathLst>
          </a:custGeom>
          <a:ln w="38100" cmpd="sng">
            <a:solidFill>
              <a:srgbClr val="000000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335" name="TextBox 12334"/>
          <p:cNvSpPr txBox="1"/>
          <p:nvPr/>
        </p:nvSpPr>
        <p:spPr>
          <a:xfrm>
            <a:off x="4648200" y="1905000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latin typeface="Arial"/>
                <a:cs typeface="Arial"/>
              </a:rPr>
              <a:t>Jump to f()</a:t>
            </a:r>
          </a:p>
          <a:p>
            <a:pPr algn="l"/>
            <a:r>
              <a:rPr lang="en-US" sz="2000" dirty="0" smtClean="0">
                <a:latin typeface="Arial"/>
                <a:cs typeface="Arial"/>
              </a:rPr>
              <a:t>Remember where to come back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80" name="Freeform 79"/>
          <p:cNvSpPr/>
          <p:nvPr/>
        </p:nvSpPr>
        <p:spPr>
          <a:xfrm>
            <a:off x="3124200" y="3657600"/>
            <a:ext cx="1949847" cy="1302306"/>
          </a:xfrm>
          <a:custGeom>
            <a:avLst/>
            <a:gdLst>
              <a:gd name="connsiteX0" fmla="*/ 21343 w 1949847"/>
              <a:gd name="connsiteY0" fmla="*/ 20656 h 1302306"/>
              <a:gd name="connsiteX1" fmla="*/ 221244 w 1949847"/>
              <a:gd name="connsiteY1" fmla="*/ 32415 h 1302306"/>
              <a:gd name="connsiteX2" fmla="*/ 1608792 w 1949847"/>
              <a:gd name="connsiteY2" fmla="*/ 326371 h 1302306"/>
              <a:gd name="connsiteX3" fmla="*/ 1843970 w 1949847"/>
              <a:gd name="connsiteY3" fmla="*/ 949558 h 1302306"/>
              <a:gd name="connsiteX4" fmla="*/ 174209 w 1949847"/>
              <a:gd name="connsiteY4" fmla="*/ 1302306 h 1302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9847" h="1302306">
                <a:moveTo>
                  <a:pt x="21343" y="20656"/>
                </a:moveTo>
                <a:cubicBezTo>
                  <a:pt x="-10994" y="1059"/>
                  <a:pt x="-43331" y="-18538"/>
                  <a:pt x="221244" y="32415"/>
                </a:cubicBezTo>
                <a:cubicBezTo>
                  <a:pt x="485819" y="83368"/>
                  <a:pt x="1338338" y="173514"/>
                  <a:pt x="1608792" y="326371"/>
                </a:cubicBezTo>
                <a:cubicBezTo>
                  <a:pt x="1879246" y="479228"/>
                  <a:pt x="2083067" y="786902"/>
                  <a:pt x="1843970" y="949558"/>
                </a:cubicBezTo>
                <a:cubicBezTo>
                  <a:pt x="1604873" y="1112214"/>
                  <a:pt x="456422" y="1243515"/>
                  <a:pt x="174209" y="1302306"/>
                </a:cubicBezTo>
              </a:path>
            </a:pathLst>
          </a:custGeom>
          <a:ln w="38100" cmpd="sng">
            <a:solidFill>
              <a:srgbClr val="FF0000"/>
            </a:solidFill>
            <a:headEnd type="arrow"/>
            <a:tailEnd type="none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2" name="Freeform 81"/>
          <p:cNvSpPr/>
          <p:nvPr/>
        </p:nvSpPr>
        <p:spPr>
          <a:xfrm>
            <a:off x="3200400" y="5181600"/>
            <a:ext cx="1949847" cy="1302306"/>
          </a:xfrm>
          <a:custGeom>
            <a:avLst/>
            <a:gdLst>
              <a:gd name="connsiteX0" fmla="*/ 21343 w 1949847"/>
              <a:gd name="connsiteY0" fmla="*/ 20656 h 1302306"/>
              <a:gd name="connsiteX1" fmla="*/ 221244 w 1949847"/>
              <a:gd name="connsiteY1" fmla="*/ 32415 h 1302306"/>
              <a:gd name="connsiteX2" fmla="*/ 1608792 w 1949847"/>
              <a:gd name="connsiteY2" fmla="*/ 326371 h 1302306"/>
              <a:gd name="connsiteX3" fmla="*/ 1843970 w 1949847"/>
              <a:gd name="connsiteY3" fmla="*/ 949558 h 1302306"/>
              <a:gd name="connsiteX4" fmla="*/ 174209 w 1949847"/>
              <a:gd name="connsiteY4" fmla="*/ 1302306 h 1302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9847" h="1302306">
                <a:moveTo>
                  <a:pt x="21343" y="20656"/>
                </a:moveTo>
                <a:cubicBezTo>
                  <a:pt x="-10994" y="1059"/>
                  <a:pt x="-43331" y="-18538"/>
                  <a:pt x="221244" y="32415"/>
                </a:cubicBezTo>
                <a:cubicBezTo>
                  <a:pt x="485819" y="83368"/>
                  <a:pt x="1338338" y="173514"/>
                  <a:pt x="1608792" y="326371"/>
                </a:cubicBezTo>
                <a:cubicBezTo>
                  <a:pt x="1879246" y="479228"/>
                  <a:pt x="2083067" y="786902"/>
                  <a:pt x="1843970" y="949558"/>
                </a:cubicBezTo>
                <a:cubicBezTo>
                  <a:pt x="1604873" y="1112214"/>
                  <a:pt x="456422" y="1243515"/>
                  <a:pt x="174209" y="1302306"/>
                </a:cubicBezTo>
              </a:path>
            </a:pathLst>
          </a:custGeom>
          <a:ln w="38100" cmpd="sng">
            <a:solidFill>
              <a:srgbClr val="FF0000"/>
            </a:solidFill>
            <a:headEnd type="arrow"/>
            <a:tailEnd type="none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572000" y="3581400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/>
                <a:cs typeface="Arial"/>
              </a:rPr>
              <a:t>Jump to </a:t>
            </a:r>
            <a:r>
              <a:rPr lang="en-US" altLang="zh-CN" sz="2000" dirty="0" smtClean="0">
                <a:latin typeface="Arial"/>
                <a:cs typeface="Arial"/>
              </a:rPr>
              <a:t>L2</a:t>
            </a:r>
            <a:endParaRPr lang="en-US" altLang="zh-CN" sz="2000" dirty="0">
              <a:latin typeface="Arial"/>
              <a:cs typeface="Arial"/>
            </a:endParaRPr>
          </a:p>
          <a:p>
            <a:r>
              <a:rPr lang="en-US" altLang="zh-CN" sz="2000" dirty="0">
                <a:latin typeface="Arial"/>
                <a:cs typeface="Arial"/>
              </a:rPr>
              <a:t>Forget </a:t>
            </a:r>
            <a:r>
              <a:rPr lang="en-US" altLang="zh-CN" sz="2000" dirty="0" smtClean="0">
                <a:latin typeface="Arial"/>
                <a:cs typeface="Arial"/>
              </a:rPr>
              <a:t>L2</a:t>
            </a:r>
            <a:endParaRPr lang="en-US" altLang="zh-CN" sz="2000" dirty="0">
              <a:latin typeface="Arial"/>
              <a:cs typeface="Arial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724400" y="4982740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latin typeface="Arial"/>
                <a:cs typeface="Arial"/>
              </a:rPr>
              <a:t>Jump to L3</a:t>
            </a:r>
          </a:p>
          <a:p>
            <a:pPr algn="l"/>
            <a:r>
              <a:rPr lang="en-US" sz="2000" dirty="0" smtClean="0">
                <a:latin typeface="Arial"/>
                <a:cs typeface="Arial"/>
              </a:rPr>
              <a:t>Forget L3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8352197" y="3482457"/>
            <a:ext cx="457200" cy="38100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ヒラギノ角ゴ ProN W3" charset="0"/>
                <a:cs typeface="Arial"/>
                <a:sym typeface="Gill Sans" charset="0"/>
              </a:rPr>
              <a:t>L2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8354477" y="3866967"/>
            <a:ext cx="457200" cy="38100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ヒラギノ角ゴ ProN W3" charset="0"/>
                <a:cs typeface="Arial"/>
                <a:sym typeface="Gill Sans" charset="0"/>
              </a:rPr>
              <a:t>L1</a:t>
            </a:r>
          </a:p>
        </p:txBody>
      </p:sp>
      <p:sp>
        <p:nvSpPr>
          <p:cNvPr id="21" name="Rectangle 88"/>
          <p:cNvSpPr/>
          <p:nvPr/>
        </p:nvSpPr>
        <p:spPr bwMode="auto">
          <a:xfrm>
            <a:off x="8354477" y="3121197"/>
            <a:ext cx="457200" cy="38100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L3</a:t>
            </a:r>
          </a:p>
        </p:txBody>
      </p:sp>
      <p:cxnSp>
        <p:nvCxnSpPr>
          <p:cNvPr id="17" name="Straight Connector 2"/>
          <p:cNvCxnSpPr/>
          <p:nvPr/>
        </p:nvCxnSpPr>
        <p:spPr bwMode="auto">
          <a:xfrm flipV="1">
            <a:off x="8153400" y="3201527"/>
            <a:ext cx="838200" cy="2286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2"/>
          <p:cNvCxnSpPr/>
          <p:nvPr/>
        </p:nvCxnSpPr>
        <p:spPr bwMode="auto">
          <a:xfrm flipV="1">
            <a:off x="8213808" y="3582527"/>
            <a:ext cx="838200" cy="2286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99766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610600" cy="1143000"/>
          </a:xfrm>
          <a:ln/>
        </p:spPr>
        <p:txBody>
          <a:bodyPr>
            <a:normAutofit fontScale="90000"/>
          </a:bodyPr>
          <a:lstStyle/>
          <a:p>
            <a:pPr marL="119063" indent="-119063"/>
            <a:r>
              <a:rPr lang="en-US" dirty="0" smtClean="0"/>
              <a:t>How to transfer control for procedure calls?</a:t>
            </a:r>
            <a:endParaRPr lang="en-US" dirty="0"/>
          </a:p>
        </p:txBody>
      </p:sp>
      <p:sp>
        <p:nvSpPr>
          <p:cNvPr id="7" name="Rectangle 4"/>
          <p:cNvSpPr>
            <a:spLocks/>
          </p:cNvSpPr>
          <p:nvPr/>
        </p:nvSpPr>
        <p:spPr bwMode="auto">
          <a:xfrm>
            <a:off x="1447800" y="1295400"/>
            <a:ext cx="1841500" cy="1371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v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oid main(){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..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 f(..)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L1: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..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}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8" name="Rectangle 4"/>
          <p:cNvSpPr>
            <a:spLocks/>
          </p:cNvSpPr>
          <p:nvPr/>
        </p:nvSpPr>
        <p:spPr bwMode="auto">
          <a:xfrm>
            <a:off x="1447800" y="2819400"/>
            <a:ext cx="1841500" cy="1371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v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oid f(){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..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 g(..)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L2: ..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}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9" name="Rectangle 4"/>
          <p:cNvSpPr>
            <a:spLocks/>
          </p:cNvSpPr>
          <p:nvPr/>
        </p:nvSpPr>
        <p:spPr bwMode="auto">
          <a:xfrm>
            <a:off x="1447800" y="4419600"/>
            <a:ext cx="1841500" cy="1371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v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oid g(){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..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 h(..)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L3: ..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}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2763337" y="2045936"/>
            <a:ext cx="0" cy="0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334" name="Freeform 12333"/>
          <p:cNvSpPr/>
          <p:nvPr/>
        </p:nvSpPr>
        <p:spPr>
          <a:xfrm>
            <a:off x="2836065" y="2013521"/>
            <a:ext cx="1949847" cy="1302306"/>
          </a:xfrm>
          <a:custGeom>
            <a:avLst/>
            <a:gdLst>
              <a:gd name="connsiteX0" fmla="*/ 21343 w 1949847"/>
              <a:gd name="connsiteY0" fmla="*/ 20656 h 1302306"/>
              <a:gd name="connsiteX1" fmla="*/ 221244 w 1949847"/>
              <a:gd name="connsiteY1" fmla="*/ 32415 h 1302306"/>
              <a:gd name="connsiteX2" fmla="*/ 1608792 w 1949847"/>
              <a:gd name="connsiteY2" fmla="*/ 326371 h 1302306"/>
              <a:gd name="connsiteX3" fmla="*/ 1843970 w 1949847"/>
              <a:gd name="connsiteY3" fmla="*/ 949558 h 1302306"/>
              <a:gd name="connsiteX4" fmla="*/ 174209 w 1949847"/>
              <a:gd name="connsiteY4" fmla="*/ 1302306 h 1302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9847" h="1302306">
                <a:moveTo>
                  <a:pt x="21343" y="20656"/>
                </a:moveTo>
                <a:cubicBezTo>
                  <a:pt x="-10994" y="1059"/>
                  <a:pt x="-43331" y="-18538"/>
                  <a:pt x="221244" y="32415"/>
                </a:cubicBezTo>
                <a:cubicBezTo>
                  <a:pt x="485819" y="83368"/>
                  <a:pt x="1338338" y="173514"/>
                  <a:pt x="1608792" y="326371"/>
                </a:cubicBezTo>
                <a:cubicBezTo>
                  <a:pt x="1879246" y="479228"/>
                  <a:pt x="2083067" y="786902"/>
                  <a:pt x="1843970" y="949558"/>
                </a:cubicBezTo>
                <a:cubicBezTo>
                  <a:pt x="1604873" y="1112214"/>
                  <a:pt x="456422" y="1243515"/>
                  <a:pt x="174209" y="1302306"/>
                </a:cubicBezTo>
              </a:path>
            </a:pathLst>
          </a:custGeom>
          <a:ln w="38100" cmpd="sng">
            <a:solidFill>
              <a:srgbClr val="FF0000"/>
            </a:solidFill>
            <a:headEnd type="arrow"/>
            <a:tailEnd type="none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335" name="TextBox 12334"/>
          <p:cNvSpPr txBox="1"/>
          <p:nvPr/>
        </p:nvSpPr>
        <p:spPr>
          <a:xfrm>
            <a:off x="4648200" y="1905000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latin typeface="Arial"/>
                <a:cs typeface="Arial"/>
              </a:rPr>
              <a:t>Jump to L1</a:t>
            </a:r>
          </a:p>
          <a:p>
            <a:pPr algn="l"/>
            <a:r>
              <a:rPr lang="en-US" sz="2000" dirty="0" smtClean="0">
                <a:latin typeface="Arial"/>
                <a:cs typeface="Arial"/>
              </a:rPr>
              <a:t>Forget L1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80" name="Freeform 79"/>
          <p:cNvSpPr/>
          <p:nvPr/>
        </p:nvSpPr>
        <p:spPr>
          <a:xfrm>
            <a:off x="3124200" y="3657600"/>
            <a:ext cx="1949847" cy="1302306"/>
          </a:xfrm>
          <a:custGeom>
            <a:avLst/>
            <a:gdLst>
              <a:gd name="connsiteX0" fmla="*/ 21343 w 1949847"/>
              <a:gd name="connsiteY0" fmla="*/ 20656 h 1302306"/>
              <a:gd name="connsiteX1" fmla="*/ 221244 w 1949847"/>
              <a:gd name="connsiteY1" fmla="*/ 32415 h 1302306"/>
              <a:gd name="connsiteX2" fmla="*/ 1608792 w 1949847"/>
              <a:gd name="connsiteY2" fmla="*/ 326371 h 1302306"/>
              <a:gd name="connsiteX3" fmla="*/ 1843970 w 1949847"/>
              <a:gd name="connsiteY3" fmla="*/ 949558 h 1302306"/>
              <a:gd name="connsiteX4" fmla="*/ 174209 w 1949847"/>
              <a:gd name="connsiteY4" fmla="*/ 1302306 h 1302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9847" h="1302306">
                <a:moveTo>
                  <a:pt x="21343" y="20656"/>
                </a:moveTo>
                <a:cubicBezTo>
                  <a:pt x="-10994" y="1059"/>
                  <a:pt x="-43331" y="-18538"/>
                  <a:pt x="221244" y="32415"/>
                </a:cubicBezTo>
                <a:cubicBezTo>
                  <a:pt x="485819" y="83368"/>
                  <a:pt x="1338338" y="173514"/>
                  <a:pt x="1608792" y="326371"/>
                </a:cubicBezTo>
                <a:cubicBezTo>
                  <a:pt x="1879246" y="479228"/>
                  <a:pt x="2083067" y="786902"/>
                  <a:pt x="1843970" y="949558"/>
                </a:cubicBezTo>
                <a:cubicBezTo>
                  <a:pt x="1604873" y="1112214"/>
                  <a:pt x="456422" y="1243515"/>
                  <a:pt x="174209" y="1302306"/>
                </a:cubicBezTo>
              </a:path>
            </a:pathLst>
          </a:custGeom>
          <a:ln w="38100" cmpd="sng">
            <a:solidFill>
              <a:srgbClr val="FF0000"/>
            </a:solidFill>
            <a:headEnd type="arrow"/>
            <a:tailEnd type="none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2" name="Freeform 81"/>
          <p:cNvSpPr/>
          <p:nvPr/>
        </p:nvSpPr>
        <p:spPr>
          <a:xfrm>
            <a:off x="3200400" y="5181600"/>
            <a:ext cx="1949847" cy="1302306"/>
          </a:xfrm>
          <a:custGeom>
            <a:avLst/>
            <a:gdLst>
              <a:gd name="connsiteX0" fmla="*/ 21343 w 1949847"/>
              <a:gd name="connsiteY0" fmla="*/ 20656 h 1302306"/>
              <a:gd name="connsiteX1" fmla="*/ 221244 w 1949847"/>
              <a:gd name="connsiteY1" fmla="*/ 32415 h 1302306"/>
              <a:gd name="connsiteX2" fmla="*/ 1608792 w 1949847"/>
              <a:gd name="connsiteY2" fmla="*/ 326371 h 1302306"/>
              <a:gd name="connsiteX3" fmla="*/ 1843970 w 1949847"/>
              <a:gd name="connsiteY3" fmla="*/ 949558 h 1302306"/>
              <a:gd name="connsiteX4" fmla="*/ 174209 w 1949847"/>
              <a:gd name="connsiteY4" fmla="*/ 1302306 h 1302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9847" h="1302306">
                <a:moveTo>
                  <a:pt x="21343" y="20656"/>
                </a:moveTo>
                <a:cubicBezTo>
                  <a:pt x="-10994" y="1059"/>
                  <a:pt x="-43331" y="-18538"/>
                  <a:pt x="221244" y="32415"/>
                </a:cubicBezTo>
                <a:cubicBezTo>
                  <a:pt x="485819" y="83368"/>
                  <a:pt x="1338338" y="173514"/>
                  <a:pt x="1608792" y="326371"/>
                </a:cubicBezTo>
                <a:cubicBezTo>
                  <a:pt x="1879246" y="479228"/>
                  <a:pt x="2083067" y="786902"/>
                  <a:pt x="1843970" y="949558"/>
                </a:cubicBezTo>
                <a:cubicBezTo>
                  <a:pt x="1604873" y="1112214"/>
                  <a:pt x="456422" y="1243515"/>
                  <a:pt x="174209" y="1302306"/>
                </a:cubicBezTo>
              </a:path>
            </a:pathLst>
          </a:custGeom>
          <a:ln w="38100" cmpd="sng">
            <a:solidFill>
              <a:srgbClr val="FF0000"/>
            </a:solidFill>
            <a:headEnd type="arrow"/>
            <a:tailEnd type="none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572000" y="3581400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/>
                <a:cs typeface="Arial"/>
              </a:rPr>
              <a:t>Jump to </a:t>
            </a:r>
            <a:r>
              <a:rPr lang="en-US" altLang="zh-CN" sz="2000" dirty="0" smtClean="0">
                <a:latin typeface="Arial"/>
                <a:cs typeface="Arial"/>
              </a:rPr>
              <a:t>L2</a:t>
            </a:r>
            <a:endParaRPr lang="en-US" altLang="zh-CN" sz="2000" dirty="0">
              <a:latin typeface="Arial"/>
              <a:cs typeface="Arial"/>
            </a:endParaRPr>
          </a:p>
          <a:p>
            <a:r>
              <a:rPr lang="en-US" altLang="zh-CN" sz="2000" dirty="0">
                <a:latin typeface="Arial"/>
                <a:cs typeface="Arial"/>
              </a:rPr>
              <a:t>Forget </a:t>
            </a:r>
            <a:r>
              <a:rPr lang="en-US" altLang="zh-CN" sz="2000" dirty="0" smtClean="0">
                <a:latin typeface="Arial"/>
                <a:cs typeface="Arial"/>
              </a:rPr>
              <a:t>L2</a:t>
            </a:r>
            <a:endParaRPr lang="en-US" altLang="zh-CN" sz="2000" dirty="0">
              <a:latin typeface="Arial"/>
              <a:cs typeface="Arial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724400" y="4982740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latin typeface="Arial"/>
                <a:cs typeface="Arial"/>
              </a:rPr>
              <a:t>Jump to L3</a:t>
            </a:r>
          </a:p>
          <a:p>
            <a:pPr algn="l"/>
            <a:r>
              <a:rPr lang="en-US" sz="2000" dirty="0" smtClean="0">
                <a:latin typeface="Arial"/>
                <a:cs typeface="Arial"/>
              </a:rPr>
              <a:t>Forget L3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8352197" y="3482457"/>
            <a:ext cx="457200" cy="38100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ヒラギノ角ゴ ProN W3" charset="0"/>
                <a:cs typeface="Arial"/>
                <a:sym typeface="Gill Sans" charset="0"/>
              </a:rPr>
              <a:t>L2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8354477" y="3866967"/>
            <a:ext cx="457200" cy="38100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ヒラギノ角ゴ ProN W3" charset="0"/>
                <a:cs typeface="Arial"/>
                <a:sym typeface="Gill Sans" charset="0"/>
              </a:rPr>
              <a:t>L1</a:t>
            </a:r>
          </a:p>
        </p:txBody>
      </p:sp>
      <p:sp>
        <p:nvSpPr>
          <p:cNvPr id="21" name="Rectangle 88"/>
          <p:cNvSpPr/>
          <p:nvPr/>
        </p:nvSpPr>
        <p:spPr bwMode="auto">
          <a:xfrm>
            <a:off x="8354477" y="3121197"/>
            <a:ext cx="457200" cy="38100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L3</a:t>
            </a:r>
          </a:p>
        </p:txBody>
      </p:sp>
      <p:cxnSp>
        <p:nvCxnSpPr>
          <p:cNvPr id="17" name="Straight Connector 2"/>
          <p:cNvCxnSpPr/>
          <p:nvPr/>
        </p:nvCxnSpPr>
        <p:spPr bwMode="auto">
          <a:xfrm flipV="1">
            <a:off x="8153400" y="3201527"/>
            <a:ext cx="838200" cy="2286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2"/>
          <p:cNvCxnSpPr/>
          <p:nvPr/>
        </p:nvCxnSpPr>
        <p:spPr bwMode="auto">
          <a:xfrm flipV="1">
            <a:off x="8213808" y="3582527"/>
            <a:ext cx="838200" cy="2286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2"/>
          <p:cNvCxnSpPr/>
          <p:nvPr/>
        </p:nvCxnSpPr>
        <p:spPr bwMode="auto">
          <a:xfrm flipV="1">
            <a:off x="8188875" y="3992347"/>
            <a:ext cx="838200" cy="2286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491316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610600" cy="1143000"/>
          </a:xfrm>
          <a:ln/>
        </p:spPr>
        <p:txBody>
          <a:bodyPr>
            <a:normAutofit fontScale="90000"/>
          </a:bodyPr>
          <a:lstStyle/>
          <a:p>
            <a:pPr marL="119063" indent="-119063"/>
            <a:r>
              <a:rPr lang="en-US" dirty="0" smtClean="0"/>
              <a:t>How to transfer control for procedure calls?</a:t>
            </a:r>
            <a:endParaRPr lang="en-US" dirty="0"/>
          </a:p>
        </p:txBody>
      </p:sp>
      <p:sp>
        <p:nvSpPr>
          <p:cNvPr id="7" name="Rectangle 4"/>
          <p:cNvSpPr>
            <a:spLocks/>
          </p:cNvSpPr>
          <p:nvPr/>
        </p:nvSpPr>
        <p:spPr bwMode="auto">
          <a:xfrm>
            <a:off x="1447800" y="1295400"/>
            <a:ext cx="1841500" cy="1371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v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oid main(){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..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 f(..)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L1: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..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}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8" name="Rectangle 4"/>
          <p:cNvSpPr>
            <a:spLocks/>
          </p:cNvSpPr>
          <p:nvPr/>
        </p:nvSpPr>
        <p:spPr bwMode="auto">
          <a:xfrm>
            <a:off x="1447800" y="2819400"/>
            <a:ext cx="1841500" cy="1371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v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oid f(){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..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 g(..)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L2: ..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}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9" name="Rectangle 4"/>
          <p:cNvSpPr>
            <a:spLocks/>
          </p:cNvSpPr>
          <p:nvPr/>
        </p:nvSpPr>
        <p:spPr bwMode="auto">
          <a:xfrm>
            <a:off x="1447800" y="4419600"/>
            <a:ext cx="1841500" cy="1371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v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oid g(){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..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 h(..)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L3: ..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}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2763337" y="2045936"/>
            <a:ext cx="0" cy="0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334" name="Freeform 12333"/>
          <p:cNvSpPr/>
          <p:nvPr/>
        </p:nvSpPr>
        <p:spPr>
          <a:xfrm>
            <a:off x="2836065" y="2013521"/>
            <a:ext cx="1949847" cy="1302306"/>
          </a:xfrm>
          <a:custGeom>
            <a:avLst/>
            <a:gdLst>
              <a:gd name="connsiteX0" fmla="*/ 21343 w 1949847"/>
              <a:gd name="connsiteY0" fmla="*/ 20656 h 1302306"/>
              <a:gd name="connsiteX1" fmla="*/ 221244 w 1949847"/>
              <a:gd name="connsiteY1" fmla="*/ 32415 h 1302306"/>
              <a:gd name="connsiteX2" fmla="*/ 1608792 w 1949847"/>
              <a:gd name="connsiteY2" fmla="*/ 326371 h 1302306"/>
              <a:gd name="connsiteX3" fmla="*/ 1843970 w 1949847"/>
              <a:gd name="connsiteY3" fmla="*/ 949558 h 1302306"/>
              <a:gd name="connsiteX4" fmla="*/ 174209 w 1949847"/>
              <a:gd name="connsiteY4" fmla="*/ 1302306 h 1302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9847" h="1302306">
                <a:moveTo>
                  <a:pt x="21343" y="20656"/>
                </a:moveTo>
                <a:cubicBezTo>
                  <a:pt x="-10994" y="1059"/>
                  <a:pt x="-43331" y="-18538"/>
                  <a:pt x="221244" y="32415"/>
                </a:cubicBezTo>
                <a:cubicBezTo>
                  <a:pt x="485819" y="83368"/>
                  <a:pt x="1338338" y="173514"/>
                  <a:pt x="1608792" y="326371"/>
                </a:cubicBezTo>
                <a:cubicBezTo>
                  <a:pt x="1879246" y="479228"/>
                  <a:pt x="2083067" y="786902"/>
                  <a:pt x="1843970" y="949558"/>
                </a:cubicBezTo>
                <a:cubicBezTo>
                  <a:pt x="1604873" y="1112214"/>
                  <a:pt x="456422" y="1243515"/>
                  <a:pt x="174209" y="1302306"/>
                </a:cubicBezTo>
              </a:path>
            </a:pathLst>
          </a:custGeom>
          <a:ln w="38100" cmpd="sng">
            <a:solidFill>
              <a:srgbClr val="FF0000"/>
            </a:solidFill>
            <a:headEnd type="arrow"/>
            <a:tailEnd type="none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335" name="TextBox 12334"/>
          <p:cNvSpPr txBox="1"/>
          <p:nvPr/>
        </p:nvSpPr>
        <p:spPr>
          <a:xfrm>
            <a:off x="4648200" y="1905000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latin typeface="Arial"/>
                <a:cs typeface="Arial"/>
              </a:rPr>
              <a:t>Jump to L1</a:t>
            </a:r>
          </a:p>
          <a:p>
            <a:pPr algn="l"/>
            <a:r>
              <a:rPr lang="en-US" sz="2000" dirty="0" smtClean="0">
                <a:latin typeface="Arial"/>
                <a:cs typeface="Arial"/>
              </a:rPr>
              <a:t>Forget L1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80" name="Freeform 79"/>
          <p:cNvSpPr/>
          <p:nvPr/>
        </p:nvSpPr>
        <p:spPr>
          <a:xfrm>
            <a:off x="3124200" y="3657600"/>
            <a:ext cx="1949847" cy="1302306"/>
          </a:xfrm>
          <a:custGeom>
            <a:avLst/>
            <a:gdLst>
              <a:gd name="connsiteX0" fmla="*/ 21343 w 1949847"/>
              <a:gd name="connsiteY0" fmla="*/ 20656 h 1302306"/>
              <a:gd name="connsiteX1" fmla="*/ 221244 w 1949847"/>
              <a:gd name="connsiteY1" fmla="*/ 32415 h 1302306"/>
              <a:gd name="connsiteX2" fmla="*/ 1608792 w 1949847"/>
              <a:gd name="connsiteY2" fmla="*/ 326371 h 1302306"/>
              <a:gd name="connsiteX3" fmla="*/ 1843970 w 1949847"/>
              <a:gd name="connsiteY3" fmla="*/ 949558 h 1302306"/>
              <a:gd name="connsiteX4" fmla="*/ 174209 w 1949847"/>
              <a:gd name="connsiteY4" fmla="*/ 1302306 h 1302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9847" h="1302306">
                <a:moveTo>
                  <a:pt x="21343" y="20656"/>
                </a:moveTo>
                <a:cubicBezTo>
                  <a:pt x="-10994" y="1059"/>
                  <a:pt x="-43331" y="-18538"/>
                  <a:pt x="221244" y="32415"/>
                </a:cubicBezTo>
                <a:cubicBezTo>
                  <a:pt x="485819" y="83368"/>
                  <a:pt x="1338338" y="173514"/>
                  <a:pt x="1608792" y="326371"/>
                </a:cubicBezTo>
                <a:cubicBezTo>
                  <a:pt x="1879246" y="479228"/>
                  <a:pt x="2083067" y="786902"/>
                  <a:pt x="1843970" y="949558"/>
                </a:cubicBezTo>
                <a:cubicBezTo>
                  <a:pt x="1604873" y="1112214"/>
                  <a:pt x="456422" y="1243515"/>
                  <a:pt x="174209" y="1302306"/>
                </a:cubicBezTo>
              </a:path>
            </a:pathLst>
          </a:custGeom>
          <a:ln w="38100" cmpd="sng">
            <a:solidFill>
              <a:srgbClr val="FF0000"/>
            </a:solidFill>
            <a:headEnd type="arrow"/>
            <a:tailEnd type="none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2" name="Freeform 81"/>
          <p:cNvSpPr/>
          <p:nvPr/>
        </p:nvSpPr>
        <p:spPr>
          <a:xfrm>
            <a:off x="3200400" y="5181600"/>
            <a:ext cx="1949847" cy="1302306"/>
          </a:xfrm>
          <a:custGeom>
            <a:avLst/>
            <a:gdLst>
              <a:gd name="connsiteX0" fmla="*/ 21343 w 1949847"/>
              <a:gd name="connsiteY0" fmla="*/ 20656 h 1302306"/>
              <a:gd name="connsiteX1" fmla="*/ 221244 w 1949847"/>
              <a:gd name="connsiteY1" fmla="*/ 32415 h 1302306"/>
              <a:gd name="connsiteX2" fmla="*/ 1608792 w 1949847"/>
              <a:gd name="connsiteY2" fmla="*/ 326371 h 1302306"/>
              <a:gd name="connsiteX3" fmla="*/ 1843970 w 1949847"/>
              <a:gd name="connsiteY3" fmla="*/ 949558 h 1302306"/>
              <a:gd name="connsiteX4" fmla="*/ 174209 w 1949847"/>
              <a:gd name="connsiteY4" fmla="*/ 1302306 h 1302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9847" h="1302306">
                <a:moveTo>
                  <a:pt x="21343" y="20656"/>
                </a:moveTo>
                <a:cubicBezTo>
                  <a:pt x="-10994" y="1059"/>
                  <a:pt x="-43331" y="-18538"/>
                  <a:pt x="221244" y="32415"/>
                </a:cubicBezTo>
                <a:cubicBezTo>
                  <a:pt x="485819" y="83368"/>
                  <a:pt x="1338338" y="173514"/>
                  <a:pt x="1608792" y="326371"/>
                </a:cubicBezTo>
                <a:cubicBezTo>
                  <a:pt x="1879246" y="479228"/>
                  <a:pt x="2083067" y="786902"/>
                  <a:pt x="1843970" y="949558"/>
                </a:cubicBezTo>
                <a:cubicBezTo>
                  <a:pt x="1604873" y="1112214"/>
                  <a:pt x="456422" y="1243515"/>
                  <a:pt x="174209" y="1302306"/>
                </a:cubicBezTo>
              </a:path>
            </a:pathLst>
          </a:custGeom>
          <a:ln w="38100" cmpd="sng">
            <a:solidFill>
              <a:srgbClr val="FF0000"/>
            </a:solidFill>
            <a:headEnd type="arrow"/>
            <a:tailEnd type="none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572000" y="3581400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/>
                <a:cs typeface="Arial"/>
              </a:rPr>
              <a:t>Jump to </a:t>
            </a:r>
            <a:r>
              <a:rPr lang="en-US" altLang="zh-CN" sz="2000" dirty="0" smtClean="0">
                <a:latin typeface="Arial"/>
                <a:cs typeface="Arial"/>
              </a:rPr>
              <a:t>L2</a:t>
            </a:r>
            <a:endParaRPr lang="en-US" altLang="zh-CN" sz="2000" dirty="0">
              <a:latin typeface="Arial"/>
              <a:cs typeface="Arial"/>
            </a:endParaRPr>
          </a:p>
          <a:p>
            <a:r>
              <a:rPr lang="en-US" altLang="zh-CN" sz="2000" dirty="0">
                <a:latin typeface="Arial"/>
                <a:cs typeface="Arial"/>
              </a:rPr>
              <a:t>Forget </a:t>
            </a:r>
            <a:r>
              <a:rPr lang="en-US" altLang="zh-CN" sz="2000" dirty="0" smtClean="0">
                <a:latin typeface="Arial"/>
                <a:cs typeface="Arial"/>
              </a:rPr>
              <a:t>L2</a:t>
            </a:r>
            <a:endParaRPr lang="en-US" altLang="zh-CN" sz="2000" dirty="0">
              <a:latin typeface="Arial"/>
              <a:cs typeface="Arial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724400" y="4982740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latin typeface="Arial"/>
                <a:cs typeface="Arial"/>
              </a:rPr>
              <a:t>Jump to L3</a:t>
            </a:r>
          </a:p>
          <a:p>
            <a:pPr algn="l"/>
            <a:r>
              <a:rPr lang="en-US" sz="2000" dirty="0" smtClean="0">
                <a:latin typeface="Arial"/>
                <a:cs typeface="Arial"/>
              </a:rPr>
              <a:t>Forget L3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8352197" y="3482457"/>
            <a:ext cx="457200" cy="38100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ヒラギノ角ゴ ProN W3" charset="0"/>
                <a:cs typeface="Arial"/>
                <a:sym typeface="Gill Sans" charset="0"/>
              </a:rPr>
              <a:t>L2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8354477" y="3866967"/>
            <a:ext cx="457200" cy="38100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ヒラギノ角ゴ ProN W3" charset="0"/>
                <a:cs typeface="Arial"/>
                <a:sym typeface="Gill Sans" charset="0"/>
              </a:rPr>
              <a:t>L1</a:t>
            </a:r>
          </a:p>
        </p:txBody>
      </p:sp>
      <p:sp>
        <p:nvSpPr>
          <p:cNvPr id="21" name="Rectangle 88"/>
          <p:cNvSpPr/>
          <p:nvPr/>
        </p:nvSpPr>
        <p:spPr bwMode="auto">
          <a:xfrm>
            <a:off x="8354477" y="3121197"/>
            <a:ext cx="457200" cy="38100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L3</a:t>
            </a:r>
          </a:p>
        </p:txBody>
      </p:sp>
      <p:cxnSp>
        <p:nvCxnSpPr>
          <p:cNvPr id="17" name="Straight Connector 2"/>
          <p:cNvCxnSpPr/>
          <p:nvPr/>
        </p:nvCxnSpPr>
        <p:spPr bwMode="auto">
          <a:xfrm flipV="1">
            <a:off x="8153400" y="3201527"/>
            <a:ext cx="838200" cy="2286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2"/>
          <p:cNvCxnSpPr/>
          <p:nvPr/>
        </p:nvCxnSpPr>
        <p:spPr bwMode="auto">
          <a:xfrm flipV="1">
            <a:off x="8213808" y="3582527"/>
            <a:ext cx="838200" cy="2286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2"/>
          <p:cNvCxnSpPr/>
          <p:nvPr/>
        </p:nvCxnSpPr>
        <p:spPr bwMode="auto">
          <a:xfrm flipV="1">
            <a:off x="8188875" y="3992347"/>
            <a:ext cx="838200" cy="2286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矩形 1"/>
          <p:cNvSpPr/>
          <p:nvPr/>
        </p:nvSpPr>
        <p:spPr>
          <a:xfrm>
            <a:off x="8213809" y="4420081"/>
            <a:ext cx="838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Arial"/>
                <a:cs typeface="Arial"/>
              </a:rPr>
              <a:t>Stack</a:t>
            </a:r>
            <a:endParaRPr lang="en-US" altLang="zh-CN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89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28224" y="6479537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is-I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0x7f…</a:t>
            </a:r>
            <a:r>
              <a:rPr lang="is-I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0080</a:t>
            </a: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527616" y="1189053"/>
            <a:ext cx="5912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 smtClean="0">
                <a:latin typeface="Verdana"/>
                <a:cs typeface="Verdana"/>
              </a:rPr>
              <a:t>TOP</a:t>
            </a:r>
            <a:endParaRPr lang="zh-CN" altLang="en-US" sz="1400" b="1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88232" y="848230"/>
            <a:ext cx="1951499" cy="339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cs-CZ" altLang="zh-CN" sz="1600" b="1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88232" y="509066"/>
            <a:ext cx="1951499" cy="339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US" altLang="zh-CN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88232" y="172303"/>
            <a:ext cx="1951499" cy="339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188232" y="1187037"/>
            <a:ext cx="1951499" cy="339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92602" y="2480935"/>
            <a:ext cx="1951499" cy="3391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96971" y="2830491"/>
            <a:ext cx="1951499" cy="3391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204552" y="3162959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204552" y="3496799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204552" y="3831483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188232" y="2160308"/>
            <a:ext cx="1951499" cy="31975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 flipH="1">
            <a:off x="4160649" y="1331216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2183421" y="1842833"/>
            <a:ext cx="1951499" cy="31975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188134" y="1524281"/>
            <a:ext cx="1951499" cy="31975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206261" y="4170647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2209150" y="4496474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2207113" y="4836078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2206557" y="5167118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2209150" y="5503532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607980" y="6097204"/>
            <a:ext cx="492443" cy="42799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85" name="矩形 84"/>
          <p:cNvSpPr/>
          <p:nvPr/>
        </p:nvSpPr>
        <p:spPr>
          <a:xfrm>
            <a:off x="829345" y="2831664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86" name="矩形 85"/>
          <p:cNvSpPr/>
          <p:nvPr/>
        </p:nvSpPr>
        <p:spPr>
          <a:xfrm>
            <a:off x="818106" y="3158305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87" name="矩形 86"/>
          <p:cNvSpPr/>
          <p:nvPr/>
        </p:nvSpPr>
        <p:spPr>
          <a:xfrm>
            <a:off x="753860" y="584781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88" name="矩形 87"/>
          <p:cNvSpPr/>
          <p:nvPr/>
        </p:nvSpPr>
        <p:spPr>
          <a:xfrm>
            <a:off x="753860" y="5499980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753860" y="516422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753860" y="483279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765099" y="4489071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92" name="矩形 91"/>
          <p:cNvSpPr/>
          <p:nvPr/>
        </p:nvSpPr>
        <p:spPr>
          <a:xfrm>
            <a:off x="1819245" y="4160924"/>
            <a:ext cx="37706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...</a:t>
            </a:r>
            <a:endParaRPr lang="zh-CN" altLang="en-US" dirty="0"/>
          </a:p>
        </p:txBody>
      </p:sp>
      <p:sp>
        <p:nvSpPr>
          <p:cNvPr id="93" name="矩形 92"/>
          <p:cNvSpPr/>
          <p:nvPr/>
        </p:nvSpPr>
        <p:spPr>
          <a:xfrm>
            <a:off x="1823615" y="3838090"/>
            <a:ext cx="37706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...</a:t>
            </a:r>
            <a:endParaRPr lang="zh-CN" altLang="en-US" dirty="0"/>
          </a:p>
        </p:txBody>
      </p:sp>
      <p:sp>
        <p:nvSpPr>
          <p:cNvPr id="94" name="矩形 93"/>
          <p:cNvSpPr/>
          <p:nvPr/>
        </p:nvSpPr>
        <p:spPr>
          <a:xfrm>
            <a:off x="1813085" y="3508465"/>
            <a:ext cx="37706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...</a:t>
            </a:r>
            <a:endParaRPr lang="zh-CN" altLang="en-US" dirty="0"/>
          </a:p>
        </p:txBody>
      </p:sp>
      <p:sp>
        <p:nvSpPr>
          <p:cNvPr id="95" name="矩形 94"/>
          <p:cNvSpPr/>
          <p:nvPr/>
        </p:nvSpPr>
        <p:spPr>
          <a:xfrm>
            <a:off x="848053" y="2492778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841668" y="846658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0088</a:t>
            </a:r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830429" y="1173299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0080</a:t>
            </a:r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843317" y="2175918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0068</a:t>
            </a:r>
            <a:endParaRPr lang="zh-CN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847687" y="1853084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0070</a:t>
            </a:r>
            <a:endParaRPr lang="zh-CN" altLang="en-US" dirty="0"/>
          </a:p>
        </p:txBody>
      </p:sp>
      <p:sp>
        <p:nvSpPr>
          <p:cNvPr id="101" name="矩形 100"/>
          <p:cNvSpPr/>
          <p:nvPr/>
        </p:nvSpPr>
        <p:spPr>
          <a:xfrm>
            <a:off x="837157" y="1523459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0078</a:t>
            </a:r>
            <a:endParaRPr lang="zh-CN" altLang="en-US" dirty="0"/>
          </a:p>
        </p:txBody>
      </p:sp>
      <p:sp>
        <p:nvSpPr>
          <p:cNvPr id="103" name="矩形 102"/>
          <p:cNvSpPr/>
          <p:nvPr/>
        </p:nvSpPr>
        <p:spPr>
          <a:xfrm>
            <a:off x="2208210" y="5846870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207113" y="6186034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854901" y="487118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0090</a:t>
            </a:r>
            <a:endParaRPr lang="zh-CN" altLang="en-US" dirty="0"/>
          </a:p>
        </p:txBody>
      </p:sp>
      <p:sp>
        <p:nvSpPr>
          <p:cNvPr id="106" name="矩形 105"/>
          <p:cNvSpPr/>
          <p:nvPr/>
        </p:nvSpPr>
        <p:spPr>
          <a:xfrm>
            <a:off x="852744" y="144389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0098</a:t>
            </a:r>
            <a:endParaRPr lang="zh-CN" altLang="en-US" dirty="0"/>
          </a:p>
        </p:txBody>
      </p:sp>
      <p:sp>
        <p:nvSpPr>
          <p:cNvPr id="107" name="矩形 106"/>
          <p:cNvSpPr/>
          <p:nvPr/>
        </p:nvSpPr>
        <p:spPr>
          <a:xfrm>
            <a:off x="4555526" y="144389"/>
            <a:ext cx="10415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 smtClean="0">
                <a:latin typeface="Verdana"/>
                <a:cs typeface="Verdana"/>
              </a:rPr>
              <a:t>BOTTOM</a:t>
            </a:r>
            <a:endParaRPr lang="zh-CN" altLang="en-US" sz="1400" b="1" dirty="0"/>
          </a:p>
        </p:txBody>
      </p:sp>
      <p:cxnSp>
        <p:nvCxnSpPr>
          <p:cNvPr id="108" name="直线箭头连接符 107"/>
          <p:cNvCxnSpPr/>
          <p:nvPr/>
        </p:nvCxnSpPr>
        <p:spPr>
          <a:xfrm flipH="1">
            <a:off x="4202514" y="314466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4148470" y="390396"/>
            <a:ext cx="1846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1400" b="1" dirty="0">
              <a:latin typeface="Arial"/>
              <a:cs typeface="Arial"/>
            </a:endParaRPr>
          </a:p>
        </p:txBody>
      </p:sp>
      <p:sp>
        <p:nvSpPr>
          <p:cNvPr id="109" name="Line 9"/>
          <p:cNvSpPr>
            <a:spLocks noChangeShapeType="1"/>
          </p:cNvSpPr>
          <p:nvPr/>
        </p:nvSpPr>
        <p:spPr bwMode="auto">
          <a:xfrm>
            <a:off x="614310" y="172303"/>
            <a:ext cx="0" cy="1864492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0" name="Rectangle 10"/>
          <p:cNvSpPr>
            <a:spLocks/>
          </p:cNvSpPr>
          <p:nvPr/>
        </p:nvSpPr>
        <p:spPr bwMode="auto">
          <a:xfrm rot="16200000">
            <a:off x="-638512" y="809286"/>
            <a:ext cx="2000760" cy="454257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Stack </a:t>
            </a:r>
            <a:r>
              <a:rPr lang="en-US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Grows</a:t>
            </a:r>
            <a:r>
              <a:rPr lang="en-US" dirty="0">
                <a:latin typeface="Arial Narrow" charset="0"/>
                <a:ea typeface="Lucida Grande" charset="0"/>
                <a:cs typeface="Lucida Grande" charset="0"/>
                <a:sym typeface="Arial Narrow" charset="0"/>
              </a:rPr>
              <a:t> </a:t>
            </a:r>
            <a:r>
              <a:rPr lang="en-US" dirty="0" smtClean="0">
                <a:latin typeface="Arial Narrow" charset="0"/>
                <a:ea typeface="Lucida Grande" charset="0"/>
                <a:cs typeface="Lucida Grande" charset="0"/>
                <a:sym typeface="Arial Narrow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Down</a:t>
            </a:r>
            <a:endParaRPr lang="en-US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317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Stack </a:t>
            </a:r>
            <a:r>
              <a:rPr kumimoji="1" lang="mr-IN" altLang="zh-CN" dirty="0" smtClean="0"/>
              <a:t>–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push Instruction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b="1" dirty="0" err="1">
                <a:latin typeface="Consolas"/>
                <a:cs typeface="Consolas"/>
              </a:rPr>
              <a:t>p</a:t>
            </a:r>
            <a:r>
              <a:rPr kumimoji="1" lang="en-US" altLang="zh-CN" b="1" dirty="0" err="1" smtClean="0">
                <a:latin typeface="Consolas"/>
                <a:cs typeface="Consolas"/>
              </a:rPr>
              <a:t>ushq</a:t>
            </a:r>
            <a:r>
              <a:rPr kumimoji="1" lang="en-US" altLang="zh-CN" dirty="0" smtClean="0">
                <a:latin typeface="Consolas"/>
                <a:cs typeface="Consolas"/>
              </a:rPr>
              <a:t> </a:t>
            </a:r>
            <a:r>
              <a:rPr kumimoji="1" lang="en-US" altLang="zh-CN" dirty="0" err="1" smtClean="0">
                <a:latin typeface="Consolas"/>
                <a:cs typeface="Consolas"/>
              </a:rPr>
              <a:t>src</a:t>
            </a:r>
            <a:endParaRPr kumimoji="1" lang="en-US" altLang="zh-CN" dirty="0" smtClean="0">
              <a:latin typeface="Consolas"/>
              <a:cs typeface="Consolas"/>
            </a:endParaRPr>
          </a:p>
          <a:p>
            <a:pPr lvl="1"/>
            <a:r>
              <a:rPr kumimoji="1" lang="en-US" altLang="zh-CN" dirty="0" smtClean="0"/>
              <a:t>Decrement %</a:t>
            </a:r>
            <a:r>
              <a:rPr kumimoji="1" lang="en-US" altLang="zh-CN" dirty="0" err="1" smtClean="0"/>
              <a:t>rsp</a:t>
            </a:r>
            <a:r>
              <a:rPr kumimoji="1" lang="en-US" altLang="zh-CN" dirty="0" smtClean="0"/>
              <a:t> by 8 </a:t>
            </a:r>
          </a:p>
          <a:p>
            <a:pPr lvl="1"/>
            <a:r>
              <a:rPr lang="en-US" altLang="zh-CN" dirty="0"/>
              <a:t>Write operand at address given by </a:t>
            </a:r>
            <a:r>
              <a:rPr lang="en-US" altLang="zh-CN" dirty="0">
                <a:latin typeface="Consolas"/>
                <a:cs typeface="Consolas"/>
                <a:sym typeface="Courier New Bold" charset="0"/>
              </a:rPr>
              <a:t>%</a:t>
            </a:r>
            <a:r>
              <a:rPr lang="en-US" altLang="zh-CN" dirty="0" err="1">
                <a:latin typeface="Consolas"/>
                <a:cs typeface="Consolas"/>
                <a:sym typeface="Courier New Bold" charset="0"/>
              </a:rPr>
              <a:t>rsp</a:t>
            </a:r>
            <a:endParaRPr lang="en-US" altLang="zh-CN" dirty="0">
              <a:latin typeface="Consolas"/>
              <a:cs typeface="Consolas"/>
              <a:sym typeface="Courier New Bold" charset="0"/>
            </a:endParaRPr>
          </a:p>
          <a:p>
            <a:pPr marL="457200" lvl="1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6527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27994" y="6450704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altLang="zh-CN" sz="1600" dirty="0">
                <a:solidFill>
                  <a:srgbClr val="000000"/>
                </a:solidFill>
                <a:latin typeface="Arial"/>
                <a:cs typeface="Arial"/>
              </a:rPr>
              <a:t>0x00…0028</a:t>
            </a: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pushq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 %rdi</a:t>
            </a: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0x5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is-I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0x7f…0080</a:t>
            </a:r>
            <a:endParaRPr lang="is-I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927386" y="1202091"/>
            <a:ext cx="5912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 smtClean="0">
                <a:latin typeface="Verdana"/>
                <a:cs typeface="Verdana"/>
              </a:rPr>
              <a:t>TOP</a:t>
            </a:r>
            <a:endParaRPr lang="zh-CN" altLang="en-US" sz="1400" b="1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88002" y="819397"/>
            <a:ext cx="1951499" cy="339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altLang="zh-CN" sz="1600" dirty="0" smtClean="0">
                <a:latin typeface="Consolas"/>
                <a:cs typeface="Consolas"/>
                <a:sym typeface="Courier New Bold" charset="0"/>
              </a:rPr>
              <a:t>0x3</a:t>
            </a:r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88002" y="480233"/>
            <a:ext cx="1951499" cy="339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0x2</a:t>
            </a:r>
            <a:endParaRPr lang="en-US" altLang="zh-CN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88002" y="143470"/>
            <a:ext cx="1951499" cy="339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altLang="zh-CN" sz="1600" dirty="0" smtClean="0">
                <a:latin typeface="Consolas"/>
                <a:cs typeface="Consolas"/>
                <a:sym typeface="Courier New Bold" charset="0"/>
              </a:rPr>
              <a:t>0x1</a:t>
            </a:r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88002" y="1158204"/>
            <a:ext cx="1951499" cy="339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0x4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92372" y="2452102"/>
            <a:ext cx="1951499" cy="3391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96741" y="2801658"/>
            <a:ext cx="1951499" cy="3391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04322" y="3134126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04322" y="3467966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604322" y="3802650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588002" y="2131475"/>
            <a:ext cx="1951499" cy="31975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 flipH="1">
            <a:off x="3560419" y="1344254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1583191" y="1814000"/>
            <a:ext cx="1951499" cy="31975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587904" y="1495448"/>
            <a:ext cx="1951499" cy="31975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606031" y="4141814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1608920" y="4467641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1606883" y="4807245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p</a:t>
            </a:r>
            <a:r>
              <a:rPr lang="en-US" altLang="zh-CN" sz="1600" dirty="0" err="1" smtClean="0">
                <a:solidFill>
                  <a:prstClr val="black"/>
                </a:solidFill>
                <a:latin typeface="Consolas"/>
                <a:cs typeface="Consolas"/>
              </a:rPr>
              <a:t>ushq</a:t>
            </a:r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 %rdi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1606327" y="5138285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608920" y="5474699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007750" y="6068371"/>
            <a:ext cx="492443" cy="42799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85" name="矩形 84"/>
          <p:cNvSpPr/>
          <p:nvPr/>
        </p:nvSpPr>
        <p:spPr>
          <a:xfrm>
            <a:off x="229115" y="2802831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86" name="矩形 85"/>
          <p:cNvSpPr/>
          <p:nvPr/>
        </p:nvSpPr>
        <p:spPr>
          <a:xfrm>
            <a:off x="217876" y="3129472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87" name="矩形 86"/>
          <p:cNvSpPr/>
          <p:nvPr/>
        </p:nvSpPr>
        <p:spPr>
          <a:xfrm>
            <a:off x="153630" y="581897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88" name="矩形 87"/>
          <p:cNvSpPr/>
          <p:nvPr/>
        </p:nvSpPr>
        <p:spPr>
          <a:xfrm>
            <a:off x="153630" y="547114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153630" y="513539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153630" y="480396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164869" y="446023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92" name="矩形 91"/>
          <p:cNvSpPr/>
          <p:nvPr/>
        </p:nvSpPr>
        <p:spPr>
          <a:xfrm>
            <a:off x="1219015" y="4132091"/>
            <a:ext cx="37706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...</a:t>
            </a:r>
            <a:endParaRPr lang="zh-CN" altLang="en-US" dirty="0"/>
          </a:p>
        </p:txBody>
      </p:sp>
      <p:sp>
        <p:nvSpPr>
          <p:cNvPr id="93" name="矩形 92"/>
          <p:cNvSpPr/>
          <p:nvPr/>
        </p:nvSpPr>
        <p:spPr>
          <a:xfrm>
            <a:off x="1223385" y="3809257"/>
            <a:ext cx="37706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...</a:t>
            </a:r>
            <a:endParaRPr lang="zh-CN" altLang="en-US" dirty="0"/>
          </a:p>
        </p:txBody>
      </p:sp>
      <p:sp>
        <p:nvSpPr>
          <p:cNvPr id="94" name="矩形 93"/>
          <p:cNvSpPr/>
          <p:nvPr/>
        </p:nvSpPr>
        <p:spPr>
          <a:xfrm>
            <a:off x="1212855" y="3479632"/>
            <a:ext cx="37706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...</a:t>
            </a:r>
            <a:endParaRPr lang="zh-CN" altLang="en-US" dirty="0"/>
          </a:p>
        </p:txBody>
      </p:sp>
      <p:sp>
        <p:nvSpPr>
          <p:cNvPr id="95" name="矩形 94"/>
          <p:cNvSpPr/>
          <p:nvPr/>
        </p:nvSpPr>
        <p:spPr>
          <a:xfrm>
            <a:off x="247823" y="2463945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241438" y="817825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0088</a:t>
            </a:r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230199" y="1144466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0080</a:t>
            </a:r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243087" y="2147085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0068</a:t>
            </a:r>
            <a:endParaRPr lang="zh-CN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247457" y="1824251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0070</a:t>
            </a:r>
            <a:endParaRPr lang="zh-CN" altLang="en-US" dirty="0"/>
          </a:p>
        </p:txBody>
      </p:sp>
      <p:sp>
        <p:nvSpPr>
          <p:cNvPr id="101" name="矩形 100"/>
          <p:cNvSpPr/>
          <p:nvPr/>
        </p:nvSpPr>
        <p:spPr>
          <a:xfrm>
            <a:off x="236927" y="1494626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0078</a:t>
            </a:r>
            <a:endParaRPr lang="zh-CN" altLang="en-US" dirty="0"/>
          </a:p>
        </p:txBody>
      </p:sp>
      <p:sp>
        <p:nvSpPr>
          <p:cNvPr id="103" name="矩形 102"/>
          <p:cNvSpPr/>
          <p:nvPr/>
        </p:nvSpPr>
        <p:spPr>
          <a:xfrm>
            <a:off x="1607980" y="5818037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1606883" y="6157201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254671" y="458285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0090</a:t>
            </a:r>
            <a:endParaRPr lang="zh-CN" altLang="en-US" dirty="0"/>
          </a:p>
        </p:txBody>
      </p:sp>
      <p:sp>
        <p:nvSpPr>
          <p:cNvPr id="106" name="矩形 105"/>
          <p:cNvSpPr/>
          <p:nvPr/>
        </p:nvSpPr>
        <p:spPr>
          <a:xfrm>
            <a:off x="252514" y="115556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0098</a:t>
            </a:r>
            <a:endParaRPr lang="zh-CN" altLang="en-US" dirty="0"/>
          </a:p>
        </p:txBody>
      </p:sp>
      <p:sp>
        <p:nvSpPr>
          <p:cNvPr id="107" name="矩形 106"/>
          <p:cNvSpPr/>
          <p:nvPr/>
        </p:nvSpPr>
        <p:spPr>
          <a:xfrm>
            <a:off x="3955296" y="115556"/>
            <a:ext cx="10415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 smtClean="0">
                <a:latin typeface="Verdana"/>
                <a:cs typeface="Verdana"/>
              </a:rPr>
              <a:t>BOTTOM</a:t>
            </a:r>
            <a:endParaRPr lang="zh-CN" altLang="en-US" sz="1400" b="1" dirty="0"/>
          </a:p>
        </p:txBody>
      </p:sp>
      <p:cxnSp>
        <p:nvCxnSpPr>
          <p:cNvPr id="108" name="直线箭头连接符 107"/>
          <p:cNvCxnSpPr/>
          <p:nvPr/>
        </p:nvCxnSpPr>
        <p:spPr>
          <a:xfrm flipH="1">
            <a:off x="3602284" y="285633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548240" y="361563"/>
            <a:ext cx="17709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Arial"/>
                <a:cs typeface="Arial"/>
              </a:rPr>
              <a:t>(Initial </a:t>
            </a:r>
            <a:r>
              <a:rPr lang="en-US" altLang="zh-CN" sz="1400" b="1" dirty="0" smtClean="0">
                <a:latin typeface="Arial"/>
                <a:cs typeface="Arial"/>
              </a:rPr>
              <a:t>%</a:t>
            </a:r>
            <a:r>
              <a:rPr lang="en-US" altLang="zh-CN" sz="1400" b="1" dirty="0" err="1" smtClean="0">
                <a:latin typeface="Arial"/>
                <a:cs typeface="Arial"/>
              </a:rPr>
              <a:t>rsp</a:t>
            </a:r>
            <a:r>
              <a:rPr lang="en-US" altLang="zh-CN" sz="1400" b="1" dirty="0" smtClean="0">
                <a:latin typeface="Arial"/>
                <a:cs typeface="Arial"/>
              </a:rPr>
              <a:t> </a:t>
            </a:r>
            <a:r>
              <a:rPr lang="en-US" altLang="zh-CN" sz="1400" b="1" dirty="0">
                <a:latin typeface="Arial"/>
                <a:cs typeface="Arial"/>
              </a:rPr>
              <a:t>v</a:t>
            </a:r>
            <a:r>
              <a:rPr lang="en-US" altLang="zh-CN" sz="1400" b="1" dirty="0" smtClean="0">
                <a:latin typeface="Arial"/>
                <a:cs typeface="Arial"/>
              </a:rPr>
              <a:t>alue</a:t>
            </a:r>
            <a:r>
              <a:rPr lang="en-US" altLang="zh-CN" sz="1400" b="1" dirty="0">
                <a:latin typeface="Arial"/>
                <a:cs typeface="Arial"/>
              </a:rPr>
              <a:t>)</a:t>
            </a:r>
            <a:endParaRPr lang="zh-CN" altLang="en-US" sz="1400" b="1" dirty="0">
              <a:latin typeface="Arial"/>
              <a:cs typeface="Arial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3927386" y="4856513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 smtClean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cxnSp>
        <p:nvCxnSpPr>
          <p:cNvPr id="111" name="直线箭头连接符 110"/>
          <p:cNvCxnSpPr/>
          <p:nvPr/>
        </p:nvCxnSpPr>
        <p:spPr>
          <a:xfrm flipH="1">
            <a:off x="3560419" y="4998676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6" name="矩形 17"/>
          <p:cNvSpPr/>
          <p:nvPr/>
        </p:nvSpPr>
        <p:spPr>
          <a:xfrm>
            <a:off x="3595879" y="1384320"/>
            <a:ext cx="19604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Arial"/>
                <a:cs typeface="Arial"/>
              </a:rPr>
              <a:t>(Current %</a:t>
            </a:r>
            <a:r>
              <a:rPr lang="en-US" altLang="zh-CN" sz="1400" b="1" dirty="0" err="1" smtClean="0">
                <a:latin typeface="Arial"/>
                <a:cs typeface="Arial"/>
              </a:rPr>
              <a:t>rsp</a:t>
            </a:r>
            <a:r>
              <a:rPr lang="en-US" altLang="zh-CN" sz="1400" b="1" dirty="0" smtClean="0">
                <a:latin typeface="Arial"/>
                <a:cs typeface="Arial"/>
              </a:rPr>
              <a:t> Value</a:t>
            </a:r>
            <a:r>
              <a:rPr lang="en-US" altLang="zh-CN" sz="1400" b="1" dirty="0">
                <a:latin typeface="Arial"/>
                <a:cs typeface="Arial"/>
              </a:rPr>
              <a:t>)</a:t>
            </a:r>
            <a:endParaRPr lang="zh-CN" altLang="en-US" sz="14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3634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27994" y="6450704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altLang="zh-CN" sz="1600" dirty="0">
                <a:solidFill>
                  <a:srgbClr val="000000"/>
                </a:solidFill>
                <a:latin typeface="Arial"/>
                <a:cs typeface="Arial"/>
              </a:rPr>
              <a:t>0x00…</a:t>
            </a:r>
            <a:r>
              <a:rPr lang="is-I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0028</a:t>
            </a:r>
            <a:endParaRPr lang="is-IS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pushq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 %rdi</a:t>
            </a: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0x5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is-I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0x7f…0078</a:t>
            </a:r>
            <a:endParaRPr lang="is-I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927386" y="1519551"/>
            <a:ext cx="5912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 smtClean="0">
                <a:latin typeface="Verdana"/>
                <a:cs typeface="Verdana"/>
              </a:rPr>
              <a:t>TOP</a:t>
            </a:r>
            <a:endParaRPr lang="zh-CN" altLang="en-US" sz="1400" b="1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88002" y="819397"/>
            <a:ext cx="1951499" cy="339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altLang="zh-CN" sz="1600" dirty="0" smtClean="0">
                <a:latin typeface="Consolas"/>
                <a:cs typeface="Consolas"/>
                <a:sym typeface="Courier New Bold" charset="0"/>
              </a:rPr>
              <a:t>0x3</a:t>
            </a:r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88002" y="480233"/>
            <a:ext cx="1951499" cy="339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0x2</a:t>
            </a:r>
            <a:endParaRPr lang="en-US" altLang="zh-CN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88002" y="143470"/>
            <a:ext cx="1951499" cy="339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altLang="zh-CN" sz="1600" dirty="0" smtClean="0">
                <a:latin typeface="Consolas"/>
                <a:cs typeface="Consolas"/>
                <a:sym typeface="Courier New Bold" charset="0"/>
              </a:rPr>
              <a:t>0x1</a:t>
            </a:r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88002" y="1158204"/>
            <a:ext cx="1951499" cy="339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0x4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92372" y="2452102"/>
            <a:ext cx="1951499" cy="3391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96741" y="2801658"/>
            <a:ext cx="1951499" cy="3391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04322" y="3134126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04322" y="3467966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604322" y="3802650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588002" y="2131475"/>
            <a:ext cx="1951499" cy="31975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 flipH="1">
            <a:off x="3560419" y="1661714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1583191" y="1814000"/>
            <a:ext cx="1951499" cy="31975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587904" y="1495448"/>
            <a:ext cx="1951499" cy="3197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0x5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606031" y="4141814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1608920" y="4467641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1606883" y="4807245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p</a:t>
            </a:r>
            <a:r>
              <a:rPr lang="en-US" altLang="zh-CN" sz="1600" dirty="0" err="1" smtClean="0">
                <a:solidFill>
                  <a:prstClr val="black"/>
                </a:solidFill>
                <a:latin typeface="Consolas"/>
                <a:cs typeface="Consolas"/>
              </a:rPr>
              <a:t>ushq</a:t>
            </a:r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 %rdi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1606327" y="5138285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608920" y="5474699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007750" y="6068371"/>
            <a:ext cx="492443" cy="42799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85" name="矩形 84"/>
          <p:cNvSpPr/>
          <p:nvPr/>
        </p:nvSpPr>
        <p:spPr>
          <a:xfrm>
            <a:off x="229115" y="2802831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86" name="矩形 85"/>
          <p:cNvSpPr/>
          <p:nvPr/>
        </p:nvSpPr>
        <p:spPr>
          <a:xfrm>
            <a:off x="217876" y="3129472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87" name="矩形 86"/>
          <p:cNvSpPr/>
          <p:nvPr/>
        </p:nvSpPr>
        <p:spPr>
          <a:xfrm>
            <a:off x="153630" y="581897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88" name="矩形 87"/>
          <p:cNvSpPr/>
          <p:nvPr/>
        </p:nvSpPr>
        <p:spPr>
          <a:xfrm>
            <a:off x="153630" y="547114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153630" y="513539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153630" y="480396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164869" y="446023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92" name="矩形 91"/>
          <p:cNvSpPr/>
          <p:nvPr/>
        </p:nvSpPr>
        <p:spPr>
          <a:xfrm>
            <a:off x="1219015" y="4132091"/>
            <a:ext cx="37706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...</a:t>
            </a:r>
            <a:endParaRPr lang="zh-CN" altLang="en-US" dirty="0"/>
          </a:p>
        </p:txBody>
      </p:sp>
      <p:sp>
        <p:nvSpPr>
          <p:cNvPr id="93" name="矩形 92"/>
          <p:cNvSpPr/>
          <p:nvPr/>
        </p:nvSpPr>
        <p:spPr>
          <a:xfrm>
            <a:off x="1223385" y="3809257"/>
            <a:ext cx="37706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...</a:t>
            </a:r>
            <a:endParaRPr lang="zh-CN" altLang="en-US" dirty="0"/>
          </a:p>
        </p:txBody>
      </p:sp>
      <p:sp>
        <p:nvSpPr>
          <p:cNvPr id="94" name="矩形 93"/>
          <p:cNvSpPr/>
          <p:nvPr/>
        </p:nvSpPr>
        <p:spPr>
          <a:xfrm>
            <a:off x="1212855" y="3479632"/>
            <a:ext cx="37706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...</a:t>
            </a:r>
            <a:endParaRPr lang="zh-CN" altLang="en-US" dirty="0"/>
          </a:p>
        </p:txBody>
      </p:sp>
      <p:sp>
        <p:nvSpPr>
          <p:cNvPr id="95" name="矩形 94"/>
          <p:cNvSpPr/>
          <p:nvPr/>
        </p:nvSpPr>
        <p:spPr>
          <a:xfrm>
            <a:off x="247823" y="2463945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241438" y="817825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0088</a:t>
            </a:r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230199" y="1144466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0080</a:t>
            </a:r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243087" y="2147085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0068</a:t>
            </a:r>
            <a:endParaRPr lang="zh-CN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247457" y="1824251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0070</a:t>
            </a:r>
            <a:endParaRPr lang="zh-CN" altLang="en-US" dirty="0"/>
          </a:p>
        </p:txBody>
      </p:sp>
      <p:sp>
        <p:nvSpPr>
          <p:cNvPr id="101" name="矩形 100"/>
          <p:cNvSpPr/>
          <p:nvPr/>
        </p:nvSpPr>
        <p:spPr>
          <a:xfrm>
            <a:off x="236927" y="1494626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0078</a:t>
            </a:r>
            <a:endParaRPr lang="zh-CN" altLang="en-US" dirty="0"/>
          </a:p>
        </p:txBody>
      </p:sp>
      <p:sp>
        <p:nvSpPr>
          <p:cNvPr id="103" name="矩形 102"/>
          <p:cNvSpPr/>
          <p:nvPr/>
        </p:nvSpPr>
        <p:spPr>
          <a:xfrm>
            <a:off x="1607980" y="5818037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1606883" y="6157201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254671" y="458285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0090</a:t>
            </a:r>
            <a:endParaRPr lang="zh-CN" altLang="en-US" dirty="0"/>
          </a:p>
        </p:txBody>
      </p:sp>
      <p:sp>
        <p:nvSpPr>
          <p:cNvPr id="106" name="矩形 105"/>
          <p:cNvSpPr/>
          <p:nvPr/>
        </p:nvSpPr>
        <p:spPr>
          <a:xfrm>
            <a:off x="252514" y="115556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0098</a:t>
            </a:r>
            <a:endParaRPr lang="zh-CN" altLang="en-US" dirty="0"/>
          </a:p>
        </p:txBody>
      </p:sp>
      <p:sp>
        <p:nvSpPr>
          <p:cNvPr id="107" name="矩形 106"/>
          <p:cNvSpPr/>
          <p:nvPr/>
        </p:nvSpPr>
        <p:spPr>
          <a:xfrm>
            <a:off x="3955296" y="115556"/>
            <a:ext cx="10415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 smtClean="0">
                <a:latin typeface="Verdana"/>
                <a:cs typeface="Verdana"/>
              </a:rPr>
              <a:t>BOTTOM</a:t>
            </a:r>
            <a:endParaRPr lang="zh-CN" altLang="en-US" sz="1400" b="1" dirty="0"/>
          </a:p>
        </p:txBody>
      </p:sp>
      <p:cxnSp>
        <p:nvCxnSpPr>
          <p:cNvPr id="108" name="直线箭头连接符 107"/>
          <p:cNvCxnSpPr/>
          <p:nvPr/>
        </p:nvCxnSpPr>
        <p:spPr>
          <a:xfrm flipH="1">
            <a:off x="3602284" y="285633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3927386" y="4842083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 smtClean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cxnSp>
        <p:nvCxnSpPr>
          <p:cNvPr id="111" name="直线箭头连接符 110"/>
          <p:cNvCxnSpPr/>
          <p:nvPr/>
        </p:nvCxnSpPr>
        <p:spPr>
          <a:xfrm flipH="1">
            <a:off x="3560419" y="4984246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330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Stack </a:t>
            </a:r>
            <a:r>
              <a:rPr kumimoji="1" lang="mr-IN" altLang="zh-CN" dirty="0" smtClean="0"/>
              <a:t>–</a:t>
            </a:r>
            <a:r>
              <a:rPr kumimoji="1" lang="en-US" altLang="zh-CN" dirty="0" smtClean="0"/>
              <a:t> pop Instruction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b="1" dirty="0" err="1" smtClean="0">
                <a:latin typeface="Consolas"/>
                <a:cs typeface="Consolas"/>
              </a:rPr>
              <a:t>popq</a:t>
            </a:r>
            <a:r>
              <a:rPr kumimoji="1" lang="en-US" altLang="zh-CN" b="1" dirty="0" smtClean="0">
                <a:latin typeface="Consolas"/>
                <a:cs typeface="Consolas"/>
              </a:rPr>
              <a:t> </a:t>
            </a:r>
            <a:r>
              <a:rPr kumimoji="1" lang="en-US" altLang="zh-CN" dirty="0" err="1" smtClean="0">
                <a:latin typeface="Consolas"/>
                <a:cs typeface="Consolas"/>
              </a:rPr>
              <a:t>dest</a:t>
            </a:r>
            <a:endParaRPr kumimoji="1" lang="en-US" altLang="zh-CN" dirty="0" smtClean="0">
              <a:latin typeface="Consolas"/>
              <a:cs typeface="Consolas"/>
            </a:endParaRPr>
          </a:p>
          <a:p>
            <a:pPr lvl="1"/>
            <a:r>
              <a:rPr kumimoji="1" lang="en-US" altLang="zh-CN" dirty="0" smtClean="0"/>
              <a:t>Store the value at address </a:t>
            </a:r>
            <a:r>
              <a:rPr kumimoji="1" lang="en-US" altLang="zh-CN" dirty="0" smtClean="0">
                <a:latin typeface="Consolas"/>
                <a:cs typeface="Consolas"/>
              </a:rPr>
              <a:t>%</a:t>
            </a:r>
            <a:r>
              <a:rPr kumimoji="1" lang="en-US" altLang="zh-CN" dirty="0" err="1" smtClean="0">
                <a:latin typeface="Consolas"/>
                <a:cs typeface="Consolas"/>
              </a:rPr>
              <a:t>rsp</a:t>
            </a:r>
            <a:r>
              <a:rPr kumimoji="1" lang="en-US" altLang="zh-CN" dirty="0" smtClean="0">
                <a:latin typeface="Consolas"/>
                <a:cs typeface="Consolas"/>
              </a:rPr>
              <a:t> </a:t>
            </a:r>
            <a:r>
              <a:rPr kumimoji="1" lang="en-US" altLang="zh-CN" dirty="0" smtClean="0"/>
              <a:t>to </a:t>
            </a:r>
            <a:r>
              <a:rPr kumimoji="1" lang="en-US" altLang="zh-CN" dirty="0" err="1" smtClean="0"/>
              <a:t>dest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Increment %</a:t>
            </a:r>
            <a:r>
              <a:rPr kumimoji="1" lang="en-US" altLang="zh-CN" dirty="0" err="1" smtClean="0"/>
              <a:t>rsp</a:t>
            </a:r>
            <a:r>
              <a:rPr kumimoji="1" lang="en-US" altLang="zh-CN" dirty="0" smtClean="0"/>
              <a:t> by 8 </a:t>
            </a:r>
          </a:p>
          <a:p>
            <a:pPr marL="457200" lvl="1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1908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27994" y="6450704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altLang="zh-CN" sz="1600" dirty="0">
                <a:solidFill>
                  <a:srgbClr val="000000"/>
                </a:solidFill>
                <a:latin typeface="Arial"/>
                <a:cs typeface="Arial"/>
              </a:rPr>
              <a:t>0x00…</a:t>
            </a:r>
            <a:r>
              <a:rPr lang="is-I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0030</a:t>
            </a:r>
            <a:endParaRPr lang="is-IS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popq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 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rsi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0x5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is-I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0x7f…0078</a:t>
            </a:r>
            <a:endParaRPr lang="is-I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927386" y="1519551"/>
            <a:ext cx="5912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 smtClean="0">
                <a:latin typeface="Verdana"/>
                <a:cs typeface="Verdana"/>
              </a:rPr>
              <a:t>TOP</a:t>
            </a:r>
            <a:endParaRPr lang="zh-CN" altLang="en-US" sz="1400" b="1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88002" y="819397"/>
            <a:ext cx="1951499" cy="339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altLang="zh-CN" sz="1600" dirty="0" smtClean="0">
                <a:latin typeface="Consolas"/>
                <a:cs typeface="Consolas"/>
                <a:sym typeface="Courier New Bold" charset="0"/>
              </a:rPr>
              <a:t>0x3</a:t>
            </a:r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88002" y="480233"/>
            <a:ext cx="1951499" cy="339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0x2</a:t>
            </a:r>
            <a:endParaRPr lang="en-US" altLang="zh-CN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88002" y="143470"/>
            <a:ext cx="1951499" cy="339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altLang="zh-CN" sz="1600" dirty="0" smtClean="0">
                <a:latin typeface="Consolas"/>
                <a:cs typeface="Consolas"/>
                <a:sym typeface="Courier New Bold" charset="0"/>
              </a:rPr>
              <a:t>0x1</a:t>
            </a:r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88002" y="1158204"/>
            <a:ext cx="1951499" cy="339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0x4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92372" y="2452102"/>
            <a:ext cx="1951499" cy="3391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96741" y="2801658"/>
            <a:ext cx="1951499" cy="3391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04322" y="3134126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04322" y="3467966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604322" y="3802650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588002" y="2131475"/>
            <a:ext cx="1951499" cy="31975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 flipH="1">
            <a:off x="3560419" y="1661714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1583191" y="1814000"/>
            <a:ext cx="1951499" cy="31975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587904" y="1495448"/>
            <a:ext cx="1951499" cy="3197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0x5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606031" y="4141814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1608920" y="4467641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1606883" y="4807245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p</a:t>
            </a:r>
            <a:r>
              <a:rPr lang="en-US" altLang="zh-CN" sz="1600" dirty="0" err="1" smtClean="0">
                <a:solidFill>
                  <a:prstClr val="black"/>
                </a:solidFill>
                <a:latin typeface="Consolas"/>
                <a:cs typeface="Consolas"/>
              </a:rPr>
              <a:t>ushq</a:t>
            </a:r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 %rdi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1606327" y="5138285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608920" y="5474699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007750" y="6068371"/>
            <a:ext cx="492443" cy="42799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85" name="矩形 84"/>
          <p:cNvSpPr/>
          <p:nvPr/>
        </p:nvSpPr>
        <p:spPr>
          <a:xfrm>
            <a:off x="229115" y="2802831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86" name="矩形 85"/>
          <p:cNvSpPr/>
          <p:nvPr/>
        </p:nvSpPr>
        <p:spPr>
          <a:xfrm>
            <a:off x="217876" y="3129472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87" name="矩形 86"/>
          <p:cNvSpPr/>
          <p:nvPr/>
        </p:nvSpPr>
        <p:spPr>
          <a:xfrm>
            <a:off x="153630" y="581897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88" name="矩形 87"/>
          <p:cNvSpPr/>
          <p:nvPr/>
        </p:nvSpPr>
        <p:spPr>
          <a:xfrm>
            <a:off x="153630" y="547114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153630" y="513539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153630" y="480396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164869" y="446023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92" name="矩形 91"/>
          <p:cNvSpPr/>
          <p:nvPr/>
        </p:nvSpPr>
        <p:spPr>
          <a:xfrm>
            <a:off x="1219015" y="4132091"/>
            <a:ext cx="37706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...</a:t>
            </a:r>
            <a:endParaRPr lang="zh-CN" altLang="en-US" dirty="0"/>
          </a:p>
        </p:txBody>
      </p:sp>
      <p:sp>
        <p:nvSpPr>
          <p:cNvPr id="93" name="矩形 92"/>
          <p:cNvSpPr/>
          <p:nvPr/>
        </p:nvSpPr>
        <p:spPr>
          <a:xfrm>
            <a:off x="1223385" y="3809257"/>
            <a:ext cx="37706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...</a:t>
            </a:r>
            <a:endParaRPr lang="zh-CN" altLang="en-US" dirty="0"/>
          </a:p>
        </p:txBody>
      </p:sp>
      <p:sp>
        <p:nvSpPr>
          <p:cNvPr id="94" name="矩形 93"/>
          <p:cNvSpPr/>
          <p:nvPr/>
        </p:nvSpPr>
        <p:spPr>
          <a:xfrm>
            <a:off x="1212855" y="3479632"/>
            <a:ext cx="37706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...</a:t>
            </a:r>
            <a:endParaRPr lang="zh-CN" altLang="en-US" dirty="0"/>
          </a:p>
        </p:txBody>
      </p:sp>
      <p:sp>
        <p:nvSpPr>
          <p:cNvPr id="95" name="矩形 94"/>
          <p:cNvSpPr/>
          <p:nvPr/>
        </p:nvSpPr>
        <p:spPr>
          <a:xfrm>
            <a:off x="247823" y="2463945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241438" y="817825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0088</a:t>
            </a:r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230199" y="1144466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0080</a:t>
            </a:r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243087" y="2147085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0068</a:t>
            </a:r>
            <a:endParaRPr lang="zh-CN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247457" y="1824251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0070</a:t>
            </a:r>
            <a:endParaRPr lang="zh-CN" altLang="en-US" dirty="0"/>
          </a:p>
        </p:txBody>
      </p:sp>
      <p:sp>
        <p:nvSpPr>
          <p:cNvPr id="101" name="矩形 100"/>
          <p:cNvSpPr/>
          <p:nvPr/>
        </p:nvSpPr>
        <p:spPr>
          <a:xfrm>
            <a:off x="236927" y="1494626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0078</a:t>
            </a:r>
            <a:endParaRPr lang="zh-CN" altLang="en-US" dirty="0"/>
          </a:p>
        </p:txBody>
      </p:sp>
      <p:sp>
        <p:nvSpPr>
          <p:cNvPr id="103" name="矩形 102"/>
          <p:cNvSpPr/>
          <p:nvPr/>
        </p:nvSpPr>
        <p:spPr>
          <a:xfrm>
            <a:off x="1607980" y="5818037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1606883" y="6157201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254671" y="458285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0090</a:t>
            </a:r>
            <a:endParaRPr lang="zh-CN" altLang="en-US" dirty="0"/>
          </a:p>
        </p:txBody>
      </p:sp>
      <p:sp>
        <p:nvSpPr>
          <p:cNvPr id="106" name="矩形 105"/>
          <p:cNvSpPr/>
          <p:nvPr/>
        </p:nvSpPr>
        <p:spPr>
          <a:xfrm>
            <a:off x="252514" y="115556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0098</a:t>
            </a:r>
            <a:endParaRPr lang="zh-CN" altLang="en-US" dirty="0"/>
          </a:p>
        </p:txBody>
      </p:sp>
      <p:sp>
        <p:nvSpPr>
          <p:cNvPr id="107" name="矩形 106"/>
          <p:cNvSpPr/>
          <p:nvPr/>
        </p:nvSpPr>
        <p:spPr>
          <a:xfrm>
            <a:off x="3955296" y="115556"/>
            <a:ext cx="10415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 smtClean="0">
                <a:latin typeface="Verdana"/>
                <a:cs typeface="Verdana"/>
              </a:rPr>
              <a:t>BOTTOM</a:t>
            </a:r>
            <a:endParaRPr lang="zh-CN" altLang="en-US" sz="1400" b="1" dirty="0"/>
          </a:p>
        </p:txBody>
      </p:sp>
      <p:cxnSp>
        <p:nvCxnSpPr>
          <p:cNvPr id="108" name="直线箭头连接符 107"/>
          <p:cNvCxnSpPr/>
          <p:nvPr/>
        </p:nvCxnSpPr>
        <p:spPr>
          <a:xfrm flipH="1">
            <a:off x="3602284" y="285633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548240" y="361563"/>
            <a:ext cx="17709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Arial"/>
                <a:cs typeface="Arial"/>
              </a:rPr>
              <a:t>(Initial </a:t>
            </a:r>
            <a:r>
              <a:rPr lang="en-US" altLang="zh-CN" sz="1400" b="1" dirty="0" smtClean="0">
                <a:latin typeface="Arial"/>
                <a:cs typeface="Arial"/>
              </a:rPr>
              <a:t>%</a:t>
            </a:r>
            <a:r>
              <a:rPr lang="en-US" altLang="zh-CN" sz="1400" b="1" dirty="0" err="1" smtClean="0">
                <a:latin typeface="Arial"/>
                <a:cs typeface="Arial"/>
              </a:rPr>
              <a:t>rsp</a:t>
            </a:r>
            <a:r>
              <a:rPr lang="en-US" altLang="zh-CN" sz="1400" b="1" dirty="0" smtClean="0">
                <a:latin typeface="Arial"/>
                <a:cs typeface="Arial"/>
              </a:rPr>
              <a:t> value</a:t>
            </a:r>
            <a:r>
              <a:rPr lang="en-US" altLang="zh-CN" sz="1400" b="1" dirty="0">
                <a:latin typeface="Arial"/>
                <a:cs typeface="Arial"/>
              </a:rPr>
              <a:t>)</a:t>
            </a:r>
            <a:endParaRPr lang="zh-CN" altLang="en-US" sz="1400" b="1" dirty="0">
              <a:latin typeface="Arial"/>
              <a:cs typeface="Arial"/>
            </a:endParaRPr>
          </a:p>
        </p:txBody>
      </p:sp>
      <p:sp>
        <p:nvSpPr>
          <p:cNvPr id="110" name="矩形 79"/>
          <p:cNvSpPr/>
          <p:nvPr/>
        </p:nvSpPr>
        <p:spPr>
          <a:xfrm>
            <a:off x="1608920" y="4467641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err="1" smtClean="0">
                <a:solidFill>
                  <a:prstClr val="black"/>
                </a:solidFill>
                <a:latin typeface="Consolas"/>
                <a:cs typeface="Consolas"/>
              </a:rPr>
              <a:t>popq</a:t>
            </a:r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rsi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12" name="矩形 101"/>
          <p:cNvSpPr/>
          <p:nvPr/>
        </p:nvSpPr>
        <p:spPr>
          <a:xfrm>
            <a:off x="3927386" y="4521545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 smtClean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cxnSp>
        <p:nvCxnSpPr>
          <p:cNvPr id="113" name="直线箭头连接符 110"/>
          <p:cNvCxnSpPr/>
          <p:nvPr/>
        </p:nvCxnSpPr>
        <p:spPr>
          <a:xfrm flipH="1">
            <a:off x="3560419" y="4663708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6" name="矩形 17"/>
          <p:cNvSpPr/>
          <p:nvPr/>
        </p:nvSpPr>
        <p:spPr>
          <a:xfrm>
            <a:off x="3669676" y="1726615"/>
            <a:ext cx="19504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latin typeface="Arial"/>
                <a:cs typeface="Arial"/>
              </a:rPr>
              <a:t>(Current %</a:t>
            </a:r>
            <a:r>
              <a:rPr lang="en-US" altLang="zh-CN" sz="1400" b="1" dirty="0" err="1" smtClean="0">
                <a:latin typeface="Arial"/>
                <a:cs typeface="Arial"/>
              </a:rPr>
              <a:t>rsp</a:t>
            </a:r>
            <a:r>
              <a:rPr lang="en-US" altLang="zh-CN" sz="1400" b="1" dirty="0" smtClean="0">
                <a:latin typeface="Arial"/>
                <a:cs typeface="Arial"/>
              </a:rPr>
              <a:t> </a:t>
            </a:r>
            <a:r>
              <a:rPr lang="en-US" altLang="zh-CN" sz="1400" b="1" dirty="0">
                <a:latin typeface="Arial"/>
                <a:cs typeface="Arial"/>
              </a:rPr>
              <a:t>v</a:t>
            </a:r>
            <a:r>
              <a:rPr lang="en-US" altLang="zh-CN" sz="1400" b="1" dirty="0" smtClean="0">
                <a:latin typeface="Arial"/>
                <a:cs typeface="Arial"/>
              </a:rPr>
              <a:t>alue</a:t>
            </a:r>
            <a:r>
              <a:rPr lang="en-US" altLang="zh-CN" sz="1400" b="1" dirty="0">
                <a:latin typeface="Arial"/>
                <a:cs typeface="Arial"/>
              </a:rPr>
              <a:t>)</a:t>
            </a:r>
            <a:endParaRPr lang="zh-CN" altLang="en-US" sz="14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463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222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we’ve learnt </a:t>
            </a:r>
            <a:br>
              <a:rPr lang="en-US" dirty="0" smtClean="0"/>
            </a:br>
            <a:r>
              <a:rPr lang="en-US" dirty="0"/>
              <a:t>(</a:t>
            </a:r>
            <a:r>
              <a:rPr lang="en-US" dirty="0" smtClean="0"/>
              <a:t>how </a:t>
            </a:r>
            <a:r>
              <a:rPr lang="en-US" dirty="0" smtClean="0"/>
              <a:t>hardware runs a </a:t>
            </a:r>
            <a:r>
              <a:rPr lang="en-US" dirty="0" smtClean="0"/>
              <a:t>program)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319" y="1749528"/>
            <a:ext cx="8686800" cy="4441071"/>
          </a:xfrm>
        </p:spPr>
        <p:txBody>
          <a:bodyPr>
            <a:normAutofit/>
          </a:bodyPr>
          <a:lstStyle/>
          <a:p>
            <a:r>
              <a:rPr lang="en-US" dirty="0" smtClean="0"/>
              <a:t>Where are data and instructions stored?</a:t>
            </a:r>
          </a:p>
          <a:p>
            <a:pPr lvl="1"/>
            <a:r>
              <a:rPr lang="en-US" dirty="0" smtClean="0"/>
              <a:t>memory: heap, stack, data, text</a:t>
            </a:r>
          </a:p>
          <a:p>
            <a:pPr lvl="1"/>
            <a:r>
              <a:rPr lang="en-US" dirty="0" smtClean="0"/>
              <a:t>some local variables may reside in registers only</a:t>
            </a:r>
          </a:p>
          <a:p>
            <a:r>
              <a:rPr lang="en-US" dirty="0" smtClean="0"/>
              <a:t>Modes of execution: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equential: </a:t>
            </a:r>
          </a:p>
          <a:p>
            <a:pPr lvl="2"/>
            <a:r>
              <a:rPr lang="en-US" dirty="0" smtClean="0"/>
              <a:t>PC (%rip) is changed to point to the next instruction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ontrol flow: </a:t>
            </a:r>
            <a:r>
              <a:rPr lang="en-US" dirty="0" err="1" smtClean="0"/>
              <a:t>jmp</a:t>
            </a:r>
            <a:r>
              <a:rPr lang="en-US" dirty="0" smtClean="0"/>
              <a:t>, conditional </a:t>
            </a:r>
            <a:r>
              <a:rPr lang="en-US" dirty="0" err="1" smtClean="0"/>
              <a:t>jmp</a:t>
            </a:r>
            <a:endParaRPr lang="en-US" dirty="0" smtClean="0"/>
          </a:p>
          <a:p>
            <a:pPr lvl="2"/>
            <a:r>
              <a:rPr lang="en-US" dirty="0" smtClean="0"/>
              <a:t>PC (%rip) is changed to point to the jump target address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Today</a:t>
            </a:r>
            <a:r>
              <a:rPr lang="en-US" b="1" dirty="0" smtClean="0">
                <a:solidFill>
                  <a:srgbClr val="FF0000"/>
                </a:solidFill>
                <a:sym typeface="Wingdings"/>
              </a:rPr>
              <a:t></a:t>
            </a:r>
            <a:r>
              <a:rPr lang="en-US" b="1" dirty="0" smtClean="0">
                <a:solidFill>
                  <a:srgbClr val="FF0000"/>
                </a:solidFill>
              </a:rPr>
              <a:t> procedure call</a:t>
            </a:r>
          </a:p>
        </p:txBody>
      </p:sp>
    </p:spTree>
    <p:extLst>
      <p:ext uri="{BB962C8B-B14F-4D97-AF65-F5344CB8AC3E}">
        <p14:creationId xmlns:p14="http://schemas.microsoft.com/office/powerpoint/2010/main" val="3483460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27994" y="6450704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altLang="zh-CN" sz="1600" dirty="0">
                <a:solidFill>
                  <a:srgbClr val="000000"/>
                </a:solidFill>
                <a:latin typeface="Arial"/>
                <a:cs typeface="Arial"/>
              </a:rPr>
              <a:t>0x00…</a:t>
            </a:r>
            <a:r>
              <a:rPr lang="is-I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0030</a:t>
            </a:r>
            <a:endParaRPr lang="is-IS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popq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 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rsi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0x5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0x5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is-I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0x7f…0080</a:t>
            </a:r>
            <a:endParaRPr lang="is-I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927386" y="1216521"/>
            <a:ext cx="5912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 smtClean="0">
                <a:latin typeface="Verdana"/>
                <a:cs typeface="Verdana"/>
              </a:rPr>
              <a:t>TOP</a:t>
            </a:r>
            <a:endParaRPr lang="zh-CN" altLang="en-US" sz="1400" b="1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88002" y="819397"/>
            <a:ext cx="1951499" cy="339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altLang="zh-CN" sz="1600" dirty="0" smtClean="0">
                <a:latin typeface="Consolas"/>
                <a:cs typeface="Consolas"/>
                <a:sym typeface="Courier New Bold" charset="0"/>
              </a:rPr>
              <a:t>0x3</a:t>
            </a:r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88002" y="480233"/>
            <a:ext cx="1951499" cy="339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0x2</a:t>
            </a:r>
            <a:endParaRPr lang="en-US" altLang="zh-CN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88002" y="143470"/>
            <a:ext cx="1951499" cy="339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altLang="zh-CN" sz="1600" dirty="0" smtClean="0">
                <a:latin typeface="Consolas"/>
                <a:cs typeface="Consolas"/>
                <a:sym typeface="Courier New Bold" charset="0"/>
              </a:rPr>
              <a:t>0x1</a:t>
            </a:r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88002" y="1158204"/>
            <a:ext cx="1951499" cy="339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0x4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92372" y="2452102"/>
            <a:ext cx="1951499" cy="3391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96741" y="2801658"/>
            <a:ext cx="1951499" cy="3391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04322" y="3134126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04322" y="3467966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604322" y="3802650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588002" y="2131475"/>
            <a:ext cx="1951499" cy="31975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 flipH="1">
            <a:off x="3560419" y="1358684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1583191" y="1814000"/>
            <a:ext cx="1951499" cy="31975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587904" y="1495448"/>
            <a:ext cx="1951499" cy="319756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smtClean="0">
                <a:solidFill>
                  <a:prstClr val="black"/>
                </a:solidFill>
                <a:latin typeface="Arial"/>
                <a:cs typeface="Arial"/>
              </a:rPr>
              <a:t>0x5</a:t>
            </a:r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606031" y="4141814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1608920" y="4467641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1606883" y="4807245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p</a:t>
            </a:r>
            <a:r>
              <a:rPr lang="en-US" altLang="zh-CN" sz="1600" dirty="0" err="1" smtClean="0">
                <a:solidFill>
                  <a:prstClr val="black"/>
                </a:solidFill>
                <a:latin typeface="Consolas"/>
                <a:cs typeface="Consolas"/>
              </a:rPr>
              <a:t>ushq</a:t>
            </a:r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 %rdi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1606327" y="5138285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608920" y="5474699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007750" y="6068371"/>
            <a:ext cx="492443" cy="42799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85" name="矩形 84"/>
          <p:cNvSpPr/>
          <p:nvPr/>
        </p:nvSpPr>
        <p:spPr>
          <a:xfrm>
            <a:off x="229115" y="2802831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86" name="矩形 85"/>
          <p:cNvSpPr/>
          <p:nvPr/>
        </p:nvSpPr>
        <p:spPr>
          <a:xfrm>
            <a:off x="217876" y="3129472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0050</a:t>
            </a:r>
            <a:endParaRPr lang="zh-CN" altLang="en-US" dirty="0"/>
          </a:p>
        </p:txBody>
      </p:sp>
      <p:sp>
        <p:nvSpPr>
          <p:cNvPr id="87" name="矩形 86"/>
          <p:cNvSpPr/>
          <p:nvPr/>
        </p:nvSpPr>
        <p:spPr>
          <a:xfrm>
            <a:off x="153630" y="581897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0010</a:t>
            </a:r>
            <a:endParaRPr lang="zh-CN" altLang="en-US" dirty="0"/>
          </a:p>
        </p:txBody>
      </p:sp>
      <p:sp>
        <p:nvSpPr>
          <p:cNvPr id="88" name="矩形 87"/>
          <p:cNvSpPr/>
          <p:nvPr/>
        </p:nvSpPr>
        <p:spPr>
          <a:xfrm>
            <a:off x="153630" y="5471147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0018</a:t>
            </a:r>
            <a:endParaRPr lang="zh-CN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153630" y="5135395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0020</a:t>
            </a:r>
            <a:endParaRPr lang="zh-CN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153630" y="4803962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0028</a:t>
            </a:r>
            <a:endParaRPr lang="zh-CN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164869" y="4460238"/>
            <a:ext cx="142956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003</a:t>
            </a:r>
            <a:r>
              <a:rPr lang="en-US" altLang="zh-CN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lang="zh-CN" altLang="en-US" dirty="0"/>
          </a:p>
        </p:txBody>
      </p:sp>
      <p:sp>
        <p:nvSpPr>
          <p:cNvPr id="92" name="矩形 91"/>
          <p:cNvSpPr/>
          <p:nvPr/>
        </p:nvSpPr>
        <p:spPr>
          <a:xfrm>
            <a:off x="1219015" y="4132091"/>
            <a:ext cx="37706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...</a:t>
            </a:r>
            <a:endParaRPr lang="zh-CN" altLang="en-US" dirty="0"/>
          </a:p>
        </p:txBody>
      </p:sp>
      <p:sp>
        <p:nvSpPr>
          <p:cNvPr id="93" name="矩形 92"/>
          <p:cNvSpPr/>
          <p:nvPr/>
        </p:nvSpPr>
        <p:spPr>
          <a:xfrm>
            <a:off x="1223385" y="3809257"/>
            <a:ext cx="37706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...</a:t>
            </a:r>
            <a:endParaRPr lang="zh-CN" altLang="en-US" dirty="0"/>
          </a:p>
        </p:txBody>
      </p:sp>
      <p:sp>
        <p:nvSpPr>
          <p:cNvPr id="94" name="矩形 93"/>
          <p:cNvSpPr/>
          <p:nvPr/>
        </p:nvSpPr>
        <p:spPr>
          <a:xfrm>
            <a:off x="1212855" y="3479632"/>
            <a:ext cx="37706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...</a:t>
            </a:r>
            <a:endParaRPr lang="zh-CN" altLang="en-US" dirty="0"/>
          </a:p>
        </p:txBody>
      </p:sp>
      <p:sp>
        <p:nvSpPr>
          <p:cNvPr id="95" name="矩形 94"/>
          <p:cNvSpPr/>
          <p:nvPr/>
        </p:nvSpPr>
        <p:spPr>
          <a:xfrm>
            <a:off x="247823" y="2463945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241438" y="817825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0088</a:t>
            </a:r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230199" y="1144466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0080</a:t>
            </a:r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243087" y="2147085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0068</a:t>
            </a:r>
            <a:endParaRPr lang="zh-CN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247457" y="1824251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0070</a:t>
            </a:r>
            <a:endParaRPr lang="zh-CN" altLang="en-US" dirty="0"/>
          </a:p>
        </p:txBody>
      </p:sp>
      <p:sp>
        <p:nvSpPr>
          <p:cNvPr id="101" name="矩形 100"/>
          <p:cNvSpPr/>
          <p:nvPr/>
        </p:nvSpPr>
        <p:spPr>
          <a:xfrm>
            <a:off x="236927" y="1494626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0078</a:t>
            </a:r>
            <a:endParaRPr lang="zh-CN" altLang="en-US" dirty="0"/>
          </a:p>
        </p:txBody>
      </p:sp>
      <p:sp>
        <p:nvSpPr>
          <p:cNvPr id="103" name="矩形 102"/>
          <p:cNvSpPr/>
          <p:nvPr/>
        </p:nvSpPr>
        <p:spPr>
          <a:xfrm>
            <a:off x="1607980" y="5818037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1606883" y="6157201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254671" y="458285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0090</a:t>
            </a:r>
            <a:endParaRPr lang="zh-CN" altLang="en-US" dirty="0"/>
          </a:p>
        </p:txBody>
      </p:sp>
      <p:sp>
        <p:nvSpPr>
          <p:cNvPr id="106" name="矩形 105"/>
          <p:cNvSpPr/>
          <p:nvPr/>
        </p:nvSpPr>
        <p:spPr>
          <a:xfrm>
            <a:off x="252514" y="115556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0098</a:t>
            </a:r>
            <a:endParaRPr lang="zh-CN" altLang="en-US" dirty="0"/>
          </a:p>
        </p:txBody>
      </p:sp>
      <p:sp>
        <p:nvSpPr>
          <p:cNvPr id="107" name="矩形 106"/>
          <p:cNvSpPr/>
          <p:nvPr/>
        </p:nvSpPr>
        <p:spPr>
          <a:xfrm>
            <a:off x="3955296" y="115556"/>
            <a:ext cx="10415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 smtClean="0">
                <a:latin typeface="Verdana"/>
                <a:cs typeface="Verdana"/>
              </a:rPr>
              <a:t>BOTTOM</a:t>
            </a:r>
            <a:endParaRPr lang="zh-CN" altLang="en-US" sz="1400" b="1" dirty="0"/>
          </a:p>
        </p:txBody>
      </p:sp>
      <p:cxnSp>
        <p:nvCxnSpPr>
          <p:cNvPr id="108" name="直线箭头连接符 107"/>
          <p:cNvCxnSpPr/>
          <p:nvPr/>
        </p:nvCxnSpPr>
        <p:spPr>
          <a:xfrm flipH="1">
            <a:off x="3602284" y="285633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548240" y="361563"/>
            <a:ext cx="16979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Arial"/>
                <a:cs typeface="Arial"/>
              </a:rPr>
              <a:t>(Initial ESP Value)</a:t>
            </a:r>
            <a:endParaRPr lang="zh-CN" altLang="en-US" sz="1400" b="1" dirty="0">
              <a:latin typeface="Arial"/>
              <a:cs typeface="Arial"/>
            </a:endParaRPr>
          </a:p>
        </p:txBody>
      </p:sp>
      <p:sp>
        <p:nvSpPr>
          <p:cNvPr id="110" name="矩形 79"/>
          <p:cNvSpPr/>
          <p:nvPr/>
        </p:nvSpPr>
        <p:spPr>
          <a:xfrm>
            <a:off x="1608920" y="4467641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err="1" smtClean="0">
                <a:solidFill>
                  <a:prstClr val="black"/>
                </a:solidFill>
                <a:latin typeface="Consolas"/>
                <a:cs typeface="Consolas"/>
              </a:rPr>
              <a:t>popq</a:t>
            </a:r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rsi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12" name="矩形 101"/>
          <p:cNvSpPr/>
          <p:nvPr/>
        </p:nvSpPr>
        <p:spPr>
          <a:xfrm>
            <a:off x="3927386" y="4521545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 smtClean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cxnSp>
        <p:nvCxnSpPr>
          <p:cNvPr id="113" name="直线箭头连接符 110"/>
          <p:cNvCxnSpPr/>
          <p:nvPr/>
        </p:nvCxnSpPr>
        <p:spPr>
          <a:xfrm flipH="1">
            <a:off x="3560419" y="4663708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685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281" y="246240"/>
            <a:ext cx="86868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Call instruction: </a:t>
            </a:r>
            <a:r>
              <a:rPr kumimoji="1" lang="en-US" altLang="zh-CN" dirty="0"/>
              <a:t>c</a:t>
            </a:r>
            <a:r>
              <a:rPr kumimoji="1" lang="en-US" altLang="zh-CN" dirty="0" smtClean="0"/>
              <a:t>ontrol transfer from caller to </a:t>
            </a:r>
            <a:r>
              <a:rPr kumimoji="1" lang="en-US" altLang="zh-CN" dirty="0" err="1" smtClean="0"/>
              <a:t>callee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>
                <a:latin typeface="Consolas"/>
                <a:cs typeface="Consolas"/>
              </a:rPr>
              <a:t> </a:t>
            </a:r>
            <a:r>
              <a:rPr kumimoji="1" lang="en-US" altLang="zh-CN" b="1" dirty="0" smtClean="0">
                <a:latin typeface="Consolas"/>
                <a:cs typeface="Consolas"/>
              </a:rPr>
              <a:t>call</a:t>
            </a:r>
            <a:r>
              <a:rPr kumimoji="1" lang="en-US" altLang="zh-CN" dirty="0" smtClean="0">
                <a:latin typeface="Consolas"/>
                <a:cs typeface="Consolas"/>
              </a:rPr>
              <a:t> label</a:t>
            </a:r>
          </a:p>
          <a:p>
            <a:pPr lvl="1"/>
            <a:r>
              <a:rPr lang="en-US" altLang="zh-CN" dirty="0"/>
              <a:t>Push return </a:t>
            </a:r>
            <a:r>
              <a:rPr lang="en-US" altLang="zh-CN" dirty="0" smtClean="0"/>
              <a:t>address </a:t>
            </a:r>
            <a:r>
              <a:rPr lang="en-US" altLang="zh-CN" dirty="0"/>
              <a:t>on stack </a:t>
            </a:r>
            <a:endParaRPr lang="en-US" altLang="zh-CN" dirty="0" smtClean="0"/>
          </a:p>
          <a:p>
            <a:pPr lvl="2"/>
            <a:r>
              <a:rPr kumimoji="1" lang="en-US" altLang="zh-CN" dirty="0" smtClean="0"/>
              <a:t>“return address” </a:t>
            </a:r>
            <a:r>
              <a:rPr kumimoji="1" lang="en-US" altLang="zh-CN" dirty="0" smtClean="0"/>
              <a:t>points to instruction immediately after </a:t>
            </a:r>
            <a:r>
              <a:rPr kumimoji="1" lang="en-US" altLang="zh-CN" b="1" dirty="0" smtClean="0">
                <a:latin typeface="Calibri"/>
                <a:cs typeface="Calibri"/>
              </a:rPr>
              <a:t>call</a:t>
            </a:r>
            <a:endParaRPr kumimoji="1" lang="en-US" altLang="zh-CN" b="1" dirty="0" smtClean="0">
              <a:latin typeface="Calibri"/>
              <a:cs typeface="Calibri"/>
            </a:endParaRPr>
          </a:p>
          <a:p>
            <a:pPr lvl="1"/>
            <a:r>
              <a:rPr kumimoji="1" lang="en-US" altLang="zh-CN" dirty="0" smtClean="0"/>
              <a:t>Jump to the address of the label</a:t>
            </a:r>
          </a:p>
          <a:p>
            <a:pPr lvl="1"/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200" y="3914187"/>
            <a:ext cx="35731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Consolas"/>
                <a:cs typeface="Consolas"/>
              </a:rPr>
              <a:t>int add(int a, int b) {</a:t>
            </a:r>
          </a:p>
          <a:p>
            <a:r>
              <a:rPr lang="mr-IN" altLang="zh-CN" dirty="0" smtClean="0">
                <a:latin typeface="Consolas"/>
                <a:cs typeface="Consolas"/>
              </a:rPr>
              <a:t>  int c = a + b;</a:t>
            </a:r>
          </a:p>
          <a:p>
            <a:r>
              <a:rPr lang="en-US" altLang="zh-CN" dirty="0" smtClean="0">
                <a:latin typeface="Consolas"/>
                <a:cs typeface="Consolas"/>
              </a:rPr>
              <a:t>  return c;</a:t>
            </a:r>
          </a:p>
          <a:p>
            <a:r>
              <a:rPr lang="en-US" altLang="zh-CN" dirty="0" smtClean="0">
                <a:latin typeface="Consolas"/>
                <a:cs typeface="Consolas"/>
              </a:rPr>
              <a:t>}</a:t>
            </a:r>
            <a:endParaRPr lang="en-US" altLang="zh-CN" dirty="0"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30373" y="3893818"/>
            <a:ext cx="336576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/>
                <a:cs typeface="Consolas"/>
              </a:rPr>
              <a:t>int main() {</a:t>
            </a:r>
          </a:p>
          <a:p>
            <a:r>
              <a:rPr lang="en-US" altLang="zh-CN" dirty="0" smtClean="0">
                <a:latin typeface="Consolas"/>
                <a:cs typeface="Consolas"/>
              </a:rPr>
              <a:t>    </a:t>
            </a:r>
            <a:r>
              <a:rPr lang="mr-IN" altLang="zh-CN" dirty="0" smtClean="0">
                <a:latin typeface="Consolas"/>
                <a:cs typeface="Consolas"/>
              </a:rPr>
              <a:t>int </a:t>
            </a:r>
            <a:r>
              <a:rPr lang="mr-IN" altLang="zh-CN" dirty="0">
                <a:latin typeface="Consolas"/>
                <a:cs typeface="Consolas"/>
              </a:rPr>
              <a:t>c = add</a:t>
            </a:r>
            <a:r>
              <a:rPr lang="mr-IN" altLang="zh-CN" dirty="0" smtClean="0">
                <a:latin typeface="Consolas"/>
                <a:cs typeface="Consolas"/>
              </a:rPr>
              <a:t>(</a:t>
            </a:r>
            <a:r>
              <a:rPr lang="en-US" altLang="zh-CN" dirty="0" smtClean="0">
                <a:latin typeface="Consolas"/>
                <a:cs typeface="Consolas"/>
              </a:rPr>
              <a:t>0, 2</a:t>
            </a:r>
            <a:r>
              <a:rPr lang="mr-IN" altLang="zh-CN" dirty="0" smtClean="0">
                <a:latin typeface="Consolas"/>
                <a:cs typeface="Consolas"/>
              </a:rPr>
              <a:t>)</a:t>
            </a:r>
            <a:r>
              <a:rPr lang="mr-IN" altLang="zh-CN" dirty="0">
                <a:latin typeface="Consolas"/>
                <a:cs typeface="Consolas"/>
              </a:rPr>
              <a:t>;</a:t>
            </a:r>
          </a:p>
          <a:p>
            <a:r>
              <a:rPr lang="mr-IN" altLang="zh-CN" dirty="0">
                <a:latin typeface="Consolas"/>
                <a:cs typeface="Consolas"/>
              </a:rPr>
              <a:t>    printf("%d\b", c);</a:t>
            </a:r>
          </a:p>
          <a:p>
            <a:r>
              <a:rPr lang="mr-IN" altLang="zh-CN" dirty="0">
                <a:latin typeface="Consolas"/>
                <a:cs typeface="Consolas"/>
              </a:rPr>
              <a:t>    return 0;</a:t>
            </a:r>
          </a:p>
          <a:p>
            <a:r>
              <a:rPr lang="mr-IN" altLang="zh-CN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7189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Call instruction: control transfer from caller to </a:t>
            </a:r>
            <a:r>
              <a:rPr kumimoji="1" lang="en-US" altLang="zh-CN" dirty="0" err="1" smtClean="0"/>
              <a:t>callee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>
                <a:latin typeface="Consolas"/>
                <a:cs typeface="Consolas"/>
              </a:rPr>
              <a:t> </a:t>
            </a:r>
            <a:r>
              <a:rPr kumimoji="1" lang="en-US" altLang="zh-CN" b="1" dirty="0">
                <a:latin typeface="Consolas"/>
                <a:cs typeface="Consolas"/>
              </a:rPr>
              <a:t>call</a:t>
            </a:r>
            <a:r>
              <a:rPr kumimoji="1" lang="en-US" altLang="zh-CN" dirty="0">
                <a:latin typeface="Consolas"/>
                <a:cs typeface="Consolas"/>
              </a:rPr>
              <a:t> label</a:t>
            </a:r>
          </a:p>
          <a:p>
            <a:pPr lvl="1"/>
            <a:r>
              <a:rPr lang="en-US" altLang="zh-CN" dirty="0"/>
              <a:t>Push return address on stack </a:t>
            </a:r>
          </a:p>
          <a:p>
            <a:pPr lvl="2"/>
            <a:r>
              <a:rPr kumimoji="1" lang="en-US" altLang="zh-CN" dirty="0"/>
              <a:t>“return address” points to instruction immediately after </a:t>
            </a:r>
            <a:r>
              <a:rPr kumimoji="1" lang="en-US" altLang="zh-CN" b="1" dirty="0">
                <a:latin typeface="Calibri"/>
                <a:cs typeface="Calibri"/>
              </a:rPr>
              <a:t>call</a:t>
            </a:r>
          </a:p>
          <a:p>
            <a:pPr lvl="1"/>
            <a:r>
              <a:rPr kumimoji="1" lang="en-US" altLang="zh-CN" dirty="0" smtClean="0"/>
              <a:t>Jump </a:t>
            </a:r>
            <a:r>
              <a:rPr kumimoji="1" lang="en-US" altLang="zh-CN" dirty="0"/>
              <a:t>to the address of the label</a:t>
            </a:r>
          </a:p>
          <a:p>
            <a:pPr marL="457200" lvl="1" indent="0">
              <a:buNone/>
            </a:pP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33921" y="4100358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>
                <a:latin typeface="Consolas"/>
                <a:cs typeface="Consolas"/>
              </a:rPr>
              <a:t>add: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smtClean="0">
                <a:latin typeface="Consolas"/>
                <a:cs typeface="Consolas"/>
              </a:rPr>
              <a:t>   </a:t>
            </a:r>
            <a:r>
              <a:rPr lang="mr-IN" altLang="zh-CN" sz="2000" dirty="0" smtClean="0">
                <a:latin typeface="Consolas"/>
                <a:cs typeface="Consolas"/>
              </a:rPr>
              <a:t>leal</a:t>
            </a:r>
            <a:r>
              <a:rPr lang="en-US" altLang="zh-CN" sz="2000" dirty="0" smtClean="0">
                <a:latin typeface="Consolas"/>
                <a:cs typeface="Consolas"/>
              </a:rPr>
              <a:t> </a:t>
            </a:r>
            <a:r>
              <a:rPr lang="mr-IN" altLang="zh-CN" sz="2000" dirty="0" smtClean="0">
                <a:latin typeface="Consolas"/>
                <a:cs typeface="Consolas"/>
              </a:rPr>
              <a:t>(</a:t>
            </a:r>
            <a:r>
              <a:rPr lang="mr-IN" altLang="zh-CN" sz="2000" dirty="0">
                <a:latin typeface="Consolas"/>
                <a:cs typeface="Consolas"/>
              </a:rPr>
              <a:t>%rdi,%rsi), %eax</a:t>
            </a:r>
          </a:p>
          <a:p>
            <a:r>
              <a:rPr lang="mr-IN" altLang="zh-CN" sz="2000" dirty="0">
                <a:latin typeface="Consolas"/>
                <a:cs typeface="Consolas"/>
              </a:rPr>
              <a:t>    </a:t>
            </a:r>
            <a:r>
              <a:rPr lang="mr-IN" altLang="zh-CN" sz="2000" dirty="0" smtClean="0">
                <a:latin typeface="Consolas"/>
                <a:cs typeface="Consolas"/>
              </a:rPr>
              <a:t>ret</a:t>
            </a:r>
            <a:endParaRPr lang="mr-IN" altLang="zh-CN" sz="2000" dirty="0"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83877" y="4079989"/>
            <a:ext cx="478917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onsolas"/>
                <a:cs typeface="Consolas"/>
              </a:rPr>
              <a:t>main:</a:t>
            </a:r>
          </a:p>
          <a:p>
            <a:r>
              <a:rPr lang="en-US" altLang="zh-CN" sz="2000" dirty="0" smtClean="0">
                <a:latin typeface="Consolas"/>
                <a:cs typeface="Consolas"/>
              </a:rPr>
              <a:t>	</a:t>
            </a:r>
            <a:r>
              <a:rPr lang="mr-IN" altLang="zh-CN" sz="2000" dirty="0" smtClean="0">
                <a:latin typeface="Consolas"/>
                <a:cs typeface="Consolas"/>
              </a:rPr>
              <a:t>movl    </a:t>
            </a:r>
            <a:r>
              <a:rPr lang="mr-IN" altLang="zh-CN" sz="2000" dirty="0">
                <a:latin typeface="Consolas"/>
                <a:cs typeface="Consolas"/>
              </a:rPr>
              <a:t>$2, %esi</a:t>
            </a:r>
          </a:p>
          <a:p>
            <a:r>
              <a:rPr lang="mr-IN" altLang="zh-CN" sz="2000" dirty="0">
                <a:latin typeface="Consolas"/>
                <a:cs typeface="Consolas"/>
              </a:rPr>
              <a:t>   </a:t>
            </a:r>
            <a:r>
              <a:rPr lang="mr-IN" altLang="zh-CN" sz="2000" dirty="0" smtClean="0">
                <a:latin typeface="Consolas"/>
                <a:cs typeface="Consolas"/>
              </a:rPr>
              <a:t>movl    </a:t>
            </a:r>
            <a:r>
              <a:rPr lang="mr-IN" altLang="zh-CN" sz="2000" dirty="0">
                <a:latin typeface="Consolas"/>
                <a:cs typeface="Consolas"/>
              </a:rPr>
              <a:t>$0, %edi</a:t>
            </a:r>
          </a:p>
          <a:p>
            <a:r>
              <a:rPr lang="mr-IN" altLang="zh-CN" sz="2000" b="1" dirty="0">
                <a:latin typeface="Consolas"/>
                <a:cs typeface="Consolas"/>
              </a:rPr>
              <a:t>   </a:t>
            </a:r>
            <a:r>
              <a:rPr lang="mr-IN" altLang="zh-CN" sz="2000" b="1" dirty="0" smtClean="0">
                <a:latin typeface="Consolas"/>
                <a:cs typeface="Consolas"/>
              </a:rPr>
              <a:t>call    add</a:t>
            </a:r>
            <a:endParaRPr lang="en-US" altLang="zh-CN" sz="2000" b="1" dirty="0">
              <a:latin typeface="Consolas"/>
              <a:cs typeface="Consolas"/>
            </a:endParaRPr>
          </a:p>
          <a:p>
            <a:r>
              <a:rPr lang="en-US" altLang="zh-CN" sz="2000" b="1" dirty="0" smtClean="0">
                <a:solidFill>
                  <a:prstClr val="black"/>
                </a:solidFill>
                <a:latin typeface="Consolas"/>
                <a:cs typeface="Consolas"/>
              </a:rPr>
              <a:t>	</a:t>
            </a:r>
            <a:r>
              <a:rPr lang="en-US" altLang="zh-CN" sz="2000" dirty="0" err="1" smtClean="0">
                <a:solidFill>
                  <a:prstClr val="black"/>
                </a:solidFill>
                <a:latin typeface="Consolas"/>
                <a:cs typeface="Consolas"/>
              </a:rPr>
              <a:t>movl</a:t>
            </a:r>
            <a:r>
              <a:rPr lang="en-US" altLang="zh-CN" sz="2000" dirty="0" smtClean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Consolas"/>
                <a:cs typeface="Consolas"/>
              </a:rPr>
              <a:t>	 %</a:t>
            </a:r>
            <a:r>
              <a:rPr lang="en-US" altLang="zh-CN" sz="2000" dirty="0" err="1">
                <a:solidFill>
                  <a:prstClr val="black"/>
                </a:solidFill>
                <a:latin typeface="Consolas"/>
                <a:cs typeface="Consolas"/>
              </a:rPr>
              <a:t>eax</a:t>
            </a:r>
            <a:r>
              <a:rPr lang="en-US" altLang="zh-CN" sz="20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2000" dirty="0" err="1">
                <a:solidFill>
                  <a:prstClr val="black"/>
                </a:solidFill>
                <a:latin typeface="Consolas"/>
                <a:cs typeface="Consolas"/>
              </a:rPr>
              <a:t>edx</a:t>
            </a:r>
            <a:endParaRPr lang="mr-IN" altLang="zh-CN" sz="2000" b="1" dirty="0">
              <a:latin typeface="Consolas"/>
              <a:cs typeface="Consolas"/>
            </a:endParaRPr>
          </a:p>
          <a:p>
            <a:r>
              <a:rPr lang="mr-IN" altLang="zh-CN" sz="2000" dirty="0">
                <a:latin typeface="Consolas"/>
                <a:cs typeface="Consolas"/>
              </a:rPr>
              <a:t>    </a:t>
            </a:r>
            <a:r>
              <a:rPr lang="en-US" altLang="zh-CN" sz="2000" dirty="0" smtClean="0">
                <a:latin typeface="Consolas"/>
                <a:cs typeface="Consolas"/>
              </a:rPr>
              <a:t>...</a:t>
            </a:r>
          </a:p>
        </p:txBody>
      </p:sp>
      <p:sp>
        <p:nvSpPr>
          <p:cNvPr id="6" name="矩形 5"/>
          <p:cNvSpPr/>
          <p:nvPr/>
        </p:nvSpPr>
        <p:spPr>
          <a:xfrm>
            <a:off x="829545" y="3500352"/>
            <a:ext cx="457200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altLang="zh-CN" sz="2000" b="1" i="1" dirty="0" err="1" smtClean="0">
                <a:latin typeface="Consolas"/>
                <a:cs typeface="Consolas"/>
              </a:rPr>
              <a:t>gcc</a:t>
            </a:r>
            <a:r>
              <a:rPr lang="en-US" altLang="zh-CN" sz="2000" b="1" i="1" dirty="0" smtClean="0">
                <a:latin typeface="Consolas"/>
                <a:cs typeface="Consolas"/>
              </a:rPr>
              <a:t> </a:t>
            </a:r>
            <a:r>
              <a:rPr lang="mr-IN" altLang="zh-CN" sz="2000" b="1" i="1" dirty="0" smtClean="0">
                <a:latin typeface="Consolas"/>
                <a:cs typeface="Consolas"/>
              </a:rPr>
              <a:t>–</a:t>
            </a:r>
            <a:r>
              <a:rPr lang="en-US" altLang="zh-CN" sz="2000" b="1" i="1" dirty="0" err="1" smtClean="0">
                <a:latin typeface="Consolas"/>
                <a:cs typeface="Consolas"/>
              </a:rPr>
              <a:t>Og</a:t>
            </a:r>
            <a:r>
              <a:rPr lang="en-US" altLang="zh-CN" sz="2000" b="1" i="1" dirty="0" smtClean="0">
                <a:latin typeface="Consolas"/>
                <a:cs typeface="Consolas"/>
              </a:rPr>
              <a:t> –S </a:t>
            </a:r>
            <a:r>
              <a:rPr lang="en-US" altLang="zh-CN" sz="2000" b="1" i="1" dirty="0" err="1" smtClean="0">
                <a:latin typeface="Consolas"/>
                <a:cs typeface="Consolas"/>
              </a:rPr>
              <a:t>main.c</a:t>
            </a:r>
            <a:endParaRPr lang="mr-IN" altLang="zh-CN" sz="2000" b="1" i="1" dirty="0">
              <a:latin typeface="Consolas"/>
              <a:cs typeface="Consola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693215" y="5512372"/>
            <a:ext cx="4030145" cy="875401"/>
            <a:chOff x="3693215" y="5512372"/>
            <a:chExt cx="4030145" cy="875401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4183877" y="5512372"/>
              <a:ext cx="448554" cy="50660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693215" y="6018441"/>
              <a:ext cx="40301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return address points to this instruction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253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Call instruction: control transfer from caller to </a:t>
            </a:r>
            <a:r>
              <a:rPr kumimoji="1" lang="en-US" altLang="zh-CN" dirty="0" err="1" smtClean="0"/>
              <a:t>callee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867381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 smtClean="0">
                <a:latin typeface="Consolas"/>
                <a:cs typeface="Consolas"/>
              </a:rPr>
              <a:t> </a:t>
            </a:r>
            <a:r>
              <a:rPr kumimoji="1" lang="en-US" altLang="zh-CN" b="1" dirty="0">
                <a:latin typeface="Consolas"/>
                <a:cs typeface="Consolas"/>
              </a:rPr>
              <a:t>call</a:t>
            </a:r>
            <a:r>
              <a:rPr kumimoji="1" lang="en-US" altLang="zh-CN" dirty="0">
                <a:latin typeface="Consolas"/>
                <a:cs typeface="Consolas"/>
              </a:rPr>
              <a:t> label</a:t>
            </a:r>
          </a:p>
          <a:p>
            <a:pPr marL="457200" lvl="1" indent="0">
              <a:buNone/>
            </a:pP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57200" y="4401241"/>
            <a:ext cx="707249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rgbClr val="3366FF"/>
                </a:solidFill>
              </a:rPr>
              <a:t>000000000040054a</a:t>
            </a:r>
            <a:r>
              <a:rPr lang="fr-FR" sz="2000" dirty="0"/>
              <a:t> &lt;main&gt;:</a:t>
            </a:r>
          </a:p>
          <a:p>
            <a:r>
              <a:rPr lang="ro-RO" sz="2000" dirty="0"/>
              <a:t>  </a:t>
            </a:r>
            <a:r>
              <a:rPr lang="ro-RO" sz="2000" dirty="0" smtClean="0"/>
              <a:t>                    </a:t>
            </a:r>
            <a:r>
              <a:rPr lang="ro-RO" sz="2000" dirty="0" smtClean="0">
                <a:solidFill>
                  <a:srgbClr val="3366FF"/>
                </a:solidFill>
              </a:rPr>
              <a:t>40054a</a:t>
            </a:r>
            <a:r>
              <a:rPr lang="ro-RO" sz="2000" dirty="0"/>
              <a:t>:       </a:t>
            </a:r>
            <a:r>
              <a:rPr lang="ro-RO" sz="2000" dirty="0">
                <a:solidFill>
                  <a:srgbClr val="3F9335"/>
                </a:solidFill>
              </a:rPr>
              <a:t>48 83 ec 08</a:t>
            </a:r>
            <a:r>
              <a:rPr lang="ro-RO" sz="2000" dirty="0"/>
              <a:t>            </a:t>
            </a:r>
            <a:r>
              <a:rPr lang="ro-RO" sz="2000" dirty="0" smtClean="0"/>
              <a:t>     sub    </a:t>
            </a:r>
            <a:r>
              <a:rPr lang="ro-RO" sz="2000" dirty="0"/>
              <a:t>$0x8,%rsp</a:t>
            </a:r>
          </a:p>
          <a:p>
            <a:r>
              <a:rPr lang="en-US" sz="2000" dirty="0"/>
              <a:t>  </a:t>
            </a:r>
            <a:r>
              <a:rPr lang="en-US" sz="2000" dirty="0" smtClean="0"/>
              <a:t>                    </a:t>
            </a:r>
            <a:r>
              <a:rPr lang="en-US" sz="2000" dirty="0" smtClean="0">
                <a:solidFill>
                  <a:srgbClr val="3366FF"/>
                </a:solidFill>
              </a:rPr>
              <a:t>40054e</a:t>
            </a:r>
            <a:r>
              <a:rPr lang="en-US" sz="2000" dirty="0"/>
              <a:t>:       </a:t>
            </a:r>
            <a:r>
              <a:rPr lang="en-US" sz="2000" dirty="0">
                <a:solidFill>
                  <a:srgbClr val="3F9335"/>
                </a:solidFill>
              </a:rPr>
              <a:t>be 02 00 00 00</a:t>
            </a:r>
            <a:r>
              <a:rPr lang="en-US" sz="2000" dirty="0"/>
              <a:t>          </a:t>
            </a:r>
            <a:r>
              <a:rPr lang="en-US" sz="2000" dirty="0" smtClean="0"/>
              <a:t> </a:t>
            </a:r>
            <a:r>
              <a:rPr lang="en-US" sz="2000" dirty="0" err="1" smtClean="0"/>
              <a:t>mov</a:t>
            </a:r>
            <a:r>
              <a:rPr lang="en-US" sz="2000" dirty="0" smtClean="0"/>
              <a:t>    </a:t>
            </a:r>
            <a:r>
              <a:rPr lang="en-US" sz="2000" dirty="0"/>
              <a:t>$0x2,%esi</a:t>
            </a:r>
          </a:p>
          <a:p>
            <a:r>
              <a:rPr lang="sk-SK" sz="2000" dirty="0"/>
              <a:t>  </a:t>
            </a:r>
            <a:r>
              <a:rPr lang="sk-SK" sz="2000" dirty="0" smtClean="0"/>
              <a:t>                    </a:t>
            </a:r>
            <a:r>
              <a:rPr lang="sk-SK" sz="2000" dirty="0" smtClean="0">
                <a:solidFill>
                  <a:srgbClr val="3366FF"/>
                </a:solidFill>
              </a:rPr>
              <a:t>400553</a:t>
            </a:r>
            <a:r>
              <a:rPr lang="sk-SK" sz="2000" dirty="0"/>
              <a:t>:       </a:t>
            </a:r>
            <a:r>
              <a:rPr lang="sk-SK" sz="2000" dirty="0">
                <a:solidFill>
                  <a:srgbClr val="3F9335"/>
                </a:solidFill>
              </a:rPr>
              <a:t>bf </a:t>
            </a:r>
            <a:r>
              <a:rPr lang="sk-SK" sz="2000" dirty="0" smtClean="0">
                <a:solidFill>
                  <a:srgbClr val="3F9335"/>
                </a:solidFill>
              </a:rPr>
              <a:t> 00 </a:t>
            </a:r>
            <a:r>
              <a:rPr lang="sk-SK" sz="2000" dirty="0">
                <a:solidFill>
                  <a:srgbClr val="3F9335"/>
                </a:solidFill>
              </a:rPr>
              <a:t>00 00 00</a:t>
            </a:r>
            <a:r>
              <a:rPr lang="sk-SK" sz="2000" dirty="0"/>
              <a:t>          </a:t>
            </a:r>
            <a:r>
              <a:rPr lang="sk-SK" sz="2000" dirty="0" smtClean="0"/>
              <a:t> mov    </a:t>
            </a:r>
            <a:r>
              <a:rPr lang="sk-SK" sz="2000" dirty="0"/>
              <a:t>$0x0,%edi</a:t>
            </a:r>
          </a:p>
          <a:p>
            <a:r>
              <a:rPr lang="en-US" sz="2000" dirty="0"/>
              <a:t>  </a:t>
            </a:r>
            <a:r>
              <a:rPr lang="en-US" sz="2000" dirty="0" smtClean="0"/>
              <a:t>                    </a:t>
            </a:r>
            <a:r>
              <a:rPr lang="en-US" sz="2000" dirty="0" smtClean="0">
                <a:solidFill>
                  <a:srgbClr val="3366FF"/>
                </a:solidFill>
              </a:rPr>
              <a:t>400558</a:t>
            </a:r>
            <a:r>
              <a:rPr lang="en-US" sz="2000" dirty="0"/>
              <a:t>:       </a:t>
            </a:r>
            <a:r>
              <a:rPr lang="en-US" sz="2000" dirty="0">
                <a:solidFill>
                  <a:srgbClr val="3F9335"/>
                </a:solidFill>
              </a:rPr>
              <a:t>e8 e9 </a:t>
            </a:r>
            <a:r>
              <a:rPr lang="en-US" sz="2000" dirty="0" err="1">
                <a:solidFill>
                  <a:srgbClr val="3F9335"/>
                </a:solidFill>
              </a:rPr>
              <a:t>ff</a:t>
            </a:r>
            <a:r>
              <a:rPr lang="en-US" sz="2000" dirty="0">
                <a:solidFill>
                  <a:srgbClr val="3F9335"/>
                </a:solidFill>
              </a:rPr>
              <a:t> </a:t>
            </a:r>
            <a:r>
              <a:rPr lang="en-US" sz="2000" dirty="0" err="1">
                <a:solidFill>
                  <a:srgbClr val="3F9335"/>
                </a:solidFill>
              </a:rPr>
              <a:t>ff</a:t>
            </a:r>
            <a:r>
              <a:rPr lang="en-US" sz="2000" dirty="0">
                <a:solidFill>
                  <a:srgbClr val="3F9335"/>
                </a:solidFill>
              </a:rPr>
              <a:t> </a:t>
            </a:r>
            <a:r>
              <a:rPr lang="en-US" sz="2000" dirty="0" err="1">
                <a:solidFill>
                  <a:srgbClr val="3F9335"/>
                </a:solidFill>
              </a:rPr>
              <a:t>ff</a:t>
            </a:r>
            <a:r>
              <a:rPr lang="en-US" sz="2000" dirty="0"/>
              <a:t>          </a:t>
            </a:r>
            <a:r>
              <a:rPr lang="en-US" sz="2000" dirty="0" smtClean="0"/>
              <a:t>       </a:t>
            </a:r>
            <a:r>
              <a:rPr lang="en-US" sz="2000" dirty="0" err="1" smtClean="0"/>
              <a:t>callq</a:t>
            </a:r>
            <a:r>
              <a:rPr lang="en-US" sz="2000" dirty="0" smtClean="0"/>
              <a:t>  </a:t>
            </a:r>
            <a:r>
              <a:rPr lang="en-US" sz="2000" dirty="0">
                <a:solidFill>
                  <a:srgbClr val="3366FF"/>
                </a:solidFill>
              </a:rPr>
              <a:t>400546</a:t>
            </a:r>
            <a:r>
              <a:rPr lang="en-US" sz="2000" dirty="0"/>
              <a:t> &lt;add&gt;</a:t>
            </a:r>
          </a:p>
          <a:p>
            <a:r>
              <a:rPr lang="sk-SK" sz="2000" dirty="0"/>
              <a:t>  </a:t>
            </a:r>
            <a:r>
              <a:rPr lang="sk-SK" sz="2000" dirty="0" smtClean="0"/>
              <a:t>                    </a:t>
            </a:r>
            <a:r>
              <a:rPr lang="sk-SK" sz="2000" dirty="0" smtClean="0">
                <a:solidFill>
                  <a:srgbClr val="3366FF"/>
                </a:solidFill>
              </a:rPr>
              <a:t>40055d</a:t>
            </a:r>
            <a:r>
              <a:rPr lang="sk-SK" sz="2000" dirty="0"/>
              <a:t>:       </a:t>
            </a:r>
            <a:r>
              <a:rPr lang="sk-SK" sz="2000" dirty="0">
                <a:solidFill>
                  <a:srgbClr val="3F9335"/>
                </a:solidFill>
              </a:rPr>
              <a:t>89 c2</a:t>
            </a:r>
            <a:r>
              <a:rPr lang="sk-SK" sz="2000" dirty="0"/>
              <a:t>                   </a:t>
            </a:r>
            <a:r>
              <a:rPr lang="sk-SK" sz="2000" dirty="0" smtClean="0"/>
              <a:t>         mov    </a:t>
            </a:r>
            <a:r>
              <a:rPr lang="sk-SK" sz="2000" dirty="0"/>
              <a:t>%eax,%edx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7200" y="2113638"/>
            <a:ext cx="4572000" cy="707886"/>
          </a:xfrm>
          <a:prstGeom prst="rect">
            <a:avLst/>
          </a:prstGeom>
          <a:solidFill>
            <a:srgbClr val="B9CDE5"/>
          </a:solidFill>
        </p:spPr>
        <p:txBody>
          <a:bodyPr>
            <a:spAutoFit/>
          </a:bodyPr>
          <a:lstStyle/>
          <a:p>
            <a:r>
              <a:rPr lang="en-US" altLang="zh-CN" sz="2000" b="1" i="1" dirty="0" err="1" smtClean="0">
                <a:latin typeface="Consolas"/>
                <a:cs typeface="Consolas"/>
              </a:rPr>
              <a:t>gcc</a:t>
            </a:r>
            <a:r>
              <a:rPr lang="en-US" altLang="zh-CN" sz="2000" b="1" i="1" dirty="0" smtClean="0">
                <a:latin typeface="Consolas"/>
                <a:cs typeface="Consolas"/>
              </a:rPr>
              <a:t> </a:t>
            </a:r>
            <a:r>
              <a:rPr lang="en-US" altLang="zh-CN" sz="2000" b="1" i="1" dirty="0" err="1" smtClean="0">
                <a:latin typeface="Consolas"/>
                <a:cs typeface="Consolas"/>
              </a:rPr>
              <a:t>main.c</a:t>
            </a:r>
            <a:r>
              <a:rPr lang="en-US" altLang="zh-CN" sz="2000" b="1" i="1" dirty="0" smtClean="0">
                <a:latin typeface="Consolas"/>
                <a:cs typeface="Consolas"/>
              </a:rPr>
              <a:t> </a:t>
            </a:r>
          </a:p>
          <a:p>
            <a:r>
              <a:rPr lang="en-US" altLang="zh-CN" sz="2000" b="1" i="1" dirty="0" err="1" smtClean="0">
                <a:latin typeface="Consolas"/>
                <a:cs typeface="Consolas"/>
              </a:rPr>
              <a:t>objdump</a:t>
            </a:r>
            <a:r>
              <a:rPr lang="en-US" altLang="zh-CN" sz="2000" b="1" i="1" dirty="0">
                <a:latin typeface="Consolas"/>
                <a:cs typeface="Consolas"/>
              </a:rPr>
              <a:t> </a:t>
            </a:r>
            <a:r>
              <a:rPr lang="en-US" altLang="zh-CN" sz="2000" b="1" i="1" dirty="0" smtClean="0">
                <a:latin typeface="Consolas"/>
                <a:cs typeface="Consolas"/>
              </a:rPr>
              <a:t>–d </a:t>
            </a:r>
            <a:r>
              <a:rPr lang="en-US" altLang="zh-CN" sz="2000" b="1" i="1" dirty="0" err="1" smtClean="0">
                <a:latin typeface="Consolas"/>
                <a:cs typeface="Consolas"/>
              </a:rPr>
              <a:t>a.out</a:t>
            </a:r>
            <a:endParaRPr lang="mr-IN" altLang="zh-CN" sz="2000" b="1" i="1" dirty="0">
              <a:latin typeface="Consolas"/>
              <a:cs typeface="Consolas"/>
            </a:endParaRPr>
          </a:p>
        </p:txBody>
      </p:sp>
      <p:sp>
        <p:nvSpPr>
          <p:cNvPr id="10" name="矩形 4"/>
          <p:cNvSpPr/>
          <p:nvPr/>
        </p:nvSpPr>
        <p:spPr>
          <a:xfrm>
            <a:off x="457200" y="3121258"/>
            <a:ext cx="797064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2000" dirty="0">
                <a:solidFill>
                  <a:srgbClr val="3366FF"/>
                </a:solidFill>
              </a:rPr>
              <a:t>0000000000400546</a:t>
            </a:r>
            <a:r>
              <a:rPr lang="nb-NO" sz="2000" dirty="0"/>
              <a:t> &lt;</a:t>
            </a:r>
            <a:r>
              <a:rPr lang="nb-NO" sz="2000" dirty="0" err="1"/>
              <a:t>add</a:t>
            </a:r>
            <a:r>
              <a:rPr lang="nb-NO" sz="2000" dirty="0"/>
              <a:t>&gt;:</a:t>
            </a:r>
          </a:p>
          <a:p>
            <a:r>
              <a:rPr lang="ro-RO" sz="2000" dirty="0"/>
              <a:t>  </a:t>
            </a:r>
            <a:r>
              <a:rPr lang="ro-RO" sz="2000" dirty="0" smtClean="0"/>
              <a:t>                    </a:t>
            </a:r>
            <a:r>
              <a:rPr lang="ro-RO" sz="2000" dirty="0" smtClean="0">
                <a:solidFill>
                  <a:srgbClr val="3366FF"/>
                </a:solidFill>
              </a:rPr>
              <a:t>400546</a:t>
            </a:r>
            <a:r>
              <a:rPr lang="ro-RO" sz="2000" dirty="0"/>
              <a:t>: </a:t>
            </a:r>
            <a:r>
              <a:rPr lang="ro-RO" sz="2000" dirty="0" smtClean="0"/>
              <a:t>     </a:t>
            </a:r>
            <a:r>
              <a:rPr lang="ro-RO" sz="2000" dirty="0" smtClean="0">
                <a:solidFill>
                  <a:srgbClr val="3F9335"/>
                </a:solidFill>
              </a:rPr>
              <a:t>8d </a:t>
            </a:r>
            <a:r>
              <a:rPr lang="ro-RO" sz="2000" dirty="0">
                <a:solidFill>
                  <a:srgbClr val="3F9335"/>
                </a:solidFill>
              </a:rPr>
              <a:t>04 37</a:t>
            </a:r>
            <a:r>
              <a:rPr lang="ro-RO" sz="2000" dirty="0"/>
              <a:t>    </a:t>
            </a:r>
            <a:r>
              <a:rPr lang="ro-RO" sz="2000" dirty="0" smtClean="0"/>
              <a:t>                 lea    </a:t>
            </a:r>
            <a:r>
              <a:rPr lang="ro-RO" sz="2000" dirty="0"/>
              <a:t>(%rdi,%rsi,1),%eax</a:t>
            </a:r>
          </a:p>
          <a:p>
            <a:r>
              <a:rPr lang="ro-RO" sz="2000" dirty="0"/>
              <a:t>  </a:t>
            </a:r>
            <a:r>
              <a:rPr lang="ro-RO" sz="2000" dirty="0" smtClean="0"/>
              <a:t>                    </a:t>
            </a:r>
            <a:r>
              <a:rPr lang="ro-RO" sz="2000" dirty="0" smtClean="0">
                <a:solidFill>
                  <a:srgbClr val="3366FF"/>
                </a:solidFill>
              </a:rPr>
              <a:t>400549</a:t>
            </a:r>
            <a:r>
              <a:rPr lang="ro-RO" sz="2000" dirty="0"/>
              <a:t>:  </a:t>
            </a:r>
            <a:r>
              <a:rPr lang="ro-RO" sz="2000" dirty="0" smtClean="0"/>
              <a:t>    </a:t>
            </a:r>
            <a:r>
              <a:rPr lang="ro-RO" sz="2000" dirty="0" smtClean="0">
                <a:solidFill>
                  <a:srgbClr val="3F9335"/>
                </a:solidFill>
              </a:rPr>
              <a:t>c3</a:t>
            </a:r>
            <a:r>
              <a:rPr lang="ro-RO" sz="2000" dirty="0" smtClean="0"/>
              <a:t>                                retq</a:t>
            </a:r>
            <a:endParaRPr lang="ro-RO" sz="2000" dirty="0"/>
          </a:p>
        </p:txBody>
      </p:sp>
    </p:spTree>
    <p:extLst>
      <p:ext uri="{BB962C8B-B14F-4D97-AF65-F5344CB8AC3E}">
        <p14:creationId xmlns:p14="http://schemas.microsoft.com/office/powerpoint/2010/main" val="764962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005099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Ret instruction: control transfer from </a:t>
            </a:r>
            <a:r>
              <a:rPr kumimoji="1" lang="en-US" altLang="zh-CN" dirty="0" err="1" smtClean="0"/>
              <a:t>callee</a:t>
            </a:r>
            <a:r>
              <a:rPr kumimoji="1" lang="en-US" altLang="zh-CN" dirty="0" smtClean="0"/>
              <a:t> back to caller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>
                <a:latin typeface="Consolas"/>
                <a:cs typeface="Consolas"/>
              </a:rPr>
              <a:t> </a:t>
            </a:r>
            <a:r>
              <a:rPr kumimoji="1" lang="en-US" altLang="zh-CN" b="1" dirty="0" smtClean="0">
                <a:latin typeface="Consolas"/>
                <a:cs typeface="Consolas"/>
              </a:rPr>
              <a:t>ret</a:t>
            </a:r>
            <a:endParaRPr kumimoji="1" lang="en-US" altLang="zh-CN" dirty="0" smtClean="0">
              <a:latin typeface="Consolas"/>
              <a:cs typeface="Consolas"/>
            </a:endParaRPr>
          </a:p>
          <a:p>
            <a:pPr lvl="1"/>
            <a:r>
              <a:rPr lang="en-US" altLang="zh-CN" dirty="0" smtClean="0"/>
              <a:t>Pop 8 bytes  from the stack to PC</a:t>
            </a:r>
          </a:p>
          <a:p>
            <a:pPr lvl="2"/>
            <a:r>
              <a:rPr kumimoji="1" lang="en-US" altLang="zh-CN" dirty="0" smtClean="0"/>
              <a:t>pc = </a:t>
            </a:r>
            <a:r>
              <a:rPr kumimoji="1" lang="en-US" altLang="zh-CN" dirty="0" err="1" smtClean="0"/>
              <a:t>mem</a:t>
            </a:r>
            <a:r>
              <a:rPr kumimoji="1" lang="en-US" altLang="zh-CN" dirty="0" smtClean="0"/>
              <a:t>[%</a:t>
            </a:r>
            <a:r>
              <a:rPr kumimoji="1" lang="en-US" altLang="zh-CN" dirty="0" err="1" smtClean="0"/>
              <a:t>rsp</a:t>
            </a:r>
            <a:r>
              <a:rPr kumimoji="1" lang="en-US" altLang="zh-CN" dirty="0" smtClean="0"/>
              <a:t>], %</a:t>
            </a:r>
            <a:r>
              <a:rPr kumimoji="1" lang="en-US" altLang="zh-CN" dirty="0" err="1" smtClean="0"/>
              <a:t>rsp</a:t>
            </a:r>
            <a:r>
              <a:rPr kumimoji="1" lang="en-US" altLang="zh-CN" dirty="0" smtClean="0"/>
              <a:t> = %</a:t>
            </a:r>
            <a:r>
              <a:rPr kumimoji="1" lang="en-US" altLang="zh-CN" dirty="0" err="1" smtClean="0"/>
              <a:t>rsp</a:t>
            </a:r>
            <a:r>
              <a:rPr kumimoji="1" lang="en-US" altLang="zh-CN" dirty="0" smtClean="0"/>
              <a:t> +8</a:t>
            </a:r>
          </a:p>
        </p:txBody>
      </p:sp>
      <p:sp>
        <p:nvSpPr>
          <p:cNvPr id="7" name="矩形 4"/>
          <p:cNvSpPr/>
          <p:nvPr/>
        </p:nvSpPr>
        <p:spPr>
          <a:xfrm>
            <a:off x="457200" y="4401241"/>
            <a:ext cx="707249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rgbClr val="3366FF"/>
                </a:solidFill>
              </a:rPr>
              <a:t>000000000040054a</a:t>
            </a:r>
            <a:r>
              <a:rPr lang="fr-FR" sz="2000" dirty="0"/>
              <a:t> &lt;main&gt;:</a:t>
            </a:r>
          </a:p>
          <a:p>
            <a:r>
              <a:rPr lang="ro-RO" sz="2000" dirty="0"/>
              <a:t>  </a:t>
            </a:r>
            <a:r>
              <a:rPr lang="ro-RO" sz="2000" dirty="0" smtClean="0"/>
              <a:t>                    </a:t>
            </a:r>
            <a:r>
              <a:rPr lang="ro-RO" sz="2000" dirty="0" smtClean="0">
                <a:solidFill>
                  <a:srgbClr val="3366FF"/>
                </a:solidFill>
              </a:rPr>
              <a:t>40054a</a:t>
            </a:r>
            <a:r>
              <a:rPr lang="ro-RO" sz="2000" dirty="0"/>
              <a:t>:       </a:t>
            </a:r>
            <a:r>
              <a:rPr lang="ro-RO" sz="2000" dirty="0">
                <a:solidFill>
                  <a:srgbClr val="3F9335"/>
                </a:solidFill>
              </a:rPr>
              <a:t>48 83 ec 08</a:t>
            </a:r>
            <a:r>
              <a:rPr lang="ro-RO" sz="2000" dirty="0"/>
              <a:t>            </a:t>
            </a:r>
            <a:r>
              <a:rPr lang="ro-RO" sz="2000" dirty="0" smtClean="0"/>
              <a:t>     sub    </a:t>
            </a:r>
            <a:r>
              <a:rPr lang="ro-RO" sz="2000" dirty="0"/>
              <a:t>$0x8,%rsp</a:t>
            </a:r>
          </a:p>
          <a:p>
            <a:r>
              <a:rPr lang="en-US" sz="2000" dirty="0"/>
              <a:t>  </a:t>
            </a:r>
            <a:r>
              <a:rPr lang="en-US" sz="2000" dirty="0" smtClean="0"/>
              <a:t>                    </a:t>
            </a:r>
            <a:r>
              <a:rPr lang="en-US" sz="2000" dirty="0" smtClean="0">
                <a:solidFill>
                  <a:srgbClr val="3366FF"/>
                </a:solidFill>
              </a:rPr>
              <a:t>40054e</a:t>
            </a:r>
            <a:r>
              <a:rPr lang="en-US" sz="2000" dirty="0"/>
              <a:t>:       </a:t>
            </a:r>
            <a:r>
              <a:rPr lang="en-US" sz="2000" dirty="0">
                <a:solidFill>
                  <a:srgbClr val="3F9335"/>
                </a:solidFill>
              </a:rPr>
              <a:t>be 02 00 00 00</a:t>
            </a:r>
            <a:r>
              <a:rPr lang="en-US" sz="2000" dirty="0"/>
              <a:t>          </a:t>
            </a:r>
            <a:r>
              <a:rPr lang="en-US" sz="2000" dirty="0" smtClean="0"/>
              <a:t> </a:t>
            </a:r>
            <a:r>
              <a:rPr lang="en-US" sz="2000" dirty="0" err="1" smtClean="0"/>
              <a:t>mov</a:t>
            </a:r>
            <a:r>
              <a:rPr lang="en-US" sz="2000" dirty="0" smtClean="0"/>
              <a:t>    </a:t>
            </a:r>
            <a:r>
              <a:rPr lang="en-US" sz="2000" dirty="0"/>
              <a:t>$0x2,%esi</a:t>
            </a:r>
          </a:p>
          <a:p>
            <a:r>
              <a:rPr lang="sk-SK" sz="2000" dirty="0"/>
              <a:t>  </a:t>
            </a:r>
            <a:r>
              <a:rPr lang="sk-SK" sz="2000" dirty="0" smtClean="0"/>
              <a:t>                    </a:t>
            </a:r>
            <a:r>
              <a:rPr lang="sk-SK" sz="2000" dirty="0" smtClean="0">
                <a:solidFill>
                  <a:srgbClr val="3366FF"/>
                </a:solidFill>
              </a:rPr>
              <a:t>400553</a:t>
            </a:r>
            <a:r>
              <a:rPr lang="sk-SK" sz="2000" dirty="0"/>
              <a:t>:       </a:t>
            </a:r>
            <a:r>
              <a:rPr lang="sk-SK" sz="2000" dirty="0">
                <a:solidFill>
                  <a:srgbClr val="3F9335"/>
                </a:solidFill>
              </a:rPr>
              <a:t>bf </a:t>
            </a:r>
            <a:r>
              <a:rPr lang="sk-SK" sz="2000" dirty="0" smtClean="0">
                <a:solidFill>
                  <a:srgbClr val="3F9335"/>
                </a:solidFill>
              </a:rPr>
              <a:t> 00 </a:t>
            </a:r>
            <a:r>
              <a:rPr lang="sk-SK" sz="2000" dirty="0">
                <a:solidFill>
                  <a:srgbClr val="3F9335"/>
                </a:solidFill>
              </a:rPr>
              <a:t>00 00 00</a:t>
            </a:r>
            <a:r>
              <a:rPr lang="sk-SK" sz="2000" dirty="0"/>
              <a:t>          </a:t>
            </a:r>
            <a:r>
              <a:rPr lang="sk-SK" sz="2000" dirty="0" smtClean="0"/>
              <a:t> mov    </a:t>
            </a:r>
            <a:r>
              <a:rPr lang="sk-SK" sz="2000" dirty="0"/>
              <a:t>$0x0,%edi</a:t>
            </a:r>
          </a:p>
          <a:p>
            <a:r>
              <a:rPr lang="en-US" sz="2000" dirty="0"/>
              <a:t>  </a:t>
            </a:r>
            <a:r>
              <a:rPr lang="en-US" sz="2000" dirty="0" smtClean="0"/>
              <a:t>                    </a:t>
            </a:r>
            <a:r>
              <a:rPr lang="en-US" sz="2000" dirty="0" smtClean="0">
                <a:solidFill>
                  <a:srgbClr val="3366FF"/>
                </a:solidFill>
              </a:rPr>
              <a:t>400558</a:t>
            </a:r>
            <a:r>
              <a:rPr lang="en-US" sz="2000" dirty="0"/>
              <a:t>:       </a:t>
            </a:r>
            <a:r>
              <a:rPr lang="en-US" sz="2000" dirty="0">
                <a:solidFill>
                  <a:srgbClr val="3F9335"/>
                </a:solidFill>
              </a:rPr>
              <a:t>e8 e9 </a:t>
            </a:r>
            <a:r>
              <a:rPr lang="en-US" sz="2000" dirty="0" err="1">
                <a:solidFill>
                  <a:srgbClr val="3F9335"/>
                </a:solidFill>
              </a:rPr>
              <a:t>ff</a:t>
            </a:r>
            <a:r>
              <a:rPr lang="en-US" sz="2000" dirty="0">
                <a:solidFill>
                  <a:srgbClr val="3F9335"/>
                </a:solidFill>
              </a:rPr>
              <a:t> </a:t>
            </a:r>
            <a:r>
              <a:rPr lang="en-US" sz="2000" dirty="0" err="1">
                <a:solidFill>
                  <a:srgbClr val="3F9335"/>
                </a:solidFill>
              </a:rPr>
              <a:t>ff</a:t>
            </a:r>
            <a:r>
              <a:rPr lang="en-US" sz="2000" dirty="0">
                <a:solidFill>
                  <a:srgbClr val="3F9335"/>
                </a:solidFill>
              </a:rPr>
              <a:t> </a:t>
            </a:r>
            <a:r>
              <a:rPr lang="en-US" sz="2000" dirty="0" err="1">
                <a:solidFill>
                  <a:srgbClr val="3F9335"/>
                </a:solidFill>
              </a:rPr>
              <a:t>ff</a:t>
            </a:r>
            <a:r>
              <a:rPr lang="en-US" sz="2000" dirty="0"/>
              <a:t>          </a:t>
            </a:r>
            <a:r>
              <a:rPr lang="en-US" sz="2000" dirty="0" smtClean="0"/>
              <a:t>       </a:t>
            </a:r>
            <a:r>
              <a:rPr lang="en-US" sz="2000" dirty="0" err="1" smtClean="0"/>
              <a:t>callq</a:t>
            </a:r>
            <a:r>
              <a:rPr lang="en-US" sz="2000" dirty="0" smtClean="0"/>
              <a:t>  </a:t>
            </a:r>
            <a:r>
              <a:rPr lang="en-US" sz="2000" dirty="0">
                <a:solidFill>
                  <a:srgbClr val="3366FF"/>
                </a:solidFill>
              </a:rPr>
              <a:t>400546</a:t>
            </a:r>
            <a:r>
              <a:rPr lang="en-US" sz="2000" dirty="0"/>
              <a:t> &lt;add&gt;</a:t>
            </a:r>
          </a:p>
          <a:p>
            <a:r>
              <a:rPr lang="sk-SK" sz="2000" dirty="0"/>
              <a:t>  </a:t>
            </a:r>
            <a:r>
              <a:rPr lang="sk-SK" sz="2000" dirty="0" smtClean="0"/>
              <a:t>                    </a:t>
            </a:r>
            <a:r>
              <a:rPr lang="sk-SK" sz="2000" dirty="0" smtClean="0">
                <a:solidFill>
                  <a:srgbClr val="3366FF"/>
                </a:solidFill>
              </a:rPr>
              <a:t>40055d</a:t>
            </a:r>
            <a:r>
              <a:rPr lang="sk-SK" sz="2000" dirty="0"/>
              <a:t>:       </a:t>
            </a:r>
            <a:r>
              <a:rPr lang="sk-SK" sz="2000" dirty="0">
                <a:solidFill>
                  <a:srgbClr val="3F9335"/>
                </a:solidFill>
              </a:rPr>
              <a:t>89 c2</a:t>
            </a:r>
            <a:r>
              <a:rPr lang="sk-SK" sz="2000" dirty="0"/>
              <a:t>                   </a:t>
            </a:r>
            <a:r>
              <a:rPr lang="sk-SK" sz="2000" dirty="0" smtClean="0"/>
              <a:t>         mov    </a:t>
            </a:r>
            <a:r>
              <a:rPr lang="sk-SK" sz="2000" dirty="0"/>
              <a:t>%eax,%edx</a:t>
            </a:r>
          </a:p>
          <a:p>
            <a:endParaRPr lang="en-US" altLang="zh-CN" sz="2000" dirty="0" smtClean="0">
              <a:latin typeface="Consolas"/>
              <a:cs typeface="Consolas"/>
            </a:endParaRPr>
          </a:p>
        </p:txBody>
      </p:sp>
      <p:sp>
        <p:nvSpPr>
          <p:cNvPr id="8" name="矩形 4"/>
          <p:cNvSpPr/>
          <p:nvPr/>
        </p:nvSpPr>
        <p:spPr>
          <a:xfrm>
            <a:off x="457200" y="3121258"/>
            <a:ext cx="797064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2000" dirty="0">
                <a:solidFill>
                  <a:srgbClr val="3366FF"/>
                </a:solidFill>
              </a:rPr>
              <a:t>0000000000400546</a:t>
            </a:r>
            <a:r>
              <a:rPr lang="nb-NO" sz="2000" dirty="0"/>
              <a:t> &lt;</a:t>
            </a:r>
            <a:r>
              <a:rPr lang="nb-NO" sz="2000" dirty="0" err="1"/>
              <a:t>add</a:t>
            </a:r>
            <a:r>
              <a:rPr lang="nb-NO" sz="2000" dirty="0"/>
              <a:t>&gt;:</a:t>
            </a:r>
          </a:p>
          <a:p>
            <a:r>
              <a:rPr lang="ro-RO" sz="2000" dirty="0"/>
              <a:t>  </a:t>
            </a:r>
            <a:r>
              <a:rPr lang="ro-RO" sz="2000" dirty="0" smtClean="0"/>
              <a:t>                    </a:t>
            </a:r>
            <a:r>
              <a:rPr lang="ro-RO" sz="2000" dirty="0" smtClean="0">
                <a:solidFill>
                  <a:srgbClr val="3366FF"/>
                </a:solidFill>
              </a:rPr>
              <a:t>400546</a:t>
            </a:r>
            <a:r>
              <a:rPr lang="ro-RO" sz="2000" dirty="0"/>
              <a:t>: </a:t>
            </a:r>
            <a:r>
              <a:rPr lang="ro-RO" sz="2000" dirty="0" smtClean="0"/>
              <a:t>     </a:t>
            </a:r>
            <a:r>
              <a:rPr lang="ro-RO" sz="2000" dirty="0" smtClean="0">
                <a:solidFill>
                  <a:srgbClr val="3F9335"/>
                </a:solidFill>
              </a:rPr>
              <a:t>8d </a:t>
            </a:r>
            <a:r>
              <a:rPr lang="ro-RO" sz="2000" dirty="0">
                <a:solidFill>
                  <a:srgbClr val="3F9335"/>
                </a:solidFill>
              </a:rPr>
              <a:t>04 37</a:t>
            </a:r>
            <a:r>
              <a:rPr lang="ro-RO" sz="2000" dirty="0"/>
              <a:t>    </a:t>
            </a:r>
            <a:r>
              <a:rPr lang="ro-RO" sz="2000" dirty="0" smtClean="0"/>
              <a:t>                 lea    </a:t>
            </a:r>
            <a:r>
              <a:rPr lang="ro-RO" sz="2000" dirty="0"/>
              <a:t>(%rdi,%rsi,1),%eax</a:t>
            </a:r>
          </a:p>
          <a:p>
            <a:r>
              <a:rPr lang="ro-RO" sz="2000" dirty="0"/>
              <a:t>  </a:t>
            </a:r>
            <a:r>
              <a:rPr lang="ro-RO" sz="2000" dirty="0" smtClean="0"/>
              <a:t>                    </a:t>
            </a:r>
            <a:r>
              <a:rPr lang="ro-RO" sz="2000" dirty="0" smtClean="0">
                <a:solidFill>
                  <a:srgbClr val="3366FF"/>
                </a:solidFill>
              </a:rPr>
              <a:t>400549</a:t>
            </a:r>
            <a:r>
              <a:rPr lang="ro-RO" sz="2000" dirty="0"/>
              <a:t>:  </a:t>
            </a:r>
            <a:r>
              <a:rPr lang="ro-RO" sz="2000" dirty="0" smtClean="0"/>
              <a:t>    </a:t>
            </a:r>
            <a:r>
              <a:rPr lang="ro-RO" sz="2000" dirty="0" smtClean="0">
                <a:solidFill>
                  <a:srgbClr val="3F9335"/>
                </a:solidFill>
              </a:rPr>
              <a:t>c3</a:t>
            </a:r>
            <a:r>
              <a:rPr lang="ro-RO" sz="2000" dirty="0" smtClean="0"/>
              <a:t>                                </a:t>
            </a:r>
            <a:r>
              <a:rPr lang="ro-RO" sz="2000" dirty="0" smtClean="0"/>
              <a:t>ret</a:t>
            </a:r>
            <a:endParaRPr lang="ro-RO" sz="2000" dirty="0"/>
          </a:p>
        </p:txBody>
      </p:sp>
    </p:spTree>
    <p:extLst>
      <p:ext uri="{BB962C8B-B14F-4D97-AF65-F5344CB8AC3E}">
        <p14:creationId xmlns:p14="http://schemas.microsoft.com/office/powerpoint/2010/main" val="684608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27994" y="6450704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0x00..40054e</a:t>
            </a:r>
            <a:endParaRPr lang="is-IS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movl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 $2, %</a:t>
            </a:r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esi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is-I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0x00…</a:t>
            </a:r>
            <a:r>
              <a:rPr lang="is-I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0090</a:t>
            </a:r>
            <a:endParaRPr lang="is-I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927386" y="532155"/>
            <a:ext cx="5912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 smtClean="0">
                <a:latin typeface="Verdana"/>
                <a:cs typeface="Verdana"/>
              </a:rPr>
              <a:t>TOP</a:t>
            </a:r>
            <a:endParaRPr lang="zh-CN" altLang="en-US" sz="1400" b="1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88002" y="819397"/>
            <a:ext cx="1951499" cy="33916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88002" y="480233"/>
            <a:ext cx="1951499" cy="339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...</a:t>
            </a:r>
            <a:endParaRPr lang="en-US" altLang="zh-CN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88002" y="143470"/>
            <a:ext cx="1951499" cy="339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altLang="zh-CN" sz="1600" dirty="0" smtClean="0">
                <a:latin typeface="Consolas"/>
                <a:cs typeface="Consolas"/>
                <a:sym typeface="Courier New Bold" charset="0"/>
              </a:rPr>
              <a:t>...</a:t>
            </a:r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88002" y="1158204"/>
            <a:ext cx="1951499" cy="33916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92372" y="2452102"/>
            <a:ext cx="1951499" cy="3391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96741" y="2801658"/>
            <a:ext cx="1951499" cy="3391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04322" y="3134126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04322" y="3467966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b="1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604322" y="3802650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m</a:t>
            </a:r>
            <a:r>
              <a:rPr lang="en-US" altLang="zh-CN" sz="1600" dirty="0" err="1" smtClean="0">
                <a:solidFill>
                  <a:prstClr val="black"/>
                </a:solidFill>
                <a:latin typeface="Consolas"/>
                <a:cs typeface="Consolas"/>
              </a:rPr>
              <a:t>ovl</a:t>
            </a:r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 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eax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edx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588002" y="2131475"/>
            <a:ext cx="1951499" cy="31975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 flipH="1">
            <a:off x="3560419" y="674318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1583191" y="1814000"/>
            <a:ext cx="1951499" cy="31975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587904" y="1495448"/>
            <a:ext cx="1951499" cy="319756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606031" y="4141814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c</a:t>
            </a:r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all add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1608920" y="4467641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m</a:t>
            </a:r>
            <a:r>
              <a:rPr lang="mr-IN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ovl</a:t>
            </a:r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mr-IN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$</a:t>
            </a:r>
            <a:r>
              <a:rPr lang="mr-IN" altLang="zh-CN" sz="1600" dirty="0">
                <a:solidFill>
                  <a:prstClr val="black"/>
                </a:solidFill>
                <a:latin typeface="Consolas"/>
                <a:cs typeface="Consolas"/>
              </a:rPr>
              <a:t>0, %edi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1606883" y="4807245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m</a:t>
            </a:r>
            <a:r>
              <a:rPr lang="en-US" altLang="zh-CN" sz="1600" dirty="0" err="1" smtClean="0">
                <a:solidFill>
                  <a:prstClr val="black"/>
                </a:solidFill>
                <a:latin typeface="Consolas"/>
                <a:cs typeface="Consolas"/>
              </a:rPr>
              <a:t>ovl</a:t>
            </a:r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 $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2, %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esi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1606327" y="5138285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sz="1600" dirty="0">
                <a:latin typeface="Consolas"/>
                <a:cs typeface="Consolas"/>
              </a:rPr>
              <a:t>sub  </a:t>
            </a:r>
            <a:r>
              <a:rPr lang="ro-RO" sz="1600" dirty="0" smtClean="0">
                <a:latin typeface="Consolas"/>
                <a:cs typeface="Consolas"/>
              </a:rPr>
              <a:t>$</a:t>
            </a:r>
            <a:r>
              <a:rPr lang="ro-RO" sz="1600" dirty="0">
                <a:latin typeface="Consolas"/>
                <a:cs typeface="Consolas"/>
              </a:rPr>
              <a:t>0x8,%rsp</a:t>
            </a:r>
          </a:p>
        </p:txBody>
      </p:sp>
      <p:sp>
        <p:nvSpPr>
          <p:cNvPr id="83" name="矩形 82"/>
          <p:cNvSpPr/>
          <p:nvPr/>
        </p:nvSpPr>
        <p:spPr>
          <a:xfrm>
            <a:off x="1608920" y="5474699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ret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007750" y="6068371"/>
            <a:ext cx="492443" cy="42799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85" name="矩形 84"/>
          <p:cNvSpPr/>
          <p:nvPr/>
        </p:nvSpPr>
        <p:spPr>
          <a:xfrm>
            <a:off x="229115" y="2802831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86" name="矩形 85"/>
          <p:cNvSpPr/>
          <p:nvPr/>
        </p:nvSpPr>
        <p:spPr>
          <a:xfrm>
            <a:off x="1206127" y="3129472"/>
            <a:ext cx="37706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...</a:t>
            </a:r>
            <a:endParaRPr lang="zh-CN" altLang="en-US" dirty="0"/>
          </a:p>
        </p:txBody>
      </p:sp>
      <p:sp>
        <p:nvSpPr>
          <p:cNvPr id="87" name="矩形 86"/>
          <p:cNvSpPr/>
          <p:nvPr/>
        </p:nvSpPr>
        <p:spPr>
          <a:xfrm>
            <a:off x="-558" y="5818977"/>
            <a:ext cx="158374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0x00..400546</a:t>
            </a:r>
            <a:endParaRPr lang="zh-CN" altLang="en-US" dirty="0"/>
          </a:p>
        </p:txBody>
      </p:sp>
      <p:sp>
        <p:nvSpPr>
          <p:cNvPr id="88" name="矩形 87"/>
          <p:cNvSpPr/>
          <p:nvPr/>
        </p:nvSpPr>
        <p:spPr>
          <a:xfrm>
            <a:off x="-558" y="5471147"/>
            <a:ext cx="158374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0x00..400549</a:t>
            </a:r>
            <a:endParaRPr lang="zh-CN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-558" y="5135395"/>
            <a:ext cx="158374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0x00..40054a</a:t>
            </a:r>
            <a:endParaRPr lang="zh-CN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-558" y="4803962"/>
            <a:ext cx="158374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0x00..40054e</a:t>
            </a:r>
            <a:endParaRPr lang="zh-CN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10681" y="4460238"/>
            <a:ext cx="158374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0x00..400553</a:t>
            </a:r>
            <a:endParaRPr lang="zh-CN" altLang="en-US" dirty="0"/>
          </a:p>
        </p:txBody>
      </p:sp>
      <p:sp>
        <p:nvSpPr>
          <p:cNvPr id="92" name="矩形 91"/>
          <p:cNvSpPr/>
          <p:nvPr/>
        </p:nvSpPr>
        <p:spPr>
          <a:xfrm>
            <a:off x="12330" y="4132091"/>
            <a:ext cx="158374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0x00..400558</a:t>
            </a:r>
            <a:endParaRPr lang="zh-CN" altLang="en-US" dirty="0"/>
          </a:p>
        </p:txBody>
      </p:sp>
      <p:sp>
        <p:nvSpPr>
          <p:cNvPr id="93" name="矩形 92"/>
          <p:cNvSpPr/>
          <p:nvPr/>
        </p:nvSpPr>
        <p:spPr>
          <a:xfrm>
            <a:off x="16700" y="3809257"/>
            <a:ext cx="158374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0x00..40055d</a:t>
            </a:r>
            <a:endParaRPr lang="zh-CN" altLang="en-US" dirty="0"/>
          </a:p>
        </p:txBody>
      </p:sp>
      <p:sp>
        <p:nvSpPr>
          <p:cNvPr id="94" name="矩形 93"/>
          <p:cNvSpPr/>
          <p:nvPr/>
        </p:nvSpPr>
        <p:spPr>
          <a:xfrm>
            <a:off x="1212855" y="3479632"/>
            <a:ext cx="37706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...</a:t>
            </a:r>
            <a:endParaRPr lang="zh-CN" altLang="en-US" dirty="0"/>
          </a:p>
        </p:txBody>
      </p:sp>
      <p:sp>
        <p:nvSpPr>
          <p:cNvPr id="95" name="矩形 94"/>
          <p:cNvSpPr/>
          <p:nvPr/>
        </p:nvSpPr>
        <p:spPr>
          <a:xfrm>
            <a:off x="247823" y="2463945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241438" y="817825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0088</a:t>
            </a:r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230199" y="1144466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0080</a:t>
            </a:r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243087" y="2147085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0068</a:t>
            </a:r>
            <a:endParaRPr lang="zh-CN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247457" y="1824251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0070</a:t>
            </a:r>
            <a:endParaRPr lang="zh-CN" altLang="en-US" dirty="0"/>
          </a:p>
        </p:txBody>
      </p:sp>
      <p:sp>
        <p:nvSpPr>
          <p:cNvPr id="101" name="矩形 100"/>
          <p:cNvSpPr/>
          <p:nvPr/>
        </p:nvSpPr>
        <p:spPr>
          <a:xfrm>
            <a:off x="236927" y="1494626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0078</a:t>
            </a:r>
            <a:endParaRPr lang="zh-CN" altLang="en-US" dirty="0"/>
          </a:p>
        </p:txBody>
      </p:sp>
      <p:sp>
        <p:nvSpPr>
          <p:cNvPr id="103" name="矩形 102"/>
          <p:cNvSpPr/>
          <p:nvPr/>
        </p:nvSpPr>
        <p:spPr>
          <a:xfrm>
            <a:off x="1607980" y="5818037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 dirty="0" err="1">
                <a:solidFill>
                  <a:prstClr val="black"/>
                </a:solidFill>
                <a:latin typeface="Consolas"/>
                <a:cs typeface="Consolas"/>
              </a:rPr>
              <a:t>leal</a:t>
            </a:r>
            <a:r>
              <a:rPr lang="en-US" altLang="zh-CN" sz="1100" b="1" dirty="0">
                <a:solidFill>
                  <a:prstClr val="black"/>
                </a:solidFill>
                <a:latin typeface="Consolas"/>
                <a:cs typeface="Consolas"/>
              </a:rPr>
              <a:t> (%</a:t>
            </a:r>
            <a:r>
              <a:rPr lang="en-US" altLang="zh-CN" sz="1100" b="1" dirty="0" err="1">
                <a:solidFill>
                  <a:prstClr val="black"/>
                </a:solidFill>
                <a:latin typeface="Consolas"/>
                <a:cs typeface="Consolas"/>
              </a:rPr>
              <a:t>rdi,%rsi</a:t>
            </a:r>
            <a:r>
              <a:rPr lang="en-US" altLang="zh-CN" sz="1100" b="1" dirty="0">
                <a:solidFill>
                  <a:prstClr val="black"/>
                </a:solidFill>
                <a:latin typeface="Consolas"/>
                <a:cs typeface="Consolas"/>
              </a:rPr>
              <a:t>), %</a:t>
            </a:r>
            <a:r>
              <a:rPr lang="en-US" altLang="zh-CN" sz="1100" b="1" dirty="0" err="1">
                <a:solidFill>
                  <a:prstClr val="black"/>
                </a:solidFill>
                <a:latin typeface="Consolas"/>
                <a:cs typeface="Consolas"/>
              </a:rPr>
              <a:t>eax</a:t>
            </a:r>
            <a:endParaRPr lang="zh-CN" altLang="en-US" sz="1100" b="1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1606883" y="6157201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254671" y="458285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0090</a:t>
            </a:r>
            <a:endParaRPr lang="zh-CN" altLang="en-US" dirty="0"/>
          </a:p>
        </p:txBody>
      </p:sp>
      <p:sp>
        <p:nvSpPr>
          <p:cNvPr id="106" name="矩形 105"/>
          <p:cNvSpPr/>
          <p:nvPr/>
        </p:nvSpPr>
        <p:spPr>
          <a:xfrm>
            <a:off x="252514" y="115556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0098</a:t>
            </a:r>
            <a:endParaRPr lang="zh-CN" altLang="en-US" dirty="0"/>
          </a:p>
        </p:txBody>
      </p:sp>
      <p:sp>
        <p:nvSpPr>
          <p:cNvPr id="107" name="矩形 106"/>
          <p:cNvSpPr/>
          <p:nvPr/>
        </p:nvSpPr>
        <p:spPr>
          <a:xfrm>
            <a:off x="3955296" y="115556"/>
            <a:ext cx="10415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 smtClean="0">
                <a:latin typeface="Verdana"/>
                <a:cs typeface="Verdana"/>
              </a:rPr>
              <a:t>BOTTOM</a:t>
            </a:r>
            <a:endParaRPr lang="zh-CN" altLang="en-US" sz="1400" b="1" dirty="0"/>
          </a:p>
        </p:txBody>
      </p:sp>
      <p:cxnSp>
        <p:nvCxnSpPr>
          <p:cNvPr id="108" name="直线箭头连接符 107"/>
          <p:cNvCxnSpPr/>
          <p:nvPr/>
        </p:nvCxnSpPr>
        <p:spPr>
          <a:xfrm flipH="1">
            <a:off x="3602284" y="285633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3927386" y="4814642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 smtClean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cxnSp>
        <p:nvCxnSpPr>
          <p:cNvPr id="111" name="直线箭头连接符 110"/>
          <p:cNvCxnSpPr/>
          <p:nvPr/>
        </p:nvCxnSpPr>
        <p:spPr>
          <a:xfrm flipH="1">
            <a:off x="3560419" y="4956805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140724" y="3451698"/>
            <a:ext cx="56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  <a:cs typeface="Consolas"/>
              </a:rPr>
              <a:t>0x2</a:t>
            </a:r>
            <a:endParaRPr lang="en-US" dirty="0">
              <a:solidFill>
                <a:srgbClr val="0000FF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36462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27994" y="6450704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0x00..400553</a:t>
            </a:r>
            <a:endParaRPr lang="is-IS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prstClr val="black"/>
                </a:solidFill>
                <a:latin typeface="Consolas"/>
                <a:cs typeface="Consolas"/>
              </a:rPr>
              <a:t>movl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altLang="zh-CN" sz="1400" dirty="0" smtClean="0">
                <a:solidFill>
                  <a:prstClr val="black"/>
                </a:solidFill>
                <a:latin typeface="Consolas"/>
                <a:cs typeface="Consolas"/>
              </a:rPr>
              <a:t>$0, </a:t>
            </a:r>
            <a:r>
              <a:rPr lang="en-US" altLang="zh-CN" sz="1400" dirty="0">
                <a:solidFill>
                  <a:prstClr val="black"/>
                </a:solidFill>
                <a:latin typeface="Consolas"/>
                <a:cs typeface="Consolas"/>
              </a:rPr>
              <a:t>%</a:t>
            </a:r>
            <a:r>
              <a:rPr lang="en-US" altLang="zh-CN" sz="1400" dirty="0" err="1" smtClean="0">
                <a:solidFill>
                  <a:prstClr val="black"/>
                </a:solidFill>
                <a:latin typeface="Consolas"/>
                <a:cs typeface="Consolas"/>
              </a:rPr>
              <a:t>edi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0x2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is-I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0x00…</a:t>
            </a:r>
            <a:r>
              <a:rPr lang="is-I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0090</a:t>
            </a:r>
            <a:endParaRPr lang="is-I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927386" y="532155"/>
            <a:ext cx="5912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 smtClean="0">
                <a:latin typeface="Verdana"/>
                <a:cs typeface="Verdana"/>
              </a:rPr>
              <a:t>TOP</a:t>
            </a:r>
            <a:endParaRPr lang="zh-CN" altLang="en-US" sz="1400" b="1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88002" y="819397"/>
            <a:ext cx="1951499" cy="33916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88002" y="480233"/>
            <a:ext cx="1951499" cy="339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...</a:t>
            </a:r>
            <a:endParaRPr lang="en-US" altLang="zh-CN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88002" y="143470"/>
            <a:ext cx="1951499" cy="339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altLang="zh-CN" sz="1600" dirty="0" smtClean="0">
                <a:latin typeface="Consolas"/>
                <a:cs typeface="Consolas"/>
                <a:sym typeface="Courier New Bold" charset="0"/>
              </a:rPr>
              <a:t>...</a:t>
            </a:r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88002" y="1158204"/>
            <a:ext cx="1951499" cy="33916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92372" y="2452102"/>
            <a:ext cx="1951499" cy="3391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96741" y="2801658"/>
            <a:ext cx="1951499" cy="3391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04322" y="3134126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04322" y="3467966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b="1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604322" y="3802650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m</a:t>
            </a:r>
            <a:r>
              <a:rPr lang="en-US" altLang="zh-CN" sz="1600" dirty="0" err="1" smtClean="0">
                <a:solidFill>
                  <a:prstClr val="black"/>
                </a:solidFill>
                <a:latin typeface="Consolas"/>
                <a:cs typeface="Consolas"/>
              </a:rPr>
              <a:t>ovl</a:t>
            </a:r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 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eax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edx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588002" y="2131475"/>
            <a:ext cx="1951499" cy="31975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 flipH="1">
            <a:off x="3560419" y="674318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1583191" y="1814000"/>
            <a:ext cx="1951499" cy="31975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587904" y="1495448"/>
            <a:ext cx="1951499" cy="319756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606031" y="4141814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c</a:t>
            </a:r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all add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1608920" y="4467641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m</a:t>
            </a:r>
            <a:r>
              <a:rPr lang="mr-IN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ovl</a:t>
            </a:r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mr-IN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$</a:t>
            </a:r>
            <a:r>
              <a:rPr lang="mr-IN" altLang="zh-CN" sz="1600" dirty="0">
                <a:solidFill>
                  <a:prstClr val="black"/>
                </a:solidFill>
                <a:latin typeface="Consolas"/>
                <a:cs typeface="Consolas"/>
              </a:rPr>
              <a:t>0, %edi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1606883" y="4807245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m</a:t>
            </a:r>
            <a:r>
              <a:rPr lang="en-US" altLang="zh-CN" sz="1600" dirty="0" err="1" smtClean="0">
                <a:solidFill>
                  <a:prstClr val="black"/>
                </a:solidFill>
                <a:latin typeface="Consolas"/>
                <a:cs typeface="Consolas"/>
              </a:rPr>
              <a:t>ovl</a:t>
            </a:r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 $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2, %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esi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1606327" y="5138285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sz="1600" dirty="0">
                <a:latin typeface="Consolas"/>
                <a:cs typeface="Consolas"/>
              </a:rPr>
              <a:t>sub  </a:t>
            </a:r>
            <a:r>
              <a:rPr lang="ro-RO" sz="1600" dirty="0" smtClean="0">
                <a:latin typeface="Consolas"/>
                <a:cs typeface="Consolas"/>
              </a:rPr>
              <a:t>$</a:t>
            </a:r>
            <a:r>
              <a:rPr lang="ro-RO" sz="1600" dirty="0">
                <a:latin typeface="Consolas"/>
                <a:cs typeface="Consolas"/>
              </a:rPr>
              <a:t>0x8,%rsp</a:t>
            </a:r>
          </a:p>
        </p:txBody>
      </p:sp>
      <p:sp>
        <p:nvSpPr>
          <p:cNvPr id="83" name="矩形 82"/>
          <p:cNvSpPr/>
          <p:nvPr/>
        </p:nvSpPr>
        <p:spPr>
          <a:xfrm>
            <a:off x="1608920" y="5474699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ret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007750" y="6068371"/>
            <a:ext cx="492443" cy="42799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85" name="矩形 84"/>
          <p:cNvSpPr/>
          <p:nvPr/>
        </p:nvSpPr>
        <p:spPr>
          <a:xfrm>
            <a:off x="229115" y="2802831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86" name="矩形 85"/>
          <p:cNvSpPr/>
          <p:nvPr/>
        </p:nvSpPr>
        <p:spPr>
          <a:xfrm>
            <a:off x="1206127" y="3129472"/>
            <a:ext cx="37706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...</a:t>
            </a:r>
            <a:endParaRPr lang="zh-CN" altLang="en-US" dirty="0"/>
          </a:p>
        </p:txBody>
      </p:sp>
      <p:sp>
        <p:nvSpPr>
          <p:cNvPr id="87" name="矩形 86"/>
          <p:cNvSpPr/>
          <p:nvPr/>
        </p:nvSpPr>
        <p:spPr>
          <a:xfrm>
            <a:off x="-558" y="5818977"/>
            <a:ext cx="158374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0x00..400546</a:t>
            </a:r>
            <a:endParaRPr lang="zh-CN" altLang="en-US" dirty="0"/>
          </a:p>
        </p:txBody>
      </p:sp>
      <p:sp>
        <p:nvSpPr>
          <p:cNvPr id="88" name="矩形 87"/>
          <p:cNvSpPr/>
          <p:nvPr/>
        </p:nvSpPr>
        <p:spPr>
          <a:xfrm>
            <a:off x="-558" y="5471147"/>
            <a:ext cx="158374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0x00..400549</a:t>
            </a:r>
            <a:endParaRPr lang="zh-CN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-558" y="5135395"/>
            <a:ext cx="158374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0x00..40054a</a:t>
            </a:r>
            <a:endParaRPr lang="zh-CN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-558" y="4803962"/>
            <a:ext cx="158374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0x00..40054e</a:t>
            </a:r>
            <a:endParaRPr lang="zh-CN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10681" y="4460238"/>
            <a:ext cx="158374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0x00..400553</a:t>
            </a:r>
            <a:endParaRPr lang="zh-CN" altLang="en-US" dirty="0"/>
          </a:p>
        </p:txBody>
      </p:sp>
      <p:sp>
        <p:nvSpPr>
          <p:cNvPr id="92" name="矩形 91"/>
          <p:cNvSpPr/>
          <p:nvPr/>
        </p:nvSpPr>
        <p:spPr>
          <a:xfrm>
            <a:off x="12330" y="4132091"/>
            <a:ext cx="158374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0x00..400558</a:t>
            </a:r>
            <a:endParaRPr lang="zh-CN" altLang="en-US" dirty="0"/>
          </a:p>
        </p:txBody>
      </p:sp>
      <p:sp>
        <p:nvSpPr>
          <p:cNvPr id="93" name="矩形 92"/>
          <p:cNvSpPr/>
          <p:nvPr/>
        </p:nvSpPr>
        <p:spPr>
          <a:xfrm>
            <a:off x="16700" y="3809257"/>
            <a:ext cx="158374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0x00..40055d</a:t>
            </a:r>
            <a:endParaRPr lang="zh-CN" altLang="en-US" dirty="0"/>
          </a:p>
        </p:txBody>
      </p:sp>
      <p:sp>
        <p:nvSpPr>
          <p:cNvPr id="94" name="矩形 93"/>
          <p:cNvSpPr/>
          <p:nvPr/>
        </p:nvSpPr>
        <p:spPr>
          <a:xfrm>
            <a:off x="1212855" y="3479632"/>
            <a:ext cx="37706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...</a:t>
            </a:r>
            <a:endParaRPr lang="zh-CN" altLang="en-US" dirty="0"/>
          </a:p>
        </p:txBody>
      </p:sp>
      <p:sp>
        <p:nvSpPr>
          <p:cNvPr id="95" name="矩形 94"/>
          <p:cNvSpPr/>
          <p:nvPr/>
        </p:nvSpPr>
        <p:spPr>
          <a:xfrm>
            <a:off x="247823" y="2463945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241438" y="817825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0088</a:t>
            </a:r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230199" y="1144466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0080</a:t>
            </a:r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243087" y="2147085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0068</a:t>
            </a:r>
            <a:endParaRPr lang="zh-CN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247457" y="1824251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0070</a:t>
            </a:r>
            <a:endParaRPr lang="zh-CN" altLang="en-US" dirty="0"/>
          </a:p>
        </p:txBody>
      </p:sp>
      <p:sp>
        <p:nvSpPr>
          <p:cNvPr id="101" name="矩形 100"/>
          <p:cNvSpPr/>
          <p:nvPr/>
        </p:nvSpPr>
        <p:spPr>
          <a:xfrm>
            <a:off x="236927" y="1494626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0078</a:t>
            </a:r>
            <a:endParaRPr lang="zh-CN" altLang="en-US" dirty="0"/>
          </a:p>
        </p:txBody>
      </p:sp>
      <p:sp>
        <p:nvSpPr>
          <p:cNvPr id="103" name="矩形 102"/>
          <p:cNvSpPr/>
          <p:nvPr/>
        </p:nvSpPr>
        <p:spPr>
          <a:xfrm>
            <a:off x="1607980" y="5818037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 dirty="0" err="1">
                <a:solidFill>
                  <a:prstClr val="black"/>
                </a:solidFill>
                <a:latin typeface="Consolas"/>
                <a:cs typeface="Consolas"/>
              </a:rPr>
              <a:t>leal</a:t>
            </a:r>
            <a:r>
              <a:rPr lang="en-US" altLang="zh-CN" sz="1100" b="1" dirty="0">
                <a:solidFill>
                  <a:prstClr val="black"/>
                </a:solidFill>
                <a:latin typeface="Consolas"/>
                <a:cs typeface="Consolas"/>
              </a:rPr>
              <a:t> (%</a:t>
            </a:r>
            <a:r>
              <a:rPr lang="en-US" altLang="zh-CN" sz="1100" b="1" dirty="0" err="1">
                <a:solidFill>
                  <a:prstClr val="black"/>
                </a:solidFill>
                <a:latin typeface="Consolas"/>
                <a:cs typeface="Consolas"/>
              </a:rPr>
              <a:t>rdi,%rsi</a:t>
            </a:r>
            <a:r>
              <a:rPr lang="en-US" altLang="zh-CN" sz="1100" b="1" dirty="0">
                <a:solidFill>
                  <a:prstClr val="black"/>
                </a:solidFill>
                <a:latin typeface="Consolas"/>
                <a:cs typeface="Consolas"/>
              </a:rPr>
              <a:t>), %</a:t>
            </a:r>
            <a:r>
              <a:rPr lang="en-US" altLang="zh-CN" sz="1100" b="1" dirty="0" err="1">
                <a:solidFill>
                  <a:prstClr val="black"/>
                </a:solidFill>
                <a:latin typeface="Consolas"/>
                <a:cs typeface="Consolas"/>
              </a:rPr>
              <a:t>eax</a:t>
            </a:r>
            <a:endParaRPr lang="zh-CN" altLang="en-US" sz="1100" b="1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1606883" y="6157201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254671" y="458285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0090</a:t>
            </a:r>
            <a:endParaRPr lang="zh-CN" altLang="en-US" dirty="0"/>
          </a:p>
        </p:txBody>
      </p:sp>
      <p:sp>
        <p:nvSpPr>
          <p:cNvPr id="106" name="矩形 105"/>
          <p:cNvSpPr/>
          <p:nvPr/>
        </p:nvSpPr>
        <p:spPr>
          <a:xfrm>
            <a:off x="252514" y="115556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0098</a:t>
            </a:r>
            <a:endParaRPr lang="zh-CN" altLang="en-US" dirty="0"/>
          </a:p>
        </p:txBody>
      </p:sp>
      <p:sp>
        <p:nvSpPr>
          <p:cNvPr id="107" name="矩形 106"/>
          <p:cNvSpPr/>
          <p:nvPr/>
        </p:nvSpPr>
        <p:spPr>
          <a:xfrm>
            <a:off x="3955296" y="115556"/>
            <a:ext cx="10415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 smtClean="0">
                <a:latin typeface="Verdana"/>
                <a:cs typeface="Verdana"/>
              </a:rPr>
              <a:t>BOTTOM</a:t>
            </a:r>
            <a:endParaRPr lang="zh-CN" altLang="en-US" sz="1400" b="1" dirty="0"/>
          </a:p>
        </p:txBody>
      </p:sp>
      <p:cxnSp>
        <p:nvCxnSpPr>
          <p:cNvPr id="108" name="直线箭头连接符 107"/>
          <p:cNvCxnSpPr/>
          <p:nvPr/>
        </p:nvCxnSpPr>
        <p:spPr>
          <a:xfrm flipH="1">
            <a:off x="3602284" y="285633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3927386" y="4482752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 smtClean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cxnSp>
        <p:nvCxnSpPr>
          <p:cNvPr id="111" name="直线箭头连接符 110"/>
          <p:cNvCxnSpPr/>
          <p:nvPr/>
        </p:nvCxnSpPr>
        <p:spPr>
          <a:xfrm flipH="1">
            <a:off x="3560419" y="4624915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280983" y="388215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  <a:cs typeface="Consolas"/>
              </a:rPr>
              <a:t>0x0</a:t>
            </a:r>
            <a:endParaRPr lang="en-US" dirty="0">
              <a:solidFill>
                <a:srgbClr val="0000FF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654190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27994" y="6450704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0x00..400558</a:t>
            </a:r>
            <a:endParaRPr lang="is-IS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prstClr val="black"/>
                </a:solidFill>
                <a:latin typeface="Consolas"/>
                <a:cs typeface="Consolas"/>
              </a:rPr>
              <a:t>call add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0x2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is-I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0x00…</a:t>
            </a:r>
            <a:r>
              <a:rPr lang="is-I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0090</a:t>
            </a:r>
            <a:endParaRPr lang="is-I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927386" y="532155"/>
            <a:ext cx="5912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 smtClean="0">
                <a:latin typeface="Verdana"/>
                <a:cs typeface="Verdana"/>
              </a:rPr>
              <a:t>TOP</a:t>
            </a:r>
            <a:endParaRPr lang="zh-CN" altLang="en-US" sz="1400" b="1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88002" y="819397"/>
            <a:ext cx="1951499" cy="33916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88002" y="480233"/>
            <a:ext cx="1951499" cy="339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...</a:t>
            </a:r>
            <a:endParaRPr lang="en-US" altLang="zh-CN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88002" y="143470"/>
            <a:ext cx="1951499" cy="339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altLang="zh-CN" sz="1600" dirty="0" smtClean="0">
                <a:latin typeface="Consolas"/>
                <a:cs typeface="Consolas"/>
                <a:sym typeface="Courier New Bold" charset="0"/>
              </a:rPr>
              <a:t>...</a:t>
            </a:r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88002" y="1158204"/>
            <a:ext cx="1951499" cy="33916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92372" y="2452102"/>
            <a:ext cx="1951499" cy="3391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96741" y="2801658"/>
            <a:ext cx="1951499" cy="3391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04322" y="3134126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04322" y="3467966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b="1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604322" y="3802650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m</a:t>
            </a:r>
            <a:r>
              <a:rPr lang="en-US" altLang="zh-CN" sz="1600" dirty="0" err="1" smtClean="0">
                <a:solidFill>
                  <a:prstClr val="black"/>
                </a:solidFill>
                <a:latin typeface="Consolas"/>
                <a:cs typeface="Consolas"/>
              </a:rPr>
              <a:t>ovl</a:t>
            </a:r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 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eax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edx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588002" y="2131475"/>
            <a:ext cx="1951499" cy="31975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 flipH="1">
            <a:off x="3560419" y="674318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1583191" y="1814000"/>
            <a:ext cx="1951499" cy="31975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587904" y="1495448"/>
            <a:ext cx="1951499" cy="319756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606031" y="4141814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c</a:t>
            </a:r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all add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1608920" y="4467641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m</a:t>
            </a:r>
            <a:r>
              <a:rPr lang="mr-IN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ovl</a:t>
            </a:r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mr-IN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$</a:t>
            </a:r>
            <a:r>
              <a:rPr lang="mr-IN" altLang="zh-CN" sz="1600" dirty="0">
                <a:solidFill>
                  <a:prstClr val="black"/>
                </a:solidFill>
                <a:latin typeface="Consolas"/>
                <a:cs typeface="Consolas"/>
              </a:rPr>
              <a:t>0, %edi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1606883" y="4807245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m</a:t>
            </a:r>
            <a:r>
              <a:rPr lang="en-US" altLang="zh-CN" sz="1600" dirty="0" err="1" smtClean="0">
                <a:solidFill>
                  <a:prstClr val="black"/>
                </a:solidFill>
                <a:latin typeface="Consolas"/>
                <a:cs typeface="Consolas"/>
              </a:rPr>
              <a:t>ovl</a:t>
            </a:r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 $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2, %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esi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1606327" y="5138285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sz="1600" dirty="0">
                <a:latin typeface="Consolas"/>
                <a:cs typeface="Consolas"/>
              </a:rPr>
              <a:t>sub  </a:t>
            </a:r>
            <a:r>
              <a:rPr lang="ro-RO" sz="1600" dirty="0" smtClean="0">
                <a:latin typeface="Consolas"/>
                <a:cs typeface="Consolas"/>
              </a:rPr>
              <a:t>$</a:t>
            </a:r>
            <a:r>
              <a:rPr lang="ro-RO" sz="1600" dirty="0">
                <a:latin typeface="Consolas"/>
                <a:cs typeface="Consolas"/>
              </a:rPr>
              <a:t>0x8,%rsp</a:t>
            </a:r>
          </a:p>
        </p:txBody>
      </p:sp>
      <p:sp>
        <p:nvSpPr>
          <p:cNvPr id="83" name="矩形 82"/>
          <p:cNvSpPr/>
          <p:nvPr/>
        </p:nvSpPr>
        <p:spPr>
          <a:xfrm>
            <a:off x="1608920" y="5474699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ret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007750" y="6068371"/>
            <a:ext cx="492443" cy="42799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85" name="矩形 84"/>
          <p:cNvSpPr/>
          <p:nvPr/>
        </p:nvSpPr>
        <p:spPr>
          <a:xfrm>
            <a:off x="229115" y="2802831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86" name="矩形 85"/>
          <p:cNvSpPr/>
          <p:nvPr/>
        </p:nvSpPr>
        <p:spPr>
          <a:xfrm>
            <a:off x="1206127" y="3129472"/>
            <a:ext cx="37706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...</a:t>
            </a:r>
            <a:endParaRPr lang="zh-CN" altLang="en-US" dirty="0"/>
          </a:p>
        </p:txBody>
      </p:sp>
      <p:sp>
        <p:nvSpPr>
          <p:cNvPr id="87" name="矩形 86"/>
          <p:cNvSpPr/>
          <p:nvPr/>
        </p:nvSpPr>
        <p:spPr>
          <a:xfrm>
            <a:off x="-558" y="5818977"/>
            <a:ext cx="158374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0x00..400546</a:t>
            </a:r>
            <a:endParaRPr lang="zh-CN" altLang="en-US" dirty="0"/>
          </a:p>
        </p:txBody>
      </p:sp>
      <p:sp>
        <p:nvSpPr>
          <p:cNvPr id="88" name="矩形 87"/>
          <p:cNvSpPr/>
          <p:nvPr/>
        </p:nvSpPr>
        <p:spPr>
          <a:xfrm>
            <a:off x="-558" y="5471147"/>
            <a:ext cx="158374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0x00..400549</a:t>
            </a:r>
            <a:endParaRPr lang="zh-CN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-558" y="5135395"/>
            <a:ext cx="158374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0x00..40054a</a:t>
            </a:r>
            <a:endParaRPr lang="zh-CN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-558" y="4803962"/>
            <a:ext cx="158374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0x00..40054e</a:t>
            </a:r>
            <a:endParaRPr lang="zh-CN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10681" y="4460238"/>
            <a:ext cx="158374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0x00..400553</a:t>
            </a:r>
            <a:endParaRPr lang="zh-CN" altLang="en-US" dirty="0"/>
          </a:p>
        </p:txBody>
      </p:sp>
      <p:sp>
        <p:nvSpPr>
          <p:cNvPr id="92" name="矩形 91"/>
          <p:cNvSpPr/>
          <p:nvPr/>
        </p:nvSpPr>
        <p:spPr>
          <a:xfrm>
            <a:off x="12330" y="4132091"/>
            <a:ext cx="158374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0x00..400558</a:t>
            </a:r>
            <a:endParaRPr lang="zh-CN" altLang="en-US" dirty="0"/>
          </a:p>
        </p:txBody>
      </p:sp>
      <p:sp>
        <p:nvSpPr>
          <p:cNvPr id="93" name="矩形 92"/>
          <p:cNvSpPr/>
          <p:nvPr/>
        </p:nvSpPr>
        <p:spPr>
          <a:xfrm>
            <a:off x="16700" y="3809257"/>
            <a:ext cx="158374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0x00..40055d</a:t>
            </a:r>
            <a:endParaRPr lang="zh-CN" altLang="en-US" dirty="0"/>
          </a:p>
        </p:txBody>
      </p:sp>
      <p:sp>
        <p:nvSpPr>
          <p:cNvPr id="94" name="矩形 93"/>
          <p:cNvSpPr/>
          <p:nvPr/>
        </p:nvSpPr>
        <p:spPr>
          <a:xfrm>
            <a:off x="1212855" y="3479632"/>
            <a:ext cx="37706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...</a:t>
            </a:r>
            <a:endParaRPr lang="zh-CN" altLang="en-US" dirty="0"/>
          </a:p>
        </p:txBody>
      </p:sp>
      <p:sp>
        <p:nvSpPr>
          <p:cNvPr id="95" name="矩形 94"/>
          <p:cNvSpPr/>
          <p:nvPr/>
        </p:nvSpPr>
        <p:spPr>
          <a:xfrm>
            <a:off x="247823" y="2463945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241438" y="817825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0088</a:t>
            </a:r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230199" y="1144466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0080</a:t>
            </a:r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243087" y="2147085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0068</a:t>
            </a:r>
            <a:endParaRPr lang="zh-CN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247457" y="1824251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0070</a:t>
            </a:r>
            <a:endParaRPr lang="zh-CN" altLang="en-US" dirty="0"/>
          </a:p>
        </p:txBody>
      </p:sp>
      <p:sp>
        <p:nvSpPr>
          <p:cNvPr id="101" name="矩形 100"/>
          <p:cNvSpPr/>
          <p:nvPr/>
        </p:nvSpPr>
        <p:spPr>
          <a:xfrm>
            <a:off x="236927" y="1494626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0078</a:t>
            </a:r>
            <a:endParaRPr lang="zh-CN" altLang="en-US" dirty="0"/>
          </a:p>
        </p:txBody>
      </p:sp>
      <p:sp>
        <p:nvSpPr>
          <p:cNvPr id="103" name="矩形 102"/>
          <p:cNvSpPr/>
          <p:nvPr/>
        </p:nvSpPr>
        <p:spPr>
          <a:xfrm>
            <a:off x="1607980" y="5818037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 dirty="0" err="1">
                <a:solidFill>
                  <a:prstClr val="black"/>
                </a:solidFill>
                <a:latin typeface="Consolas"/>
                <a:cs typeface="Consolas"/>
              </a:rPr>
              <a:t>leal</a:t>
            </a:r>
            <a:r>
              <a:rPr lang="en-US" altLang="zh-CN" sz="1100" b="1" dirty="0">
                <a:solidFill>
                  <a:prstClr val="black"/>
                </a:solidFill>
                <a:latin typeface="Consolas"/>
                <a:cs typeface="Consolas"/>
              </a:rPr>
              <a:t> (%</a:t>
            </a:r>
            <a:r>
              <a:rPr lang="en-US" altLang="zh-CN" sz="1100" b="1" dirty="0" err="1">
                <a:solidFill>
                  <a:prstClr val="black"/>
                </a:solidFill>
                <a:latin typeface="Consolas"/>
                <a:cs typeface="Consolas"/>
              </a:rPr>
              <a:t>rdi,%rsi</a:t>
            </a:r>
            <a:r>
              <a:rPr lang="en-US" altLang="zh-CN" sz="1100" b="1" dirty="0">
                <a:solidFill>
                  <a:prstClr val="black"/>
                </a:solidFill>
                <a:latin typeface="Consolas"/>
                <a:cs typeface="Consolas"/>
              </a:rPr>
              <a:t>), %</a:t>
            </a:r>
            <a:r>
              <a:rPr lang="en-US" altLang="zh-CN" sz="1100" b="1" dirty="0" err="1">
                <a:solidFill>
                  <a:prstClr val="black"/>
                </a:solidFill>
                <a:latin typeface="Consolas"/>
                <a:cs typeface="Consolas"/>
              </a:rPr>
              <a:t>eax</a:t>
            </a:r>
            <a:endParaRPr lang="zh-CN" altLang="en-US" sz="1100" b="1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1606883" y="6157201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254671" y="458285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0090</a:t>
            </a:r>
            <a:endParaRPr lang="zh-CN" altLang="en-US" dirty="0"/>
          </a:p>
        </p:txBody>
      </p:sp>
      <p:sp>
        <p:nvSpPr>
          <p:cNvPr id="106" name="矩形 105"/>
          <p:cNvSpPr/>
          <p:nvPr/>
        </p:nvSpPr>
        <p:spPr>
          <a:xfrm>
            <a:off x="252514" y="115556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0098</a:t>
            </a:r>
            <a:endParaRPr lang="zh-CN" altLang="en-US" dirty="0"/>
          </a:p>
        </p:txBody>
      </p:sp>
      <p:sp>
        <p:nvSpPr>
          <p:cNvPr id="107" name="矩形 106"/>
          <p:cNvSpPr/>
          <p:nvPr/>
        </p:nvSpPr>
        <p:spPr>
          <a:xfrm>
            <a:off x="3955296" y="115556"/>
            <a:ext cx="10415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 smtClean="0">
                <a:latin typeface="Verdana"/>
                <a:cs typeface="Verdana"/>
              </a:rPr>
              <a:t>BOTTOM</a:t>
            </a:r>
            <a:endParaRPr lang="zh-CN" altLang="en-US" sz="1400" b="1" dirty="0"/>
          </a:p>
        </p:txBody>
      </p:sp>
      <p:cxnSp>
        <p:nvCxnSpPr>
          <p:cNvPr id="108" name="直线箭头连接符 107"/>
          <p:cNvCxnSpPr/>
          <p:nvPr/>
        </p:nvCxnSpPr>
        <p:spPr>
          <a:xfrm flipH="1">
            <a:off x="3602284" y="285633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3927386" y="4179722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 smtClean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cxnSp>
        <p:nvCxnSpPr>
          <p:cNvPr id="111" name="直线箭头连接符 110"/>
          <p:cNvCxnSpPr/>
          <p:nvPr/>
        </p:nvCxnSpPr>
        <p:spPr>
          <a:xfrm flipH="1">
            <a:off x="3560419" y="4321885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537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27994" y="6450704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0x00..400558</a:t>
            </a:r>
            <a:endParaRPr lang="is-IS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prstClr val="black"/>
                </a:solidFill>
                <a:latin typeface="Consolas"/>
                <a:cs typeface="Consolas"/>
              </a:rPr>
              <a:t>call add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0x2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is-I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0x00…</a:t>
            </a:r>
            <a:r>
              <a:rPr lang="is-I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0088</a:t>
            </a:r>
            <a:endParaRPr lang="is-I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927386" y="849615"/>
            <a:ext cx="5912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 smtClean="0">
                <a:latin typeface="Verdana"/>
                <a:cs typeface="Verdana"/>
              </a:rPr>
              <a:t>TOP</a:t>
            </a:r>
            <a:endParaRPr lang="zh-CN" altLang="en-US" sz="1400" b="1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88002" y="819397"/>
            <a:ext cx="1951499" cy="339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88002" y="480233"/>
            <a:ext cx="1951499" cy="339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...</a:t>
            </a:r>
            <a:endParaRPr lang="en-US" altLang="zh-CN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88002" y="143470"/>
            <a:ext cx="1951499" cy="339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altLang="zh-CN" sz="1600" dirty="0" smtClean="0">
                <a:latin typeface="Consolas"/>
                <a:cs typeface="Consolas"/>
                <a:sym typeface="Courier New Bold" charset="0"/>
              </a:rPr>
              <a:t>...</a:t>
            </a:r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88002" y="1158204"/>
            <a:ext cx="1951499" cy="33916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92372" y="2452102"/>
            <a:ext cx="1951499" cy="3391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96741" y="2801658"/>
            <a:ext cx="1951499" cy="3391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04322" y="3134126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04322" y="3467966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b="1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604322" y="3802650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m</a:t>
            </a:r>
            <a:r>
              <a:rPr lang="en-US" altLang="zh-CN" sz="1600" dirty="0" err="1" smtClean="0">
                <a:solidFill>
                  <a:prstClr val="black"/>
                </a:solidFill>
                <a:latin typeface="Consolas"/>
                <a:cs typeface="Consolas"/>
              </a:rPr>
              <a:t>ovl</a:t>
            </a:r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 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eax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edx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588002" y="2131475"/>
            <a:ext cx="1951499" cy="31975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 flipH="1">
            <a:off x="3560419" y="991778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1583191" y="1814000"/>
            <a:ext cx="1951499" cy="31975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587904" y="1495448"/>
            <a:ext cx="1951499" cy="319756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606031" y="4141814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c</a:t>
            </a:r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all add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1608920" y="4467641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m</a:t>
            </a:r>
            <a:r>
              <a:rPr lang="mr-IN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ovl</a:t>
            </a:r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mr-IN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$</a:t>
            </a:r>
            <a:r>
              <a:rPr lang="mr-IN" altLang="zh-CN" sz="1600" dirty="0">
                <a:solidFill>
                  <a:prstClr val="black"/>
                </a:solidFill>
                <a:latin typeface="Consolas"/>
                <a:cs typeface="Consolas"/>
              </a:rPr>
              <a:t>0, %edi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1606883" y="4807245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m</a:t>
            </a:r>
            <a:r>
              <a:rPr lang="en-US" altLang="zh-CN" sz="1600" dirty="0" err="1" smtClean="0">
                <a:solidFill>
                  <a:prstClr val="black"/>
                </a:solidFill>
                <a:latin typeface="Consolas"/>
                <a:cs typeface="Consolas"/>
              </a:rPr>
              <a:t>ovl</a:t>
            </a:r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 $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2, %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esi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1606327" y="5138285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sz="1600" dirty="0">
                <a:latin typeface="Consolas"/>
                <a:cs typeface="Consolas"/>
              </a:rPr>
              <a:t>sub  </a:t>
            </a:r>
            <a:r>
              <a:rPr lang="ro-RO" sz="1600" dirty="0" smtClean="0">
                <a:latin typeface="Consolas"/>
                <a:cs typeface="Consolas"/>
              </a:rPr>
              <a:t>$</a:t>
            </a:r>
            <a:r>
              <a:rPr lang="ro-RO" sz="1600" dirty="0">
                <a:latin typeface="Consolas"/>
                <a:cs typeface="Consolas"/>
              </a:rPr>
              <a:t>0x8,%rsp</a:t>
            </a:r>
          </a:p>
        </p:txBody>
      </p:sp>
      <p:sp>
        <p:nvSpPr>
          <p:cNvPr id="83" name="矩形 82"/>
          <p:cNvSpPr/>
          <p:nvPr/>
        </p:nvSpPr>
        <p:spPr>
          <a:xfrm>
            <a:off x="1608920" y="5474699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ret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007750" y="6068371"/>
            <a:ext cx="492443" cy="42799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85" name="矩形 84"/>
          <p:cNvSpPr/>
          <p:nvPr/>
        </p:nvSpPr>
        <p:spPr>
          <a:xfrm>
            <a:off x="229115" y="2802831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86" name="矩形 85"/>
          <p:cNvSpPr/>
          <p:nvPr/>
        </p:nvSpPr>
        <p:spPr>
          <a:xfrm>
            <a:off x="1206127" y="3129472"/>
            <a:ext cx="37706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...</a:t>
            </a:r>
            <a:endParaRPr lang="zh-CN" altLang="en-US" dirty="0"/>
          </a:p>
        </p:txBody>
      </p:sp>
      <p:sp>
        <p:nvSpPr>
          <p:cNvPr id="87" name="矩形 86"/>
          <p:cNvSpPr/>
          <p:nvPr/>
        </p:nvSpPr>
        <p:spPr>
          <a:xfrm>
            <a:off x="-558" y="5818977"/>
            <a:ext cx="158374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0x00..400546</a:t>
            </a:r>
            <a:endParaRPr lang="zh-CN" altLang="en-US" dirty="0"/>
          </a:p>
        </p:txBody>
      </p:sp>
      <p:sp>
        <p:nvSpPr>
          <p:cNvPr id="88" name="矩形 87"/>
          <p:cNvSpPr/>
          <p:nvPr/>
        </p:nvSpPr>
        <p:spPr>
          <a:xfrm>
            <a:off x="-558" y="5471147"/>
            <a:ext cx="158374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0x00..400549</a:t>
            </a:r>
            <a:endParaRPr lang="zh-CN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-558" y="5135395"/>
            <a:ext cx="158374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0x00..40054a</a:t>
            </a:r>
            <a:endParaRPr lang="zh-CN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-558" y="4803962"/>
            <a:ext cx="158374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0x00..40054e</a:t>
            </a:r>
            <a:endParaRPr lang="zh-CN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10681" y="4460238"/>
            <a:ext cx="158374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0x00..400553</a:t>
            </a:r>
            <a:endParaRPr lang="zh-CN" altLang="en-US" dirty="0"/>
          </a:p>
        </p:txBody>
      </p:sp>
      <p:sp>
        <p:nvSpPr>
          <p:cNvPr id="92" name="矩形 91"/>
          <p:cNvSpPr/>
          <p:nvPr/>
        </p:nvSpPr>
        <p:spPr>
          <a:xfrm>
            <a:off x="12330" y="4132091"/>
            <a:ext cx="158374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0x00..400558</a:t>
            </a:r>
            <a:endParaRPr lang="zh-CN" altLang="en-US" dirty="0"/>
          </a:p>
        </p:txBody>
      </p:sp>
      <p:sp>
        <p:nvSpPr>
          <p:cNvPr id="93" name="矩形 92"/>
          <p:cNvSpPr/>
          <p:nvPr/>
        </p:nvSpPr>
        <p:spPr>
          <a:xfrm>
            <a:off x="16700" y="3809257"/>
            <a:ext cx="158374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0x00..40055d</a:t>
            </a:r>
            <a:endParaRPr lang="zh-CN" altLang="en-US" dirty="0"/>
          </a:p>
        </p:txBody>
      </p:sp>
      <p:sp>
        <p:nvSpPr>
          <p:cNvPr id="94" name="矩形 93"/>
          <p:cNvSpPr/>
          <p:nvPr/>
        </p:nvSpPr>
        <p:spPr>
          <a:xfrm>
            <a:off x="1212855" y="3479632"/>
            <a:ext cx="37706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...</a:t>
            </a:r>
            <a:endParaRPr lang="zh-CN" altLang="en-US" dirty="0"/>
          </a:p>
        </p:txBody>
      </p:sp>
      <p:sp>
        <p:nvSpPr>
          <p:cNvPr id="95" name="矩形 94"/>
          <p:cNvSpPr/>
          <p:nvPr/>
        </p:nvSpPr>
        <p:spPr>
          <a:xfrm>
            <a:off x="247823" y="2463945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241438" y="817825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0088</a:t>
            </a:r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230199" y="1144466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0080</a:t>
            </a:r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243087" y="2147085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0068</a:t>
            </a:r>
            <a:endParaRPr lang="zh-CN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247457" y="1824251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0070</a:t>
            </a:r>
            <a:endParaRPr lang="zh-CN" altLang="en-US" dirty="0"/>
          </a:p>
        </p:txBody>
      </p:sp>
      <p:sp>
        <p:nvSpPr>
          <p:cNvPr id="101" name="矩形 100"/>
          <p:cNvSpPr/>
          <p:nvPr/>
        </p:nvSpPr>
        <p:spPr>
          <a:xfrm>
            <a:off x="236927" y="1494626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0078</a:t>
            </a:r>
            <a:endParaRPr lang="zh-CN" altLang="en-US" dirty="0"/>
          </a:p>
        </p:txBody>
      </p:sp>
      <p:sp>
        <p:nvSpPr>
          <p:cNvPr id="103" name="矩形 102"/>
          <p:cNvSpPr/>
          <p:nvPr/>
        </p:nvSpPr>
        <p:spPr>
          <a:xfrm>
            <a:off x="1607980" y="5818037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 dirty="0" err="1">
                <a:solidFill>
                  <a:prstClr val="black"/>
                </a:solidFill>
                <a:latin typeface="Consolas"/>
                <a:cs typeface="Consolas"/>
              </a:rPr>
              <a:t>leal</a:t>
            </a:r>
            <a:r>
              <a:rPr lang="en-US" altLang="zh-CN" sz="1100" b="1" dirty="0">
                <a:solidFill>
                  <a:prstClr val="black"/>
                </a:solidFill>
                <a:latin typeface="Consolas"/>
                <a:cs typeface="Consolas"/>
              </a:rPr>
              <a:t> (%</a:t>
            </a:r>
            <a:r>
              <a:rPr lang="en-US" altLang="zh-CN" sz="1100" b="1" dirty="0" err="1">
                <a:solidFill>
                  <a:prstClr val="black"/>
                </a:solidFill>
                <a:latin typeface="Consolas"/>
                <a:cs typeface="Consolas"/>
              </a:rPr>
              <a:t>rdi,%rsi</a:t>
            </a:r>
            <a:r>
              <a:rPr lang="en-US" altLang="zh-CN" sz="1100" b="1" dirty="0">
                <a:solidFill>
                  <a:prstClr val="black"/>
                </a:solidFill>
                <a:latin typeface="Consolas"/>
                <a:cs typeface="Consolas"/>
              </a:rPr>
              <a:t>), %</a:t>
            </a:r>
            <a:r>
              <a:rPr lang="en-US" altLang="zh-CN" sz="1100" b="1" dirty="0" err="1">
                <a:solidFill>
                  <a:prstClr val="black"/>
                </a:solidFill>
                <a:latin typeface="Consolas"/>
                <a:cs typeface="Consolas"/>
              </a:rPr>
              <a:t>eax</a:t>
            </a:r>
            <a:endParaRPr lang="zh-CN" altLang="en-US" sz="1100" b="1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1606883" y="6157201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254671" y="458285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0090</a:t>
            </a:r>
            <a:endParaRPr lang="zh-CN" altLang="en-US" dirty="0"/>
          </a:p>
        </p:txBody>
      </p:sp>
      <p:sp>
        <p:nvSpPr>
          <p:cNvPr id="106" name="矩形 105"/>
          <p:cNvSpPr/>
          <p:nvPr/>
        </p:nvSpPr>
        <p:spPr>
          <a:xfrm>
            <a:off x="252514" y="115556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0098</a:t>
            </a:r>
            <a:endParaRPr lang="zh-CN" altLang="en-US" dirty="0"/>
          </a:p>
        </p:txBody>
      </p:sp>
      <p:sp>
        <p:nvSpPr>
          <p:cNvPr id="107" name="矩形 106"/>
          <p:cNvSpPr/>
          <p:nvPr/>
        </p:nvSpPr>
        <p:spPr>
          <a:xfrm>
            <a:off x="3955296" y="115556"/>
            <a:ext cx="10415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 smtClean="0">
                <a:latin typeface="Verdana"/>
                <a:cs typeface="Verdana"/>
              </a:rPr>
              <a:t>BOTTOM</a:t>
            </a:r>
            <a:endParaRPr lang="zh-CN" altLang="en-US" sz="1400" b="1" dirty="0"/>
          </a:p>
        </p:txBody>
      </p:sp>
      <p:cxnSp>
        <p:nvCxnSpPr>
          <p:cNvPr id="108" name="直线箭头连接符 107"/>
          <p:cNvCxnSpPr/>
          <p:nvPr/>
        </p:nvCxnSpPr>
        <p:spPr>
          <a:xfrm flipH="1">
            <a:off x="3602284" y="285633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3927386" y="4179722"/>
            <a:ext cx="446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 smtClean="0">
                <a:latin typeface="Verdana"/>
                <a:cs typeface="Verdana"/>
              </a:rPr>
              <a:t>PC</a:t>
            </a:r>
            <a:endParaRPr lang="zh-CN" altLang="en-US" sz="1400" b="1" dirty="0"/>
          </a:p>
        </p:txBody>
      </p:sp>
      <p:cxnSp>
        <p:nvCxnSpPr>
          <p:cNvPr id="111" name="直线箭头连接符 110"/>
          <p:cNvCxnSpPr/>
          <p:nvPr/>
        </p:nvCxnSpPr>
        <p:spPr>
          <a:xfrm flipH="1">
            <a:off x="3560419" y="4321885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6" name="矩形 1"/>
          <p:cNvSpPr/>
          <p:nvPr/>
        </p:nvSpPr>
        <p:spPr>
          <a:xfrm>
            <a:off x="3247973" y="2308100"/>
            <a:ext cx="25227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dirty="0" smtClean="0">
                <a:latin typeface="Arial"/>
                <a:cs typeface="Arial"/>
              </a:rPr>
              <a:t>1.push </a:t>
            </a:r>
            <a:r>
              <a:rPr lang="en-US" altLang="zh-CN" dirty="0">
                <a:latin typeface="Arial"/>
                <a:cs typeface="Arial"/>
              </a:rPr>
              <a:t>return </a:t>
            </a:r>
          </a:p>
          <a:p>
            <a:pPr lvl="1"/>
            <a:r>
              <a:rPr lang="en-US" altLang="zh-CN" dirty="0" smtClean="0">
                <a:latin typeface="Arial"/>
                <a:cs typeface="Arial"/>
              </a:rPr>
              <a:t>address </a:t>
            </a:r>
            <a:r>
              <a:rPr lang="en-US" altLang="zh-CN" dirty="0">
                <a:latin typeface="Arial"/>
                <a:cs typeface="Arial"/>
              </a:rPr>
              <a:t>on </a:t>
            </a:r>
            <a:r>
              <a:rPr lang="en-US" altLang="zh-CN" dirty="0" smtClean="0">
                <a:latin typeface="Arial"/>
                <a:cs typeface="Arial"/>
              </a:rPr>
              <a:t>stack. </a:t>
            </a:r>
            <a:endParaRPr lang="en-US" altLang="zh-CN" dirty="0">
              <a:latin typeface="Arial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09572" y="836886"/>
            <a:ext cx="1538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3366FF"/>
                </a:solidFill>
                <a:latin typeface="Consolas"/>
                <a:cs typeface="Consolas"/>
              </a:rPr>
              <a:t>0x00..40055d</a:t>
            </a:r>
            <a:endParaRPr lang="en-US" sz="1600" dirty="0">
              <a:solidFill>
                <a:srgbClr val="3366FF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80511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27994" y="6450704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0x00..400558</a:t>
            </a:r>
            <a:endParaRPr lang="is-IS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4" y="12893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prstClr val="black"/>
                </a:solidFill>
                <a:latin typeface="Consolas"/>
                <a:cs typeface="Consolas"/>
              </a:rPr>
              <a:t>call add</a:t>
            </a:r>
            <a:endParaRPr lang="en-US" altLang="zh-CN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0x2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is-I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0x00…</a:t>
            </a:r>
            <a:r>
              <a:rPr lang="is-I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0088</a:t>
            </a:r>
            <a:endParaRPr lang="is-I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927386" y="849615"/>
            <a:ext cx="5912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 smtClean="0">
                <a:latin typeface="Verdana"/>
                <a:cs typeface="Verdana"/>
              </a:rPr>
              <a:t>TOP</a:t>
            </a:r>
            <a:endParaRPr lang="zh-CN" altLang="en-US" sz="1400" b="1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88002" y="819397"/>
            <a:ext cx="1951499" cy="339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88002" y="480233"/>
            <a:ext cx="1951499" cy="339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...</a:t>
            </a:r>
            <a:endParaRPr lang="en-US" altLang="zh-CN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88002" y="143470"/>
            <a:ext cx="1951499" cy="339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altLang="zh-CN" sz="1600" dirty="0" smtClean="0">
                <a:latin typeface="Consolas"/>
                <a:cs typeface="Consolas"/>
                <a:sym typeface="Courier New Bold" charset="0"/>
              </a:rPr>
              <a:t>...</a:t>
            </a:r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88002" y="1158204"/>
            <a:ext cx="1951499" cy="33916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92372" y="2452102"/>
            <a:ext cx="1951499" cy="3391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96741" y="2801658"/>
            <a:ext cx="1951499" cy="3391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04322" y="3134126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04322" y="3467966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b="1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604322" y="3802650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m</a:t>
            </a:r>
            <a:r>
              <a:rPr lang="en-US" altLang="zh-CN" sz="1600" dirty="0" err="1" smtClean="0">
                <a:solidFill>
                  <a:prstClr val="black"/>
                </a:solidFill>
                <a:latin typeface="Consolas"/>
                <a:cs typeface="Consolas"/>
              </a:rPr>
              <a:t>ovl</a:t>
            </a:r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 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eax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edx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588002" y="2131475"/>
            <a:ext cx="1951499" cy="31975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 flipH="1">
            <a:off x="3560419" y="991778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1583191" y="1814000"/>
            <a:ext cx="1951499" cy="31975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587904" y="1495448"/>
            <a:ext cx="1951499" cy="319756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606031" y="4141814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c</a:t>
            </a:r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all add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1608920" y="4467641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m</a:t>
            </a:r>
            <a:r>
              <a:rPr lang="mr-IN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ovl</a:t>
            </a:r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mr-IN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$</a:t>
            </a:r>
            <a:r>
              <a:rPr lang="mr-IN" altLang="zh-CN" sz="1600" dirty="0">
                <a:solidFill>
                  <a:prstClr val="black"/>
                </a:solidFill>
                <a:latin typeface="Consolas"/>
                <a:cs typeface="Consolas"/>
              </a:rPr>
              <a:t>0, %edi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1606883" y="4807245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m</a:t>
            </a:r>
            <a:r>
              <a:rPr lang="en-US" altLang="zh-CN" sz="1600" dirty="0" err="1" smtClean="0">
                <a:solidFill>
                  <a:prstClr val="black"/>
                </a:solidFill>
                <a:latin typeface="Consolas"/>
                <a:cs typeface="Consolas"/>
              </a:rPr>
              <a:t>ovl</a:t>
            </a:r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 $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2, %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esi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1606327" y="5138285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sz="1600" dirty="0">
                <a:latin typeface="Consolas"/>
                <a:cs typeface="Consolas"/>
              </a:rPr>
              <a:t>sub  </a:t>
            </a:r>
            <a:r>
              <a:rPr lang="ro-RO" sz="1600" dirty="0" smtClean="0">
                <a:latin typeface="Consolas"/>
                <a:cs typeface="Consolas"/>
              </a:rPr>
              <a:t>$</a:t>
            </a:r>
            <a:r>
              <a:rPr lang="ro-RO" sz="1600" dirty="0">
                <a:latin typeface="Consolas"/>
                <a:cs typeface="Consolas"/>
              </a:rPr>
              <a:t>0x8,%rsp</a:t>
            </a:r>
          </a:p>
        </p:txBody>
      </p:sp>
      <p:sp>
        <p:nvSpPr>
          <p:cNvPr id="83" name="矩形 82"/>
          <p:cNvSpPr/>
          <p:nvPr/>
        </p:nvSpPr>
        <p:spPr>
          <a:xfrm>
            <a:off x="1608920" y="5474699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ret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007750" y="6068371"/>
            <a:ext cx="492443" cy="42799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85" name="矩形 84"/>
          <p:cNvSpPr/>
          <p:nvPr/>
        </p:nvSpPr>
        <p:spPr>
          <a:xfrm>
            <a:off x="229115" y="2802831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86" name="矩形 85"/>
          <p:cNvSpPr/>
          <p:nvPr/>
        </p:nvSpPr>
        <p:spPr>
          <a:xfrm>
            <a:off x="1206127" y="3129472"/>
            <a:ext cx="37706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...</a:t>
            </a:r>
            <a:endParaRPr lang="zh-CN" altLang="en-US" dirty="0"/>
          </a:p>
        </p:txBody>
      </p:sp>
      <p:sp>
        <p:nvSpPr>
          <p:cNvPr id="87" name="矩形 86"/>
          <p:cNvSpPr/>
          <p:nvPr/>
        </p:nvSpPr>
        <p:spPr>
          <a:xfrm>
            <a:off x="-558" y="5818977"/>
            <a:ext cx="158374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0x00..400546</a:t>
            </a:r>
            <a:endParaRPr lang="zh-CN" altLang="en-US" dirty="0"/>
          </a:p>
        </p:txBody>
      </p:sp>
      <p:sp>
        <p:nvSpPr>
          <p:cNvPr id="88" name="矩形 87"/>
          <p:cNvSpPr/>
          <p:nvPr/>
        </p:nvSpPr>
        <p:spPr>
          <a:xfrm>
            <a:off x="-558" y="5471147"/>
            <a:ext cx="158374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0x00..400549</a:t>
            </a:r>
            <a:endParaRPr lang="zh-CN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-558" y="5135395"/>
            <a:ext cx="158374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0x00..40054a</a:t>
            </a:r>
            <a:endParaRPr lang="zh-CN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-558" y="4803962"/>
            <a:ext cx="158374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0x00..40054e</a:t>
            </a:r>
            <a:endParaRPr lang="zh-CN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10681" y="4460238"/>
            <a:ext cx="158374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0x00..400553</a:t>
            </a:r>
            <a:endParaRPr lang="zh-CN" altLang="en-US" dirty="0"/>
          </a:p>
        </p:txBody>
      </p:sp>
      <p:sp>
        <p:nvSpPr>
          <p:cNvPr id="92" name="矩形 91"/>
          <p:cNvSpPr/>
          <p:nvPr/>
        </p:nvSpPr>
        <p:spPr>
          <a:xfrm>
            <a:off x="12330" y="4132091"/>
            <a:ext cx="158374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0x00..400558</a:t>
            </a:r>
            <a:endParaRPr lang="zh-CN" altLang="en-US" dirty="0"/>
          </a:p>
        </p:txBody>
      </p:sp>
      <p:sp>
        <p:nvSpPr>
          <p:cNvPr id="93" name="矩形 92"/>
          <p:cNvSpPr/>
          <p:nvPr/>
        </p:nvSpPr>
        <p:spPr>
          <a:xfrm>
            <a:off x="16700" y="3809257"/>
            <a:ext cx="158374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0x00..40055d</a:t>
            </a:r>
            <a:endParaRPr lang="zh-CN" altLang="en-US" dirty="0"/>
          </a:p>
        </p:txBody>
      </p:sp>
      <p:sp>
        <p:nvSpPr>
          <p:cNvPr id="94" name="矩形 93"/>
          <p:cNvSpPr/>
          <p:nvPr/>
        </p:nvSpPr>
        <p:spPr>
          <a:xfrm>
            <a:off x="1212855" y="3479632"/>
            <a:ext cx="37706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...</a:t>
            </a:r>
            <a:endParaRPr lang="zh-CN" altLang="en-US" dirty="0"/>
          </a:p>
        </p:txBody>
      </p:sp>
      <p:sp>
        <p:nvSpPr>
          <p:cNvPr id="95" name="矩形 94"/>
          <p:cNvSpPr/>
          <p:nvPr/>
        </p:nvSpPr>
        <p:spPr>
          <a:xfrm>
            <a:off x="247823" y="2463945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241438" y="817825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0088</a:t>
            </a:r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230199" y="1144466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0080</a:t>
            </a:r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243087" y="2147085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0068</a:t>
            </a:r>
            <a:endParaRPr lang="zh-CN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247457" y="1824251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0070</a:t>
            </a:r>
            <a:endParaRPr lang="zh-CN" altLang="en-US" dirty="0"/>
          </a:p>
        </p:txBody>
      </p:sp>
      <p:sp>
        <p:nvSpPr>
          <p:cNvPr id="101" name="矩形 100"/>
          <p:cNvSpPr/>
          <p:nvPr/>
        </p:nvSpPr>
        <p:spPr>
          <a:xfrm>
            <a:off x="236927" y="1494626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0078</a:t>
            </a:r>
            <a:endParaRPr lang="zh-CN" altLang="en-US" dirty="0"/>
          </a:p>
        </p:txBody>
      </p:sp>
      <p:sp>
        <p:nvSpPr>
          <p:cNvPr id="103" name="矩形 102"/>
          <p:cNvSpPr/>
          <p:nvPr/>
        </p:nvSpPr>
        <p:spPr>
          <a:xfrm>
            <a:off x="1607980" y="5818037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 dirty="0" err="1">
                <a:solidFill>
                  <a:prstClr val="black"/>
                </a:solidFill>
                <a:latin typeface="Consolas"/>
                <a:cs typeface="Consolas"/>
              </a:rPr>
              <a:t>leal</a:t>
            </a:r>
            <a:r>
              <a:rPr lang="en-US" altLang="zh-CN" sz="1100" b="1" dirty="0">
                <a:solidFill>
                  <a:prstClr val="black"/>
                </a:solidFill>
                <a:latin typeface="Consolas"/>
                <a:cs typeface="Consolas"/>
              </a:rPr>
              <a:t> (%</a:t>
            </a:r>
            <a:r>
              <a:rPr lang="en-US" altLang="zh-CN" sz="1100" b="1" dirty="0" err="1">
                <a:solidFill>
                  <a:prstClr val="black"/>
                </a:solidFill>
                <a:latin typeface="Consolas"/>
                <a:cs typeface="Consolas"/>
              </a:rPr>
              <a:t>rdi,%rsi</a:t>
            </a:r>
            <a:r>
              <a:rPr lang="en-US" altLang="zh-CN" sz="1100" b="1" dirty="0">
                <a:solidFill>
                  <a:prstClr val="black"/>
                </a:solidFill>
                <a:latin typeface="Consolas"/>
                <a:cs typeface="Consolas"/>
              </a:rPr>
              <a:t>), %</a:t>
            </a:r>
            <a:r>
              <a:rPr lang="en-US" altLang="zh-CN" sz="1100" b="1" dirty="0" err="1">
                <a:solidFill>
                  <a:prstClr val="black"/>
                </a:solidFill>
                <a:latin typeface="Consolas"/>
                <a:cs typeface="Consolas"/>
              </a:rPr>
              <a:t>eax</a:t>
            </a:r>
            <a:endParaRPr lang="zh-CN" altLang="en-US" sz="1100" b="1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1606883" y="6157201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254671" y="458285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0090</a:t>
            </a:r>
            <a:endParaRPr lang="zh-CN" altLang="en-US" dirty="0"/>
          </a:p>
        </p:txBody>
      </p:sp>
      <p:sp>
        <p:nvSpPr>
          <p:cNvPr id="106" name="矩形 105"/>
          <p:cNvSpPr/>
          <p:nvPr/>
        </p:nvSpPr>
        <p:spPr>
          <a:xfrm>
            <a:off x="252514" y="115556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0098</a:t>
            </a:r>
            <a:endParaRPr lang="zh-CN" altLang="en-US" dirty="0"/>
          </a:p>
        </p:txBody>
      </p:sp>
      <p:sp>
        <p:nvSpPr>
          <p:cNvPr id="107" name="矩形 106"/>
          <p:cNvSpPr/>
          <p:nvPr/>
        </p:nvSpPr>
        <p:spPr>
          <a:xfrm>
            <a:off x="3955296" y="115556"/>
            <a:ext cx="10415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 smtClean="0">
                <a:latin typeface="Verdana"/>
                <a:cs typeface="Verdana"/>
              </a:rPr>
              <a:t>BOTTOM</a:t>
            </a:r>
            <a:endParaRPr lang="zh-CN" altLang="en-US" sz="1400" b="1" dirty="0"/>
          </a:p>
        </p:txBody>
      </p:sp>
      <p:cxnSp>
        <p:nvCxnSpPr>
          <p:cNvPr id="108" name="直线箭头连接符 107"/>
          <p:cNvCxnSpPr/>
          <p:nvPr/>
        </p:nvCxnSpPr>
        <p:spPr>
          <a:xfrm flipH="1">
            <a:off x="3602284" y="285633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3560419" y="4179722"/>
            <a:ext cx="813135" cy="307777"/>
            <a:chOff x="3560419" y="4179722"/>
            <a:chExt cx="813135" cy="307777"/>
          </a:xfrm>
        </p:grpSpPr>
        <p:sp>
          <p:nvSpPr>
            <p:cNvPr id="102" name="矩形 101"/>
            <p:cNvSpPr/>
            <p:nvPr/>
          </p:nvSpPr>
          <p:spPr>
            <a:xfrm>
              <a:off x="3927386" y="4179722"/>
              <a:ext cx="44616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b="1" dirty="0" smtClean="0">
                  <a:latin typeface="Verdana"/>
                  <a:cs typeface="Verdana"/>
                </a:rPr>
                <a:t>PC</a:t>
              </a:r>
              <a:endParaRPr lang="zh-CN" altLang="en-US" sz="1400" b="1" dirty="0"/>
            </a:p>
          </p:txBody>
        </p:sp>
        <p:cxnSp>
          <p:nvCxnSpPr>
            <p:cNvPr id="111" name="直线箭头连接符 110"/>
            <p:cNvCxnSpPr/>
            <p:nvPr/>
          </p:nvCxnSpPr>
          <p:spPr>
            <a:xfrm flipH="1">
              <a:off x="3560419" y="4321885"/>
              <a:ext cx="249222" cy="0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6" name="矩形 1"/>
          <p:cNvSpPr/>
          <p:nvPr/>
        </p:nvSpPr>
        <p:spPr>
          <a:xfrm>
            <a:off x="3247973" y="2308100"/>
            <a:ext cx="25227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dirty="0" smtClean="0">
                <a:latin typeface="Arial"/>
                <a:cs typeface="Arial"/>
              </a:rPr>
              <a:t>1.push </a:t>
            </a:r>
            <a:r>
              <a:rPr lang="en-US" altLang="zh-CN" dirty="0">
                <a:latin typeface="Arial"/>
                <a:cs typeface="Arial"/>
              </a:rPr>
              <a:t>return </a:t>
            </a:r>
          </a:p>
          <a:p>
            <a:pPr lvl="1"/>
            <a:r>
              <a:rPr lang="en-US" altLang="zh-CN" dirty="0" smtClean="0">
                <a:latin typeface="Arial"/>
                <a:cs typeface="Arial"/>
              </a:rPr>
              <a:t>address </a:t>
            </a:r>
            <a:r>
              <a:rPr lang="en-US" altLang="zh-CN" dirty="0">
                <a:latin typeface="Arial"/>
                <a:cs typeface="Arial"/>
              </a:rPr>
              <a:t>on </a:t>
            </a:r>
            <a:r>
              <a:rPr lang="en-US" altLang="zh-CN" dirty="0" smtClean="0">
                <a:latin typeface="Arial"/>
                <a:cs typeface="Arial"/>
              </a:rPr>
              <a:t>stack. </a:t>
            </a:r>
            <a:endParaRPr lang="en-US" altLang="zh-CN" dirty="0">
              <a:latin typeface="Arial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09572" y="836886"/>
            <a:ext cx="1538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3366FF"/>
                </a:solidFill>
                <a:latin typeface="Consolas"/>
                <a:cs typeface="Consolas"/>
              </a:rPr>
              <a:t>0x00..40055d</a:t>
            </a:r>
            <a:endParaRPr lang="en-US" sz="1600" dirty="0">
              <a:solidFill>
                <a:srgbClr val="3366FF"/>
              </a:solidFill>
              <a:latin typeface="Consolas"/>
              <a:cs typeface="Consolas"/>
            </a:endParaRPr>
          </a:p>
        </p:txBody>
      </p:sp>
      <p:sp>
        <p:nvSpPr>
          <p:cNvPr id="109" name="矩形 95"/>
          <p:cNvSpPr/>
          <p:nvPr/>
        </p:nvSpPr>
        <p:spPr>
          <a:xfrm>
            <a:off x="3257261" y="3103958"/>
            <a:ext cx="25227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dirty="0">
                <a:latin typeface="Arial"/>
                <a:cs typeface="Arial"/>
              </a:rPr>
              <a:t>2</a:t>
            </a:r>
            <a:r>
              <a:rPr lang="en-US" altLang="zh-CN" dirty="0" smtClean="0">
                <a:latin typeface="Arial"/>
                <a:cs typeface="Arial"/>
              </a:rPr>
              <a:t>.Jump to add</a:t>
            </a:r>
            <a:endParaRPr lang="en-US" altLang="zh-CN" dirty="0">
              <a:latin typeface="Arial"/>
              <a:cs typeface="Arial"/>
            </a:endParaRPr>
          </a:p>
        </p:txBody>
      </p:sp>
      <p:sp>
        <p:nvSpPr>
          <p:cNvPr id="110" name="圆角矩形 27"/>
          <p:cNvSpPr/>
          <p:nvPr/>
        </p:nvSpPr>
        <p:spPr>
          <a:xfrm>
            <a:off x="6693479" y="836886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altLang="zh-CN" sz="1600" dirty="0" smtClean="0">
                <a:solidFill>
                  <a:srgbClr val="3366FF"/>
                </a:solidFill>
                <a:latin typeface="Arial"/>
                <a:cs typeface="Arial"/>
              </a:rPr>
              <a:t>0x00..400546</a:t>
            </a:r>
            <a:endParaRPr lang="is-IS" altLang="zh-CN" sz="1600" dirty="0">
              <a:solidFill>
                <a:srgbClr val="3366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5278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8142E-6 2.85317E-6 L 1.68142E-6 0.2376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Requirements of procedure calls?</a:t>
            </a:r>
            <a:endParaRPr kumimoji="1" lang="zh-CN" altLang="en-US" dirty="0"/>
          </a:p>
        </p:txBody>
      </p:sp>
      <p:sp>
        <p:nvSpPr>
          <p:cNvPr id="4" name="Rectangle 4"/>
          <p:cNvSpPr>
            <a:spLocks/>
          </p:cNvSpPr>
          <p:nvPr/>
        </p:nvSpPr>
        <p:spPr bwMode="auto">
          <a:xfrm>
            <a:off x="899987" y="1578039"/>
            <a:ext cx="1841500" cy="1232035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P(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…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) {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y = Q(x)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y++;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5" name="Rectangle 5"/>
          <p:cNvSpPr>
            <a:spLocks/>
          </p:cNvSpPr>
          <p:nvPr/>
        </p:nvSpPr>
        <p:spPr bwMode="auto">
          <a:xfrm>
            <a:off x="899987" y="3263671"/>
            <a:ext cx="2133600" cy="1613429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int Q(int i)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int t, z;</a:t>
            </a:r>
          </a:p>
          <a:p>
            <a:pPr algn="l"/>
            <a:r>
              <a:rPr lang="en-US" dirty="0">
                <a:latin typeface="Consolas"/>
                <a:cs typeface="Consolas"/>
                <a:sym typeface="Courier New Bold" charset="0"/>
              </a:rPr>
              <a:t> </a:t>
            </a:r>
            <a:r>
              <a:rPr lang="en-US" dirty="0" smtClean="0">
                <a:latin typeface="Consolas"/>
                <a:cs typeface="Consolas"/>
                <a:sym typeface="Courier New Bold" charset="0"/>
              </a:rPr>
              <a:t> ...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return 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z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;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}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idx="1"/>
          </p:nvPr>
        </p:nvSpPr>
        <p:spPr>
          <a:xfrm>
            <a:off x="3623793" y="1570552"/>
            <a:ext cx="5257800" cy="505460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Passing control</a:t>
            </a:r>
          </a:p>
        </p:txBody>
      </p:sp>
      <p:sp>
        <p:nvSpPr>
          <p:cNvPr id="9" name="Arc 9"/>
          <p:cNvSpPr/>
          <p:nvPr/>
        </p:nvSpPr>
        <p:spPr bwMode="auto">
          <a:xfrm>
            <a:off x="1234485" y="2120671"/>
            <a:ext cx="2209800" cy="1310862"/>
          </a:xfrm>
          <a:prstGeom prst="arc">
            <a:avLst>
              <a:gd name="adj1" fmla="val 16200000"/>
              <a:gd name="adj2" fmla="val 4768750"/>
            </a:avLst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844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27994" y="6450704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0x00..400546</a:t>
            </a:r>
            <a:endParaRPr lang="is-IS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3" y="1289345"/>
            <a:ext cx="1681297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 err="1" smtClean="0">
                <a:solidFill>
                  <a:prstClr val="black"/>
                </a:solidFill>
                <a:latin typeface="Consolas"/>
                <a:cs typeface="Consolas"/>
              </a:rPr>
              <a:t>leal</a:t>
            </a:r>
            <a:r>
              <a:rPr lang="en-US" altLang="zh-CN" sz="1000" b="1" dirty="0" smtClean="0">
                <a:solidFill>
                  <a:prstClr val="black"/>
                </a:solidFill>
                <a:latin typeface="Consolas"/>
                <a:cs typeface="Consolas"/>
              </a:rPr>
              <a:t> (%di,%</a:t>
            </a:r>
            <a:r>
              <a:rPr lang="en-US" altLang="zh-CN" sz="1000" b="1" dirty="0" err="1" smtClean="0">
                <a:solidFill>
                  <a:prstClr val="black"/>
                </a:solidFill>
                <a:latin typeface="Consolas"/>
                <a:cs typeface="Consolas"/>
              </a:rPr>
              <a:t>rsi</a:t>
            </a:r>
            <a:r>
              <a:rPr lang="en-US" altLang="zh-CN" sz="1000" b="1" dirty="0" smtClean="0">
                <a:solidFill>
                  <a:prstClr val="black"/>
                </a:solidFill>
                <a:latin typeface="Consolas"/>
                <a:cs typeface="Consolas"/>
              </a:rPr>
              <a:t>), %</a:t>
            </a:r>
            <a:r>
              <a:rPr lang="en-US" altLang="zh-CN" sz="1000" b="1" dirty="0" err="1" smtClean="0">
                <a:solidFill>
                  <a:prstClr val="black"/>
                </a:solidFill>
                <a:latin typeface="Consolas"/>
                <a:cs typeface="Consolas"/>
              </a:rPr>
              <a:t>eax</a:t>
            </a:r>
            <a:endParaRPr lang="en-US" altLang="zh-CN" sz="1000" b="1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0x2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is-I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0x00…</a:t>
            </a:r>
            <a:r>
              <a:rPr lang="is-I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0088</a:t>
            </a:r>
            <a:endParaRPr lang="is-I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927386" y="849615"/>
            <a:ext cx="5912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 smtClean="0">
                <a:latin typeface="Verdana"/>
                <a:cs typeface="Verdana"/>
              </a:rPr>
              <a:t>TOP</a:t>
            </a:r>
            <a:endParaRPr lang="zh-CN" altLang="en-US" sz="1400" b="1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88002" y="819397"/>
            <a:ext cx="1951499" cy="339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88002" y="480233"/>
            <a:ext cx="1951499" cy="339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...</a:t>
            </a:r>
            <a:endParaRPr lang="en-US" altLang="zh-CN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88002" y="143470"/>
            <a:ext cx="1951499" cy="339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altLang="zh-CN" sz="1600" dirty="0" smtClean="0">
                <a:latin typeface="Consolas"/>
                <a:cs typeface="Consolas"/>
                <a:sym typeface="Courier New Bold" charset="0"/>
              </a:rPr>
              <a:t>...</a:t>
            </a:r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88002" y="1158204"/>
            <a:ext cx="1951499" cy="33916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92372" y="2452102"/>
            <a:ext cx="1951499" cy="3391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96741" y="2801658"/>
            <a:ext cx="1951499" cy="3391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04322" y="3134126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04322" y="3467966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b="1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604322" y="3802650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m</a:t>
            </a:r>
            <a:r>
              <a:rPr lang="en-US" altLang="zh-CN" sz="1600" dirty="0" err="1" smtClean="0">
                <a:solidFill>
                  <a:prstClr val="black"/>
                </a:solidFill>
                <a:latin typeface="Consolas"/>
                <a:cs typeface="Consolas"/>
              </a:rPr>
              <a:t>ovl</a:t>
            </a:r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 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eax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edx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588002" y="2131475"/>
            <a:ext cx="1951499" cy="31975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 flipH="1">
            <a:off x="3560419" y="991778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1583191" y="1814000"/>
            <a:ext cx="1951499" cy="31975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587904" y="1495448"/>
            <a:ext cx="1951499" cy="319756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606031" y="4141814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c</a:t>
            </a:r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all add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1608920" y="4467641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m</a:t>
            </a:r>
            <a:r>
              <a:rPr lang="mr-IN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ovl</a:t>
            </a:r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mr-IN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$</a:t>
            </a:r>
            <a:r>
              <a:rPr lang="mr-IN" altLang="zh-CN" sz="1600" dirty="0">
                <a:solidFill>
                  <a:prstClr val="black"/>
                </a:solidFill>
                <a:latin typeface="Consolas"/>
                <a:cs typeface="Consolas"/>
              </a:rPr>
              <a:t>0, %edi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1606883" y="4807245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m</a:t>
            </a:r>
            <a:r>
              <a:rPr lang="en-US" altLang="zh-CN" sz="1600" dirty="0" err="1" smtClean="0">
                <a:solidFill>
                  <a:prstClr val="black"/>
                </a:solidFill>
                <a:latin typeface="Consolas"/>
                <a:cs typeface="Consolas"/>
              </a:rPr>
              <a:t>ovl</a:t>
            </a:r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 $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2, %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esi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1606327" y="5138285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sz="1600" dirty="0">
                <a:latin typeface="Consolas"/>
                <a:cs typeface="Consolas"/>
              </a:rPr>
              <a:t>sub  </a:t>
            </a:r>
            <a:r>
              <a:rPr lang="ro-RO" sz="1600" dirty="0" smtClean="0">
                <a:latin typeface="Consolas"/>
                <a:cs typeface="Consolas"/>
              </a:rPr>
              <a:t>$</a:t>
            </a:r>
            <a:r>
              <a:rPr lang="ro-RO" sz="1600" dirty="0">
                <a:latin typeface="Consolas"/>
                <a:cs typeface="Consolas"/>
              </a:rPr>
              <a:t>0x8,%rsp</a:t>
            </a:r>
          </a:p>
        </p:txBody>
      </p:sp>
      <p:sp>
        <p:nvSpPr>
          <p:cNvPr id="83" name="矩形 82"/>
          <p:cNvSpPr/>
          <p:nvPr/>
        </p:nvSpPr>
        <p:spPr>
          <a:xfrm>
            <a:off x="1608920" y="5474699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ret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007750" y="6068371"/>
            <a:ext cx="492443" cy="42799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85" name="矩形 84"/>
          <p:cNvSpPr/>
          <p:nvPr/>
        </p:nvSpPr>
        <p:spPr>
          <a:xfrm>
            <a:off x="229115" y="2802831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86" name="矩形 85"/>
          <p:cNvSpPr/>
          <p:nvPr/>
        </p:nvSpPr>
        <p:spPr>
          <a:xfrm>
            <a:off x="1206127" y="3129472"/>
            <a:ext cx="37706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...</a:t>
            </a:r>
            <a:endParaRPr lang="zh-CN" altLang="en-US" dirty="0"/>
          </a:p>
        </p:txBody>
      </p:sp>
      <p:sp>
        <p:nvSpPr>
          <p:cNvPr id="87" name="矩形 86"/>
          <p:cNvSpPr/>
          <p:nvPr/>
        </p:nvSpPr>
        <p:spPr>
          <a:xfrm>
            <a:off x="-558" y="5818977"/>
            <a:ext cx="158374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0x00..400546</a:t>
            </a:r>
            <a:endParaRPr lang="zh-CN" altLang="en-US" dirty="0"/>
          </a:p>
        </p:txBody>
      </p:sp>
      <p:sp>
        <p:nvSpPr>
          <p:cNvPr id="88" name="矩形 87"/>
          <p:cNvSpPr/>
          <p:nvPr/>
        </p:nvSpPr>
        <p:spPr>
          <a:xfrm>
            <a:off x="-558" y="5471147"/>
            <a:ext cx="158374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0x00..400549</a:t>
            </a:r>
            <a:endParaRPr lang="zh-CN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-558" y="5135395"/>
            <a:ext cx="158374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0x00..40054a</a:t>
            </a:r>
            <a:endParaRPr lang="zh-CN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-558" y="4803962"/>
            <a:ext cx="158374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0x00..40054e</a:t>
            </a:r>
            <a:endParaRPr lang="zh-CN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10681" y="4460238"/>
            <a:ext cx="158374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0x00..400553</a:t>
            </a:r>
            <a:endParaRPr lang="zh-CN" altLang="en-US" dirty="0"/>
          </a:p>
        </p:txBody>
      </p:sp>
      <p:sp>
        <p:nvSpPr>
          <p:cNvPr id="92" name="矩形 91"/>
          <p:cNvSpPr/>
          <p:nvPr/>
        </p:nvSpPr>
        <p:spPr>
          <a:xfrm>
            <a:off x="12330" y="4132091"/>
            <a:ext cx="158374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0x00..400558</a:t>
            </a:r>
            <a:endParaRPr lang="zh-CN" altLang="en-US" dirty="0"/>
          </a:p>
        </p:txBody>
      </p:sp>
      <p:sp>
        <p:nvSpPr>
          <p:cNvPr id="93" name="矩形 92"/>
          <p:cNvSpPr/>
          <p:nvPr/>
        </p:nvSpPr>
        <p:spPr>
          <a:xfrm>
            <a:off x="16700" y="3809257"/>
            <a:ext cx="158374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0x00..40055d</a:t>
            </a:r>
            <a:endParaRPr lang="zh-CN" altLang="en-US" dirty="0"/>
          </a:p>
        </p:txBody>
      </p:sp>
      <p:sp>
        <p:nvSpPr>
          <p:cNvPr id="94" name="矩形 93"/>
          <p:cNvSpPr/>
          <p:nvPr/>
        </p:nvSpPr>
        <p:spPr>
          <a:xfrm>
            <a:off x="1212855" y="3479632"/>
            <a:ext cx="37706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...</a:t>
            </a:r>
            <a:endParaRPr lang="zh-CN" altLang="en-US" dirty="0"/>
          </a:p>
        </p:txBody>
      </p:sp>
      <p:sp>
        <p:nvSpPr>
          <p:cNvPr id="95" name="矩形 94"/>
          <p:cNvSpPr/>
          <p:nvPr/>
        </p:nvSpPr>
        <p:spPr>
          <a:xfrm>
            <a:off x="247823" y="2463945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241438" y="817825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0088</a:t>
            </a:r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230199" y="1144466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0080</a:t>
            </a:r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243087" y="2147085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0068</a:t>
            </a:r>
            <a:endParaRPr lang="zh-CN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247457" y="1824251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0070</a:t>
            </a:r>
            <a:endParaRPr lang="zh-CN" altLang="en-US" dirty="0"/>
          </a:p>
        </p:txBody>
      </p:sp>
      <p:sp>
        <p:nvSpPr>
          <p:cNvPr id="101" name="矩形 100"/>
          <p:cNvSpPr/>
          <p:nvPr/>
        </p:nvSpPr>
        <p:spPr>
          <a:xfrm>
            <a:off x="236927" y="1494626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0078</a:t>
            </a:r>
            <a:endParaRPr lang="zh-CN" altLang="en-US" dirty="0"/>
          </a:p>
        </p:txBody>
      </p:sp>
      <p:sp>
        <p:nvSpPr>
          <p:cNvPr id="103" name="矩形 102"/>
          <p:cNvSpPr/>
          <p:nvPr/>
        </p:nvSpPr>
        <p:spPr>
          <a:xfrm>
            <a:off x="1607980" y="5818037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 dirty="0" err="1">
                <a:solidFill>
                  <a:prstClr val="black"/>
                </a:solidFill>
                <a:latin typeface="Consolas"/>
                <a:cs typeface="Consolas"/>
              </a:rPr>
              <a:t>leal</a:t>
            </a:r>
            <a:r>
              <a:rPr lang="en-US" altLang="zh-CN" sz="1100" b="1" dirty="0">
                <a:solidFill>
                  <a:prstClr val="black"/>
                </a:solidFill>
                <a:latin typeface="Consolas"/>
                <a:cs typeface="Consolas"/>
              </a:rPr>
              <a:t> (%</a:t>
            </a:r>
            <a:r>
              <a:rPr lang="en-US" altLang="zh-CN" sz="1100" b="1" dirty="0" err="1">
                <a:solidFill>
                  <a:prstClr val="black"/>
                </a:solidFill>
                <a:latin typeface="Consolas"/>
                <a:cs typeface="Consolas"/>
              </a:rPr>
              <a:t>rdi,%rsi</a:t>
            </a:r>
            <a:r>
              <a:rPr lang="en-US" altLang="zh-CN" sz="1100" b="1" dirty="0">
                <a:solidFill>
                  <a:prstClr val="black"/>
                </a:solidFill>
                <a:latin typeface="Consolas"/>
                <a:cs typeface="Consolas"/>
              </a:rPr>
              <a:t>), %</a:t>
            </a:r>
            <a:r>
              <a:rPr lang="en-US" altLang="zh-CN" sz="1100" b="1" dirty="0" err="1">
                <a:solidFill>
                  <a:prstClr val="black"/>
                </a:solidFill>
                <a:latin typeface="Consolas"/>
                <a:cs typeface="Consolas"/>
              </a:rPr>
              <a:t>eax</a:t>
            </a:r>
            <a:endParaRPr lang="zh-CN" altLang="en-US" sz="1100" b="1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1606883" y="6157201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254671" y="458285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0090</a:t>
            </a:r>
            <a:endParaRPr lang="zh-CN" altLang="en-US" dirty="0"/>
          </a:p>
        </p:txBody>
      </p:sp>
      <p:sp>
        <p:nvSpPr>
          <p:cNvPr id="106" name="矩形 105"/>
          <p:cNvSpPr/>
          <p:nvPr/>
        </p:nvSpPr>
        <p:spPr>
          <a:xfrm>
            <a:off x="252514" y="115556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0098</a:t>
            </a:r>
            <a:endParaRPr lang="zh-CN" altLang="en-US" dirty="0"/>
          </a:p>
        </p:txBody>
      </p:sp>
      <p:sp>
        <p:nvSpPr>
          <p:cNvPr id="107" name="矩形 106"/>
          <p:cNvSpPr/>
          <p:nvPr/>
        </p:nvSpPr>
        <p:spPr>
          <a:xfrm>
            <a:off x="3955296" y="115556"/>
            <a:ext cx="10415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 smtClean="0">
                <a:latin typeface="Verdana"/>
                <a:cs typeface="Verdana"/>
              </a:rPr>
              <a:t>BOTTOM</a:t>
            </a:r>
            <a:endParaRPr lang="zh-CN" altLang="en-US" sz="1400" b="1" dirty="0"/>
          </a:p>
        </p:txBody>
      </p:sp>
      <p:cxnSp>
        <p:nvCxnSpPr>
          <p:cNvPr id="108" name="直线箭头连接符 107"/>
          <p:cNvCxnSpPr/>
          <p:nvPr/>
        </p:nvCxnSpPr>
        <p:spPr>
          <a:xfrm flipH="1">
            <a:off x="3602284" y="285633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3560419" y="5868243"/>
            <a:ext cx="813135" cy="307777"/>
            <a:chOff x="3560419" y="4179722"/>
            <a:chExt cx="813135" cy="307777"/>
          </a:xfrm>
        </p:grpSpPr>
        <p:sp>
          <p:nvSpPr>
            <p:cNvPr id="102" name="矩形 101"/>
            <p:cNvSpPr/>
            <p:nvPr/>
          </p:nvSpPr>
          <p:spPr>
            <a:xfrm>
              <a:off x="3927386" y="4179722"/>
              <a:ext cx="44616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b="1" dirty="0" smtClean="0">
                  <a:latin typeface="Verdana"/>
                  <a:cs typeface="Verdana"/>
                </a:rPr>
                <a:t>PC</a:t>
              </a:r>
              <a:endParaRPr lang="zh-CN" altLang="en-US" sz="1400" b="1" dirty="0"/>
            </a:p>
          </p:txBody>
        </p:sp>
        <p:cxnSp>
          <p:nvCxnSpPr>
            <p:cNvPr id="111" name="直线箭头连接符 110"/>
            <p:cNvCxnSpPr/>
            <p:nvPr/>
          </p:nvCxnSpPr>
          <p:spPr>
            <a:xfrm flipH="1">
              <a:off x="3560419" y="4321885"/>
              <a:ext cx="249222" cy="0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1709572" y="836886"/>
            <a:ext cx="1538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/>
                <a:cs typeface="Consolas"/>
              </a:rPr>
              <a:t>0x00..40055d</a:t>
            </a: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12223" y="1726614"/>
            <a:ext cx="780589" cy="3589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0x2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69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27994" y="6450704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0x00..400549</a:t>
            </a:r>
            <a:endParaRPr lang="is-IS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3" y="1289345"/>
            <a:ext cx="1681297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prstClr val="black"/>
                </a:solidFill>
                <a:latin typeface="Consolas"/>
                <a:cs typeface="Consolas"/>
              </a:rPr>
              <a:t>ret</a:t>
            </a:r>
            <a:endParaRPr lang="en-US" altLang="zh-CN" sz="1600" b="1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0x2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is-I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0x00…</a:t>
            </a:r>
            <a:r>
              <a:rPr lang="is-I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0088</a:t>
            </a:r>
            <a:endParaRPr lang="is-I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927386" y="849615"/>
            <a:ext cx="5912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 smtClean="0">
                <a:latin typeface="Verdana"/>
                <a:cs typeface="Verdana"/>
              </a:rPr>
              <a:t>TOP</a:t>
            </a:r>
            <a:endParaRPr lang="zh-CN" altLang="en-US" sz="1400" b="1" dirty="0"/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88002" y="819397"/>
            <a:ext cx="1951499" cy="339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88002" y="480233"/>
            <a:ext cx="1951499" cy="339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...</a:t>
            </a:r>
            <a:endParaRPr lang="en-US" altLang="zh-CN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88002" y="143470"/>
            <a:ext cx="1951499" cy="339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altLang="zh-CN" sz="1600" dirty="0" smtClean="0">
                <a:latin typeface="Consolas"/>
                <a:cs typeface="Consolas"/>
                <a:sym typeface="Courier New Bold" charset="0"/>
              </a:rPr>
              <a:t>...</a:t>
            </a:r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88002" y="1158204"/>
            <a:ext cx="1951499" cy="33916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92372" y="2452102"/>
            <a:ext cx="1951499" cy="3391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96741" y="2801658"/>
            <a:ext cx="1951499" cy="3391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04322" y="3134126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04322" y="3467966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b="1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604322" y="3802650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m</a:t>
            </a:r>
            <a:r>
              <a:rPr lang="en-US" altLang="zh-CN" sz="1600" dirty="0" err="1" smtClean="0">
                <a:solidFill>
                  <a:prstClr val="black"/>
                </a:solidFill>
                <a:latin typeface="Consolas"/>
                <a:cs typeface="Consolas"/>
              </a:rPr>
              <a:t>ovl</a:t>
            </a:r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 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eax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edx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588002" y="2131475"/>
            <a:ext cx="1951499" cy="31975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cxnSp>
        <p:nvCxnSpPr>
          <p:cNvPr id="4" name="直线箭头连接符 3"/>
          <p:cNvCxnSpPr/>
          <p:nvPr/>
        </p:nvCxnSpPr>
        <p:spPr>
          <a:xfrm flipH="1">
            <a:off x="3560419" y="991778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1583191" y="1814000"/>
            <a:ext cx="1951499" cy="31975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587904" y="1495448"/>
            <a:ext cx="1951499" cy="319756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606031" y="4141814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c</a:t>
            </a:r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all add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1608920" y="4467641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m</a:t>
            </a:r>
            <a:r>
              <a:rPr lang="mr-IN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ovl</a:t>
            </a:r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mr-IN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$</a:t>
            </a:r>
            <a:r>
              <a:rPr lang="mr-IN" altLang="zh-CN" sz="1600" dirty="0">
                <a:solidFill>
                  <a:prstClr val="black"/>
                </a:solidFill>
                <a:latin typeface="Consolas"/>
                <a:cs typeface="Consolas"/>
              </a:rPr>
              <a:t>0, %edi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1606883" y="4807245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m</a:t>
            </a:r>
            <a:r>
              <a:rPr lang="en-US" altLang="zh-CN" sz="1600" dirty="0" err="1" smtClean="0">
                <a:solidFill>
                  <a:prstClr val="black"/>
                </a:solidFill>
                <a:latin typeface="Consolas"/>
                <a:cs typeface="Consolas"/>
              </a:rPr>
              <a:t>ovl</a:t>
            </a:r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 $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2, %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esi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1606327" y="5138285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sz="1600" dirty="0">
                <a:latin typeface="Consolas"/>
                <a:cs typeface="Consolas"/>
              </a:rPr>
              <a:t>sub  </a:t>
            </a:r>
            <a:r>
              <a:rPr lang="ro-RO" sz="1600" dirty="0" smtClean="0">
                <a:latin typeface="Consolas"/>
                <a:cs typeface="Consolas"/>
              </a:rPr>
              <a:t>$</a:t>
            </a:r>
            <a:r>
              <a:rPr lang="ro-RO" sz="1600" dirty="0">
                <a:latin typeface="Consolas"/>
                <a:cs typeface="Consolas"/>
              </a:rPr>
              <a:t>0x8,%rsp</a:t>
            </a:r>
          </a:p>
        </p:txBody>
      </p:sp>
      <p:sp>
        <p:nvSpPr>
          <p:cNvPr id="83" name="矩形 82"/>
          <p:cNvSpPr/>
          <p:nvPr/>
        </p:nvSpPr>
        <p:spPr>
          <a:xfrm>
            <a:off x="1608920" y="5474699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ret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007750" y="6068371"/>
            <a:ext cx="492443" cy="42799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85" name="矩形 84"/>
          <p:cNvSpPr/>
          <p:nvPr/>
        </p:nvSpPr>
        <p:spPr>
          <a:xfrm>
            <a:off x="229115" y="2802831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86" name="矩形 85"/>
          <p:cNvSpPr/>
          <p:nvPr/>
        </p:nvSpPr>
        <p:spPr>
          <a:xfrm>
            <a:off x="1206127" y="3129472"/>
            <a:ext cx="37706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...</a:t>
            </a:r>
            <a:endParaRPr lang="zh-CN" altLang="en-US" dirty="0"/>
          </a:p>
        </p:txBody>
      </p:sp>
      <p:sp>
        <p:nvSpPr>
          <p:cNvPr id="87" name="矩形 86"/>
          <p:cNvSpPr/>
          <p:nvPr/>
        </p:nvSpPr>
        <p:spPr>
          <a:xfrm>
            <a:off x="-558" y="5818977"/>
            <a:ext cx="158374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0x00..400546</a:t>
            </a:r>
            <a:endParaRPr lang="zh-CN" altLang="en-US" dirty="0"/>
          </a:p>
        </p:txBody>
      </p:sp>
      <p:sp>
        <p:nvSpPr>
          <p:cNvPr id="88" name="矩形 87"/>
          <p:cNvSpPr/>
          <p:nvPr/>
        </p:nvSpPr>
        <p:spPr>
          <a:xfrm>
            <a:off x="-558" y="5471147"/>
            <a:ext cx="158374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0x00..400549</a:t>
            </a:r>
            <a:endParaRPr lang="zh-CN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-558" y="5135395"/>
            <a:ext cx="158374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0x00..40054a</a:t>
            </a:r>
            <a:endParaRPr lang="zh-CN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-558" y="4803962"/>
            <a:ext cx="158374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0x00..40054e</a:t>
            </a:r>
            <a:endParaRPr lang="zh-CN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10681" y="4460238"/>
            <a:ext cx="158374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0x00..400553</a:t>
            </a:r>
            <a:endParaRPr lang="zh-CN" altLang="en-US" dirty="0"/>
          </a:p>
        </p:txBody>
      </p:sp>
      <p:sp>
        <p:nvSpPr>
          <p:cNvPr id="92" name="矩形 91"/>
          <p:cNvSpPr/>
          <p:nvPr/>
        </p:nvSpPr>
        <p:spPr>
          <a:xfrm>
            <a:off x="12330" y="4132091"/>
            <a:ext cx="158374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0x00..400558</a:t>
            </a:r>
            <a:endParaRPr lang="zh-CN" altLang="en-US" dirty="0"/>
          </a:p>
        </p:txBody>
      </p:sp>
      <p:sp>
        <p:nvSpPr>
          <p:cNvPr id="93" name="矩形 92"/>
          <p:cNvSpPr/>
          <p:nvPr/>
        </p:nvSpPr>
        <p:spPr>
          <a:xfrm>
            <a:off x="16700" y="3809257"/>
            <a:ext cx="158374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0x00..40055d</a:t>
            </a:r>
            <a:endParaRPr lang="zh-CN" altLang="en-US" dirty="0"/>
          </a:p>
        </p:txBody>
      </p:sp>
      <p:sp>
        <p:nvSpPr>
          <p:cNvPr id="94" name="矩形 93"/>
          <p:cNvSpPr/>
          <p:nvPr/>
        </p:nvSpPr>
        <p:spPr>
          <a:xfrm>
            <a:off x="1212855" y="3479632"/>
            <a:ext cx="37706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...</a:t>
            </a:r>
            <a:endParaRPr lang="zh-CN" altLang="en-US" dirty="0"/>
          </a:p>
        </p:txBody>
      </p:sp>
      <p:sp>
        <p:nvSpPr>
          <p:cNvPr id="95" name="矩形 94"/>
          <p:cNvSpPr/>
          <p:nvPr/>
        </p:nvSpPr>
        <p:spPr>
          <a:xfrm>
            <a:off x="247823" y="2463945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241438" y="817825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0088</a:t>
            </a:r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230199" y="1144466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0080</a:t>
            </a:r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243087" y="2147085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0068</a:t>
            </a:r>
            <a:endParaRPr lang="zh-CN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247457" y="1824251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0070</a:t>
            </a:r>
            <a:endParaRPr lang="zh-CN" altLang="en-US" dirty="0"/>
          </a:p>
        </p:txBody>
      </p:sp>
      <p:sp>
        <p:nvSpPr>
          <p:cNvPr id="101" name="矩形 100"/>
          <p:cNvSpPr/>
          <p:nvPr/>
        </p:nvSpPr>
        <p:spPr>
          <a:xfrm>
            <a:off x="236927" y="1494626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0078</a:t>
            </a:r>
            <a:endParaRPr lang="zh-CN" altLang="en-US" dirty="0"/>
          </a:p>
        </p:txBody>
      </p:sp>
      <p:sp>
        <p:nvSpPr>
          <p:cNvPr id="103" name="矩形 102"/>
          <p:cNvSpPr/>
          <p:nvPr/>
        </p:nvSpPr>
        <p:spPr>
          <a:xfrm>
            <a:off x="1607980" y="5818037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 dirty="0" err="1">
                <a:solidFill>
                  <a:prstClr val="black"/>
                </a:solidFill>
                <a:latin typeface="Consolas"/>
                <a:cs typeface="Consolas"/>
              </a:rPr>
              <a:t>leal</a:t>
            </a:r>
            <a:r>
              <a:rPr lang="en-US" altLang="zh-CN" sz="1100" b="1" dirty="0">
                <a:solidFill>
                  <a:prstClr val="black"/>
                </a:solidFill>
                <a:latin typeface="Consolas"/>
                <a:cs typeface="Consolas"/>
              </a:rPr>
              <a:t> (%</a:t>
            </a:r>
            <a:r>
              <a:rPr lang="en-US" altLang="zh-CN" sz="1100" b="1" dirty="0" err="1">
                <a:solidFill>
                  <a:prstClr val="black"/>
                </a:solidFill>
                <a:latin typeface="Consolas"/>
                <a:cs typeface="Consolas"/>
              </a:rPr>
              <a:t>rdi,%rsi</a:t>
            </a:r>
            <a:r>
              <a:rPr lang="en-US" altLang="zh-CN" sz="1100" b="1" dirty="0">
                <a:solidFill>
                  <a:prstClr val="black"/>
                </a:solidFill>
                <a:latin typeface="Consolas"/>
                <a:cs typeface="Consolas"/>
              </a:rPr>
              <a:t>), %</a:t>
            </a:r>
            <a:r>
              <a:rPr lang="en-US" altLang="zh-CN" sz="1100" b="1" dirty="0" err="1">
                <a:solidFill>
                  <a:prstClr val="black"/>
                </a:solidFill>
                <a:latin typeface="Consolas"/>
                <a:cs typeface="Consolas"/>
              </a:rPr>
              <a:t>eax</a:t>
            </a:r>
            <a:endParaRPr lang="zh-CN" altLang="en-US" sz="1100" b="1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1606883" y="6157201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254671" y="458285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0090</a:t>
            </a:r>
            <a:endParaRPr lang="zh-CN" altLang="en-US" dirty="0"/>
          </a:p>
        </p:txBody>
      </p:sp>
      <p:sp>
        <p:nvSpPr>
          <p:cNvPr id="106" name="矩形 105"/>
          <p:cNvSpPr/>
          <p:nvPr/>
        </p:nvSpPr>
        <p:spPr>
          <a:xfrm>
            <a:off x="252514" y="115556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0098</a:t>
            </a:r>
            <a:endParaRPr lang="zh-CN" altLang="en-US" dirty="0"/>
          </a:p>
        </p:txBody>
      </p:sp>
      <p:sp>
        <p:nvSpPr>
          <p:cNvPr id="107" name="矩形 106"/>
          <p:cNvSpPr/>
          <p:nvPr/>
        </p:nvSpPr>
        <p:spPr>
          <a:xfrm>
            <a:off x="3955296" y="115556"/>
            <a:ext cx="10415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 smtClean="0">
                <a:latin typeface="Verdana"/>
                <a:cs typeface="Verdana"/>
              </a:rPr>
              <a:t>BOTTOM</a:t>
            </a:r>
            <a:endParaRPr lang="zh-CN" altLang="en-US" sz="1400" b="1" dirty="0"/>
          </a:p>
        </p:txBody>
      </p:sp>
      <p:cxnSp>
        <p:nvCxnSpPr>
          <p:cNvPr id="108" name="直线箭头连接符 107"/>
          <p:cNvCxnSpPr/>
          <p:nvPr/>
        </p:nvCxnSpPr>
        <p:spPr>
          <a:xfrm flipH="1">
            <a:off x="3602284" y="285633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3560419" y="5521359"/>
            <a:ext cx="813135" cy="307777"/>
            <a:chOff x="3560419" y="4179722"/>
            <a:chExt cx="813135" cy="307777"/>
          </a:xfrm>
        </p:grpSpPr>
        <p:sp>
          <p:nvSpPr>
            <p:cNvPr id="102" name="矩形 101"/>
            <p:cNvSpPr/>
            <p:nvPr/>
          </p:nvSpPr>
          <p:spPr>
            <a:xfrm>
              <a:off x="3927386" y="4179722"/>
              <a:ext cx="44616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b="1" dirty="0" smtClean="0">
                  <a:latin typeface="Verdana"/>
                  <a:cs typeface="Verdana"/>
                </a:rPr>
                <a:t>PC</a:t>
              </a:r>
              <a:endParaRPr lang="zh-CN" altLang="en-US" sz="1400" b="1" dirty="0"/>
            </a:p>
          </p:txBody>
        </p:sp>
        <p:cxnSp>
          <p:nvCxnSpPr>
            <p:cNvPr id="111" name="直线箭头连接符 110"/>
            <p:cNvCxnSpPr/>
            <p:nvPr/>
          </p:nvCxnSpPr>
          <p:spPr>
            <a:xfrm flipH="1">
              <a:off x="3560419" y="4321885"/>
              <a:ext cx="249222" cy="0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1709572" y="836886"/>
            <a:ext cx="1538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/>
                <a:cs typeface="Consolas"/>
              </a:rPr>
              <a:t>0x00..40055d</a:t>
            </a: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12223" y="1726614"/>
            <a:ext cx="780589" cy="3589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0x2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954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0729" y="420774"/>
            <a:ext cx="2617701" cy="60875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27994" y="6450704"/>
            <a:ext cx="12199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 smtClean="0">
                <a:latin typeface="Verdana"/>
                <a:cs typeface="Verdana"/>
              </a:rPr>
              <a:t>Memory</a:t>
            </a:r>
            <a:endParaRPr lang="zh-CN" altLang="en-US" sz="2000" dirty="0"/>
          </a:p>
        </p:txBody>
      </p:sp>
      <p:sp>
        <p:nvSpPr>
          <p:cNvPr id="27" name="矩形 26"/>
          <p:cNvSpPr/>
          <p:nvPr/>
        </p:nvSpPr>
        <p:spPr>
          <a:xfrm>
            <a:off x="6707135" y="402971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CPU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707135" y="829513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altLang="zh-CN" sz="1600" dirty="0" smtClean="0">
                <a:solidFill>
                  <a:srgbClr val="000000"/>
                </a:solidFill>
                <a:latin typeface="Arial"/>
                <a:cs typeface="Arial"/>
              </a:rPr>
              <a:t>0x00..400549</a:t>
            </a:r>
            <a:endParaRPr lang="is-IS" altLang="zh-CN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2106" y="849437"/>
            <a:ext cx="58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PC: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5662" y="1267532"/>
            <a:ext cx="5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latin typeface="Verdana"/>
                <a:cs typeface="Verdana"/>
              </a:rPr>
              <a:t>IR: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07133" y="1289345"/>
            <a:ext cx="1681297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prstClr val="black"/>
                </a:solidFill>
                <a:latin typeface="Consolas"/>
                <a:cs typeface="Consolas"/>
              </a:rPr>
              <a:t>ret</a:t>
            </a:r>
            <a:endParaRPr lang="en-US" altLang="zh-CN" sz="1600" b="1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07264" y="1716244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RAX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707134" y="172661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732381" y="215655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732381" y="2585832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27649" y="3016507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728204" y="3454928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0x2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730569" y="388487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</a:t>
            </a:r>
            <a:endParaRPr lang="zh-CN" alt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719128" y="4314145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is-IS" altLang="zh-CN" dirty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0x00…</a:t>
            </a:r>
            <a:r>
              <a:rPr lang="is-I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0088</a:t>
            </a:r>
            <a:endParaRPr lang="is-I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25837" y="4744820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71077" y="609804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altLang="zh-CN" sz="2000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000" b="1" dirty="0"/>
          </a:p>
        </p:txBody>
      </p:sp>
      <p:sp>
        <p:nvSpPr>
          <p:cNvPr id="43" name="矩形 42"/>
          <p:cNvSpPr/>
          <p:nvPr/>
        </p:nvSpPr>
        <p:spPr>
          <a:xfrm>
            <a:off x="6004115" y="2168000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9455" y="258583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RCX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93122" y="3024282"/>
            <a:ext cx="77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RDX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990867" y="3451290"/>
            <a:ext cx="6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986305" y="3882159"/>
            <a:ext cx="6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RDI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85749" y="4320609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RSP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83157" y="4718557"/>
            <a:ext cx="76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RBP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194819" y="5220252"/>
            <a:ext cx="571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ZF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748122" y="5211806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298019" y="5198018"/>
            <a:ext cx="584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SF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857802" y="5189572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177727" y="5675034"/>
            <a:ext cx="59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C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743879" y="5666588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280983" y="5652800"/>
            <a:ext cx="61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  <a:sym typeface="Courier New Bold" charset="0"/>
              </a:rPr>
              <a:t>O</a:t>
            </a:r>
            <a:r>
              <a:rPr lang="en-US" altLang="zh-CN" dirty="0" smtClean="0">
                <a:latin typeface="Arial"/>
                <a:cs typeface="Arial"/>
                <a:sym typeface="Courier New Bold" charset="0"/>
              </a:rPr>
              <a:t>F</a:t>
            </a:r>
            <a:r>
              <a:rPr kumimoji="1" lang="en-US" altLang="zh-CN" dirty="0" smtClean="0">
                <a:latin typeface="Verdana"/>
                <a:cs typeface="Verdana"/>
              </a:rPr>
              <a:t>: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853559" y="5644354"/>
            <a:ext cx="439253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  <a:sym typeface="Courier New Bold" charset="0"/>
              </a:rPr>
              <a:t>0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  <a:sym typeface="Courier New Bold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88002" y="819397"/>
            <a:ext cx="1951499" cy="339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88002" y="480233"/>
            <a:ext cx="1951499" cy="339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...</a:t>
            </a:r>
            <a:endParaRPr lang="en-US" altLang="zh-CN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88002" y="143470"/>
            <a:ext cx="1951499" cy="339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altLang="zh-CN" sz="1600" dirty="0" smtClean="0">
                <a:latin typeface="Consolas"/>
                <a:cs typeface="Consolas"/>
                <a:sym typeface="Courier New Bold" charset="0"/>
              </a:rPr>
              <a:t>...</a:t>
            </a:r>
            <a:endParaRPr lang="cs-CZ" altLang="zh-CN" sz="1600" dirty="0"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88002" y="1158204"/>
            <a:ext cx="1951499" cy="33916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92372" y="2452102"/>
            <a:ext cx="1951499" cy="3391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96741" y="2801658"/>
            <a:ext cx="1951499" cy="33916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04322" y="3134126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04322" y="3467966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mr-IN" altLang="zh-CN" b="1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b="1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604322" y="3802650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m</a:t>
            </a:r>
            <a:r>
              <a:rPr lang="en-US" altLang="zh-CN" sz="1600" dirty="0" err="1" smtClean="0">
                <a:solidFill>
                  <a:prstClr val="black"/>
                </a:solidFill>
                <a:latin typeface="Consolas"/>
                <a:cs typeface="Consolas"/>
              </a:rPr>
              <a:t>ovl</a:t>
            </a:r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 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eax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, 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edx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588002" y="2131475"/>
            <a:ext cx="1951499" cy="31975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560419" y="849615"/>
            <a:ext cx="958220" cy="307777"/>
            <a:chOff x="3560419" y="849615"/>
            <a:chExt cx="958220" cy="307777"/>
          </a:xfrm>
        </p:grpSpPr>
        <p:sp>
          <p:nvSpPr>
            <p:cNvPr id="56" name="矩形 55"/>
            <p:cNvSpPr/>
            <p:nvPr/>
          </p:nvSpPr>
          <p:spPr>
            <a:xfrm>
              <a:off x="3927386" y="849615"/>
              <a:ext cx="59125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b="1" dirty="0" smtClean="0">
                  <a:latin typeface="Verdana"/>
                  <a:cs typeface="Verdana"/>
                </a:rPr>
                <a:t>TOP</a:t>
              </a:r>
              <a:endParaRPr lang="zh-CN" altLang="en-US" sz="1400" b="1" dirty="0"/>
            </a:p>
          </p:txBody>
        </p:sp>
        <p:cxnSp>
          <p:nvCxnSpPr>
            <p:cNvPr id="4" name="直线箭头连接符 3"/>
            <p:cNvCxnSpPr/>
            <p:nvPr/>
          </p:nvCxnSpPr>
          <p:spPr>
            <a:xfrm flipH="1">
              <a:off x="3560419" y="991778"/>
              <a:ext cx="249222" cy="0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矩形 58"/>
          <p:cNvSpPr/>
          <p:nvPr/>
        </p:nvSpPr>
        <p:spPr>
          <a:xfrm>
            <a:off x="1583191" y="1814000"/>
            <a:ext cx="1951499" cy="31975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587904" y="1495448"/>
            <a:ext cx="1951499" cy="319756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606031" y="4141814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c</a:t>
            </a:r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all add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1608920" y="4467641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m</a:t>
            </a:r>
            <a:r>
              <a:rPr lang="mr-IN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ovl</a:t>
            </a:r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mr-IN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$</a:t>
            </a:r>
            <a:r>
              <a:rPr lang="mr-IN" altLang="zh-CN" sz="1600" dirty="0">
                <a:solidFill>
                  <a:prstClr val="black"/>
                </a:solidFill>
                <a:latin typeface="Consolas"/>
                <a:cs typeface="Consolas"/>
              </a:rPr>
              <a:t>0, %edi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1606883" y="4807245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m</a:t>
            </a:r>
            <a:r>
              <a:rPr lang="en-US" altLang="zh-CN" sz="1600" dirty="0" err="1" smtClean="0">
                <a:solidFill>
                  <a:prstClr val="black"/>
                </a:solidFill>
                <a:latin typeface="Consolas"/>
                <a:cs typeface="Consolas"/>
              </a:rPr>
              <a:t>ovl</a:t>
            </a:r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 $</a:t>
            </a:r>
            <a:r>
              <a:rPr lang="en-US" altLang="zh-CN" sz="1600" dirty="0">
                <a:solidFill>
                  <a:prstClr val="black"/>
                </a:solidFill>
                <a:latin typeface="Consolas"/>
                <a:cs typeface="Consolas"/>
              </a:rPr>
              <a:t>2, %</a:t>
            </a:r>
            <a:r>
              <a:rPr lang="en-US" altLang="zh-CN" sz="1600" dirty="0" err="1">
                <a:solidFill>
                  <a:prstClr val="black"/>
                </a:solidFill>
                <a:latin typeface="Consolas"/>
                <a:cs typeface="Consolas"/>
              </a:rPr>
              <a:t>esi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1606327" y="5138285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sz="1600" dirty="0">
                <a:latin typeface="Consolas"/>
                <a:cs typeface="Consolas"/>
              </a:rPr>
              <a:t>sub  </a:t>
            </a:r>
            <a:r>
              <a:rPr lang="ro-RO" sz="1600" dirty="0" smtClean="0">
                <a:latin typeface="Consolas"/>
                <a:cs typeface="Consolas"/>
              </a:rPr>
              <a:t>$</a:t>
            </a:r>
            <a:r>
              <a:rPr lang="ro-RO" sz="1600" dirty="0">
                <a:latin typeface="Consolas"/>
                <a:cs typeface="Consolas"/>
              </a:rPr>
              <a:t>0x8,%rsp</a:t>
            </a:r>
          </a:p>
        </p:txBody>
      </p:sp>
      <p:sp>
        <p:nvSpPr>
          <p:cNvPr id="83" name="矩形 82"/>
          <p:cNvSpPr/>
          <p:nvPr/>
        </p:nvSpPr>
        <p:spPr>
          <a:xfrm>
            <a:off x="1608920" y="5474699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smtClean="0">
                <a:solidFill>
                  <a:prstClr val="black"/>
                </a:solidFill>
                <a:latin typeface="Consolas"/>
                <a:cs typeface="Consolas"/>
              </a:rPr>
              <a:t>ret</a:t>
            </a:r>
            <a:endParaRPr lang="zh-CN" alt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007750" y="6068371"/>
            <a:ext cx="492443" cy="42799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mr-IN" altLang="zh-CN" sz="2400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lang="zh-CN" altLang="en-US" sz="2400" dirty="0"/>
          </a:p>
        </p:txBody>
      </p:sp>
      <p:sp>
        <p:nvSpPr>
          <p:cNvPr id="85" name="矩形 84"/>
          <p:cNvSpPr/>
          <p:nvPr/>
        </p:nvSpPr>
        <p:spPr>
          <a:xfrm>
            <a:off x="229115" y="2802831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0058</a:t>
            </a:r>
            <a:endParaRPr lang="zh-CN" altLang="en-US" dirty="0"/>
          </a:p>
        </p:txBody>
      </p:sp>
      <p:sp>
        <p:nvSpPr>
          <p:cNvPr id="86" name="矩形 85"/>
          <p:cNvSpPr/>
          <p:nvPr/>
        </p:nvSpPr>
        <p:spPr>
          <a:xfrm>
            <a:off x="1206127" y="3129472"/>
            <a:ext cx="37706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...</a:t>
            </a:r>
            <a:endParaRPr lang="zh-CN" altLang="en-US" dirty="0"/>
          </a:p>
        </p:txBody>
      </p:sp>
      <p:sp>
        <p:nvSpPr>
          <p:cNvPr id="87" name="矩形 86"/>
          <p:cNvSpPr/>
          <p:nvPr/>
        </p:nvSpPr>
        <p:spPr>
          <a:xfrm>
            <a:off x="-558" y="5818977"/>
            <a:ext cx="158374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0x00..400546</a:t>
            </a:r>
            <a:endParaRPr lang="zh-CN" altLang="en-US" dirty="0"/>
          </a:p>
        </p:txBody>
      </p:sp>
      <p:sp>
        <p:nvSpPr>
          <p:cNvPr id="88" name="矩形 87"/>
          <p:cNvSpPr/>
          <p:nvPr/>
        </p:nvSpPr>
        <p:spPr>
          <a:xfrm>
            <a:off x="-558" y="5471147"/>
            <a:ext cx="158374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0x00..400549</a:t>
            </a:r>
            <a:endParaRPr lang="zh-CN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-558" y="5135395"/>
            <a:ext cx="158374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0x00..40054a</a:t>
            </a:r>
            <a:endParaRPr lang="zh-CN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-558" y="4803962"/>
            <a:ext cx="158374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0x00..40054e</a:t>
            </a:r>
            <a:endParaRPr lang="zh-CN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10681" y="4460238"/>
            <a:ext cx="158374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0x00..400553</a:t>
            </a:r>
            <a:endParaRPr lang="zh-CN" altLang="en-US" dirty="0"/>
          </a:p>
        </p:txBody>
      </p:sp>
      <p:sp>
        <p:nvSpPr>
          <p:cNvPr id="92" name="矩形 91"/>
          <p:cNvSpPr/>
          <p:nvPr/>
        </p:nvSpPr>
        <p:spPr>
          <a:xfrm>
            <a:off x="12330" y="4132091"/>
            <a:ext cx="158374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0x00..400558</a:t>
            </a:r>
            <a:endParaRPr lang="zh-CN" altLang="en-US" dirty="0"/>
          </a:p>
        </p:txBody>
      </p:sp>
      <p:sp>
        <p:nvSpPr>
          <p:cNvPr id="93" name="矩形 92"/>
          <p:cNvSpPr/>
          <p:nvPr/>
        </p:nvSpPr>
        <p:spPr>
          <a:xfrm>
            <a:off x="16700" y="3809257"/>
            <a:ext cx="158374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0x00..40055d</a:t>
            </a:r>
            <a:endParaRPr lang="zh-CN" altLang="en-US" dirty="0"/>
          </a:p>
        </p:txBody>
      </p:sp>
      <p:sp>
        <p:nvSpPr>
          <p:cNvPr id="94" name="矩形 93"/>
          <p:cNvSpPr/>
          <p:nvPr/>
        </p:nvSpPr>
        <p:spPr>
          <a:xfrm>
            <a:off x="1212855" y="3479632"/>
            <a:ext cx="37706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...</a:t>
            </a:r>
            <a:endParaRPr lang="zh-CN" altLang="en-US" dirty="0"/>
          </a:p>
        </p:txBody>
      </p:sp>
      <p:sp>
        <p:nvSpPr>
          <p:cNvPr id="95" name="矩形 94"/>
          <p:cNvSpPr/>
          <p:nvPr/>
        </p:nvSpPr>
        <p:spPr>
          <a:xfrm>
            <a:off x="247823" y="2463945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0060</a:t>
            </a:r>
            <a:endParaRPr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241438" y="817825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0088</a:t>
            </a:r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230199" y="1144466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0080</a:t>
            </a:r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243087" y="2147085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0068</a:t>
            </a:r>
            <a:endParaRPr lang="zh-CN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247457" y="1824251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0070</a:t>
            </a:r>
            <a:endParaRPr lang="zh-CN" altLang="en-US" dirty="0"/>
          </a:p>
        </p:txBody>
      </p:sp>
      <p:sp>
        <p:nvSpPr>
          <p:cNvPr id="101" name="矩形 100"/>
          <p:cNvSpPr/>
          <p:nvPr/>
        </p:nvSpPr>
        <p:spPr>
          <a:xfrm>
            <a:off x="236927" y="1494626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0078</a:t>
            </a:r>
            <a:endParaRPr lang="zh-CN" altLang="en-US" dirty="0"/>
          </a:p>
        </p:txBody>
      </p:sp>
      <p:sp>
        <p:nvSpPr>
          <p:cNvPr id="103" name="矩形 102"/>
          <p:cNvSpPr/>
          <p:nvPr/>
        </p:nvSpPr>
        <p:spPr>
          <a:xfrm>
            <a:off x="1607980" y="5818037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 dirty="0" err="1">
                <a:solidFill>
                  <a:prstClr val="black"/>
                </a:solidFill>
                <a:latin typeface="Consolas"/>
                <a:cs typeface="Consolas"/>
              </a:rPr>
              <a:t>leal</a:t>
            </a:r>
            <a:r>
              <a:rPr lang="en-US" altLang="zh-CN" sz="1100" b="1" dirty="0">
                <a:solidFill>
                  <a:prstClr val="black"/>
                </a:solidFill>
                <a:latin typeface="Consolas"/>
                <a:cs typeface="Consolas"/>
              </a:rPr>
              <a:t> (%</a:t>
            </a:r>
            <a:r>
              <a:rPr lang="en-US" altLang="zh-CN" sz="1100" b="1" dirty="0" err="1">
                <a:solidFill>
                  <a:prstClr val="black"/>
                </a:solidFill>
                <a:latin typeface="Consolas"/>
                <a:cs typeface="Consolas"/>
              </a:rPr>
              <a:t>rdi,%rsi</a:t>
            </a:r>
            <a:r>
              <a:rPr lang="en-US" altLang="zh-CN" sz="1100" b="1" dirty="0">
                <a:solidFill>
                  <a:prstClr val="black"/>
                </a:solidFill>
                <a:latin typeface="Consolas"/>
                <a:cs typeface="Consolas"/>
              </a:rPr>
              <a:t>), %</a:t>
            </a:r>
            <a:r>
              <a:rPr lang="en-US" altLang="zh-CN" sz="1100" b="1" dirty="0" err="1">
                <a:solidFill>
                  <a:prstClr val="black"/>
                </a:solidFill>
                <a:latin typeface="Consolas"/>
                <a:cs typeface="Consolas"/>
              </a:rPr>
              <a:t>eax</a:t>
            </a:r>
            <a:endParaRPr lang="zh-CN" altLang="en-US" sz="1100" b="1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1606883" y="6157201"/>
            <a:ext cx="1951499" cy="339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254671" y="458285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0090</a:t>
            </a:r>
            <a:endParaRPr lang="zh-CN" altLang="en-US" dirty="0"/>
          </a:p>
        </p:txBody>
      </p:sp>
      <p:sp>
        <p:nvSpPr>
          <p:cNvPr id="106" name="矩形 105"/>
          <p:cNvSpPr/>
          <p:nvPr/>
        </p:nvSpPr>
        <p:spPr>
          <a:xfrm>
            <a:off x="252514" y="115556"/>
            <a:ext cx="13653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0x7f</a:t>
            </a:r>
            <a:r>
              <a:rPr lang="mr-IN" altLang="zh-CN" dirty="0" smtClean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r>
              <a:rPr lang="en-US" altLang="zh-CN" dirty="0" smtClean="0">
                <a:solidFill>
                  <a:prstClr val="black"/>
                </a:solidFill>
                <a:latin typeface="Arial"/>
                <a:cs typeface="Arial"/>
              </a:rPr>
              <a:t>0098</a:t>
            </a:r>
            <a:endParaRPr lang="zh-CN" altLang="en-US" dirty="0"/>
          </a:p>
        </p:txBody>
      </p:sp>
      <p:sp>
        <p:nvSpPr>
          <p:cNvPr id="107" name="矩形 106"/>
          <p:cNvSpPr/>
          <p:nvPr/>
        </p:nvSpPr>
        <p:spPr>
          <a:xfrm>
            <a:off x="3955296" y="115556"/>
            <a:ext cx="10415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 smtClean="0">
                <a:latin typeface="Verdana"/>
                <a:cs typeface="Verdana"/>
              </a:rPr>
              <a:t>BOTTOM</a:t>
            </a:r>
            <a:endParaRPr lang="zh-CN" altLang="en-US" sz="1400" b="1" dirty="0"/>
          </a:p>
        </p:txBody>
      </p:sp>
      <p:cxnSp>
        <p:nvCxnSpPr>
          <p:cNvPr id="108" name="直线箭头连接符 107"/>
          <p:cNvCxnSpPr/>
          <p:nvPr/>
        </p:nvCxnSpPr>
        <p:spPr>
          <a:xfrm flipH="1">
            <a:off x="3602284" y="285633"/>
            <a:ext cx="24922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3560419" y="5521359"/>
            <a:ext cx="813135" cy="307777"/>
            <a:chOff x="3560419" y="4179722"/>
            <a:chExt cx="813135" cy="307777"/>
          </a:xfrm>
        </p:grpSpPr>
        <p:sp>
          <p:nvSpPr>
            <p:cNvPr id="102" name="矩形 101"/>
            <p:cNvSpPr/>
            <p:nvPr/>
          </p:nvSpPr>
          <p:spPr>
            <a:xfrm>
              <a:off x="3927386" y="4179722"/>
              <a:ext cx="44616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b="1" dirty="0" smtClean="0">
                  <a:latin typeface="Verdana"/>
                  <a:cs typeface="Verdana"/>
                </a:rPr>
                <a:t>PC</a:t>
              </a:r>
              <a:endParaRPr lang="zh-CN" altLang="en-US" sz="1400" b="1" dirty="0"/>
            </a:p>
          </p:txBody>
        </p:sp>
        <p:cxnSp>
          <p:nvCxnSpPr>
            <p:cNvPr id="111" name="直线箭头连接符 110"/>
            <p:cNvCxnSpPr/>
            <p:nvPr/>
          </p:nvCxnSpPr>
          <p:spPr>
            <a:xfrm flipH="1">
              <a:off x="3560419" y="4321885"/>
              <a:ext cx="249222" cy="0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1709572" y="836886"/>
            <a:ext cx="1538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/>
                <a:cs typeface="Consolas"/>
              </a:rPr>
              <a:t>0x00..40055d</a:t>
            </a: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12223" y="1726614"/>
            <a:ext cx="780589" cy="3589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0x2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692539" y="2747283"/>
            <a:ext cx="1723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Pop 8 bytes </a:t>
            </a:r>
          </a:p>
          <a:p>
            <a:r>
              <a:rPr lang="en-US" dirty="0" smtClean="0"/>
              <a:t>from stack to PC</a:t>
            </a:r>
            <a:endParaRPr lang="en-US" dirty="0"/>
          </a:p>
        </p:txBody>
      </p:sp>
      <p:sp>
        <p:nvSpPr>
          <p:cNvPr id="109" name="圆角矩形 27"/>
          <p:cNvSpPr/>
          <p:nvPr/>
        </p:nvSpPr>
        <p:spPr>
          <a:xfrm>
            <a:off x="6689236" y="840991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altLang="zh-CN" sz="1600" dirty="0" smtClean="0">
                <a:solidFill>
                  <a:srgbClr val="0000FF"/>
                </a:solidFill>
                <a:latin typeface="Arial"/>
                <a:cs typeface="Arial"/>
              </a:rPr>
              <a:t>0x00..40055d</a:t>
            </a:r>
            <a:endParaRPr lang="is-IS" altLang="zh-CN" sz="16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110" name="圆角矩形 39"/>
          <p:cNvSpPr/>
          <p:nvPr/>
        </p:nvSpPr>
        <p:spPr>
          <a:xfrm>
            <a:off x="6707133" y="4312534"/>
            <a:ext cx="1603576" cy="377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is-IS" altLang="zh-CN" dirty="0">
                <a:solidFill>
                  <a:srgbClr val="0000FF"/>
                </a:solidFill>
                <a:latin typeface="Arial"/>
                <a:cs typeface="Arial"/>
                <a:sym typeface="Courier New Bold" charset="0"/>
              </a:rPr>
              <a:t>0x00…</a:t>
            </a:r>
            <a:r>
              <a:rPr lang="is-IS" altLang="zh-CN" dirty="0" smtClean="0">
                <a:solidFill>
                  <a:srgbClr val="0000FF"/>
                </a:solidFill>
                <a:latin typeface="Arial"/>
                <a:cs typeface="Arial"/>
                <a:sym typeface="Courier New Bold" charset="0"/>
              </a:rPr>
              <a:t>0090</a:t>
            </a:r>
            <a:endParaRPr lang="is-IS" altLang="zh-CN" dirty="0">
              <a:solidFill>
                <a:srgbClr val="0000FF"/>
              </a:solidFill>
              <a:latin typeface="Arial"/>
              <a:cs typeface="Arial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419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54 -0.04493 L 0.00798 -0.24479 " pathEditMode="relative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9613E-6 4.15086E-6 L 0.00191 -0.0356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-178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Where to store function arguments and return values?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764" y="1792826"/>
            <a:ext cx="8976236" cy="4051446"/>
          </a:xfrm>
        </p:spPr>
        <p:txBody>
          <a:bodyPr>
            <a:normAutofit/>
          </a:bodyPr>
          <a:lstStyle/>
          <a:p>
            <a:r>
              <a:rPr lang="en-US" dirty="0" smtClean="0"/>
              <a:t>Hardware does not dictate where arguments and return value are stored </a:t>
            </a:r>
          </a:p>
          <a:p>
            <a:pPr lvl="1"/>
            <a:r>
              <a:rPr lang="en-US" dirty="0" smtClean="0"/>
              <a:t>It’s up to the software (compilers).</a:t>
            </a:r>
          </a:p>
          <a:p>
            <a:r>
              <a:rPr lang="en-US" dirty="0" smtClean="0"/>
              <a:t>Where to put arguments and return value?</a:t>
            </a:r>
          </a:p>
          <a:p>
            <a:pPr lvl="1"/>
            <a:r>
              <a:rPr lang="en-US" dirty="0" smtClean="0"/>
              <a:t>Arguments</a:t>
            </a:r>
            <a:r>
              <a:rPr lang="en-US" dirty="0"/>
              <a:t> </a:t>
            </a:r>
            <a:r>
              <a:rPr lang="en-US" dirty="0" smtClean="0"/>
              <a:t>and return value are allocated when function is called, de-allocated when function returns.</a:t>
            </a:r>
          </a:p>
          <a:p>
            <a:pPr lvl="1"/>
            <a:r>
              <a:rPr lang="en-US" dirty="0" smtClean="0"/>
              <a:t>Must do such allocation/de-allocation very fast</a:t>
            </a:r>
          </a:p>
        </p:txBody>
      </p:sp>
    </p:spTree>
    <p:extLst>
      <p:ext uri="{BB962C8B-B14F-4D97-AF65-F5344CB8AC3E}">
        <p14:creationId xmlns:p14="http://schemas.microsoft.com/office/powerpoint/2010/main" val="1685838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Where to store function arguments and return values?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764" y="1587332"/>
            <a:ext cx="8976236" cy="5088105"/>
          </a:xfrm>
        </p:spPr>
        <p:txBody>
          <a:bodyPr>
            <a:normAutofit/>
          </a:bodyPr>
          <a:lstStyle/>
          <a:p>
            <a:r>
              <a:rPr lang="en-US" dirty="0" smtClean="0"/>
              <a:t>Two possible designs:</a:t>
            </a:r>
          </a:p>
          <a:p>
            <a:pPr lvl="1"/>
            <a:r>
              <a:rPr lang="en-US" dirty="0" smtClean="0"/>
              <a:t>Store on stack</a:t>
            </a:r>
          </a:p>
          <a:p>
            <a:pPr lvl="1"/>
            <a:r>
              <a:rPr lang="en-US" dirty="0" smtClean="0"/>
              <a:t>Use registers 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The chosen design </a:t>
            </a:r>
            <a:r>
              <a:rPr lang="en-US" dirty="0" smtClean="0">
                <a:sym typeface="Wingdings"/>
              </a:rPr>
              <a:t> the calling convention</a:t>
            </a:r>
          </a:p>
          <a:p>
            <a:pPr lvl="1"/>
            <a:r>
              <a:rPr lang="en-US" dirty="0" smtClean="0"/>
              <a:t>All code on a computer system must obey the same convention</a:t>
            </a:r>
          </a:p>
          <a:p>
            <a:pPr lvl="1"/>
            <a:r>
              <a:rPr lang="en-US" dirty="0" smtClean="0"/>
              <a:t>Otherwise, libraries won’t work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405775" y="2539733"/>
            <a:ext cx="4530768" cy="646331"/>
            <a:chOff x="3405775" y="2539733"/>
            <a:chExt cx="4530768" cy="646331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3405775" y="2857200"/>
              <a:ext cx="63497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040750" y="2539733"/>
              <a:ext cx="38957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4F81BD"/>
                  </a:solidFill>
                </a:rPr>
                <a:t>Registers are much faster than memory</a:t>
              </a:r>
            </a:p>
            <a:p>
              <a:r>
                <a:rPr lang="en-US" dirty="0" smtClean="0">
                  <a:solidFill>
                    <a:srgbClr val="4F81BD"/>
                  </a:solidFill>
                </a:rPr>
                <a:t>but there are only a few of them</a:t>
              </a:r>
              <a:endParaRPr lang="en-US" dirty="0">
                <a:solidFill>
                  <a:srgbClr val="4F81B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2969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pPr marL="119063" indent="-119063"/>
            <a:r>
              <a:rPr lang="en-US" dirty="0" smtClean="0"/>
              <a:t>C/UNIX’s calling convention</a:t>
            </a:r>
            <a:endParaRPr lang="en-US" dirty="0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First 6 arguments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Return value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4645025" y="5791199"/>
            <a:ext cx="4041775" cy="334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Only allocate stack space when needed</a:t>
            </a:r>
            <a:endParaRPr lang="en-US" sz="1600" dirty="0"/>
          </a:p>
        </p:txBody>
      </p:sp>
      <p:sp>
        <p:nvSpPr>
          <p:cNvPr id="9" name="Rectangle 9"/>
          <p:cNvSpPr>
            <a:spLocks/>
          </p:cNvSpPr>
          <p:nvPr/>
        </p:nvSpPr>
        <p:spPr bwMode="auto">
          <a:xfrm>
            <a:off x="762000" y="2819400"/>
            <a:ext cx="13462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rdi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762000" y="3200400"/>
            <a:ext cx="13462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rsi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762000" y="3581400"/>
            <a:ext cx="13462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rdx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762000" y="3962400"/>
            <a:ext cx="13462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rcx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762000" y="4343400"/>
            <a:ext cx="13462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%r8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762000" y="4724400"/>
            <a:ext cx="13462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%r9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762000" y="5791200"/>
            <a:ext cx="13462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rax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638800" y="2438400"/>
            <a:ext cx="1346200" cy="2667000"/>
            <a:chOff x="5943600" y="2057400"/>
            <a:chExt cx="1346200" cy="26670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6" name="Rectangle 14"/>
            <p:cNvSpPr>
              <a:spLocks/>
            </p:cNvSpPr>
            <p:nvPr/>
          </p:nvSpPr>
          <p:spPr bwMode="auto">
            <a:xfrm>
              <a:off x="5943600" y="4343400"/>
              <a:ext cx="1346200" cy="381000"/>
            </a:xfrm>
            <a:prstGeom prst="rect">
              <a:avLst/>
            </a:prstGeom>
            <a:grp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800" dirty="0" err="1" smtClean="0">
                  <a:solidFill>
                    <a:schemeClr val="tx1"/>
                  </a:solidFill>
                  <a:latin typeface="Consolas"/>
                  <a:cs typeface="Consolas"/>
                  <a:sym typeface="Courier New Bold" charset="0"/>
                </a:rPr>
                <a:t>Arg</a:t>
              </a:r>
              <a:r>
                <a:rPr lang="en-US" sz="1800" dirty="0" smtClean="0">
                  <a:solidFill>
                    <a:schemeClr val="tx1"/>
                  </a:solidFill>
                  <a:latin typeface="Consolas"/>
                  <a:cs typeface="Consolas"/>
                  <a:sym typeface="Courier New Bold" charset="0"/>
                </a:rPr>
                <a:t> 7</a:t>
              </a:r>
              <a:endPara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endParaRPr>
            </a:p>
          </p:txBody>
        </p:sp>
        <p:sp>
          <p:nvSpPr>
            <p:cNvPr id="17" name="Rectangle 15"/>
            <p:cNvSpPr>
              <a:spLocks/>
            </p:cNvSpPr>
            <p:nvPr/>
          </p:nvSpPr>
          <p:spPr bwMode="auto">
            <a:xfrm>
              <a:off x="5943600" y="3200400"/>
              <a:ext cx="1346200" cy="762000"/>
            </a:xfrm>
            <a:prstGeom prst="rect">
              <a:avLst/>
            </a:prstGeom>
            <a:grp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algn="ctr"/>
              <a:r>
                <a:rPr lang="en-US" sz="2400" dirty="0" smtClean="0">
                  <a:latin typeface="Consolas"/>
                  <a:cs typeface="Consolas"/>
                </a:rPr>
                <a:t>...</a:t>
              </a:r>
              <a:endParaRPr lang="en-US" sz="2400" dirty="0">
                <a:latin typeface="Consolas"/>
                <a:cs typeface="Consolas"/>
              </a:endParaRPr>
            </a:p>
          </p:txBody>
        </p:sp>
        <p:sp>
          <p:nvSpPr>
            <p:cNvPr id="18" name="Rectangle 14"/>
            <p:cNvSpPr>
              <a:spLocks/>
            </p:cNvSpPr>
            <p:nvPr/>
          </p:nvSpPr>
          <p:spPr bwMode="auto">
            <a:xfrm>
              <a:off x="5943600" y="3962400"/>
              <a:ext cx="1346200" cy="381000"/>
            </a:xfrm>
            <a:prstGeom prst="rect">
              <a:avLst/>
            </a:prstGeom>
            <a:grp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800" dirty="0" err="1" smtClean="0">
                  <a:solidFill>
                    <a:schemeClr val="tx1"/>
                  </a:solidFill>
                  <a:latin typeface="Consolas"/>
                  <a:cs typeface="Consolas"/>
                  <a:sym typeface="Courier New Bold" charset="0"/>
                </a:rPr>
                <a:t>Arg</a:t>
              </a:r>
              <a:r>
                <a:rPr lang="en-US" sz="1800" dirty="0" smtClean="0">
                  <a:solidFill>
                    <a:schemeClr val="tx1"/>
                  </a:solidFill>
                  <a:latin typeface="Consolas"/>
                  <a:cs typeface="Consolas"/>
                  <a:sym typeface="Courier New Bold" charset="0"/>
                </a:rPr>
                <a:t> 8</a:t>
              </a:r>
              <a:endPara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endParaRPr>
            </a:p>
          </p:txBody>
        </p:sp>
        <p:sp>
          <p:nvSpPr>
            <p:cNvPr id="19" name="Rectangle 14"/>
            <p:cNvSpPr>
              <a:spLocks/>
            </p:cNvSpPr>
            <p:nvPr/>
          </p:nvSpPr>
          <p:spPr bwMode="auto">
            <a:xfrm>
              <a:off x="5943600" y="2819400"/>
              <a:ext cx="1346200" cy="381000"/>
            </a:xfrm>
            <a:prstGeom prst="rect">
              <a:avLst/>
            </a:prstGeom>
            <a:grp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800" dirty="0" err="1" smtClean="0">
                  <a:solidFill>
                    <a:schemeClr val="tx1"/>
                  </a:solidFill>
                  <a:latin typeface="Consolas"/>
                  <a:cs typeface="Consolas"/>
                  <a:sym typeface="Courier New Bold" charset="0"/>
                </a:rPr>
                <a:t>Arg</a:t>
              </a:r>
              <a:r>
                <a:rPr lang="en-US" sz="1800" dirty="0" smtClean="0">
                  <a:solidFill>
                    <a:schemeClr val="tx1"/>
                  </a:solidFill>
                  <a:latin typeface="Consolas"/>
                  <a:cs typeface="Consolas"/>
                  <a:sym typeface="Courier New Bold" charset="0"/>
                </a:rPr>
                <a:t> </a:t>
              </a:r>
              <a:r>
                <a:rPr lang="en-US" sz="1800" i="1" dirty="0" smtClean="0">
                  <a:solidFill>
                    <a:schemeClr val="tx1"/>
                  </a:solidFill>
                  <a:latin typeface="Consolas"/>
                  <a:cs typeface="Consolas"/>
                  <a:sym typeface="Courier New Bold" charset="0"/>
                </a:rPr>
                <a:t>n</a:t>
              </a:r>
              <a:endParaRPr lang="en-US" sz="1800" i="1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endParaRPr>
            </a:p>
          </p:txBody>
        </p:sp>
        <p:sp>
          <p:nvSpPr>
            <p:cNvPr id="20" name="Rectangle 15"/>
            <p:cNvSpPr>
              <a:spLocks/>
            </p:cNvSpPr>
            <p:nvPr/>
          </p:nvSpPr>
          <p:spPr bwMode="auto">
            <a:xfrm>
              <a:off x="5943600" y="2057400"/>
              <a:ext cx="1346200" cy="762000"/>
            </a:xfrm>
            <a:prstGeom prst="rect">
              <a:avLst/>
            </a:prstGeom>
            <a:grp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algn="ctr"/>
              <a:r>
                <a:rPr lang="en-US" dirty="0" smtClean="0">
                  <a:latin typeface="Consolas"/>
                  <a:cs typeface="Consolas"/>
                </a:rPr>
                <a:t>...</a:t>
              </a:r>
              <a:endParaRPr lang="en-US" dirty="0">
                <a:latin typeface="Consolas"/>
                <a:cs typeface="Consola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976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30335"/>
            <a:ext cx="8533468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Calling convention: 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, return </a:t>
            </a:r>
            <a:r>
              <a:rPr lang="en-US" altLang="zh-CN" dirty="0" err="1" smtClean="0"/>
              <a:t>vals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6709" y="141763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Registers</a:t>
            </a:r>
          </a:p>
          <a:p>
            <a:pPr lvl="1"/>
            <a:r>
              <a:rPr lang="en-US" altLang="zh-CN" dirty="0" smtClean="0"/>
              <a:t>First 6 Arguments: %rdi, %rsi, %</a:t>
            </a:r>
            <a:r>
              <a:rPr lang="en-US" altLang="zh-CN" dirty="0" err="1" smtClean="0"/>
              <a:t>rdx</a:t>
            </a:r>
            <a:r>
              <a:rPr lang="en-US" altLang="zh-CN" dirty="0" smtClean="0"/>
              <a:t>, %</a:t>
            </a:r>
            <a:r>
              <a:rPr lang="en-US" altLang="zh-CN" dirty="0" err="1" smtClean="0"/>
              <a:t>rcx</a:t>
            </a:r>
            <a:r>
              <a:rPr lang="en-US" altLang="zh-CN" dirty="0" smtClean="0"/>
              <a:t>, %r8, %r9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Return value: %</a:t>
            </a:r>
            <a:r>
              <a:rPr kumimoji="1" lang="en-US" altLang="zh-CN" dirty="0" err="1" smtClean="0"/>
              <a:t>rax</a:t>
            </a:r>
            <a:endParaRPr kumimoji="1" lang="en-US" altLang="zh-CN" dirty="0" smtClean="0"/>
          </a:p>
          <a:p>
            <a:pPr marL="457200" lvl="1" indent="0">
              <a:buNone/>
            </a:pP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6708" y="3151644"/>
            <a:ext cx="84800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/>
                <a:cs typeface="Consolas"/>
              </a:rPr>
              <a:t>i</a:t>
            </a:r>
            <a:r>
              <a:rPr lang="en-US" altLang="zh-CN" dirty="0" smtClean="0">
                <a:latin typeface="Consolas"/>
                <a:cs typeface="Consolas"/>
              </a:rPr>
              <a:t>nt add</a:t>
            </a:r>
            <a:r>
              <a:rPr lang="en-US" altLang="zh-CN" dirty="0">
                <a:latin typeface="Consolas"/>
                <a:cs typeface="Consolas"/>
              </a:rPr>
              <a:t>(int a, int b, int c, int d, int e, int f, int g, int h) {</a:t>
            </a:r>
          </a:p>
          <a:p>
            <a:r>
              <a:rPr lang="en-US" altLang="zh-CN" dirty="0">
                <a:latin typeface="Consolas"/>
                <a:cs typeface="Consolas"/>
              </a:rPr>
              <a:t>  int r = a + b + c + d + e + f + g + h;</a:t>
            </a:r>
          </a:p>
          <a:p>
            <a:r>
              <a:rPr lang="en-US" altLang="zh-CN" dirty="0">
                <a:latin typeface="Consolas"/>
                <a:cs typeface="Consolas"/>
              </a:rPr>
              <a:t>  return r;</a:t>
            </a:r>
          </a:p>
          <a:p>
            <a:r>
              <a:rPr lang="en-US" altLang="zh-CN" dirty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240725" y="4591656"/>
            <a:ext cx="63381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dirty="0">
                <a:latin typeface="Consolas"/>
                <a:cs typeface="Consolas"/>
              </a:rPr>
              <a:t>int main() </a:t>
            </a:r>
            <a:r>
              <a:rPr lang="mr-IN" altLang="zh-CN" dirty="0" smtClean="0">
                <a:latin typeface="Consolas"/>
                <a:cs typeface="Consolas"/>
              </a:rPr>
              <a:t>{</a:t>
            </a:r>
            <a:endParaRPr lang="mr-IN" altLang="zh-CN" dirty="0">
              <a:latin typeface="Consolas"/>
              <a:cs typeface="Consolas"/>
            </a:endParaRPr>
          </a:p>
          <a:p>
            <a:r>
              <a:rPr lang="mr-IN" altLang="zh-CN" dirty="0">
                <a:latin typeface="Consolas"/>
                <a:cs typeface="Consolas"/>
              </a:rPr>
              <a:t>    int c = add(1, 2, 3, 4, 5, 6, 7, 8);</a:t>
            </a:r>
          </a:p>
          <a:p>
            <a:r>
              <a:rPr lang="mr-IN" altLang="zh-CN" dirty="0">
                <a:latin typeface="Consolas"/>
                <a:cs typeface="Consolas"/>
              </a:rPr>
              <a:t>    printf("%d\b", c);</a:t>
            </a:r>
          </a:p>
          <a:p>
            <a:r>
              <a:rPr lang="mr-IN" altLang="zh-CN" dirty="0">
                <a:latin typeface="Consolas"/>
                <a:cs typeface="Consolas"/>
              </a:rPr>
              <a:t>    return 0;</a:t>
            </a:r>
          </a:p>
          <a:p>
            <a:r>
              <a:rPr lang="mr-IN" altLang="zh-CN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63826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62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alling convention: 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, return </a:t>
            </a:r>
            <a:r>
              <a:rPr lang="en-US" altLang="zh-CN" dirty="0" err="1" smtClean="0"/>
              <a:t>vals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9023" y="866981"/>
            <a:ext cx="848009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nsolas"/>
                <a:cs typeface="Consolas"/>
              </a:rPr>
              <a:t>i</a:t>
            </a:r>
            <a:r>
              <a:rPr lang="en-US" altLang="zh-CN" sz="1600" dirty="0" smtClean="0">
                <a:latin typeface="Consolas"/>
                <a:cs typeface="Consolas"/>
              </a:rPr>
              <a:t>nt add</a:t>
            </a:r>
            <a:r>
              <a:rPr lang="en-US" altLang="zh-CN" sz="1600" dirty="0">
                <a:latin typeface="Consolas"/>
                <a:cs typeface="Consolas"/>
              </a:rPr>
              <a:t>(int a, int b, int c, int d, int e, int f, int g, int h) {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 int r = a + b + c + d + e + f + g + h;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  return r;</a:t>
            </a:r>
          </a:p>
          <a:p>
            <a:r>
              <a:rPr lang="en-US" altLang="zh-CN" sz="16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7" name="矩形 6"/>
          <p:cNvSpPr/>
          <p:nvPr/>
        </p:nvSpPr>
        <p:spPr>
          <a:xfrm>
            <a:off x="346258" y="3263667"/>
            <a:ext cx="5640428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/>
                <a:cs typeface="Consolas"/>
              </a:rPr>
              <a:t>main:</a:t>
            </a:r>
          </a:p>
          <a:p>
            <a:r>
              <a:rPr lang="en-US" altLang="zh-CN" dirty="0" smtClean="0">
                <a:latin typeface="Consolas"/>
                <a:cs typeface="Consolas"/>
              </a:rPr>
              <a:t>	</a:t>
            </a:r>
            <a:r>
              <a:rPr lang="mr-IN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pushq   $8</a:t>
            </a:r>
            <a:endParaRPr lang="mr-IN" altLang="zh-CN" dirty="0">
              <a:solidFill>
                <a:schemeClr val="tx2">
                  <a:lumMod val="60000"/>
                  <a:lumOff val="40000"/>
                </a:schemeClr>
              </a:solidFill>
              <a:latin typeface="Consolas"/>
              <a:cs typeface="Consolas"/>
            </a:endParaRPr>
          </a:p>
          <a:p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	</a:t>
            </a:r>
            <a:r>
              <a:rPr lang="mr-IN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pushq   $7</a:t>
            </a:r>
            <a:endParaRPr lang="mr-IN" altLang="zh-CN" dirty="0">
              <a:solidFill>
                <a:schemeClr val="tx2">
                  <a:lumMod val="60000"/>
                  <a:lumOff val="40000"/>
                </a:schemeClr>
              </a:solidFill>
              <a:latin typeface="Consolas"/>
              <a:cs typeface="Consolas"/>
            </a:endParaRPr>
          </a:p>
          <a:p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	</a:t>
            </a:r>
            <a:r>
              <a:rPr lang="mr-IN" altLang="zh-CN" dirty="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movl    </a:t>
            </a:r>
            <a:r>
              <a:rPr lang="mr-IN" altLang="zh-CN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$6, %</a:t>
            </a:r>
            <a:r>
              <a:rPr lang="mr-IN" altLang="zh-CN" dirty="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r9d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	</a:t>
            </a:r>
            <a:r>
              <a:rPr lang="mr-IN" altLang="zh-CN" dirty="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movl    </a:t>
            </a:r>
            <a:r>
              <a:rPr lang="mr-IN" altLang="zh-CN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$5, %r8d</a:t>
            </a:r>
          </a:p>
          <a:p>
            <a:r>
              <a:rPr lang="mr-IN" altLang="zh-CN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  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	</a:t>
            </a:r>
            <a:r>
              <a:rPr lang="mr-IN" altLang="zh-CN" dirty="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movl    </a:t>
            </a:r>
            <a:r>
              <a:rPr lang="mr-IN" altLang="zh-CN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$4, %ecx</a:t>
            </a:r>
          </a:p>
          <a:p>
            <a:r>
              <a:rPr lang="mr-IN" altLang="zh-CN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    </a:t>
            </a:r>
            <a:r>
              <a:rPr lang="mr-IN" altLang="zh-CN" dirty="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movl    </a:t>
            </a:r>
            <a:r>
              <a:rPr lang="mr-IN" altLang="zh-CN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$3, %edx</a:t>
            </a:r>
          </a:p>
          <a:p>
            <a:r>
              <a:rPr lang="mr-IN" altLang="zh-CN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    </a:t>
            </a:r>
            <a:r>
              <a:rPr lang="mr-IN" altLang="zh-CN" dirty="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movl    </a:t>
            </a:r>
            <a:r>
              <a:rPr lang="mr-IN" altLang="zh-CN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$2, %esi</a:t>
            </a:r>
          </a:p>
          <a:p>
            <a:r>
              <a:rPr lang="mr-IN" altLang="zh-CN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    </a:t>
            </a:r>
            <a:r>
              <a:rPr lang="mr-IN" altLang="zh-CN" dirty="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movl    </a:t>
            </a:r>
            <a:r>
              <a:rPr lang="mr-IN" altLang="zh-CN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$1, %edi</a:t>
            </a:r>
          </a:p>
          <a:p>
            <a:r>
              <a:rPr lang="mr-IN" altLang="zh-CN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    </a:t>
            </a:r>
            <a:r>
              <a:rPr lang="mr-IN" altLang="zh-CN" dirty="0" smtClean="0">
                <a:latin typeface="Consolas"/>
                <a:cs typeface="Consolas"/>
              </a:rPr>
              <a:t>call    </a:t>
            </a:r>
            <a:r>
              <a:rPr lang="mr-IN" altLang="zh-CN" dirty="0">
                <a:latin typeface="Consolas"/>
                <a:cs typeface="Consolas"/>
              </a:rPr>
              <a:t>add</a:t>
            </a:r>
          </a:p>
        </p:txBody>
      </p:sp>
      <p:sp>
        <p:nvSpPr>
          <p:cNvPr id="8" name="矩形 7"/>
          <p:cNvSpPr/>
          <p:nvPr/>
        </p:nvSpPr>
        <p:spPr>
          <a:xfrm>
            <a:off x="3540883" y="3241100"/>
            <a:ext cx="4572000" cy="2862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Consolas"/>
                <a:cs typeface="Consolas"/>
              </a:rPr>
              <a:t>add:</a:t>
            </a:r>
          </a:p>
          <a:p>
            <a:r>
              <a:rPr lang="en-US" altLang="zh-CN" dirty="0" smtClean="0">
                <a:latin typeface="Consolas"/>
                <a:cs typeface="Consolas"/>
              </a:rPr>
              <a:t>	</a:t>
            </a:r>
            <a:r>
              <a:rPr lang="mr-IN" altLang="zh-CN" dirty="0" smtClean="0">
                <a:solidFill>
                  <a:srgbClr val="953735"/>
                </a:solidFill>
                <a:latin typeface="Consolas"/>
                <a:cs typeface="Consolas"/>
              </a:rPr>
              <a:t>addl    </a:t>
            </a:r>
            <a:r>
              <a:rPr lang="mr-IN" altLang="zh-CN" dirty="0">
                <a:solidFill>
                  <a:srgbClr val="953735"/>
                </a:solidFill>
                <a:latin typeface="Consolas"/>
                <a:cs typeface="Consolas"/>
              </a:rPr>
              <a:t>%esi, %edi</a:t>
            </a:r>
          </a:p>
          <a:p>
            <a:r>
              <a:rPr lang="mr-IN" altLang="zh-CN" dirty="0">
                <a:solidFill>
                  <a:srgbClr val="953735"/>
                </a:solidFill>
                <a:latin typeface="Consolas"/>
                <a:cs typeface="Consolas"/>
              </a:rPr>
              <a:t>   </a:t>
            </a:r>
            <a:r>
              <a:rPr lang="en-US" altLang="zh-CN" dirty="0">
                <a:solidFill>
                  <a:srgbClr val="953735"/>
                </a:solidFill>
                <a:latin typeface="Consolas"/>
                <a:cs typeface="Consolas"/>
              </a:rPr>
              <a:t> </a:t>
            </a:r>
            <a:r>
              <a:rPr lang="mr-IN" altLang="zh-CN" dirty="0" smtClean="0">
                <a:solidFill>
                  <a:srgbClr val="953735"/>
                </a:solidFill>
                <a:latin typeface="Consolas"/>
                <a:cs typeface="Consolas"/>
              </a:rPr>
              <a:t>addl    </a:t>
            </a:r>
            <a:r>
              <a:rPr lang="mr-IN" altLang="zh-CN" dirty="0">
                <a:solidFill>
                  <a:srgbClr val="953735"/>
                </a:solidFill>
                <a:latin typeface="Consolas"/>
                <a:cs typeface="Consolas"/>
              </a:rPr>
              <a:t>%edi, %edx</a:t>
            </a:r>
          </a:p>
          <a:p>
            <a:r>
              <a:rPr lang="en-US" altLang="zh-CN" dirty="0" smtClean="0">
                <a:solidFill>
                  <a:srgbClr val="953735"/>
                </a:solidFill>
                <a:latin typeface="Consolas"/>
                <a:cs typeface="Consolas"/>
              </a:rPr>
              <a:t>  	</a:t>
            </a:r>
            <a:r>
              <a:rPr lang="mr-IN" altLang="zh-CN" dirty="0" smtClean="0">
                <a:latin typeface="Consolas"/>
                <a:cs typeface="Consolas"/>
              </a:rPr>
              <a:t>addl    </a:t>
            </a:r>
            <a:r>
              <a:rPr lang="mr-IN" altLang="zh-CN" dirty="0">
                <a:latin typeface="Consolas"/>
                <a:cs typeface="Consolas"/>
              </a:rPr>
              <a:t>%edx, %ecx</a:t>
            </a:r>
            <a:endParaRPr lang="mr-IN" altLang="zh-CN" dirty="0">
              <a:solidFill>
                <a:schemeClr val="accent2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mr-IN" altLang="zh-CN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    </a:t>
            </a:r>
            <a:r>
              <a:rPr lang="mr-IN" altLang="zh-CN" dirty="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addl    </a:t>
            </a:r>
            <a:r>
              <a:rPr lang="mr-IN" altLang="zh-CN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%r8d, %ecx</a:t>
            </a:r>
          </a:p>
          <a:p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    </a:t>
            </a:r>
            <a:r>
              <a:rPr lang="mr-IN" altLang="zh-CN" dirty="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addl    </a:t>
            </a:r>
            <a:r>
              <a:rPr lang="mr-IN" altLang="zh-CN" dirty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%r9d, %ecx</a:t>
            </a:r>
          </a:p>
          <a:p>
            <a:r>
              <a:rPr lang="mr-IN" altLang="zh-CN" dirty="0">
                <a:latin typeface="Consolas"/>
                <a:cs typeface="Consolas"/>
              </a:rPr>
              <a:t>   </a:t>
            </a:r>
            <a:r>
              <a:rPr lang="mr-IN" altLang="zh-CN" dirty="0" smtClean="0">
                <a:latin typeface="Consolas"/>
                <a:cs typeface="Consolas"/>
              </a:rPr>
              <a:t> </a:t>
            </a:r>
            <a:r>
              <a:rPr lang="mr-IN" altLang="zh-CN" dirty="0">
                <a:latin typeface="Consolas"/>
                <a:cs typeface="Consolas"/>
              </a:rPr>
              <a:t>movl    %ecx, %eax</a:t>
            </a:r>
          </a:p>
          <a:p>
            <a:r>
              <a:rPr lang="mr-IN" altLang="zh-CN" dirty="0">
                <a:latin typeface="Consolas"/>
                <a:cs typeface="Consolas"/>
              </a:rPr>
              <a:t>    </a:t>
            </a:r>
            <a:r>
              <a:rPr lang="mr-IN" altLang="zh-CN" dirty="0" smtClean="0">
                <a:solidFill>
                  <a:srgbClr val="558ED5"/>
                </a:solidFill>
                <a:latin typeface="Consolas"/>
                <a:cs typeface="Consolas"/>
              </a:rPr>
              <a:t>addl    </a:t>
            </a:r>
            <a:r>
              <a:rPr lang="mr-IN" altLang="zh-CN" dirty="0">
                <a:solidFill>
                  <a:srgbClr val="558ED5"/>
                </a:solidFill>
                <a:latin typeface="Consolas"/>
                <a:cs typeface="Consolas"/>
              </a:rPr>
              <a:t>8(%rsp), %</a:t>
            </a:r>
            <a:r>
              <a:rPr lang="mr-IN" altLang="zh-CN" dirty="0" smtClean="0">
                <a:solidFill>
                  <a:srgbClr val="558ED5"/>
                </a:solidFill>
                <a:latin typeface="Consolas"/>
                <a:cs typeface="Consolas"/>
              </a:rPr>
              <a:t>eax</a:t>
            </a:r>
            <a:r>
              <a:rPr lang="en-US" altLang="zh-CN" dirty="0" smtClean="0">
                <a:solidFill>
                  <a:srgbClr val="558ED5"/>
                </a:solidFill>
                <a:latin typeface="Consolas"/>
                <a:cs typeface="Consolas"/>
              </a:rPr>
              <a:t>  </a:t>
            </a:r>
            <a:endParaRPr lang="mr-IN" altLang="zh-CN" dirty="0">
              <a:solidFill>
                <a:srgbClr val="558ED5"/>
              </a:solidFill>
              <a:latin typeface="Consolas"/>
              <a:cs typeface="Consolas"/>
            </a:endParaRPr>
          </a:p>
          <a:p>
            <a:r>
              <a:rPr lang="mr-IN" altLang="zh-CN" dirty="0">
                <a:solidFill>
                  <a:srgbClr val="558ED5"/>
                </a:solidFill>
                <a:latin typeface="Consolas"/>
                <a:cs typeface="Consolas"/>
              </a:rPr>
              <a:t>    </a:t>
            </a:r>
            <a:r>
              <a:rPr lang="mr-IN" altLang="zh-CN" dirty="0" smtClean="0">
                <a:solidFill>
                  <a:srgbClr val="558ED5"/>
                </a:solidFill>
                <a:latin typeface="Consolas"/>
                <a:cs typeface="Consolas"/>
              </a:rPr>
              <a:t>addl    </a:t>
            </a:r>
            <a:r>
              <a:rPr lang="mr-IN" altLang="zh-CN" dirty="0">
                <a:solidFill>
                  <a:srgbClr val="558ED5"/>
                </a:solidFill>
                <a:latin typeface="Consolas"/>
                <a:cs typeface="Consolas"/>
              </a:rPr>
              <a:t>16(%rsp), %eax</a:t>
            </a:r>
          </a:p>
          <a:p>
            <a:r>
              <a:rPr lang="mr-IN" altLang="zh-CN" dirty="0">
                <a:solidFill>
                  <a:srgbClr val="558ED5"/>
                </a:solidFill>
                <a:latin typeface="Consolas"/>
                <a:cs typeface="Consolas"/>
              </a:rPr>
              <a:t>    </a:t>
            </a:r>
            <a:r>
              <a:rPr lang="mr-IN" altLang="zh-CN" dirty="0" smtClean="0">
                <a:latin typeface="Consolas"/>
                <a:cs typeface="Consolas"/>
              </a:rPr>
              <a:t>ret</a:t>
            </a:r>
            <a:endParaRPr lang="mr-IN" altLang="zh-CN" dirty="0">
              <a:latin typeface="Consolas"/>
              <a:cs typeface="Consolas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6089987" y="4863009"/>
            <a:ext cx="678269" cy="4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768256" y="4493677"/>
            <a:ext cx="1686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8(%</a:t>
            </a:r>
            <a:r>
              <a:rPr lang="en-US" dirty="0" err="1" smtClean="0"/>
              <a:t>rsp</a:t>
            </a:r>
            <a:r>
              <a:rPr lang="en-US" dirty="0" smtClean="0"/>
              <a:t>) stores g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6089987" y="5844269"/>
            <a:ext cx="2499127" cy="443820"/>
            <a:chOff x="6089987" y="5844269"/>
            <a:chExt cx="2499127" cy="443820"/>
          </a:xfrm>
        </p:grpSpPr>
        <p:cxnSp>
          <p:nvCxnSpPr>
            <p:cNvPr id="9" name="Straight Arrow Connector 8"/>
            <p:cNvCxnSpPr/>
            <p:nvPr/>
          </p:nvCxnSpPr>
          <p:spPr>
            <a:xfrm flipH="1" flipV="1">
              <a:off x="6089987" y="5844269"/>
              <a:ext cx="678270" cy="25915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772842" y="5918757"/>
              <a:ext cx="18162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16(%</a:t>
              </a:r>
              <a:r>
                <a:rPr lang="en-US" dirty="0" err="1" smtClean="0"/>
                <a:t>rsp</a:t>
              </a:r>
              <a:r>
                <a:rPr lang="en-US" dirty="0" smtClean="0"/>
                <a:t>) stores h</a:t>
              </a:r>
              <a:endParaRPr lang="en-US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234611" y="6167592"/>
            <a:ext cx="2452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does (%</a:t>
            </a:r>
            <a:r>
              <a:rPr lang="en-US" dirty="0" err="1" smtClean="0"/>
              <a:t>rsp</a:t>
            </a:r>
            <a:r>
              <a:rPr lang="en-US" dirty="0" smtClean="0"/>
              <a:t>) store?</a:t>
            </a:r>
            <a:endParaRPr lang="en-US" dirty="0"/>
          </a:p>
        </p:txBody>
      </p:sp>
      <p:sp>
        <p:nvSpPr>
          <p:cNvPr id="11" name="矩形 4"/>
          <p:cNvSpPr/>
          <p:nvPr/>
        </p:nvSpPr>
        <p:spPr>
          <a:xfrm>
            <a:off x="109023" y="1910462"/>
            <a:ext cx="6338176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sz="1600" dirty="0">
                <a:latin typeface="Consolas"/>
                <a:cs typeface="Consolas"/>
              </a:rPr>
              <a:t>int main() </a:t>
            </a:r>
            <a:r>
              <a:rPr lang="mr-IN" altLang="zh-CN" sz="1600" dirty="0" smtClean="0">
                <a:latin typeface="Consolas"/>
                <a:cs typeface="Consolas"/>
              </a:rPr>
              <a:t>{</a:t>
            </a:r>
            <a:endParaRPr lang="mr-IN" altLang="zh-CN" sz="1600" dirty="0">
              <a:latin typeface="Consolas"/>
              <a:cs typeface="Consolas"/>
            </a:endParaRPr>
          </a:p>
          <a:p>
            <a:r>
              <a:rPr lang="mr-IN" altLang="zh-CN" sz="1600" dirty="0">
                <a:latin typeface="Consolas"/>
                <a:cs typeface="Consolas"/>
              </a:rPr>
              <a:t>    int c = add(1, 2, 3, 4, 5, 6, 7, 8);</a:t>
            </a:r>
          </a:p>
          <a:p>
            <a:r>
              <a:rPr lang="mr-IN" altLang="zh-CN" sz="1600" dirty="0">
                <a:latin typeface="Consolas"/>
                <a:cs typeface="Consolas"/>
              </a:rPr>
              <a:t>    printf("%d\b", c);</a:t>
            </a:r>
          </a:p>
          <a:p>
            <a:r>
              <a:rPr lang="mr-IN" altLang="zh-CN" sz="1600" dirty="0">
                <a:latin typeface="Consolas"/>
                <a:cs typeface="Consolas"/>
              </a:rPr>
              <a:t>    return 0</a:t>
            </a:r>
            <a:r>
              <a:rPr lang="mr-IN" altLang="zh-CN" sz="1600" dirty="0" smtClean="0">
                <a:latin typeface="Consolas"/>
                <a:cs typeface="Consolas"/>
              </a:rPr>
              <a:t>;</a:t>
            </a:r>
            <a:endParaRPr lang="en-US" altLang="zh-CN" sz="1600" dirty="0" smtClean="0">
              <a:latin typeface="Consolas"/>
              <a:cs typeface="Consolas"/>
            </a:endParaRPr>
          </a:p>
          <a:p>
            <a:r>
              <a:rPr lang="mr-IN" altLang="zh-CN" sz="1600" dirty="0" smtClean="0">
                <a:latin typeface="Consolas"/>
                <a:cs typeface="Consolas"/>
              </a:rPr>
              <a:t>}</a:t>
            </a:r>
            <a:endParaRPr lang="mr-IN" altLang="zh-CN" sz="16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1019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  <a:ln/>
        </p:spPr>
        <p:txBody>
          <a:bodyPr>
            <a:normAutofit fontScale="90000"/>
          </a:bodyPr>
          <a:lstStyle/>
          <a:p>
            <a:pPr marL="119063" indent="-119063"/>
            <a:r>
              <a:rPr lang="en-US" dirty="0" smtClean="0"/>
              <a:t>How to allocate/</a:t>
            </a:r>
            <a:r>
              <a:rPr lang="en-US" dirty="0" err="1" smtClean="0"/>
              <a:t>deallocate</a:t>
            </a:r>
            <a:r>
              <a:rPr lang="en-US" dirty="0" smtClean="0"/>
              <a:t> local </a:t>
            </a:r>
            <a:r>
              <a:rPr lang="en-US" dirty="0" err="1" smtClean="0"/>
              <a:t>vars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1"/>
            <a:ext cx="8382000" cy="1661048"/>
          </a:xfrm>
          <a:ln/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For primitive data types, use registers whenever possible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Allocate local array/</a:t>
            </a:r>
            <a:r>
              <a:rPr lang="en-US" dirty="0" err="1" smtClean="0">
                <a:solidFill>
                  <a:srgbClr val="000000"/>
                </a:solidFill>
              </a:rPr>
              <a:t>struct</a:t>
            </a:r>
            <a:r>
              <a:rPr lang="en-US" dirty="0" smtClean="0">
                <a:solidFill>
                  <a:srgbClr val="000000"/>
                </a:solidFill>
              </a:rPr>
              <a:t> variables on the stack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3701076"/>
            <a:ext cx="2553103" cy="16312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smtClean="0"/>
              <a:t>main</a:t>
            </a:r>
            <a:r>
              <a:rPr lang="en-US" sz="2000" dirty="0"/>
              <a:t>(</a:t>
            </a:r>
            <a:r>
              <a:rPr lang="en-US" sz="2000" dirty="0" smtClean="0"/>
              <a:t>) {       </a:t>
            </a:r>
            <a:endParaRPr lang="en-US" sz="2000" dirty="0"/>
          </a:p>
          <a:p>
            <a:r>
              <a:rPr lang="hu-HU" sz="2000" dirty="0"/>
              <a:t>        int a[10]; 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clear_array</a:t>
            </a:r>
            <a:r>
              <a:rPr lang="en-US" sz="2000" dirty="0"/>
              <a:t>(a, 10);</a:t>
            </a:r>
          </a:p>
          <a:p>
            <a:r>
              <a:rPr lang="is-IS" sz="2000" dirty="0"/>
              <a:t>        return 0;</a:t>
            </a:r>
          </a:p>
          <a:p>
            <a:r>
              <a:rPr lang="is-IS" sz="2000" dirty="0"/>
              <a:t>} </a:t>
            </a:r>
            <a:endParaRPr lang="en-US" sz="2000" dirty="0"/>
          </a:p>
        </p:txBody>
      </p:sp>
      <p:grpSp>
        <p:nvGrpSpPr>
          <p:cNvPr id="5" name="Group 4"/>
          <p:cNvGrpSpPr/>
          <p:nvPr/>
        </p:nvGrpSpPr>
        <p:grpSpPr>
          <a:xfrm>
            <a:off x="3131587" y="3463272"/>
            <a:ext cx="4724707" cy="2554545"/>
            <a:chOff x="3477931" y="3463272"/>
            <a:chExt cx="4724707" cy="2554545"/>
          </a:xfrm>
        </p:grpSpPr>
        <p:sp>
          <p:nvSpPr>
            <p:cNvPr id="2" name="TextBox 1"/>
            <p:cNvSpPr txBox="1"/>
            <p:nvPr/>
          </p:nvSpPr>
          <p:spPr>
            <a:xfrm>
              <a:off x="4632430" y="3463272"/>
              <a:ext cx="3570208" cy="2554545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nsolas"/>
                  <a:cs typeface="Consolas"/>
                </a:rPr>
                <a:t>main</a:t>
              </a:r>
              <a:r>
                <a:rPr lang="en-US" sz="2000" dirty="0" smtClean="0">
                  <a:latin typeface="Consolas"/>
                  <a:cs typeface="Consolas"/>
                </a:rPr>
                <a:t>:</a:t>
              </a:r>
              <a:r>
                <a:rPr lang="en-US" sz="2000" dirty="0">
                  <a:latin typeface="Consolas"/>
                  <a:cs typeface="Consolas"/>
                </a:rPr>
                <a:t> </a:t>
              </a:r>
              <a:endParaRPr lang="en-US" sz="2000" dirty="0" smtClean="0">
                <a:latin typeface="Consolas"/>
                <a:cs typeface="Consolas"/>
              </a:endParaRPr>
            </a:p>
            <a:p>
              <a:r>
                <a:rPr lang="en-US" sz="2000" dirty="0" smtClean="0">
                  <a:latin typeface="Consolas"/>
                  <a:cs typeface="Consolas"/>
                </a:rPr>
                <a:t>     </a:t>
              </a:r>
              <a:r>
                <a:rPr lang="en-US" sz="2000" dirty="0" err="1" smtClean="0">
                  <a:latin typeface="Consolas"/>
                  <a:cs typeface="Consolas"/>
                </a:rPr>
                <a:t>subq</a:t>
              </a:r>
              <a:r>
                <a:rPr lang="en-US" sz="2000" dirty="0" smtClean="0">
                  <a:latin typeface="Consolas"/>
                  <a:cs typeface="Consolas"/>
                </a:rPr>
                <a:t>    </a:t>
              </a:r>
              <a:r>
                <a:rPr lang="en-US" sz="2000" dirty="0">
                  <a:latin typeface="Consolas"/>
                  <a:cs typeface="Consolas"/>
                </a:rPr>
                <a:t>$48, %</a:t>
              </a:r>
              <a:r>
                <a:rPr lang="en-US" sz="2000" dirty="0" err="1">
                  <a:latin typeface="Consolas"/>
                  <a:cs typeface="Consolas"/>
                </a:rPr>
                <a:t>rsp</a:t>
              </a:r>
              <a:endParaRPr lang="en-US" sz="2000" dirty="0">
                <a:latin typeface="Consolas"/>
                <a:cs typeface="Consolas"/>
              </a:endParaRPr>
            </a:p>
            <a:p>
              <a:r>
                <a:rPr lang="cs-CZ" sz="2000" dirty="0" smtClean="0">
                  <a:latin typeface="Consolas"/>
                  <a:cs typeface="Consolas"/>
                </a:rPr>
                <a:t>     </a:t>
              </a:r>
              <a:r>
                <a:rPr lang="cs-CZ" sz="2000" dirty="0" err="1" smtClean="0">
                  <a:latin typeface="Consolas"/>
                  <a:cs typeface="Consolas"/>
                </a:rPr>
                <a:t>movl</a:t>
              </a:r>
              <a:r>
                <a:rPr lang="cs-CZ" sz="2000" dirty="0" smtClean="0">
                  <a:latin typeface="Consolas"/>
                  <a:cs typeface="Consolas"/>
                </a:rPr>
                <a:t>    </a:t>
              </a:r>
              <a:r>
                <a:rPr lang="cs-CZ" sz="2000" dirty="0">
                  <a:latin typeface="Consolas"/>
                  <a:cs typeface="Consolas"/>
                </a:rPr>
                <a:t>$10, %</a:t>
              </a:r>
              <a:r>
                <a:rPr lang="cs-CZ" sz="2000" dirty="0" err="1">
                  <a:latin typeface="Consolas"/>
                  <a:cs typeface="Consolas"/>
                </a:rPr>
                <a:t>esi</a:t>
              </a:r>
              <a:endParaRPr lang="cs-CZ" sz="2000" dirty="0">
                <a:latin typeface="Consolas"/>
                <a:cs typeface="Consolas"/>
              </a:endParaRPr>
            </a:p>
            <a:p>
              <a:r>
                <a:rPr lang="en-US" sz="2000" dirty="0">
                  <a:latin typeface="Consolas"/>
                  <a:cs typeface="Consolas"/>
                </a:rPr>
                <a:t>     </a:t>
              </a:r>
              <a:r>
                <a:rPr lang="en-US" sz="2000" dirty="0" err="1" smtClean="0">
                  <a:latin typeface="Consolas"/>
                  <a:cs typeface="Consolas"/>
                </a:rPr>
                <a:t>movq</a:t>
              </a:r>
              <a:r>
                <a:rPr lang="en-US" sz="2000" dirty="0" smtClean="0">
                  <a:latin typeface="Consolas"/>
                  <a:cs typeface="Consolas"/>
                </a:rPr>
                <a:t>    </a:t>
              </a:r>
              <a:r>
                <a:rPr lang="en-US" sz="2000" dirty="0">
                  <a:latin typeface="Consolas"/>
                  <a:cs typeface="Consolas"/>
                </a:rPr>
                <a:t>%</a:t>
              </a:r>
              <a:r>
                <a:rPr lang="en-US" sz="2000" dirty="0" err="1">
                  <a:latin typeface="Consolas"/>
                  <a:cs typeface="Consolas"/>
                </a:rPr>
                <a:t>rsp</a:t>
              </a:r>
              <a:r>
                <a:rPr lang="en-US" sz="2000" dirty="0">
                  <a:latin typeface="Consolas"/>
                  <a:cs typeface="Consolas"/>
                </a:rPr>
                <a:t>, %</a:t>
              </a:r>
              <a:r>
                <a:rPr lang="en-US" sz="2000" dirty="0" err="1">
                  <a:latin typeface="Consolas"/>
                  <a:cs typeface="Consolas"/>
                </a:rPr>
                <a:t>rdi</a:t>
              </a:r>
              <a:endParaRPr lang="en-US" sz="2000" dirty="0">
                <a:latin typeface="Consolas"/>
                <a:cs typeface="Consolas"/>
              </a:endParaRPr>
            </a:p>
            <a:p>
              <a:r>
                <a:rPr lang="en-US" sz="2000" dirty="0">
                  <a:latin typeface="Consolas"/>
                  <a:cs typeface="Consolas"/>
                </a:rPr>
                <a:t>     </a:t>
              </a:r>
              <a:r>
                <a:rPr lang="en-US" sz="2000" dirty="0" smtClean="0">
                  <a:latin typeface="Consolas"/>
                  <a:cs typeface="Consolas"/>
                </a:rPr>
                <a:t>call    </a:t>
              </a:r>
              <a:r>
                <a:rPr lang="en-US" sz="2000" dirty="0" err="1">
                  <a:latin typeface="Consolas"/>
                  <a:cs typeface="Consolas"/>
                </a:rPr>
                <a:t>clear_array</a:t>
              </a:r>
              <a:endParaRPr lang="en-US" sz="2000" dirty="0">
                <a:latin typeface="Consolas"/>
                <a:cs typeface="Consolas"/>
              </a:endParaRPr>
            </a:p>
            <a:p>
              <a:r>
                <a:rPr lang="cs-CZ" sz="2000" dirty="0">
                  <a:latin typeface="Consolas"/>
                  <a:cs typeface="Consolas"/>
                </a:rPr>
                <a:t>     </a:t>
              </a:r>
              <a:r>
                <a:rPr lang="cs-CZ" sz="2000" dirty="0" err="1" smtClean="0">
                  <a:latin typeface="Consolas"/>
                  <a:cs typeface="Consolas"/>
                </a:rPr>
                <a:t>movl</a:t>
              </a:r>
              <a:r>
                <a:rPr lang="cs-CZ" sz="2000" dirty="0" smtClean="0">
                  <a:latin typeface="Consolas"/>
                  <a:cs typeface="Consolas"/>
                </a:rPr>
                <a:t>    </a:t>
              </a:r>
              <a:r>
                <a:rPr lang="cs-CZ" sz="2000" dirty="0">
                  <a:latin typeface="Consolas"/>
                  <a:cs typeface="Consolas"/>
                </a:rPr>
                <a:t>$0, %</a:t>
              </a:r>
              <a:r>
                <a:rPr lang="cs-CZ" sz="2000" dirty="0" err="1">
                  <a:latin typeface="Consolas"/>
                  <a:cs typeface="Consolas"/>
                </a:rPr>
                <a:t>eax</a:t>
              </a:r>
              <a:endParaRPr lang="cs-CZ" sz="2000" dirty="0">
                <a:latin typeface="Consolas"/>
                <a:cs typeface="Consolas"/>
              </a:endParaRPr>
            </a:p>
            <a:p>
              <a:r>
                <a:rPr lang="en-US" sz="2000" dirty="0">
                  <a:latin typeface="Consolas"/>
                  <a:cs typeface="Consolas"/>
                </a:rPr>
                <a:t>     </a:t>
              </a:r>
              <a:r>
                <a:rPr lang="en-US" sz="2000" dirty="0" err="1" smtClean="0">
                  <a:latin typeface="Consolas"/>
                  <a:cs typeface="Consolas"/>
                </a:rPr>
                <a:t>addq</a:t>
              </a:r>
              <a:r>
                <a:rPr lang="en-US" sz="2000" dirty="0" smtClean="0">
                  <a:latin typeface="Consolas"/>
                  <a:cs typeface="Consolas"/>
                </a:rPr>
                <a:t>    </a:t>
              </a:r>
              <a:r>
                <a:rPr lang="en-US" sz="2000" dirty="0">
                  <a:latin typeface="Consolas"/>
                  <a:cs typeface="Consolas"/>
                </a:rPr>
                <a:t>$48, %</a:t>
              </a:r>
              <a:r>
                <a:rPr lang="en-US" sz="2000" dirty="0" err="1">
                  <a:latin typeface="Consolas"/>
                  <a:cs typeface="Consolas"/>
                </a:rPr>
                <a:t>rsp</a:t>
              </a:r>
              <a:endParaRPr lang="en-US" sz="2000" dirty="0">
                <a:latin typeface="Consolas"/>
                <a:cs typeface="Consolas"/>
              </a:endParaRPr>
            </a:p>
            <a:p>
              <a:r>
                <a:rPr lang="en-US" sz="2000" dirty="0" smtClean="0">
                  <a:latin typeface="Consolas"/>
                  <a:cs typeface="Consolas"/>
                </a:rPr>
                <a:t>     ret</a:t>
              </a:r>
              <a:endParaRPr lang="en-US" sz="2000" dirty="0">
                <a:latin typeface="Consolas"/>
                <a:cs typeface="Consolas"/>
              </a:endParaRPr>
            </a:p>
          </p:txBody>
        </p:sp>
        <p:sp>
          <p:nvSpPr>
            <p:cNvPr id="4" name="Right Arrow 3"/>
            <p:cNvSpPr/>
            <p:nvPr/>
          </p:nvSpPr>
          <p:spPr>
            <a:xfrm>
              <a:off x="3477931" y="4516684"/>
              <a:ext cx="938031" cy="562782"/>
            </a:xfrm>
            <a:prstGeom prst="rightArrow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964356" y="3524026"/>
            <a:ext cx="4003649" cy="646331"/>
            <a:chOff x="4964356" y="3524026"/>
            <a:chExt cx="4003649" cy="646331"/>
          </a:xfrm>
        </p:grpSpPr>
        <p:sp>
          <p:nvSpPr>
            <p:cNvPr id="6" name="Oval 5"/>
            <p:cNvSpPr/>
            <p:nvPr/>
          </p:nvSpPr>
          <p:spPr>
            <a:xfrm>
              <a:off x="4964356" y="3766307"/>
              <a:ext cx="2891938" cy="40405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865307" y="3524026"/>
              <a:ext cx="11026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array </a:t>
              </a:r>
            </a:p>
            <a:p>
              <a:r>
                <a:rPr lang="en-US" dirty="0" smtClean="0">
                  <a:solidFill>
                    <a:schemeClr val="accent1"/>
                  </a:solidFill>
                </a:rPr>
                <a:t>allocation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895433" y="5053638"/>
            <a:ext cx="4310449" cy="646331"/>
            <a:chOff x="4964356" y="3524026"/>
            <a:chExt cx="4310449" cy="646331"/>
          </a:xfrm>
        </p:grpSpPr>
        <p:sp>
          <p:nvSpPr>
            <p:cNvPr id="12" name="Oval 11"/>
            <p:cNvSpPr/>
            <p:nvPr/>
          </p:nvSpPr>
          <p:spPr>
            <a:xfrm>
              <a:off x="4964356" y="3766307"/>
              <a:ext cx="2891938" cy="40405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865307" y="3524026"/>
              <a:ext cx="14094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array </a:t>
              </a:r>
            </a:p>
            <a:p>
              <a:r>
                <a:rPr lang="en-US" dirty="0" smtClean="0">
                  <a:solidFill>
                    <a:schemeClr val="accent1"/>
                  </a:solidFill>
                </a:rPr>
                <a:t>de-allocation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237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 fontScale="90000"/>
          </a:bodyPr>
          <a:lstStyle/>
          <a:p>
            <a:pPr marL="119063" indent="-119063"/>
            <a:r>
              <a:rPr lang="en-US" dirty="0"/>
              <a:t>C</a:t>
            </a:r>
            <a:r>
              <a:rPr lang="en-US" dirty="0" smtClean="0"/>
              <a:t>alling convention: </a:t>
            </a:r>
            <a:br>
              <a:rPr lang="en-US" dirty="0" smtClean="0"/>
            </a:br>
            <a:r>
              <a:rPr lang="en-US" dirty="0" smtClean="0"/>
              <a:t>Caller vs. </a:t>
            </a:r>
            <a:r>
              <a:rPr lang="en-US" dirty="0" err="1" smtClean="0"/>
              <a:t>callee</a:t>
            </a:r>
            <a:r>
              <a:rPr lang="en-US" dirty="0" smtClean="0"/>
              <a:t>-save registers</a:t>
            </a:r>
            <a:endParaRPr lang="en-US" dirty="0"/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774926"/>
            <a:ext cx="8610600" cy="1255437"/>
          </a:xfrm>
          <a:ln/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What can the caller assume about the content of a register across function calls?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矩形 6"/>
          <p:cNvSpPr/>
          <p:nvPr/>
        </p:nvSpPr>
        <p:spPr>
          <a:xfrm>
            <a:off x="346257" y="3162657"/>
            <a:ext cx="850009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latin typeface="Consolas"/>
                <a:cs typeface="Consolas"/>
              </a:rPr>
              <a:t>int</a:t>
            </a:r>
            <a:r>
              <a:rPr lang="en-US" altLang="zh-CN" dirty="0" smtClean="0">
                <a:latin typeface="Consolas"/>
                <a:cs typeface="Consolas"/>
              </a:rPr>
              <a:t> foo() {</a:t>
            </a:r>
          </a:p>
          <a:p>
            <a:r>
              <a:rPr lang="en-US" altLang="zh-CN" dirty="0" smtClean="0">
                <a:latin typeface="Consolas"/>
                <a:cs typeface="Consolas"/>
              </a:rPr>
              <a:t>   </a:t>
            </a:r>
            <a:r>
              <a:rPr lang="en-US" altLang="zh-CN" dirty="0" err="1" smtClean="0">
                <a:latin typeface="Consolas"/>
                <a:cs typeface="Consolas"/>
              </a:rPr>
              <a:t>int</a:t>
            </a:r>
            <a:r>
              <a:rPr lang="en-US" altLang="zh-CN" dirty="0" smtClean="0">
                <a:latin typeface="Consolas"/>
                <a:cs typeface="Consolas"/>
              </a:rPr>
              <a:t> a;    // suppose a is stored in %r12</a:t>
            </a:r>
          </a:p>
          <a:p>
            <a:r>
              <a:rPr lang="en-US" altLang="zh-CN" dirty="0">
                <a:latin typeface="Consolas"/>
                <a:cs typeface="Consolas"/>
              </a:rPr>
              <a:t> </a:t>
            </a:r>
            <a:r>
              <a:rPr lang="en-US" altLang="zh-CN" dirty="0" smtClean="0">
                <a:latin typeface="Consolas"/>
                <a:cs typeface="Consolas"/>
              </a:rPr>
              <a:t>  a = .... // compute result of a</a:t>
            </a:r>
          </a:p>
          <a:p>
            <a:r>
              <a:rPr lang="en-US" altLang="zh-CN" dirty="0">
                <a:latin typeface="Consolas"/>
                <a:cs typeface="Consolas"/>
              </a:rPr>
              <a:t> </a:t>
            </a:r>
            <a:r>
              <a:rPr lang="en-US" altLang="zh-CN" dirty="0" smtClean="0">
                <a:latin typeface="Consolas"/>
                <a:cs typeface="Consolas"/>
              </a:rPr>
              <a:t>  </a:t>
            </a:r>
          </a:p>
          <a:p>
            <a:r>
              <a:rPr lang="en-US" altLang="zh-CN" dirty="0" smtClean="0">
                <a:latin typeface="Consolas"/>
                <a:cs typeface="Consolas"/>
              </a:rPr>
              <a:t>   </a:t>
            </a:r>
            <a:r>
              <a:rPr lang="en-US" altLang="zh-CN" dirty="0" err="1" smtClean="0">
                <a:latin typeface="Consolas"/>
                <a:cs typeface="Consolas"/>
              </a:rPr>
              <a:t>int</a:t>
            </a:r>
            <a:r>
              <a:rPr lang="en-US" altLang="zh-CN" dirty="0" smtClean="0">
                <a:latin typeface="Consolas"/>
                <a:cs typeface="Consolas"/>
              </a:rPr>
              <a:t> r = bar(); </a:t>
            </a:r>
          </a:p>
          <a:p>
            <a:endParaRPr lang="en-US" altLang="zh-CN" dirty="0" smtClean="0">
              <a:latin typeface="Consolas"/>
              <a:cs typeface="Consolas"/>
            </a:endParaRPr>
          </a:p>
          <a:p>
            <a:r>
              <a:rPr lang="en-US" altLang="zh-CN" dirty="0" smtClean="0">
                <a:latin typeface="Consolas"/>
                <a:cs typeface="Consolas"/>
              </a:rPr>
              <a:t>   </a:t>
            </a:r>
            <a:r>
              <a:rPr lang="en-US" altLang="zh-CN" dirty="0" err="1" smtClean="0">
                <a:latin typeface="Consolas"/>
                <a:cs typeface="Consolas"/>
              </a:rPr>
              <a:t>int</a:t>
            </a:r>
            <a:r>
              <a:rPr lang="en-US" altLang="zh-CN" dirty="0" smtClean="0">
                <a:latin typeface="Consolas"/>
                <a:cs typeface="Consolas"/>
              </a:rPr>
              <a:t> result = r + a; // </a:t>
            </a:r>
            <a:r>
              <a:rPr lang="en-US" altLang="zh-CN" dirty="0" smtClean="0">
                <a:solidFill>
                  <a:srgbClr val="FF0000"/>
                </a:solidFill>
                <a:latin typeface="Consolas"/>
                <a:cs typeface="Consolas"/>
              </a:rPr>
              <a:t>does %r12 still store the value of a?</a:t>
            </a:r>
          </a:p>
          <a:p>
            <a:r>
              <a:rPr lang="en-US" altLang="zh-CN" dirty="0">
                <a:latin typeface="Consolas"/>
                <a:cs typeface="Consolas"/>
              </a:rPr>
              <a:t> </a:t>
            </a:r>
            <a:r>
              <a:rPr lang="en-US" altLang="zh-CN" dirty="0" smtClean="0">
                <a:latin typeface="Consolas"/>
                <a:cs typeface="Consolas"/>
              </a:rPr>
              <a:t>  return result;</a:t>
            </a:r>
            <a:endParaRPr lang="en-US" altLang="zh-CN" dirty="0">
              <a:latin typeface="Consolas"/>
              <a:cs typeface="Consolas"/>
            </a:endParaRPr>
          </a:p>
          <a:p>
            <a:r>
              <a:rPr lang="en-US" altLang="zh-CN" dirty="0" smtClean="0">
                <a:latin typeface="Consolas"/>
                <a:cs typeface="Consolas"/>
              </a:rPr>
              <a:t>}</a:t>
            </a:r>
            <a:endParaRPr lang="mr-IN" altLang="zh-CN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74161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Requirements of procedure calls?</a:t>
            </a:r>
            <a:endParaRPr kumimoji="1" lang="zh-CN" altLang="en-US" dirty="0"/>
          </a:p>
        </p:txBody>
      </p:sp>
      <p:sp>
        <p:nvSpPr>
          <p:cNvPr id="4" name="Rectangle 4"/>
          <p:cNvSpPr>
            <a:spLocks/>
          </p:cNvSpPr>
          <p:nvPr/>
        </p:nvSpPr>
        <p:spPr bwMode="auto">
          <a:xfrm>
            <a:off x="899987" y="1578039"/>
            <a:ext cx="1841500" cy="1232035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P(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…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) {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y = Q(x)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y++;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5" name="Rectangle 5"/>
          <p:cNvSpPr>
            <a:spLocks/>
          </p:cNvSpPr>
          <p:nvPr/>
        </p:nvSpPr>
        <p:spPr bwMode="auto">
          <a:xfrm>
            <a:off x="899987" y="3263671"/>
            <a:ext cx="2133600" cy="1613429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int Q(int i)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int t, z;</a:t>
            </a:r>
          </a:p>
          <a:p>
            <a:pPr algn="l"/>
            <a:r>
              <a:rPr lang="en-US" dirty="0">
                <a:latin typeface="Consolas"/>
                <a:cs typeface="Consolas"/>
                <a:sym typeface="Courier New Bold" charset="0"/>
              </a:rPr>
              <a:t> </a:t>
            </a:r>
            <a:r>
              <a:rPr lang="en-US" dirty="0" smtClean="0">
                <a:latin typeface="Consolas"/>
                <a:cs typeface="Consolas"/>
                <a:sym typeface="Courier New Bold" charset="0"/>
              </a:rPr>
              <a:t> ...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return 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z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;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}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idx="1"/>
          </p:nvPr>
        </p:nvSpPr>
        <p:spPr>
          <a:xfrm>
            <a:off x="3623793" y="1570552"/>
            <a:ext cx="5257800" cy="505460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Passing control</a:t>
            </a:r>
          </a:p>
          <a:p>
            <a:pPr marL="514350" indent="-514350">
              <a:buAutoNum type="arabicPeriod"/>
            </a:pPr>
            <a:r>
              <a:rPr lang="en-US" dirty="0" smtClean="0"/>
              <a:t>Passing Arguments &amp; return value</a:t>
            </a:r>
          </a:p>
        </p:txBody>
      </p:sp>
      <p:sp>
        <p:nvSpPr>
          <p:cNvPr id="7" name="Arc 9"/>
          <p:cNvSpPr/>
          <p:nvPr/>
        </p:nvSpPr>
        <p:spPr bwMode="auto">
          <a:xfrm>
            <a:off x="1234485" y="2120671"/>
            <a:ext cx="1799102" cy="1310862"/>
          </a:xfrm>
          <a:prstGeom prst="arc">
            <a:avLst>
              <a:gd name="adj1" fmla="val 15662857"/>
              <a:gd name="adj2" fmla="val 4768750"/>
            </a:avLst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" name="Arc 9"/>
          <p:cNvSpPr/>
          <p:nvPr/>
        </p:nvSpPr>
        <p:spPr bwMode="auto">
          <a:xfrm rot="10623702">
            <a:off x="1002450" y="2114766"/>
            <a:ext cx="762374" cy="2658552"/>
          </a:xfrm>
          <a:prstGeom prst="arc">
            <a:avLst>
              <a:gd name="adj1" fmla="val 15662857"/>
              <a:gd name="adj2" fmla="val 4768750"/>
            </a:avLst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413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 fontScale="90000"/>
          </a:bodyPr>
          <a:lstStyle/>
          <a:p>
            <a:pPr marL="119063" indent="-119063"/>
            <a:r>
              <a:rPr lang="en-US" dirty="0" smtClean="0"/>
              <a:t>Calling convention: register saving</a:t>
            </a:r>
            <a:endParaRPr lang="en-US" dirty="0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smtClean="0"/>
              <a:t>Caller-save</a:t>
            </a:r>
            <a:endParaRPr lang="en-US" dirty="0" smtClean="0"/>
          </a:p>
          <a:p>
            <a:pPr marL="838200" lvl="2"/>
            <a:r>
              <a:rPr lang="en-US" dirty="0" smtClean="0"/>
              <a:t>If caller is going to need X’s value after the call, it saves </a:t>
            </a:r>
            <a:r>
              <a:rPr lang="en-US" dirty="0"/>
              <a:t>X</a:t>
            </a:r>
            <a:r>
              <a:rPr lang="en-US" dirty="0" smtClean="0"/>
              <a:t> on stack before </a:t>
            </a:r>
            <a:r>
              <a:rPr lang="en-US" dirty="0"/>
              <a:t>the </a:t>
            </a:r>
            <a:r>
              <a:rPr lang="en-US" dirty="0" smtClean="0"/>
              <a:t>call and restores X after the call </a:t>
            </a:r>
          </a:p>
          <a:p>
            <a:pPr marL="438150" lvl="1"/>
            <a:r>
              <a:rPr lang="en-US" dirty="0" err="1" smtClean="0"/>
              <a:t>Callee</a:t>
            </a:r>
            <a:r>
              <a:rPr lang="en-US" dirty="0"/>
              <a:t>-</a:t>
            </a:r>
            <a:r>
              <a:rPr lang="en-US" dirty="0" smtClean="0"/>
              <a:t>save</a:t>
            </a:r>
            <a:endParaRPr lang="en-US" dirty="0"/>
          </a:p>
          <a:p>
            <a:pPr marL="838200" lvl="2"/>
            <a:r>
              <a:rPr lang="en-US" dirty="0" smtClean="0"/>
              <a:t>If </a:t>
            </a:r>
            <a:r>
              <a:rPr lang="en-US" dirty="0" err="1" smtClean="0"/>
              <a:t>callee</a:t>
            </a:r>
            <a:r>
              <a:rPr lang="en-US" dirty="0" smtClean="0"/>
              <a:t> is going to use Y, it saves Y on stack before using and restores Y before returning to caller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87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763000" cy="1143000"/>
          </a:xfrm>
          <a:ln/>
        </p:spPr>
        <p:txBody>
          <a:bodyPr>
            <a:normAutofit fontScale="90000"/>
          </a:bodyPr>
          <a:lstStyle/>
          <a:p>
            <a:pPr marL="119063" indent="-119063"/>
            <a:r>
              <a:rPr lang="en-US" dirty="0" smtClean="0"/>
              <a:t>Calling convention: Register saving</a:t>
            </a:r>
            <a:endParaRPr lang="en-US" dirty="0"/>
          </a:p>
        </p:txBody>
      </p:sp>
      <p:sp>
        <p:nvSpPr>
          <p:cNvPr id="76805" name="Rectangle 5"/>
          <p:cNvSpPr>
            <a:spLocks/>
          </p:cNvSpPr>
          <p:nvPr/>
        </p:nvSpPr>
        <p:spPr bwMode="auto">
          <a:xfrm>
            <a:off x="2819400" y="1447800"/>
            <a:ext cx="1787028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%</a:t>
            </a:r>
            <a:r>
              <a:rPr lang="en-US" sz="2400" dirty="0" err="1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rax</a:t>
            </a:r>
            <a:endParaRPr lang="en-US" sz="24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76806" name="Rectangle 6"/>
          <p:cNvSpPr>
            <a:spLocks/>
          </p:cNvSpPr>
          <p:nvPr/>
        </p:nvSpPr>
        <p:spPr bwMode="auto">
          <a:xfrm>
            <a:off x="2819400" y="2819400"/>
            <a:ext cx="1787028" cy="381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%</a:t>
            </a:r>
            <a:r>
              <a:rPr lang="en-US" sz="2400" dirty="0" err="1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rdx</a:t>
            </a:r>
            <a:endParaRPr lang="en-US" sz="24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76807" name="Rectangle 7"/>
          <p:cNvSpPr>
            <a:spLocks/>
          </p:cNvSpPr>
          <p:nvPr/>
        </p:nvSpPr>
        <p:spPr bwMode="auto">
          <a:xfrm>
            <a:off x="2819400" y="3276600"/>
            <a:ext cx="1787028" cy="381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%</a:t>
            </a:r>
            <a:r>
              <a:rPr lang="en-US" sz="2400" dirty="0" err="1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rcx</a:t>
            </a:r>
            <a:endParaRPr lang="en-US" sz="24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76813" name="AutoShape 13"/>
          <p:cNvSpPr>
            <a:spLocks/>
          </p:cNvSpPr>
          <p:nvPr/>
        </p:nvSpPr>
        <p:spPr bwMode="auto">
          <a:xfrm>
            <a:off x="2500645" y="1905000"/>
            <a:ext cx="304800" cy="2667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/>
            <a:endParaRPr lang="en-US">
              <a:latin typeface="Consolas"/>
              <a:cs typeface="Consolas"/>
            </a:endParaRPr>
          </a:p>
        </p:txBody>
      </p:sp>
      <p:sp>
        <p:nvSpPr>
          <p:cNvPr id="76816" name="Rectangle 16"/>
          <p:cNvSpPr>
            <a:spLocks/>
          </p:cNvSpPr>
          <p:nvPr/>
        </p:nvSpPr>
        <p:spPr bwMode="auto">
          <a:xfrm>
            <a:off x="1258900" y="1447800"/>
            <a:ext cx="1531168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000" dirty="0" smtClean="0">
                <a:solidFill>
                  <a:schemeClr val="tx1"/>
                </a:solidFill>
                <a:latin typeface="Arial"/>
                <a:ea typeface="Calibri Bold" charset="0"/>
                <a:cs typeface="Arial"/>
                <a:sym typeface="Calibri Bold" charset="0"/>
              </a:rPr>
              <a:t>Return value</a:t>
            </a:r>
            <a:endParaRPr lang="en-US" sz="2000" dirty="0">
              <a:solidFill>
                <a:schemeClr val="tx1"/>
              </a:solidFill>
              <a:latin typeface="Arial"/>
              <a:ea typeface="Calibri Bold" charset="0"/>
              <a:cs typeface="Arial"/>
              <a:sym typeface="Calibri Bold" charset="0"/>
            </a:endParaRPr>
          </a:p>
        </p:txBody>
      </p:sp>
      <p:sp>
        <p:nvSpPr>
          <p:cNvPr id="20" name="Rectangle 7"/>
          <p:cNvSpPr>
            <a:spLocks/>
          </p:cNvSpPr>
          <p:nvPr/>
        </p:nvSpPr>
        <p:spPr bwMode="auto">
          <a:xfrm>
            <a:off x="2819400" y="3733800"/>
            <a:ext cx="1787028" cy="381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%r8</a:t>
            </a:r>
            <a:endParaRPr lang="en-US" sz="24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21" name="Rectangle 7"/>
          <p:cNvSpPr>
            <a:spLocks/>
          </p:cNvSpPr>
          <p:nvPr/>
        </p:nvSpPr>
        <p:spPr bwMode="auto">
          <a:xfrm>
            <a:off x="2819400" y="4191000"/>
            <a:ext cx="1787028" cy="381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%r9</a:t>
            </a:r>
            <a:endParaRPr lang="en-US" sz="24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22" name="Rectangle 7"/>
          <p:cNvSpPr>
            <a:spLocks/>
          </p:cNvSpPr>
          <p:nvPr/>
        </p:nvSpPr>
        <p:spPr bwMode="auto">
          <a:xfrm>
            <a:off x="2819400" y="4648200"/>
            <a:ext cx="1787028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%r10</a:t>
            </a:r>
            <a:endParaRPr lang="en-US" sz="24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23" name="Rectangle 7"/>
          <p:cNvSpPr>
            <a:spLocks/>
          </p:cNvSpPr>
          <p:nvPr/>
        </p:nvSpPr>
        <p:spPr bwMode="auto">
          <a:xfrm>
            <a:off x="2819400" y="5105400"/>
            <a:ext cx="1787028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%r11</a:t>
            </a:r>
            <a:endParaRPr lang="en-US" sz="24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24" name="Rectangle 5"/>
          <p:cNvSpPr>
            <a:spLocks/>
          </p:cNvSpPr>
          <p:nvPr/>
        </p:nvSpPr>
        <p:spPr bwMode="auto">
          <a:xfrm>
            <a:off x="2819400" y="1905000"/>
            <a:ext cx="1787028" cy="381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%</a:t>
            </a:r>
            <a:r>
              <a:rPr lang="en-US" sz="2400" dirty="0" err="1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rdi</a:t>
            </a:r>
            <a:endParaRPr lang="en-US" sz="24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25" name="Rectangle 5"/>
          <p:cNvSpPr>
            <a:spLocks/>
          </p:cNvSpPr>
          <p:nvPr/>
        </p:nvSpPr>
        <p:spPr bwMode="auto">
          <a:xfrm>
            <a:off x="2819400" y="2362200"/>
            <a:ext cx="1787028" cy="381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%</a:t>
            </a:r>
            <a:r>
              <a:rPr lang="en-US" sz="2400" dirty="0" err="1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rsi</a:t>
            </a:r>
            <a:endParaRPr lang="en-US" sz="24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26" name="Rectangle 16"/>
          <p:cNvSpPr>
            <a:spLocks/>
          </p:cNvSpPr>
          <p:nvPr/>
        </p:nvSpPr>
        <p:spPr bwMode="auto">
          <a:xfrm>
            <a:off x="1184634" y="2998857"/>
            <a:ext cx="132996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000" dirty="0" smtClean="0">
                <a:solidFill>
                  <a:schemeClr val="tx1"/>
                </a:solidFill>
                <a:latin typeface="Arial"/>
                <a:ea typeface="Calibri Bold" charset="0"/>
                <a:cs typeface="Arial"/>
                <a:sym typeface="Calibri Bold" charset="0"/>
              </a:rPr>
              <a:t>Arguments</a:t>
            </a:r>
            <a:endParaRPr lang="en-US" sz="2000" dirty="0">
              <a:solidFill>
                <a:schemeClr val="tx1"/>
              </a:solidFill>
              <a:latin typeface="Arial"/>
              <a:ea typeface="Calibri Bold" charset="0"/>
              <a:cs typeface="Arial"/>
              <a:sym typeface="Calibri Bold" charset="0"/>
            </a:endParaRPr>
          </a:p>
        </p:txBody>
      </p:sp>
      <p:sp>
        <p:nvSpPr>
          <p:cNvPr id="27" name="Rectangle 16"/>
          <p:cNvSpPr>
            <a:spLocks/>
          </p:cNvSpPr>
          <p:nvPr/>
        </p:nvSpPr>
        <p:spPr bwMode="auto">
          <a:xfrm>
            <a:off x="-271570" y="3200400"/>
            <a:ext cx="1066800" cy="1000274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r"/>
            <a:r>
              <a:rPr lang="en-US" sz="2000" dirty="0" smtClean="0">
                <a:solidFill>
                  <a:schemeClr val="tx1"/>
                </a:solidFill>
                <a:latin typeface="Arial"/>
                <a:ea typeface="Calibri Bold" charset="0"/>
                <a:cs typeface="Arial"/>
                <a:sym typeface="Calibri Bold" charset="0"/>
              </a:rPr>
              <a:t>Caller-</a:t>
            </a:r>
            <a:r>
              <a:rPr lang="en-US" sz="2000" dirty="0" smtClean="0">
                <a:solidFill>
                  <a:schemeClr val="tx1"/>
                </a:solidFill>
                <a:latin typeface="Arial"/>
                <a:ea typeface="Calibri Bold" charset="0"/>
                <a:cs typeface="Arial"/>
                <a:sym typeface="Calibri Bold" charset="0"/>
              </a:rPr>
              <a:t>save</a:t>
            </a:r>
            <a:endParaRPr lang="en-US" sz="2000" dirty="0" smtClean="0">
              <a:solidFill>
                <a:schemeClr val="tx1"/>
              </a:solidFill>
              <a:latin typeface="Arial"/>
              <a:ea typeface="Calibri Bold" charset="0"/>
              <a:cs typeface="Arial"/>
              <a:sym typeface="Calibri Bold" charset="0"/>
            </a:endParaRPr>
          </a:p>
          <a:p>
            <a:pPr algn="r"/>
            <a:endParaRPr lang="en-US" sz="2000" dirty="0">
              <a:solidFill>
                <a:schemeClr val="tx1"/>
              </a:solidFill>
              <a:latin typeface="Arial"/>
              <a:ea typeface="Calibri Bold" charset="0"/>
              <a:cs typeface="Arial"/>
              <a:sym typeface="Calibri Bold" charset="0"/>
            </a:endParaRPr>
          </a:p>
        </p:txBody>
      </p:sp>
      <p:sp>
        <p:nvSpPr>
          <p:cNvPr id="28" name="AutoShape 13"/>
          <p:cNvSpPr>
            <a:spLocks/>
          </p:cNvSpPr>
          <p:nvPr/>
        </p:nvSpPr>
        <p:spPr bwMode="auto">
          <a:xfrm>
            <a:off x="863900" y="1600200"/>
            <a:ext cx="457200" cy="3886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" name="Rectangle 8"/>
          <p:cNvSpPr>
            <a:spLocks/>
          </p:cNvSpPr>
          <p:nvPr/>
        </p:nvSpPr>
        <p:spPr bwMode="auto">
          <a:xfrm>
            <a:off x="7162800" y="1981200"/>
            <a:ext cx="17526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%</a:t>
            </a:r>
            <a:r>
              <a:rPr lang="en-US" sz="2400" dirty="0" err="1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rbx</a:t>
            </a:r>
            <a:endParaRPr lang="en-US" sz="24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30" name="Rectangle 11"/>
          <p:cNvSpPr>
            <a:spLocks/>
          </p:cNvSpPr>
          <p:nvPr/>
        </p:nvSpPr>
        <p:spPr bwMode="auto">
          <a:xfrm>
            <a:off x="7162800" y="4267200"/>
            <a:ext cx="1752600" cy="3810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%</a:t>
            </a:r>
            <a:r>
              <a:rPr lang="en-US" sz="2400" dirty="0" err="1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rsp</a:t>
            </a:r>
            <a:endParaRPr lang="en-US" sz="24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31" name="AutoShape 14"/>
          <p:cNvSpPr>
            <a:spLocks/>
          </p:cNvSpPr>
          <p:nvPr/>
        </p:nvSpPr>
        <p:spPr bwMode="auto">
          <a:xfrm>
            <a:off x="6858000" y="2057400"/>
            <a:ext cx="304800" cy="20574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" name="Rectangle 17"/>
          <p:cNvSpPr>
            <a:spLocks/>
          </p:cNvSpPr>
          <p:nvPr/>
        </p:nvSpPr>
        <p:spPr bwMode="auto">
          <a:xfrm>
            <a:off x="5389526" y="2895600"/>
            <a:ext cx="143123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000" dirty="0" err="1">
                <a:solidFill>
                  <a:schemeClr val="tx1"/>
                </a:solidFill>
                <a:latin typeface="Arial"/>
                <a:ea typeface="Calibri Bold" charset="0"/>
                <a:cs typeface="Arial"/>
                <a:sym typeface="Calibri Bold" charset="0"/>
              </a:rPr>
              <a:t>Callee</a:t>
            </a:r>
            <a:r>
              <a:rPr lang="en-US" sz="2000" smtClean="0">
                <a:solidFill>
                  <a:schemeClr val="tx1"/>
                </a:solidFill>
                <a:latin typeface="Arial"/>
                <a:ea typeface="Calibri Bold" charset="0"/>
                <a:cs typeface="Arial"/>
                <a:sym typeface="Calibri Bold" charset="0"/>
              </a:rPr>
              <a:t>-</a:t>
            </a:r>
            <a:r>
              <a:rPr lang="en-US" sz="2000" smtClean="0">
                <a:solidFill>
                  <a:schemeClr val="tx1"/>
                </a:solidFill>
                <a:latin typeface="Arial"/>
                <a:ea typeface="Calibri Bold" charset="0"/>
                <a:cs typeface="Arial"/>
                <a:sym typeface="Calibri Bold" charset="0"/>
              </a:rPr>
              <a:t>save</a:t>
            </a:r>
            <a:endParaRPr lang="en-US" sz="2000" dirty="0">
              <a:solidFill>
                <a:schemeClr val="tx1"/>
              </a:solidFill>
              <a:latin typeface="Arial"/>
              <a:ea typeface="Lucida Grande" charset="0"/>
              <a:cs typeface="Arial"/>
              <a:sym typeface="Arial Narrow Bold" charset="0"/>
            </a:endParaRPr>
          </a:p>
        </p:txBody>
      </p:sp>
      <p:sp>
        <p:nvSpPr>
          <p:cNvPr id="35" name="Rectangle 8"/>
          <p:cNvSpPr>
            <a:spLocks/>
          </p:cNvSpPr>
          <p:nvPr/>
        </p:nvSpPr>
        <p:spPr bwMode="auto">
          <a:xfrm>
            <a:off x="7162800" y="3810000"/>
            <a:ext cx="17526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%</a:t>
            </a:r>
            <a:r>
              <a:rPr lang="en-US" sz="2400" dirty="0" err="1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rbp</a:t>
            </a:r>
            <a:endParaRPr lang="en-US" sz="24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36" name="Rectangle 8"/>
          <p:cNvSpPr>
            <a:spLocks/>
          </p:cNvSpPr>
          <p:nvPr/>
        </p:nvSpPr>
        <p:spPr bwMode="auto">
          <a:xfrm>
            <a:off x="7162800" y="2438400"/>
            <a:ext cx="17526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%r12</a:t>
            </a:r>
            <a:endParaRPr lang="en-US" sz="24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37" name="Rectangle 8"/>
          <p:cNvSpPr>
            <a:spLocks/>
          </p:cNvSpPr>
          <p:nvPr/>
        </p:nvSpPr>
        <p:spPr bwMode="auto">
          <a:xfrm>
            <a:off x="7162800" y="2895600"/>
            <a:ext cx="17526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%r13</a:t>
            </a:r>
            <a:endParaRPr lang="en-US" sz="24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38" name="Rectangle 8"/>
          <p:cNvSpPr>
            <a:spLocks/>
          </p:cNvSpPr>
          <p:nvPr/>
        </p:nvSpPr>
        <p:spPr bwMode="auto">
          <a:xfrm>
            <a:off x="7162800" y="3352800"/>
            <a:ext cx="17526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%r14</a:t>
            </a:r>
            <a:endParaRPr lang="en-US" sz="24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32" name="Rectangle 16"/>
          <p:cNvSpPr>
            <a:spLocks/>
          </p:cNvSpPr>
          <p:nvPr/>
        </p:nvSpPr>
        <p:spPr bwMode="auto">
          <a:xfrm>
            <a:off x="459372" y="5661975"/>
            <a:ext cx="4899339" cy="81560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  <a:latin typeface="Arial"/>
                <a:ea typeface="Calibri Bold" charset="0"/>
                <a:cs typeface="Arial"/>
                <a:sym typeface="Calibri Bold" charset="0"/>
              </a:rPr>
              <a:t>Callee</a:t>
            </a:r>
            <a:r>
              <a:rPr lang="en-US" sz="2400" dirty="0" smtClean="0">
                <a:solidFill>
                  <a:schemeClr val="tx1"/>
                </a:solidFill>
                <a:latin typeface="Arial"/>
                <a:ea typeface="Calibri Bold" charset="0"/>
                <a:cs typeface="Arial"/>
                <a:sym typeface="Calibri Bold" charset="0"/>
              </a:rPr>
              <a:t> can directly use these registers</a:t>
            </a:r>
            <a:endParaRPr lang="en-US" sz="2400" dirty="0">
              <a:solidFill>
                <a:schemeClr val="tx1"/>
              </a:solidFill>
              <a:latin typeface="Arial"/>
              <a:ea typeface="Calibri Bold" charset="0"/>
              <a:cs typeface="Arial"/>
              <a:sym typeface="Calibri Bold" charset="0"/>
            </a:endParaRPr>
          </a:p>
        </p:txBody>
      </p:sp>
      <p:sp>
        <p:nvSpPr>
          <p:cNvPr id="34" name="Rectangle 16"/>
          <p:cNvSpPr>
            <a:spLocks/>
          </p:cNvSpPr>
          <p:nvPr/>
        </p:nvSpPr>
        <p:spPr bwMode="auto">
          <a:xfrm>
            <a:off x="5777173" y="5105400"/>
            <a:ext cx="4899339" cy="81560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Arial"/>
                <a:ea typeface="Calibri Bold" charset="0"/>
                <a:cs typeface="Arial"/>
                <a:sym typeface="Calibri Bold" charset="0"/>
              </a:rPr>
              <a:t>Caller can assume these </a:t>
            </a:r>
          </a:p>
          <a:p>
            <a:r>
              <a:rPr lang="en-US" sz="2400" dirty="0">
                <a:latin typeface="Arial"/>
                <a:ea typeface="Calibri Bold" charset="0"/>
                <a:cs typeface="Arial"/>
                <a:sym typeface="Calibri Bold" charset="0"/>
              </a:rPr>
              <a:t>r</a:t>
            </a:r>
            <a:r>
              <a:rPr lang="en-US" sz="2400" dirty="0" smtClean="0">
                <a:latin typeface="Arial"/>
                <a:ea typeface="Calibri Bold" charset="0"/>
                <a:cs typeface="Arial"/>
                <a:sym typeface="Calibri Bold" charset="0"/>
              </a:rPr>
              <a:t>egisters are unchanged.</a:t>
            </a:r>
            <a:endParaRPr lang="en-US" sz="2400" dirty="0">
              <a:solidFill>
                <a:schemeClr val="tx1"/>
              </a:solidFill>
              <a:latin typeface="Arial"/>
              <a:ea typeface="Calibri Bold" charset="0"/>
              <a:cs typeface="Arial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99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Example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9550" y="2916809"/>
            <a:ext cx="414794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Consolas"/>
                <a:cs typeface="Consolas"/>
              </a:rPr>
              <a:t>int add3(int a, int b, int c) </a:t>
            </a:r>
          </a:p>
          <a:p>
            <a:r>
              <a:rPr lang="en-US" altLang="zh-CN" dirty="0" smtClean="0">
                <a:latin typeface="Consolas"/>
                <a:cs typeface="Consolas"/>
              </a:rPr>
              <a:t>{</a:t>
            </a:r>
          </a:p>
          <a:p>
            <a:r>
              <a:rPr lang="mr-IN" altLang="zh-CN" dirty="0" smtClean="0">
                <a:latin typeface="Consolas"/>
                <a:cs typeface="Consolas"/>
              </a:rPr>
              <a:t>  int r = add2(a, b);</a:t>
            </a:r>
          </a:p>
          <a:p>
            <a:r>
              <a:rPr lang="mr-IN" altLang="zh-CN" dirty="0" smtClean="0">
                <a:latin typeface="Consolas"/>
                <a:cs typeface="Consolas"/>
              </a:rPr>
              <a:t>  r = r + c;</a:t>
            </a:r>
          </a:p>
          <a:p>
            <a:r>
              <a:rPr lang="en-US" altLang="zh-CN" dirty="0" smtClean="0">
                <a:latin typeface="Consolas"/>
                <a:cs typeface="Consolas"/>
              </a:rPr>
              <a:t>  return r;</a:t>
            </a:r>
          </a:p>
          <a:p>
            <a:r>
              <a:rPr lang="en-US" altLang="zh-CN" dirty="0" smtClean="0">
                <a:latin typeface="Consolas"/>
                <a:cs typeface="Consolas"/>
              </a:rPr>
              <a:t>}</a:t>
            </a:r>
          </a:p>
          <a:p>
            <a:endParaRPr lang="en-US" altLang="zh-CN" dirty="0" smtClean="0">
              <a:latin typeface="Consolas"/>
              <a:cs typeface="Consolas"/>
            </a:endParaRPr>
          </a:p>
          <a:p>
            <a:endParaRPr lang="en-US" altLang="zh-CN" dirty="0">
              <a:latin typeface="Consolas"/>
              <a:cs typeface="Consola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06078" y="2731027"/>
            <a:ext cx="4572000" cy="2308324"/>
          </a:xfrm>
          <a:prstGeom prst="rect">
            <a:avLst/>
          </a:prstGeom>
          <a:solidFill>
            <a:srgbClr val="DDD9C3"/>
          </a:solidFill>
        </p:spPr>
        <p:txBody>
          <a:bodyPr>
            <a:spAutoFit/>
          </a:bodyPr>
          <a:lstStyle/>
          <a:p>
            <a:r>
              <a:rPr lang="en-US" altLang="zh-CN" dirty="0">
                <a:latin typeface="Consolas"/>
                <a:cs typeface="Consolas"/>
              </a:rPr>
              <a:t>add3:</a:t>
            </a:r>
          </a:p>
          <a:p>
            <a:r>
              <a:rPr lang="en-US" altLang="zh-CN" dirty="0" smtClean="0">
                <a:latin typeface="Consolas"/>
                <a:cs typeface="Consolas"/>
              </a:rPr>
              <a:t>	</a:t>
            </a:r>
            <a:r>
              <a:rPr lang="mr-IN" altLang="zh-CN" dirty="0" smtClean="0">
                <a:latin typeface="Consolas"/>
                <a:cs typeface="Consolas"/>
              </a:rPr>
              <a:t>pushq</a:t>
            </a:r>
            <a:r>
              <a:rPr lang="en-US" altLang="zh-CN" dirty="0" smtClean="0">
                <a:latin typeface="Consolas"/>
                <a:cs typeface="Consolas"/>
              </a:rPr>
              <a:t>	</a:t>
            </a:r>
            <a:r>
              <a:rPr lang="mr-IN" altLang="zh-CN" dirty="0" smtClean="0">
                <a:latin typeface="Consolas"/>
                <a:cs typeface="Consolas"/>
              </a:rPr>
              <a:t>%rbx</a:t>
            </a:r>
            <a:endParaRPr lang="en-US" altLang="zh-CN" dirty="0" smtClean="0">
              <a:latin typeface="Consolas"/>
              <a:cs typeface="Consolas"/>
            </a:endParaRPr>
          </a:p>
          <a:p>
            <a:r>
              <a:rPr lang="en-US" altLang="zh-CN" dirty="0">
                <a:latin typeface="Consolas"/>
                <a:cs typeface="Consolas"/>
              </a:rPr>
              <a:t>	</a:t>
            </a:r>
            <a:r>
              <a:rPr lang="mr-IN" altLang="zh-CN" dirty="0" smtClean="0">
                <a:latin typeface="Consolas"/>
                <a:cs typeface="Consolas"/>
              </a:rPr>
              <a:t>movl   </a:t>
            </a:r>
            <a:r>
              <a:rPr lang="en-US" altLang="zh-CN" dirty="0">
                <a:latin typeface="Consolas"/>
                <a:cs typeface="Consolas"/>
              </a:rPr>
              <a:t>	</a:t>
            </a:r>
            <a:r>
              <a:rPr lang="mr-IN" altLang="zh-CN" dirty="0" smtClean="0">
                <a:latin typeface="Consolas"/>
                <a:cs typeface="Consolas"/>
              </a:rPr>
              <a:t>%</a:t>
            </a:r>
            <a:r>
              <a:rPr lang="mr-IN" altLang="zh-CN" dirty="0">
                <a:latin typeface="Consolas"/>
                <a:cs typeface="Consolas"/>
              </a:rPr>
              <a:t>edx, %</a:t>
            </a:r>
            <a:r>
              <a:rPr lang="mr-IN" altLang="zh-CN" dirty="0" smtClean="0">
                <a:latin typeface="Consolas"/>
                <a:cs typeface="Consolas"/>
              </a:rPr>
              <a:t>ebx</a:t>
            </a:r>
            <a:r>
              <a:rPr lang="en-US" altLang="zh-CN" dirty="0" smtClean="0">
                <a:latin typeface="Consolas"/>
                <a:cs typeface="Consolas"/>
              </a:rPr>
              <a:t>  </a:t>
            </a:r>
          </a:p>
          <a:p>
            <a:r>
              <a:rPr lang="mr-IN" altLang="zh-CN" dirty="0" smtClean="0">
                <a:latin typeface="Consolas"/>
                <a:cs typeface="Consolas"/>
              </a:rPr>
              <a:t>  </a:t>
            </a:r>
            <a:r>
              <a:rPr lang="en-US" altLang="zh-CN" dirty="0">
                <a:latin typeface="Consolas"/>
                <a:cs typeface="Consolas"/>
              </a:rPr>
              <a:t>	</a:t>
            </a:r>
            <a:r>
              <a:rPr lang="mr-IN" altLang="zh-CN" dirty="0" smtClean="0">
                <a:latin typeface="Consolas"/>
                <a:cs typeface="Consolas"/>
              </a:rPr>
              <a:t>movl   </a:t>
            </a:r>
            <a:r>
              <a:rPr lang="en-US" altLang="zh-CN" dirty="0" smtClean="0">
                <a:latin typeface="Consolas"/>
                <a:cs typeface="Consolas"/>
              </a:rPr>
              <a:t>	</a:t>
            </a:r>
            <a:r>
              <a:rPr lang="mr-IN" altLang="zh-CN" dirty="0" smtClean="0">
                <a:latin typeface="Consolas"/>
                <a:cs typeface="Consolas"/>
              </a:rPr>
              <a:t>$</a:t>
            </a:r>
            <a:r>
              <a:rPr lang="mr-IN" altLang="zh-CN" dirty="0">
                <a:latin typeface="Consolas"/>
                <a:cs typeface="Consolas"/>
              </a:rPr>
              <a:t>0, %eax</a:t>
            </a:r>
          </a:p>
          <a:p>
            <a:r>
              <a:rPr lang="en-US" altLang="zh-CN" dirty="0">
                <a:latin typeface="Consolas"/>
                <a:cs typeface="Consolas"/>
              </a:rPr>
              <a:t>	</a:t>
            </a:r>
            <a:r>
              <a:rPr lang="mr-IN" altLang="zh-CN" dirty="0" smtClean="0">
                <a:latin typeface="Consolas"/>
                <a:cs typeface="Consolas"/>
              </a:rPr>
              <a:t>call   </a:t>
            </a:r>
            <a:r>
              <a:rPr lang="en-US" altLang="zh-CN" dirty="0" smtClean="0">
                <a:latin typeface="Consolas"/>
                <a:cs typeface="Consolas"/>
              </a:rPr>
              <a:t>	</a:t>
            </a:r>
            <a:r>
              <a:rPr lang="mr-IN" altLang="zh-CN" dirty="0" smtClean="0">
                <a:latin typeface="Consolas"/>
                <a:cs typeface="Consolas"/>
              </a:rPr>
              <a:t>add2</a:t>
            </a:r>
            <a:endParaRPr lang="en-US" altLang="zh-CN" dirty="0" smtClean="0">
              <a:latin typeface="Consolas"/>
              <a:cs typeface="Consolas"/>
            </a:endParaRPr>
          </a:p>
          <a:p>
            <a:r>
              <a:rPr lang="en-US" altLang="zh-CN" dirty="0">
                <a:latin typeface="Consolas"/>
                <a:cs typeface="Consolas"/>
              </a:rPr>
              <a:t>	</a:t>
            </a:r>
            <a:r>
              <a:rPr lang="mr-IN" altLang="zh-CN" dirty="0" smtClean="0">
                <a:latin typeface="Consolas"/>
                <a:cs typeface="Consolas"/>
              </a:rPr>
              <a:t>addl   </a:t>
            </a:r>
            <a:r>
              <a:rPr lang="en-US" altLang="zh-CN" dirty="0" smtClean="0">
                <a:latin typeface="Consolas"/>
                <a:cs typeface="Consolas"/>
              </a:rPr>
              <a:t>	</a:t>
            </a:r>
            <a:r>
              <a:rPr lang="mr-IN" altLang="zh-CN" dirty="0" smtClean="0">
                <a:latin typeface="Consolas"/>
                <a:cs typeface="Consolas"/>
              </a:rPr>
              <a:t>%</a:t>
            </a:r>
            <a:r>
              <a:rPr lang="mr-IN" altLang="zh-CN" dirty="0">
                <a:latin typeface="Consolas"/>
                <a:cs typeface="Consolas"/>
              </a:rPr>
              <a:t>ebx, %eax</a:t>
            </a:r>
          </a:p>
          <a:p>
            <a:r>
              <a:rPr lang="en-US" altLang="zh-CN" dirty="0">
                <a:latin typeface="Consolas"/>
                <a:cs typeface="Consolas"/>
              </a:rPr>
              <a:t>	</a:t>
            </a:r>
            <a:r>
              <a:rPr lang="mr-IN" altLang="zh-CN" dirty="0" smtClean="0">
                <a:latin typeface="Consolas"/>
                <a:cs typeface="Consolas"/>
              </a:rPr>
              <a:t>popq    </a:t>
            </a:r>
            <a:r>
              <a:rPr lang="mr-IN" altLang="zh-CN" dirty="0">
                <a:latin typeface="Consolas"/>
                <a:cs typeface="Consolas"/>
              </a:rPr>
              <a:t>%rbx</a:t>
            </a:r>
          </a:p>
          <a:p>
            <a:r>
              <a:rPr lang="en-US" altLang="zh-CN" dirty="0">
                <a:latin typeface="Consolas"/>
                <a:cs typeface="Consolas"/>
              </a:rPr>
              <a:t> </a:t>
            </a:r>
            <a:r>
              <a:rPr lang="en-US" altLang="zh-CN" dirty="0" smtClean="0">
                <a:latin typeface="Consolas"/>
                <a:cs typeface="Consolas"/>
              </a:rPr>
              <a:t>  	</a:t>
            </a:r>
            <a:r>
              <a:rPr lang="mr-IN" altLang="zh-CN" dirty="0" smtClean="0">
                <a:latin typeface="Consolas"/>
                <a:cs typeface="Consolas"/>
              </a:rPr>
              <a:t>ret</a:t>
            </a:r>
            <a:endParaRPr lang="zh-CN" altLang="en-US" dirty="0">
              <a:latin typeface="Consolas"/>
              <a:cs typeface="Consola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106078" y="1326743"/>
            <a:ext cx="4572000" cy="120032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>
            <a:spAutoFit/>
          </a:bodyPr>
          <a:lstStyle/>
          <a:p>
            <a:r>
              <a:rPr lang="en-US" altLang="zh-CN" dirty="0">
                <a:latin typeface="Consolas"/>
                <a:cs typeface="Consolas"/>
              </a:rPr>
              <a:t>add2:</a:t>
            </a:r>
          </a:p>
          <a:p>
            <a:r>
              <a:rPr lang="en-US" altLang="zh-CN" dirty="0" smtClean="0">
                <a:latin typeface="Consolas"/>
                <a:cs typeface="Consolas"/>
              </a:rPr>
              <a:t>	</a:t>
            </a:r>
            <a:r>
              <a:rPr lang="mr-IN" altLang="zh-CN" dirty="0" smtClean="0">
                <a:latin typeface="Consolas"/>
                <a:cs typeface="Consolas"/>
              </a:rPr>
              <a:t>leal    </a:t>
            </a:r>
            <a:r>
              <a:rPr lang="mr-IN" altLang="zh-CN" dirty="0">
                <a:latin typeface="Consolas"/>
                <a:cs typeface="Consolas"/>
              </a:rPr>
              <a:t>(%rdi,%rsi), %eax</a:t>
            </a:r>
          </a:p>
          <a:p>
            <a:r>
              <a:rPr lang="mr-IN" altLang="zh-CN" dirty="0">
                <a:latin typeface="Consolas"/>
                <a:cs typeface="Consolas"/>
              </a:rPr>
              <a:t>    </a:t>
            </a:r>
            <a:r>
              <a:rPr lang="mr-IN" altLang="zh-CN" dirty="0" smtClean="0">
                <a:latin typeface="Consolas"/>
                <a:cs typeface="Consolas"/>
              </a:rPr>
              <a:t>ret</a:t>
            </a:r>
            <a:endParaRPr lang="mr-IN" altLang="zh-CN" dirty="0">
              <a:latin typeface="Consolas"/>
              <a:cs typeface="Consolas"/>
            </a:endParaRPr>
          </a:p>
          <a:p>
            <a:r>
              <a:rPr lang="mr-IN" altLang="zh-CN" dirty="0">
                <a:latin typeface="Consolas"/>
                <a:cs typeface="Consolas"/>
              </a:rPr>
              <a:t>    </a:t>
            </a:r>
            <a:endParaRPr lang="zh-CN" altLang="en-US" dirty="0">
              <a:latin typeface="Consolas"/>
              <a:cs typeface="Consola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9550" y="130755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Consolas"/>
                <a:cs typeface="Consolas"/>
              </a:rPr>
              <a:t>int add2(int a, int b) </a:t>
            </a:r>
          </a:p>
          <a:p>
            <a:r>
              <a:rPr lang="en-US" altLang="zh-CN" dirty="0">
                <a:latin typeface="Consolas"/>
                <a:cs typeface="Consolas"/>
              </a:rPr>
              <a:t>{</a:t>
            </a:r>
          </a:p>
          <a:p>
            <a:r>
              <a:rPr lang="en-US" altLang="zh-CN" dirty="0">
                <a:latin typeface="Consolas"/>
                <a:cs typeface="Consolas"/>
              </a:rPr>
              <a:t>  return a + b;</a:t>
            </a:r>
          </a:p>
          <a:p>
            <a:r>
              <a:rPr lang="en-US" altLang="zh-CN" dirty="0">
                <a:latin typeface="Consolas"/>
                <a:cs typeface="Consolas"/>
              </a:rPr>
              <a:t>}</a:t>
            </a:r>
          </a:p>
        </p:txBody>
      </p:sp>
      <p:sp>
        <p:nvSpPr>
          <p:cNvPr id="9" name="矩形 8"/>
          <p:cNvSpPr/>
          <p:nvPr/>
        </p:nvSpPr>
        <p:spPr>
          <a:xfrm>
            <a:off x="139550" y="5533202"/>
            <a:ext cx="78706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i="1" dirty="0">
                <a:latin typeface="Arial"/>
                <a:cs typeface="Arial"/>
              </a:rPr>
              <a:t>Registers</a:t>
            </a:r>
          </a:p>
          <a:p>
            <a:pPr lvl="1"/>
            <a:r>
              <a:rPr lang="en-US" altLang="zh-CN" i="1" dirty="0">
                <a:latin typeface="Arial"/>
                <a:cs typeface="Arial"/>
              </a:rPr>
              <a:t>First 6 Arguments: %rdi, %rsi, %</a:t>
            </a:r>
            <a:r>
              <a:rPr lang="en-US" altLang="zh-CN" i="1" dirty="0" err="1">
                <a:latin typeface="Arial"/>
                <a:cs typeface="Arial"/>
              </a:rPr>
              <a:t>rdx</a:t>
            </a:r>
            <a:r>
              <a:rPr lang="en-US" altLang="zh-CN" i="1" dirty="0">
                <a:latin typeface="Arial"/>
                <a:cs typeface="Arial"/>
              </a:rPr>
              <a:t>, %</a:t>
            </a:r>
            <a:r>
              <a:rPr lang="en-US" altLang="zh-CN" i="1" dirty="0" err="1">
                <a:latin typeface="Arial"/>
                <a:cs typeface="Arial"/>
              </a:rPr>
              <a:t>rcx</a:t>
            </a:r>
            <a:r>
              <a:rPr lang="en-US" altLang="zh-CN" i="1" dirty="0">
                <a:latin typeface="Arial"/>
                <a:cs typeface="Arial"/>
              </a:rPr>
              <a:t>, %r8, </a:t>
            </a:r>
            <a:r>
              <a:rPr lang="en-US" altLang="zh-CN" i="1" dirty="0" smtClean="0">
                <a:latin typeface="Arial"/>
                <a:cs typeface="Arial"/>
              </a:rPr>
              <a:t>%r9</a:t>
            </a:r>
            <a:endParaRPr kumimoji="1" lang="en-US" altLang="zh-CN" i="1" dirty="0">
              <a:latin typeface="Arial"/>
              <a:cs typeface="Arial"/>
            </a:endParaRPr>
          </a:p>
          <a:p>
            <a:pPr lvl="1"/>
            <a:r>
              <a:rPr kumimoji="1" lang="en-US" altLang="zh-CN" i="1" dirty="0">
                <a:latin typeface="Arial"/>
                <a:cs typeface="Arial"/>
              </a:rPr>
              <a:t>Return value: %</a:t>
            </a:r>
            <a:r>
              <a:rPr kumimoji="1" lang="en-US" altLang="zh-CN" i="1" dirty="0" err="1">
                <a:latin typeface="Arial"/>
                <a:cs typeface="Arial"/>
              </a:rPr>
              <a:t>rax</a:t>
            </a:r>
            <a:endParaRPr kumimoji="1" lang="en-US" altLang="zh-CN" i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2952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Example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9550" y="2916809"/>
            <a:ext cx="414794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Consolas"/>
                <a:cs typeface="Consolas"/>
              </a:rPr>
              <a:t>int add3(int a, int b, int c) </a:t>
            </a:r>
          </a:p>
          <a:p>
            <a:r>
              <a:rPr lang="en-US" altLang="zh-CN" dirty="0" smtClean="0">
                <a:latin typeface="Consolas"/>
                <a:cs typeface="Consolas"/>
              </a:rPr>
              <a:t>{</a:t>
            </a:r>
          </a:p>
          <a:p>
            <a:r>
              <a:rPr lang="mr-IN" altLang="zh-CN" dirty="0" smtClean="0">
                <a:latin typeface="Consolas"/>
                <a:cs typeface="Consolas"/>
              </a:rPr>
              <a:t>  int r = add2(a, b);</a:t>
            </a:r>
          </a:p>
          <a:p>
            <a:r>
              <a:rPr lang="mr-IN" altLang="zh-CN" dirty="0" smtClean="0">
                <a:latin typeface="Consolas"/>
                <a:cs typeface="Consolas"/>
              </a:rPr>
              <a:t>  r = r + c;</a:t>
            </a:r>
          </a:p>
          <a:p>
            <a:r>
              <a:rPr lang="en-US" altLang="zh-CN" dirty="0" smtClean="0">
                <a:latin typeface="Consolas"/>
                <a:cs typeface="Consolas"/>
              </a:rPr>
              <a:t>  return r;</a:t>
            </a:r>
          </a:p>
          <a:p>
            <a:r>
              <a:rPr lang="en-US" altLang="zh-CN" dirty="0" smtClean="0">
                <a:latin typeface="Consolas"/>
                <a:cs typeface="Consolas"/>
              </a:rPr>
              <a:t>}</a:t>
            </a:r>
          </a:p>
          <a:p>
            <a:endParaRPr lang="en-US" altLang="zh-CN" dirty="0" smtClean="0">
              <a:latin typeface="Consolas"/>
              <a:cs typeface="Consolas"/>
            </a:endParaRPr>
          </a:p>
          <a:p>
            <a:endParaRPr lang="en-US" altLang="zh-CN" dirty="0">
              <a:latin typeface="Consolas"/>
              <a:cs typeface="Consola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9550" y="130755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Consolas"/>
                <a:cs typeface="Consolas"/>
              </a:rPr>
              <a:t>int add2(int a, int b) </a:t>
            </a:r>
          </a:p>
          <a:p>
            <a:r>
              <a:rPr lang="en-US" altLang="zh-CN" dirty="0">
                <a:latin typeface="Consolas"/>
                <a:cs typeface="Consolas"/>
              </a:rPr>
              <a:t>{</a:t>
            </a:r>
          </a:p>
          <a:p>
            <a:r>
              <a:rPr lang="en-US" altLang="zh-CN" dirty="0">
                <a:latin typeface="Consolas"/>
                <a:cs typeface="Consolas"/>
              </a:rPr>
              <a:t>  return a + b;</a:t>
            </a:r>
          </a:p>
          <a:p>
            <a:r>
              <a:rPr lang="en-US" altLang="zh-CN" dirty="0">
                <a:latin typeface="Consolas"/>
                <a:cs typeface="Consolas"/>
              </a:rPr>
              <a:t>}</a:t>
            </a:r>
          </a:p>
        </p:txBody>
      </p:sp>
      <p:sp>
        <p:nvSpPr>
          <p:cNvPr id="9" name="矩形 8"/>
          <p:cNvSpPr/>
          <p:nvPr/>
        </p:nvSpPr>
        <p:spPr>
          <a:xfrm>
            <a:off x="307010" y="5071537"/>
            <a:ext cx="78706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i="1" dirty="0">
                <a:latin typeface="Arial"/>
                <a:cs typeface="Arial"/>
              </a:rPr>
              <a:t>Registers</a:t>
            </a:r>
          </a:p>
          <a:p>
            <a:pPr lvl="1"/>
            <a:r>
              <a:rPr lang="en-US" altLang="zh-CN" i="1" dirty="0">
                <a:latin typeface="Arial"/>
                <a:cs typeface="Arial"/>
              </a:rPr>
              <a:t>First 6 Arguments: %rdi, %rsi, %</a:t>
            </a:r>
            <a:r>
              <a:rPr lang="en-US" altLang="zh-CN" i="1" dirty="0" err="1">
                <a:latin typeface="Arial"/>
                <a:cs typeface="Arial"/>
              </a:rPr>
              <a:t>rdx</a:t>
            </a:r>
            <a:r>
              <a:rPr lang="en-US" altLang="zh-CN" i="1" dirty="0">
                <a:latin typeface="Arial"/>
                <a:cs typeface="Arial"/>
              </a:rPr>
              <a:t>, %</a:t>
            </a:r>
            <a:r>
              <a:rPr lang="en-US" altLang="zh-CN" i="1" dirty="0" err="1">
                <a:latin typeface="Arial"/>
                <a:cs typeface="Arial"/>
              </a:rPr>
              <a:t>rcx</a:t>
            </a:r>
            <a:r>
              <a:rPr lang="en-US" altLang="zh-CN" i="1" dirty="0">
                <a:latin typeface="Arial"/>
                <a:cs typeface="Arial"/>
              </a:rPr>
              <a:t>, %r8, %9</a:t>
            </a:r>
            <a:endParaRPr kumimoji="1" lang="en-US" altLang="zh-CN" i="1" dirty="0">
              <a:latin typeface="Arial"/>
              <a:cs typeface="Arial"/>
            </a:endParaRPr>
          </a:p>
          <a:p>
            <a:pPr lvl="1"/>
            <a:r>
              <a:rPr kumimoji="1" lang="en-US" altLang="zh-CN" i="1" dirty="0">
                <a:latin typeface="Arial"/>
                <a:cs typeface="Arial"/>
              </a:rPr>
              <a:t>Return value: %</a:t>
            </a:r>
            <a:r>
              <a:rPr kumimoji="1" lang="en-US" altLang="zh-CN" i="1" dirty="0" err="1">
                <a:latin typeface="Arial"/>
                <a:cs typeface="Arial"/>
              </a:rPr>
              <a:t>rax</a:t>
            </a:r>
            <a:endParaRPr kumimoji="1" lang="en-US" altLang="zh-CN" i="1" dirty="0">
              <a:latin typeface="Arial"/>
              <a:cs typeface="Arial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106078" y="2731027"/>
            <a:ext cx="4572000" cy="2308324"/>
          </a:xfrm>
          <a:prstGeom prst="rect">
            <a:avLst/>
          </a:prstGeom>
          <a:solidFill>
            <a:srgbClr val="DDD9C3"/>
          </a:solidFill>
        </p:spPr>
        <p:txBody>
          <a:bodyPr>
            <a:spAutoFit/>
          </a:bodyPr>
          <a:lstStyle/>
          <a:p>
            <a:r>
              <a:rPr lang="en-US" altLang="zh-CN" dirty="0">
                <a:latin typeface="Consolas"/>
                <a:cs typeface="Consolas"/>
              </a:rPr>
              <a:t>add3:</a:t>
            </a:r>
          </a:p>
          <a:p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	</a:t>
            </a:r>
            <a:r>
              <a:rPr lang="mr-IN" altLang="zh-CN" dirty="0" smtClean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pushq</a:t>
            </a:r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	</a:t>
            </a:r>
            <a:r>
              <a:rPr lang="mr-IN" altLang="zh-CN" dirty="0" smtClean="0">
                <a:solidFill>
                  <a:schemeClr val="accent3">
                    <a:lumMod val="50000"/>
                  </a:schemeClr>
                </a:solidFill>
                <a:latin typeface="Consolas"/>
                <a:cs typeface="Consolas"/>
              </a:rPr>
              <a:t>%rbx</a:t>
            </a:r>
            <a:endParaRPr lang="en-US" altLang="zh-CN" dirty="0" smtClean="0">
              <a:solidFill>
                <a:schemeClr val="accent3">
                  <a:lumMod val="50000"/>
                </a:schemeClr>
              </a:solidFill>
              <a:latin typeface="Consolas"/>
              <a:cs typeface="Consolas"/>
            </a:endParaRPr>
          </a:p>
          <a:p>
            <a:r>
              <a:rPr lang="en-US" altLang="zh-CN" dirty="0">
                <a:latin typeface="Consolas"/>
                <a:cs typeface="Consolas"/>
              </a:rPr>
              <a:t>	</a:t>
            </a:r>
            <a:r>
              <a:rPr lang="mr-IN" altLang="zh-CN" dirty="0" smtClean="0">
                <a:latin typeface="Consolas"/>
                <a:cs typeface="Consolas"/>
              </a:rPr>
              <a:t>movl   </a:t>
            </a:r>
            <a:r>
              <a:rPr lang="en-US" altLang="zh-CN" dirty="0">
                <a:latin typeface="Consolas"/>
                <a:cs typeface="Consolas"/>
              </a:rPr>
              <a:t>	</a:t>
            </a:r>
            <a:r>
              <a:rPr lang="mr-IN" altLang="zh-CN" dirty="0" smtClean="0">
                <a:latin typeface="Consolas"/>
                <a:cs typeface="Consolas"/>
              </a:rPr>
              <a:t>%</a:t>
            </a:r>
            <a:r>
              <a:rPr lang="mr-IN" altLang="zh-CN" dirty="0">
                <a:latin typeface="Consolas"/>
                <a:cs typeface="Consolas"/>
              </a:rPr>
              <a:t>edx, %ebx</a:t>
            </a:r>
          </a:p>
          <a:p>
            <a:r>
              <a:rPr lang="mr-IN" altLang="zh-CN" dirty="0">
                <a:latin typeface="Consolas"/>
                <a:cs typeface="Consolas"/>
              </a:rPr>
              <a:t>  </a:t>
            </a:r>
            <a:r>
              <a:rPr lang="en-US" altLang="zh-CN" dirty="0">
                <a:latin typeface="Consolas"/>
                <a:cs typeface="Consolas"/>
              </a:rPr>
              <a:t>	</a:t>
            </a:r>
            <a:r>
              <a:rPr lang="mr-IN" altLang="zh-CN" dirty="0" smtClean="0">
                <a:latin typeface="Consolas"/>
                <a:cs typeface="Consolas"/>
              </a:rPr>
              <a:t>movl   </a:t>
            </a:r>
            <a:r>
              <a:rPr lang="en-US" altLang="zh-CN" dirty="0" smtClean="0">
                <a:latin typeface="Consolas"/>
                <a:cs typeface="Consolas"/>
              </a:rPr>
              <a:t>	</a:t>
            </a:r>
            <a:r>
              <a:rPr lang="mr-IN" altLang="zh-CN" dirty="0" smtClean="0">
                <a:latin typeface="Consolas"/>
                <a:cs typeface="Consolas"/>
              </a:rPr>
              <a:t>$</a:t>
            </a:r>
            <a:r>
              <a:rPr lang="mr-IN" altLang="zh-CN" dirty="0">
                <a:latin typeface="Consolas"/>
                <a:cs typeface="Consolas"/>
              </a:rPr>
              <a:t>0, %eax</a:t>
            </a:r>
          </a:p>
          <a:p>
            <a:r>
              <a:rPr lang="en-US" altLang="zh-CN" dirty="0">
                <a:latin typeface="Consolas"/>
                <a:cs typeface="Consolas"/>
              </a:rPr>
              <a:t>	</a:t>
            </a:r>
            <a:r>
              <a:rPr lang="mr-IN" altLang="zh-CN" dirty="0" smtClean="0">
                <a:latin typeface="Consolas"/>
                <a:cs typeface="Consolas"/>
              </a:rPr>
              <a:t>call   </a:t>
            </a:r>
            <a:r>
              <a:rPr lang="en-US" altLang="zh-CN" dirty="0" smtClean="0">
                <a:latin typeface="Consolas"/>
                <a:cs typeface="Consolas"/>
              </a:rPr>
              <a:t>	</a:t>
            </a:r>
            <a:r>
              <a:rPr lang="mr-IN" altLang="zh-CN" dirty="0" smtClean="0">
                <a:latin typeface="Consolas"/>
                <a:cs typeface="Consolas"/>
              </a:rPr>
              <a:t>add2</a:t>
            </a:r>
            <a:endParaRPr lang="en-US" altLang="zh-CN" dirty="0" smtClean="0">
              <a:latin typeface="Consolas"/>
              <a:cs typeface="Consolas"/>
            </a:endParaRPr>
          </a:p>
          <a:p>
            <a:r>
              <a:rPr lang="en-US" altLang="zh-CN" dirty="0">
                <a:latin typeface="Consolas"/>
                <a:cs typeface="Consolas"/>
              </a:rPr>
              <a:t>	</a:t>
            </a:r>
            <a:r>
              <a:rPr lang="mr-IN" altLang="zh-CN" dirty="0" smtClean="0">
                <a:latin typeface="Consolas"/>
                <a:cs typeface="Consolas"/>
              </a:rPr>
              <a:t>addl   </a:t>
            </a:r>
            <a:r>
              <a:rPr lang="en-US" altLang="zh-CN" dirty="0" smtClean="0">
                <a:latin typeface="Consolas"/>
                <a:cs typeface="Consolas"/>
              </a:rPr>
              <a:t>	</a:t>
            </a:r>
            <a:r>
              <a:rPr lang="mr-IN" altLang="zh-CN" dirty="0" smtClean="0">
                <a:latin typeface="Consolas"/>
                <a:cs typeface="Consolas"/>
              </a:rPr>
              <a:t>%</a:t>
            </a:r>
            <a:r>
              <a:rPr lang="mr-IN" altLang="zh-CN" dirty="0">
                <a:latin typeface="Consolas"/>
                <a:cs typeface="Consolas"/>
              </a:rPr>
              <a:t>ebx, %eax</a:t>
            </a:r>
          </a:p>
          <a:p>
            <a:r>
              <a:rPr lang="en-US" altLang="zh-CN" dirty="0">
                <a:solidFill>
                  <a:srgbClr val="4F6228"/>
                </a:solidFill>
                <a:latin typeface="Consolas"/>
                <a:cs typeface="Consolas"/>
              </a:rPr>
              <a:t>	</a:t>
            </a:r>
            <a:r>
              <a:rPr lang="mr-IN" altLang="zh-CN" dirty="0" smtClean="0">
                <a:solidFill>
                  <a:srgbClr val="4F6228"/>
                </a:solidFill>
                <a:latin typeface="Consolas"/>
                <a:cs typeface="Consolas"/>
              </a:rPr>
              <a:t>popq    </a:t>
            </a:r>
            <a:r>
              <a:rPr lang="mr-IN" altLang="zh-CN" dirty="0">
                <a:solidFill>
                  <a:srgbClr val="4F6228"/>
                </a:solidFill>
                <a:latin typeface="Consolas"/>
                <a:cs typeface="Consolas"/>
              </a:rPr>
              <a:t>%rbx</a:t>
            </a:r>
          </a:p>
          <a:p>
            <a:r>
              <a:rPr lang="en-US" altLang="zh-CN" dirty="0">
                <a:latin typeface="Consolas"/>
                <a:cs typeface="Consolas"/>
              </a:rPr>
              <a:t> </a:t>
            </a:r>
            <a:r>
              <a:rPr lang="en-US" altLang="zh-CN" dirty="0" smtClean="0">
                <a:latin typeface="Consolas"/>
                <a:cs typeface="Consolas"/>
              </a:rPr>
              <a:t>  	</a:t>
            </a:r>
            <a:r>
              <a:rPr lang="mr-IN" altLang="zh-CN" dirty="0" smtClean="0">
                <a:latin typeface="Consolas"/>
                <a:cs typeface="Consolas"/>
              </a:rPr>
              <a:t>ret</a:t>
            </a:r>
            <a:endParaRPr lang="zh-CN" altLang="en-US" dirty="0">
              <a:latin typeface="Consolas"/>
              <a:cs typeface="Consola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106078" y="1326743"/>
            <a:ext cx="4572000" cy="1200329"/>
          </a:xfrm>
          <a:prstGeom prst="rect">
            <a:avLst/>
          </a:prstGeom>
          <a:solidFill>
            <a:srgbClr val="DDD9C3"/>
          </a:solidFill>
        </p:spPr>
        <p:txBody>
          <a:bodyPr>
            <a:spAutoFit/>
          </a:bodyPr>
          <a:lstStyle/>
          <a:p>
            <a:r>
              <a:rPr lang="en-US" altLang="zh-CN" dirty="0">
                <a:latin typeface="Consolas"/>
                <a:cs typeface="Consolas"/>
              </a:rPr>
              <a:t>add2:</a:t>
            </a:r>
          </a:p>
          <a:p>
            <a:r>
              <a:rPr lang="en-US" altLang="zh-CN" dirty="0" smtClean="0">
                <a:latin typeface="Consolas"/>
                <a:cs typeface="Consolas"/>
              </a:rPr>
              <a:t>	</a:t>
            </a:r>
            <a:r>
              <a:rPr lang="mr-IN" altLang="zh-CN" dirty="0" smtClean="0">
                <a:latin typeface="Consolas"/>
                <a:cs typeface="Consolas"/>
              </a:rPr>
              <a:t>leal    </a:t>
            </a:r>
            <a:r>
              <a:rPr lang="mr-IN" altLang="zh-CN" dirty="0">
                <a:latin typeface="Consolas"/>
                <a:cs typeface="Consolas"/>
              </a:rPr>
              <a:t>(%rdi,%rsi), %eax</a:t>
            </a:r>
          </a:p>
          <a:p>
            <a:r>
              <a:rPr lang="mr-IN" altLang="zh-CN" dirty="0">
                <a:latin typeface="Consolas"/>
                <a:cs typeface="Consolas"/>
              </a:rPr>
              <a:t>    </a:t>
            </a:r>
            <a:r>
              <a:rPr lang="mr-IN" altLang="zh-CN" dirty="0" smtClean="0">
                <a:latin typeface="Consolas"/>
                <a:cs typeface="Consolas"/>
              </a:rPr>
              <a:t>ret</a:t>
            </a:r>
            <a:endParaRPr lang="mr-IN" altLang="zh-CN" dirty="0">
              <a:latin typeface="Consolas"/>
              <a:cs typeface="Consolas"/>
            </a:endParaRPr>
          </a:p>
          <a:p>
            <a:r>
              <a:rPr lang="mr-IN" altLang="zh-CN" dirty="0">
                <a:latin typeface="Consolas"/>
                <a:cs typeface="Consolas"/>
              </a:rPr>
              <a:t>    </a:t>
            </a:r>
            <a:endParaRPr lang="zh-CN" altLang="en-US" dirty="0">
              <a:latin typeface="Consolas"/>
              <a:cs typeface="Consolas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195521" y="2084696"/>
            <a:ext cx="2350185" cy="1090008"/>
            <a:chOff x="6195521" y="2084696"/>
            <a:chExt cx="2350185" cy="1090008"/>
          </a:xfrm>
        </p:grpSpPr>
        <p:cxnSp>
          <p:nvCxnSpPr>
            <p:cNvPr id="14" name="Straight Arrow Connector 13"/>
            <p:cNvCxnSpPr/>
            <p:nvPr/>
          </p:nvCxnSpPr>
          <p:spPr>
            <a:xfrm flipH="1">
              <a:off x="6195521" y="2658914"/>
              <a:ext cx="457284" cy="51579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195521" y="2084696"/>
              <a:ext cx="23501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save %</a:t>
              </a:r>
              <a:r>
                <a:rPr lang="en-US" dirty="0" err="1" smtClean="0">
                  <a:solidFill>
                    <a:srgbClr val="0000FF"/>
                  </a:solidFill>
                </a:rPr>
                <a:t>rbx</a:t>
              </a:r>
              <a:r>
                <a:rPr lang="en-US" dirty="0" smtClean="0">
                  <a:solidFill>
                    <a:srgbClr val="0000FF"/>
                  </a:solidFill>
                </a:rPr>
                <a:t> (</a:t>
              </a:r>
              <a:r>
                <a:rPr lang="en-US" dirty="0" err="1" smtClean="0">
                  <a:solidFill>
                    <a:srgbClr val="0000FF"/>
                  </a:solidFill>
                </a:rPr>
                <a:t>callee</a:t>
              </a:r>
              <a:r>
                <a:rPr lang="en-US" dirty="0" smtClean="0">
                  <a:solidFill>
                    <a:srgbClr val="0000FF"/>
                  </a:solidFill>
                </a:rPr>
                <a:t>-save)</a:t>
              </a:r>
            </a:p>
            <a:p>
              <a:r>
                <a:rPr lang="en-US" dirty="0" smtClean="0">
                  <a:solidFill>
                    <a:srgbClr val="0000FF"/>
                  </a:solidFill>
                </a:rPr>
                <a:t> before overwriting it</a:t>
              </a:r>
              <a:endParaRPr lang="en-US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492295" y="3520993"/>
            <a:ext cx="4049305" cy="1489124"/>
            <a:chOff x="1492295" y="3520993"/>
            <a:chExt cx="4049305" cy="1489124"/>
          </a:xfrm>
        </p:grpSpPr>
        <p:sp>
          <p:nvSpPr>
            <p:cNvPr id="7" name="TextBox 6"/>
            <p:cNvSpPr txBox="1"/>
            <p:nvPr/>
          </p:nvSpPr>
          <p:spPr>
            <a:xfrm>
              <a:off x="1492295" y="4363786"/>
              <a:ext cx="30749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>
                  <a:solidFill>
                    <a:srgbClr val="0000FF"/>
                  </a:solidFill>
                </a:rPr>
                <a:t>%</a:t>
              </a:r>
              <a:r>
                <a:rPr lang="en-US" dirty="0" err="1" smtClean="0">
                  <a:solidFill>
                    <a:srgbClr val="0000FF"/>
                  </a:solidFill>
                </a:rPr>
                <a:t>rdx</a:t>
              </a:r>
              <a:r>
                <a:rPr lang="en-US" dirty="0" smtClean="0">
                  <a:solidFill>
                    <a:srgbClr val="0000FF"/>
                  </a:solidFill>
                </a:rPr>
                <a:t> (contains c) is caller save, </a:t>
              </a:r>
            </a:p>
            <a:p>
              <a:pPr algn="r"/>
              <a:r>
                <a:rPr lang="en-US" dirty="0" smtClean="0">
                  <a:solidFill>
                    <a:srgbClr val="0000FF"/>
                  </a:solidFill>
                </a:rPr>
                <a:t>i.e. may be changed by add2</a:t>
              </a:r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V="1">
              <a:off x="3853143" y="3520993"/>
              <a:ext cx="1688457" cy="8427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912568" y="3520993"/>
            <a:ext cx="2231432" cy="1058476"/>
            <a:chOff x="6912568" y="3520993"/>
            <a:chExt cx="2231432" cy="1058476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6912568" y="3520993"/>
              <a:ext cx="808150" cy="43290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7060489" y="3933138"/>
              <a:ext cx="20835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solidFill>
                    <a:srgbClr val="0000FF"/>
                  </a:solidFill>
                </a:rPr>
                <a:t>c</a:t>
              </a:r>
              <a:r>
                <a:rPr lang="en-US" dirty="0" smtClean="0">
                  <a:solidFill>
                    <a:srgbClr val="0000FF"/>
                  </a:solidFill>
                </a:rPr>
                <a:t> is copied to %</a:t>
              </a:r>
              <a:r>
                <a:rPr lang="en-US" dirty="0" err="1" smtClean="0">
                  <a:solidFill>
                    <a:srgbClr val="0000FF"/>
                  </a:solidFill>
                </a:rPr>
                <a:t>ebx</a:t>
              </a:r>
              <a:r>
                <a:rPr lang="en-US" dirty="0" smtClean="0">
                  <a:solidFill>
                    <a:srgbClr val="0000FF"/>
                  </a:solidFill>
                </a:rPr>
                <a:t>,</a:t>
              </a:r>
            </a:p>
            <a:p>
              <a:pPr algn="r"/>
              <a:r>
                <a:rPr lang="en-US" dirty="0" smtClean="0">
                  <a:solidFill>
                    <a:srgbClr val="0000FF"/>
                  </a:solidFill>
                </a:rPr>
                <a:t>which is </a:t>
              </a:r>
              <a:r>
                <a:rPr lang="en-US" dirty="0" err="1" smtClean="0">
                  <a:solidFill>
                    <a:srgbClr val="0000FF"/>
                  </a:solidFill>
                </a:rPr>
                <a:t>callee</a:t>
              </a:r>
              <a:r>
                <a:rPr lang="en-US" dirty="0" smtClean="0">
                  <a:solidFill>
                    <a:srgbClr val="0000FF"/>
                  </a:solidFill>
                </a:rPr>
                <a:t> save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844655" y="4690016"/>
            <a:ext cx="3170348" cy="898782"/>
            <a:chOff x="5844655" y="4690016"/>
            <a:chExt cx="3170348" cy="898782"/>
          </a:xfrm>
        </p:grpSpPr>
        <p:sp>
          <p:nvSpPr>
            <p:cNvPr id="12" name="矩形 11"/>
            <p:cNvSpPr/>
            <p:nvPr/>
          </p:nvSpPr>
          <p:spPr>
            <a:xfrm>
              <a:off x="6469715" y="5219466"/>
              <a:ext cx="25452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 smtClean="0">
                  <a:solidFill>
                    <a:srgbClr val="0000FF"/>
                  </a:solidFill>
                  <a:latin typeface="Arial"/>
                  <a:cs typeface="Arial"/>
                </a:rPr>
                <a:t>restore %</a:t>
              </a:r>
              <a:r>
                <a:rPr kumimoji="1" lang="en-US" altLang="zh-CN" dirty="0" err="1" smtClean="0">
                  <a:solidFill>
                    <a:srgbClr val="0000FF"/>
                  </a:solidFill>
                  <a:latin typeface="Arial"/>
                  <a:cs typeface="Arial"/>
                </a:rPr>
                <a:t>rbx</a:t>
              </a:r>
              <a:r>
                <a:rPr kumimoji="1" lang="en-US" altLang="zh-CN" dirty="0" smtClean="0">
                  <a:solidFill>
                    <a:srgbClr val="0000FF"/>
                  </a:solidFill>
                  <a:latin typeface="Arial"/>
                  <a:cs typeface="Arial"/>
                </a:rPr>
                <a:t> before ret</a:t>
              </a:r>
              <a:endParaRPr lang="zh-CN" altLang="en-US" dirty="0">
                <a:solidFill>
                  <a:srgbClr val="0000FF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 flipV="1">
              <a:off x="5844655" y="4690016"/>
              <a:ext cx="808150" cy="53511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5839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Requirements of procedure calls?</a:t>
            </a:r>
            <a:endParaRPr kumimoji="1" lang="zh-CN" altLang="en-US" dirty="0"/>
          </a:p>
        </p:txBody>
      </p:sp>
      <p:sp>
        <p:nvSpPr>
          <p:cNvPr id="4" name="Rectangle 4"/>
          <p:cNvSpPr>
            <a:spLocks/>
          </p:cNvSpPr>
          <p:nvPr/>
        </p:nvSpPr>
        <p:spPr bwMode="auto">
          <a:xfrm>
            <a:off x="899987" y="1578039"/>
            <a:ext cx="1841500" cy="1232035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P(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…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) {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y = Q(x)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y++;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5" name="Rectangle 5"/>
          <p:cNvSpPr>
            <a:spLocks/>
          </p:cNvSpPr>
          <p:nvPr/>
        </p:nvSpPr>
        <p:spPr bwMode="auto">
          <a:xfrm>
            <a:off x="899987" y="3263671"/>
            <a:ext cx="2133600" cy="1613429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int Q(int i)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int t, z;</a:t>
            </a:r>
          </a:p>
          <a:p>
            <a:pPr algn="l"/>
            <a:r>
              <a:rPr lang="en-US" dirty="0">
                <a:latin typeface="Consolas"/>
                <a:cs typeface="Consolas"/>
                <a:sym typeface="Courier New Bold" charset="0"/>
              </a:rPr>
              <a:t> </a:t>
            </a:r>
            <a:r>
              <a:rPr lang="en-US" dirty="0" smtClean="0">
                <a:latin typeface="Consolas"/>
                <a:cs typeface="Consolas"/>
                <a:sym typeface="Courier New Bold" charset="0"/>
              </a:rPr>
              <a:t> ...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return 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z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;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}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idx="1"/>
          </p:nvPr>
        </p:nvSpPr>
        <p:spPr>
          <a:xfrm>
            <a:off x="3623793" y="1570552"/>
            <a:ext cx="5257800" cy="505460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Passing control</a:t>
            </a:r>
          </a:p>
          <a:p>
            <a:pPr marL="514350" indent="-514350">
              <a:buAutoNum type="arabicPeriod"/>
            </a:pPr>
            <a:r>
              <a:rPr lang="en-US" dirty="0" smtClean="0"/>
              <a:t>Passing Arguments &amp; return value</a:t>
            </a:r>
          </a:p>
          <a:p>
            <a:pPr marL="514350" indent="-514350">
              <a:buAutoNum type="arabicPeriod"/>
            </a:pPr>
            <a:r>
              <a:rPr lang="en-US" dirty="0" smtClean="0"/>
              <a:t>Allocate / </a:t>
            </a:r>
            <a:r>
              <a:rPr lang="en-US" dirty="0" err="1" smtClean="0"/>
              <a:t>deallocate</a:t>
            </a:r>
            <a:r>
              <a:rPr lang="en-US" dirty="0" smtClean="0"/>
              <a:t> local variables</a:t>
            </a:r>
          </a:p>
        </p:txBody>
      </p:sp>
    </p:spTree>
    <p:extLst>
      <p:ext uri="{BB962C8B-B14F-4D97-AF65-F5344CB8AC3E}">
        <p14:creationId xmlns:p14="http://schemas.microsoft.com/office/powerpoint/2010/main" val="1626937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610600" cy="1143000"/>
          </a:xfrm>
          <a:ln/>
        </p:spPr>
        <p:txBody>
          <a:bodyPr>
            <a:normAutofit fontScale="90000"/>
          </a:bodyPr>
          <a:lstStyle/>
          <a:p>
            <a:pPr marL="119063" indent="-119063"/>
            <a:r>
              <a:rPr lang="en-US" dirty="0" smtClean="0"/>
              <a:t>How to transfer control for procedure calls?</a:t>
            </a:r>
            <a:endParaRPr lang="en-US" dirty="0"/>
          </a:p>
        </p:txBody>
      </p:sp>
      <p:sp>
        <p:nvSpPr>
          <p:cNvPr id="7" name="Rectangle 4"/>
          <p:cNvSpPr>
            <a:spLocks/>
          </p:cNvSpPr>
          <p:nvPr/>
        </p:nvSpPr>
        <p:spPr bwMode="auto">
          <a:xfrm>
            <a:off x="1447800" y="1295400"/>
            <a:ext cx="1841500" cy="1371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v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oid main(){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..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 f(..)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L1: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..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}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8" name="Rectangle 4"/>
          <p:cNvSpPr>
            <a:spLocks/>
          </p:cNvSpPr>
          <p:nvPr/>
        </p:nvSpPr>
        <p:spPr bwMode="auto">
          <a:xfrm>
            <a:off x="1447800" y="2819400"/>
            <a:ext cx="1841500" cy="1371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v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oid f(){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..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 g(..)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L2: ..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}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9" name="Rectangle 4"/>
          <p:cNvSpPr>
            <a:spLocks/>
          </p:cNvSpPr>
          <p:nvPr/>
        </p:nvSpPr>
        <p:spPr bwMode="auto">
          <a:xfrm>
            <a:off x="1447800" y="4419600"/>
            <a:ext cx="1841500" cy="1371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v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oid g(){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..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 h(..)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L3: ..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}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2763337" y="2045936"/>
            <a:ext cx="0" cy="0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44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610600" cy="1143000"/>
          </a:xfrm>
          <a:ln/>
        </p:spPr>
        <p:txBody>
          <a:bodyPr>
            <a:normAutofit fontScale="90000"/>
          </a:bodyPr>
          <a:lstStyle/>
          <a:p>
            <a:pPr marL="119063" indent="-119063"/>
            <a:r>
              <a:rPr lang="en-US" dirty="0" smtClean="0"/>
              <a:t>How to transfer control for procedure calls?</a:t>
            </a:r>
            <a:endParaRPr lang="en-US" dirty="0"/>
          </a:p>
        </p:txBody>
      </p:sp>
      <p:sp>
        <p:nvSpPr>
          <p:cNvPr id="7" name="Rectangle 4"/>
          <p:cNvSpPr>
            <a:spLocks/>
          </p:cNvSpPr>
          <p:nvPr/>
        </p:nvSpPr>
        <p:spPr bwMode="auto">
          <a:xfrm>
            <a:off x="1447800" y="1295400"/>
            <a:ext cx="1841500" cy="1371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v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oid main(){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..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 f(..)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L1: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..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}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8" name="Rectangle 4"/>
          <p:cNvSpPr>
            <a:spLocks/>
          </p:cNvSpPr>
          <p:nvPr/>
        </p:nvSpPr>
        <p:spPr bwMode="auto">
          <a:xfrm>
            <a:off x="1447800" y="2819400"/>
            <a:ext cx="1841500" cy="1371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v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oid f(){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..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 g(..)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L2: ..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}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9" name="Rectangle 4"/>
          <p:cNvSpPr>
            <a:spLocks/>
          </p:cNvSpPr>
          <p:nvPr/>
        </p:nvSpPr>
        <p:spPr bwMode="auto">
          <a:xfrm>
            <a:off x="1447800" y="4419600"/>
            <a:ext cx="1841500" cy="1371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v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oid g(){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..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 h(..)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L3: ..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}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2763337" y="2045936"/>
            <a:ext cx="0" cy="0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334" name="Freeform 12333"/>
          <p:cNvSpPr/>
          <p:nvPr/>
        </p:nvSpPr>
        <p:spPr>
          <a:xfrm>
            <a:off x="2836065" y="2013521"/>
            <a:ext cx="1949847" cy="1302306"/>
          </a:xfrm>
          <a:custGeom>
            <a:avLst/>
            <a:gdLst>
              <a:gd name="connsiteX0" fmla="*/ 21343 w 1949847"/>
              <a:gd name="connsiteY0" fmla="*/ 20656 h 1302306"/>
              <a:gd name="connsiteX1" fmla="*/ 221244 w 1949847"/>
              <a:gd name="connsiteY1" fmla="*/ 32415 h 1302306"/>
              <a:gd name="connsiteX2" fmla="*/ 1608792 w 1949847"/>
              <a:gd name="connsiteY2" fmla="*/ 326371 h 1302306"/>
              <a:gd name="connsiteX3" fmla="*/ 1843970 w 1949847"/>
              <a:gd name="connsiteY3" fmla="*/ 949558 h 1302306"/>
              <a:gd name="connsiteX4" fmla="*/ 174209 w 1949847"/>
              <a:gd name="connsiteY4" fmla="*/ 1302306 h 1302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9847" h="1302306">
                <a:moveTo>
                  <a:pt x="21343" y="20656"/>
                </a:moveTo>
                <a:cubicBezTo>
                  <a:pt x="-10994" y="1059"/>
                  <a:pt x="-43331" y="-18538"/>
                  <a:pt x="221244" y="32415"/>
                </a:cubicBezTo>
                <a:cubicBezTo>
                  <a:pt x="485819" y="83368"/>
                  <a:pt x="1338338" y="173514"/>
                  <a:pt x="1608792" y="326371"/>
                </a:cubicBezTo>
                <a:cubicBezTo>
                  <a:pt x="1879246" y="479228"/>
                  <a:pt x="2083067" y="786902"/>
                  <a:pt x="1843970" y="949558"/>
                </a:cubicBezTo>
                <a:cubicBezTo>
                  <a:pt x="1604873" y="1112214"/>
                  <a:pt x="456422" y="1243515"/>
                  <a:pt x="174209" y="1302306"/>
                </a:cubicBezTo>
              </a:path>
            </a:pathLst>
          </a:custGeom>
          <a:ln w="38100" cmpd="sng">
            <a:solidFill>
              <a:srgbClr val="000000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 w="76200" cmpd="sng">
                <a:solidFill>
                  <a:schemeClr val="tx1"/>
                </a:solidFill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335" name="TextBox 12334"/>
          <p:cNvSpPr txBox="1"/>
          <p:nvPr/>
        </p:nvSpPr>
        <p:spPr>
          <a:xfrm>
            <a:off x="4648200" y="1905000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latin typeface="Arial"/>
                <a:cs typeface="Arial"/>
              </a:rPr>
              <a:t>Jump to f()</a:t>
            </a:r>
          </a:p>
          <a:p>
            <a:pPr algn="l"/>
            <a:r>
              <a:rPr lang="en-US" sz="2000" dirty="0" smtClean="0">
                <a:latin typeface="Arial"/>
                <a:cs typeface="Arial"/>
              </a:rPr>
              <a:t>Remember where to come back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8354477" y="3866967"/>
            <a:ext cx="457200" cy="38100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ヒラギノ角ゴ ProN W3" charset="0"/>
                <a:cs typeface="Arial"/>
                <a:sym typeface="Gill Sans" charset="0"/>
              </a:rPr>
              <a:t>L1</a:t>
            </a:r>
          </a:p>
        </p:txBody>
      </p:sp>
    </p:spTree>
    <p:extLst>
      <p:ext uri="{BB962C8B-B14F-4D97-AF65-F5344CB8AC3E}">
        <p14:creationId xmlns:p14="http://schemas.microsoft.com/office/powerpoint/2010/main" val="220392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610600" cy="1143000"/>
          </a:xfrm>
          <a:ln/>
        </p:spPr>
        <p:txBody>
          <a:bodyPr>
            <a:normAutofit fontScale="90000"/>
          </a:bodyPr>
          <a:lstStyle/>
          <a:p>
            <a:pPr marL="119063" indent="-119063"/>
            <a:r>
              <a:rPr lang="en-US" dirty="0" smtClean="0"/>
              <a:t>How to transfer control for procedure calls?</a:t>
            </a:r>
            <a:endParaRPr lang="en-US" dirty="0"/>
          </a:p>
        </p:txBody>
      </p:sp>
      <p:sp>
        <p:nvSpPr>
          <p:cNvPr id="7" name="Rectangle 4"/>
          <p:cNvSpPr>
            <a:spLocks/>
          </p:cNvSpPr>
          <p:nvPr/>
        </p:nvSpPr>
        <p:spPr bwMode="auto">
          <a:xfrm>
            <a:off x="1447800" y="1295400"/>
            <a:ext cx="1841500" cy="1371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v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oid main(){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..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 f(..)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L1: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..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}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8" name="Rectangle 4"/>
          <p:cNvSpPr>
            <a:spLocks/>
          </p:cNvSpPr>
          <p:nvPr/>
        </p:nvSpPr>
        <p:spPr bwMode="auto">
          <a:xfrm>
            <a:off x="1447800" y="2819400"/>
            <a:ext cx="1841500" cy="1371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v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oid f(){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..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 g(..)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L2: ..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}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9" name="Rectangle 4"/>
          <p:cNvSpPr>
            <a:spLocks/>
          </p:cNvSpPr>
          <p:nvPr/>
        </p:nvSpPr>
        <p:spPr bwMode="auto">
          <a:xfrm>
            <a:off x="1447800" y="4419600"/>
            <a:ext cx="1841500" cy="1371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v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oid g(){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..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 h(..)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L3: ..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}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2763337" y="2045936"/>
            <a:ext cx="0" cy="0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334" name="Freeform 12333"/>
          <p:cNvSpPr/>
          <p:nvPr/>
        </p:nvSpPr>
        <p:spPr>
          <a:xfrm>
            <a:off x="2836065" y="2013521"/>
            <a:ext cx="1949847" cy="1302306"/>
          </a:xfrm>
          <a:custGeom>
            <a:avLst/>
            <a:gdLst>
              <a:gd name="connsiteX0" fmla="*/ 21343 w 1949847"/>
              <a:gd name="connsiteY0" fmla="*/ 20656 h 1302306"/>
              <a:gd name="connsiteX1" fmla="*/ 221244 w 1949847"/>
              <a:gd name="connsiteY1" fmla="*/ 32415 h 1302306"/>
              <a:gd name="connsiteX2" fmla="*/ 1608792 w 1949847"/>
              <a:gd name="connsiteY2" fmla="*/ 326371 h 1302306"/>
              <a:gd name="connsiteX3" fmla="*/ 1843970 w 1949847"/>
              <a:gd name="connsiteY3" fmla="*/ 949558 h 1302306"/>
              <a:gd name="connsiteX4" fmla="*/ 174209 w 1949847"/>
              <a:gd name="connsiteY4" fmla="*/ 1302306 h 1302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9847" h="1302306">
                <a:moveTo>
                  <a:pt x="21343" y="20656"/>
                </a:moveTo>
                <a:cubicBezTo>
                  <a:pt x="-10994" y="1059"/>
                  <a:pt x="-43331" y="-18538"/>
                  <a:pt x="221244" y="32415"/>
                </a:cubicBezTo>
                <a:cubicBezTo>
                  <a:pt x="485819" y="83368"/>
                  <a:pt x="1338338" y="173514"/>
                  <a:pt x="1608792" y="326371"/>
                </a:cubicBezTo>
                <a:cubicBezTo>
                  <a:pt x="1879246" y="479228"/>
                  <a:pt x="2083067" y="786902"/>
                  <a:pt x="1843970" y="949558"/>
                </a:cubicBezTo>
                <a:cubicBezTo>
                  <a:pt x="1604873" y="1112214"/>
                  <a:pt x="456422" y="1243515"/>
                  <a:pt x="174209" y="1302306"/>
                </a:cubicBezTo>
              </a:path>
            </a:pathLst>
          </a:custGeom>
          <a:ln w="38100" cmpd="sng">
            <a:solidFill>
              <a:srgbClr val="000000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335" name="TextBox 12334"/>
          <p:cNvSpPr txBox="1"/>
          <p:nvPr/>
        </p:nvSpPr>
        <p:spPr>
          <a:xfrm>
            <a:off x="4648200" y="1905000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latin typeface="Arial"/>
                <a:cs typeface="Arial"/>
              </a:rPr>
              <a:t>Jump to f()</a:t>
            </a:r>
          </a:p>
          <a:p>
            <a:pPr algn="l"/>
            <a:r>
              <a:rPr lang="en-US" sz="2000" dirty="0" smtClean="0">
                <a:latin typeface="Arial"/>
                <a:cs typeface="Arial"/>
              </a:rPr>
              <a:t>Remember where to come back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80" name="Freeform 79"/>
          <p:cNvSpPr/>
          <p:nvPr/>
        </p:nvSpPr>
        <p:spPr>
          <a:xfrm>
            <a:off x="3124200" y="3657600"/>
            <a:ext cx="1949847" cy="1302306"/>
          </a:xfrm>
          <a:custGeom>
            <a:avLst/>
            <a:gdLst>
              <a:gd name="connsiteX0" fmla="*/ 21343 w 1949847"/>
              <a:gd name="connsiteY0" fmla="*/ 20656 h 1302306"/>
              <a:gd name="connsiteX1" fmla="*/ 221244 w 1949847"/>
              <a:gd name="connsiteY1" fmla="*/ 32415 h 1302306"/>
              <a:gd name="connsiteX2" fmla="*/ 1608792 w 1949847"/>
              <a:gd name="connsiteY2" fmla="*/ 326371 h 1302306"/>
              <a:gd name="connsiteX3" fmla="*/ 1843970 w 1949847"/>
              <a:gd name="connsiteY3" fmla="*/ 949558 h 1302306"/>
              <a:gd name="connsiteX4" fmla="*/ 174209 w 1949847"/>
              <a:gd name="connsiteY4" fmla="*/ 1302306 h 1302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9847" h="1302306">
                <a:moveTo>
                  <a:pt x="21343" y="20656"/>
                </a:moveTo>
                <a:cubicBezTo>
                  <a:pt x="-10994" y="1059"/>
                  <a:pt x="-43331" y="-18538"/>
                  <a:pt x="221244" y="32415"/>
                </a:cubicBezTo>
                <a:cubicBezTo>
                  <a:pt x="485819" y="83368"/>
                  <a:pt x="1338338" y="173514"/>
                  <a:pt x="1608792" y="326371"/>
                </a:cubicBezTo>
                <a:cubicBezTo>
                  <a:pt x="1879246" y="479228"/>
                  <a:pt x="2083067" y="786902"/>
                  <a:pt x="1843970" y="949558"/>
                </a:cubicBezTo>
                <a:cubicBezTo>
                  <a:pt x="1604873" y="1112214"/>
                  <a:pt x="456422" y="1243515"/>
                  <a:pt x="174209" y="1302306"/>
                </a:cubicBezTo>
              </a:path>
            </a:pathLst>
          </a:custGeom>
          <a:ln w="38100" cmpd="sng">
            <a:solidFill>
              <a:srgbClr val="000000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572000" y="3581400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latin typeface="Arial"/>
                <a:cs typeface="Arial"/>
              </a:rPr>
              <a:t>Jump to g()</a:t>
            </a:r>
          </a:p>
          <a:p>
            <a:pPr algn="l"/>
            <a:r>
              <a:rPr lang="en-US" sz="2000" dirty="0" smtClean="0">
                <a:latin typeface="Arial"/>
                <a:cs typeface="Arial"/>
              </a:rPr>
              <a:t>Remember where to come back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8352197" y="3482457"/>
            <a:ext cx="457200" cy="38100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ヒラギノ角ゴ ProN W3" charset="0"/>
                <a:cs typeface="Arial"/>
                <a:sym typeface="Gill Sans" charset="0"/>
              </a:rPr>
              <a:t>L2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8354477" y="3866967"/>
            <a:ext cx="457200" cy="38100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ヒラギノ角ゴ ProN W3" charset="0"/>
                <a:cs typeface="Arial"/>
                <a:sym typeface="Gill Sans" charset="0"/>
              </a:rPr>
              <a:t>L1</a:t>
            </a:r>
          </a:p>
        </p:txBody>
      </p:sp>
    </p:spTree>
    <p:extLst>
      <p:ext uri="{BB962C8B-B14F-4D97-AF65-F5344CB8AC3E}">
        <p14:creationId xmlns:p14="http://schemas.microsoft.com/office/powerpoint/2010/main" val="220392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610600" cy="1143000"/>
          </a:xfrm>
          <a:ln/>
        </p:spPr>
        <p:txBody>
          <a:bodyPr>
            <a:normAutofit fontScale="90000"/>
          </a:bodyPr>
          <a:lstStyle/>
          <a:p>
            <a:pPr marL="119063" indent="-119063"/>
            <a:r>
              <a:rPr lang="en-US" dirty="0" smtClean="0"/>
              <a:t>How to transfer control for procedure calls?</a:t>
            </a:r>
            <a:endParaRPr lang="en-US" dirty="0"/>
          </a:p>
        </p:txBody>
      </p:sp>
      <p:sp>
        <p:nvSpPr>
          <p:cNvPr id="7" name="Rectangle 4"/>
          <p:cNvSpPr>
            <a:spLocks/>
          </p:cNvSpPr>
          <p:nvPr/>
        </p:nvSpPr>
        <p:spPr bwMode="auto">
          <a:xfrm>
            <a:off x="1447800" y="1295400"/>
            <a:ext cx="1841500" cy="1371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v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oid main(){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..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 f(..)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L1:</a:t>
            </a:r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..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}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8" name="Rectangle 4"/>
          <p:cNvSpPr>
            <a:spLocks/>
          </p:cNvSpPr>
          <p:nvPr/>
        </p:nvSpPr>
        <p:spPr bwMode="auto">
          <a:xfrm>
            <a:off x="1447800" y="2819400"/>
            <a:ext cx="1841500" cy="1371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v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oid f(){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..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 g(..)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L2: ..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}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9" name="Rectangle 4"/>
          <p:cNvSpPr>
            <a:spLocks/>
          </p:cNvSpPr>
          <p:nvPr/>
        </p:nvSpPr>
        <p:spPr bwMode="auto">
          <a:xfrm>
            <a:off x="1447800" y="4419600"/>
            <a:ext cx="1841500" cy="1371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v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oid g(){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..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   h(..)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L3: ..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}</a:t>
            </a:r>
            <a:r>
              <a:rPr lang="en-US" sz="1800" dirty="0" smtClean="0">
                <a:solidFill>
                  <a:schemeClr val="tx1"/>
                </a:solidFill>
                <a:latin typeface="Consolas"/>
                <a:cs typeface="Consolas"/>
                <a:sym typeface="Courier New Bold" charset="0"/>
              </a:rPr>
              <a:t> </a:t>
            </a:r>
            <a:endParaRPr lang="en-US" sz="1800" dirty="0">
              <a:solidFill>
                <a:schemeClr val="tx1"/>
              </a:solidFill>
              <a:latin typeface="Consolas"/>
              <a:cs typeface="Consolas"/>
              <a:sym typeface="Courier New Bold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2763337" y="2045936"/>
            <a:ext cx="0" cy="0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334" name="Freeform 12333"/>
          <p:cNvSpPr/>
          <p:nvPr/>
        </p:nvSpPr>
        <p:spPr>
          <a:xfrm>
            <a:off x="2836065" y="2013521"/>
            <a:ext cx="1949847" cy="1302306"/>
          </a:xfrm>
          <a:custGeom>
            <a:avLst/>
            <a:gdLst>
              <a:gd name="connsiteX0" fmla="*/ 21343 w 1949847"/>
              <a:gd name="connsiteY0" fmla="*/ 20656 h 1302306"/>
              <a:gd name="connsiteX1" fmla="*/ 221244 w 1949847"/>
              <a:gd name="connsiteY1" fmla="*/ 32415 h 1302306"/>
              <a:gd name="connsiteX2" fmla="*/ 1608792 w 1949847"/>
              <a:gd name="connsiteY2" fmla="*/ 326371 h 1302306"/>
              <a:gd name="connsiteX3" fmla="*/ 1843970 w 1949847"/>
              <a:gd name="connsiteY3" fmla="*/ 949558 h 1302306"/>
              <a:gd name="connsiteX4" fmla="*/ 174209 w 1949847"/>
              <a:gd name="connsiteY4" fmla="*/ 1302306 h 1302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9847" h="1302306">
                <a:moveTo>
                  <a:pt x="21343" y="20656"/>
                </a:moveTo>
                <a:cubicBezTo>
                  <a:pt x="-10994" y="1059"/>
                  <a:pt x="-43331" y="-18538"/>
                  <a:pt x="221244" y="32415"/>
                </a:cubicBezTo>
                <a:cubicBezTo>
                  <a:pt x="485819" y="83368"/>
                  <a:pt x="1338338" y="173514"/>
                  <a:pt x="1608792" y="326371"/>
                </a:cubicBezTo>
                <a:cubicBezTo>
                  <a:pt x="1879246" y="479228"/>
                  <a:pt x="2083067" y="786902"/>
                  <a:pt x="1843970" y="949558"/>
                </a:cubicBezTo>
                <a:cubicBezTo>
                  <a:pt x="1604873" y="1112214"/>
                  <a:pt x="456422" y="1243515"/>
                  <a:pt x="174209" y="1302306"/>
                </a:cubicBezTo>
              </a:path>
            </a:pathLst>
          </a:custGeom>
          <a:ln w="38100" cmpd="sng">
            <a:solidFill>
              <a:srgbClr val="000000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335" name="TextBox 12334"/>
          <p:cNvSpPr txBox="1"/>
          <p:nvPr/>
        </p:nvSpPr>
        <p:spPr>
          <a:xfrm>
            <a:off x="4648200" y="1905000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latin typeface="Arial"/>
                <a:cs typeface="Arial"/>
              </a:rPr>
              <a:t>Jump to f()</a:t>
            </a:r>
          </a:p>
          <a:p>
            <a:pPr algn="l"/>
            <a:r>
              <a:rPr lang="en-US" sz="2000" dirty="0" smtClean="0">
                <a:latin typeface="Arial"/>
                <a:cs typeface="Arial"/>
              </a:rPr>
              <a:t>Remember where to come back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80" name="Freeform 79"/>
          <p:cNvSpPr/>
          <p:nvPr/>
        </p:nvSpPr>
        <p:spPr>
          <a:xfrm>
            <a:off x="3124200" y="3657600"/>
            <a:ext cx="1949847" cy="1302306"/>
          </a:xfrm>
          <a:custGeom>
            <a:avLst/>
            <a:gdLst>
              <a:gd name="connsiteX0" fmla="*/ 21343 w 1949847"/>
              <a:gd name="connsiteY0" fmla="*/ 20656 h 1302306"/>
              <a:gd name="connsiteX1" fmla="*/ 221244 w 1949847"/>
              <a:gd name="connsiteY1" fmla="*/ 32415 h 1302306"/>
              <a:gd name="connsiteX2" fmla="*/ 1608792 w 1949847"/>
              <a:gd name="connsiteY2" fmla="*/ 326371 h 1302306"/>
              <a:gd name="connsiteX3" fmla="*/ 1843970 w 1949847"/>
              <a:gd name="connsiteY3" fmla="*/ 949558 h 1302306"/>
              <a:gd name="connsiteX4" fmla="*/ 174209 w 1949847"/>
              <a:gd name="connsiteY4" fmla="*/ 1302306 h 1302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9847" h="1302306">
                <a:moveTo>
                  <a:pt x="21343" y="20656"/>
                </a:moveTo>
                <a:cubicBezTo>
                  <a:pt x="-10994" y="1059"/>
                  <a:pt x="-43331" y="-18538"/>
                  <a:pt x="221244" y="32415"/>
                </a:cubicBezTo>
                <a:cubicBezTo>
                  <a:pt x="485819" y="83368"/>
                  <a:pt x="1338338" y="173514"/>
                  <a:pt x="1608792" y="326371"/>
                </a:cubicBezTo>
                <a:cubicBezTo>
                  <a:pt x="1879246" y="479228"/>
                  <a:pt x="2083067" y="786902"/>
                  <a:pt x="1843970" y="949558"/>
                </a:cubicBezTo>
                <a:cubicBezTo>
                  <a:pt x="1604873" y="1112214"/>
                  <a:pt x="456422" y="1243515"/>
                  <a:pt x="174209" y="1302306"/>
                </a:cubicBezTo>
              </a:path>
            </a:pathLst>
          </a:custGeom>
          <a:ln w="38100" cmpd="sng">
            <a:solidFill>
              <a:srgbClr val="000000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2" name="Freeform 81"/>
          <p:cNvSpPr/>
          <p:nvPr/>
        </p:nvSpPr>
        <p:spPr>
          <a:xfrm>
            <a:off x="3200400" y="5181600"/>
            <a:ext cx="1949847" cy="1302306"/>
          </a:xfrm>
          <a:custGeom>
            <a:avLst/>
            <a:gdLst>
              <a:gd name="connsiteX0" fmla="*/ 21343 w 1949847"/>
              <a:gd name="connsiteY0" fmla="*/ 20656 h 1302306"/>
              <a:gd name="connsiteX1" fmla="*/ 221244 w 1949847"/>
              <a:gd name="connsiteY1" fmla="*/ 32415 h 1302306"/>
              <a:gd name="connsiteX2" fmla="*/ 1608792 w 1949847"/>
              <a:gd name="connsiteY2" fmla="*/ 326371 h 1302306"/>
              <a:gd name="connsiteX3" fmla="*/ 1843970 w 1949847"/>
              <a:gd name="connsiteY3" fmla="*/ 949558 h 1302306"/>
              <a:gd name="connsiteX4" fmla="*/ 174209 w 1949847"/>
              <a:gd name="connsiteY4" fmla="*/ 1302306 h 1302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9847" h="1302306">
                <a:moveTo>
                  <a:pt x="21343" y="20656"/>
                </a:moveTo>
                <a:cubicBezTo>
                  <a:pt x="-10994" y="1059"/>
                  <a:pt x="-43331" y="-18538"/>
                  <a:pt x="221244" y="32415"/>
                </a:cubicBezTo>
                <a:cubicBezTo>
                  <a:pt x="485819" y="83368"/>
                  <a:pt x="1338338" y="173514"/>
                  <a:pt x="1608792" y="326371"/>
                </a:cubicBezTo>
                <a:cubicBezTo>
                  <a:pt x="1879246" y="479228"/>
                  <a:pt x="2083067" y="786902"/>
                  <a:pt x="1843970" y="949558"/>
                </a:cubicBezTo>
                <a:cubicBezTo>
                  <a:pt x="1604873" y="1112214"/>
                  <a:pt x="456422" y="1243515"/>
                  <a:pt x="174209" y="1302306"/>
                </a:cubicBezTo>
              </a:path>
            </a:pathLst>
          </a:custGeom>
          <a:ln w="38100" cmpd="sng">
            <a:solidFill>
              <a:srgbClr val="000000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572000" y="3581400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latin typeface="Arial"/>
                <a:cs typeface="Arial"/>
              </a:rPr>
              <a:t>Jump to g()</a:t>
            </a:r>
          </a:p>
          <a:p>
            <a:pPr algn="l"/>
            <a:r>
              <a:rPr lang="en-US" sz="2000" dirty="0" smtClean="0">
                <a:latin typeface="Arial"/>
                <a:cs typeface="Arial"/>
              </a:rPr>
              <a:t>Remember where to come back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724400" y="4982740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latin typeface="Arial"/>
                <a:cs typeface="Arial"/>
              </a:rPr>
              <a:t>Jump to h()</a:t>
            </a:r>
          </a:p>
          <a:p>
            <a:pPr algn="l"/>
            <a:r>
              <a:rPr lang="en-US" sz="2000" dirty="0" smtClean="0">
                <a:latin typeface="Arial"/>
                <a:cs typeface="Arial"/>
              </a:rPr>
              <a:t>Remember where to come back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8352197" y="3482457"/>
            <a:ext cx="457200" cy="38100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ヒラギノ角ゴ ProN W3" charset="0"/>
                <a:cs typeface="Arial"/>
                <a:sym typeface="Gill Sans" charset="0"/>
              </a:rPr>
              <a:t>L2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8354477" y="3866967"/>
            <a:ext cx="457200" cy="38100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ヒラギノ角ゴ ProN W3" charset="0"/>
                <a:cs typeface="Arial"/>
                <a:sym typeface="Gill Sans" charset="0"/>
              </a:rPr>
              <a:t>L1</a:t>
            </a:r>
          </a:p>
        </p:txBody>
      </p:sp>
      <p:sp>
        <p:nvSpPr>
          <p:cNvPr id="21" name="Rectangle 88"/>
          <p:cNvSpPr/>
          <p:nvPr/>
        </p:nvSpPr>
        <p:spPr bwMode="auto">
          <a:xfrm>
            <a:off x="8354477" y="3121197"/>
            <a:ext cx="457200" cy="38100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L3</a:t>
            </a:r>
          </a:p>
        </p:txBody>
      </p:sp>
    </p:spTree>
    <p:extLst>
      <p:ext uri="{BB962C8B-B14F-4D97-AF65-F5344CB8AC3E}">
        <p14:creationId xmlns:p14="http://schemas.microsoft.com/office/powerpoint/2010/main" val="220392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loudVisor-Aust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 w="28575">
          <a:solidFill>
            <a:schemeClr val="bg2">
              <a:lumMod val="2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CloudVisor-Austin.thmx</Template>
  <TotalTime>70906</TotalTime>
  <Words>4237</Words>
  <Application>Microsoft Macintosh PowerPoint</Application>
  <PresentationFormat>On-screen Show (4:3)</PresentationFormat>
  <Paragraphs>1268</Paragraphs>
  <Slides>43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CloudVisor-Austin</vt:lpstr>
      <vt:lpstr>Machine Program: Procedure</vt:lpstr>
      <vt:lpstr>What we’ve learnt  (how hardware runs a program)</vt:lpstr>
      <vt:lpstr>Requirements of procedure calls?</vt:lpstr>
      <vt:lpstr>Requirements of procedure calls?</vt:lpstr>
      <vt:lpstr>Requirements of procedure calls?</vt:lpstr>
      <vt:lpstr>How to transfer control for procedure calls?</vt:lpstr>
      <vt:lpstr>How to transfer control for procedure calls?</vt:lpstr>
      <vt:lpstr>How to transfer control for procedure calls?</vt:lpstr>
      <vt:lpstr>How to transfer control for procedure calls?</vt:lpstr>
      <vt:lpstr>How to transfer control for procedure calls?</vt:lpstr>
      <vt:lpstr>How to transfer control for procedure calls?</vt:lpstr>
      <vt:lpstr>How to transfer control for procedure calls?</vt:lpstr>
      <vt:lpstr>How to transfer control for procedure calls?</vt:lpstr>
      <vt:lpstr>PowerPoint Presentation</vt:lpstr>
      <vt:lpstr>Stack – push Instruction</vt:lpstr>
      <vt:lpstr>PowerPoint Presentation</vt:lpstr>
      <vt:lpstr>PowerPoint Presentation</vt:lpstr>
      <vt:lpstr>Stack – pop Instruction</vt:lpstr>
      <vt:lpstr>PowerPoint Presentation</vt:lpstr>
      <vt:lpstr>PowerPoint Presentation</vt:lpstr>
      <vt:lpstr>Call instruction: control transfer from caller to callee</vt:lpstr>
      <vt:lpstr>Call instruction: control transfer from caller to callee</vt:lpstr>
      <vt:lpstr>Call instruction: control transfer from caller to callee</vt:lpstr>
      <vt:lpstr>Ret instruction: control transfer from callee back to caller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Where to store function arguments and return values?</vt:lpstr>
      <vt:lpstr>Where to store function arguments and return values?</vt:lpstr>
      <vt:lpstr>C/UNIX’s calling convention</vt:lpstr>
      <vt:lpstr>Calling convention: args, return vals</vt:lpstr>
      <vt:lpstr>Calling convention: args, return vals</vt:lpstr>
      <vt:lpstr>How to allocate/deallocate local vars?</vt:lpstr>
      <vt:lpstr>Calling convention:  Caller vs. callee-save registers</vt:lpstr>
      <vt:lpstr>Calling convention: register saving</vt:lpstr>
      <vt:lpstr>Calling convention: Register saving</vt:lpstr>
      <vt:lpstr>Example</vt:lpstr>
      <vt:lpstr>Example</vt:lpstr>
    </vt:vector>
  </TitlesOfParts>
  <Company>fudan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VFlash</dc:title>
  <dc:creator>xiang song</dc:creator>
  <cp:lastModifiedBy>Jinyang Li</cp:lastModifiedBy>
  <cp:revision>9841</cp:revision>
  <cp:lastPrinted>2018-10-22T15:50:26Z</cp:lastPrinted>
  <dcterms:created xsi:type="dcterms:W3CDTF">2012-08-17T04:52:30Z</dcterms:created>
  <dcterms:modified xsi:type="dcterms:W3CDTF">2019-03-25T03:02:13Z</dcterms:modified>
</cp:coreProperties>
</file>