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303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96" r:id="rId18"/>
    <p:sldId id="273" r:id="rId19"/>
    <p:sldId id="299" r:id="rId20"/>
    <p:sldId id="301" r:id="rId21"/>
    <p:sldId id="302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9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DB956-5FBF-0C49-B719-083E54465E84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4216F-E0EE-6943-B1AD-794AFC58C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9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F4BC-DB02-0240-8D30-D4531CE1B883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CFA9-5924-FE4B-AFDE-0F0BBB80B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2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F4BC-DB02-0240-8D30-D4531CE1B883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CFA9-5924-FE4B-AFDE-0F0BBB80B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4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F4BC-DB02-0240-8D30-D4531CE1B883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CFA9-5924-FE4B-AFDE-0F0BBB80B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75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F4BC-DB02-0240-8D30-D4531CE1B883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CFA9-5924-FE4B-AFDE-0F0BBB80B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5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F4BC-DB02-0240-8D30-D4531CE1B883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CFA9-5924-FE4B-AFDE-0F0BBB80B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3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F4BC-DB02-0240-8D30-D4531CE1B883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CFA9-5924-FE4B-AFDE-0F0BBB80B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1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F4BC-DB02-0240-8D30-D4531CE1B883}" type="datetimeFigureOut">
              <a:rPr lang="en-US" smtClean="0"/>
              <a:t>3/26/19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CFA9-5924-FE4B-AFDE-0F0BBB80B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4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F4BC-DB02-0240-8D30-D4531CE1B883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CFA9-5924-FE4B-AFDE-0F0BBB80B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1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F4BC-DB02-0240-8D30-D4531CE1B883}" type="datetimeFigureOut">
              <a:rPr lang="en-US" smtClean="0"/>
              <a:t>3/26/19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CFA9-5924-FE4B-AFDE-0F0BBB80B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F4BC-DB02-0240-8D30-D4531CE1B883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CFA9-5924-FE4B-AFDE-0F0BBB80B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F4BC-DB02-0240-8D30-D4531CE1B883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CFA9-5924-FE4B-AFDE-0F0BBB80B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7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0F4BC-DB02-0240-8D30-D4531CE1B883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8CFA9-5924-FE4B-AFDE-0F0BBB80B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28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package" Target="../embeddings/Microsoft_Excel_Sheet1.xlsx"/><Relationship Id="rId5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package" Target="../embeddings/Microsoft_Excel_Sheet2.xlsx"/><Relationship Id="rId5" Type="http://schemas.openxmlformats.org/officeDocument/2006/relationships/image" Target="../media/image5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03-27 at 10.28.0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15" r="-4315"/>
          <a:stretch>
            <a:fillRect/>
          </a:stretch>
        </p:blipFill>
        <p:spPr>
          <a:xfrm>
            <a:off x="457200" y="527050"/>
            <a:ext cx="8229600" cy="5599113"/>
          </a:xfrm>
        </p:spPr>
      </p:pic>
      <p:sp>
        <p:nvSpPr>
          <p:cNvPr id="5" name="TextBox 4"/>
          <p:cNvSpPr txBox="1"/>
          <p:nvPr/>
        </p:nvSpPr>
        <p:spPr>
          <a:xfrm>
            <a:off x="1316519" y="6212878"/>
            <a:ext cx="1332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Yann</a:t>
            </a:r>
            <a:r>
              <a:rPr lang="en-US" dirty="0" smtClean="0"/>
              <a:t> Le </a:t>
            </a:r>
            <a:r>
              <a:rPr lang="en-US" dirty="0" err="1" smtClean="0"/>
              <a:t>Cun</a:t>
            </a:r>
            <a:endParaRPr lang="en-US" dirty="0" smtClean="0"/>
          </a:p>
          <a:p>
            <a:pPr algn="ctr"/>
            <a:r>
              <a:rPr lang="en-US" dirty="0" smtClean="0"/>
              <a:t>NYU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36179" y="6212878"/>
            <a:ext cx="2184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Geoffrey Hinton</a:t>
            </a:r>
          </a:p>
          <a:p>
            <a:pPr algn="ctr"/>
            <a:r>
              <a:rPr lang="en-US" dirty="0" smtClean="0"/>
              <a:t>University of Toronto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84271" y="6211669"/>
            <a:ext cx="2304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Yoshua</a:t>
            </a:r>
            <a:r>
              <a:rPr lang="en-US" dirty="0" smtClean="0"/>
              <a:t> </a:t>
            </a:r>
            <a:r>
              <a:rPr lang="en-US" dirty="0" err="1" smtClean="0"/>
              <a:t>Bengio</a:t>
            </a:r>
            <a:endParaRPr lang="en-US" dirty="0" smtClean="0"/>
          </a:p>
          <a:p>
            <a:pPr algn="ctr"/>
            <a:r>
              <a:rPr lang="en-US" dirty="0" smtClean="0"/>
              <a:t>University of Montreal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20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Screen Shot 2018-10-23 at 11.57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1" y="2898504"/>
            <a:ext cx="9409284" cy="35647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71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Another segmentation fault example</a:t>
            </a:r>
            <a:endParaRPr lang="en-US" sz="4000" dirty="0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5625183" y="892175"/>
            <a:ext cx="1196254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625183" y="5867400"/>
            <a:ext cx="1196254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5625183" y="5562600"/>
            <a:ext cx="1196254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 err="1" smtClean="0">
                <a:latin typeface="Calibri" pitchFamily="34" charset="0"/>
              </a:rPr>
              <a:t>rw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</a:rPr>
              <a:t>data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auto">
          <a:xfrm>
            <a:off x="5625183" y="4267200"/>
            <a:ext cx="1196254" cy="990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 smtClean="0">
                <a:latin typeface="Calibri" pitchFamily="34" charset="0"/>
              </a:rPr>
              <a:t>Heap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5613194" y="1484291"/>
            <a:ext cx="1196254" cy="5872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5625183" y="5257800"/>
            <a:ext cx="1196254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dirty="0" err="1" smtClean="0">
                <a:latin typeface="Calibri" pitchFamily="34" charset="0"/>
              </a:rPr>
              <a:t>rdonly</a:t>
            </a:r>
            <a:r>
              <a:rPr lang="en-US" dirty="0" smtClean="0">
                <a:latin typeface="Calibri" pitchFamily="34" charset="0"/>
              </a:rPr>
              <a:t> data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625183" y="3106525"/>
            <a:ext cx="1196254" cy="6096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Libraries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5268" y="1372184"/>
            <a:ext cx="6390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main() {</a:t>
            </a:r>
          </a:p>
          <a:p>
            <a:r>
              <a:rPr lang="en-US" dirty="0" smtClean="0">
                <a:latin typeface="Consolas"/>
                <a:cs typeface="Consolas"/>
              </a:rPr>
              <a:t>   char s1[6] = “hello”;</a:t>
            </a:r>
          </a:p>
          <a:p>
            <a:r>
              <a:rPr lang="en-US" dirty="0" smtClean="0">
                <a:latin typeface="Consolas"/>
                <a:cs typeface="Consolas"/>
              </a:rPr>
              <a:t>   s1[10000] = ‘H’;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printf</a:t>
            </a:r>
            <a:r>
              <a:rPr lang="en-US" dirty="0" smtClean="0">
                <a:latin typeface="Consolas"/>
                <a:cs typeface="Consolas"/>
              </a:rPr>
              <a:t>(“finished\n”);</a:t>
            </a: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57200" y="1101096"/>
            <a:ext cx="5167983" cy="4950970"/>
            <a:chOff x="457200" y="1101096"/>
            <a:chExt cx="5436640" cy="4950970"/>
          </a:xfrm>
        </p:grpSpPr>
        <p:sp>
          <p:nvSpPr>
            <p:cNvPr id="3" name="Oval 2"/>
            <p:cNvSpPr/>
            <p:nvPr/>
          </p:nvSpPr>
          <p:spPr>
            <a:xfrm>
              <a:off x="457200" y="5659398"/>
              <a:ext cx="1725821" cy="392668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 3"/>
            <p:cNvSpPr/>
            <p:nvPr/>
          </p:nvSpPr>
          <p:spPr>
            <a:xfrm>
              <a:off x="2181698" y="1101096"/>
              <a:ext cx="3712142" cy="4678346"/>
            </a:xfrm>
            <a:custGeom>
              <a:avLst/>
              <a:gdLst>
                <a:gd name="connsiteX0" fmla="*/ 0 w 3712142"/>
                <a:gd name="connsiteY0" fmla="*/ 4678346 h 4678346"/>
                <a:gd name="connsiteX1" fmla="*/ 2523605 w 3712142"/>
                <a:gd name="connsiteY1" fmla="*/ 3701539 h 4678346"/>
                <a:gd name="connsiteX2" fmla="*/ 3028326 w 3712142"/>
                <a:gd name="connsiteY2" fmla="*/ 429235 h 4678346"/>
                <a:gd name="connsiteX3" fmla="*/ 3712142 w 3712142"/>
                <a:gd name="connsiteY3" fmla="*/ 38512 h 4678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2142" h="4678346">
                  <a:moveTo>
                    <a:pt x="0" y="4678346"/>
                  </a:moveTo>
                  <a:cubicBezTo>
                    <a:pt x="1009442" y="4544035"/>
                    <a:pt x="2018884" y="4409724"/>
                    <a:pt x="2523605" y="3701539"/>
                  </a:cubicBezTo>
                  <a:cubicBezTo>
                    <a:pt x="3028326" y="2993354"/>
                    <a:pt x="2830237" y="1039739"/>
                    <a:pt x="3028326" y="429235"/>
                  </a:cubicBezTo>
                  <a:cubicBezTo>
                    <a:pt x="3226415" y="-181269"/>
                    <a:pt x="3712142" y="38512"/>
                    <a:pt x="3712142" y="38512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6793167" y="1414998"/>
            <a:ext cx="246909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dirty="0" smtClean="0">
                <a:latin typeface="Consolas"/>
                <a:cs typeface="Consolas"/>
              </a:rPr>
              <a:t>0x00007ffffffff000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43302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3969" y="2130425"/>
            <a:ext cx="8889605" cy="2704770"/>
          </a:xfrm>
        </p:spPr>
        <p:txBody>
          <a:bodyPr>
            <a:normAutofit/>
          </a:bodyPr>
          <a:lstStyle/>
          <a:p>
            <a:r>
              <a:rPr lang="en-US" dirty="0" smtClean="0"/>
              <a:t>Not all buggy memory references </a:t>
            </a:r>
            <a:r>
              <a:rPr lang="en-US" dirty="0" smtClean="0"/>
              <a:t>result in “</a:t>
            </a:r>
            <a:r>
              <a:rPr lang="en-US" dirty="0" err="1" smtClean="0"/>
              <a:t>seg</a:t>
            </a:r>
            <a:r>
              <a:rPr lang="en-US" dirty="0" smtClean="0"/>
              <a:t> faults”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ym typeface="Wingdings"/>
              </a:rPr>
              <a:t> buffer overflow exploits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902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1589" y="370599"/>
            <a:ext cx="6413500" cy="573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Buggy code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09600" y="1219200"/>
            <a:ext cx="3200400" cy="2582759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b="0" dirty="0" smtClean="0">
                <a:latin typeface="Consolas"/>
                <a:ea typeface="MS Mincho" pitchFamily="49" charset="-128"/>
                <a:cs typeface="Consolas"/>
              </a:rPr>
              <a:t>void </a:t>
            </a:r>
            <a:r>
              <a:rPr lang="en-US" sz="1800" b="0" dirty="0">
                <a:latin typeface="Consolas"/>
                <a:ea typeface="MS Mincho" pitchFamily="49" charset="-128"/>
                <a:cs typeface="Consolas"/>
              </a:rPr>
              <a:t>echo(</a:t>
            </a:r>
            <a:r>
              <a:rPr lang="en-US" sz="1800" b="0" dirty="0" smtClean="0">
                <a:latin typeface="Consolas"/>
                <a:ea typeface="MS Mincho" pitchFamily="49" charset="-128"/>
                <a:cs typeface="Consolas"/>
              </a:rPr>
              <a:t>) {</a:t>
            </a:r>
            <a:r>
              <a:rPr lang="en-US" sz="1800" b="0" dirty="0">
                <a:latin typeface="Consolas"/>
                <a:ea typeface="MS Mincho" pitchFamily="49" charset="-128"/>
                <a:cs typeface="Consolas"/>
              </a:rPr>
              <a:t/>
            </a:r>
            <a:br>
              <a:rPr lang="en-US" sz="18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800" b="0" dirty="0">
                <a:latin typeface="Consolas"/>
                <a:ea typeface="MS Mincho" pitchFamily="49" charset="-128"/>
                <a:cs typeface="Consolas"/>
              </a:rPr>
              <a:t>    char </a:t>
            </a:r>
            <a:r>
              <a:rPr lang="en-US" sz="18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800" b="0" dirty="0">
                <a:latin typeface="Consolas"/>
                <a:ea typeface="MS Mincho" pitchFamily="49" charset="-128"/>
                <a:cs typeface="Consolas"/>
              </a:rPr>
              <a:t>[4];  </a:t>
            </a:r>
            <a:br>
              <a:rPr lang="en-US" sz="18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800" b="0" dirty="0">
                <a:latin typeface="Consolas"/>
                <a:ea typeface="MS Mincho" pitchFamily="49" charset="-128"/>
                <a:cs typeface="Consolas"/>
              </a:rPr>
              <a:t>    gets(</a:t>
            </a:r>
            <a:r>
              <a:rPr lang="en-US" sz="18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800" b="0" dirty="0">
                <a:latin typeface="Consolas"/>
                <a:ea typeface="MS Mincho" pitchFamily="49" charset="-128"/>
                <a:cs typeface="Consolas"/>
              </a:rPr>
              <a:t>);</a:t>
            </a:r>
            <a:br>
              <a:rPr lang="en-US" sz="18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800" b="0" dirty="0">
                <a:latin typeface="Consolas"/>
                <a:ea typeface="MS Mincho" pitchFamily="49" charset="-128"/>
                <a:cs typeface="Consolas"/>
              </a:rPr>
              <a:t>    puts(</a:t>
            </a:r>
            <a:r>
              <a:rPr lang="en-US" sz="18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800" b="0" dirty="0">
                <a:latin typeface="Consolas"/>
                <a:ea typeface="MS Mincho" pitchFamily="49" charset="-128"/>
                <a:cs typeface="Consolas"/>
              </a:rPr>
              <a:t>);</a:t>
            </a:r>
            <a:br>
              <a:rPr lang="en-US" sz="18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800" b="0" dirty="0" smtClean="0">
                <a:latin typeface="Consolas"/>
                <a:ea typeface="MS Mincho" pitchFamily="49" charset="-128"/>
                <a:cs typeface="Consolas"/>
              </a:rPr>
              <a:t>}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endParaRPr lang="en-US" sz="1800" b="0" dirty="0" smtClean="0">
              <a:latin typeface="Consolas"/>
              <a:ea typeface="MS Mincho" pitchFamily="49" charset="-128"/>
              <a:cs typeface="Consolas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b="0" dirty="0" smtClean="0">
                <a:latin typeface="Consolas"/>
                <a:ea typeface="MS Mincho" pitchFamily="49" charset="-128"/>
                <a:cs typeface="Consolas"/>
              </a:rPr>
              <a:t>void </a:t>
            </a:r>
            <a:r>
              <a:rPr lang="en-US" dirty="0" smtClean="0">
                <a:latin typeface="Consolas"/>
                <a:ea typeface="MS Mincho" pitchFamily="49" charset="-128"/>
                <a:cs typeface="Consolas"/>
              </a:rPr>
              <a:t>main</a:t>
            </a:r>
            <a:r>
              <a:rPr lang="en-US" sz="1800" b="0" dirty="0" smtClean="0">
                <a:latin typeface="Consolas"/>
                <a:ea typeface="MS Mincho" pitchFamily="49" charset="-128"/>
                <a:cs typeface="Consolas"/>
              </a:rPr>
              <a:t>(</a:t>
            </a:r>
            <a:r>
              <a:rPr lang="en-US" sz="1800" b="0" dirty="0">
                <a:latin typeface="Consolas"/>
                <a:ea typeface="MS Mincho" pitchFamily="49" charset="-128"/>
                <a:cs typeface="Consolas"/>
              </a:rPr>
              <a:t>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nsolas"/>
                <a:ea typeface="MS Mincho" pitchFamily="49" charset="-128"/>
                <a:cs typeface="Consolas"/>
              </a:rPr>
              <a:t>    echo();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b="0" dirty="0" smtClean="0">
                <a:latin typeface="Consolas"/>
                <a:ea typeface="MS Mincho" pitchFamily="49" charset="-128"/>
                <a:cs typeface="Consolas"/>
              </a:rPr>
              <a:t>}</a:t>
            </a:r>
            <a:endParaRPr lang="en-US" sz="1800" b="0" dirty="0">
              <a:latin typeface="Consolas"/>
              <a:ea typeface="MS Mincho" pitchFamily="49" charset="-128"/>
              <a:cs typeface="Consola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92093" y="4545637"/>
            <a:ext cx="5257800" cy="828432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i="1" dirty="0" smtClean="0">
                <a:latin typeface="Consolas"/>
                <a:ea typeface="MS Mincho" pitchFamily="49" charset="-128"/>
                <a:cs typeface="Consolas"/>
              </a:rPr>
              <a:t>$./</a:t>
            </a:r>
            <a:r>
              <a:rPr lang="en-US" sz="1600" i="1" dirty="0" err="1" smtClean="0">
                <a:latin typeface="Consolas"/>
                <a:ea typeface="MS Mincho" pitchFamily="49" charset="-128"/>
                <a:cs typeface="Consolas"/>
              </a:rPr>
              <a:t>a.out</a:t>
            </a:r>
            <a:endParaRPr lang="en-US" sz="1600" i="1" dirty="0">
              <a:latin typeface="Consolas"/>
              <a:ea typeface="MS Mincho" pitchFamily="49" charset="-128"/>
              <a:cs typeface="Consola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nsolas"/>
                <a:ea typeface="MS Mincho" pitchFamily="49" charset="-128"/>
                <a:cs typeface="Consolas"/>
              </a:rPr>
              <a:t>Type a string</a:t>
            </a:r>
            <a:r>
              <a:rPr lang="en-US" sz="1600" dirty="0" smtClean="0">
                <a:latin typeface="Consolas"/>
                <a:ea typeface="MS Mincho" pitchFamily="49" charset="-128"/>
                <a:cs typeface="Consolas"/>
              </a:rPr>
              <a:t>:</a:t>
            </a:r>
            <a:r>
              <a:rPr lang="en-US" sz="1600" i="1" dirty="0" smtClean="0">
                <a:latin typeface="Consolas"/>
                <a:ea typeface="MS Mincho" pitchFamily="49" charset="-128"/>
                <a:cs typeface="Consolas"/>
              </a:rPr>
              <a:t>01234567890123456789012</a:t>
            </a:r>
            <a:endParaRPr lang="en-US" sz="1600" i="1" dirty="0">
              <a:latin typeface="Consolas"/>
              <a:ea typeface="MS Mincho" pitchFamily="49" charset="-128"/>
              <a:cs typeface="Consola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nsolas"/>
                <a:ea typeface="MS Mincho" pitchFamily="49" charset="-128"/>
                <a:cs typeface="Consolas"/>
              </a:rPr>
              <a:t>01234567890123456789012</a:t>
            </a:r>
            <a:endParaRPr lang="en-US" sz="1600" dirty="0">
              <a:latin typeface="Consolas"/>
              <a:ea typeface="MS Mincho" pitchFamily="49" charset="-128"/>
              <a:cs typeface="Consola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392093" y="5678990"/>
            <a:ext cx="5257800" cy="828675"/>
          </a:xfrm>
          <a:prstGeom prst="rect">
            <a:avLst/>
          </a:prstGeom>
          <a:solidFill>
            <a:srgbClr val="DDD9C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nsolas"/>
                <a:ea typeface="MS Mincho" pitchFamily="49" charset="-128"/>
                <a:cs typeface="Consolas"/>
              </a:rPr>
              <a:t>$./</a:t>
            </a:r>
            <a:r>
              <a:rPr lang="en-US" sz="1600" dirty="0" err="1" smtClean="0">
                <a:latin typeface="Consolas"/>
                <a:ea typeface="MS Mincho" pitchFamily="49" charset="-128"/>
                <a:cs typeface="Consolas"/>
              </a:rPr>
              <a:t>a.out</a:t>
            </a:r>
            <a:endParaRPr lang="en-US" sz="1600" dirty="0">
              <a:latin typeface="Consolas"/>
              <a:ea typeface="MS Mincho" pitchFamily="49" charset="-128"/>
              <a:cs typeface="Consola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nsolas"/>
                <a:ea typeface="MS Mincho" pitchFamily="49" charset="-128"/>
                <a:cs typeface="Consolas"/>
              </a:rPr>
              <a:t>Type a string</a:t>
            </a:r>
            <a:r>
              <a:rPr lang="en-US" sz="1600" dirty="0" smtClean="0">
                <a:latin typeface="Consolas"/>
                <a:ea typeface="MS Mincho" pitchFamily="49" charset="-128"/>
                <a:cs typeface="Consolas"/>
              </a:rPr>
              <a:t>:</a:t>
            </a:r>
            <a:r>
              <a:rPr lang="en-US" sz="1600" i="1" dirty="0" smtClean="0">
                <a:latin typeface="Consolas"/>
                <a:ea typeface="MS Mincho" pitchFamily="49" charset="-128"/>
                <a:cs typeface="Consolas"/>
              </a:rPr>
              <a:t>01234567890123456789012345</a:t>
            </a:r>
            <a:endParaRPr lang="en-US" sz="1600" i="1" dirty="0">
              <a:latin typeface="Consolas"/>
              <a:ea typeface="MS Mincho" pitchFamily="49" charset="-128"/>
              <a:cs typeface="Consola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nsolas"/>
                <a:ea typeface="MS Mincho" pitchFamily="49" charset="-128"/>
                <a:cs typeface="Consolas"/>
              </a:rPr>
              <a:t>Segmentation </a:t>
            </a:r>
            <a:r>
              <a:rPr lang="en-US" sz="1600" dirty="0">
                <a:latin typeface="Consolas"/>
                <a:ea typeface="MS Mincho" pitchFamily="49" charset="-128"/>
                <a:cs typeface="Consolas"/>
              </a:rPr>
              <a:t>Fault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539887" y="1180609"/>
            <a:ext cx="6203186" cy="838128"/>
            <a:chOff x="2539887" y="1180609"/>
            <a:chExt cx="6203186" cy="838128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2539887" y="1693134"/>
              <a:ext cx="960598" cy="3256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500485" y="1180609"/>
              <a:ext cx="52425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read a line from </a:t>
              </a:r>
              <a:r>
                <a:rPr lang="en-US" sz="2000" dirty="0" err="1" smtClean="0"/>
                <a:t>stdin</a:t>
              </a:r>
              <a:r>
                <a:rPr lang="en-US" sz="2000" dirty="0" smtClean="0"/>
                <a:t> until a terminating newline or EOF, which it replaces with a NULL byte.</a:t>
              </a:r>
              <a:endParaRPr lang="en-US" sz="2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539887" y="2295499"/>
            <a:ext cx="6203186" cy="588218"/>
            <a:chOff x="2539887" y="2295499"/>
            <a:chExt cx="6203186" cy="588218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2539887" y="2295499"/>
              <a:ext cx="960598" cy="3881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00485" y="2483607"/>
              <a:ext cx="52425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writes string and a trailing newline to </a:t>
              </a:r>
              <a:r>
                <a:rPr lang="en-US" sz="2000" dirty="0" err="1" smtClean="0"/>
                <a:t>stdout</a:t>
              </a:r>
              <a:r>
                <a:rPr lang="en-US" sz="2000" dirty="0" smtClean="0"/>
                <a:t>. </a:t>
              </a:r>
              <a:endParaRPr lang="en-US" sz="20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800736" y="3216908"/>
            <a:ext cx="3352009" cy="1211284"/>
            <a:chOff x="5800736" y="3216908"/>
            <a:chExt cx="3352009" cy="1211284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5800736" y="4135150"/>
              <a:ext cx="511833" cy="2930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 descr="ConfusedEmoji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6653" y="3216908"/>
              <a:ext cx="918242" cy="918242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974895" y="3478793"/>
              <a:ext cx="21778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buffer overruns,</a:t>
              </a:r>
            </a:p>
            <a:p>
              <a:r>
                <a:rPr lang="en-US" dirty="0" smtClean="0"/>
                <a:t>but things seem ok??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4490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417513"/>
            <a:ext cx="70993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Buggy code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444500" y="1600200"/>
            <a:ext cx="8578850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4006cf:	48 83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ec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18          	sub  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$0x18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4006d3:	48 89 e7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%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,%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800" dirty="0">
              <a:solidFill>
                <a:srgbClr val="FF0000"/>
              </a:solidFill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4006d6:	e8 a5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4006db:	48 89 e7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,%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8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4006de:	e8 3d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fe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400520 &lt;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puts@plt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4006e3:	48 83 c4 18          	add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4006e7:	c3      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retq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endParaRPr lang="ro-RO" sz="18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565150" y="4826501"/>
            <a:ext cx="8045450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4006e8:	48 83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ec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08          	sub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4006ec:	b8 00 00 00 00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  $0x0,%eax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4006f1:	e8 d9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48 83 c4 08          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4006fa:	c3      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4500" y="4419600"/>
            <a:ext cx="71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main: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4500" y="1138535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echo: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300704" y="1085183"/>
            <a:ext cx="2843296" cy="754470"/>
            <a:chOff x="6300704" y="1085183"/>
            <a:chExt cx="2843296" cy="754470"/>
          </a:xfrm>
        </p:grpSpPr>
        <p:cxnSp>
          <p:nvCxnSpPr>
            <p:cNvPr id="3" name="Straight Arrow Connector 2"/>
            <p:cNvCxnSpPr/>
            <p:nvPr/>
          </p:nvCxnSpPr>
          <p:spPr>
            <a:xfrm flipH="1">
              <a:off x="6512531" y="1481491"/>
              <a:ext cx="358189" cy="3581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6300704" y="1085183"/>
              <a:ext cx="2843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F81BD"/>
                  </a:solidFill>
                </a:rPr>
                <a:t>“allocate “ 24 bytes on stack</a:t>
              </a:r>
              <a:endParaRPr lang="en-US" dirty="0">
                <a:solidFill>
                  <a:srgbClr val="4F81BD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56240" y="2393177"/>
            <a:ext cx="2775119" cy="2349588"/>
            <a:chOff x="6156240" y="2393177"/>
            <a:chExt cx="2775119" cy="2349588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7326597" y="2393177"/>
              <a:ext cx="803331" cy="17032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156240" y="4096434"/>
              <a:ext cx="27751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F81BD"/>
                  </a:solidFill>
                </a:rPr>
                <a:t>pass address of top of stack</a:t>
              </a:r>
            </a:p>
            <a:p>
              <a:r>
                <a:rPr lang="en-US" dirty="0" smtClean="0">
                  <a:solidFill>
                    <a:srgbClr val="4F81BD"/>
                  </a:solidFill>
                </a:rPr>
                <a:t>as 1</a:t>
              </a:r>
              <a:r>
                <a:rPr lang="en-US" baseline="30000" dirty="0" smtClean="0">
                  <a:solidFill>
                    <a:srgbClr val="4F81BD"/>
                  </a:solidFill>
                </a:rPr>
                <a:t>st</a:t>
              </a:r>
              <a:r>
                <a:rPr lang="en-US" dirty="0" smtClean="0">
                  <a:solidFill>
                    <a:srgbClr val="4F81BD"/>
                  </a:solidFill>
                </a:rPr>
                <a:t> argument to gets</a:t>
              </a:r>
              <a:endParaRPr lang="en-US" dirty="0">
                <a:solidFill>
                  <a:srgbClr val="4F81B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56277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6543"/>
            <a:ext cx="64897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Buggy code’s </a:t>
            </a:r>
            <a:r>
              <a:rPr lang="en-US" dirty="0"/>
              <a:t>s</a:t>
            </a:r>
            <a:r>
              <a:rPr lang="en-US" dirty="0" smtClean="0"/>
              <a:t>tack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5032957" y="1348760"/>
            <a:ext cx="2514600" cy="1567096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b="0" dirty="0" smtClean="0">
                <a:latin typeface="Consolas"/>
                <a:ea typeface="MS Mincho" pitchFamily="49" charset="-128"/>
                <a:cs typeface="Consolas"/>
              </a:rPr>
              <a:t>void 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echo()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{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    char </a:t>
            </a:r>
            <a:r>
              <a:rPr lang="en-US" sz="16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[4]; 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    gets(</a:t>
            </a:r>
            <a:r>
              <a:rPr lang="en-US" sz="16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);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    puts(</a:t>
            </a:r>
            <a:r>
              <a:rPr lang="en-US" sz="16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);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8 bytes 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501900" y="5011110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2914650" y="4838072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22275" y="1395113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8980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24 bytes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033878" y="4675339"/>
            <a:ext cx="3893881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main: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....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4006f1: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: add   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....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5034198" y="318796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$0x18,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...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33400" y="1897414"/>
            <a:ext cx="1797050" cy="60829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...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46187" y="3098145"/>
            <a:ext cx="1990692" cy="1732952"/>
            <a:chOff x="2446187" y="3098145"/>
            <a:chExt cx="1990692" cy="1732952"/>
          </a:xfrm>
        </p:grpSpPr>
        <p:sp>
          <p:nvSpPr>
            <p:cNvPr id="2" name="Right Brace 1"/>
            <p:cNvSpPr/>
            <p:nvPr/>
          </p:nvSpPr>
          <p:spPr>
            <a:xfrm>
              <a:off x="2446187" y="3098145"/>
              <a:ext cx="477988" cy="1732952"/>
            </a:xfrm>
            <a:prstGeom prst="rightBrace">
              <a:avLst>
                <a:gd name="adj1" fmla="val 107106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158577" y="3695587"/>
              <a:ext cx="1278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frame</a:t>
              </a:r>
            </a:p>
            <a:p>
              <a:r>
                <a:rPr lang="en-US" dirty="0" smtClean="0"/>
                <a:t>of echo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57885" y="1897414"/>
            <a:ext cx="1898947" cy="1200730"/>
            <a:chOff x="2457885" y="1897414"/>
            <a:chExt cx="1898947" cy="1200730"/>
          </a:xfrm>
        </p:grpSpPr>
        <p:sp>
          <p:nvSpPr>
            <p:cNvPr id="23" name="Right Brace 22"/>
            <p:cNvSpPr/>
            <p:nvPr/>
          </p:nvSpPr>
          <p:spPr>
            <a:xfrm>
              <a:off x="2457885" y="1897414"/>
              <a:ext cx="477988" cy="1200730"/>
            </a:xfrm>
            <a:prstGeom prst="rightBrace">
              <a:avLst>
                <a:gd name="adj1" fmla="val 62801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78530" y="2182547"/>
              <a:ext cx="1278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frame</a:t>
              </a:r>
            </a:p>
            <a:p>
              <a:r>
                <a:rPr lang="en-US" dirty="0" smtClean="0"/>
                <a:t>of main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330451" y="5011110"/>
            <a:ext cx="768831" cy="563349"/>
            <a:chOff x="2330451" y="5011110"/>
            <a:chExt cx="768831" cy="563349"/>
          </a:xfrm>
        </p:grpSpPr>
        <p:sp>
          <p:nvSpPr>
            <p:cNvPr id="360476" name="Rectangle 28"/>
            <p:cNvSpPr>
              <a:spLocks noChangeArrowheads="1"/>
            </p:cNvSpPr>
            <p:nvPr/>
          </p:nvSpPr>
          <p:spPr bwMode="auto">
            <a:xfrm>
              <a:off x="2505557" y="5207747"/>
              <a:ext cx="593725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 err="1">
                  <a:latin typeface="Courier New" pitchFamily="49" charset="0"/>
                </a:rPr>
                <a:t>buf</a:t>
              </a:r>
              <a:endParaRPr lang="en-US" sz="1800" dirty="0">
                <a:latin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2330451" y="5011110"/>
              <a:ext cx="234401" cy="3291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2236" y="3972586"/>
            <a:ext cx="1797050" cy="1038524"/>
            <a:chOff x="542236" y="3972586"/>
            <a:chExt cx="1797050" cy="1038524"/>
          </a:xfrm>
        </p:grpSpPr>
        <p:grpSp>
          <p:nvGrpSpPr>
            <p:cNvPr id="6" name="Group 5"/>
            <p:cNvGrpSpPr/>
            <p:nvPr/>
          </p:nvGrpSpPr>
          <p:grpSpPr>
            <a:xfrm>
              <a:off x="542236" y="4706310"/>
              <a:ext cx="1797050" cy="304800"/>
              <a:chOff x="533400" y="4648200"/>
              <a:chExt cx="1797050" cy="304800"/>
            </a:xfrm>
          </p:grpSpPr>
          <p:sp>
            <p:nvSpPr>
              <p:cNvPr id="360472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[3]</a:t>
                </a:r>
              </a:p>
            </p:txBody>
          </p:sp>
          <p:sp>
            <p:nvSpPr>
              <p:cNvPr id="360473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>
                    <a:latin typeface="Courier New" pitchFamily="49" charset="0"/>
                    <a:cs typeface="+mn-cs"/>
                  </a:rPr>
                  <a:t>[2]</a:t>
                </a:r>
              </a:p>
            </p:txBody>
          </p:sp>
          <p:sp>
            <p:nvSpPr>
              <p:cNvPr id="360474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[1]</a:t>
                </a:r>
              </a:p>
            </p:txBody>
          </p:sp>
          <p:sp>
            <p:nvSpPr>
              <p:cNvPr id="360475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>
                    <a:latin typeface="Courier New" pitchFamily="49" charset="0"/>
                    <a:cs typeface="+mn-cs"/>
                  </a:rPr>
                  <a:t>[0]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615737" y="3972586"/>
              <a:ext cx="1723549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 unused bytes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340542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07169"/>
            <a:ext cx="64897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Buggy code’s stack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5229250" y="4154379"/>
            <a:ext cx="3893881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main: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....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4006f1: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: add   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....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5229570" y="26670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$0x18,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...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5244610" y="990600"/>
            <a:ext cx="2514600" cy="1567096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b="0" dirty="0" smtClean="0">
                <a:latin typeface="Consolas"/>
                <a:ea typeface="MS Mincho" pitchFamily="49" charset="-128"/>
                <a:cs typeface="Consolas"/>
              </a:rPr>
              <a:t>void 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echo()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{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    char </a:t>
            </a:r>
            <a:r>
              <a:rPr lang="en-US" sz="16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[4]; 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    gets(</a:t>
            </a:r>
            <a:r>
              <a:rPr lang="en-US" sz="16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);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    puts(</a:t>
            </a:r>
            <a:r>
              <a:rPr lang="en-US" sz="16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);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}</a:t>
            </a:r>
          </a:p>
        </p:txBody>
      </p:sp>
      <p:sp>
        <p:nvSpPr>
          <p:cNvPr id="39" name="Line 29"/>
          <p:cNvSpPr>
            <a:spLocks noChangeShapeType="1"/>
          </p:cNvSpPr>
          <p:nvPr/>
        </p:nvSpPr>
        <p:spPr bwMode="auto">
          <a:xfrm flipH="1">
            <a:off x="2501900" y="5011110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0" name="Rectangle 30"/>
          <p:cNvSpPr>
            <a:spLocks noChangeArrowheads="1"/>
          </p:cNvSpPr>
          <p:nvPr/>
        </p:nvSpPr>
        <p:spPr bwMode="auto">
          <a:xfrm>
            <a:off x="2914650" y="4838072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22275" y="1395113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42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8980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24 bytes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3" name="Rectangle 22"/>
          <p:cNvSpPr>
            <a:spLocks noChangeArrowheads="1"/>
          </p:cNvSpPr>
          <p:nvPr/>
        </p:nvSpPr>
        <p:spPr bwMode="auto">
          <a:xfrm>
            <a:off x="533400" y="1897414"/>
            <a:ext cx="1797050" cy="60829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...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330451" y="5011110"/>
            <a:ext cx="768831" cy="563349"/>
            <a:chOff x="2330451" y="5011110"/>
            <a:chExt cx="768831" cy="563349"/>
          </a:xfrm>
        </p:grpSpPr>
        <p:sp>
          <p:nvSpPr>
            <p:cNvPr id="45" name="Rectangle 28"/>
            <p:cNvSpPr>
              <a:spLocks noChangeArrowheads="1"/>
            </p:cNvSpPr>
            <p:nvPr/>
          </p:nvSpPr>
          <p:spPr bwMode="auto">
            <a:xfrm>
              <a:off x="2505557" y="5207747"/>
              <a:ext cx="593725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 err="1">
                  <a:latin typeface="Courier New" pitchFamily="49" charset="0"/>
                </a:rPr>
                <a:t>buf</a:t>
              </a:r>
              <a:endParaRPr lang="en-US" sz="1800" dirty="0">
                <a:latin typeface="Courier New" pitchFamily="49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 flipV="1">
              <a:off x="2330451" y="5011110"/>
              <a:ext cx="234401" cy="3291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42236" y="3972586"/>
            <a:ext cx="1797050" cy="1038524"/>
            <a:chOff x="542236" y="3972586"/>
            <a:chExt cx="1797050" cy="1038524"/>
          </a:xfrm>
        </p:grpSpPr>
        <p:grpSp>
          <p:nvGrpSpPr>
            <p:cNvPr id="48" name="Group 47"/>
            <p:cNvGrpSpPr/>
            <p:nvPr/>
          </p:nvGrpSpPr>
          <p:grpSpPr>
            <a:xfrm>
              <a:off x="542236" y="4706310"/>
              <a:ext cx="1797050" cy="304800"/>
              <a:chOff x="533400" y="4648200"/>
              <a:chExt cx="1797050" cy="304800"/>
            </a:xfrm>
          </p:grpSpPr>
          <p:sp>
            <p:nvSpPr>
              <p:cNvPr id="50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[3]</a:t>
                </a:r>
              </a:p>
            </p:txBody>
          </p:sp>
          <p:sp>
            <p:nvSpPr>
              <p:cNvPr id="51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>
                    <a:latin typeface="Courier New" pitchFamily="49" charset="0"/>
                    <a:cs typeface="+mn-cs"/>
                  </a:rPr>
                  <a:t>[2]</a:t>
                </a:r>
              </a:p>
            </p:txBody>
          </p:sp>
          <p:sp>
            <p:nvSpPr>
              <p:cNvPr id="52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[1]</a:t>
                </a:r>
              </a:p>
            </p:txBody>
          </p:sp>
          <p:sp>
            <p:nvSpPr>
              <p:cNvPr id="53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>
                    <a:latin typeface="Courier New" pitchFamily="49" charset="0"/>
                    <a:cs typeface="+mn-cs"/>
                  </a:rPr>
                  <a:t>[0]</a:t>
                </a: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615737" y="3972586"/>
              <a:ext cx="1723549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 unused bytes</a:t>
              </a:r>
              <a:endParaRPr lang="en-US" dirty="0"/>
            </a:p>
          </p:txBody>
        </p:sp>
      </p:grpSp>
      <p:sp>
        <p:nvSpPr>
          <p:cNvPr id="65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533400" y="2811289"/>
            <a:ext cx="1797050" cy="304800"/>
            <a:chOff x="2377022" y="2811289"/>
            <a:chExt cx="1797050" cy="304800"/>
          </a:xfrm>
          <a:solidFill>
            <a:srgbClr val="FFFF00"/>
          </a:solidFill>
        </p:grpSpPr>
        <p:sp>
          <p:nvSpPr>
            <p:cNvPr id="6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40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f6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  <a:solidFill>
            <a:srgbClr val="FFFF00"/>
          </a:solidFill>
        </p:grpSpPr>
        <p:sp>
          <p:nvSpPr>
            <p:cNvPr id="72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3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4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5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765300" y="5748216"/>
            <a:ext cx="5621391" cy="1043876"/>
            <a:chOff x="1765300" y="5748216"/>
            <a:chExt cx="5621391" cy="1043876"/>
          </a:xfrm>
        </p:grpSpPr>
        <p:sp>
          <p:nvSpPr>
            <p:cNvPr id="76" name="Rectangle 3"/>
            <p:cNvSpPr>
              <a:spLocks noChangeArrowheads="1"/>
            </p:cNvSpPr>
            <p:nvPr/>
          </p:nvSpPr>
          <p:spPr bwMode="auto">
            <a:xfrm>
              <a:off x="1765300" y="5748216"/>
              <a:ext cx="5257800" cy="582211"/>
            </a:xfrm>
            <a:prstGeom prst="rect">
              <a:avLst/>
            </a:prstGeom>
            <a:solidFill>
              <a:srgbClr val="DDD9C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eaLnBrk="0" hangingPunct="0">
                <a:tabLst>
                  <a:tab pos="457200" algn="l"/>
                  <a:tab pos="1485900" algn="l"/>
                </a:tabLst>
                <a:defRPr/>
              </a:pPr>
              <a:r>
                <a:rPr lang="en-US" sz="1600" dirty="0" smtClean="0">
                  <a:latin typeface="Consolas"/>
                  <a:ea typeface="MS Mincho" pitchFamily="49" charset="-128"/>
                  <a:cs typeface="Consolas"/>
                </a:rPr>
                <a:t>$</a:t>
              </a:r>
              <a:r>
                <a:rPr lang="en-US" sz="1600" i="1" dirty="0" smtClean="0">
                  <a:latin typeface="Consolas"/>
                  <a:ea typeface="MS Mincho" pitchFamily="49" charset="-128"/>
                  <a:cs typeface="Consolas"/>
                </a:rPr>
                <a:t>./</a:t>
              </a:r>
              <a:r>
                <a:rPr lang="en-US" sz="1600" i="1" dirty="0" err="1" smtClean="0">
                  <a:latin typeface="Consolas"/>
                  <a:ea typeface="MS Mincho" pitchFamily="49" charset="-128"/>
                  <a:cs typeface="Consolas"/>
                </a:rPr>
                <a:t>a.out</a:t>
              </a:r>
              <a:endParaRPr lang="en-US" sz="1600" i="1" dirty="0">
                <a:latin typeface="Consolas"/>
                <a:ea typeface="MS Mincho" pitchFamily="49" charset="-128"/>
                <a:cs typeface="Consolas"/>
              </a:endParaRPr>
            </a:p>
            <a:p>
              <a:pPr eaLnBrk="0" hangingPunct="0">
                <a:tabLst>
                  <a:tab pos="457200" algn="l"/>
                  <a:tab pos="1485900" algn="l"/>
                </a:tabLst>
                <a:defRPr/>
              </a:pPr>
              <a:r>
                <a:rPr lang="en-US" sz="1600" dirty="0">
                  <a:latin typeface="Consolas"/>
                  <a:ea typeface="MS Mincho" pitchFamily="49" charset="-128"/>
                  <a:cs typeface="Consolas"/>
                </a:rPr>
                <a:t>Type a string</a:t>
              </a:r>
              <a:r>
                <a:rPr lang="en-US" sz="1600" dirty="0" smtClean="0">
                  <a:latin typeface="Consolas"/>
                  <a:ea typeface="MS Mincho" pitchFamily="49" charset="-128"/>
                  <a:cs typeface="Consolas"/>
                </a:rPr>
                <a:t>:</a:t>
              </a:r>
              <a:r>
                <a:rPr lang="en-US" sz="1600" i="1" dirty="0" smtClean="0">
                  <a:latin typeface="Consolas"/>
                  <a:ea typeface="MS Mincho" pitchFamily="49" charset="-128"/>
                  <a:cs typeface="Consolas"/>
                </a:rPr>
                <a:t>01234567890123456789012</a:t>
              </a:r>
              <a:endParaRPr lang="en-US" sz="1600" i="1" dirty="0">
                <a:latin typeface="Consolas"/>
                <a:ea typeface="MS Mincho" pitchFamily="49" charset="-128"/>
                <a:cs typeface="Consolas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890024" y="6330427"/>
              <a:ext cx="54966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75000"/>
                    </a:schemeClr>
                  </a:solidFill>
                </a:rPr>
                <a:t>What’s the stack like after gets(..) returns?</a:t>
              </a:r>
              <a:endParaRPr lang="en-US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93828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304800"/>
            <a:ext cx="7229491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Buffer </a:t>
            </a:r>
            <a:r>
              <a:rPr lang="en-US" dirty="0"/>
              <a:t>o</a:t>
            </a:r>
            <a:r>
              <a:rPr lang="en-US" dirty="0" smtClean="0"/>
              <a:t>verflow on the stack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07357" y="1430163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After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33400" y="2811289"/>
            <a:ext cx="1797050" cy="304800"/>
            <a:chOff x="2377022" y="2811289"/>
            <a:chExt cx="1797050" cy="304800"/>
          </a:xfrm>
          <a:solidFill>
            <a:srgbClr val="FFFF00"/>
          </a:solidFill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40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f6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  <a:solidFill>
            <a:srgbClr val="FFFF00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1849150" y="5748216"/>
            <a:ext cx="5257800" cy="828432"/>
          </a:xfrm>
          <a:prstGeom prst="rect">
            <a:avLst/>
          </a:prstGeom>
          <a:solidFill>
            <a:srgbClr val="DDD9C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nsolas"/>
                <a:ea typeface="MS Mincho" pitchFamily="49" charset="-128"/>
                <a:cs typeface="Consolas"/>
              </a:rPr>
              <a:t>$</a:t>
            </a:r>
            <a:r>
              <a:rPr lang="en-US" sz="1600" i="1" dirty="0" smtClean="0">
                <a:latin typeface="Consolas"/>
                <a:ea typeface="MS Mincho" pitchFamily="49" charset="-128"/>
                <a:cs typeface="Consolas"/>
              </a:rPr>
              <a:t>./</a:t>
            </a:r>
            <a:r>
              <a:rPr lang="en-US" sz="1600" i="1" dirty="0" err="1" smtClean="0">
                <a:latin typeface="Consolas"/>
                <a:ea typeface="MS Mincho" pitchFamily="49" charset="-128"/>
                <a:cs typeface="Consolas"/>
              </a:rPr>
              <a:t>a.out</a:t>
            </a:r>
            <a:endParaRPr lang="en-US" sz="1600" i="1" dirty="0">
              <a:latin typeface="Consolas"/>
              <a:ea typeface="MS Mincho" pitchFamily="49" charset="-128"/>
              <a:cs typeface="Consola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nsolas"/>
                <a:ea typeface="MS Mincho" pitchFamily="49" charset="-128"/>
                <a:cs typeface="Consolas"/>
              </a:rPr>
              <a:t>Type a string</a:t>
            </a:r>
            <a:r>
              <a:rPr lang="en-US" sz="1600" dirty="0" smtClean="0">
                <a:latin typeface="Consolas"/>
                <a:ea typeface="MS Mincho" pitchFamily="49" charset="-128"/>
                <a:cs typeface="Consolas"/>
              </a:rPr>
              <a:t>:</a:t>
            </a:r>
            <a:r>
              <a:rPr lang="en-US" sz="1600" i="1" dirty="0" smtClean="0">
                <a:latin typeface="Consolas"/>
                <a:ea typeface="MS Mincho" pitchFamily="49" charset="-128"/>
                <a:cs typeface="Consolas"/>
              </a:rPr>
              <a:t>01234567890123456789012</a:t>
            </a:r>
            <a:endParaRPr lang="en-US" sz="1600" i="1" dirty="0">
              <a:latin typeface="Consolas"/>
              <a:ea typeface="MS Mincho" pitchFamily="49" charset="-128"/>
              <a:cs typeface="Consola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nsolas"/>
                <a:ea typeface="MS Mincho" pitchFamily="49" charset="-128"/>
                <a:cs typeface="Consolas"/>
              </a:rPr>
              <a:t>01234567890123456789012</a:t>
            </a:r>
            <a:endParaRPr lang="en-US" sz="1600" dirty="0">
              <a:latin typeface="Consolas"/>
              <a:ea typeface="MS Mincho" pitchFamily="49" charset="-128"/>
              <a:cs typeface="Consola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68" name="Rectangle 5"/>
          <p:cNvSpPr>
            <a:spLocks noChangeArrowheads="1"/>
          </p:cNvSpPr>
          <p:nvPr/>
        </p:nvSpPr>
        <p:spPr bwMode="auto">
          <a:xfrm>
            <a:off x="5229250" y="4154379"/>
            <a:ext cx="3893881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main: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....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4006f1: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: add   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....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69" name="Rectangle 3"/>
          <p:cNvSpPr>
            <a:spLocks noChangeArrowheads="1"/>
          </p:cNvSpPr>
          <p:nvPr/>
        </p:nvSpPr>
        <p:spPr bwMode="auto">
          <a:xfrm>
            <a:off x="5229570" y="26670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$0x18,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...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5244610" y="990600"/>
            <a:ext cx="2514600" cy="1567096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b="0" dirty="0" smtClean="0">
                <a:latin typeface="Consolas"/>
                <a:ea typeface="MS Mincho" pitchFamily="49" charset="-128"/>
                <a:cs typeface="Consolas"/>
              </a:rPr>
              <a:t>void 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echo()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{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    char </a:t>
            </a:r>
            <a:r>
              <a:rPr lang="en-US" sz="16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[4]; 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    gets(</a:t>
            </a:r>
            <a:r>
              <a:rPr lang="en-US" sz="16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);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    puts(</a:t>
            </a:r>
            <a:r>
              <a:rPr lang="en-US" sz="16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);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}</a:t>
            </a:r>
          </a:p>
        </p:txBody>
      </p:sp>
      <p:sp>
        <p:nvSpPr>
          <p:cNvPr id="74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71" name="Rectangle 22"/>
          <p:cNvSpPr>
            <a:spLocks noChangeArrowheads="1"/>
          </p:cNvSpPr>
          <p:nvPr/>
        </p:nvSpPr>
        <p:spPr bwMode="auto">
          <a:xfrm>
            <a:off x="533400" y="1897414"/>
            <a:ext cx="1797050" cy="60829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...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69539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07169"/>
            <a:ext cx="64897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Buggy code’s stack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5229250" y="4154379"/>
            <a:ext cx="3893881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main: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....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4006f1: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: add   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....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5229570" y="26670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$0x18,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...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5244610" y="990600"/>
            <a:ext cx="2514600" cy="1567096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b="0" dirty="0" smtClean="0">
                <a:latin typeface="Consolas"/>
                <a:ea typeface="MS Mincho" pitchFamily="49" charset="-128"/>
                <a:cs typeface="Consolas"/>
              </a:rPr>
              <a:t>void 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echo()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{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    char </a:t>
            </a:r>
            <a:r>
              <a:rPr lang="en-US" sz="16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[4]; 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    gets(</a:t>
            </a:r>
            <a:r>
              <a:rPr lang="en-US" sz="16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);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    puts(</a:t>
            </a:r>
            <a:r>
              <a:rPr lang="en-US" sz="16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);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}</a:t>
            </a:r>
          </a:p>
        </p:txBody>
      </p:sp>
      <p:sp>
        <p:nvSpPr>
          <p:cNvPr id="39" name="Line 29"/>
          <p:cNvSpPr>
            <a:spLocks noChangeShapeType="1"/>
          </p:cNvSpPr>
          <p:nvPr/>
        </p:nvSpPr>
        <p:spPr bwMode="auto">
          <a:xfrm flipH="1">
            <a:off x="2501900" y="5011110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0" name="Rectangle 30"/>
          <p:cNvSpPr>
            <a:spLocks noChangeArrowheads="1"/>
          </p:cNvSpPr>
          <p:nvPr/>
        </p:nvSpPr>
        <p:spPr bwMode="auto">
          <a:xfrm>
            <a:off x="2914650" y="4838072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22275" y="1395113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42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8980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24 bytes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3" name="Rectangle 22"/>
          <p:cNvSpPr>
            <a:spLocks noChangeArrowheads="1"/>
          </p:cNvSpPr>
          <p:nvPr/>
        </p:nvSpPr>
        <p:spPr bwMode="auto">
          <a:xfrm>
            <a:off x="533400" y="1897414"/>
            <a:ext cx="1797050" cy="60829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...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330451" y="5011110"/>
            <a:ext cx="768831" cy="563349"/>
            <a:chOff x="2330451" y="5011110"/>
            <a:chExt cx="768831" cy="563349"/>
          </a:xfrm>
        </p:grpSpPr>
        <p:sp>
          <p:nvSpPr>
            <p:cNvPr id="45" name="Rectangle 28"/>
            <p:cNvSpPr>
              <a:spLocks noChangeArrowheads="1"/>
            </p:cNvSpPr>
            <p:nvPr/>
          </p:nvSpPr>
          <p:spPr bwMode="auto">
            <a:xfrm>
              <a:off x="2505557" y="5207747"/>
              <a:ext cx="593725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 err="1">
                  <a:latin typeface="Courier New" pitchFamily="49" charset="0"/>
                </a:rPr>
                <a:t>buf</a:t>
              </a:r>
              <a:endParaRPr lang="en-US" sz="1800" dirty="0">
                <a:latin typeface="Courier New" pitchFamily="49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 flipV="1">
              <a:off x="2330451" y="5011110"/>
              <a:ext cx="234401" cy="3291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42236" y="3972586"/>
            <a:ext cx="1797050" cy="1038524"/>
            <a:chOff x="542236" y="3972586"/>
            <a:chExt cx="1797050" cy="1038524"/>
          </a:xfrm>
        </p:grpSpPr>
        <p:grpSp>
          <p:nvGrpSpPr>
            <p:cNvPr id="48" name="Group 47"/>
            <p:cNvGrpSpPr/>
            <p:nvPr/>
          </p:nvGrpSpPr>
          <p:grpSpPr>
            <a:xfrm>
              <a:off x="542236" y="4706310"/>
              <a:ext cx="1797050" cy="304800"/>
              <a:chOff x="533400" y="4648200"/>
              <a:chExt cx="1797050" cy="304800"/>
            </a:xfrm>
          </p:grpSpPr>
          <p:sp>
            <p:nvSpPr>
              <p:cNvPr id="50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[3]</a:t>
                </a:r>
              </a:p>
            </p:txBody>
          </p:sp>
          <p:sp>
            <p:nvSpPr>
              <p:cNvPr id="51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>
                    <a:latin typeface="Courier New" pitchFamily="49" charset="0"/>
                    <a:cs typeface="+mn-cs"/>
                  </a:rPr>
                  <a:t>[2]</a:t>
                </a:r>
              </a:p>
            </p:txBody>
          </p:sp>
          <p:sp>
            <p:nvSpPr>
              <p:cNvPr id="52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[1]</a:t>
                </a:r>
              </a:p>
            </p:txBody>
          </p:sp>
          <p:sp>
            <p:nvSpPr>
              <p:cNvPr id="53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>
                    <a:latin typeface="Courier New" pitchFamily="49" charset="0"/>
                    <a:cs typeface="+mn-cs"/>
                  </a:rPr>
                  <a:t>[0]</a:t>
                </a: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615737" y="3972586"/>
              <a:ext cx="1723549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 unused bytes</a:t>
              </a:r>
              <a:endParaRPr lang="en-US" dirty="0"/>
            </a:p>
          </p:txBody>
        </p:sp>
      </p:grpSp>
      <p:sp>
        <p:nvSpPr>
          <p:cNvPr id="65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533400" y="2811289"/>
            <a:ext cx="1797050" cy="304800"/>
            <a:chOff x="2377022" y="2811289"/>
            <a:chExt cx="1797050" cy="304800"/>
          </a:xfrm>
          <a:solidFill>
            <a:srgbClr val="FFFF00"/>
          </a:solidFill>
        </p:grpSpPr>
        <p:sp>
          <p:nvSpPr>
            <p:cNvPr id="6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40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f6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  <a:solidFill>
            <a:srgbClr val="FFFF00"/>
          </a:solidFill>
        </p:grpSpPr>
        <p:sp>
          <p:nvSpPr>
            <p:cNvPr id="72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3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4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5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765300" y="5748216"/>
            <a:ext cx="5621391" cy="1043876"/>
            <a:chOff x="1765300" y="5748216"/>
            <a:chExt cx="5621391" cy="1043876"/>
          </a:xfrm>
        </p:grpSpPr>
        <p:sp>
          <p:nvSpPr>
            <p:cNvPr id="76" name="Rectangle 3"/>
            <p:cNvSpPr>
              <a:spLocks noChangeArrowheads="1"/>
            </p:cNvSpPr>
            <p:nvPr/>
          </p:nvSpPr>
          <p:spPr bwMode="auto">
            <a:xfrm>
              <a:off x="1765300" y="5748216"/>
              <a:ext cx="5257800" cy="582211"/>
            </a:xfrm>
            <a:prstGeom prst="rect">
              <a:avLst/>
            </a:prstGeom>
            <a:solidFill>
              <a:srgbClr val="DDD9C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eaLnBrk="0" hangingPunct="0">
                <a:tabLst>
                  <a:tab pos="457200" algn="l"/>
                  <a:tab pos="1485900" algn="l"/>
                </a:tabLst>
                <a:defRPr/>
              </a:pPr>
              <a:r>
                <a:rPr lang="en-US" sz="1600" dirty="0" smtClean="0">
                  <a:latin typeface="Consolas"/>
                  <a:ea typeface="MS Mincho" pitchFamily="49" charset="-128"/>
                  <a:cs typeface="Consolas"/>
                </a:rPr>
                <a:t>$</a:t>
              </a:r>
              <a:r>
                <a:rPr lang="en-US" sz="1600" i="1" dirty="0" smtClean="0">
                  <a:latin typeface="Consolas"/>
                  <a:ea typeface="MS Mincho" pitchFamily="49" charset="-128"/>
                  <a:cs typeface="Consolas"/>
                </a:rPr>
                <a:t>./</a:t>
              </a:r>
              <a:r>
                <a:rPr lang="en-US" sz="1600" i="1" dirty="0" err="1" smtClean="0">
                  <a:latin typeface="Consolas"/>
                  <a:ea typeface="MS Mincho" pitchFamily="49" charset="-128"/>
                  <a:cs typeface="Consolas"/>
                </a:rPr>
                <a:t>a.out</a:t>
              </a:r>
              <a:endParaRPr lang="en-US" sz="1600" i="1" dirty="0">
                <a:latin typeface="Consolas"/>
                <a:ea typeface="MS Mincho" pitchFamily="49" charset="-128"/>
                <a:cs typeface="Consolas"/>
              </a:endParaRPr>
            </a:p>
            <a:p>
              <a:pPr eaLnBrk="0" hangingPunct="0">
                <a:tabLst>
                  <a:tab pos="457200" algn="l"/>
                  <a:tab pos="1485900" algn="l"/>
                </a:tabLst>
                <a:defRPr/>
              </a:pPr>
              <a:r>
                <a:rPr lang="en-US" sz="1600" dirty="0">
                  <a:latin typeface="Consolas"/>
                  <a:ea typeface="MS Mincho" pitchFamily="49" charset="-128"/>
                  <a:cs typeface="Consolas"/>
                </a:rPr>
                <a:t>Type a string</a:t>
              </a:r>
              <a:r>
                <a:rPr lang="en-US" sz="1600" dirty="0" smtClean="0">
                  <a:latin typeface="Consolas"/>
                  <a:ea typeface="MS Mincho" pitchFamily="49" charset="-128"/>
                  <a:cs typeface="Consolas"/>
                </a:rPr>
                <a:t>:</a:t>
              </a:r>
              <a:r>
                <a:rPr lang="en-US" sz="1600" i="1" dirty="0" smtClean="0">
                  <a:latin typeface="Consolas"/>
                  <a:ea typeface="MS Mincho" pitchFamily="49" charset="-128"/>
                  <a:cs typeface="Consolas"/>
                </a:rPr>
                <a:t>01234567890123456789012</a:t>
              </a:r>
              <a:r>
                <a:rPr lang="en-US" sz="1600" b="1" i="1" dirty="0" smtClean="0">
                  <a:solidFill>
                    <a:srgbClr val="FF0000"/>
                  </a:solidFill>
                  <a:latin typeface="Consolas"/>
                  <a:ea typeface="MS Mincho" pitchFamily="49" charset="-128"/>
                  <a:cs typeface="Consolas"/>
                </a:rPr>
                <a:t>3</a:t>
              </a:r>
              <a:r>
                <a:rPr lang="en-US" sz="1600" i="1" dirty="0" smtClean="0">
                  <a:solidFill>
                    <a:srgbClr val="FF0000"/>
                  </a:solidFill>
                  <a:latin typeface="Consolas"/>
                  <a:ea typeface="MS Mincho" pitchFamily="49" charset="-128"/>
                  <a:cs typeface="Consolas"/>
                </a:rPr>
                <a:t>45</a:t>
              </a:r>
              <a:endParaRPr lang="en-US" sz="1600" i="1" dirty="0">
                <a:latin typeface="Consolas"/>
                <a:ea typeface="MS Mincho" pitchFamily="49" charset="-128"/>
                <a:cs typeface="Consolas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890024" y="6330427"/>
              <a:ext cx="54966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75000"/>
                    </a:schemeClr>
                  </a:solidFill>
                </a:rPr>
                <a:t>What’s the stack like after gets(..) returns?</a:t>
              </a:r>
              <a:endParaRPr lang="en-US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47493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207169"/>
            <a:ext cx="8233615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Buffer overflow corrupts return address 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38208" y="1360755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After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  <a:solidFill>
            <a:srgbClr val="FFFF00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95275" y="5748216"/>
            <a:ext cx="5257800" cy="82843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nsolas"/>
                <a:ea typeface="MS Mincho" pitchFamily="49" charset="-128"/>
                <a:cs typeface="Consolas"/>
              </a:rPr>
              <a:t>$</a:t>
            </a:r>
            <a:r>
              <a:rPr lang="en-US" sz="1600" i="1" dirty="0" smtClean="0">
                <a:latin typeface="Consolas"/>
                <a:ea typeface="MS Mincho" pitchFamily="49" charset="-128"/>
                <a:cs typeface="Consolas"/>
              </a:rPr>
              <a:t>./</a:t>
            </a:r>
            <a:r>
              <a:rPr lang="en-US" sz="1600" i="1" dirty="0" err="1" smtClean="0">
                <a:latin typeface="Consolas"/>
                <a:ea typeface="MS Mincho" pitchFamily="49" charset="-128"/>
                <a:cs typeface="Consolas"/>
              </a:rPr>
              <a:t>a.out</a:t>
            </a:r>
            <a:endParaRPr lang="en-US" sz="1600" i="1" dirty="0">
              <a:latin typeface="Consolas"/>
              <a:ea typeface="MS Mincho" pitchFamily="49" charset="-128"/>
              <a:cs typeface="Consola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nsolas"/>
                <a:ea typeface="MS Mincho" pitchFamily="49" charset="-128"/>
                <a:cs typeface="Consolas"/>
              </a:rPr>
              <a:t>Type a string</a:t>
            </a:r>
            <a:r>
              <a:rPr lang="en-US" sz="1600" dirty="0" smtClean="0">
                <a:latin typeface="Consolas"/>
                <a:ea typeface="MS Mincho" pitchFamily="49" charset="-128"/>
                <a:cs typeface="Consolas"/>
              </a:rPr>
              <a:t>:</a:t>
            </a:r>
            <a:r>
              <a:rPr lang="en-US" sz="1600" i="1" dirty="0" smtClean="0">
                <a:latin typeface="Consolas"/>
                <a:ea typeface="MS Mincho" pitchFamily="49" charset="-128"/>
                <a:cs typeface="Consolas"/>
              </a:rPr>
              <a:t>01234567890123456789012</a:t>
            </a:r>
            <a:r>
              <a:rPr lang="en-US" sz="1600" i="1" dirty="0" smtClean="0">
                <a:solidFill>
                  <a:srgbClr val="FF0000"/>
                </a:solidFill>
                <a:latin typeface="Consolas"/>
                <a:ea typeface="MS Mincho" pitchFamily="49" charset="-128"/>
                <a:cs typeface="Consolas"/>
              </a:rPr>
              <a:t>345</a:t>
            </a:r>
            <a:endParaRPr lang="en-US" sz="1600" i="1" dirty="0">
              <a:latin typeface="Consolas"/>
              <a:ea typeface="MS Mincho" pitchFamily="49" charset="-128"/>
              <a:cs typeface="Consola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nsolas"/>
                <a:ea typeface="MS Mincho" pitchFamily="49" charset="-128"/>
                <a:cs typeface="Consolas"/>
              </a:rPr>
              <a:t>Segmentation Fault</a:t>
            </a:r>
            <a:endParaRPr lang="en-US" sz="1600" dirty="0">
              <a:latin typeface="Consolas"/>
              <a:ea typeface="MS Mincho" pitchFamily="49" charset="-128"/>
              <a:cs typeface="Consola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33400" y="2787290"/>
            <a:ext cx="1797050" cy="304800"/>
            <a:chOff x="2377022" y="2811289"/>
            <a:chExt cx="1797050" cy="304800"/>
          </a:xfrm>
          <a:solidFill>
            <a:srgbClr val="FFFF00"/>
          </a:solidFill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73" name="Rectangle 5"/>
          <p:cNvSpPr>
            <a:spLocks noChangeArrowheads="1"/>
          </p:cNvSpPr>
          <p:nvPr/>
        </p:nvSpPr>
        <p:spPr bwMode="auto">
          <a:xfrm>
            <a:off x="5229250" y="4025756"/>
            <a:ext cx="3893881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main: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....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4006f1: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: add   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....</a:t>
            </a:r>
          </a:p>
        </p:txBody>
      </p:sp>
      <p:sp>
        <p:nvSpPr>
          <p:cNvPr id="74" name="Rectangle 3"/>
          <p:cNvSpPr>
            <a:spLocks noChangeArrowheads="1"/>
          </p:cNvSpPr>
          <p:nvPr/>
        </p:nvSpPr>
        <p:spPr bwMode="auto">
          <a:xfrm>
            <a:off x="5229570" y="26670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$0x18,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...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75" name="Rectangle 4"/>
          <p:cNvSpPr>
            <a:spLocks noChangeArrowheads="1"/>
          </p:cNvSpPr>
          <p:nvPr/>
        </p:nvSpPr>
        <p:spPr bwMode="auto">
          <a:xfrm>
            <a:off x="5244610" y="990600"/>
            <a:ext cx="2514600" cy="1567096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b="0" dirty="0" smtClean="0">
                <a:latin typeface="Consolas"/>
                <a:ea typeface="MS Mincho" pitchFamily="49" charset="-128"/>
                <a:cs typeface="Consolas"/>
              </a:rPr>
              <a:t>void 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echo()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{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    char </a:t>
            </a:r>
            <a:r>
              <a:rPr lang="en-US" sz="16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[4]; 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    gets(</a:t>
            </a:r>
            <a:r>
              <a:rPr lang="en-US" sz="16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);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    puts(</a:t>
            </a:r>
            <a:r>
              <a:rPr lang="en-US" sz="16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);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30450" y="2322532"/>
            <a:ext cx="2638801" cy="646331"/>
            <a:chOff x="2330450" y="2322532"/>
            <a:chExt cx="2638801" cy="646331"/>
          </a:xfrm>
        </p:grpSpPr>
        <p:cxnSp>
          <p:nvCxnSpPr>
            <p:cNvPr id="5" name="Straight Arrow Connector 4"/>
            <p:cNvCxnSpPr>
              <a:endCxn id="72" idx="3"/>
            </p:cNvCxnSpPr>
            <p:nvPr/>
          </p:nvCxnSpPr>
          <p:spPr bwMode="auto">
            <a:xfrm flipH="1">
              <a:off x="2330450" y="2667000"/>
              <a:ext cx="593725" cy="27269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2924175" y="2322532"/>
              <a:ext cx="204507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solidFill>
                    <a:srgbClr val="FF0000"/>
                  </a:solidFill>
                  <a:latin typeface="Calibri" pitchFamily="34" charset="0"/>
                </a:rPr>
                <a:t>overflow corrupted</a:t>
              </a:r>
            </a:p>
            <a:p>
              <a:r>
                <a:rPr lang="en-US" sz="1800" b="0" dirty="0" smtClean="0">
                  <a:solidFill>
                    <a:srgbClr val="FF0000"/>
                  </a:solidFill>
                  <a:latin typeface="Calibri" pitchFamily="34" charset="0"/>
                </a:rPr>
                <a:t>return address</a:t>
              </a:r>
            </a:p>
          </p:txBody>
        </p:sp>
      </p:grpSp>
      <p:sp>
        <p:nvSpPr>
          <p:cNvPr id="76" name="Rectangle 22"/>
          <p:cNvSpPr>
            <a:spLocks noChangeArrowheads="1"/>
          </p:cNvSpPr>
          <p:nvPr/>
        </p:nvSpPr>
        <p:spPr bwMode="auto">
          <a:xfrm>
            <a:off x="538208" y="1873197"/>
            <a:ext cx="1797050" cy="60829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...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93827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27994" y="6450704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0x0..4004db</a:t>
            </a:r>
            <a:endParaRPr lang="is-I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mov</a:t>
            </a:r>
            <a:r>
              <a:rPr lang="en-US" altLang="zh-CN" sz="1400" dirty="0" smtClean="0">
                <a:solidFill>
                  <a:prstClr val="black"/>
                </a:solidFill>
                <a:latin typeface="Consolas"/>
                <a:cs typeface="Consolas"/>
              </a:rPr>
              <a:t> %</a:t>
            </a:r>
            <a:r>
              <a:rPr lang="en-US" altLang="zh-CN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rsp</a:t>
            </a:r>
            <a:r>
              <a:rPr lang="en-US" altLang="zh-CN" sz="1400" dirty="0" smtClean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s-I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0x7f…0050</a:t>
            </a:r>
            <a:endParaRPr lang="is-I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29115" y="280283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0054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217876" y="3080632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62696" y="5754035"/>
            <a:ext cx="145537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0x0..4004d6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-39871" y="5422602"/>
            <a:ext cx="155793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4004db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73935" y="5078878"/>
            <a:ext cx="145537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0x0..4004de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247823" y="246394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54400" y="817825"/>
            <a:ext cx="135235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006c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230199" y="114446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0068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256049" y="2147085"/>
            <a:ext cx="135235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005c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47457" y="182425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36927" y="149462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0064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254671" y="4582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0070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254671" y="236108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0074</a:t>
            </a:r>
            <a:endParaRPr lang="zh-CN" altLang="en-US" dirty="0"/>
          </a:p>
        </p:txBody>
      </p:sp>
      <p:sp>
        <p:nvSpPr>
          <p:cNvPr id="96" name="Rectangle 22"/>
          <p:cNvSpPr>
            <a:spLocks noChangeArrowheads="1"/>
          </p:cNvSpPr>
          <p:nvPr/>
        </p:nvSpPr>
        <p:spPr bwMode="auto">
          <a:xfrm>
            <a:off x="1615178" y="910515"/>
            <a:ext cx="1797050" cy="60829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109" name="Line 29"/>
          <p:cNvSpPr>
            <a:spLocks noChangeShapeType="1"/>
          </p:cNvSpPr>
          <p:nvPr/>
        </p:nvSpPr>
        <p:spPr bwMode="auto">
          <a:xfrm flipH="1">
            <a:off x="4034528" y="3189285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10" name="Rectangle 30"/>
          <p:cNvSpPr>
            <a:spLocks noChangeArrowheads="1"/>
          </p:cNvSpPr>
          <p:nvPr/>
        </p:nvSpPr>
        <p:spPr bwMode="auto">
          <a:xfrm>
            <a:off x="4447278" y="3016247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1615178" y="3038949"/>
            <a:ext cx="1797050" cy="304800"/>
            <a:chOff x="533400" y="4648200"/>
            <a:chExt cx="1797050" cy="304800"/>
          </a:xfrm>
        </p:grpSpPr>
        <p:sp>
          <p:nvSpPr>
            <p:cNvPr id="113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14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15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16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117" name="Rectangle 28"/>
          <p:cNvSpPr>
            <a:spLocks noChangeArrowheads="1"/>
          </p:cNvSpPr>
          <p:nvPr/>
        </p:nvSpPr>
        <p:spPr bwMode="auto">
          <a:xfrm>
            <a:off x="3412228" y="3006389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18" name="Rectangle 23"/>
          <p:cNvSpPr>
            <a:spLocks noChangeArrowheads="1"/>
          </p:cNvSpPr>
          <p:nvPr/>
        </p:nvSpPr>
        <p:spPr bwMode="auto">
          <a:xfrm>
            <a:off x="1615178" y="1520116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1619986" y="888525"/>
            <a:ext cx="1797050" cy="304800"/>
            <a:chOff x="2377022" y="2811289"/>
            <a:chExt cx="1797050" cy="304800"/>
          </a:xfrm>
          <a:solidFill>
            <a:srgbClr val="FFFF00"/>
          </a:solidFill>
        </p:grpSpPr>
        <p:sp>
          <p:nvSpPr>
            <p:cNvPr id="120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21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22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23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615178" y="2744007"/>
            <a:ext cx="1797050" cy="304800"/>
            <a:chOff x="533400" y="4648200"/>
            <a:chExt cx="1797050" cy="304800"/>
          </a:xfrm>
        </p:grpSpPr>
        <p:sp>
          <p:nvSpPr>
            <p:cNvPr id="125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26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27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28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615178" y="2432785"/>
            <a:ext cx="1797050" cy="304800"/>
            <a:chOff x="533400" y="4648200"/>
            <a:chExt cx="1797050" cy="304800"/>
          </a:xfrm>
        </p:grpSpPr>
        <p:sp>
          <p:nvSpPr>
            <p:cNvPr id="130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31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32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33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615178" y="2121563"/>
            <a:ext cx="1797050" cy="304800"/>
            <a:chOff x="533400" y="4648200"/>
            <a:chExt cx="1797050" cy="304800"/>
          </a:xfrm>
        </p:grpSpPr>
        <p:sp>
          <p:nvSpPr>
            <p:cNvPr id="135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36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37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38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1615178" y="1810341"/>
            <a:ext cx="1797050" cy="304800"/>
            <a:chOff x="533400" y="4648200"/>
            <a:chExt cx="1797050" cy="304800"/>
          </a:xfrm>
        </p:grpSpPr>
        <p:sp>
          <p:nvSpPr>
            <p:cNvPr id="140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41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42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43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1615178" y="1499119"/>
            <a:ext cx="1797050" cy="304800"/>
            <a:chOff x="533400" y="4648200"/>
            <a:chExt cx="1797050" cy="304800"/>
          </a:xfrm>
        </p:grpSpPr>
        <p:sp>
          <p:nvSpPr>
            <p:cNvPr id="145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146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47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48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1615178" y="1194319"/>
            <a:ext cx="1797050" cy="304800"/>
            <a:chOff x="2377022" y="2811289"/>
            <a:chExt cx="1797050" cy="304800"/>
          </a:xfrm>
          <a:solidFill>
            <a:srgbClr val="FFFF00"/>
          </a:solidFill>
        </p:grpSpPr>
        <p:sp>
          <p:nvSpPr>
            <p:cNvPr id="150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51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152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153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154" name="Rectangle 22"/>
          <p:cNvSpPr>
            <a:spLocks noChangeArrowheads="1"/>
          </p:cNvSpPr>
          <p:nvPr/>
        </p:nvSpPr>
        <p:spPr bwMode="auto">
          <a:xfrm>
            <a:off x="1619986" y="280226"/>
            <a:ext cx="1797050" cy="60829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...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155" name="矩形 80"/>
          <p:cNvSpPr/>
          <p:nvPr/>
        </p:nvSpPr>
        <p:spPr>
          <a:xfrm>
            <a:off x="1589920" y="5421798"/>
            <a:ext cx="1818575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600" dirty="0" err="1">
                <a:latin typeface="Consolas"/>
                <a:ea typeface="MS Mincho" pitchFamily="49" charset="-128"/>
                <a:cs typeface="Consolas"/>
              </a:rPr>
              <a:t>mov</a:t>
            </a:r>
            <a:r>
              <a:rPr lang="en-US" sz="1600" dirty="0">
                <a:latin typeface="Consolas"/>
                <a:ea typeface="MS Mincho" pitchFamily="49" charset="-128"/>
                <a:cs typeface="Consolas"/>
              </a:rPr>
              <a:t> </a:t>
            </a:r>
            <a:r>
              <a:rPr lang="en-US" sz="1600" dirty="0" smtClean="0">
                <a:latin typeface="Consolas"/>
                <a:ea typeface="MS Mincho" pitchFamily="49" charset="-128"/>
                <a:cs typeface="Consolas"/>
              </a:rPr>
              <a:t>%</a:t>
            </a:r>
            <a:r>
              <a:rPr lang="en-US" sz="1600" dirty="0" err="1">
                <a:latin typeface="Consolas"/>
                <a:ea typeface="MS Mincho" pitchFamily="49" charset="-128"/>
                <a:cs typeface="Consolas"/>
              </a:rPr>
              <a:t>rsp</a:t>
            </a:r>
            <a:r>
              <a:rPr lang="en-US" sz="1600" dirty="0">
                <a:latin typeface="Consolas"/>
                <a:ea typeface="MS Mincho" pitchFamily="49" charset="-128"/>
                <a:cs typeface="Consolas"/>
              </a:rPr>
              <a:t>,%</a:t>
            </a:r>
            <a:r>
              <a:rPr lang="en-US" sz="1600" dirty="0" err="1">
                <a:latin typeface="Consolas"/>
                <a:ea typeface="MS Mincho" pitchFamily="49" charset="-128"/>
                <a:cs typeface="Consolas"/>
              </a:rPr>
              <a:t>rdi</a:t>
            </a:r>
            <a:endParaRPr lang="en-US" sz="1600" dirty="0">
              <a:latin typeface="Consolas"/>
              <a:ea typeface="MS Mincho" pitchFamily="49" charset="-128"/>
              <a:cs typeface="Consolas"/>
            </a:endParaRPr>
          </a:p>
        </p:txBody>
      </p:sp>
      <p:sp>
        <p:nvSpPr>
          <p:cNvPr id="156" name="矩形 81"/>
          <p:cNvSpPr/>
          <p:nvPr/>
        </p:nvSpPr>
        <p:spPr>
          <a:xfrm>
            <a:off x="1589364" y="5752838"/>
            <a:ext cx="1818575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600" dirty="0" err="1">
                <a:latin typeface="Consolas"/>
                <a:ea typeface="MS Mincho" pitchFamily="49" charset="-128"/>
                <a:cs typeface="Consolas"/>
              </a:rPr>
              <a:t>callq</a:t>
            </a:r>
            <a:r>
              <a:rPr lang="en-US" sz="1600" dirty="0">
                <a:latin typeface="Consolas"/>
                <a:ea typeface="MS Mincho" pitchFamily="49" charset="-128"/>
                <a:cs typeface="Consolas"/>
              </a:rPr>
              <a:t> </a:t>
            </a:r>
            <a:r>
              <a:rPr lang="en-US" sz="1600" dirty="0" smtClean="0">
                <a:latin typeface="Consolas"/>
                <a:ea typeface="MS Mincho" pitchFamily="49" charset="-128"/>
                <a:cs typeface="Consolas"/>
              </a:rPr>
              <a:t>&lt;gets&gt;</a:t>
            </a:r>
            <a:endParaRPr lang="en-US" sz="1600" dirty="0">
              <a:latin typeface="Consolas"/>
              <a:ea typeface="MS Mincho" pitchFamily="49" charset="-128"/>
              <a:cs typeface="Consolas"/>
            </a:endParaRPr>
          </a:p>
        </p:txBody>
      </p:sp>
      <p:sp>
        <p:nvSpPr>
          <p:cNvPr id="157" name="矩形 82"/>
          <p:cNvSpPr/>
          <p:nvPr/>
        </p:nvSpPr>
        <p:spPr>
          <a:xfrm>
            <a:off x="1591957" y="6089252"/>
            <a:ext cx="1818575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...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0" name="矩形 103"/>
          <p:cNvSpPr/>
          <p:nvPr/>
        </p:nvSpPr>
        <p:spPr>
          <a:xfrm>
            <a:off x="1591017" y="4717878"/>
            <a:ext cx="1818575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prstClr val="black"/>
                </a:solidFill>
                <a:latin typeface="Consolas"/>
                <a:cs typeface="Consolas"/>
              </a:rPr>
              <a:t>add $0x18, %</a:t>
            </a:r>
            <a:r>
              <a:rPr lang="en-US" altLang="zh-CN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rsp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2" name="矩形 81"/>
          <p:cNvSpPr/>
          <p:nvPr/>
        </p:nvSpPr>
        <p:spPr>
          <a:xfrm>
            <a:off x="1583192" y="5078195"/>
            <a:ext cx="1818575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600" dirty="0" err="1">
                <a:latin typeface="Consolas"/>
                <a:ea typeface="MS Mincho" pitchFamily="49" charset="-128"/>
                <a:cs typeface="Consolas"/>
              </a:rPr>
              <a:t>callq</a:t>
            </a:r>
            <a:r>
              <a:rPr lang="en-US" sz="1600" dirty="0">
                <a:latin typeface="Consolas"/>
                <a:ea typeface="MS Mincho" pitchFamily="49" charset="-128"/>
                <a:cs typeface="Consolas"/>
              </a:rPr>
              <a:t> </a:t>
            </a:r>
            <a:r>
              <a:rPr lang="en-US" sz="1600" dirty="0" smtClean="0">
                <a:latin typeface="Consolas"/>
                <a:ea typeface="MS Mincho" pitchFamily="49" charset="-128"/>
                <a:cs typeface="Consolas"/>
              </a:rPr>
              <a:t>&lt;puts&gt;</a:t>
            </a:r>
            <a:endParaRPr lang="en-US" sz="1600" dirty="0">
              <a:latin typeface="Consolas"/>
              <a:ea typeface="MS Mincho" pitchFamily="49" charset="-128"/>
              <a:cs typeface="Consolas"/>
            </a:endParaRPr>
          </a:p>
        </p:txBody>
      </p:sp>
      <p:sp>
        <p:nvSpPr>
          <p:cNvPr id="163" name="矩形 81"/>
          <p:cNvSpPr/>
          <p:nvPr/>
        </p:nvSpPr>
        <p:spPr>
          <a:xfrm>
            <a:off x="1594431" y="4392267"/>
            <a:ext cx="1818575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600" dirty="0" smtClean="0">
                <a:latin typeface="Consolas"/>
                <a:ea typeface="MS Mincho" pitchFamily="49" charset="-128"/>
                <a:cs typeface="Consolas"/>
              </a:rPr>
              <a:t>ret</a:t>
            </a:r>
            <a:endParaRPr lang="en-US" sz="1600" dirty="0">
              <a:latin typeface="Consolas"/>
              <a:ea typeface="MS Mincho" pitchFamily="49" charset="-128"/>
              <a:cs typeface="Consolas"/>
            </a:endParaRPr>
          </a:p>
        </p:txBody>
      </p:sp>
      <p:sp>
        <p:nvSpPr>
          <p:cNvPr id="164" name="矩形 82"/>
          <p:cNvSpPr/>
          <p:nvPr/>
        </p:nvSpPr>
        <p:spPr>
          <a:xfrm>
            <a:off x="1598461" y="4053103"/>
            <a:ext cx="1818575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...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5" name="矩形 82"/>
          <p:cNvSpPr/>
          <p:nvPr/>
        </p:nvSpPr>
        <p:spPr>
          <a:xfrm>
            <a:off x="1598461" y="3713939"/>
            <a:ext cx="1818575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...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6" name="矩形 82"/>
          <p:cNvSpPr/>
          <p:nvPr/>
        </p:nvSpPr>
        <p:spPr>
          <a:xfrm>
            <a:off x="1589364" y="3373101"/>
            <a:ext cx="1818575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...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7" name="矩形 90"/>
          <p:cNvSpPr/>
          <p:nvPr/>
        </p:nvSpPr>
        <p:spPr>
          <a:xfrm>
            <a:off x="143090" y="4755434"/>
            <a:ext cx="145537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0x0..4004e3</a:t>
            </a:r>
            <a:endParaRPr lang="zh-CN" altLang="en-US" dirty="0"/>
          </a:p>
        </p:txBody>
      </p:sp>
      <p:sp>
        <p:nvSpPr>
          <p:cNvPr id="168" name="矩形 90"/>
          <p:cNvSpPr/>
          <p:nvPr/>
        </p:nvSpPr>
        <p:spPr>
          <a:xfrm>
            <a:off x="77839" y="4397627"/>
            <a:ext cx="145537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0x0..4004e7</a:t>
            </a:r>
            <a:endParaRPr lang="zh-CN" alt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535489" y="5422602"/>
            <a:ext cx="874460" cy="369332"/>
            <a:chOff x="3559969" y="4397627"/>
            <a:chExt cx="874460" cy="369332"/>
          </a:xfrm>
        </p:grpSpPr>
        <p:sp>
          <p:nvSpPr>
            <p:cNvPr id="169" name="Line 29"/>
            <p:cNvSpPr>
              <a:spLocks noChangeShapeType="1"/>
            </p:cNvSpPr>
            <p:nvPr/>
          </p:nvSpPr>
          <p:spPr bwMode="auto">
            <a:xfrm flipH="1">
              <a:off x="3559969" y="4570665"/>
              <a:ext cx="4508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0" name="Rectangle 30"/>
            <p:cNvSpPr>
              <a:spLocks noChangeArrowheads="1"/>
            </p:cNvSpPr>
            <p:nvPr/>
          </p:nvSpPr>
          <p:spPr bwMode="auto">
            <a:xfrm>
              <a:off x="3972719" y="4397627"/>
              <a:ext cx="46171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urier New" pitchFamily="49" charset="0"/>
                </a:rPr>
                <a:t>PC</a:t>
              </a:r>
              <a:endParaRPr lang="en-US" sz="1800" dirty="0"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2420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88449"/>
            <a:ext cx="7772400" cy="241200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Machine-level programming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4000" dirty="0"/>
              <a:t>S</a:t>
            </a:r>
            <a:r>
              <a:rPr lang="en-US" sz="4000" dirty="0" smtClean="0"/>
              <a:t>egmentation Fault </a:t>
            </a:r>
            <a:br>
              <a:rPr lang="en-US" sz="4000" dirty="0" smtClean="0"/>
            </a:br>
            <a:r>
              <a:rPr lang="en-US" sz="4000" dirty="0" smtClean="0"/>
              <a:t>&amp; </a:t>
            </a:r>
            <a:br>
              <a:rPr lang="en-US" sz="4000" dirty="0" smtClean="0"/>
            </a:br>
            <a:r>
              <a:rPr lang="en-US" sz="4000" dirty="0" smtClean="0"/>
              <a:t>Buffer overflow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30512"/>
            <a:ext cx="6400800" cy="130828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Jinyang Li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510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27994" y="6450704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0x0..4004e3</a:t>
            </a:r>
            <a:endParaRPr lang="is-I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8129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prstClr val="black"/>
                </a:solidFill>
                <a:latin typeface="Consolas"/>
                <a:cs typeface="Consolas"/>
              </a:rPr>
              <a:t>add $0x18, %</a:t>
            </a:r>
            <a:r>
              <a:rPr lang="en-US" altLang="zh-CN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rsp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s-I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0x7f..0050</a:t>
            </a:r>
            <a:endParaRPr lang="is-I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2696" y="5754035"/>
            <a:ext cx="145537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0x0..4004d6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-39871" y="5422602"/>
            <a:ext cx="155793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4004db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73935" y="5078878"/>
            <a:ext cx="145537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0x0..4004de</a:t>
            </a:r>
            <a:endParaRPr lang="zh-CN" altLang="en-US" dirty="0"/>
          </a:p>
        </p:txBody>
      </p:sp>
      <p:sp>
        <p:nvSpPr>
          <p:cNvPr id="96" name="Rectangle 22"/>
          <p:cNvSpPr>
            <a:spLocks noChangeArrowheads="1"/>
          </p:cNvSpPr>
          <p:nvPr/>
        </p:nvSpPr>
        <p:spPr bwMode="auto">
          <a:xfrm>
            <a:off x="1615178" y="910515"/>
            <a:ext cx="1797050" cy="60829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034528" y="3016247"/>
            <a:ext cx="1151504" cy="369332"/>
            <a:chOff x="4034528" y="3016247"/>
            <a:chExt cx="1151504" cy="369332"/>
          </a:xfrm>
        </p:grpSpPr>
        <p:sp>
          <p:nvSpPr>
            <p:cNvPr id="109" name="Line 29"/>
            <p:cNvSpPr>
              <a:spLocks noChangeShapeType="1"/>
            </p:cNvSpPr>
            <p:nvPr/>
          </p:nvSpPr>
          <p:spPr bwMode="auto">
            <a:xfrm flipH="1">
              <a:off x="4034528" y="3189285"/>
              <a:ext cx="4508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" name="Rectangle 30"/>
            <p:cNvSpPr>
              <a:spLocks noChangeArrowheads="1"/>
            </p:cNvSpPr>
            <p:nvPr/>
          </p:nvSpPr>
          <p:spPr bwMode="auto">
            <a:xfrm>
              <a:off x="4447278" y="3016247"/>
              <a:ext cx="73875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rsp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615178" y="3038949"/>
            <a:ext cx="1797050" cy="304800"/>
            <a:chOff x="533400" y="4648200"/>
            <a:chExt cx="1797050" cy="304800"/>
          </a:xfrm>
        </p:grpSpPr>
        <p:sp>
          <p:nvSpPr>
            <p:cNvPr id="113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14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15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16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117" name="Rectangle 28"/>
          <p:cNvSpPr>
            <a:spLocks noChangeArrowheads="1"/>
          </p:cNvSpPr>
          <p:nvPr/>
        </p:nvSpPr>
        <p:spPr bwMode="auto">
          <a:xfrm>
            <a:off x="3412228" y="3006389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18" name="Rectangle 23"/>
          <p:cNvSpPr>
            <a:spLocks noChangeArrowheads="1"/>
          </p:cNvSpPr>
          <p:nvPr/>
        </p:nvSpPr>
        <p:spPr bwMode="auto">
          <a:xfrm>
            <a:off x="1615178" y="1520116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1619986" y="888525"/>
            <a:ext cx="1797050" cy="304800"/>
            <a:chOff x="2377022" y="2811289"/>
            <a:chExt cx="1797050" cy="304800"/>
          </a:xfrm>
          <a:solidFill>
            <a:srgbClr val="FFFF00"/>
          </a:solidFill>
        </p:grpSpPr>
        <p:sp>
          <p:nvSpPr>
            <p:cNvPr id="120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21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22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23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615178" y="2744007"/>
            <a:ext cx="1797050" cy="304800"/>
            <a:chOff x="533400" y="4648200"/>
            <a:chExt cx="1797050" cy="304800"/>
          </a:xfrm>
        </p:grpSpPr>
        <p:sp>
          <p:nvSpPr>
            <p:cNvPr id="125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26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27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28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615178" y="2432785"/>
            <a:ext cx="1797050" cy="304800"/>
            <a:chOff x="533400" y="4648200"/>
            <a:chExt cx="1797050" cy="304800"/>
          </a:xfrm>
        </p:grpSpPr>
        <p:sp>
          <p:nvSpPr>
            <p:cNvPr id="130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31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32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33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615178" y="2121563"/>
            <a:ext cx="1797050" cy="304800"/>
            <a:chOff x="533400" y="4648200"/>
            <a:chExt cx="1797050" cy="304800"/>
          </a:xfrm>
        </p:grpSpPr>
        <p:sp>
          <p:nvSpPr>
            <p:cNvPr id="135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36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37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38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1615178" y="1810341"/>
            <a:ext cx="1797050" cy="304800"/>
            <a:chOff x="533400" y="4648200"/>
            <a:chExt cx="1797050" cy="304800"/>
          </a:xfrm>
        </p:grpSpPr>
        <p:sp>
          <p:nvSpPr>
            <p:cNvPr id="140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41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42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43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1615178" y="1499119"/>
            <a:ext cx="1797050" cy="304800"/>
            <a:chOff x="533400" y="4648200"/>
            <a:chExt cx="1797050" cy="304800"/>
          </a:xfrm>
        </p:grpSpPr>
        <p:sp>
          <p:nvSpPr>
            <p:cNvPr id="145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146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47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48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1615178" y="1194319"/>
            <a:ext cx="1797050" cy="304800"/>
            <a:chOff x="2377022" y="2811289"/>
            <a:chExt cx="1797050" cy="304800"/>
          </a:xfrm>
          <a:solidFill>
            <a:srgbClr val="FFFF00"/>
          </a:solidFill>
        </p:grpSpPr>
        <p:sp>
          <p:nvSpPr>
            <p:cNvPr id="150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51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152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153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154" name="Rectangle 22"/>
          <p:cNvSpPr>
            <a:spLocks noChangeArrowheads="1"/>
          </p:cNvSpPr>
          <p:nvPr/>
        </p:nvSpPr>
        <p:spPr bwMode="auto">
          <a:xfrm>
            <a:off x="1619986" y="280226"/>
            <a:ext cx="1797050" cy="60829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...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155" name="矩形 80"/>
          <p:cNvSpPr/>
          <p:nvPr/>
        </p:nvSpPr>
        <p:spPr>
          <a:xfrm>
            <a:off x="1589920" y="5421798"/>
            <a:ext cx="1818575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600" dirty="0" err="1">
                <a:latin typeface="Consolas"/>
                <a:ea typeface="MS Mincho" pitchFamily="49" charset="-128"/>
                <a:cs typeface="Consolas"/>
              </a:rPr>
              <a:t>mov</a:t>
            </a:r>
            <a:r>
              <a:rPr lang="en-US" sz="1600" dirty="0">
                <a:latin typeface="Consolas"/>
                <a:ea typeface="MS Mincho" pitchFamily="49" charset="-128"/>
                <a:cs typeface="Consolas"/>
              </a:rPr>
              <a:t> </a:t>
            </a:r>
            <a:r>
              <a:rPr lang="en-US" sz="1600" dirty="0" smtClean="0">
                <a:latin typeface="Consolas"/>
                <a:ea typeface="MS Mincho" pitchFamily="49" charset="-128"/>
                <a:cs typeface="Consolas"/>
              </a:rPr>
              <a:t>%</a:t>
            </a:r>
            <a:r>
              <a:rPr lang="en-US" sz="1600" dirty="0" err="1">
                <a:latin typeface="Consolas"/>
                <a:ea typeface="MS Mincho" pitchFamily="49" charset="-128"/>
                <a:cs typeface="Consolas"/>
              </a:rPr>
              <a:t>rsp</a:t>
            </a:r>
            <a:r>
              <a:rPr lang="en-US" sz="1600" dirty="0">
                <a:latin typeface="Consolas"/>
                <a:ea typeface="MS Mincho" pitchFamily="49" charset="-128"/>
                <a:cs typeface="Consolas"/>
              </a:rPr>
              <a:t>,%</a:t>
            </a:r>
            <a:r>
              <a:rPr lang="en-US" sz="1600" dirty="0" err="1">
                <a:latin typeface="Consolas"/>
                <a:ea typeface="MS Mincho" pitchFamily="49" charset="-128"/>
                <a:cs typeface="Consolas"/>
              </a:rPr>
              <a:t>rdi</a:t>
            </a:r>
            <a:endParaRPr lang="en-US" sz="1600" dirty="0">
              <a:latin typeface="Consolas"/>
              <a:ea typeface="MS Mincho" pitchFamily="49" charset="-128"/>
              <a:cs typeface="Consolas"/>
            </a:endParaRPr>
          </a:p>
        </p:txBody>
      </p:sp>
      <p:sp>
        <p:nvSpPr>
          <p:cNvPr id="156" name="矩形 81"/>
          <p:cNvSpPr/>
          <p:nvPr/>
        </p:nvSpPr>
        <p:spPr>
          <a:xfrm>
            <a:off x="1589364" y="5752838"/>
            <a:ext cx="1818575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600" dirty="0" err="1">
                <a:latin typeface="Consolas"/>
                <a:ea typeface="MS Mincho" pitchFamily="49" charset="-128"/>
                <a:cs typeface="Consolas"/>
              </a:rPr>
              <a:t>callq</a:t>
            </a:r>
            <a:r>
              <a:rPr lang="en-US" sz="1600" dirty="0">
                <a:latin typeface="Consolas"/>
                <a:ea typeface="MS Mincho" pitchFamily="49" charset="-128"/>
                <a:cs typeface="Consolas"/>
              </a:rPr>
              <a:t> </a:t>
            </a:r>
            <a:r>
              <a:rPr lang="en-US" sz="1600" dirty="0" smtClean="0">
                <a:latin typeface="Consolas"/>
                <a:ea typeface="MS Mincho" pitchFamily="49" charset="-128"/>
                <a:cs typeface="Consolas"/>
              </a:rPr>
              <a:t>&lt;gets&gt;</a:t>
            </a:r>
            <a:endParaRPr lang="en-US" sz="1600" dirty="0">
              <a:latin typeface="Consolas"/>
              <a:ea typeface="MS Mincho" pitchFamily="49" charset="-128"/>
              <a:cs typeface="Consolas"/>
            </a:endParaRPr>
          </a:p>
        </p:txBody>
      </p:sp>
      <p:sp>
        <p:nvSpPr>
          <p:cNvPr id="157" name="矩形 82"/>
          <p:cNvSpPr/>
          <p:nvPr/>
        </p:nvSpPr>
        <p:spPr>
          <a:xfrm>
            <a:off x="1591957" y="6089252"/>
            <a:ext cx="1818575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...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0" name="矩形 103"/>
          <p:cNvSpPr/>
          <p:nvPr/>
        </p:nvSpPr>
        <p:spPr>
          <a:xfrm>
            <a:off x="1591017" y="4717878"/>
            <a:ext cx="1818575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prstClr val="black"/>
                </a:solidFill>
                <a:latin typeface="Consolas"/>
                <a:cs typeface="Consolas"/>
              </a:rPr>
              <a:t>add $0x18, %</a:t>
            </a:r>
            <a:r>
              <a:rPr lang="en-US" altLang="zh-CN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rsp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2" name="矩形 81"/>
          <p:cNvSpPr/>
          <p:nvPr/>
        </p:nvSpPr>
        <p:spPr>
          <a:xfrm>
            <a:off x="1583192" y="5078195"/>
            <a:ext cx="1818575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600" dirty="0" err="1">
                <a:latin typeface="Consolas"/>
                <a:ea typeface="MS Mincho" pitchFamily="49" charset="-128"/>
                <a:cs typeface="Consolas"/>
              </a:rPr>
              <a:t>callq</a:t>
            </a:r>
            <a:r>
              <a:rPr lang="en-US" sz="1600" dirty="0">
                <a:latin typeface="Consolas"/>
                <a:ea typeface="MS Mincho" pitchFamily="49" charset="-128"/>
                <a:cs typeface="Consolas"/>
              </a:rPr>
              <a:t> </a:t>
            </a:r>
            <a:r>
              <a:rPr lang="en-US" sz="1600" dirty="0" smtClean="0">
                <a:latin typeface="Consolas"/>
                <a:ea typeface="MS Mincho" pitchFamily="49" charset="-128"/>
                <a:cs typeface="Consolas"/>
              </a:rPr>
              <a:t>&lt;puts&gt;</a:t>
            </a:r>
            <a:endParaRPr lang="en-US" sz="1600" dirty="0">
              <a:latin typeface="Consolas"/>
              <a:ea typeface="MS Mincho" pitchFamily="49" charset="-128"/>
              <a:cs typeface="Consolas"/>
            </a:endParaRPr>
          </a:p>
        </p:txBody>
      </p:sp>
      <p:sp>
        <p:nvSpPr>
          <p:cNvPr id="163" name="矩形 81"/>
          <p:cNvSpPr/>
          <p:nvPr/>
        </p:nvSpPr>
        <p:spPr>
          <a:xfrm>
            <a:off x="1594431" y="4392267"/>
            <a:ext cx="1818575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600" dirty="0" smtClean="0">
                <a:latin typeface="Consolas"/>
                <a:ea typeface="MS Mincho" pitchFamily="49" charset="-128"/>
                <a:cs typeface="Consolas"/>
              </a:rPr>
              <a:t>ret</a:t>
            </a:r>
            <a:endParaRPr lang="en-US" sz="1600" dirty="0">
              <a:latin typeface="Consolas"/>
              <a:ea typeface="MS Mincho" pitchFamily="49" charset="-128"/>
              <a:cs typeface="Consolas"/>
            </a:endParaRPr>
          </a:p>
        </p:txBody>
      </p:sp>
      <p:sp>
        <p:nvSpPr>
          <p:cNvPr id="164" name="矩形 82"/>
          <p:cNvSpPr/>
          <p:nvPr/>
        </p:nvSpPr>
        <p:spPr>
          <a:xfrm>
            <a:off x="1598461" y="4053103"/>
            <a:ext cx="1818575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...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5" name="矩形 82"/>
          <p:cNvSpPr/>
          <p:nvPr/>
        </p:nvSpPr>
        <p:spPr>
          <a:xfrm>
            <a:off x="1598461" y="3713939"/>
            <a:ext cx="1818575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...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6" name="矩形 82"/>
          <p:cNvSpPr/>
          <p:nvPr/>
        </p:nvSpPr>
        <p:spPr>
          <a:xfrm>
            <a:off x="1589364" y="3373101"/>
            <a:ext cx="1818575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...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7" name="矩形 90"/>
          <p:cNvSpPr/>
          <p:nvPr/>
        </p:nvSpPr>
        <p:spPr>
          <a:xfrm>
            <a:off x="143090" y="4755434"/>
            <a:ext cx="145537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0x0..4004e3</a:t>
            </a:r>
            <a:endParaRPr lang="zh-CN" altLang="en-US" dirty="0"/>
          </a:p>
        </p:txBody>
      </p:sp>
      <p:sp>
        <p:nvSpPr>
          <p:cNvPr id="168" name="矩形 90"/>
          <p:cNvSpPr/>
          <p:nvPr/>
        </p:nvSpPr>
        <p:spPr>
          <a:xfrm>
            <a:off x="77839" y="4397627"/>
            <a:ext cx="145537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0x0..4004e7</a:t>
            </a:r>
            <a:endParaRPr lang="zh-CN" alt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430656" y="4755646"/>
            <a:ext cx="874460" cy="369332"/>
            <a:chOff x="3559969" y="4397627"/>
            <a:chExt cx="874460" cy="369332"/>
          </a:xfrm>
        </p:grpSpPr>
        <p:sp>
          <p:nvSpPr>
            <p:cNvPr id="169" name="Line 29"/>
            <p:cNvSpPr>
              <a:spLocks noChangeShapeType="1"/>
            </p:cNvSpPr>
            <p:nvPr/>
          </p:nvSpPr>
          <p:spPr bwMode="auto">
            <a:xfrm flipH="1">
              <a:off x="3559969" y="4570665"/>
              <a:ext cx="4508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0" name="Rectangle 30"/>
            <p:cNvSpPr>
              <a:spLocks noChangeArrowheads="1"/>
            </p:cNvSpPr>
            <p:nvPr/>
          </p:nvSpPr>
          <p:spPr bwMode="auto">
            <a:xfrm>
              <a:off x="3972719" y="4397627"/>
              <a:ext cx="46171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urier New" pitchFamily="49" charset="0"/>
                </a:rPr>
                <a:t>PC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sp>
        <p:nvSpPr>
          <p:cNvPr id="107" name="圆角矩形 39"/>
          <p:cNvSpPr/>
          <p:nvPr/>
        </p:nvSpPr>
        <p:spPr>
          <a:xfrm>
            <a:off x="6732381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s-I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0x7f..0068</a:t>
            </a:r>
            <a:endParaRPr lang="is-I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173" name="矩形 84"/>
          <p:cNvSpPr/>
          <p:nvPr/>
        </p:nvSpPr>
        <p:spPr>
          <a:xfrm>
            <a:off x="229115" y="280283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0054</a:t>
            </a:r>
            <a:endParaRPr lang="zh-CN" altLang="en-US" dirty="0"/>
          </a:p>
        </p:txBody>
      </p:sp>
      <p:sp>
        <p:nvSpPr>
          <p:cNvPr id="174" name="矩形 85"/>
          <p:cNvSpPr/>
          <p:nvPr/>
        </p:nvSpPr>
        <p:spPr>
          <a:xfrm>
            <a:off x="217876" y="3080632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175" name="矩形 94"/>
          <p:cNvSpPr/>
          <p:nvPr/>
        </p:nvSpPr>
        <p:spPr>
          <a:xfrm>
            <a:off x="247823" y="246394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176" name="矩形 96"/>
          <p:cNvSpPr/>
          <p:nvPr/>
        </p:nvSpPr>
        <p:spPr>
          <a:xfrm>
            <a:off x="254400" y="817825"/>
            <a:ext cx="135235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006c</a:t>
            </a:r>
            <a:endParaRPr lang="zh-CN" altLang="en-US" dirty="0"/>
          </a:p>
        </p:txBody>
      </p:sp>
      <p:sp>
        <p:nvSpPr>
          <p:cNvPr id="177" name="矩形 97"/>
          <p:cNvSpPr/>
          <p:nvPr/>
        </p:nvSpPr>
        <p:spPr>
          <a:xfrm>
            <a:off x="230199" y="114446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0068</a:t>
            </a:r>
            <a:endParaRPr lang="zh-CN" altLang="en-US" dirty="0"/>
          </a:p>
        </p:txBody>
      </p:sp>
      <p:sp>
        <p:nvSpPr>
          <p:cNvPr id="178" name="矩形 98"/>
          <p:cNvSpPr/>
          <p:nvPr/>
        </p:nvSpPr>
        <p:spPr>
          <a:xfrm>
            <a:off x="256049" y="2147085"/>
            <a:ext cx="135235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005c</a:t>
            </a:r>
            <a:endParaRPr lang="zh-CN" altLang="en-US" dirty="0"/>
          </a:p>
        </p:txBody>
      </p:sp>
      <p:sp>
        <p:nvSpPr>
          <p:cNvPr id="179" name="矩形 99"/>
          <p:cNvSpPr/>
          <p:nvPr/>
        </p:nvSpPr>
        <p:spPr>
          <a:xfrm>
            <a:off x="247457" y="182425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180" name="矩形 100"/>
          <p:cNvSpPr/>
          <p:nvPr/>
        </p:nvSpPr>
        <p:spPr>
          <a:xfrm>
            <a:off x="236927" y="149462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0064</a:t>
            </a:r>
            <a:endParaRPr lang="zh-CN" altLang="en-US" dirty="0"/>
          </a:p>
        </p:txBody>
      </p:sp>
      <p:sp>
        <p:nvSpPr>
          <p:cNvPr id="181" name="矩形 104"/>
          <p:cNvSpPr/>
          <p:nvPr/>
        </p:nvSpPr>
        <p:spPr>
          <a:xfrm>
            <a:off x="254671" y="4582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0070</a:t>
            </a:r>
            <a:endParaRPr lang="zh-CN" altLang="en-US" dirty="0"/>
          </a:p>
        </p:txBody>
      </p:sp>
      <p:sp>
        <p:nvSpPr>
          <p:cNvPr id="182" name="矩形 105"/>
          <p:cNvSpPr/>
          <p:nvPr/>
        </p:nvSpPr>
        <p:spPr>
          <a:xfrm>
            <a:off x="254671" y="236108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5480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39 -0.02756 L -0.05014 -0.265 " pathEditMode="relative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27994" y="6450704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0x0..4004e7</a:t>
            </a:r>
            <a:endParaRPr lang="is-I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8129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prstClr val="black"/>
                </a:solidFill>
                <a:latin typeface="Consolas"/>
                <a:cs typeface="Consolas"/>
              </a:rPr>
              <a:t>ret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s-I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0x7f..0068</a:t>
            </a:r>
            <a:endParaRPr lang="is-I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2696" y="5754035"/>
            <a:ext cx="145537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0x0..4004d6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-39871" y="5422602"/>
            <a:ext cx="155793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4004db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73935" y="5078878"/>
            <a:ext cx="145537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0x0..4004de</a:t>
            </a:r>
            <a:endParaRPr lang="zh-CN" altLang="en-US" dirty="0"/>
          </a:p>
        </p:txBody>
      </p:sp>
      <p:sp>
        <p:nvSpPr>
          <p:cNvPr id="96" name="Rectangle 22"/>
          <p:cNvSpPr>
            <a:spLocks noChangeArrowheads="1"/>
          </p:cNvSpPr>
          <p:nvPr/>
        </p:nvSpPr>
        <p:spPr bwMode="auto">
          <a:xfrm>
            <a:off x="1615178" y="910515"/>
            <a:ext cx="1797050" cy="60829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599191" y="1257321"/>
            <a:ext cx="1151504" cy="369332"/>
            <a:chOff x="4034528" y="3016247"/>
            <a:chExt cx="1151504" cy="369332"/>
          </a:xfrm>
        </p:grpSpPr>
        <p:sp>
          <p:nvSpPr>
            <p:cNvPr id="109" name="Line 29"/>
            <p:cNvSpPr>
              <a:spLocks noChangeShapeType="1"/>
            </p:cNvSpPr>
            <p:nvPr/>
          </p:nvSpPr>
          <p:spPr bwMode="auto">
            <a:xfrm flipH="1">
              <a:off x="4034528" y="3189285"/>
              <a:ext cx="4508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" name="Rectangle 30"/>
            <p:cNvSpPr>
              <a:spLocks noChangeArrowheads="1"/>
            </p:cNvSpPr>
            <p:nvPr/>
          </p:nvSpPr>
          <p:spPr bwMode="auto">
            <a:xfrm>
              <a:off x="4447278" y="3016247"/>
              <a:ext cx="73875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rsp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615178" y="3038949"/>
            <a:ext cx="1797050" cy="304800"/>
            <a:chOff x="533400" y="4648200"/>
            <a:chExt cx="1797050" cy="304800"/>
          </a:xfrm>
        </p:grpSpPr>
        <p:sp>
          <p:nvSpPr>
            <p:cNvPr id="113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14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15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16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117" name="Rectangle 28"/>
          <p:cNvSpPr>
            <a:spLocks noChangeArrowheads="1"/>
          </p:cNvSpPr>
          <p:nvPr/>
        </p:nvSpPr>
        <p:spPr bwMode="auto">
          <a:xfrm>
            <a:off x="3412228" y="3006389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18" name="Rectangle 23"/>
          <p:cNvSpPr>
            <a:spLocks noChangeArrowheads="1"/>
          </p:cNvSpPr>
          <p:nvPr/>
        </p:nvSpPr>
        <p:spPr bwMode="auto">
          <a:xfrm>
            <a:off x="1615178" y="1520116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1619986" y="888525"/>
            <a:ext cx="1797050" cy="304800"/>
            <a:chOff x="2377022" y="2811289"/>
            <a:chExt cx="1797050" cy="304800"/>
          </a:xfrm>
          <a:solidFill>
            <a:srgbClr val="FFFF00"/>
          </a:solidFill>
        </p:grpSpPr>
        <p:sp>
          <p:nvSpPr>
            <p:cNvPr id="120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21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22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23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615178" y="2744007"/>
            <a:ext cx="1797050" cy="304800"/>
            <a:chOff x="533400" y="4648200"/>
            <a:chExt cx="1797050" cy="304800"/>
          </a:xfrm>
        </p:grpSpPr>
        <p:sp>
          <p:nvSpPr>
            <p:cNvPr id="125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26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27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28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615178" y="2432785"/>
            <a:ext cx="1797050" cy="304800"/>
            <a:chOff x="533400" y="4648200"/>
            <a:chExt cx="1797050" cy="304800"/>
          </a:xfrm>
        </p:grpSpPr>
        <p:sp>
          <p:nvSpPr>
            <p:cNvPr id="130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31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32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33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615178" y="2121563"/>
            <a:ext cx="1797050" cy="304800"/>
            <a:chOff x="533400" y="4648200"/>
            <a:chExt cx="1797050" cy="304800"/>
          </a:xfrm>
        </p:grpSpPr>
        <p:sp>
          <p:nvSpPr>
            <p:cNvPr id="135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36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37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38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1615178" y="1810341"/>
            <a:ext cx="1797050" cy="304800"/>
            <a:chOff x="533400" y="4648200"/>
            <a:chExt cx="1797050" cy="304800"/>
          </a:xfrm>
        </p:grpSpPr>
        <p:sp>
          <p:nvSpPr>
            <p:cNvPr id="140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41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42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43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1615178" y="1499119"/>
            <a:ext cx="1797050" cy="304800"/>
            <a:chOff x="533400" y="4648200"/>
            <a:chExt cx="1797050" cy="304800"/>
          </a:xfrm>
        </p:grpSpPr>
        <p:sp>
          <p:nvSpPr>
            <p:cNvPr id="145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146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47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48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1615178" y="1194319"/>
            <a:ext cx="1797050" cy="304800"/>
            <a:chOff x="2377022" y="2811289"/>
            <a:chExt cx="1797050" cy="304800"/>
          </a:xfrm>
          <a:solidFill>
            <a:srgbClr val="FFFF00"/>
          </a:solidFill>
        </p:grpSpPr>
        <p:sp>
          <p:nvSpPr>
            <p:cNvPr id="150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51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152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153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154" name="Rectangle 22"/>
          <p:cNvSpPr>
            <a:spLocks noChangeArrowheads="1"/>
          </p:cNvSpPr>
          <p:nvPr/>
        </p:nvSpPr>
        <p:spPr bwMode="auto">
          <a:xfrm>
            <a:off x="1619986" y="280226"/>
            <a:ext cx="1797050" cy="60829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...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155" name="矩形 80"/>
          <p:cNvSpPr/>
          <p:nvPr/>
        </p:nvSpPr>
        <p:spPr>
          <a:xfrm>
            <a:off x="1589920" y="5421798"/>
            <a:ext cx="1818575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600" dirty="0" err="1">
                <a:latin typeface="Consolas"/>
                <a:ea typeface="MS Mincho" pitchFamily="49" charset="-128"/>
                <a:cs typeface="Consolas"/>
              </a:rPr>
              <a:t>mov</a:t>
            </a:r>
            <a:r>
              <a:rPr lang="en-US" sz="1600" dirty="0">
                <a:latin typeface="Consolas"/>
                <a:ea typeface="MS Mincho" pitchFamily="49" charset="-128"/>
                <a:cs typeface="Consolas"/>
              </a:rPr>
              <a:t> </a:t>
            </a:r>
            <a:r>
              <a:rPr lang="en-US" sz="1600" dirty="0" smtClean="0">
                <a:latin typeface="Consolas"/>
                <a:ea typeface="MS Mincho" pitchFamily="49" charset="-128"/>
                <a:cs typeface="Consolas"/>
              </a:rPr>
              <a:t>%</a:t>
            </a:r>
            <a:r>
              <a:rPr lang="en-US" sz="1600" dirty="0" err="1">
                <a:latin typeface="Consolas"/>
                <a:ea typeface="MS Mincho" pitchFamily="49" charset="-128"/>
                <a:cs typeface="Consolas"/>
              </a:rPr>
              <a:t>rsp</a:t>
            </a:r>
            <a:r>
              <a:rPr lang="en-US" sz="1600" dirty="0">
                <a:latin typeface="Consolas"/>
                <a:ea typeface="MS Mincho" pitchFamily="49" charset="-128"/>
                <a:cs typeface="Consolas"/>
              </a:rPr>
              <a:t>,%</a:t>
            </a:r>
            <a:r>
              <a:rPr lang="en-US" sz="1600" dirty="0" err="1">
                <a:latin typeface="Consolas"/>
                <a:ea typeface="MS Mincho" pitchFamily="49" charset="-128"/>
                <a:cs typeface="Consolas"/>
              </a:rPr>
              <a:t>rdi</a:t>
            </a:r>
            <a:endParaRPr lang="en-US" sz="1600" dirty="0">
              <a:latin typeface="Consolas"/>
              <a:ea typeface="MS Mincho" pitchFamily="49" charset="-128"/>
              <a:cs typeface="Consolas"/>
            </a:endParaRPr>
          </a:p>
        </p:txBody>
      </p:sp>
      <p:sp>
        <p:nvSpPr>
          <p:cNvPr id="156" name="矩形 81"/>
          <p:cNvSpPr/>
          <p:nvPr/>
        </p:nvSpPr>
        <p:spPr>
          <a:xfrm>
            <a:off x="1589364" y="5752838"/>
            <a:ext cx="1818575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600" dirty="0" err="1">
                <a:latin typeface="Consolas"/>
                <a:ea typeface="MS Mincho" pitchFamily="49" charset="-128"/>
                <a:cs typeface="Consolas"/>
              </a:rPr>
              <a:t>callq</a:t>
            </a:r>
            <a:r>
              <a:rPr lang="en-US" sz="1600" dirty="0">
                <a:latin typeface="Consolas"/>
                <a:ea typeface="MS Mincho" pitchFamily="49" charset="-128"/>
                <a:cs typeface="Consolas"/>
              </a:rPr>
              <a:t> </a:t>
            </a:r>
            <a:r>
              <a:rPr lang="en-US" sz="1600" dirty="0" smtClean="0">
                <a:latin typeface="Consolas"/>
                <a:ea typeface="MS Mincho" pitchFamily="49" charset="-128"/>
                <a:cs typeface="Consolas"/>
              </a:rPr>
              <a:t>&lt;gets&gt;</a:t>
            </a:r>
            <a:endParaRPr lang="en-US" sz="1600" dirty="0">
              <a:latin typeface="Consolas"/>
              <a:ea typeface="MS Mincho" pitchFamily="49" charset="-128"/>
              <a:cs typeface="Consolas"/>
            </a:endParaRPr>
          </a:p>
        </p:txBody>
      </p:sp>
      <p:sp>
        <p:nvSpPr>
          <p:cNvPr id="157" name="矩形 82"/>
          <p:cNvSpPr/>
          <p:nvPr/>
        </p:nvSpPr>
        <p:spPr>
          <a:xfrm>
            <a:off x="1591957" y="6089252"/>
            <a:ext cx="1818575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...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0" name="矩形 103"/>
          <p:cNvSpPr/>
          <p:nvPr/>
        </p:nvSpPr>
        <p:spPr>
          <a:xfrm>
            <a:off x="1591017" y="4717878"/>
            <a:ext cx="1818575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prstClr val="black"/>
                </a:solidFill>
                <a:latin typeface="Consolas"/>
                <a:cs typeface="Consolas"/>
              </a:rPr>
              <a:t>add $0x18, %</a:t>
            </a:r>
            <a:r>
              <a:rPr lang="en-US" altLang="zh-CN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rsp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2" name="矩形 81"/>
          <p:cNvSpPr/>
          <p:nvPr/>
        </p:nvSpPr>
        <p:spPr>
          <a:xfrm>
            <a:off x="1583192" y="5078195"/>
            <a:ext cx="1818575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600" dirty="0" err="1">
                <a:latin typeface="Consolas"/>
                <a:ea typeface="MS Mincho" pitchFamily="49" charset="-128"/>
                <a:cs typeface="Consolas"/>
              </a:rPr>
              <a:t>callq</a:t>
            </a:r>
            <a:r>
              <a:rPr lang="en-US" sz="1600" dirty="0">
                <a:latin typeface="Consolas"/>
                <a:ea typeface="MS Mincho" pitchFamily="49" charset="-128"/>
                <a:cs typeface="Consolas"/>
              </a:rPr>
              <a:t> </a:t>
            </a:r>
            <a:r>
              <a:rPr lang="en-US" sz="1600" dirty="0" smtClean="0">
                <a:latin typeface="Consolas"/>
                <a:ea typeface="MS Mincho" pitchFamily="49" charset="-128"/>
                <a:cs typeface="Consolas"/>
              </a:rPr>
              <a:t>&lt;puts&gt;</a:t>
            </a:r>
            <a:endParaRPr lang="en-US" sz="1600" dirty="0">
              <a:latin typeface="Consolas"/>
              <a:ea typeface="MS Mincho" pitchFamily="49" charset="-128"/>
              <a:cs typeface="Consolas"/>
            </a:endParaRPr>
          </a:p>
        </p:txBody>
      </p:sp>
      <p:sp>
        <p:nvSpPr>
          <p:cNvPr id="163" name="矩形 81"/>
          <p:cNvSpPr/>
          <p:nvPr/>
        </p:nvSpPr>
        <p:spPr>
          <a:xfrm>
            <a:off x="1594431" y="4392267"/>
            <a:ext cx="1818575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600" dirty="0" smtClean="0">
                <a:latin typeface="Consolas"/>
                <a:ea typeface="MS Mincho" pitchFamily="49" charset="-128"/>
                <a:cs typeface="Consolas"/>
              </a:rPr>
              <a:t>ret</a:t>
            </a:r>
            <a:endParaRPr lang="en-US" sz="1600" dirty="0">
              <a:latin typeface="Consolas"/>
              <a:ea typeface="MS Mincho" pitchFamily="49" charset="-128"/>
              <a:cs typeface="Consolas"/>
            </a:endParaRPr>
          </a:p>
        </p:txBody>
      </p:sp>
      <p:sp>
        <p:nvSpPr>
          <p:cNvPr id="164" name="矩形 82"/>
          <p:cNvSpPr/>
          <p:nvPr/>
        </p:nvSpPr>
        <p:spPr>
          <a:xfrm>
            <a:off x="1598461" y="4053103"/>
            <a:ext cx="1818575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...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5" name="矩形 82"/>
          <p:cNvSpPr/>
          <p:nvPr/>
        </p:nvSpPr>
        <p:spPr>
          <a:xfrm>
            <a:off x="1598461" y="3713939"/>
            <a:ext cx="1818575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...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6" name="矩形 82"/>
          <p:cNvSpPr/>
          <p:nvPr/>
        </p:nvSpPr>
        <p:spPr>
          <a:xfrm>
            <a:off x="1589364" y="3373101"/>
            <a:ext cx="1818575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...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7" name="矩形 90"/>
          <p:cNvSpPr/>
          <p:nvPr/>
        </p:nvSpPr>
        <p:spPr>
          <a:xfrm>
            <a:off x="143090" y="4755434"/>
            <a:ext cx="145537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0x0..4004e3</a:t>
            </a:r>
            <a:endParaRPr lang="zh-CN" altLang="en-US" dirty="0"/>
          </a:p>
        </p:txBody>
      </p:sp>
      <p:sp>
        <p:nvSpPr>
          <p:cNvPr id="168" name="矩形 90"/>
          <p:cNvSpPr/>
          <p:nvPr/>
        </p:nvSpPr>
        <p:spPr>
          <a:xfrm>
            <a:off x="77839" y="4397627"/>
            <a:ext cx="145537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0x0..4004e7</a:t>
            </a:r>
            <a:endParaRPr lang="zh-CN" alt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444276" y="4397627"/>
            <a:ext cx="874460" cy="369332"/>
            <a:chOff x="3559969" y="4397627"/>
            <a:chExt cx="874460" cy="369332"/>
          </a:xfrm>
        </p:grpSpPr>
        <p:sp>
          <p:nvSpPr>
            <p:cNvPr id="169" name="Line 29"/>
            <p:cNvSpPr>
              <a:spLocks noChangeShapeType="1"/>
            </p:cNvSpPr>
            <p:nvPr/>
          </p:nvSpPr>
          <p:spPr bwMode="auto">
            <a:xfrm flipH="1">
              <a:off x="3559969" y="4570665"/>
              <a:ext cx="4508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0" name="Rectangle 30"/>
            <p:cNvSpPr>
              <a:spLocks noChangeArrowheads="1"/>
            </p:cNvSpPr>
            <p:nvPr/>
          </p:nvSpPr>
          <p:spPr bwMode="auto">
            <a:xfrm>
              <a:off x="3972719" y="4397627"/>
              <a:ext cx="46171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urier New" pitchFamily="49" charset="0"/>
                </a:rPr>
                <a:t>PC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sp>
        <p:nvSpPr>
          <p:cNvPr id="111" name="圆角矩形 27"/>
          <p:cNvSpPr/>
          <p:nvPr/>
        </p:nvSpPr>
        <p:spPr>
          <a:xfrm>
            <a:off x="6711504" y="8366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0x0..003534</a:t>
            </a:r>
            <a:endParaRPr lang="is-IS" altLang="zh-CN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58" name="圆角矩形 39"/>
          <p:cNvSpPr/>
          <p:nvPr/>
        </p:nvSpPr>
        <p:spPr>
          <a:xfrm>
            <a:off x="6713706" y="431216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s-I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0x7f..0070</a:t>
            </a:r>
            <a:endParaRPr lang="is-I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159" name="矩形 84"/>
          <p:cNvSpPr/>
          <p:nvPr/>
        </p:nvSpPr>
        <p:spPr>
          <a:xfrm>
            <a:off x="229115" y="280283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0054</a:t>
            </a:r>
            <a:endParaRPr lang="zh-CN" altLang="en-US" dirty="0"/>
          </a:p>
        </p:txBody>
      </p:sp>
      <p:sp>
        <p:nvSpPr>
          <p:cNvPr id="161" name="矩形 85"/>
          <p:cNvSpPr/>
          <p:nvPr/>
        </p:nvSpPr>
        <p:spPr>
          <a:xfrm>
            <a:off x="217876" y="3080632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171" name="矩形 94"/>
          <p:cNvSpPr/>
          <p:nvPr/>
        </p:nvSpPr>
        <p:spPr>
          <a:xfrm>
            <a:off x="247823" y="246394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172" name="矩形 96"/>
          <p:cNvSpPr/>
          <p:nvPr/>
        </p:nvSpPr>
        <p:spPr>
          <a:xfrm>
            <a:off x="254400" y="817825"/>
            <a:ext cx="135235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006c</a:t>
            </a:r>
            <a:endParaRPr lang="zh-CN" altLang="en-US" dirty="0"/>
          </a:p>
        </p:txBody>
      </p:sp>
      <p:sp>
        <p:nvSpPr>
          <p:cNvPr id="173" name="矩形 97"/>
          <p:cNvSpPr/>
          <p:nvPr/>
        </p:nvSpPr>
        <p:spPr>
          <a:xfrm>
            <a:off x="230199" y="114446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0068</a:t>
            </a:r>
            <a:endParaRPr lang="zh-CN" altLang="en-US" dirty="0"/>
          </a:p>
        </p:txBody>
      </p:sp>
      <p:sp>
        <p:nvSpPr>
          <p:cNvPr id="174" name="矩形 98"/>
          <p:cNvSpPr/>
          <p:nvPr/>
        </p:nvSpPr>
        <p:spPr>
          <a:xfrm>
            <a:off x="256049" y="2147085"/>
            <a:ext cx="135235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005c</a:t>
            </a:r>
            <a:endParaRPr lang="zh-CN" altLang="en-US" dirty="0"/>
          </a:p>
        </p:txBody>
      </p:sp>
      <p:sp>
        <p:nvSpPr>
          <p:cNvPr id="175" name="矩形 99"/>
          <p:cNvSpPr/>
          <p:nvPr/>
        </p:nvSpPr>
        <p:spPr>
          <a:xfrm>
            <a:off x="247457" y="182425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176" name="矩形 100"/>
          <p:cNvSpPr/>
          <p:nvPr/>
        </p:nvSpPr>
        <p:spPr>
          <a:xfrm>
            <a:off x="236927" y="149462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0064</a:t>
            </a:r>
            <a:endParaRPr lang="zh-CN" altLang="en-US" dirty="0"/>
          </a:p>
        </p:txBody>
      </p:sp>
      <p:sp>
        <p:nvSpPr>
          <p:cNvPr id="177" name="矩形 104"/>
          <p:cNvSpPr/>
          <p:nvPr/>
        </p:nvSpPr>
        <p:spPr>
          <a:xfrm>
            <a:off x="254671" y="4582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0070</a:t>
            </a:r>
            <a:endParaRPr lang="zh-CN" altLang="en-US" dirty="0"/>
          </a:p>
        </p:txBody>
      </p:sp>
      <p:sp>
        <p:nvSpPr>
          <p:cNvPr id="178" name="矩形 105"/>
          <p:cNvSpPr/>
          <p:nvPr/>
        </p:nvSpPr>
        <p:spPr>
          <a:xfrm>
            <a:off x="254671" y="236108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8645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0861E-7 -1.24855E-6 L -0.00173 -0.0926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46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1" animBg="1"/>
      <p:bldP spid="15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207169"/>
            <a:ext cx="8535631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Buffer Overflow corrupts return address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14278" y="1403384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After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1371600" y="5722822"/>
            <a:ext cx="5257800" cy="828432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nsolas"/>
                <a:ea typeface="MS Mincho" pitchFamily="49" charset="-128"/>
                <a:cs typeface="Consolas"/>
              </a:rPr>
              <a:t>$</a:t>
            </a:r>
            <a:r>
              <a:rPr lang="en-US" sz="1600" i="1" dirty="0" smtClean="0">
                <a:latin typeface="Consolas"/>
                <a:ea typeface="MS Mincho" pitchFamily="49" charset="-128"/>
                <a:cs typeface="Consolas"/>
              </a:rPr>
              <a:t>./</a:t>
            </a:r>
            <a:r>
              <a:rPr lang="en-US" sz="1600" i="1" dirty="0" err="1" smtClean="0">
                <a:latin typeface="Consolas"/>
                <a:ea typeface="MS Mincho" pitchFamily="49" charset="-128"/>
                <a:cs typeface="Consolas"/>
              </a:rPr>
              <a:t>a.out</a:t>
            </a:r>
            <a:endParaRPr lang="en-US" sz="1600" i="1" dirty="0">
              <a:latin typeface="Consolas"/>
              <a:ea typeface="MS Mincho" pitchFamily="49" charset="-128"/>
              <a:cs typeface="Consola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nsolas"/>
                <a:ea typeface="MS Mincho" pitchFamily="49" charset="-128"/>
                <a:cs typeface="Consolas"/>
              </a:rPr>
              <a:t>Type a string</a:t>
            </a:r>
            <a:r>
              <a:rPr lang="en-US" sz="1600" dirty="0" smtClean="0">
                <a:latin typeface="Consolas"/>
                <a:ea typeface="MS Mincho" pitchFamily="49" charset="-128"/>
                <a:cs typeface="Consolas"/>
              </a:rPr>
              <a:t>:</a:t>
            </a:r>
            <a:r>
              <a:rPr lang="en-US" sz="1600" i="1" dirty="0" smtClean="0">
                <a:latin typeface="Consolas"/>
                <a:ea typeface="MS Mincho" pitchFamily="49" charset="-128"/>
                <a:cs typeface="Consolas"/>
              </a:rPr>
              <a:t>01234567890123456789012</a:t>
            </a:r>
            <a:r>
              <a:rPr lang="en-US" sz="1600" i="1" dirty="0" smtClean="0">
                <a:solidFill>
                  <a:srgbClr val="FF0000"/>
                </a:solidFill>
                <a:latin typeface="Consolas"/>
                <a:ea typeface="MS Mincho" pitchFamily="49" charset="-128"/>
                <a:cs typeface="Consolas"/>
              </a:rPr>
              <a:t>3</a:t>
            </a:r>
            <a:endParaRPr lang="en-US" sz="1600" i="1" dirty="0">
              <a:latin typeface="Consolas"/>
              <a:ea typeface="MS Mincho" pitchFamily="49" charset="-128"/>
              <a:cs typeface="Consola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nsolas"/>
                <a:ea typeface="MS Mincho" pitchFamily="49" charset="-128"/>
                <a:cs typeface="Consolas"/>
              </a:rPr>
              <a:t>012345678901234567890123</a:t>
            </a:r>
            <a:endParaRPr lang="en-US" sz="1600" dirty="0">
              <a:latin typeface="Consolas"/>
              <a:ea typeface="MS Mincho" pitchFamily="49" charset="-128"/>
              <a:cs typeface="Consola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33400" y="2819400"/>
            <a:ext cx="1797050" cy="304800"/>
            <a:chOff x="2377022" y="2811289"/>
            <a:chExt cx="1797050" cy="304800"/>
          </a:xfrm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40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06</a:t>
              </a:r>
              <a:endParaRPr lang="en-US" sz="1800" dirty="0">
                <a:solidFill>
                  <a:srgbClr val="0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73" name="Rectangle 5"/>
          <p:cNvSpPr>
            <a:spLocks noChangeArrowheads="1"/>
          </p:cNvSpPr>
          <p:nvPr/>
        </p:nvSpPr>
        <p:spPr bwMode="auto">
          <a:xfrm>
            <a:off x="5229250" y="4154379"/>
            <a:ext cx="3893881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main: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....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4006f1: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: add   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....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74" name="Rectangle 3"/>
          <p:cNvSpPr>
            <a:spLocks noChangeArrowheads="1"/>
          </p:cNvSpPr>
          <p:nvPr/>
        </p:nvSpPr>
        <p:spPr bwMode="auto">
          <a:xfrm>
            <a:off x="5229570" y="26670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$0x18,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...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75" name="Rectangle 4"/>
          <p:cNvSpPr>
            <a:spLocks noChangeArrowheads="1"/>
          </p:cNvSpPr>
          <p:nvPr/>
        </p:nvSpPr>
        <p:spPr bwMode="auto">
          <a:xfrm>
            <a:off x="5244610" y="990600"/>
            <a:ext cx="2514600" cy="1567096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b="0" dirty="0" smtClean="0">
                <a:latin typeface="Consolas"/>
                <a:ea typeface="MS Mincho" pitchFamily="49" charset="-128"/>
                <a:cs typeface="Consolas"/>
              </a:rPr>
              <a:t>void 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echo()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{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    char </a:t>
            </a:r>
            <a:r>
              <a:rPr lang="en-US" sz="16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[4]; 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    gets(</a:t>
            </a:r>
            <a:r>
              <a:rPr lang="en-US" sz="16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);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    puts(</a:t>
            </a:r>
            <a:r>
              <a:rPr lang="en-US" sz="16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);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}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2330450" y="2322532"/>
            <a:ext cx="2856108" cy="1200329"/>
            <a:chOff x="2330450" y="2322532"/>
            <a:chExt cx="2856108" cy="1200329"/>
          </a:xfrm>
        </p:grpSpPr>
        <p:cxnSp>
          <p:nvCxnSpPr>
            <p:cNvPr id="77" name="Straight Arrow Connector 76"/>
            <p:cNvCxnSpPr/>
            <p:nvPr/>
          </p:nvCxnSpPr>
          <p:spPr bwMode="auto">
            <a:xfrm flipH="1">
              <a:off x="2330450" y="2667000"/>
              <a:ext cx="593725" cy="27269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8" name="TextBox 77"/>
            <p:cNvSpPr txBox="1"/>
            <p:nvPr/>
          </p:nvSpPr>
          <p:spPr>
            <a:xfrm>
              <a:off x="2924175" y="2322532"/>
              <a:ext cx="2262383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solidFill>
                    <a:srgbClr val="FF0000"/>
                  </a:solidFill>
                  <a:latin typeface="Calibri" pitchFamily="34" charset="0"/>
                </a:rPr>
                <a:t>overflow corrupted</a:t>
              </a:r>
            </a:p>
            <a:p>
              <a:r>
                <a:rPr lang="en-US" sz="1800" b="0" dirty="0" smtClean="0">
                  <a:solidFill>
                    <a:srgbClr val="FF0000"/>
                  </a:solidFill>
                  <a:latin typeface="Calibri" pitchFamily="34" charset="0"/>
                </a:rPr>
                <a:t>return address, </a:t>
              </a:r>
            </a:p>
            <a:p>
              <a:r>
                <a:rPr lang="en-US" sz="1800" b="0" dirty="0" smtClean="0">
                  <a:solidFill>
                    <a:srgbClr val="FF0000"/>
                  </a:solidFill>
                  <a:latin typeface="Calibri" pitchFamily="34" charset="0"/>
                </a:rPr>
                <a:t>but program seems to </a:t>
              </a:r>
            </a:p>
            <a:p>
              <a:r>
                <a:rPr lang="en-US" sz="1800" b="0" dirty="0" smtClean="0">
                  <a:solidFill>
                    <a:srgbClr val="FF0000"/>
                  </a:solidFill>
                  <a:latin typeface="Calibri" pitchFamily="34" charset="0"/>
                </a:rPr>
                <a:t>work?</a:t>
              </a:r>
            </a:p>
          </p:txBody>
        </p:sp>
      </p:grpSp>
      <p:sp>
        <p:nvSpPr>
          <p:cNvPr id="79" name="Rectangle 22"/>
          <p:cNvSpPr>
            <a:spLocks noChangeArrowheads="1"/>
          </p:cNvSpPr>
          <p:nvPr/>
        </p:nvSpPr>
        <p:spPr bwMode="auto">
          <a:xfrm>
            <a:off x="533400" y="1897414"/>
            <a:ext cx="1797050" cy="60829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...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74319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1" y="207169"/>
            <a:ext cx="87630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Buffer overflow corrupts return address, program jumps to random code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08594" y="2002062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After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13560" y="2004549"/>
            <a:ext cx="4162425" cy="285975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 smtClean="0">
                <a:latin typeface="Courier New" pitchFamily="49" charset="0"/>
                <a:ea typeface="MS Mincho" pitchFamily="49" charset="-128"/>
              </a:rPr>
              <a:t>register_tm_clones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400600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mov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%rsp,%rbp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400603: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mov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%rax,%rdx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400606: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shr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$0x3f,%rdx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40060a: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add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%rdx,%rax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40060d: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sar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%rax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400610: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jne    400614</a:t>
            </a:r>
            <a:endParaRPr lang="sk-SK" sz="18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400612: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pop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%rbp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400613: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ret </a:t>
            </a:r>
            <a:endParaRPr lang="en-US" sz="1800" dirty="0">
              <a:latin typeface="Courier New" pitchFamily="49" charset="0"/>
              <a:ea typeface="MS Mincho" pitchFamily="49" charset="-128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18155" y="2766601"/>
            <a:ext cx="1797050" cy="304800"/>
            <a:chOff x="2377022" y="2811289"/>
            <a:chExt cx="1797050" cy="304800"/>
          </a:xfrm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40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06</a:t>
              </a:r>
              <a:endParaRPr lang="en-US" sz="1800" dirty="0">
                <a:solidFill>
                  <a:srgbClr val="0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" name="Oval 2"/>
          <p:cNvSpPr/>
          <p:nvPr/>
        </p:nvSpPr>
        <p:spPr bwMode="auto">
          <a:xfrm>
            <a:off x="4419600" y="2481496"/>
            <a:ext cx="1143000" cy="42269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83404" y="2766602"/>
            <a:ext cx="2207396" cy="345184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525406" y="2826664"/>
            <a:ext cx="3376307" cy="3278266"/>
            <a:chOff x="2525406" y="2826664"/>
            <a:chExt cx="3376307" cy="3278266"/>
          </a:xfrm>
        </p:grpSpPr>
        <p:sp>
          <p:nvSpPr>
            <p:cNvPr id="4" name="TextBox 3"/>
            <p:cNvSpPr txBox="1"/>
            <p:nvPr/>
          </p:nvSpPr>
          <p:spPr>
            <a:xfrm>
              <a:off x="2525406" y="5181600"/>
              <a:ext cx="33763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solidFill>
                    <a:srgbClr val="FF0000"/>
                  </a:solidFill>
                  <a:latin typeface="Calibri" pitchFamily="34" charset="0"/>
                </a:rPr>
                <a:t>“Returns” to unrelated code</a:t>
              </a:r>
            </a:p>
            <a:p>
              <a:r>
                <a:rPr lang="en-US" sz="1800" b="0" dirty="0" smtClean="0">
                  <a:solidFill>
                    <a:srgbClr val="FF0000"/>
                  </a:solidFill>
                  <a:latin typeface="Calibri" pitchFamily="34" charset="0"/>
                </a:rPr>
                <a:t>Lots of things happen</a:t>
              </a:r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endParaRPr lang="en-US" sz="1800" b="0" dirty="0" smtClean="0">
                <a:solidFill>
                  <a:srgbClr val="FF0000"/>
                </a:solidFill>
                <a:latin typeface="Calibri" pitchFamily="34" charset="0"/>
              </a:endParaRPr>
            </a:p>
            <a:p>
              <a:r>
                <a:rPr lang="en-US" sz="1800" b="0" dirty="0" smtClean="0">
                  <a:solidFill>
                    <a:srgbClr val="FF0000"/>
                  </a:solidFill>
                  <a:latin typeface="Calibri" pitchFamily="34" charset="0"/>
                </a:rPr>
                <a:t>(luckily no critical state modified</a:t>
              </a:r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)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 flipH="1" flipV="1">
              <a:off x="2525406" y="3111786"/>
              <a:ext cx="674994" cy="206981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3" name="Straight Arrow Connector 72"/>
            <p:cNvCxnSpPr/>
            <p:nvPr/>
          </p:nvCxnSpPr>
          <p:spPr bwMode="auto">
            <a:xfrm flipV="1">
              <a:off x="3352800" y="2826664"/>
              <a:ext cx="1156344" cy="2354936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443715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634582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attackers exploit buffer overflow?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229873"/>
            <a:ext cx="8622226" cy="524712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H</a:t>
            </a:r>
            <a:r>
              <a:rPr lang="en-US" sz="2800" dirty="0" smtClean="0"/>
              <a:t>ijack control flow</a:t>
            </a:r>
          </a:p>
          <a:p>
            <a:pPr lvl="1"/>
            <a:r>
              <a:rPr lang="en-US" sz="2400" dirty="0" smtClean="0"/>
              <a:t>overwrite buffer with a carefully chosen return address</a:t>
            </a:r>
          </a:p>
          <a:p>
            <a:pPr lvl="1"/>
            <a:r>
              <a:rPr lang="en-US" sz="2400" dirty="0" smtClean="0"/>
              <a:t>executes malicious code (injected by attacker or </a:t>
            </a:r>
            <a:r>
              <a:rPr lang="en-US" sz="2400" dirty="0" smtClean="0"/>
              <a:t>exists elsewhere </a:t>
            </a:r>
            <a:r>
              <a:rPr lang="en-US" sz="2400" dirty="0" smtClean="0"/>
              <a:t>in the running program)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</a:t>
            </a:r>
            <a:r>
              <a:rPr lang="en-US" sz="2800" dirty="0" smtClean="0"/>
              <a:t>ain broad access on host machine:</a:t>
            </a:r>
          </a:p>
          <a:p>
            <a:pPr lvl="1"/>
            <a:r>
              <a:rPr lang="en-US" sz="2400" dirty="0" smtClean="0"/>
              <a:t>e.g. execute a shell</a:t>
            </a:r>
          </a:p>
          <a:p>
            <a:pPr lvl="1"/>
            <a:r>
              <a:rPr lang="en-US" sz="2400" dirty="0" smtClean="0"/>
              <a:t>Take advantage of permissions granted to the hacked process</a:t>
            </a:r>
          </a:p>
          <a:p>
            <a:pPr lvl="2"/>
            <a:r>
              <a:rPr lang="en-US" sz="2400" dirty="0" smtClean="0"/>
              <a:t>if the process is running as “root”....</a:t>
            </a:r>
          </a:p>
          <a:p>
            <a:pPr lvl="2"/>
            <a:r>
              <a:rPr lang="en-US" sz="2400" dirty="0" smtClean="0"/>
              <a:t>read user database, send spam, steal </a:t>
            </a:r>
            <a:r>
              <a:rPr lang="en-US" sz="2400" dirty="0" err="1" smtClean="0"/>
              <a:t>bitcoin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89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05800" cy="573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Example exploit: Code Injection Attacks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33400" y="3355975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Q(</a:t>
            </a:r>
            <a:r>
              <a:rPr lang="en-US" sz="1800" dirty="0">
                <a:latin typeface="Courier New" pitchFamily="49" charset="0"/>
              </a:rPr>
              <a:t>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char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gets(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return; 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533400" y="1911350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smtClean="0">
                <a:latin typeface="Courier New" pitchFamily="49" charset="0"/>
              </a:rPr>
              <a:t>P(</a:t>
            </a:r>
            <a:r>
              <a:rPr lang="en-US" sz="1800" dirty="0">
                <a:latin typeface="Courier New" pitchFamily="49" charset="0"/>
              </a:rPr>
              <a:t>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Q(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30" name="Text Box 12"/>
          <p:cNvSpPr txBox="1">
            <a:spLocks noChangeArrowheads="1"/>
          </p:cNvSpPr>
          <p:nvPr/>
        </p:nvSpPr>
        <p:spPr bwMode="auto">
          <a:xfrm>
            <a:off x="2480555" y="2369106"/>
            <a:ext cx="205422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sz="1800" b="0" dirty="0" smtClean="0">
                <a:latin typeface="Calibri" pitchFamily="34" charset="0"/>
              </a:rPr>
              <a:t>return address A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30731" name="Line 13"/>
          <p:cNvSpPr>
            <a:spLocks noChangeShapeType="1"/>
          </p:cNvSpPr>
          <p:nvPr/>
        </p:nvSpPr>
        <p:spPr bwMode="auto">
          <a:xfrm flipH="1">
            <a:off x="1676399" y="2553772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4642733" y="5638800"/>
            <a:ext cx="386656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0" dirty="0">
                <a:latin typeface="Calibri" pitchFamily="34" charset="0"/>
              </a:rPr>
              <a:t>Stack </a:t>
            </a:r>
            <a:r>
              <a:rPr lang="en-US" b="0" dirty="0" smtClean="0">
                <a:latin typeface="Calibri" pitchFamily="34" charset="0"/>
              </a:rPr>
              <a:t>upon entering </a:t>
            </a:r>
            <a:r>
              <a:rPr lang="en-US" dirty="0" smtClean="0">
                <a:latin typeface="Courier New" pitchFamily="49" charset="0"/>
              </a:rPr>
              <a:t>gets</a:t>
            </a:r>
            <a:r>
              <a:rPr lang="en-US" dirty="0">
                <a:latin typeface="Courier New" pitchFamily="49" charset="0"/>
              </a:rPr>
              <a:t>()</a:t>
            </a:r>
          </a:p>
        </p:txBody>
      </p:sp>
      <p:sp>
        <p:nvSpPr>
          <p:cNvPr id="365575" name="Rectangle 7"/>
          <p:cNvSpPr>
            <a:spLocks noChangeArrowheads="1"/>
          </p:cNvSpPr>
          <p:nvPr/>
        </p:nvSpPr>
        <p:spPr bwMode="auto">
          <a:xfrm>
            <a:off x="5727699" y="2819400"/>
            <a:ext cx="1166961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 smtClean="0">
                <a:latin typeface="Calibri" pitchFamily="34" charset="0"/>
                <a:cs typeface="+mn-cs"/>
              </a:rPr>
              <a:t>ret </a:t>
            </a:r>
            <a:r>
              <a:rPr lang="en-US" sz="1800" dirty="0" err="1" smtClean="0">
                <a:latin typeface="Calibri" pitchFamily="34" charset="0"/>
                <a:cs typeface="+mn-cs"/>
              </a:rPr>
              <a:t>addr</a:t>
            </a:r>
            <a:r>
              <a:rPr lang="en-US" sz="1800" dirty="0" smtClean="0">
                <a:latin typeface="Calibri" pitchFamily="34" charset="0"/>
                <a:cs typeface="+mn-cs"/>
              </a:rPr>
              <a:t> A</a:t>
            </a: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65576" name="Rectangle 8"/>
          <p:cNvSpPr>
            <a:spLocks noChangeArrowheads="1"/>
          </p:cNvSpPr>
          <p:nvPr/>
        </p:nvSpPr>
        <p:spPr bwMode="auto">
          <a:xfrm>
            <a:off x="5727699" y="1600200"/>
            <a:ext cx="1166961" cy="1219200"/>
          </a:xfrm>
          <a:prstGeom prst="rect">
            <a:avLst/>
          </a:prstGeom>
          <a:solidFill>
            <a:srgbClr val="D2D2F4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0732" name="Text Box 14"/>
          <p:cNvSpPr txBox="1">
            <a:spLocks noChangeArrowheads="1"/>
          </p:cNvSpPr>
          <p:nvPr/>
        </p:nvSpPr>
        <p:spPr bwMode="auto">
          <a:xfrm>
            <a:off x="7162800" y="2023547"/>
            <a:ext cx="155534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49" charset="0"/>
              </a:rPr>
              <a:t>P</a:t>
            </a:r>
            <a:r>
              <a:rPr lang="en-US" sz="1800" b="0" dirty="0" smtClean="0">
                <a:latin typeface="Courier New" pitchFamily="49" charset="0"/>
              </a:rPr>
              <a:t> </a:t>
            </a:r>
            <a:r>
              <a:rPr lang="en-US" sz="1800" b="0" dirty="0">
                <a:latin typeface="Calibri" pitchFamily="34" charset="0"/>
              </a:rPr>
              <a:t>stack frame</a:t>
            </a:r>
          </a:p>
        </p:txBody>
      </p:sp>
      <p:sp>
        <p:nvSpPr>
          <p:cNvPr id="30733" name="Text Box 15"/>
          <p:cNvSpPr txBox="1">
            <a:spLocks noChangeArrowheads="1"/>
          </p:cNvSpPr>
          <p:nvPr/>
        </p:nvSpPr>
        <p:spPr bwMode="auto">
          <a:xfrm>
            <a:off x="7162800" y="4097615"/>
            <a:ext cx="146900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49" charset="0"/>
              </a:rPr>
              <a:t>Q</a:t>
            </a:r>
            <a:r>
              <a:rPr lang="en-US" sz="1800" b="0" dirty="0" smtClean="0">
                <a:latin typeface="Calibri" pitchFamily="34" charset="0"/>
              </a:rPr>
              <a:t> </a:t>
            </a:r>
            <a:r>
              <a:rPr lang="en-US" sz="1800" b="0" dirty="0">
                <a:latin typeface="Calibri" pitchFamily="34" charset="0"/>
              </a:rPr>
              <a:t>stack frame</a:t>
            </a:r>
          </a:p>
        </p:txBody>
      </p:sp>
      <p:sp>
        <p:nvSpPr>
          <p:cNvPr id="30734" name="Text Box 16"/>
          <p:cNvSpPr txBox="1">
            <a:spLocks noChangeArrowheads="1"/>
          </p:cNvSpPr>
          <p:nvPr/>
        </p:nvSpPr>
        <p:spPr bwMode="auto">
          <a:xfrm>
            <a:off x="4761883" y="4768334"/>
            <a:ext cx="505442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 err="1" smtClean="0">
                <a:latin typeface="Calibri" pitchFamily="34" charset="0"/>
              </a:rPr>
              <a:t>buf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30735" name="Line 17"/>
          <p:cNvSpPr>
            <a:spLocks noChangeShapeType="1"/>
          </p:cNvSpPr>
          <p:nvPr/>
        </p:nvSpPr>
        <p:spPr bwMode="auto">
          <a:xfrm>
            <a:off x="5267325" y="4929194"/>
            <a:ext cx="396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365587" name="Rectangle 19"/>
          <p:cNvSpPr>
            <a:spLocks noChangeArrowheads="1"/>
          </p:cNvSpPr>
          <p:nvPr/>
        </p:nvSpPr>
        <p:spPr bwMode="auto">
          <a:xfrm>
            <a:off x="5727700" y="3159125"/>
            <a:ext cx="1165225" cy="1793875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0739" name="AutoShape 16"/>
          <p:cNvSpPr>
            <a:spLocks/>
          </p:cNvSpPr>
          <p:nvPr/>
        </p:nvSpPr>
        <p:spPr bwMode="auto">
          <a:xfrm rot="10800000">
            <a:off x="6892925" y="1600200"/>
            <a:ext cx="228599" cy="1558925"/>
          </a:xfrm>
          <a:prstGeom prst="leftBrace">
            <a:avLst>
              <a:gd name="adj1" fmla="val 749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 dirty="0">
              <a:latin typeface="Calibri" pitchFamily="34" charset="0"/>
            </a:endParaRPr>
          </a:p>
        </p:txBody>
      </p:sp>
      <p:sp>
        <p:nvSpPr>
          <p:cNvPr id="30740" name="AutoShape 16"/>
          <p:cNvSpPr>
            <a:spLocks/>
          </p:cNvSpPr>
          <p:nvPr/>
        </p:nvSpPr>
        <p:spPr bwMode="auto">
          <a:xfrm rot="10800000">
            <a:off x="6892922" y="3200400"/>
            <a:ext cx="228602" cy="2133600"/>
          </a:xfrm>
          <a:prstGeom prst="leftBrace">
            <a:avLst>
              <a:gd name="adj1" fmla="val 7497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 dirty="0">
              <a:latin typeface="Calibri" pitchFamily="34" charset="0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2556756" y="4097615"/>
            <a:ext cx="205422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sz="1800" b="0" dirty="0" smtClean="0">
                <a:latin typeface="Calibri" pitchFamily="34" charset="0"/>
              </a:rPr>
              <a:t>return address B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 flipH="1">
            <a:off x="1752600" y="4282281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5727699" y="4953000"/>
            <a:ext cx="1166961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 smtClean="0">
                <a:latin typeface="Calibri" pitchFamily="34" charset="0"/>
                <a:cs typeface="+mn-cs"/>
              </a:rPr>
              <a:t>ret </a:t>
            </a:r>
            <a:r>
              <a:rPr lang="en-US" sz="1800" dirty="0" err="1" smtClean="0">
                <a:latin typeface="Calibri" pitchFamily="34" charset="0"/>
                <a:cs typeface="+mn-cs"/>
              </a:rPr>
              <a:t>addr</a:t>
            </a:r>
            <a:r>
              <a:rPr lang="en-US" sz="1800" dirty="0" smtClean="0">
                <a:latin typeface="Calibri" pitchFamily="34" charset="0"/>
                <a:cs typeface="+mn-cs"/>
              </a:rPr>
              <a:t> B</a:t>
            </a:r>
            <a:endParaRPr lang="en-US" sz="1800" dirty="0"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86802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05800" cy="573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Example exploit: Code Injection Attacks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33400" y="3355975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Q(</a:t>
            </a:r>
            <a:r>
              <a:rPr lang="en-US" sz="1800" dirty="0">
                <a:latin typeface="Courier New" pitchFamily="49" charset="0"/>
              </a:rPr>
              <a:t>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char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gets(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return; 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533400" y="1911350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smtClean="0">
                <a:latin typeface="Courier New" pitchFamily="49" charset="0"/>
              </a:rPr>
              <a:t>P(</a:t>
            </a:r>
            <a:r>
              <a:rPr lang="en-US" sz="1800" dirty="0">
                <a:latin typeface="Courier New" pitchFamily="49" charset="0"/>
              </a:rPr>
              <a:t>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Q(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30" name="Text Box 12"/>
          <p:cNvSpPr txBox="1">
            <a:spLocks noChangeArrowheads="1"/>
          </p:cNvSpPr>
          <p:nvPr/>
        </p:nvSpPr>
        <p:spPr bwMode="auto">
          <a:xfrm>
            <a:off x="2480555" y="2369106"/>
            <a:ext cx="205422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sz="1800" b="0" dirty="0" smtClean="0">
                <a:latin typeface="Calibri" pitchFamily="34" charset="0"/>
              </a:rPr>
              <a:t>return address A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30731" name="Line 13"/>
          <p:cNvSpPr>
            <a:spLocks noChangeShapeType="1"/>
          </p:cNvSpPr>
          <p:nvPr/>
        </p:nvSpPr>
        <p:spPr bwMode="auto">
          <a:xfrm flipH="1">
            <a:off x="1676399" y="2553772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4642733" y="5638800"/>
            <a:ext cx="46113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0" dirty="0">
                <a:latin typeface="Calibri" pitchFamily="34" charset="0"/>
              </a:rPr>
              <a:t>Stack </a:t>
            </a:r>
            <a:r>
              <a:rPr lang="en-US" b="0" dirty="0" smtClean="0">
                <a:latin typeface="Calibri" pitchFamily="34" charset="0"/>
              </a:rPr>
              <a:t>after returning from </a:t>
            </a:r>
            <a:r>
              <a:rPr lang="en-US" dirty="0" smtClean="0">
                <a:latin typeface="Courier New" pitchFamily="49" charset="0"/>
              </a:rPr>
              <a:t>gets</a:t>
            </a:r>
            <a:r>
              <a:rPr lang="en-US" dirty="0">
                <a:latin typeface="Courier New" pitchFamily="49" charset="0"/>
              </a:rPr>
              <a:t>()</a:t>
            </a:r>
          </a:p>
        </p:txBody>
      </p:sp>
      <p:sp>
        <p:nvSpPr>
          <p:cNvPr id="365575" name="Rectangle 7"/>
          <p:cNvSpPr>
            <a:spLocks noChangeArrowheads="1"/>
          </p:cNvSpPr>
          <p:nvPr/>
        </p:nvSpPr>
        <p:spPr bwMode="auto">
          <a:xfrm>
            <a:off x="5727700" y="2819400"/>
            <a:ext cx="1165222" cy="381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 smtClean="0">
                <a:latin typeface="Calibri" pitchFamily="34" charset="0"/>
                <a:cs typeface="+mn-cs"/>
              </a:rPr>
              <a:t>ret </a:t>
            </a:r>
            <a:r>
              <a:rPr lang="en-US" sz="1800" dirty="0" err="1" smtClean="0">
                <a:latin typeface="Calibri" pitchFamily="34" charset="0"/>
                <a:cs typeface="+mn-cs"/>
              </a:rPr>
              <a:t>addr</a:t>
            </a:r>
            <a:r>
              <a:rPr lang="en-US" sz="1800" dirty="0" smtClean="0">
                <a:latin typeface="Calibri" pitchFamily="34" charset="0"/>
                <a:cs typeface="+mn-cs"/>
              </a:rPr>
              <a:t> M</a:t>
            </a: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65576" name="Rectangle 8"/>
          <p:cNvSpPr>
            <a:spLocks noChangeArrowheads="1"/>
          </p:cNvSpPr>
          <p:nvPr/>
        </p:nvSpPr>
        <p:spPr bwMode="auto">
          <a:xfrm>
            <a:off x="5727700" y="1600200"/>
            <a:ext cx="1165222" cy="1219200"/>
          </a:xfrm>
          <a:prstGeom prst="rect">
            <a:avLst/>
          </a:prstGeom>
          <a:solidFill>
            <a:srgbClr val="D2D2F4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0732" name="Text Box 14"/>
          <p:cNvSpPr txBox="1">
            <a:spLocks noChangeArrowheads="1"/>
          </p:cNvSpPr>
          <p:nvPr/>
        </p:nvSpPr>
        <p:spPr bwMode="auto">
          <a:xfrm>
            <a:off x="7162800" y="2208213"/>
            <a:ext cx="155534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49" charset="0"/>
              </a:rPr>
              <a:t>P</a:t>
            </a:r>
            <a:r>
              <a:rPr lang="en-US" sz="1800" b="0" dirty="0" smtClean="0">
                <a:latin typeface="Courier New" pitchFamily="49" charset="0"/>
              </a:rPr>
              <a:t> </a:t>
            </a:r>
            <a:r>
              <a:rPr lang="en-US" sz="1800" b="0" dirty="0">
                <a:latin typeface="Calibri" pitchFamily="34" charset="0"/>
              </a:rPr>
              <a:t>stack frame</a:t>
            </a:r>
          </a:p>
        </p:txBody>
      </p:sp>
      <p:sp>
        <p:nvSpPr>
          <p:cNvPr id="30733" name="Text Box 15"/>
          <p:cNvSpPr txBox="1">
            <a:spLocks noChangeArrowheads="1"/>
          </p:cNvSpPr>
          <p:nvPr/>
        </p:nvSpPr>
        <p:spPr bwMode="auto">
          <a:xfrm>
            <a:off x="7162800" y="4097615"/>
            <a:ext cx="146900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49" charset="0"/>
              </a:rPr>
              <a:t>Q</a:t>
            </a:r>
            <a:r>
              <a:rPr lang="en-US" sz="1800" b="0" dirty="0" smtClean="0">
                <a:latin typeface="Calibri" pitchFamily="34" charset="0"/>
              </a:rPr>
              <a:t> </a:t>
            </a:r>
            <a:r>
              <a:rPr lang="en-US" sz="1800" b="0" dirty="0">
                <a:latin typeface="Calibri" pitchFamily="34" charset="0"/>
              </a:rPr>
              <a:t>stack frame</a:t>
            </a:r>
          </a:p>
        </p:txBody>
      </p:sp>
      <p:sp>
        <p:nvSpPr>
          <p:cNvPr id="30734" name="Text Box 16"/>
          <p:cNvSpPr txBox="1">
            <a:spLocks noChangeArrowheads="1"/>
          </p:cNvSpPr>
          <p:nvPr/>
        </p:nvSpPr>
        <p:spPr bwMode="auto">
          <a:xfrm>
            <a:off x="4761883" y="4768334"/>
            <a:ext cx="505442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 err="1" smtClean="0">
                <a:latin typeface="Calibri" pitchFamily="34" charset="0"/>
              </a:rPr>
              <a:t>buf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30735" name="Line 17"/>
          <p:cNvSpPr>
            <a:spLocks noChangeShapeType="1"/>
          </p:cNvSpPr>
          <p:nvPr/>
        </p:nvSpPr>
        <p:spPr bwMode="auto">
          <a:xfrm>
            <a:off x="5267325" y="5079634"/>
            <a:ext cx="396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365587" name="Rectangle 19"/>
          <p:cNvSpPr>
            <a:spLocks noChangeArrowheads="1"/>
          </p:cNvSpPr>
          <p:nvPr/>
        </p:nvSpPr>
        <p:spPr bwMode="auto">
          <a:xfrm>
            <a:off x="5727700" y="3159126"/>
            <a:ext cx="1165222" cy="1934778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0739" name="AutoShape 16"/>
          <p:cNvSpPr>
            <a:spLocks/>
          </p:cNvSpPr>
          <p:nvPr/>
        </p:nvSpPr>
        <p:spPr bwMode="auto">
          <a:xfrm rot="10800000">
            <a:off x="6892925" y="1600200"/>
            <a:ext cx="228600" cy="1600200"/>
          </a:xfrm>
          <a:prstGeom prst="leftBrace">
            <a:avLst>
              <a:gd name="adj1" fmla="val 749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0740" name="AutoShape 16"/>
          <p:cNvSpPr>
            <a:spLocks/>
          </p:cNvSpPr>
          <p:nvPr/>
        </p:nvSpPr>
        <p:spPr bwMode="auto">
          <a:xfrm rot="10800000">
            <a:off x="6892922" y="3200400"/>
            <a:ext cx="269877" cy="1879234"/>
          </a:xfrm>
          <a:prstGeom prst="leftBrace">
            <a:avLst>
              <a:gd name="adj1" fmla="val 7497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 dirty="0">
              <a:latin typeface="Calibri" pitchFamily="34" charset="0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2556756" y="4097615"/>
            <a:ext cx="205422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sz="1800" b="0" dirty="0" smtClean="0">
                <a:latin typeface="Calibri" pitchFamily="34" charset="0"/>
              </a:rPr>
              <a:t>return address B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 flipH="1">
            <a:off x="1752600" y="4282281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2" name="Freeform 1"/>
          <p:cNvSpPr/>
          <p:nvPr/>
        </p:nvSpPr>
        <p:spPr>
          <a:xfrm>
            <a:off x="4704034" y="2972789"/>
            <a:ext cx="989597" cy="1061608"/>
          </a:xfrm>
          <a:custGeom>
            <a:avLst/>
            <a:gdLst>
              <a:gd name="connsiteX0" fmla="*/ 989597 w 989597"/>
              <a:gd name="connsiteY0" fmla="*/ 0 h 1061608"/>
              <a:gd name="connsiteX1" fmla="*/ 375578 w 989597"/>
              <a:gd name="connsiteY1" fmla="*/ 404745 h 1061608"/>
              <a:gd name="connsiteX2" fmla="*/ 138344 w 989597"/>
              <a:gd name="connsiteY2" fmla="*/ 739708 h 1061608"/>
              <a:gd name="connsiteX3" fmla="*/ 152299 w 989597"/>
              <a:gd name="connsiteY3" fmla="*/ 739708 h 1061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9597" h="1061608">
                <a:moveTo>
                  <a:pt x="989597" y="0"/>
                </a:moveTo>
                <a:cubicBezTo>
                  <a:pt x="753525" y="140730"/>
                  <a:pt x="517453" y="281460"/>
                  <a:pt x="375578" y="404745"/>
                </a:cubicBezTo>
                <a:cubicBezTo>
                  <a:pt x="233702" y="528030"/>
                  <a:pt x="175557" y="683881"/>
                  <a:pt x="138344" y="739708"/>
                </a:cubicBezTo>
                <a:cubicBezTo>
                  <a:pt x="101131" y="795535"/>
                  <a:pt x="-161688" y="1435220"/>
                  <a:pt x="152299" y="739708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5149387" y="2972789"/>
            <a:ext cx="614019" cy="1050947"/>
          </a:xfrm>
          <a:custGeom>
            <a:avLst/>
            <a:gdLst>
              <a:gd name="connsiteX0" fmla="*/ 516334 w 614019"/>
              <a:gd name="connsiteY0" fmla="*/ 0 h 1050947"/>
              <a:gd name="connsiteX1" fmla="*/ 390740 w 614019"/>
              <a:gd name="connsiteY1" fmla="*/ 13956 h 1050947"/>
              <a:gd name="connsiteX2" fmla="*/ 307010 w 614019"/>
              <a:gd name="connsiteY2" fmla="*/ 41870 h 1050947"/>
              <a:gd name="connsiteX3" fmla="*/ 237235 w 614019"/>
              <a:gd name="connsiteY3" fmla="*/ 97697 h 1050947"/>
              <a:gd name="connsiteX4" fmla="*/ 167460 w 614019"/>
              <a:gd name="connsiteY4" fmla="*/ 181437 h 1050947"/>
              <a:gd name="connsiteX5" fmla="*/ 125595 w 614019"/>
              <a:gd name="connsiteY5" fmla="*/ 223308 h 1050947"/>
              <a:gd name="connsiteX6" fmla="*/ 83730 w 614019"/>
              <a:gd name="connsiteY6" fmla="*/ 321005 h 1050947"/>
              <a:gd name="connsiteX7" fmla="*/ 41865 w 614019"/>
              <a:gd name="connsiteY7" fmla="*/ 404745 h 1050947"/>
              <a:gd name="connsiteX8" fmla="*/ 13955 w 614019"/>
              <a:gd name="connsiteY8" fmla="*/ 502443 h 1050947"/>
              <a:gd name="connsiteX9" fmla="*/ 0 w 614019"/>
              <a:gd name="connsiteY9" fmla="*/ 544313 h 1050947"/>
              <a:gd name="connsiteX10" fmla="*/ 13955 w 614019"/>
              <a:gd name="connsiteY10" fmla="*/ 683881 h 1050947"/>
              <a:gd name="connsiteX11" fmla="*/ 41865 w 614019"/>
              <a:gd name="connsiteY11" fmla="*/ 725751 h 1050947"/>
              <a:gd name="connsiteX12" fmla="*/ 153505 w 614019"/>
              <a:gd name="connsiteY12" fmla="*/ 809491 h 1050947"/>
              <a:gd name="connsiteX13" fmla="*/ 237235 w 614019"/>
              <a:gd name="connsiteY13" fmla="*/ 865318 h 1050947"/>
              <a:gd name="connsiteX14" fmla="*/ 362830 w 614019"/>
              <a:gd name="connsiteY14" fmla="*/ 963016 h 1050947"/>
              <a:gd name="connsiteX15" fmla="*/ 460515 w 614019"/>
              <a:gd name="connsiteY15" fmla="*/ 1046756 h 1050947"/>
              <a:gd name="connsiteX16" fmla="*/ 614019 w 614019"/>
              <a:gd name="connsiteY16" fmla="*/ 1046756 h 105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14019" h="1050947">
                <a:moveTo>
                  <a:pt x="516334" y="0"/>
                </a:moveTo>
                <a:cubicBezTo>
                  <a:pt x="474469" y="4652"/>
                  <a:pt x="432044" y="5694"/>
                  <a:pt x="390740" y="13956"/>
                </a:cubicBezTo>
                <a:cubicBezTo>
                  <a:pt x="361891" y="19726"/>
                  <a:pt x="307010" y="41870"/>
                  <a:pt x="307010" y="41870"/>
                </a:cubicBezTo>
                <a:cubicBezTo>
                  <a:pt x="244589" y="135513"/>
                  <a:pt x="318123" y="43765"/>
                  <a:pt x="237235" y="97697"/>
                </a:cubicBezTo>
                <a:cubicBezTo>
                  <a:pt x="191370" y="128277"/>
                  <a:pt x="199637" y="142820"/>
                  <a:pt x="167460" y="181437"/>
                </a:cubicBezTo>
                <a:cubicBezTo>
                  <a:pt x="154826" y="196600"/>
                  <a:pt x="139550" y="209351"/>
                  <a:pt x="125595" y="223308"/>
                </a:cubicBezTo>
                <a:cubicBezTo>
                  <a:pt x="96551" y="339497"/>
                  <a:pt x="131916" y="224621"/>
                  <a:pt x="83730" y="321005"/>
                </a:cubicBezTo>
                <a:cubicBezTo>
                  <a:pt x="25954" y="436570"/>
                  <a:pt x="121850" y="284753"/>
                  <a:pt x="41865" y="404745"/>
                </a:cubicBezTo>
                <a:cubicBezTo>
                  <a:pt x="8404" y="505143"/>
                  <a:pt x="49003" y="379760"/>
                  <a:pt x="13955" y="502443"/>
                </a:cubicBezTo>
                <a:cubicBezTo>
                  <a:pt x="9914" y="516589"/>
                  <a:pt x="4652" y="530356"/>
                  <a:pt x="0" y="544313"/>
                </a:cubicBezTo>
                <a:cubicBezTo>
                  <a:pt x="4652" y="590836"/>
                  <a:pt x="3443" y="638323"/>
                  <a:pt x="13955" y="683881"/>
                </a:cubicBezTo>
                <a:cubicBezTo>
                  <a:pt x="17726" y="700225"/>
                  <a:pt x="30821" y="713127"/>
                  <a:pt x="41865" y="725751"/>
                </a:cubicBezTo>
                <a:cubicBezTo>
                  <a:pt x="107893" y="801221"/>
                  <a:pt x="86761" y="787241"/>
                  <a:pt x="153505" y="809491"/>
                </a:cubicBezTo>
                <a:cubicBezTo>
                  <a:pt x="232870" y="888867"/>
                  <a:pt x="156449" y="824920"/>
                  <a:pt x="237235" y="865318"/>
                </a:cubicBezTo>
                <a:cubicBezTo>
                  <a:pt x="270429" y="881917"/>
                  <a:pt x="350481" y="950665"/>
                  <a:pt x="362830" y="963016"/>
                </a:cubicBezTo>
                <a:cubicBezTo>
                  <a:pt x="405797" y="1005989"/>
                  <a:pt x="376337" y="1030971"/>
                  <a:pt x="460515" y="1046756"/>
                </a:cubicBezTo>
                <a:cubicBezTo>
                  <a:pt x="510806" y="1056187"/>
                  <a:pt x="562851" y="1046756"/>
                  <a:pt x="614019" y="1046756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34919" y="879276"/>
            <a:ext cx="3544565" cy="5680398"/>
          </a:xfrm>
          <a:custGeom>
            <a:avLst/>
            <a:gdLst>
              <a:gd name="connsiteX0" fmla="*/ 0 w 3544565"/>
              <a:gd name="connsiteY0" fmla="*/ 5680398 h 5680398"/>
              <a:gd name="connsiteX1" fmla="*/ 1479228 w 3544565"/>
              <a:gd name="connsiteY1" fmla="*/ 5624571 h 5680398"/>
              <a:gd name="connsiteX2" fmla="*/ 1479228 w 3544565"/>
              <a:gd name="connsiteY2" fmla="*/ 5624571 h 5680398"/>
              <a:gd name="connsiteX3" fmla="*/ 3544565 w 3544565"/>
              <a:gd name="connsiteY3" fmla="*/ 0 h 5680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4565" h="5680398">
                <a:moveTo>
                  <a:pt x="0" y="5680398"/>
                </a:moveTo>
                <a:lnTo>
                  <a:pt x="1479228" y="5624571"/>
                </a:lnTo>
                <a:lnTo>
                  <a:pt x="1479228" y="5624571"/>
                </a:lnTo>
                <a:lnTo>
                  <a:pt x="3544565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638915" y="3774559"/>
            <a:ext cx="2254007" cy="907064"/>
            <a:chOff x="4638915" y="3774559"/>
            <a:chExt cx="2254007" cy="907064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5714048" y="3774559"/>
              <a:ext cx="1178874" cy="64611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>
              <a:off x="5149387" y="4420671"/>
              <a:ext cx="5148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4638915" y="4035292"/>
              <a:ext cx="6284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FF0000"/>
                  </a:solidFill>
                  <a:latin typeface="Calibri" pitchFamily="34" charset="0"/>
                </a:rPr>
                <a:t>addr</a:t>
              </a:r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</a:p>
            <a:p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M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064495" y="4876800"/>
            <a:ext cx="3363008" cy="1420311"/>
            <a:chOff x="1064495" y="4876800"/>
            <a:chExt cx="3363008" cy="1420311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 flipH="1" flipV="1">
              <a:off x="1752600" y="4876800"/>
              <a:ext cx="609600" cy="76200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1064495" y="5650780"/>
              <a:ext cx="33630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solidFill>
                    <a:srgbClr val="FF0000"/>
                  </a:solidFill>
                  <a:latin typeface="Calibri" pitchFamily="34" charset="0"/>
                </a:rPr>
                <a:t>Upon executing this ret,</a:t>
              </a:r>
            </a:p>
            <a:p>
              <a:r>
                <a:rPr lang="en-US" sz="1800" b="0" dirty="0" smtClean="0">
                  <a:solidFill>
                    <a:srgbClr val="FF0000"/>
                  </a:solidFill>
                  <a:latin typeface="Calibri" pitchFamily="34" charset="0"/>
                </a:rPr>
                <a:t>control is hijacked by exploit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37410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534400" cy="8334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Past Code-Injection Buffer Overflow attacks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64444"/>
            <a:ext cx="9323095" cy="502050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It all started with “Internet worm” (1988)</a:t>
            </a:r>
          </a:p>
          <a:p>
            <a:pPr lvl="1" eaLnBrk="1" hangingPunct="1"/>
            <a:r>
              <a:rPr lang="en-US" dirty="0" smtClean="0"/>
              <a:t>A common network service </a:t>
            </a:r>
            <a:r>
              <a:rPr lang="en-US" dirty="0" smtClean="0"/>
              <a:t>used </a:t>
            </a:r>
            <a:r>
              <a:rPr lang="en-US" b="1" dirty="0">
                <a:latin typeface="Courier New" pitchFamily="49" charset="0"/>
              </a:rPr>
              <a:t>gets()</a:t>
            </a:r>
            <a:r>
              <a:rPr lang="en-US" b="1" dirty="0"/>
              <a:t> </a:t>
            </a:r>
            <a:r>
              <a:rPr lang="en-US" dirty="0"/>
              <a:t>to read </a:t>
            </a:r>
            <a:r>
              <a:rPr lang="en-US" dirty="0" smtClean="0"/>
              <a:t>inputs:</a:t>
            </a:r>
          </a:p>
          <a:p>
            <a:pPr lvl="1" eaLnBrk="1" hangingPunct="1"/>
            <a:r>
              <a:rPr lang="en-US" dirty="0" smtClean="0"/>
              <a:t>Worm </a:t>
            </a:r>
            <a:r>
              <a:rPr lang="en-US" dirty="0"/>
              <a:t>attacked </a:t>
            </a:r>
            <a:r>
              <a:rPr lang="en-US" dirty="0" smtClean="0"/>
              <a:t>server </a:t>
            </a:r>
            <a:r>
              <a:rPr lang="en-US" dirty="0"/>
              <a:t>by sending phony </a:t>
            </a:r>
            <a:r>
              <a:rPr lang="en-US" dirty="0" smtClean="0"/>
              <a:t>input:</a:t>
            </a:r>
            <a:endParaRPr lang="en-US" dirty="0"/>
          </a:p>
          <a:p>
            <a:pPr lvl="2" eaLnBrk="1" hangingPunct="1"/>
            <a:r>
              <a:rPr lang="en-US" b="1" i="1" dirty="0" smtClean="0">
                <a:latin typeface="Courier New" pitchFamily="49" charset="0"/>
              </a:rPr>
              <a:t>“</a:t>
            </a:r>
            <a:r>
              <a:rPr lang="en-US" b="1" i="1" dirty="0">
                <a:latin typeface="Courier New" pitchFamily="49" charset="0"/>
              </a:rPr>
              <a:t>exploit-</a:t>
            </a:r>
            <a:r>
              <a:rPr lang="en-US" b="1" i="1" dirty="0" smtClean="0">
                <a:latin typeface="Courier New" pitchFamily="49" charset="0"/>
              </a:rPr>
              <a:t>code...new-</a:t>
            </a:r>
            <a:r>
              <a:rPr lang="en-US" b="1" i="1" dirty="0">
                <a:latin typeface="Courier New" pitchFamily="49" charset="0"/>
              </a:rPr>
              <a:t>return-address</a:t>
            </a:r>
            <a:r>
              <a:rPr lang="en-US" b="1" i="1" dirty="0" smtClean="0">
                <a:latin typeface="Courier New" pitchFamily="49" charset="0"/>
              </a:rPr>
              <a:t>”</a:t>
            </a:r>
          </a:p>
          <a:p>
            <a:pPr lvl="1" eaLnBrk="1" hangingPunct="1"/>
            <a:r>
              <a:rPr lang="en-US" dirty="0" smtClean="0">
                <a:latin typeface="Calibri"/>
                <a:cs typeface="Calibri"/>
              </a:rPr>
              <a:t>Exploit-code executes a shell (with root permission) with inputs from a network connection to attacker.</a:t>
            </a:r>
          </a:p>
          <a:p>
            <a:pPr lvl="1" eaLnBrk="1" hangingPunct="1"/>
            <a:r>
              <a:rPr lang="en-US" dirty="0" smtClean="0">
                <a:latin typeface="Calibri"/>
                <a:cs typeface="Calibri"/>
              </a:rPr>
              <a:t>Worm scans other machines to launch the same </a:t>
            </a:r>
            <a:r>
              <a:rPr lang="en-US" dirty="0" smtClean="0">
                <a:latin typeface="Calibri"/>
                <a:cs typeface="Calibri"/>
              </a:rPr>
              <a:t>attack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83840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7630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Defenses against buffer overflow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327150"/>
            <a:ext cx="8739187" cy="5454650"/>
          </a:xfrm>
        </p:spPr>
        <p:txBody>
          <a:bodyPr/>
          <a:lstStyle/>
          <a:p>
            <a:pPr eaLnBrk="1" hangingPunct="1"/>
            <a:r>
              <a:rPr lang="en-US" dirty="0" smtClean="0"/>
              <a:t>Write correct code: avoid overflow vulnerabilities</a:t>
            </a:r>
          </a:p>
          <a:p>
            <a:pPr lvl="2" eaLnBrk="1" hangingPunct="1"/>
            <a:endParaRPr lang="en-US" dirty="0" smtClean="0"/>
          </a:p>
          <a:p>
            <a:pPr eaLnBrk="1" hangingPunct="1"/>
            <a:r>
              <a:rPr lang="en-US" dirty="0" smtClean="0"/>
              <a:t>Mitigate attacks despite buggy code</a:t>
            </a:r>
          </a:p>
          <a:p>
            <a:pPr marL="0" indent="0" eaLnBrk="1" hangingPunct="1">
              <a:buNone/>
            </a:pPr>
            <a:endParaRPr lang="en-US" dirty="0" smtClean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7886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457200"/>
            <a:ext cx="8658225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Avoid Overflow Vulnerabilities in Code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775" y="3049357"/>
            <a:ext cx="8501517" cy="3124199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85000"/>
              </a:lnSpc>
            </a:pPr>
            <a:r>
              <a:rPr lang="en-US" dirty="0" smtClean="0"/>
              <a:t>Better coding practices</a:t>
            </a:r>
          </a:p>
          <a:p>
            <a:pPr lvl="1" eaLnBrk="1" hangingPunct="1">
              <a:lnSpc>
                <a:spcPct val="85000"/>
              </a:lnSpc>
            </a:pPr>
            <a:r>
              <a:rPr lang="en-US" dirty="0" smtClean="0">
                <a:latin typeface="Calibri"/>
                <a:cs typeface="Calibri"/>
              </a:rPr>
              <a:t>e.g. use safe library APIs that limit buffer lengths, </a:t>
            </a:r>
            <a:r>
              <a:rPr lang="en-US" b="1" dirty="0" err="1" smtClean="0">
                <a:latin typeface="Calibri"/>
                <a:cs typeface="Calibri"/>
              </a:rPr>
              <a:t>fgets</a:t>
            </a:r>
            <a:r>
              <a:rPr lang="en-US" dirty="0" smtClean="0">
                <a:latin typeface="Calibri"/>
                <a:cs typeface="Calibri"/>
              </a:rPr>
              <a:t> instead of </a:t>
            </a:r>
            <a:r>
              <a:rPr lang="en-US" b="1" dirty="0" smtClean="0">
                <a:latin typeface="Calibri"/>
                <a:cs typeface="Calibri"/>
              </a:rPr>
              <a:t>gets, </a:t>
            </a:r>
            <a:r>
              <a:rPr lang="en-US" b="1" dirty="0" err="1" smtClean="0">
                <a:latin typeface="Calibri"/>
                <a:cs typeface="Calibri"/>
              </a:rPr>
              <a:t>strncpy</a:t>
            </a:r>
            <a:r>
              <a:rPr lang="en-US" dirty="0" smtClean="0">
                <a:latin typeface="Calibri"/>
                <a:cs typeface="Calibri"/>
              </a:rPr>
              <a:t> instead of </a:t>
            </a:r>
            <a:r>
              <a:rPr lang="en-US" b="1" dirty="0" err="1" smtClean="0">
                <a:latin typeface="Calibri"/>
                <a:cs typeface="Calibri"/>
              </a:rPr>
              <a:t>strcpy</a:t>
            </a:r>
            <a:endParaRPr lang="en-US" b="1" dirty="0" smtClean="0">
              <a:latin typeface="Calibri"/>
              <a:cs typeface="Calibri"/>
            </a:endParaRPr>
          </a:p>
          <a:p>
            <a:pPr marL="457200" lvl="1" indent="0" eaLnBrk="1" hangingPunct="1">
              <a:lnSpc>
                <a:spcPct val="85000"/>
              </a:lnSpc>
              <a:buNone/>
            </a:pPr>
            <a:endParaRPr lang="en-US" b="1" dirty="0" smtClean="0">
              <a:latin typeface="Courier New" pitchFamily="49" charset="0"/>
            </a:endParaRPr>
          </a:p>
          <a:p>
            <a:pPr eaLnBrk="1" hangingPunct="1">
              <a:lnSpc>
                <a:spcPct val="97000"/>
              </a:lnSpc>
            </a:pPr>
            <a:r>
              <a:rPr lang="en-US" dirty="0" smtClean="0"/>
              <a:t>Use a memory-safe language instead of C</a:t>
            </a:r>
          </a:p>
          <a:p>
            <a:pPr lvl="1" eaLnBrk="1" hangingPunct="1">
              <a:lnSpc>
                <a:spcPct val="97000"/>
              </a:lnSpc>
            </a:pPr>
            <a:r>
              <a:rPr lang="en-US" dirty="0" smtClean="0"/>
              <a:t>Java programs do not have buffer overflow problems, except in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 smtClean="0"/>
              <a:t>naive methods (e.g. </a:t>
            </a:r>
            <a:r>
              <a:rPr lang="en-US" dirty="0" err="1" smtClean="0"/>
              <a:t>awt</a:t>
            </a:r>
            <a:r>
              <a:rPr lang="en-US" dirty="0" smtClean="0"/>
              <a:t> image library)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 smtClean="0"/>
              <a:t>JVM itself</a:t>
            </a:r>
          </a:p>
          <a:p>
            <a:pPr eaLnBrk="1" hangingPunct="1">
              <a:lnSpc>
                <a:spcPct val="97000"/>
              </a:lnSpc>
            </a:pPr>
            <a:r>
              <a:rPr lang="en-US" dirty="0" smtClean="0"/>
              <a:t>heuristic-based bug finding tools</a:t>
            </a:r>
          </a:p>
          <a:p>
            <a:pPr lvl="1" eaLnBrk="1" hangingPunct="1">
              <a:lnSpc>
                <a:spcPct val="97000"/>
              </a:lnSpc>
            </a:pPr>
            <a:r>
              <a:rPr lang="en-US" dirty="0" err="1" smtClean="0"/>
              <a:t>valgrind’s</a:t>
            </a:r>
            <a:r>
              <a:rPr lang="en-US" dirty="0" smtClean="0"/>
              <a:t> </a:t>
            </a:r>
            <a:r>
              <a:rPr lang="en-US" dirty="0" err="1" smtClean="0"/>
              <a:t>SGCheck</a:t>
            </a:r>
            <a:endParaRPr lang="en-US" dirty="0" smtClean="0"/>
          </a:p>
          <a:p>
            <a:pPr eaLnBrk="1" hangingPunct="1">
              <a:lnSpc>
                <a:spcPct val="97000"/>
              </a:lnSpc>
            </a:pPr>
            <a:endParaRPr lang="en-US" dirty="0" smtClean="0"/>
          </a:p>
          <a:p>
            <a:pPr eaLnBrk="1" hangingPunct="1">
              <a:lnSpc>
                <a:spcPct val="97000"/>
              </a:lnSpc>
            </a:pPr>
            <a:endParaRPr lang="en-US" dirty="0" smtClean="0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609600" y="1243411"/>
            <a:ext cx="5943600" cy="16286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0" dirty="0" smtClean="0">
                <a:latin typeface="Consolas"/>
                <a:ea typeface="MS Mincho" pitchFamily="49" charset="-128"/>
                <a:cs typeface="Consolas"/>
              </a:rPr>
              <a:t>void </a:t>
            </a:r>
            <a:r>
              <a:rPr lang="en-US" sz="2000" b="0" dirty="0">
                <a:latin typeface="Consolas"/>
                <a:ea typeface="MS Mincho" pitchFamily="49" charset="-128"/>
                <a:cs typeface="Consolas"/>
              </a:rPr>
              <a:t>echo(</a:t>
            </a:r>
            <a:r>
              <a:rPr lang="en-US" sz="2000" b="0" dirty="0" smtClean="0">
                <a:latin typeface="Consolas"/>
                <a:ea typeface="MS Mincho" pitchFamily="49" charset="-128"/>
                <a:cs typeface="Consolas"/>
              </a:rPr>
              <a:t>) {</a:t>
            </a:r>
            <a:r>
              <a:rPr lang="en-US" sz="2000" b="0" dirty="0">
                <a:latin typeface="Consolas"/>
                <a:ea typeface="MS Mincho" pitchFamily="49" charset="-128"/>
                <a:cs typeface="Consolas"/>
              </a:rPr>
              <a:t/>
            </a:r>
            <a:br>
              <a:rPr lang="en-US" sz="20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2000" b="0" dirty="0">
                <a:latin typeface="Consolas"/>
                <a:ea typeface="MS Mincho" pitchFamily="49" charset="-128"/>
                <a:cs typeface="Consolas"/>
              </a:rPr>
              <a:t>    char </a:t>
            </a:r>
            <a:r>
              <a:rPr lang="en-US" sz="20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2000" b="0" dirty="0">
                <a:latin typeface="Consolas"/>
                <a:ea typeface="MS Mincho" pitchFamily="49" charset="-128"/>
                <a:cs typeface="Consolas"/>
              </a:rPr>
              <a:t>[4]; </a:t>
            </a:r>
            <a:br>
              <a:rPr lang="en-US" sz="20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2000" b="0" dirty="0">
                <a:latin typeface="Consolas"/>
                <a:ea typeface="MS Mincho" pitchFamily="49" charset="-128"/>
                <a:cs typeface="Consolas"/>
              </a:rPr>
              <a:t>    </a:t>
            </a:r>
            <a:r>
              <a:rPr lang="en-US" sz="2000" b="0" dirty="0" err="1">
                <a:solidFill>
                  <a:srgbClr val="3366FF"/>
                </a:solidFill>
                <a:latin typeface="Consolas"/>
                <a:ea typeface="MS Mincho" pitchFamily="49" charset="-128"/>
                <a:cs typeface="Consolas"/>
              </a:rPr>
              <a:t>fgets</a:t>
            </a:r>
            <a:r>
              <a:rPr lang="en-US" sz="2000" b="0" dirty="0">
                <a:solidFill>
                  <a:srgbClr val="3366FF"/>
                </a:solidFill>
                <a:latin typeface="Consolas"/>
                <a:ea typeface="MS Mincho" pitchFamily="49" charset="-128"/>
                <a:cs typeface="Consolas"/>
              </a:rPr>
              <a:t>(</a:t>
            </a:r>
            <a:r>
              <a:rPr lang="en-US" sz="2000" b="0" dirty="0" err="1">
                <a:solidFill>
                  <a:srgbClr val="3366FF"/>
                </a:solidFill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2000" b="0" dirty="0">
                <a:solidFill>
                  <a:srgbClr val="3366FF"/>
                </a:solidFill>
                <a:latin typeface="Consolas"/>
                <a:ea typeface="MS Mincho" pitchFamily="49" charset="-128"/>
                <a:cs typeface="Consolas"/>
              </a:rPr>
              <a:t>, 4, </a:t>
            </a:r>
            <a:r>
              <a:rPr lang="en-US" sz="2000" b="0" dirty="0" err="1">
                <a:solidFill>
                  <a:srgbClr val="3366FF"/>
                </a:solidFill>
                <a:latin typeface="Consolas"/>
                <a:ea typeface="MS Mincho" pitchFamily="49" charset="-128"/>
                <a:cs typeface="Consolas"/>
              </a:rPr>
              <a:t>stdin</a:t>
            </a:r>
            <a:r>
              <a:rPr lang="en-US" sz="2000" b="0" dirty="0">
                <a:solidFill>
                  <a:srgbClr val="3366FF"/>
                </a:solidFill>
                <a:latin typeface="Consolas"/>
                <a:ea typeface="MS Mincho" pitchFamily="49" charset="-128"/>
                <a:cs typeface="Consolas"/>
              </a:rPr>
              <a:t>);</a:t>
            </a:r>
            <a:r>
              <a:rPr lang="en-US" sz="2000" b="0" dirty="0">
                <a:latin typeface="Consolas"/>
                <a:ea typeface="MS Mincho" pitchFamily="49" charset="-128"/>
                <a:cs typeface="Consolas"/>
              </a:rPr>
              <a:t/>
            </a:r>
            <a:br>
              <a:rPr lang="en-US" sz="20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2000" b="0" dirty="0">
                <a:latin typeface="Consolas"/>
                <a:ea typeface="MS Mincho" pitchFamily="49" charset="-128"/>
                <a:cs typeface="Consolas"/>
              </a:rPr>
              <a:t>    puts(</a:t>
            </a:r>
            <a:r>
              <a:rPr lang="en-US" sz="20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2000" b="0" dirty="0">
                <a:latin typeface="Consolas"/>
                <a:ea typeface="MS Mincho" pitchFamily="49" charset="-128"/>
                <a:cs typeface="Consolas"/>
              </a:rPr>
              <a:t>);</a:t>
            </a:r>
            <a:br>
              <a:rPr lang="en-US" sz="20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2000" b="0" dirty="0">
                <a:latin typeface="Consolas"/>
                <a:ea typeface="MS Mincho" pitchFamily="49" charset="-128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44468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we’ve learnt so far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nstructions and data stored in memory</a:t>
            </a:r>
          </a:p>
          <a:p>
            <a:pPr lvl="1"/>
            <a:r>
              <a:rPr lang="en-US" dirty="0" smtClean="0"/>
              <a:t>some local variables are only stored in registers</a:t>
            </a:r>
          </a:p>
          <a:p>
            <a:r>
              <a:rPr lang="en-US" dirty="0" smtClean="0"/>
              <a:t>CPU execution</a:t>
            </a:r>
          </a:p>
          <a:p>
            <a:pPr lvl="1"/>
            <a:r>
              <a:rPr lang="en-US" dirty="0" smtClean="0"/>
              <a:t>control flows: sequential, jumps, call/ret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407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Mitigate BO attacks despite buggy code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8777287" cy="331946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A buffer overflow attack needs two components: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ontrol-flow hijacking</a:t>
            </a:r>
          </a:p>
          <a:p>
            <a:pPr marL="1314450" lvl="2" indent="-457200" eaLnBrk="1" hangingPunct="1"/>
            <a:r>
              <a:rPr lang="en-US" dirty="0" smtClean="0"/>
              <a:t>overwrite a code pointer (e.g. return address) 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dirty="0" smtClean="0"/>
              <a:t>Call to “useful” code </a:t>
            </a:r>
          </a:p>
          <a:p>
            <a:pPr marL="1314450" lvl="2" indent="-457200" eaLnBrk="1" hangingPunct="1"/>
            <a:r>
              <a:rPr lang="en-US" dirty="0" smtClean="0"/>
              <a:t>Inject executable code in buffer</a:t>
            </a:r>
          </a:p>
          <a:p>
            <a:pPr marL="1314450" lvl="2" indent="-457200" eaLnBrk="1" hangingPunct="1"/>
            <a:r>
              <a:rPr lang="en-US" dirty="0" smtClean="0"/>
              <a:t>Re-use existing code in the running process (easy if code is in a predictable location)</a:t>
            </a:r>
          </a:p>
          <a:p>
            <a:pPr marL="514350" indent="-457200" eaLnBrk="1" hangingPunct="1"/>
            <a:r>
              <a:rPr lang="en-US" dirty="0" smtClean="0"/>
              <a:t>How to mitigate attacks? make #1 or #2 hard</a:t>
            </a:r>
          </a:p>
          <a:p>
            <a:pPr marL="914400" lvl="1" indent="-457200" eaLnBrk="1" hangingPunct="1">
              <a:buFont typeface="+mj-lt"/>
              <a:buAutoNum type="arabicPeriod"/>
            </a:pPr>
            <a:endParaRPr lang="en-US" dirty="0" smtClean="0"/>
          </a:p>
          <a:p>
            <a:pPr marL="457200" lvl="1" indent="0" eaLnBrk="1" hangingPunct="1">
              <a:buNone/>
            </a:pPr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552478"/>
              </p:ext>
            </p:extLst>
          </p:nvPr>
        </p:nvGraphicFramePr>
        <p:xfrm>
          <a:off x="1143000" y="3425825"/>
          <a:ext cx="6858000" cy="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Worksheet" r:id="rId4" imgW="31750000" imgH="25400" progId="Excel.Sheet.12">
                  <p:embed/>
                </p:oleObj>
              </mc:Choice>
              <mc:Fallback>
                <p:oleObj name="Worksheet" r:id="rId4" imgW="31750000" imgH="25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0" y="3425825"/>
                        <a:ext cx="6858000" cy="4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8206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Prevent control flow hijacking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8548687" cy="5224462"/>
          </a:xfrm>
        </p:spPr>
        <p:txBody>
          <a:bodyPr/>
          <a:lstStyle/>
          <a:p>
            <a:pPr eaLnBrk="1" hangingPunct="1"/>
            <a:r>
              <a:rPr lang="en-US" dirty="0" smtClean="0"/>
              <a:t>Idea: Catch over-written return address before invocation!</a:t>
            </a:r>
          </a:p>
          <a:p>
            <a:pPr lvl="1" eaLnBrk="1" hangingPunct="1"/>
            <a:r>
              <a:rPr lang="en-US" dirty="0" smtClean="0"/>
              <a:t>Place special value (“canary”) on stack just beyond buffer</a:t>
            </a:r>
          </a:p>
          <a:p>
            <a:pPr lvl="1" eaLnBrk="1" hangingPunct="1"/>
            <a:r>
              <a:rPr lang="en-US" dirty="0" smtClean="0"/>
              <a:t>Check for corruption before exiting function</a:t>
            </a:r>
          </a:p>
          <a:p>
            <a:pPr eaLnBrk="1" hangingPunct="1"/>
            <a:r>
              <a:rPr lang="en-US" dirty="0" smtClean="0"/>
              <a:t>GCC Implementation</a:t>
            </a:r>
          </a:p>
          <a:p>
            <a:pPr lvl="1" eaLnBrk="1" hangingPunct="1"/>
            <a:r>
              <a:rPr lang="en-US" dirty="0" smtClean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fstack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-protector</a:t>
            </a:r>
          </a:p>
          <a:p>
            <a:pPr lvl="1" eaLnBrk="1" hangingPunct="1"/>
            <a:r>
              <a:rPr lang="en-US" dirty="0" smtClean="0"/>
              <a:t>Now the default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991100" y="3960649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/</a:t>
            </a:r>
            <a:r>
              <a:rPr lang="en-US" sz="1600" i="1" dirty="0" err="1" smtClean="0">
                <a:latin typeface="Courier New" pitchFamily="49" charset="0"/>
                <a:ea typeface="MS Mincho" pitchFamily="49" charset="-128"/>
                <a:cs typeface="+mn-cs"/>
              </a:rPr>
              <a:t>a.out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string: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0123456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991100" y="4865524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&gt;.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/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a.out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string: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01234567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*** stack smashing detected ***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58191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Setting Up Canary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5334000" y="1235075"/>
            <a:ext cx="23622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;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/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smtClean="0">
                <a:latin typeface="Courier New" pitchFamily="49" charset="0"/>
                <a:cs typeface="+mn-cs"/>
              </a:rPr>
              <a:t>main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533400" y="3578251"/>
            <a:ext cx="1797050" cy="6082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Canary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5257800"/>
            <a:ext cx="5429692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Calibri" pitchFamily="34" charset="0"/>
              </a:rPr>
              <a:t>W</a:t>
            </a:r>
            <a:r>
              <a:rPr lang="en-US" dirty="0" smtClean="0">
                <a:latin typeface="Calibri" pitchFamily="34" charset="0"/>
              </a:rPr>
              <a:t>here should canary go?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libri" pitchFamily="34" charset="0"/>
              </a:rPr>
              <a:t>When should canary checking happen?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libri" pitchFamily="34" charset="0"/>
              </a:rPr>
              <a:t>What should canary contain?</a:t>
            </a:r>
          </a:p>
        </p:txBody>
      </p:sp>
    </p:spTree>
    <p:extLst>
      <p:ext uri="{BB962C8B-B14F-4D97-AF65-F5344CB8AC3E}">
        <p14:creationId xmlns:p14="http://schemas.microsoft.com/office/powerpoint/2010/main" val="17256005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417513"/>
            <a:ext cx="70993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Stack canaries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92075" y="1676400"/>
            <a:ext cx="8899526" cy="39677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 40072f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sub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400733:	</a:t>
            </a:r>
            <a:r>
              <a:rPr lang="sk-SK" sz="1800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mov    </a:t>
            </a: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%fs:0x28,%</a:t>
            </a:r>
            <a:r>
              <a:rPr lang="sk-SK" sz="1800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endParaRPr lang="sk-SK" sz="1800" dirty="0">
              <a:solidFill>
                <a:srgbClr val="FF0000"/>
              </a:solidFill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40073c:	</a:t>
            </a:r>
            <a:r>
              <a:rPr lang="sk-SK" sz="1800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mov    </a:t>
            </a: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%rax,0x8(%rsp)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400741: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xor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%eax,%eax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400743: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mov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400746: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callq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4006e0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40074b: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mov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40074e: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callq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400570 &lt;puts@plt&gt;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400753:	</a:t>
            </a:r>
            <a:r>
              <a:rPr lang="sk-SK" sz="1800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mov    </a:t>
            </a: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0x8(%rsp),%rax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400758:	</a:t>
            </a:r>
            <a:r>
              <a:rPr lang="sk-SK" sz="1800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xor    </a:t>
            </a: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%fs:0x28,%rax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  400761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je 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400768 &lt;echo+0x39&gt;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400763:	</a:t>
            </a:r>
            <a:r>
              <a:rPr lang="sk-SK" sz="1800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callq  </a:t>
            </a: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400580 &lt;__stack_chk_fail@plt&gt;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400768: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add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40076c: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retq </a:t>
            </a:r>
            <a:endParaRPr lang="ro-RO" sz="18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075" y="1221363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echo:</a:t>
            </a:r>
          </a:p>
        </p:txBody>
      </p:sp>
    </p:spTree>
    <p:extLst>
      <p:ext uri="{BB962C8B-B14F-4D97-AF65-F5344CB8AC3E}">
        <p14:creationId xmlns:p14="http://schemas.microsoft.com/office/powerpoint/2010/main" val="20635229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Setting Up Canary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2624432" y="5181600"/>
            <a:ext cx="6183312" cy="15670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fs:0x28,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# Get canary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) # Place on stack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xorl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 # Erase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.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5334000" y="1235075"/>
            <a:ext cx="23622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;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/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smtClean="0">
                <a:latin typeface="Courier New" pitchFamily="49" charset="0"/>
                <a:cs typeface="+mn-cs"/>
              </a:rPr>
              <a:t>main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533400" y="3578251"/>
            <a:ext cx="1797050" cy="6082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Canary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77393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Checking Canary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2517775" y="5044683"/>
            <a:ext cx="6473825" cy="18133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), 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   # Retrieve from stack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xorq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%fs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:0x28,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    # Compare to canary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je	.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L6               # If same, OK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call	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__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stack_chk_fail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# FAIL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.L6: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.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124200" y="1235075"/>
            <a:ext cx="3200400" cy="181331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  <a:endParaRPr lang="en-US" sz="1600" dirty="0" smtClean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gets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33400" y="2743200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533400" y="30480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cs typeface="+mn-cs"/>
              </a:rPr>
              <a:t>ebp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533400" y="16002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main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533400" y="4267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982663" y="4267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431925" y="4267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1881188" y="4267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57200" y="1230313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33" name="Rectangle 23"/>
          <p:cNvSpPr>
            <a:spLocks noChangeArrowheads="1"/>
          </p:cNvSpPr>
          <p:nvPr/>
        </p:nvSpPr>
        <p:spPr bwMode="auto">
          <a:xfrm>
            <a:off x="533400" y="33528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ebx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533400" y="39624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Canary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20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smtClean="0">
                <a:latin typeface="Courier New" pitchFamily="49" charset="0"/>
                <a:cs typeface="+mn-cs"/>
              </a:rPr>
              <a:t>main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After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call to gets</a:t>
            </a:r>
          </a:p>
        </p:txBody>
      </p:sp>
      <p:sp>
        <p:nvSpPr>
          <p:cNvPr id="43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533400" y="3735101"/>
            <a:ext cx="1797050" cy="6082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Canary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33400" y="4343400"/>
            <a:ext cx="1797050" cy="304800"/>
            <a:chOff x="533400" y="4648200"/>
            <a:chExt cx="1797050" cy="304800"/>
          </a:xfrm>
        </p:grpSpPr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581400" y="3810000"/>
            <a:ext cx="167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Input: </a:t>
            </a:r>
            <a:r>
              <a:rPr lang="en-US" sz="1800" i="1" dirty="0" smtClean="0">
                <a:latin typeface="Calibri" pitchFamily="34" charset="0"/>
              </a:rPr>
              <a:t>0123456</a:t>
            </a:r>
          </a:p>
        </p:txBody>
      </p:sp>
    </p:spTree>
    <p:extLst>
      <p:ext uri="{BB962C8B-B14F-4D97-AF65-F5344CB8AC3E}">
        <p14:creationId xmlns:p14="http://schemas.microsoft.com/office/powerpoint/2010/main" val="16143847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isn’t caught by canaries?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800599"/>
            <a:ext cx="7896225" cy="1533525"/>
          </a:xfrm>
        </p:spPr>
        <p:txBody>
          <a:bodyPr/>
          <a:lstStyle/>
          <a:p>
            <a:r>
              <a:rPr lang="en-US" dirty="0" smtClean="0"/>
              <a:t>Overwrite a code pointer before canary</a:t>
            </a:r>
          </a:p>
          <a:p>
            <a:r>
              <a:rPr lang="en-US" dirty="0" smtClean="0"/>
              <a:t>Overwrite a data pointer before canary</a:t>
            </a:r>
          </a:p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447800"/>
            <a:ext cx="3962400" cy="279820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myFunc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(char *s)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}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void (*f)(char *);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f =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myFunc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[8]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; </a:t>
            </a:r>
            <a:endParaRPr lang="en-US" sz="1600" dirty="0" smtClean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gets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f();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76800" y="1447800"/>
            <a:ext cx="3962400" cy="20595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long *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ptr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[8];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gets(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*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ptr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= *(long *)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...</a:t>
            </a:r>
            <a:endParaRPr lang="en-US" sz="1600" dirty="0" smtClean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72256" y="4004909"/>
            <a:ext cx="5298116" cy="777628"/>
            <a:chOff x="1172256" y="4004909"/>
            <a:chExt cx="5298116" cy="777628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1172256" y="4004909"/>
              <a:ext cx="407033" cy="4884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579289" y="4382427"/>
              <a:ext cx="48910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1"/>
                  </a:solidFill>
                </a:rPr>
                <a:t>f contains an address determined by attacker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17285" y="3044382"/>
            <a:ext cx="5121915" cy="790833"/>
            <a:chOff x="3717285" y="3044382"/>
            <a:chExt cx="5121915" cy="790833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5731027" y="3044382"/>
              <a:ext cx="65125" cy="3907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717285" y="3435105"/>
              <a:ext cx="5121915" cy="4001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solidFill>
                    <a:schemeClr val="accent1"/>
                  </a:solidFill>
                </a:rPr>
                <a:t>ptr</a:t>
              </a:r>
              <a:r>
                <a:rPr lang="en-US" sz="2000" dirty="0" smtClean="0">
                  <a:solidFill>
                    <a:schemeClr val="accent1"/>
                  </a:solidFill>
                </a:rPr>
                <a:t> contains an address determined by attacker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0699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762000"/>
          </a:xfrm>
        </p:spPr>
        <p:txBody>
          <a:bodyPr/>
          <a:lstStyle/>
          <a:p>
            <a:pPr eaLnBrk="1" hangingPunct="1"/>
            <a:r>
              <a:rPr lang="en-US" dirty="0"/>
              <a:t>P</a:t>
            </a:r>
            <a:r>
              <a:rPr lang="en-US" dirty="0" smtClean="0"/>
              <a:t>revent code injection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6713" y="1295400"/>
            <a:ext cx="4814887" cy="4834453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dirty="0" smtClean="0"/>
              <a:t>NX: Non-executable code segments</a:t>
            </a:r>
          </a:p>
          <a:p>
            <a:pPr lvl="1" eaLnBrk="1" hangingPunct="1"/>
            <a:r>
              <a:rPr lang="en-US" dirty="0" smtClean="0"/>
              <a:t>Old x86 has no “executable” permission bit, X86-64 added  explicit “execute” permission</a:t>
            </a:r>
          </a:p>
          <a:p>
            <a:pPr lvl="1" eaLnBrk="1" hangingPunct="1"/>
            <a:r>
              <a:rPr lang="en-US" dirty="0" smtClean="0"/>
              <a:t>Stack marked as non-executable</a:t>
            </a:r>
          </a:p>
          <a:p>
            <a:pPr eaLnBrk="1" hangingPunct="1"/>
            <a:r>
              <a:rPr lang="en-US" dirty="0" smtClean="0"/>
              <a:t>Does not defend against:</a:t>
            </a:r>
          </a:p>
          <a:p>
            <a:pPr lvl="1" eaLnBrk="1" hangingPunct="1"/>
            <a:r>
              <a:rPr lang="en-US" dirty="0" smtClean="0"/>
              <a:t>Modify return address to point to code in </a:t>
            </a:r>
            <a:r>
              <a:rPr lang="en-US" dirty="0" err="1" smtClean="0"/>
              <a:t>stdlib</a:t>
            </a:r>
            <a:r>
              <a:rPr lang="en-US" dirty="0" smtClean="0"/>
              <a:t> (which has functions to execute any programs e.g. shell)</a:t>
            </a:r>
          </a:p>
          <a:p>
            <a:pPr lvl="1" eaLnBrk="1" hangingPunct="1"/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01163"/>
              </p:ext>
            </p:extLst>
          </p:nvPr>
        </p:nvGraphicFramePr>
        <p:xfrm>
          <a:off x="1143000" y="3425825"/>
          <a:ext cx="6858000" cy="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Worksheet" r:id="rId4" imgW="31750000" imgH="25400" progId="Excel.Sheet.12">
                  <p:embed/>
                </p:oleObj>
              </mc:Choice>
              <mc:Fallback>
                <p:oleObj name="Worksheet" r:id="rId4" imgW="31750000" imgH="25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0" y="3425825"/>
                        <a:ext cx="6858000" cy="4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4446992" y="1295400"/>
            <a:ext cx="4697008" cy="4203700"/>
            <a:chOff x="4021138" y="1154113"/>
            <a:chExt cx="4697008" cy="4203700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5630863" y="1154113"/>
              <a:ext cx="2674937" cy="3698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Stack after call to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5727700" y="2819400"/>
              <a:ext cx="1066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B</a:t>
              </a: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5727700" y="1600200"/>
              <a:ext cx="1066800" cy="1219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5727700" y="4724400"/>
              <a:ext cx="1066800" cy="622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7162800" y="2023547"/>
              <a:ext cx="155534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smtClean="0">
                  <a:latin typeface="Courier New" pitchFamily="49" charset="0"/>
                </a:rPr>
                <a:t>P</a:t>
              </a:r>
              <a:r>
                <a:rPr lang="en-US" sz="1800" b="0" dirty="0" smtClean="0">
                  <a:latin typeface="Courier New" pitchFamily="49" charset="0"/>
                </a:rPr>
                <a:t> </a:t>
              </a:r>
              <a:r>
                <a:rPr lang="en-US" sz="1800" b="0" dirty="0">
                  <a:latin typeface="Calibri" pitchFamily="34" charset="0"/>
                </a:rPr>
                <a:t>stack frame</a:t>
              </a: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7162800" y="4097615"/>
              <a:ext cx="1469009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smtClean="0">
                  <a:latin typeface="Courier New" pitchFamily="49" charset="0"/>
                </a:rPr>
                <a:t>Q</a:t>
              </a:r>
              <a:r>
                <a:rPr lang="en-US" sz="1800" b="0" dirty="0" smtClean="0">
                  <a:latin typeface="Calibri" pitchFamily="34" charset="0"/>
                </a:rPr>
                <a:t> </a:t>
              </a:r>
              <a:r>
                <a:rPr lang="en-US" sz="1800" b="0" dirty="0">
                  <a:latin typeface="Calibri" pitchFamily="34" charset="0"/>
                </a:rPr>
                <a:t>stack frame</a:t>
              </a:r>
            </a:p>
          </p:txBody>
        </p:sp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>
              <a:off x="4975225" y="4478338"/>
              <a:ext cx="314325" cy="3698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>
                  <a:latin typeface="Calibri" pitchFamily="34" charset="0"/>
                </a:rPr>
                <a:t>B</a:t>
              </a:r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5267325" y="4665663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5727700" y="4078288"/>
              <a:ext cx="10668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5727700" y="3159125"/>
              <a:ext cx="1065213" cy="936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4021138" y="3451225"/>
              <a:ext cx="1371600" cy="64611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data written</a:t>
              </a:r>
            </a:p>
            <a:p>
              <a:pPr eaLnBrk="0" hangingPunct="0"/>
              <a:r>
                <a:rPr lang="en-US" sz="1800" b="0">
                  <a:latin typeface="Calibri" pitchFamily="34" charset="0"/>
                </a:rPr>
                <a:t>by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28" name="AutoShape 16"/>
            <p:cNvSpPr>
              <a:spLocks/>
            </p:cNvSpPr>
            <p:nvPr/>
          </p:nvSpPr>
          <p:spPr bwMode="auto">
            <a:xfrm rot="10800000">
              <a:off x="6892925" y="1600200"/>
              <a:ext cx="228600" cy="1600200"/>
            </a:xfrm>
            <a:prstGeom prst="leftBrace">
              <a:avLst>
                <a:gd name="adj1" fmla="val 7499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29" name="AutoShape 16"/>
            <p:cNvSpPr>
              <a:spLocks/>
            </p:cNvSpPr>
            <p:nvPr/>
          </p:nvSpPr>
          <p:spPr bwMode="auto">
            <a:xfrm rot="10800000">
              <a:off x="6892925" y="3200400"/>
              <a:ext cx="228600" cy="2157413"/>
            </a:xfrm>
            <a:prstGeom prst="leftBrace">
              <a:avLst>
                <a:gd name="adj1" fmla="val 74976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30" name="AutoShape 16"/>
            <p:cNvSpPr>
              <a:spLocks/>
            </p:cNvSpPr>
            <p:nvPr/>
          </p:nvSpPr>
          <p:spPr bwMode="auto">
            <a:xfrm rot="10800000" flipH="1">
              <a:off x="5359400" y="2819400"/>
              <a:ext cx="228600" cy="19050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44188" y="4806950"/>
            <a:ext cx="5409366" cy="1505982"/>
            <a:chOff x="744188" y="4806950"/>
            <a:chExt cx="5409366" cy="1505982"/>
          </a:xfrm>
        </p:grpSpPr>
        <p:cxnSp>
          <p:nvCxnSpPr>
            <p:cNvPr id="5" name="Straight Arrow Connector 4"/>
            <p:cNvCxnSpPr/>
            <p:nvPr/>
          </p:nvCxnSpPr>
          <p:spPr bwMode="auto">
            <a:xfrm flipV="1">
              <a:off x="4845454" y="4806950"/>
              <a:ext cx="1308100" cy="127793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744188" y="5943600"/>
              <a:ext cx="411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0" dirty="0" smtClean="0">
                  <a:latin typeface="Calibri" pitchFamily="34" charset="0"/>
                </a:rPr>
                <a:t>Any attempt to execute this code will fail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09611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600199"/>
            <a:ext cx="7896225" cy="4733925"/>
          </a:xfrm>
        </p:spPr>
        <p:txBody>
          <a:bodyPr/>
          <a:lstStyle/>
          <a:p>
            <a:r>
              <a:rPr lang="en-US" dirty="0" smtClean="0"/>
              <a:t>Insight: attacks often use hard-coded address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make it difficult for attackers to figure out the address to use</a:t>
            </a:r>
          </a:p>
          <a:p>
            <a:r>
              <a:rPr lang="en-US" dirty="0" smtClean="0"/>
              <a:t>Address Space Layout Randomization</a:t>
            </a:r>
          </a:p>
          <a:p>
            <a:pPr lvl="1"/>
            <a:r>
              <a:rPr lang="en-US" dirty="0" smtClean="0"/>
              <a:t>Stack randomization</a:t>
            </a:r>
          </a:p>
          <a:p>
            <a:pPr lvl="2"/>
            <a:r>
              <a:rPr lang="en-US" dirty="0" smtClean="0"/>
              <a:t>Makes it difficult to determine where the return addresses are located</a:t>
            </a:r>
          </a:p>
          <a:p>
            <a:pPr lvl="1"/>
            <a:r>
              <a:rPr lang="en-US" dirty="0" smtClean="0"/>
              <a:t>Randomize the heap, location of dynamically loaded libraries etc.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Prevent attempts to inject “useful” return addresses</a:t>
            </a:r>
          </a:p>
        </p:txBody>
      </p:sp>
    </p:spTree>
    <p:extLst>
      <p:ext uri="{BB962C8B-B14F-4D97-AF65-F5344CB8AC3E}">
        <p14:creationId xmlns:p14="http://schemas.microsoft.com/office/powerpoint/2010/main" val="1264655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rest of the slides are optional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14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lesson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segmentation fault?</a:t>
            </a:r>
          </a:p>
          <a:p>
            <a:r>
              <a:rPr lang="en-US" dirty="0" smtClean="0"/>
              <a:t>What’s buffer overflow?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74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Return-Oriented Programming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Challenge (for hackers)</a:t>
            </a:r>
          </a:p>
          <a:p>
            <a:pPr lvl="1"/>
            <a:r>
              <a:rPr lang="en-US" dirty="0" smtClean="0"/>
              <a:t>Stack randomization makes it hard to predict buffer location</a:t>
            </a:r>
          </a:p>
          <a:p>
            <a:pPr lvl="1"/>
            <a:r>
              <a:rPr lang="en-US" dirty="0" smtClean="0"/>
              <a:t>Non-executable stack makes it hard to insert arbitrary </a:t>
            </a:r>
            <a:r>
              <a:rPr lang="en-US" dirty="0" smtClean="0"/>
              <a:t>code</a:t>
            </a:r>
            <a:endParaRPr lang="en-US" dirty="0" smtClean="0"/>
          </a:p>
          <a:p>
            <a:r>
              <a:rPr lang="en-US" dirty="0" smtClean="0"/>
              <a:t>Alternative Strategy</a:t>
            </a:r>
          </a:p>
          <a:p>
            <a:pPr lvl="1"/>
            <a:r>
              <a:rPr lang="en-US" dirty="0" smtClean="0"/>
              <a:t>Use existing code</a:t>
            </a:r>
          </a:p>
          <a:p>
            <a:pPr lvl="2"/>
            <a:r>
              <a:rPr lang="en-US" dirty="0" smtClean="0"/>
              <a:t>E.g., library code from </a:t>
            </a:r>
            <a:r>
              <a:rPr lang="en-US" dirty="0" err="1" smtClean="0"/>
              <a:t>stdlib</a:t>
            </a:r>
            <a:endParaRPr lang="en-US" dirty="0" smtClean="0"/>
          </a:p>
          <a:p>
            <a:pPr lvl="1"/>
            <a:r>
              <a:rPr lang="en-US" dirty="0" smtClean="0"/>
              <a:t>String together fragments to achieve overall desired outcome</a:t>
            </a:r>
          </a:p>
          <a:p>
            <a:r>
              <a:rPr lang="en-US" dirty="0" smtClean="0"/>
              <a:t>How to concoct an arbitrary mix of instructions from the current running program?</a:t>
            </a:r>
          </a:p>
          <a:p>
            <a:pPr lvl="1"/>
            <a:r>
              <a:rPr lang="en-US" dirty="0" smtClean="0"/>
              <a:t>Gadgets: A short sequence of instructions ending in </a:t>
            </a:r>
            <a:r>
              <a:rPr lang="en-US" b="1" dirty="0" smtClean="0">
                <a:latin typeface="Courier New"/>
                <a:cs typeface="Courier New"/>
              </a:rPr>
              <a:t>ret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ncoded by single byte </a:t>
            </a:r>
            <a:r>
              <a:rPr lang="en-US" b="1" dirty="0" smtClean="0">
                <a:latin typeface="Courier New"/>
                <a:cs typeface="Courier New"/>
              </a:rPr>
              <a:t>0xc3</a:t>
            </a:r>
          </a:p>
        </p:txBody>
      </p:sp>
    </p:spTree>
    <p:extLst>
      <p:ext uri="{BB962C8B-B14F-4D97-AF65-F5344CB8AC3E}">
        <p14:creationId xmlns:p14="http://schemas.microsoft.com/office/powerpoint/2010/main" val="3956365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Gadget Example #1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6875" y="5410199"/>
            <a:ext cx="7896225" cy="923925"/>
          </a:xfrm>
        </p:spPr>
        <p:txBody>
          <a:bodyPr/>
          <a:lstStyle/>
          <a:p>
            <a:r>
              <a:rPr lang="en-US" dirty="0" smtClean="0"/>
              <a:t>Use tail end of existing functions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447800"/>
            <a:ext cx="3429000" cy="132087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long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ab_plus_c</a:t>
            </a:r>
            <a:endParaRPr lang="en-US" sz="1600" dirty="0" smtClean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(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long a, long b, long c) {      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                                                  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return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a*b + c;  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}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600200" y="3200400"/>
            <a:ext cx="5943600" cy="1708666"/>
            <a:chOff x="1600200" y="3200400"/>
            <a:chExt cx="5943600" cy="170866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600200" y="3200400"/>
              <a:ext cx="5943600" cy="1074653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00000000004004d0 &lt;ab_plus_c&gt;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:</a:t>
              </a:r>
              <a:endParaRPr lang="ro-RO" sz="1600" dirty="0">
                <a:latin typeface="Courier New" pitchFamily="49" charset="0"/>
                <a:ea typeface="MS Mincho" pitchFamily="49" charset="-128"/>
              </a:endParaRP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 4004d0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:  48 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0f af fe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imul %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rsi,%rdi                                         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     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 4004d4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: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48 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8d 04 17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lea (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%rdi,%rdx,1),%rax                                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 4004d8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: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c3           retq </a:t>
              </a:r>
              <a:endParaRPr lang="en-US" sz="1600" dirty="0">
                <a:latin typeface="Courier New" pitchFamily="49" charset="0"/>
                <a:ea typeface="MS Mincho" pitchFamily="49" charset="-128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895600" y="3733800"/>
              <a:ext cx="1600200" cy="541253"/>
            </a:xfrm>
            <a:prstGeom prst="rect">
              <a:avLst/>
            </a:prstGeom>
            <a:noFill/>
            <a:ln w="381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H="1" flipV="1">
              <a:off x="4495800" y="4275053"/>
              <a:ext cx="533400" cy="449347"/>
            </a:xfrm>
            <a:prstGeom prst="straightConnector1">
              <a:avLst/>
            </a:prstGeom>
            <a:noFill/>
            <a:ln w="254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5017615" y="4539734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rax</a:t>
              </a:r>
              <a:r>
                <a:rPr lang="en-US" sz="1800" dirty="0" smtClean="0">
                  <a:latin typeface="Calibri" pitchFamily="34" charset="0"/>
                </a:rPr>
                <a:t> </a:t>
              </a:r>
              <a:r>
                <a:rPr lang="en-US" sz="1800" dirty="0" smtClean="0">
                  <a:latin typeface="Calibri" pitchFamily="34" charset="0"/>
                  <a:sym typeface="Wingdings"/>
                </a:rPr>
                <a:t> </a:t>
              </a:r>
              <a:r>
                <a:rPr lang="en-US" sz="1800" dirty="0" err="1" smtClean="0">
                  <a:latin typeface="Calibri" pitchFamily="34" charset="0"/>
                  <a:sym typeface="Wingdings"/>
                </a:rPr>
                <a:t>rdi</a:t>
              </a:r>
              <a:r>
                <a:rPr lang="en-US" sz="1800" dirty="0" smtClean="0">
                  <a:latin typeface="Calibri" pitchFamily="34" charset="0"/>
                  <a:sym typeface="Wingdings"/>
                </a:rPr>
                <a:t> + </a:t>
              </a:r>
              <a:r>
                <a:rPr lang="en-US" sz="1800" dirty="0" err="1" smtClean="0">
                  <a:latin typeface="Calibri" pitchFamily="34" charset="0"/>
                  <a:sym typeface="Wingdings"/>
                </a:rPr>
                <a:t>rdx</a:t>
              </a:r>
              <a:endParaRPr lang="en-US" sz="1800" dirty="0" smtClean="0">
                <a:latin typeface="Calibri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046635" y="4909066"/>
            <a:ext cx="304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Gadget address = </a:t>
            </a:r>
            <a:r>
              <a:rPr lang="en-US" sz="1800" dirty="0" smtClean="0">
                <a:latin typeface="Courier New"/>
                <a:cs typeface="Courier New"/>
              </a:rPr>
              <a:t>0x4004d4</a:t>
            </a:r>
          </a:p>
        </p:txBody>
      </p:sp>
    </p:spTree>
    <p:extLst>
      <p:ext uri="{BB962C8B-B14F-4D97-AF65-F5344CB8AC3E}">
        <p14:creationId xmlns:p14="http://schemas.microsoft.com/office/powerpoint/2010/main" val="4141029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Gadget Example #2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396875" y="5562599"/>
            <a:ext cx="7896225" cy="771525"/>
          </a:xfrm>
        </p:spPr>
        <p:txBody>
          <a:bodyPr/>
          <a:lstStyle/>
          <a:p>
            <a:r>
              <a:rPr lang="en-US" dirty="0" smtClean="0"/>
              <a:t>Repurpose byte codes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447800"/>
            <a:ext cx="3429000" cy="8284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setval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(unsigned *p) {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*p = 3347663060u;     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}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3200400"/>
            <a:ext cx="6858000" cy="1074653"/>
          </a:xfrm>
          <a:prstGeom prst="rect">
            <a:avLst/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 smtClean="0">
                <a:latin typeface="Courier New" pitchFamily="49" charset="0"/>
                <a:ea typeface="MS Mincho" pitchFamily="49" charset="-128"/>
              </a:rPr>
              <a:t>&lt;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setval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&gt;: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>
                <a:latin typeface="Courier New" pitchFamily="49" charset="0"/>
                <a:ea typeface="MS Mincho" pitchFamily="49" charset="-128"/>
              </a:rPr>
              <a:t>  4004d9</a:t>
            </a:r>
            <a:r>
              <a:rPr lang="da-DK" sz="1600" dirty="0" smtClean="0">
                <a:latin typeface="Courier New" pitchFamily="49" charset="0"/>
                <a:ea typeface="MS Mincho" pitchFamily="49" charset="-128"/>
              </a:rPr>
              <a:t>:  c7 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07 d4 48 89 </a:t>
            </a:r>
            <a:r>
              <a:rPr lang="da-DK" sz="1600" dirty="0" smtClean="0">
                <a:latin typeface="Courier New" pitchFamily="49" charset="0"/>
                <a:ea typeface="MS Mincho" pitchFamily="49" charset="-128"/>
              </a:rPr>
              <a:t>c7  </a:t>
            </a:r>
            <a:r>
              <a:rPr lang="da-DK" sz="1600" dirty="0" err="1" smtClean="0">
                <a:latin typeface="Courier New" pitchFamily="49" charset="0"/>
                <a:ea typeface="MS Mincho" pitchFamily="49" charset="-128"/>
              </a:rPr>
              <a:t>movl</a:t>
            </a:r>
            <a:r>
              <a:rPr lang="da-DK" sz="1600" dirty="0" smtClean="0">
                <a:latin typeface="Courier New" pitchFamily="49" charset="0"/>
                <a:ea typeface="MS Mincho" pitchFamily="49" charset="-128"/>
              </a:rPr>
              <a:t>  $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0xc78948d4,(%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rdi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>
                <a:latin typeface="Courier New" pitchFamily="49" charset="0"/>
                <a:ea typeface="MS Mincho" pitchFamily="49" charset="-128"/>
              </a:rPr>
              <a:t>  4004df</a:t>
            </a:r>
            <a:r>
              <a:rPr lang="da-DK" sz="1600" dirty="0" smtClean="0">
                <a:latin typeface="Courier New" pitchFamily="49" charset="0"/>
                <a:ea typeface="MS Mincho" pitchFamily="49" charset="-128"/>
              </a:rPr>
              <a:t>:  c3                 </a:t>
            </a:r>
            <a:r>
              <a:rPr lang="da-DK" sz="1600" dirty="0" err="1" smtClean="0">
                <a:latin typeface="Courier New" pitchFamily="49" charset="0"/>
                <a:ea typeface="MS Mincho" pitchFamily="49" charset="-128"/>
              </a:rPr>
              <a:t>retq</a:t>
            </a:r>
            <a:endParaRPr lang="da-DK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3733801"/>
            <a:ext cx="457200" cy="304800"/>
          </a:xfrm>
          <a:prstGeom prst="rect">
            <a:avLst/>
          </a:prstGeom>
          <a:noFill/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4419600" y="4275053"/>
            <a:ext cx="609600" cy="449348"/>
          </a:xfrm>
          <a:prstGeom prst="straightConnector1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017615" y="453973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rdi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  <a:sym typeface="Wingdings"/>
              </a:rPr>
              <a:t> </a:t>
            </a:r>
            <a:r>
              <a:rPr lang="en-US" sz="1800" dirty="0" err="1" smtClean="0">
                <a:latin typeface="Calibri" pitchFamily="34" charset="0"/>
                <a:sym typeface="Wingdings"/>
              </a:rPr>
              <a:t>rax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038600" y="3429000"/>
            <a:ext cx="1143000" cy="380999"/>
          </a:xfrm>
          <a:prstGeom prst="rect">
            <a:avLst/>
          </a:prstGeom>
          <a:noFill/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6635" y="4909066"/>
            <a:ext cx="304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Gadget address = </a:t>
            </a:r>
            <a:r>
              <a:rPr lang="en-US" sz="1800" dirty="0" smtClean="0">
                <a:latin typeface="Courier New"/>
                <a:cs typeface="Courier New"/>
              </a:rPr>
              <a:t>0x4004dc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4648200" y="2743200"/>
            <a:ext cx="228600" cy="685801"/>
          </a:xfrm>
          <a:prstGeom prst="straightConnector1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017615" y="2743200"/>
            <a:ext cx="315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Encodes </a:t>
            </a:r>
            <a:r>
              <a:rPr lang="en-US" sz="1800" dirty="0" err="1" smtClean="0">
                <a:latin typeface="Courier New"/>
                <a:cs typeface="Courier New"/>
              </a:rPr>
              <a:t>movq</a:t>
            </a:r>
            <a:r>
              <a:rPr lang="en-US" sz="1800" dirty="0" smtClean="0">
                <a:latin typeface="Courier New"/>
                <a:cs typeface="Courier New"/>
              </a:rPr>
              <a:t> %</a:t>
            </a:r>
            <a:r>
              <a:rPr lang="en-US" sz="1800" dirty="0" err="1" smtClean="0">
                <a:latin typeface="Courier New"/>
                <a:cs typeface="Courier New"/>
              </a:rPr>
              <a:t>rax</a:t>
            </a:r>
            <a:r>
              <a:rPr lang="en-US" sz="1800" dirty="0" smtClean="0">
                <a:latin typeface="Courier New"/>
                <a:cs typeface="Courier New"/>
              </a:rPr>
              <a:t>, %</a:t>
            </a:r>
            <a:r>
              <a:rPr lang="en-US" sz="1800" dirty="0" err="1" smtClean="0">
                <a:latin typeface="Courier New"/>
                <a:cs typeface="Courier New"/>
              </a:rPr>
              <a:t>rdi</a:t>
            </a:r>
            <a:endParaRPr lang="en-US" sz="18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98559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ROP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24399"/>
            <a:ext cx="7896225" cy="16097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Trigger with </a:t>
            </a:r>
            <a:r>
              <a:rPr lang="en-US" dirty="0" smtClean="0">
                <a:latin typeface="Courier New"/>
                <a:cs typeface="Courier New"/>
              </a:rPr>
              <a:t>ret</a:t>
            </a:r>
            <a:r>
              <a:rPr lang="en-US" dirty="0" smtClean="0"/>
              <a:t> instruction</a:t>
            </a:r>
          </a:p>
          <a:p>
            <a:pPr lvl="1"/>
            <a:r>
              <a:rPr lang="en-US" dirty="0" smtClean="0"/>
              <a:t>Will start executing Gadget 1</a:t>
            </a:r>
          </a:p>
          <a:p>
            <a:r>
              <a:rPr lang="en-US" dirty="0" smtClean="0"/>
              <a:t>Final </a:t>
            </a:r>
            <a:r>
              <a:rPr lang="en-US" dirty="0" smtClean="0">
                <a:latin typeface="Courier New"/>
                <a:cs typeface="Courier New"/>
              </a:rPr>
              <a:t>ret</a:t>
            </a:r>
            <a:r>
              <a:rPr lang="en-US" dirty="0" smtClean="0"/>
              <a:t> in each gadget will start next one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2057400" y="1257300"/>
            <a:ext cx="4191000" cy="2286000"/>
            <a:chOff x="2362200" y="2133600"/>
            <a:chExt cx="4191000" cy="2286000"/>
          </a:xfrm>
        </p:grpSpPr>
        <p:sp>
          <p:nvSpPr>
            <p:cNvPr id="4" name="Rectangle 3"/>
            <p:cNvSpPr/>
            <p:nvPr/>
          </p:nvSpPr>
          <p:spPr>
            <a:xfrm>
              <a:off x="2895600" y="38100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95600" y="35052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95600" y="2895600"/>
              <a:ext cx="1066800" cy="6096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0" bIns="0" rtlCol="0" anchor="ctr" anchorCtr="1"/>
            <a:lstStyle/>
            <a:p>
              <a:pPr algn="ctr"/>
              <a:endParaRPr lang="en-US" sz="1200" dirty="0" smtClean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endParaRPr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sz="1200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sz="1200" dirty="0" smtClean="0">
                <a:solidFill>
                  <a:srgbClr val="000000"/>
                </a:solidFill>
              </a:endParaRPr>
            </a:p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95600" y="25908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48400" y="40386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</a:t>
              </a:r>
              <a:r>
                <a:rPr lang="en-US" sz="1200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3</a:t>
              </a:r>
              <a:endParaRPr lang="en-US" sz="1200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4400" y="40386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Calibri"/>
                  <a:cs typeface="Calibri"/>
                </a:rPr>
                <a:t>Gadget 1 code</a:t>
              </a:r>
              <a:endParaRPr lang="en-US" sz="1200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48400" y="33528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</a:t>
              </a:r>
              <a:r>
                <a:rPr lang="en-US" sz="1200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3</a:t>
              </a:r>
              <a:endParaRPr lang="en-US" sz="1200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24400" y="33528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Calibri"/>
                  <a:cs typeface="Calibri"/>
                </a:rPr>
                <a:t>Gadget 2 code</a:t>
              </a:r>
              <a:endParaRPr lang="en-US" sz="1200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8400" y="23622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</a:t>
              </a:r>
              <a:r>
                <a:rPr lang="en-US" sz="1200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3</a:t>
              </a:r>
              <a:endParaRPr lang="en-US" sz="1200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24400" y="23622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Calibri"/>
                  <a:cs typeface="Calibri"/>
                </a:rPr>
                <a:t>Gadget </a:t>
              </a:r>
              <a:r>
                <a:rPr lang="en-US" sz="1200" i="1" dirty="0" smtClean="0">
                  <a:solidFill>
                    <a:srgbClr val="000000"/>
                  </a:solidFill>
                  <a:latin typeface="Calibri"/>
                  <a:cs typeface="Calibri"/>
                </a:rPr>
                <a:t>n</a:t>
              </a:r>
              <a:r>
                <a:rPr lang="en-US" sz="1200" dirty="0" smtClean="0">
                  <a:solidFill>
                    <a:srgbClr val="000000"/>
                  </a:solidFill>
                  <a:latin typeface="Calibri"/>
                  <a:cs typeface="Calibri"/>
                </a:rPr>
                <a:t> code</a:t>
              </a:r>
              <a:endParaRPr lang="en-US" sz="1200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cxnSp>
          <p:nvCxnSpPr>
            <p:cNvPr id="17" name="Straight Arrow Connector 16"/>
            <p:cNvCxnSpPr>
              <a:endCxn id="10" idx="1"/>
            </p:cNvCxnSpPr>
            <p:nvPr/>
          </p:nvCxnSpPr>
          <p:spPr>
            <a:xfrm>
              <a:off x="3429000" y="3962400"/>
              <a:ext cx="1295400" cy="2667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3" idx="1"/>
            </p:cNvCxnSpPr>
            <p:nvPr/>
          </p:nvCxnSpPr>
          <p:spPr>
            <a:xfrm flipV="1">
              <a:off x="3429000" y="3543300"/>
              <a:ext cx="1295400" cy="1143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6" idx="1"/>
            </p:cNvCxnSpPr>
            <p:nvPr/>
          </p:nvCxnSpPr>
          <p:spPr>
            <a:xfrm flipV="1">
              <a:off x="3429000" y="2552700"/>
              <a:ext cx="1295400" cy="2286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4" idx="1"/>
            </p:cNvCxnSpPr>
            <p:nvPr/>
          </p:nvCxnSpPr>
          <p:spPr>
            <a:xfrm>
              <a:off x="2362200" y="3962400"/>
              <a:ext cx="533400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895600" y="2133600"/>
              <a:ext cx="1066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"/>
                  <a:cs typeface="Calibri"/>
                </a:rPr>
                <a:t>Stack</a:t>
              </a:r>
              <a:endParaRPr lang="en-US" sz="1600" dirty="0">
                <a:latin typeface="Calibri"/>
                <a:cs typeface="Calibri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990600" y="2957256"/>
            <a:ext cx="1066800" cy="304800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%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rsp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07649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119451"/>
            <a:ext cx="7592093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Recap: Linux Memory Layout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018" y="1908515"/>
            <a:ext cx="8655408" cy="4525963"/>
          </a:xfrm>
        </p:spPr>
        <p:txBody>
          <a:bodyPr/>
          <a:lstStyle/>
          <a:p>
            <a:r>
              <a:rPr lang="en-US" dirty="0" smtClean="0"/>
              <a:t>OS allocates memory regions</a:t>
            </a:r>
          </a:p>
          <a:p>
            <a:pPr marL="0" indent="0">
              <a:buNone/>
            </a:pPr>
            <a:r>
              <a:rPr lang="en-US" dirty="0" smtClean="0"/>
              <a:t>to a running program: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Heap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Text  / Shared Libraries</a:t>
            </a:r>
          </a:p>
          <a:p>
            <a:pPr lvl="2"/>
            <a:r>
              <a:rPr lang="en-US" dirty="0" smtClean="0"/>
              <a:t>contain x86 instructions</a:t>
            </a:r>
          </a:p>
        </p:txBody>
      </p:sp>
      <p:sp>
        <p:nvSpPr>
          <p:cNvPr id="10245" name="Text Box 12"/>
          <p:cNvSpPr txBox="1">
            <a:spLocks noChangeArrowheads="1"/>
          </p:cNvSpPr>
          <p:nvPr/>
        </p:nvSpPr>
        <p:spPr bwMode="auto">
          <a:xfrm>
            <a:off x="4121965" y="1444332"/>
            <a:ext cx="246909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dirty="0" smtClean="0">
                <a:latin typeface="Consolas"/>
                <a:cs typeface="Consolas"/>
              </a:rPr>
              <a:t>0x00007ffffffff000</a:t>
            </a: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10246" name="Text Box 19"/>
          <p:cNvSpPr txBox="1">
            <a:spLocks noChangeArrowheads="1"/>
          </p:cNvSpPr>
          <p:nvPr/>
        </p:nvSpPr>
        <p:spPr bwMode="auto">
          <a:xfrm>
            <a:off x="4121965" y="6340300"/>
            <a:ext cx="246909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 smtClean="0">
                <a:latin typeface="Consolas"/>
                <a:cs typeface="Consolas"/>
              </a:rPr>
              <a:t>0x0000000000000000</a:t>
            </a: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348180" name="Rectangle 20"/>
          <p:cNvSpPr>
            <a:spLocks noChangeArrowheads="1"/>
          </p:cNvSpPr>
          <p:nvPr/>
        </p:nvSpPr>
        <p:spPr bwMode="auto">
          <a:xfrm>
            <a:off x="6591060" y="1051187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dirty="0"/>
              <a:t>s1[10000000]</a:t>
            </a: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348181" name="Rectangle 21"/>
          <p:cNvSpPr>
            <a:spLocks noChangeArrowheads="1"/>
          </p:cNvSpPr>
          <p:nvPr/>
        </p:nvSpPr>
        <p:spPr bwMode="auto">
          <a:xfrm>
            <a:off x="6591060" y="1574211"/>
            <a:ext cx="1447800" cy="5981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800" dirty="0" smtClean="0">
                <a:latin typeface="Calibri" pitchFamily="34" charset="0"/>
                <a:cs typeface="+mn-cs"/>
              </a:rPr>
              <a:t>Stack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0249" name="Rectangle 23"/>
          <p:cNvSpPr>
            <a:spLocks noChangeArrowheads="1"/>
          </p:cNvSpPr>
          <p:nvPr/>
        </p:nvSpPr>
        <p:spPr bwMode="auto">
          <a:xfrm>
            <a:off x="6591060" y="6026412"/>
            <a:ext cx="1447800" cy="3048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>
                <a:latin typeface="Calibri" pitchFamily="34" charset="0"/>
              </a:rPr>
              <a:t>Text</a:t>
            </a:r>
          </a:p>
        </p:txBody>
      </p:sp>
      <p:sp>
        <p:nvSpPr>
          <p:cNvPr id="10250" name="Rectangle 24"/>
          <p:cNvSpPr>
            <a:spLocks noChangeArrowheads="1"/>
          </p:cNvSpPr>
          <p:nvPr/>
        </p:nvSpPr>
        <p:spPr bwMode="auto">
          <a:xfrm>
            <a:off x="6591060" y="5721612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read-write data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0251" name="Rectangle 25"/>
          <p:cNvSpPr>
            <a:spLocks noChangeArrowheads="1"/>
          </p:cNvSpPr>
          <p:nvPr/>
        </p:nvSpPr>
        <p:spPr bwMode="auto">
          <a:xfrm>
            <a:off x="6591060" y="4805312"/>
            <a:ext cx="1447800" cy="6069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sp>
        <p:nvSpPr>
          <p:cNvPr id="10252" name="Text Box 27"/>
          <p:cNvSpPr txBox="1">
            <a:spLocks noChangeArrowheads="1"/>
          </p:cNvSpPr>
          <p:nvPr/>
        </p:nvSpPr>
        <p:spPr bwMode="auto">
          <a:xfrm>
            <a:off x="4121965" y="6065146"/>
            <a:ext cx="246909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 smtClean="0">
                <a:latin typeface="Consolas"/>
                <a:cs typeface="Consolas"/>
              </a:rPr>
              <a:t>0x0000000000400000</a:t>
            </a: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10257" name="AutoShape 16"/>
          <p:cNvSpPr>
            <a:spLocks/>
          </p:cNvSpPr>
          <p:nvPr/>
        </p:nvSpPr>
        <p:spPr bwMode="auto">
          <a:xfrm rot="10800000">
            <a:off x="8097598" y="1600199"/>
            <a:ext cx="228600" cy="598195"/>
          </a:xfrm>
          <a:prstGeom prst="leftBrace">
            <a:avLst>
              <a:gd name="adj1" fmla="val 7501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 dirty="0"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97623" y="1444332"/>
            <a:ext cx="8723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 pitchFamily="34" charset="0"/>
                <a:cs typeface="+mn-cs"/>
              </a:rPr>
              <a:t>8MB </a:t>
            </a:r>
          </a:p>
          <a:p>
            <a:pPr eaLnBrk="0" hangingPunct="0"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 pitchFamily="34" charset="0"/>
                <a:cs typeface="+mn-cs"/>
              </a:rPr>
              <a:t>default</a:t>
            </a:r>
          </a:p>
          <a:p>
            <a:pPr eaLnBrk="0" hangingPunct="0"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 pitchFamily="34" charset="0"/>
                <a:cs typeface="+mn-cs"/>
              </a:rPr>
              <a:t>limit</a:t>
            </a: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6591060" y="3743032"/>
            <a:ext cx="1447800" cy="6096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Libraries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591060" y="5412292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read-only data</a:t>
            </a:r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6949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7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</a:t>
            </a:r>
            <a:r>
              <a:rPr lang="en-US" sz="4000" dirty="0" smtClean="0"/>
              <a:t>emory regions have hardware enforced permissions</a:t>
            </a:r>
            <a:endParaRPr lang="en-US" sz="40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96875" y="1362075"/>
            <a:ext cx="5699125" cy="49720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2800" dirty="0" smtClean="0"/>
              <a:t>Permissions are: </a:t>
            </a:r>
          </a:p>
          <a:p>
            <a:pPr lvl="1">
              <a:defRPr/>
            </a:pPr>
            <a:r>
              <a:rPr lang="en-US" sz="2400" dirty="0" smtClean="0"/>
              <a:t>readable (r), </a:t>
            </a:r>
          </a:p>
          <a:p>
            <a:pPr lvl="1">
              <a:defRPr/>
            </a:pPr>
            <a:r>
              <a:rPr lang="en-US" sz="2400" dirty="0" smtClean="0"/>
              <a:t>executable (x)</a:t>
            </a:r>
          </a:p>
          <a:p>
            <a:pPr lvl="1">
              <a:defRPr/>
            </a:pPr>
            <a:r>
              <a:rPr lang="en-US" sz="2400" dirty="0" smtClean="0"/>
              <a:t>writable(w)</a:t>
            </a:r>
            <a:endParaRPr lang="en-US" sz="2400" dirty="0"/>
          </a:p>
          <a:p>
            <a:pPr>
              <a:defRPr/>
            </a:pPr>
            <a:r>
              <a:rPr lang="en-US" sz="2800" dirty="0" smtClean="0"/>
              <a:t>Segmentation fault occurs when an instruction tries to make a forbidden memory access</a:t>
            </a:r>
          </a:p>
          <a:p>
            <a:pPr lvl="1">
              <a:defRPr/>
            </a:pPr>
            <a:r>
              <a:rPr lang="en-US" sz="2400" dirty="0" smtClean="0"/>
              <a:t>Read or write “no-access” memory </a:t>
            </a:r>
            <a:endParaRPr lang="en-US" sz="2400" dirty="0"/>
          </a:p>
          <a:p>
            <a:pPr lvl="1">
              <a:defRPr/>
            </a:pPr>
            <a:r>
              <a:rPr lang="en-US" sz="2400" dirty="0" smtClean="0"/>
              <a:t>Write to “read-only” memory</a:t>
            </a:r>
          </a:p>
          <a:p>
            <a:pPr>
              <a:buFont typeface="Wingdings" pitchFamily="2" charset="2"/>
              <a:buChar char="§"/>
              <a:defRPr/>
            </a:pPr>
            <a:endParaRPr lang="en-US" sz="2800" dirty="0" smtClean="0">
              <a:solidFill>
                <a:srgbClr val="7F7F7F"/>
              </a:solidFill>
            </a:endParaRPr>
          </a:p>
        </p:txBody>
      </p:sp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6553200" y="892175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auto">
          <a:xfrm>
            <a:off x="6553200" y="586740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6553200" y="556260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 smtClean="0">
                <a:latin typeface="Calibri" pitchFamily="34" charset="0"/>
              </a:rPr>
              <a:t>read-write data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6553200" y="4267200"/>
            <a:ext cx="1447800" cy="990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 smtClean="0">
                <a:latin typeface="Calibri" pitchFamily="34" charset="0"/>
              </a:rPr>
              <a:t>Heap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6557703" y="1440398"/>
            <a:ext cx="1447800" cy="7124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6553200" y="525780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dirty="0">
                <a:latin typeface="Calibri" pitchFamily="34" charset="0"/>
              </a:rPr>
              <a:t>r</a:t>
            </a:r>
            <a:r>
              <a:rPr lang="en-US" sz="1800" dirty="0" smtClean="0">
                <a:latin typeface="Calibri" pitchFamily="34" charset="0"/>
              </a:rPr>
              <a:t>ead-only data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6096000" y="6096000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5616382" y="5879068"/>
            <a:ext cx="36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rx</a:t>
            </a:r>
            <a:endParaRPr lang="en-US" sz="1800" dirty="0" smtClean="0">
              <a:latin typeface="Calibri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6096000" y="5703332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616382" y="5486400"/>
            <a:ext cx="43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rw</a:t>
            </a:r>
            <a:endParaRPr lang="en-US" sz="1800" dirty="0" smtClean="0">
              <a:latin typeface="Calibri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6042218" y="4712732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5670352" y="4495800"/>
            <a:ext cx="43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r</a:t>
            </a:r>
            <a:r>
              <a:rPr lang="en-US" dirty="0" err="1">
                <a:latin typeface="Calibri" pitchFamily="34" charset="0"/>
              </a:rPr>
              <a:t>w</a:t>
            </a:r>
            <a:endParaRPr lang="en-US" sz="1800" dirty="0" smtClean="0">
              <a:latin typeface="Calibri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6124755" y="1820296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5649177" y="1635630"/>
            <a:ext cx="43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rw</a:t>
            </a:r>
            <a:endParaRPr lang="en-US" sz="1800" dirty="0" smtClean="0">
              <a:latin typeface="Calibri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6118418" y="3352120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735387" y="3167454"/>
            <a:ext cx="36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rx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76703" y="290726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39" name="Rectangle 25"/>
          <p:cNvSpPr>
            <a:spLocks noChangeArrowheads="1"/>
          </p:cNvSpPr>
          <p:nvPr/>
        </p:nvSpPr>
        <p:spPr bwMode="auto">
          <a:xfrm>
            <a:off x="6553200" y="3106525"/>
            <a:ext cx="1447800" cy="6096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Libraries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>
            <a:off x="6105305" y="2537936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5722274" y="2353270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-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6124755" y="4086650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5741724" y="3901984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-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6105305" y="6370693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5722274" y="6186027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-</a:t>
            </a:r>
          </a:p>
        </p:txBody>
      </p:sp>
      <p:cxnSp>
        <p:nvCxnSpPr>
          <p:cNvPr id="46" name="Straight Arrow Connector 45"/>
          <p:cNvCxnSpPr/>
          <p:nvPr/>
        </p:nvCxnSpPr>
        <p:spPr bwMode="auto">
          <a:xfrm>
            <a:off x="6100503" y="5397592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716690" y="5180660"/>
            <a:ext cx="26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r</a:t>
            </a: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6079328" y="1197806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5696297" y="1013140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-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4534034" y="1382472"/>
            <a:ext cx="1115143" cy="622490"/>
            <a:chOff x="4534034" y="1382472"/>
            <a:chExt cx="1115143" cy="622490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5372838" y="1382472"/>
              <a:ext cx="276339" cy="25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534034" y="1635630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no access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558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71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Segmentation fault example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814066" y="1231695"/>
            <a:ext cx="24690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void foo(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*p) {</a:t>
            </a:r>
          </a:p>
          <a:p>
            <a:r>
              <a:rPr lang="en-US" dirty="0" smtClean="0">
                <a:latin typeface="Consolas"/>
                <a:cs typeface="Consolas"/>
              </a:rPr>
              <a:t>   *p = 5;</a:t>
            </a: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694889" y="1231695"/>
            <a:ext cx="32305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main() {</a:t>
            </a:r>
          </a:p>
          <a:p>
            <a:r>
              <a:rPr lang="en-US" dirty="0" smtClean="0">
                <a:latin typeface="Consolas"/>
                <a:cs typeface="Consolas"/>
              </a:rPr>
              <a:t>   foo((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*)10);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printf</a:t>
            </a:r>
            <a:r>
              <a:rPr lang="en-US" dirty="0" smtClean="0">
                <a:latin typeface="Consolas"/>
                <a:cs typeface="Consolas"/>
              </a:rPr>
              <a:t>(“finished\n”);</a:t>
            </a: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3" name="Picture 2" descr="Screen Shot 2018-10-23 at 11.14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39" y="2663684"/>
            <a:ext cx="7918700" cy="33599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ounded Rectangular Callout 8"/>
          <p:cNvSpPr/>
          <p:nvPr/>
        </p:nvSpPr>
        <p:spPr>
          <a:xfrm>
            <a:off x="2784107" y="5730602"/>
            <a:ext cx="3321390" cy="1127398"/>
          </a:xfrm>
          <a:prstGeom prst="wedgeRoundRectCallout">
            <a:avLst>
              <a:gd name="adj1" fmla="val -92005"/>
              <a:gd name="adj2" fmla="val -84248"/>
              <a:gd name="adj3" fmla="val 1666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Examine memory contents at address 0xa</a:t>
            </a:r>
          </a:p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(4xb </a:t>
            </a:r>
            <a:r>
              <a:rPr lang="en-US" sz="2400" dirty="0" smtClean="0">
                <a:solidFill>
                  <a:srgbClr val="000000"/>
                </a:solidFill>
                <a:sym typeface="Wingdings"/>
              </a:rPr>
              <a:t> </a:t>
            </a:r>
            <a:r>
              <a:rPr lang="en-US" sz="2400" dirty="0" smtClean="0">
                <a:solidFill>
                  <a:srgbClr val="000000"/>
                </a:solidFill>
              </a:rPr>
              <a:t>4 bytes in </a:t>
            </a:r>
            <a:r>
              <a:rPr lang="en-US" sz="2400" dirty="0" smtClean="0">
                <a:solidFill>
                  <a:srgbClr val="000000"/>
                </a:solidFill>
              </a:rPr>
              <a:t>hex)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805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71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Segmentation fault example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814066" y="1231695"/>
            <a:ext cx="24690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void foo(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*p) {</a:t>
            </a:r>
          </a:p>
          <a:p>
            <a:r>
              <a:rPr lang="en-US" dirty="0" smtClean="0">
                <a:latin typeface="Consolas"/>
                <a:cs typeface="Consolas"/>
              </a:rPr>
              <a:t>   *p = 5;</a:t>
            </a: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14066" y="2289902"/>
            <a:ext cx="32305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main() {</a:t>
            </a:r>
          </a:p>
          <a:p>
            <a:r>
              <a:rPr lang="en-US" dirty="0" smtClean="0">
                <a:latin typeface="Consolas"/>
                <a:cs typeface="Consolas"/>
              </a:rPr>
              <a:t>   foo((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*)10);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printf</a:t>
            </a:r>
            <a:r>
              <a:rPr lang="en-US" dirty="0" smtClean="0">
                <a:latin typeface="Consolas"/>
                <a:cs typeface="Consolas"/>
              </a:rPr>
              <a:t>(“finished\n”);</a:t>
            </a: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5185596" y="892175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185596" y="586740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5185596" y="556260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 smtClean="0">
                <a:latin typeface="Calibri" pitchFamily="34" charset="0"/>
              </a:rPr>
              <a:t>read-write data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auto">
          <a:xfrm>
            <a:off x="5185596" y="4267200"/>
            <a:ext cx="1447800" cy="990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 smtClean="0">
                <a:latin typeface="Calibri" pitchFamily="34" charset="0"/>
              </a:rPr>
              <a:t>Heap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5173607" y="1484291"/>
            <a:ext cx="1447800" cy="5872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5185596" y="525780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dirty="0">
                <a:latin typeface="Calibri" pitchFamily="34" charset="0"/>
              </a:rPr>
              <a:t>r</a:t>
            </a:r>
            <a:r>
              <a:rPr lang="en-US" sz="1800" dirty="0" smtClean="0">
                <a:latin typeface="Calibri" pitchFamily="34" charset="0"/>
              </a:rPr>
              <a:t>ead-only data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4728396" y="6096000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4248778" y="5879068"/>
            <a:ext cx="36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rx</a:t>
            </a:r>
            <a:endParaRPr lang="en-US" sz="1800" dirty="0" smtClean="0">
              <a:latin typeface="Calibri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4728396" y="5703332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4248778" y="5486400"/>
            <a:ext cx="43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rw</a:t>
            </a:r>
            <a:endParaRPr lang="en-US" sz="1800" dirty="0" smtClean="0">
              <a:latin typeface="Calibri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4674614" y="4712732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4302748" y="4495800"/>
            <a:ext cx="43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r</a:t>
            </a:r>
            <a:r>
              <a:rPr lang="en-US" dirty="0" err="1">
                <a:latin typeface="Calibri" pitchFamily="34" charset="0"/>
              </a:rPr>
              <a:t>w</a:t>
            </a:r>
            <a:endParaRPr lang="en-US" sz="1800" dirty="0" smtClean="0">
              <a:latin typeface="Calibri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4728396" y="1738892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4248778" y="1521960"/>
            <a:ext cx="43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rw</a:t>
            </a:r>
            <a:endParaRPr lang="en-US" sz="1800" dirty="0" smtClean="0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4750814" y="3352120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4367783" y="3167454"/>
            <a:ext cx="36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rx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09099" y="290726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185596" y="3106525"/>
            <a:ext cx="1447800" cy="6096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Libraries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4737701" y="2537936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4354670" y="2353270"/>
            <a:ext cx="32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--</a:t>
            </a: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4757151" y="4086650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4374120" y="3901984"/>
            <a:ext cx="32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--</a:t>
            </a:r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4737701" y="6370693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4354670" y="6186027"/>
            <a:ext cx="32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--</a:t>
            </a:r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4732899" y="5397592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4349086" y="5180660"/>
            <a:ext cx="26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615627" y="2537936"/>
            <a:ext cx="1733459" cy="3885547"/>
            <a:chOff x="2615627" y="2537936"/>
            <a:chExt cx="3000756" cy="3885547"/>
          </a:xfrm>
        </p:grpSpPr>
        <p:sp>
          <p:nvSpPr>
            <p:cNvPr id="5" name="Freeform 4"/>
            <p:cNvSpPr/>
            <p:nvPr/>
          </p:nvSpPr>
          <p:spPr>
            <a:xfrm>
              <a:off x="3191141" y="2609024"/>
              <a:ext cx="2425242" cy="3814459"/>
            </a:xfrm>
            <a:custGeom>
              <a:avLst/>
              <a:gdLst>
                <a:gd name="connsiteX0" fmla="*/ 0 w 2637575"/>
                <a:gd name="connsiteY0" fmla="*/ 126036 h 3814459"/>
                <a:gd name="connsiteX1" fmla="*/ 1188537 w 2637575"/>
                <a:gd name="connsiteY1" fmla="*/ 305117 h 3814459"/>
                <a:gd name="connsiteX2" fmla="*/ 1986322 w 2637575"/>
                <a:gd name="connsiteY2" fmla="*/ 2779695 h 3814459"/>
                <a:gd name="connsiteX3" fmla="*/ 2311948 w 2637575"/>
                <a:gd name="connsiteY3" fmla="*/ 3691382 h 3814459"/>
                <a:gd name="connsiteX4" fmla="*/ 2637575 w 2637575"/>
                <a:gd name="connsiteY4" fmla="*/ 3805343 h 3814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7575" h="3814459">
                  <a:moveTo>
                    <a:pt x="0" y="126036"/>
                  </a:moveTo>
                  <a:cubicBezTo>
                    <a:pt x="428741" y="-5562"/>
                    <a:pt x="857483" y="-137160"/>
                    <a:pt x="1188537" y="305117"/>
                  </a:cubicBezTo>
                  <a:cubicBezTo>
                    <a:pt x="1519591" y="747394"/>
                    <a:pt x="1799087" y="2215317"/>
                    <a:pt x="1986322" y="2779695"/>
                  </a:cubicBezTo>
                  <a:cubicBezTo>
                    <a:pt x="2173557" y="3344073"/>
                    <a:pt x="2203406" y="3520441"/>
                    <a:pt x="2311948" y="3691382"/>
                  </a:cubicBezTo>
                  <a:cubicBezTo>
                    <a:pt x="2420490" y="3862323"/>
                    <a:pt x="2637575" y="3805343"/>
                    <a:pt x="2637575" y="3805343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615627" y="2537936"/>
              <a:ext cx="575514" cy="4572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7" name="Straight Arrow Connector 36"/>
          <p:cNvCxnSpPr/>
          <p:nvPr/>
        </p:nvCxnSpPr>
        <p:spPr bwMode="auto">
          <a:xfrm>
            <a:off x="4700126" y="1182712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317095" y="998046"/>
            <a:ext cx="32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--</a:t>
            </a:r>
          </a:p>
        </p:txBody>
      </p: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6674905" y="1315905"/>
            <a:ext cx="246909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dirty="0" smtClean="0">
                <a:latin typeface="Consolas"/>
                <a:cs typeface="Consolas"/>
              </a:rPr>
              <a:t>0x00007ffffffff000</a:t>
            </a: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6626063" y="6129996"/>
            <a:ext cx="246909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 smtClean="0">
                <a:latin typeface="Consolas"/>
                <a:cs typeface="Consolas"/>
              </a:rPr>
              <a:t>0x0000000000000000</a:t>
            </a: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41" name="Text Box 27"/>
          <p:cNvSpPr txBox="1">
            <a:spLocks noChangeArrowheads="1"/>
          </p:cNvSpPr>
          <p:nvPr/>
        </p:nvSpPr>
        <p:spPr bwMode="auto">
          <a:xfrm>
            <a:off x="6626063" y="5854842"/>
            <a:ext cx="246909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 smtClean="0">
                <a:latin typeface="Consolas"/>
                <a:cs typeface="Consolas"/>
              </a:rPr>
              <a:t>0x0000000000400000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38232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71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Another segmentation fault example</a:t>
            </a:r>
            <a:endParaRPr lang="en-US" sz="4000" dirty="0"/>
          </a:p>
        </p:txBody>
      </p:sp>
      <p:sp>
        <p:nvSpPr>
          <p:cNvPr id="48" name="TextBox 47"/>
          <p:cNvSpPr txBox="1"/>
          <p:nvPr/>
        </p:nvSpPr>
        <p:spPr>
          <a:xfrm>
            <a:off x="1155974" y="1220078"/>
            <a:ext cx="6390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main() {</a:t>
            </a:r>
          </a:p>
          <a:p>
            <a:r>
              <a:rPr lang="en-US" dirty="0" smtClean="0">
                <a:latin typeface="Consolas"/>
                <a:cs typeface="Consolas"/>
              </a:rPr>
              <a:t>   char s1[6] = “hello”;</a:t>
            </a:r>
          </a:p>
          <a:p>
            <a:r>
              <a:rPr lang="en-US" dirty="0" smtClean="0">
                <a:latin typeface="Consolas"/>
                <a:cs typeface="Consolas"/>
              </a:rPr>
              <a:t>   s1[10000] = ‘H’;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printf</a:t>
            </a:r>
            <a:r>
              <a:rPr lang="en-US" dirty="0" smtClean="0">
                <a:latin typeface="Consolas"/>
                <a:cs typeface="Consolas"/>
              </a:rPr>
              <a:t>(“finished\n”);</a:t>
            </a: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5" name="Picture 4" descr="Screen Shot 2018-10-23 at 11.57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1" y="2898504"/>
            <a:ext cx="9409284" cy="35647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49134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9145</TotalTime>
  <Words>3078</Words>
  <Application>Microsoft Macintosh PowerPoint</Application>
  <PresentationFormat>On-screen Show (4:3)</PresentationFormat>
  <Paragraphs>1022</Paragraphs>
  <Slides>43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Office Theme</vt:lpstr>
      <vt:lpstr>Worksheet</vt:lpstr>
      <vt:lpstr>PowerPoint Presentation</vt:lpstr>
      <vt:lpstr>Machine-level programming Segmentation Fault  &amp;  Buffer overflow</vt:lpstr>
      <vt:lpstr>What we’ve learnt so far</vt:lpstr>
      <vt:lpstr>Today’s lesson plan</vt:lpstr>
      <vt:lpstr>Recap: Linux Memory Layout</vt:lpstr>
      <vt:lpstr>Memory regions have hardware enforced permissions</vt:lpstr>
      <vt:lpstr>Segmentation fault example</vt:lpstr>
      <vt:lpstr>Segmentation fault example</vt:lpstr>
      <vt:lpstr>Another segmentation fault example</vt:lpstr>
      <vt:lpstr>Another segmentation fault example</vt:lpstr>
      <vt:lpstr>Not all buggy memory references result in “seg faults”  buffer overflow exploits</vt:lpstr>
      <vt:lpstr>Buggy code</vt:lpstr>
      <vt:lpstr>Buggy code Disassembly</vt:lpstr>
      <vt:lpstr>Buggy code’s stack</vt:lpstr>
      <vt:lpstr>Buggy code’s stack</vt:lpstr>
      <vt:lpstr>Buffer overflow on the stack</vt:lpstr>
      <vt:lpstr>Buggy code’s stack</vt:lpstr>
      <vt:lpstr>Buffer overflow corrupts return address </vt:lpstr>
      <vt:lpstr>PowerPoint Presentation</vt:lpstr>
      <vt:lpstr>PowerPoint Presentation</vt:lpstr>
      <vt:lpstr>PowerPoint Presentation</vt:lpstr>
      <vt:lpstr>Buffer Overflow corrupts return address</vt:lpstr>
      <vt:lpstr>Buffer overflow corrupts return address, program jumps to random code</vt:lpstr>
      <vt:lpstr>How do attackers exploit buffer overflow?</vt:lpstr>
      <vt:lpstr>Example exploit: Code Injection Attacks</vt:lpstr>
      <vt:lpstr>Example exploit: Code Injection Attacks</vt:lpstr>
      <vt:lpstr>Past Code-Injection Buffer Overflow attacks</vt:lpstr>
      <vt:lpstr>Defenses against buffer overflow</vt:lpstr>
      <vt:lpstr>Avoid Overflow Vulnerabilities in Code </vt:lpstr>
      <vt:lpstr>Mitigate BO attacks despite buggy code</vt:lpstr>
      <vt:lpstr>Prevent control flow hijacking</vt:lpstr>
      <vt:lpstr>Setting Up Canary</vt:lpstr>
      <vt:lpstr>Stack canaries</vt:lpstr>
      <vt:lpstr>Setting Up Canary</vt:lpstr>
      <vt:lpstr>Checking Canary</vt:lpstr>
      <vt:lpstr>What isn’t caught by canaries?</vt:lpstr>
      <vt:lpstr>Prevent code injection</vt:lpstr>
      <vt:lpstr>Prevent attempts to inject “useful” return addresses</vt:lpstr>
      <vt:lpstr>The rest of the slides are optional</vt:lpstr>
      <vt:lpstr>Return-Oriented Programming Attacks</vt:lpstr>
      <vt:lpstr>Gadget Example #1</vt:lpstr>
      <vt:lpstr>Gadget Example #2</vt:lpstr>
      <vt:lpstr>ROP Execution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Jinyang Li</dc:creator>
  <cp:lastModifiedBy>Jinyang Li</cp:lastModifiedBy>
  <cp:revision>132</cp:revision>
  <cp:lastPrinted>2018-10-24T04:43:01Z</cp:lastPrinted>
  <dcterms:created xsi:type="dcterms:W3CDTF">2018-10-24T02:36:57Z</dcterms:created>
  <dcterms:modified xsi:type="dcterms:W3CDTF">2019-03-27T17:54:44Z</dcterms:modified>
</cp:coreProperties>
</file>