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42" r:id="rId2"/>
    <p:sldId id="1100" r:id="rId3"/>
    <p:sldId id="1101" r:id="rId4"/>
    <p:sldId id="1052" r:id="rId5"/>
    <p:sldId id="945" r:id="rId6"/>
    <p:sldId id="1102" r:id="rId7"/>
    <p:sldId id="946" r:id="rId8"/>
    <p:sldId id="948" r:id="rId9"/>
    <p:sldId id="1094" r:id="rId10"/>
    <p:sldId id="1095" r:id="rId11"/>
    <p:sldId id="1096" r:id="rId12"/>
    <p:sldId id="1097" r:id="rId13"/>
    <p:sldId id="1098" r:id="rId14"/>
    <p:sldId id="1103" r:id="rId15"/>
    <p:sldId id="1104" r:id="rId16"/>
  </p:sldIdLst>
  <p:sldSz cx="9144000" cy="6858000" type="screen4x3"/>
  <p:notesSz cx="7302500" cy="95869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8" autoAdjust="0"/>
    <p:restoredTop sz="95691" autoAdjust="0"/>
  </p:normalViewPr>
  <p:slideViewPr>
    <p:cSldViewPr snapToObjects="1">
      <p:cViewPr varScale="1">
        <p:scale>
          <a:sx n="51" d="100"/>
          <a:sy n="51" d="100"/>
        </p:scale>
        <p:origin x="-592" y="-104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Memory </a:t>
            </a:r>
            <a:r>
              <a:rPr lang="en-US" dirty="0" smtClean="0"/>
              <a:t>layout</a:t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Some slides adapted from Bryant and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38200" y="3337826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/>
              <a:t>Jinyang Li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fault example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7762" y="1498600"/>
            <a:ext cx="5662038" cy="2551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2000" b="0" dirty="0" err="1" smtClean="0">
                <a:latin typeface="Consolas"/>
                <a:cs typeface="Consolas"/>
              </a:rPr>
              <a:t>int</a:t>
            </a:r>
            <a:r>
              <a:rPr lang="fi-FI" sz="2000" b="0" dirty="0" smtClean="0">
                <a:latin typeface="Consolas"/>
                <a:cs typeface="Consolas"/>
              </a:rPr>
              <a:t> main() {</a:t>
            </a:r>
          </a:p>
          <a:p>
            <a:pPr eaLnBrk="0" hangingPunct="0"/>
            <a:r>
              <a:rPr lang="fi-FI" sz="2000" b="0" dirty="0">
                <a:latin typeface="Consolas"/>
                <a:cs typeface="Consolas"/>
              </a:rPr>
              <a:t> </a:t>
            </a:r>
            <a:r>
              <a:rPr lang="fi-FI" sz="2000" b="0" dirty="0" smtClean="0">
                <a:latin typeface="Consolas"/>
                <a:cs typeface="Consolas"/>
              </a:rPr>
              <a:t>  </a:t>
            </a:r>
            <a:r>
              <a:rPr lang="fi-FI" sz="2000" b="0" dirty="0" err="1" smtClean="0">
                <a:latin typeface="Consolas"/>
                <a:cs typeface="Consolas"/>
              </a:rPr>
              <a:t>char</a:t>
            </a:r>
            <a:r>
              <a:rPr lang="fi-FI" sz="2000" b="0" dirty="0" smtClean="0">
                <a:latin typeface="Consolas"/>
                <a:cs typeface="Consolas"/>
              </a:rPr>
              <a:t> s1[100] = ”</a:t>
            </a:r>
            <a:r>
              <a:rPr lang="fi-FI" sz="2000" b="0" dirty="0" err="1" smtClean="0">
                <a:latin typeface="Consolas"/>
                <a:cs typeface="Consolas"/>
              </a:rPr>
              <a:t>hello</a:t>
            </a:r>
            <a:r>
              <a:rPr lang="fi-FI" sz="2000" b="0" dirty="0" smtClean="0">
                <a:latin typeface="Consolas"/>
                <a:cs typeface="Consolas"/>
              </a:rPr>
              <a:t> world1”;</a:t>
            </a:r>
            <a:endParaRPr lang="fi-FI" sz="2000" b="0" dirty="0">
              <a:latin typeface="Consolas"/>
              <a:cs typeface="Consolas"/>
            </a:endParaRPr>
          </a:p>
          <a:p>
            <a:pPr eaLnBrk="0" hangingPunct="0"/>
            <a:r>
              <a:rPr lang="fi-FI" sz="2000" b="0" dirty="0">
                <a:latin typeface="Consolas"/>
                <a:cs typeface="Consolas"/>
              </a:rPr>
              <a:t>  </a:t>
            </a:r>
            <a:r>
              <a:rPr lang="fi-FI" sz="2000" b="0" dirty="0" smtClean="0">
                <a:latin typeface="Consolas"/>
                <a:cs typeface="Consolas"/>
              </a:rPr>
              <a:t> </a:t>
            </a:r>
            <a:r>
              <a:rPr lang="fi-FI" sz="2000" b="0" dirty="0" err="1" smtClean="0">
                <a:latin typeface="Consolas"/>
                <a:cs typeface="Consolas"/>
              </a:rPr>
              <a:t>char</a:t>
            </a:r>
            <a:r>
              <a:rPr lang="fi-FI" sz="2000" b="0" dirty="0" smtClean="0">
                <a:latin typeface="Consolas"/>
                <a:cs typeface="Consolas"/>
              </a:rPr>
              <a:t> *s2 = ”</a:t>
            </a:r>
            <a:r>
              <a:rPr lang="fi-FI" sz="2000" b="0" dirty="0" err="1" smtClean="0">
                <a:latin typeface="Consolas"/>
                <a:cs typeface="Consolas"/>
              </a:rPr>
              <a:t>hello</a:t>
            </a:r>
            <a:r>
              <a:rPr lang="fi-FI" sz="2000" b="0" dirty="0" smtClean="0">
                <a:latin typeface="Consolas"/>
                <a:cs typeface="Consolas"/>
              </a:rPr>
              <a:t> world2”;</a:t>
            </a:r>
          </a:p>
          <a:p>
            <a:pPr eaLnBrk="0" hangingPunct="0"/>
            <a:r>
              <a:rPr lang="fi-FI" sz="2000" b="0" dirty="0">
                <a:latin typeface="Consolas"/>
                <a:cs typeface="Consolas"/>
              </a:rPr>
              <a:t> </a:t>
            </a:r>
            <a:r>
              <a:rPr lang="fi-FI" sz="2000" b="0" dirty="0" smtClean="0">
                <a:latin typeface="Consolas"/>
                <a:cs typeface="Consolas"/>
              </a:rPr>
              <a:t>  printf(”str1 %p str2 %</a:t>
            </a:r>
            <a:r>
              <a:rPr lang="fi-FI" sz="2000" b="0" dirty="0" err="1" smtClean="0">
                <a:latin typeface="Consolas"/>
                <a:cs typeface="Consolas"/>
              </a:rPr>
              <a:t>p\n</a:t>
            </a:r>
            <a:r>
              <a:rPr lang="fi-FI" sz="2000" b="0" dirty="0" smtClean="0">
                <a:latin typeface="Consolas"/>
                <a:cs typeface="Consolas"/>
              </a:rPr>
              <a:t>”, s1, s2);</a:t>
            </a:r>
          </a:p>
          <a:p>
            <a:pPr eaLnBrk="0" hangingPunct="0"/>
            <a:r>
              <a:rPr lang="fi-FI" sz="2000" b="0" dirty="0" smtClean="0">
                <a:latin typeface="Consolas"/>
                <a:cs typeface="Consolas"/>
              </a:rPr>
              <a:t>   s1[0] = ’H’;</a:t>
            </a:r>
          </a:p>
          <a:p>
            <a:pPr eaLnBrk="0" hangingPunct="0"/>
            <a:r>
              <a:rPr lang="fi-FI" sz="2000" b="0" dirty="0">
                <a:latin typeface="Consolas"/>
                <a:cs typeface="Consolas"/>
              </a:rPr>
              <a:t> </a:t>
            </a:r>
            <a:r>
              <a:rPr lang="fi-FI" sz="2000" b="0" dirty="0" smtClean="0">
                <a:latin typeface="Consolas"/>
                <a:cs typeface="Consolas"/>
              </a:rPr>
              <a:t>  s2[0] = ’H’;</a:t>
            </a:r>
          </a:p>
          <a:p>
            <a:pPr eaLnBrk="0" hangingPunct="0"/>
            <a:r>
              <a:rPr lang="fi-FI" sz="2000" b="0" dirty="0">
                <a:latin typeface="Consolas"/>
                <a:cs typeface="Consolas"/>
              </a:rPr>
              <a:t> </a:t>
            </a:r>
            <a:r>
              <a:rPr lang="fi-FI" sz="2000" b="0" dirty="0" smtClean="0">
                <a:latin typeface="Consolas"/>
                <a:cs typeface="Consolas"/>
              </a:rPr>
              <a:t> </a:t>
            </a:r>
            <a:r>
              <a:rPr lang="en-US" sz="2000" b="0" dirty="0" smtClean="0">
                <a:latin typeface="Consolas"/>
                <a:cs typeface="Consolas"/>
              </a:rPr>
              <a:t> … </a:t>
            </a:r>
          </a:p>
          <a:p>
            <a:pPr eaLnBrk="0" hangingPunct="0"/>
            <a:r>
              <a:rPr lang="en-US" sz="2000" b="0" dirty="0" smtClean="0">
                <a:latin typeface="Consolas"/>
                <a:cs typeface="Consolas"/>
              </a:rPr>
              <a:t>}</a:t>
            </a:r>
            <a:endParaRPr lang="en-US" sz="2000" b="0" dirty="0">
              <a:latin typeface="Consolas"/>
              <a:cs typeface="Consolas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7182447" y="609601"/>
            <a:ext cx="1447800" cy="58848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7182447" y="588489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7182447" y="558009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7182447" y="428469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7906347" y="105571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7906347" y="405609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7182447" y="161769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7906347" y="222729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7182447" y="609601"/>
            <a:ext cx="1447800" cy="674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Stack</a:t>
            </a: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182447" y="5029200"/>
            <a:ext cx="1447800" cy="55089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725247" y="611349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5629" y="58965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r/x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25247" y="572082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45629" y="550389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671465" y="473022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91847" y="451329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747665" y="191082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68047" y="169389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6725247" y="107262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245629" y="85569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747665" y="314169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268047" y="2924758"/>
            <a:ext cx="37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 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5950" y="29247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2447" y="914982"/>
            <a:ext cx="159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“hello world1”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3311" y="5275384"/>
            <a:ext cx="159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“hello world2”</a:t>
            </a:r>
          </a:p>
        </p:txBody>
      </p:sp>
    </p:spTree>
    <p:extLst>
      <p:ext uri="{BB962C8B-B14F-4D97-AF65-F5344CB8AC3E}">
        <p14:creationId xmlns:p14="http://schemas.microsoft.com/office/powerpoint/2010/main" val="163364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Not all Bad Memory Access lead to immediate segmentation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1722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4196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9600" y="1574800"/>
            <a:ext cx="6553200" cy="2844800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typedef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}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struct_t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double 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fun(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) {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struct_t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s;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s.d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= 3.14;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s.a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[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return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s.d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76032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08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061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sz="2800" dirty="0" smtClean="0"/>
              <a:t>Demo: Using </a:t>
            </a:r>
            <a:r>
              <a:rPr lang="en-US" sz="2800" dirty="0" err="1" smtClean="0"/>
              <a:t>gdb</a:t>
            </a:r>
            <a:r>
              <a:rPr lang="en-US" sz="2800" dirty="0" smtClean="0"/>
              <a:t> for binary forensics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registers</a:t>
            </a:r>
          </a:p>
          <a:p>
            <a:r>
              <a:rPr lang="en-US" dirty="0" smtClean="0"/>
              <a:t>info </a:t>
            </a:r>
            <a:r>
              <a:rPr lang="en-US" dirty="0" err="1" smtClean="0"/>
              <a:t>proc</a:t>
            </a:r>
            <a:r>
              <a:rPr lang="en-US" dirty="0" smtClean="0"/>
              <a:t> mappings</a:t>
            </a:r>
          </a:p>
          <a:p>
            <a:r>
              <a:rPr lang="en-US" dirty="0" smtClean="0"/>
              <a:t>b &lt;function&gt;</a:t>
            </a:r>
          </a:p>
          <a:p>
            <a:r>
              <a:rPr lang="en-US" dirty="0" err="1"/>
              <a:t>nexti</a:t>
            </a:r>
            <a:endParaRPr lang="en-US" dirty="0"/>
          </a:p>
          <a:p>
            <a:r>
              <a:rPr lang="en-US" dirty="0"/>
              <a:t>continue</a:t>
            </a:r>
          </a:p>
          <a:p>
            <a:r>
              <a:rPr lang="en-US" dirty="0" err="1"/>
              <a:t>bt</a:t>
            </a:r>
            <a:r>
              <a:rPr lang="en-US" dirty="0"/>
              <a:t>: print </a:t>
            </a:r>
            <a:r>
              <a:rPr lang="en-US" dirty="0" err="1" smtClean="0"/>
              <a:t>backtrace</a:t>
            </a:r>
            <a:endParaRPr lang="en-US" dirty="0" smtClean="0"/>
          </a:p>
          <a:p>
            <a:r>
              <a:rPr lang="en-US" dirty="0" err="1" smtClean="0"/>
              <a:t>disass</a:t>
            </a:r>
            <a:r>
              <a:rPr lang="en-US" dirty="0" smtClean="0"/>
              <a:t> &lt;function&gt;</a:t>
            </a:r>
          </a:p>
          <a:p>
            <a:r>
              <a:rPr lang="en-US" dirty="0" smtClean="0"/>
              <a:t>x/4xb &lt;address&gt; : print 4 bytes starting at address in hex</a:t>
            </a:r>
          </a:p>
          <a:p>
            <a:r>
              <a:rPr lang="en-US" dirty="0" smtClean="0"/>
              <a:t>x/4i &lt;address&gt;: print 4 instructions starting at address</a:t>
            </a:r>
          </a:p>
          <a:p>
            <a:r>
              <a:rPr lang="en-US" dirty="0" smtClean="0"/>
              <a:t>p/x $</a:t>
            </a:r>
            <a:r>
              <a:rPr lang="en-US" dirty="0" err="1" smtClean="0"/>
              <a:t>rax</a:t>
            </a:r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791200" y="3581400"/>
            <a:ext cx="1828800" cy="685800"/>
          </a:xfrm>
          <a:prstGeom prst="wedgeRoundRectCallout">
            <a:avLst>
              <a:gd name="adj1" fmla="val -203650"/>
              <a:gd name="adj2" fmla="val 86140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gdb</a:t>
            </a:r>
            <a:r>
              <a:rPr lang="en-US" dirty="0" smtClean="0">
                <a:latin typeface="Calibri" pitchFamily="34" charset="0"/>
              </a:rPr>
              <a:t>) help x</a:t>
            </a:r>
          </a:p>
        </p:txBody>
      </p:sp>
    </p:spTree>
    <p:extLst>
      <p:ext uri="{BB962C8B-B14F-4D97-AF65-F5344CB8AC3E}">
        <p14:creationId xmlns:p14="http://schemas.microsoft.com/office/powerpoint/2010/main" val="27209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36" y="228600"/>
            <a:ext cx="7592093" cy="762000"/>
          </a:xfrm>
        </p:spPr>
        <p:txBody>
          <a:bodyPr/>
          <a:lstStyle/>
          <a:p>
            <a:r>
              <a:rPr lang="en-US" dirty="0" smtClean="0"/>
              <a:t>x86 Procedure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36" y="990600"/>
            <a:ext cx="8713459" cy="4972050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call</a:t>
            </a:r>
          </a:p>
          <a:p>
            <a:pPr lvl="1"/>
            <a:r>
              <a:rPr lang="en-US" dirty="0" smtClean="0"/>
              <a:t>push return address on stack, jump to label</a:t>
            </a:r>
          </a:p>
          <a:p>
            <a:r>
              <a:rPr lang="en-US" dirty="0" smtClean="0">
                <a:latin typeface="Consolas"/>
                <a:cs typeface="Consolas"/>
              </a:rPr>
              <a:t>ret</a:t>
            </a:r>
          </a:p>
          <a:p>
            <a:pPr lvl="1"/>
            <a:r>
              <a:rPr lang="en-US" dirty="0" smtClean="0"/>
              <a:t>pop 8 bytes from stack into PC</a:t>
            </a:r>
          </a:p>
          <a:p>
            <a:r>
              <a:rPr lang="en-US" dirty="0" smtClean="0"/>
              <a:t>Argument passing from caller to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dirty="0" smtClean="0"/>
              <a:t>First 6 arguments passed in registers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, %</a:t>
            </a:r>
            <a:r>
              <a:rPr lang="en-US" altLang="zh-CN" dirty="0" err="1">
                <a:latin typeface="Calibri"/>
                <a:cs typeface="Calibri"/>
              </a:rPr>
              <a:t>rsi</a:t>
            </a:r>
            <a:r>
              <a:rPr lang="en-US" altLang="zh-CN" dirty="0">
                <a:latin typeface="Calibri"/>
                <a:cs typeface="Calibri"/>
              </a:rPr>
              <a:t>, %</a:t>
            </a:r>
            <a:r>
              <a:rPr lang="en-US" altLang="zh-CN" dirty="0" err="1">
                <a:latin typeface="Calibri"/>
                <a:cs typeface="Calibri"/>
              </a:rPr>
              <a:t>rdx</a:t>
            </a:r>
            <a:r>
              <a:rPr lang="en-US" altLang="zh-CN" dirty="0">
                <a:latin typeface="Calibri"/>
                <a:cs typeface="Calibri"/>
              </a:rPr>
              <a:t>, %</a:t>
            </a:r>
            <a:r>
              <a:rPr lang="en-US" altLang="zh-CN" dirty="0" err="1">
                <a:latin typeface="Calibri"/>
                <a:cs typeface="Calibri"/>
              </a:rPr>
              <a:t>rcx</a:t>
            </a:r>
            <a:r>
              <a:rPr lang="en-US" altLang="zh-CN" dirty="0">
                <a:latin typeface="Calibri"/>
                <a:cs typeface="Calibri"/>
              </a:rPr>
              <a:t>, %r8, %</a:t>
            </a:r>
            <a:r>
              <a:rPr lang="en-US" altLang="zh-CN" dirty="0" smtClean="0">
                <a:latin typeface="Calibri"/>
                <a:cs typeface="Calibri"/>
              </a:rPr>
              <a:t>r9)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/>
              <a:t>Rest on stack</a:t>
            </a:r>
          </a:p>
          <a:p>
            <a:r>
              <a:rPr lang="en-US" dirty="0" smtClean="0"/>
              <a:t>Return value passing from </a:t>
            </a:r>
            <a:r>
              <a:rPr lang="en-US" dirty="0" err="1" smtClean="0"/>
              <a:t>callee</a:t>
            </a:r>
            <a:r>
              <a:rPr lang="en-US" dirty="0" smtClean="0"/>
              <a:t> to caller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rax</a:t>
            </a:r>
            <a:endParaRPr lang="en-US" dirty="0" smtClean="0"/>
          </a:p>
          <a:p>
            <a:r>
              <a:rPr lang="en-US" dirty="0" smtClean="0"/>
              <a:t>Local variable</a:t>
            </a:r>
          </a:p>
          <a:p>
            <a:pPr lvl="1"/>
            <a:r>
              <a:rPr lang="en-US" dirty="0" smtClean="0"/>
              <a:t>either registers, or allocated on stack (</a:t>
            </a:r>
            <a:r>
              <a:rPr lang="en-US" dirty="0" err="1" smtClean="0"/>
              <a:t>deallocated</a:t>
            </a:r>
            <a:r>
              <a:rPr lang="en-US" dirty="0" smtClean="0"/>
              <a:t> before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r>
              <a:rPr lang="en-US" dirty="0" smtClean="0"/>
              <a:t>-save registers</a:t>
            </a:r>
          </a:p>
          <a:p>
            <a:pPr lvl="1"/>
            <a:r>
              <a:rPr lang="en-US" dirty="0" smtClean="0"/>
              <a:t>Caller-save: all “argument” registers, %</a:t>
            </a:r>
            <a:r>
              <a:rPr lang="en-US" dirty="0" err="1" smtClean="0"/>
              <a:t>rax</a:t>
            </a:r>
            <a:r>
              <a:rPr lang="en-US" dirty="0" smtClean="0"/>
              <a:t>, %r10, %11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-save: %</a:t>
            </a:r>
            <a:r>
              <a:rPr lang="en-US" dirty="0" err="1" smtClean="0"/>
              <a:t>rbx</a:t>
            </a:r>
            <a:r>
              <a:rPr lang="en-US" dirty="0" smtClean="0"/>
              <a:t>, %r12, %r13, %r14, %</a:t>
            </a:r>
            <a:r>
              <a:rPr lang="en-US" dirty="0" err="1" smtClean="0"/>
              <a:t>rbp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Recap: Procedure call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572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sz="2000" b="0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sz="2000" b="0" dirty="0" smtClean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sz="2000" b="0" dirty="0" smtClean="0">
                <a:latin typeface="Consolas"/>
                <a:cs typeface="Consolas"/>
              </a:rPr>
              <a:t>  r = r + c;</a:t>
            </a:r>
          </a:p>
          <a:p>
            <a:r>
              <a:rPr lang="en-US" altLang="zh-CN" sz="2000" b="0" dirty="0" smtClean="0">
                <a:latin typeface="Consolas"/>
                <a:cs typeface="Consolas"/>
              </a:rPr>
              <a:t>  return r;</a:t>
            </a:r>
          </a:p>
          <a:p>
            <a:r>
              <a:rPr lang="en-US" altLang="zh-CN" sz="2000" b="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b="0" dirty="0" smtClean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4063" y="2731027"/>
            <a:ext cx="4199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add3:</a:t>
            </a: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pushq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	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%rbx</a:t>
            </a:r>
            <a:endParaRPr lang="en-US" altLang="zh-CN" sz="1800" b="0" dirty="0" smtClean="0">
              <a:solidFill>
                <a:srgbClr val="3333CC"/>
              </a:solidFill>
              <a:latin typeface="Consolas"/>
              <a:cs typeface="Consolas"/>
            </a:endParaRP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movl   </a:t>
            </a:r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	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%</a:t>
            </a:r>
            <a:r>
              <a:rPr lang="mr-IN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edx, %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ebx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movl  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	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$</a:t>
            </a:r>
            <a:r>
              <a:rPr lang="mr-IN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0, %eax</a:t>
            </a: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call  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	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add2</a:t>
            </a:r>
            <a:endParaRPr lang="en-US" altLang="zh-CN" sz="1800" b="0" dirty="0">
              <a:solidFill>
                <a:srgbClr val="3333CC"/>
              </a:solidFill>
              <a:latin typeface="Consolas"/>
              <a:cs typeface="Consolas"/>
            </a:endParaRPr>
          </a:p>
          <a:p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addl  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	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%</a:t>
            </a:r>
            <a:r>
              <a:rPr lang="mr-IN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ebx, %eax</a:t>
            </a: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popq   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%</a:t>
            </a:r>
            <a:r>
              <a:rPr lang="mr-IN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rbx</a:t>
            </a:r>
          </a:p>
          <a:p>
            <a:r>
              <a:rPr lang="en-US" altLang="zh-CN" sz="1800" b="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  </a:t>
            </a:r>
            <a:r>
              <a:rPr lang="mr-IN" altLang="zh-CN" sz="1800" b="0" dirty="0" smtClean="0">
                <a:solidFill>
                  <a:srgbClr val="3333CC"/>
                </a:solidFill>
                <a:latin typeface="Consolas"/>
                <a:cs typeface="Consolas"/>
              </a:rPr>
              <a:t>ret</a:t>
            </a:r>
            <a:endParaRPr lang="zh-CN" altLang="en-US" sz="1800" b="0" dirty="0">
              <a:solidFill>
                <a:srgbClr val="3333CC"/>
              </a:solidFill>
              <a:latin typeface="Consolas"/>
              <a:cs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3400" y="1302489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0" dirty="0">
                <a:solidFill>
                  <a:schemeClr val="accent2"/>
                </a:solidFill>
                <a:latin typeface="Consolas"/>
                <a:cs typeface="Consolas"/>
              </a:rPr>
              <a:t>add2:</a:t>
            </a:r>
          </a:p>
          <a:p>
            <a:r>
              <a:rPr lang="en-US" altLang="zh-CN" sz="1800" b="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altLang="zh-CN" sz="1800" b="0" dirty="0" smtClean="0">
                <a:solidFill>
                  <a:schemeClr val="accent2"/>
                </a:solidFill>
                <a:latin typeface="Consolas"/>
                <a:cs typeface="Consolas"/>
              </a:rPr>
              <a:t>   </a:t>
            </a:r>
            <a:r>
              <a:rPr lang="mr-IN" altLang="zh-CN" sz="1800" b="0" dirty="0" smtClean="0">
                <a:solidFill>
                  <a:schemeClr val="accent2"/>
                </a:solidFill>
                <a:latin typeface="Consolas"/>
                <a:cs typeface="Consolas"/>
              </a:rPr>
              <a:t>leal    </a:t>
            </a:r>
            <a:r>
              <a:rPr lang="mr-IN" altLang="zh-CN" sz="1800" b="0" dirty="0">
                <a:solidFill>
                  <a:schemeClr val="accent2"/>
                </a:solidFill>
                <a:latin typeface="Consolas"/>
                <a:cs typeface="Consolas"/>
              </a:rPr>
              <a:t>(%rdi,%rsi), %eax</a:t>
            </a:r>
          </a:p>
          <a:p>
            <a:r>
              <a:rPr lang="mr-IN" altLang="zh-CN" sz="1800" b="0" dirty="0">
                <a:solidFill>
                  <a:schemeClr val="accent2"/>
                </a:solidFill>
                <a:latin typeface="Consolas"/>
                <a:cs typeface="Consolas"/>
              </a:rPr>
              <a:t>    </a:t>
            </a:r>
            <a:r>
              <a:rPr lang="mr-IN" altLang="zh-CN" sz="1800" b="0" dirty="0" smtClean="0">
                <a:solidFill>
                  <a:schemeClr val="accent2"/>
                </a:solidFill>
                <a:latin typeface="Consolas"/>
                <a:cs typeface="Consolas"/>
              </a:rPr>
              <a:t>ret</a:t>
            </a:r>
            <a:endParaRPr lang="mr-IN" altLang="zh-CN" sz="1800" b="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sz="2000" b="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0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sz="2000" b="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9550" y="5533202"/>
            <a:ext cx="787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sz="2000" b="0" dirty="0">
                <a:latin typeface="Arial"/>
                <a:cs typeface="Arial"/>
              </a:rPr>
              <a:t>First 6 Arguments: %rdi, %rsi, %</a:t>
            </a:r>
            <a:r>
              <a:rPr lang="en-US" altLang="zh-CN" sz="2000" b="0" dirty="0" err="1">
                <a:latin typeface="Arial"/>
                <a:cs typeface="Arial"/>
              </a:rPr>
              <a:t>rdx</a:t>
            </a:r>
            <a:r>
              <a:rPr lang="en-US" altLang="zh-CN" sz="2000" b="0" dirty="0">
                <a:latin typeface="Arial"/>
                <a:cs typeface="Arial"/>
              </a:rPr>
              <a:t>, %</a:t>
            </a:r>
            <a:r>
              <a:rPr lang="en-US" altLang="zh-CN" sz="2000" b="0" dirty="0" err="1">
                <a:latin typeface="Arial"/>
                <a:cs typeface="Arial"/>
              </a:rPr>
              <a:t>rcx</a:t>
            </a:r>
            <a:r>
              <a:rPr lang="en-US" altLang="zh-CN" sz="2000" b="0" dirty="0">
                <a:latin typeface="Arial"/>
                <a:cs typeface="Arial"/>
              </a:rPr>
              <a:t>, %r8, %9</a:t>
            </a:r>
            <a:endParaRPr kumimoji="1" lang="en-US" altLang="zh-CN" sz="2000" b="0" dirty="0">
              <a:latin typeface="Arial"/>
              <a:cs typeface="Arial"/>
            </a:endParaRPr>
          </a:p>
          <a:p>
            <a:pPr lvl="1"/>
            <a:r>
              <a:rPr kumimoji="1" lang="en-US" altLang="zh-CN" sz="2000" b="0" dirty="0">
                <a:latin typeface="Arial"/>
                <a:cs typeface="Arial"/>
              </a:rPr>
              <a:t>Return value: %</a:t>
            </a:r>
            <a:r>
              <a:rPr kumimoji="1" lang="en-US" altLang="zh-CN" sz="2000" b="0" dirty="0" err="1">
                <a:latin typeface="Arial"/>
                <a:cs typeface="Arial"/>
              </a:rPr>
              <a:t>rax</a:t>
            </a:r>
            <a:endParaRPr kumimoji="1" lang="en-US" altLang="zh-CN" sz="2000" b="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62600" y="2124668"/>
            <a:ext cx="2317467" cy="923330"/>
            <a:chOff x="5562600" y="2124668"/>
            <a:chExt cx="2317467" cy="923330"/>
          </a:xfrm>
        </p:grpSpPr>
        <p:cxnSp>
          <p:nvCxnSpPr>
            <p:cNvPr id="11" name="Elbow Connector 10"/>
            <p:cNvCxnSpPr/>
            <p:nvPr/>
          </p:nvCxnSpPr>
          <p:spPr bwMode="auto">
            <a:xfrm rot="10800000" flipV="1">
              <a:off x="5562600" y="2630990"/>
              <a:ext cx="1371600" cy="41700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964432" y="2124668"/>
              <a:ext cx="915635" cy="923330"/>
            </a:xfrm>
            <a:prstGeom prst="rect">
              <a:avLst/>
            </a:prstGeom>
            <a:solidFill>
              <a:srgbClr val="F6F5BD"/>
            </a:solidFill>
            <a:ln>
              <a:solidFill>
                <a:srgbClr val="99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alibri" pitchFamily="34" charset="0"/>
                </a:rPr>
                <a:t>a: %</a:t>
              </a:r>
              <a:r>
                <a:rPr lang="en-US" sz="1800" b="0" dirty="0" err="1" smtClean="0">
                  <a:latin typeface="Calibri" pitchFamily="34" charset="0"/>
                </a:rPr>
                <a:t>edi</a:t>
              </a:r>
              <a:endParaRPr lang="en-US" sz="1800" b="0" dirty="0" smtClean="0">
                <a:latin typeface="Calibri" pitchFamily="34" charset="0"/>
              </a:endParaRPr>
            </a:p>
            <a:p>
              <a:r>
                <a:rPr lang="en-US" sz="1800" b="0" dirty="0" smtClean="0">
                  <a:latin typeface="Calibri" pitchFamily="34" charset="0"/>
                </a:rPr>
                <a:t>b: %</a:t>
              </a:r>
              <a:r>
                <a:rPr lang="en-US" sz="1800" b="0" dirty="0" err="1" smtClean="0">
                  <a:latin typeface="Calibri" pitchFamily="34" charset="0"/>
                </a:rPr>
                <a:t>esi</a:t>
              </a:r>
              <a:endParaRPr lang="en-US" sz="1800" b="0" dirty="0" smtClean="0">
                <a:latin typeface="Calibri" pitchFamily="34" charset="0"/>
              </a:endParaRPr>
            </a:p>
            <a:p>
              <a:r>
                <a:rPr lang="en-US" sz="1800" b="0" dirty="0" smtClean="0">
                  <a:latin typeface="Calibri" pitchFamily="34" charset="0"/>
                </a:rPr>
                <a:t>c: %</a:t>
              </a:r>
              <a:r>
                <a:rPr lang="en-US" sz="1800" b="0" dirty="0" err="1" smtClean="0">
                  <a:latin typeface="Calibri" pitchFamily="34" charset="0"/>
                </a:rPr>
                <a:t>edx</a:t>
              </a:r>
              <a:endParaRPr lang="en-US" sz="1800" b="0" dirty="0" smtClean="0"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05600" y="3581400"/>
            <a:ext cx="2438400" cy="2142530"/>
            <a:chOff x="6705600" y="3581400"/>
            <a:chExt cx="2438400" cy="214253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6705600" y="3581400"/>
              <a:ext cx="1174467" cy="12192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130596" y="4800600"/>
              <a:ext cx="2013404" cy="923330"/>
            </a:xfrm>
            <a:prstGeom prst="rect">
              <a:avLst/>
            </a:prstGeom>
            <a:solidFill>
              <a:srgbClr val="F6F5BD"/>
            </a:solidFill>
            <a:ln>
              <a:solidFill>
                <a:srgbClr val="99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alibri" pitchFamily="34" charset="0"/>
                </a:rPr>
                <a:t>%</a:t>
              </a:r>
              <a:r>
                <a:rPr lang="en-US" sz="1800" b="0" dirty="0" err="1" smtClean="0">
                  <a:latin typeface="Calibri" pitchFamily="34" charset="0"/>
                </a:rPr>
                <a:t>edx</a:t>
              </a:r>
              <a:r>
                <a:rPr lang="en-US" sz="1800" b="0" dirty="0" smtClean="0">
                  <a:latin typeface="Calibri" pitchFamily="34" charset="0"/>
                </a:rPr>
                <a:t> (containing c)</a:t>
              </a:r>
            </a:p>
            <a:p>
              <a:r>
                <a:rPr lang="en-US" sz="1800" b="0" dirty="0" smtClean="0">
                  <a:latin typeface="Calibri" pitchFamily="34" charset="0"/>
                </a:rPr>
                <a:t>is needed after call,</a:t>
              </a:r>
            </a:p>
            <a:p>
              <a:r>
                <a:rPr lang="en-US" sz="1800" b="0" dirty="0" smtClean="0">
                  <a:latin typeface="Calibri" pitchFamily="34" charset="0"/>
                </a:rPr>
                <a:t>so save in %</a:t>
              </a:r>
              <a:r>
                <a:rPr lang="en-US" sz="1800" b="0" dirty="0" err="1" smtClean="0">
                  <a:latin typeface="Calibri" pitchFamily="34" charset="0"/>
                </a:rPr>
                <a:t>ebx</a:t>
              </a:r>
              <a:endParaRPr lang="en-US" sz="1800" b="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5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sz="2800" dirty="0" smtClean="0">
                <a:solidFill>
                  <a:srgbClr val="7F7F7F"/>
                </a:solidFill>
              </a:rPr>
              <a:t>Demo: Using </a:t>
            </a:r>
            <a:r>
              <a:rPr lang="en-US" sz="2800" dirty="0" err="1" smtClean="0">
                <a:solidFill>
                  <a:srgbClr val="7F7F7F"/>
                </a:solidFill>
              </a:rPr>
              <a:t>gdb</a:t>
            </a:r>
            <a:r>
              <a:rPr lang="en-US" sz="2800" dirty="0" smtClean="0">
                <a:solidFill>
                  <a:srgbClr val="7F7F7F"/>
                </a:solidFill>
              </a:rPr>
              <a:t> for binary forensics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23" y="455061"/>
            <a:ext cx="8558382" cy="762000"/>
          </a:xfrm>
        </p:spPr>
        <p:txBody>
          <a:bodyPr/>
          <a:lstStyle/>
          <a:p>
            <a:r>
              <a:rPr lang="en-US" dirty="0" smtClean="0"/>
              <a:t>OS loads a program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 loads different parts of a program into different memory regions</a:t>
            </a:r>
          </a:p>
          <a:p>
            <a:r>
              <a:rPr lang="en-US" dirty="0" smtClean="0"/>
              <a:t>Parts of a running program: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e.g. local variables</a:t>
            </a:r>
          </a:p>
          <a:p>
            <a:pPr lvl="1"/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malloc</a:t>
            </a:r>
            <a:r>
              <a:rPr lang="en-US" dirty="0" smtClean="0"/>
              <a:t>(), new</a:t>
            </a:r>
          </a:p>
          <a:p>
            <a:pPr lvl="1"/>
            <a:r>
              <a:rPr lang="en-US" dirty="0" smtClean="0"/>
              <a:t>(statically allocated) Data</a:t>
            </a:r>
          </a:p>
          <a:p>
            <a:pPr lvl="2"/>
            <a:r>
              <a:rPr lang="en-US" dirty="0" smtClean="0"/>
              <a:t>global variables, string constants</a:t>
            </a:r>
          </a:p>
          <a:p>
            <a:pPr lvl="1"/>
            <a:r>
              <a:rPr lang="en-US" dirty="0" smtClean="0"/>
              <a:t>Executable instructions</a:t>
            </a:r>
          </a:p>
          <a:p>
            <a:r>
              <a:rPr lang="en-US" dirty="0" smtClean="0"/>
              <a:t>Why different regions?</a:t>
            </a:r>
          </a:p>
          <a:p>
            <a:pPr lvl="1"/>
            <a:r>
              <a:rPr lang="en-US" dirty="0" smtClean="0"/>
              <a:t>need to grow independently</a:t>
            </a:r>
          </a:p>
          <a:p>
            <a:pPr lvl="1"/>
            <a:r>
              <a:rPr lang="en-US" dirty="0" smtClean="0"/>
              <a:t>need different permissions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19451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aka executable instructions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3815579" y="923632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3815579" y="64217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0000000000000000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216597" y="10511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216597" y="1056982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216597" y="6026412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216597" y="572161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216597" y="5114632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3815579" y="6146546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0000000000400000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6940497" y="1437982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6940497" y="4886032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16597" y="2198395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7723135" y="1056982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23160" y="1444332"/>
            <a:ext cx="872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8MB 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default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limit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6597" y="574835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216597" y="3743032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492454" y="1742782"/>
            <a:ext cx="1524000" cy="914400"/>
          </a:xfrm>
          <a:prstGeom prst="wedgeRoundRectCallout">
            <a:avLst>
              <a:gd name="adj1" fmla="val 124568"/>
              <a:gd name="adj2" fmla="val -94112"/>
              <a:gd name="adj3" fmla="val 16667"/>
            </a:avLst>
          </a:prstGeom>
          <a:solidFill>
            <a:srgbClr val="F6F5BD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Calibri" pitchFamily="34" charset="0"/>
              </a:rPr>
              <a:t>Stack grows “down”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644854" y="4894096"/>
            <a:ext cx="1524000" cy="914400"/>
          </a:xfrm>
          <a:prstGeom prst="wedgeRoundRectCallout">
            <a:avLst>
              <a:gd name="adj1" fmla="val 113929"/>
              <a:gd name="adj2" fmla="val -12851"/>
              <a:gd name="adj3" fmla="val 16667"/>
            </a:avLst>
          </a:prstGeom>
          <a:solidFill>
            <a:srgbClr val="F6F5BD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latin typeface="Calibri" pitchFamily="34" charset="0"/>
              </a:rPr>
              <a:t>Heap grows “up”</a:t>
            </a:r>
          </a:p>
        </p:txBody>
      </p:sp>
    </p:spTree>
    <p:extLst>
      <p:ext uri="{BB962C8B-B14F-4D97-AF65-F5344CB8AC3E}">
        <p14:creationId xmlns:p14="http://schemas.microsoft.com/office/powerpoint/2010/main" val="1896374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b="0" dirty="0" err="1">
                <a:latin typeface="Consolas"/>
                <a:cs typeface="Consolas"/>
              </a:rPr>
              <a:t>char</a:t>
            </a:r>
            <a:r>
              <a:rPr lang="fi-FI" sz="1800" b="0" dirty="0">
                <a:latin typeface="Consolas"/>
                <a:cs typeface="Consolas"/>
              </a:rPr>
              <a:t> big_array[</a:t>
            </a:r>
            <a:r>
              <a:rPr lang="fi-FI" sz="1800" b="0" dirty="0" smtClean="0">
                <a:latin typeface="Consolas"/>
                <a:cs typeface="Consolas"/>
              </a:rPr>
              <a:t>1&lt;</a:t>
            </a:r>
            <a:r>
              <a:rPr lang="fi-FI" sz="1800" b="0" dirty="0">
                <a:latin typeface="Consolas"/>
                <a:cs typeface="Consolas"/>
              </a:rPr>
              <a:t>&lt;24]; </a:t>
            </a:r>
            <a:r>
              <a:rPr lang="fi-FI" sz="1800" b="0" dirty="0" smtClean="0">
                <a:latin typeface="Consolas"/>
                <a:cs typeface="Consolas"/>
              </a:rPr>
              <a:t> /* 16 </a:t>
            </a:r>
            <a:r>
              <a:rPr lang="fi-FI" sz="1800" b="0" dirty="0">
                <a:latin typeface="Consolas"/>
                <a:cs typeface="Consolas"/>
              </a:rPr>
              <a:t>MB */</a:t>
            </a:r>
          </a:p>
          <a:p>
            <a:pPr eaLnBrk="0" hangingPunct="0"/>
            <a:r>
              <a:rPr lang="fi-FI" sz="1800" b="0" dirty="0" err="1">
                <a:latin typeface="Consolas"/>
                <a:cs typeface="Consolas"/>
              </a:rPr>
              <a:t>char</a:t>
            </a:r>
            <a:r>
              <a:rPr lang="fi-FI" sz="1800" b="0" dirty="0">
                <a:latin typeface="Consolas"/>
                <a:cs typeface="Consolas"/>
              </a:rPr>
              <a:t> huge_array[</a:t>
            </a:r>
            <a:r>
              <a:rPr lang="fi-FI" sz="1800" b="0" dirty="0" smtClean="0">
                <a:latin typeface="Consolas"/>
                <a:cs typeface="Consolas"/>
              </a:rPr>
              <a:t>1&lt;</a:t>
            </a:r>
            <a:r>
              <a:rPr lang="fi-FI" sz="1800" b="0" dirty="0">
                <a:latin typeface="Consolas"/>
                <a:cs typeface="Consolas"/>
              </a:rPr>
              <a:t>&lt;31]; </a:t>
            </a:r>
            <a:r>
              <a:rPr lang="fi-FI" sz="1800" b="0" dirty="0" smtClean="0">
                <a:latin typeface="Consolas"/>
                <a:cs typeface="Consolas"/>
              </a:rPr>
              <a:t>/</a:t>
            </a:r>
            <a:r>
              <a:rPr lang="fi-FI" sz="1800" b="0" dirty="0">
                <a:latin typeface="Consolas"/>
                <a:cs typeface="Consolas"/>
              </a:rPr>
              <a:t>*  </a:t>
            </a:r>
            <a:r>
              <a:rPr lang="fi-FI" sz="1800" b="0" dirty="0" smtClean="0">
                <a:latin typeface="Consolas"/>
                <a:cs typeface="Consolas"/>
              </a:rPr>
              <a:t>2 </a:t>
            </a:r>
            <a:r>
              <a:rPr lang="fi-FI" sz="1800" b="0" dirty="0">
                <a:latin typeface="Consolas"/>
                <a:cs typeface="Consolas"/>
              </a:rPr>
              <a:t>GB */</a:t>
            </a:r>
          </a:p>
          <a:p>
            <a:pPr eaLnBrk="0" hangingPunct="0"/>
            <a:endParaRPr lang="fi-FI" sz="1800" b="0" dirty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 err="1">
                <a:latin typeface="Consolas"/>
                <a:cs typeface="Consolas"/>
              </a:rPr>
              <a:t>int</a:t>
            </a:r>
            <a:r>
              <a:rPr lang="fi-FI" sz="1800" b="0" dirty="0">
                <a:latin typeface="Consolas"/>
                <a:cs typeface="Consolas"/>
              </a:rPr>
              <a:t> </a:t>
            </a:r>
            <a:r>
              <a:rPr lang="fi-FI" sz="1800" b="0" dirty="0" err="1">
                <a:latin typeface="Consolas"/>
                <a:cs typeface="Consolas"/>
              </a:rPr>
              <a:t>global</a:t>
            </a:r>
            <a:r>
              <a:rPr lang="fi-FI" sz="1800" b="0" dirty="0">
                <a:latin typeface="Consolas"/>
                <a:cs typeface="Consolas"/>
              </a:rPr>
              <a:t> = 0;</a:t>
            </a:r>
          </a:p>
          <a:p>
            <a:pPr eaLnBrk="0" hangingPunct="0"/>
            <a:endParaRPr lang="fi-FI" sz="1800" b="0" dirty="0" smtClean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 err="1" smtClean="0">
                <a:latin typeface="Consolas"/>
                <a:cs typeface="Consolas"/>
              </a:rPr>
              <a:t>int</a:t>
            </a:r>
            <a:r>
              <a:rPr lang="fi-FI" sz="1800" b="0" dirty="0" smtClean="0">
                <a:latin typeface="Consolas"/>
                <a:cs typeface="Consolas"/>
              </a:rPr>
              <a:t> </a:t>
            </a:r>
            <a:r>
              <a:rPr lang="fi-FI" sz="1800" b="0" dirty="0" err="1">
                <a:latin typeface="Consolas"/>
                <a:cs typeface="Consolas"/>
              </a:rPr>
              <a:t>useless</a:t>
            </a:r>
            <a:r>
              <a:rPr lang="fi-FI" sz="1800" b="0" dirty="0">
                <a:latin typeface="Consolas"/>
                <a:cs typeface="Consolas"/>
              </a:rPr>
              <a:t>() { </a:t>
            </a:r>
            <a:r>
              <a:rPr lang="fi-FI" sz="1800" b="0" dirty="0" err="1">
                <a:latin typeface="Consolas"/>
                <a:cs typeface="Consolas"/>
              </a:rPr>
              <a:t>return</a:t>
            </a:r>
            <a:r>
              <a:rPr lang="fi-FI" sz="1800" b="0" dirty="0">
                <a:latin typeface="Consolas"/>
                <a:cs typeface="Consolas"/>
              </a:rPr>
              <a:t> 0; }</a:t>
            </a:r>
          </a:p>
          <a:p>
            <a:pPr eaLnBrk="0" hangingPunct="0"/>
            <a:endParaRPr lang="fi-FI" sz="1800" b="0" dirty="0" smtClean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 err="1" smtClean="0">
                <a:latin typeface="Consolas"/>
                <a:cs typeface="Consolas"/>
              </a:rPr>
              <a:t>int</a:t>
            </a:r>
            <a:r>
              <a:rPr lang="fi-FI" sz="1800" b="0" dirty="0" smtClean="0">
                <a:latin typeface="Consolas"/>
                <a:cs typeface="Consolas"/>
              </a:rPr>
              <a:t> </a:t>
            </a:r>
            <a:r>
              <a:rPr lang="fi-FI" sz="1800" b="0" dirty="0">
                <a:latin typeface="Consolas"/>
                <a:cs typeface="Consolas"/>
              </a:rPr>
              <a:t>main ()</a:t>
            </a: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</a:t>
            </a:r>
            <a:r>
              <a:rPr lang="fi-FI" sz="1800" b="0" dirty="0" err="1">
                <a:latin typeface="Consolas"/>
                <a:cs typeface="Consolas"/>
              </a:rPr>
              <a:t>void</a:t>
            </a:r>
            <a:r>
              <a:rPr lang="fi-FI" sz="1800" b="0" dirty="0">
                <a:latin typeface="Consolas"/>
                <a:cs typeface="Consolas"/>
              </a:rPr>
              <a:t> *p1, *p2, *p3, *p4;</a:t>
            </a: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</a:t>
            </a:r>
            <a:r>
              <a:rPr lang="fi-FI" sz="1800" b="0" dirty="0" err="1">
                <a:latin typeface="Consolas"/>
                <a:cs typeface="Consolas"/>
              </a:rPr>
              <a:t>int</a:t>
            </a:r>
            <a:r>
              <a:rPr lang="fi-FI" sz="1800" b="0" dirty="0">
                <a:latin typeface="Consolas"/>
                <a:cs typeface="Consolas"/>
              </a:rPr>
              <a:t> </a:t>
            </a:r>
            <a:r>
              <a:rPr lang="fi-FI" sz="1800" b="0" dirty="0" err="1">
                <a:latin typeface="Consolas"/>
                <a:cs typeface="Consolas"/>
              </a:rPr>
              <a:t>local</a:t>
            </a:r>
            <a:r>
              <a:rPr lang="fi-FI" sz="1800" b="0" dirty="0">
                <a:latin typeface="Consolas"/>
                <a:cs typeface="Consolas"/>
              </a:rPr>
              <a:t> = 0;</a:t>
            </a: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p1 = malloc(</a:t>
            </a:r>
            <a:r>
              <a:rPr lang="fi-FI" sz="1800" b="0" dirty="0" smtClean="0">
                <a:latin typeface="Consolas"/>
                <a:cs typeface="Consolas"/>
              </a:rPr>
              <a:t>1 </a:t>
            </a:r>
            <a:r>
              <a:rPr lang="fi-FI" sz="1800" b="0" dirty="0">
                <a:latin typeface="Consolas"/>
                <a:cs typeface="Consolas"/>
              </a:rPr>
              <a:t>&lt;&lt; 28)</a:t>
            </a:r>
            <a:r>
              <a:rPr lang="fi-FI" sz="1800" b="0" dirty="0" smtClean="0">
                <a:latin typeface="Consolas"/>
                <a:cs typeface="Consolas"/>
              </a:rPr>
              <a:t>; /* 256 MB */</a:t>
            </a:r>
            <a:endParaRPr lang="fi-FI" sz="1800" b="0" dirty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p2 = malloc(</a:t>
            </a:r>
            <a:r>
              <a:rPr lang="fi-FI" sz="1800" b="0" dirty="0" smtClean="0">
                <a:latin typeface="Consolas"/>
                <a:cs typeface="Consolas"/>
              </a:rPr>
              <a:t>1 </a:t>
            </a:r>
            <a:r>
              <a:rPr lang="fi-FI" sz="1800" b="0" dirty="0">
                <a:latin typeface="Consolas"/>
                <a:cs typeface="Consolas"/>
              </a:rPr>
              <a:t>&lt;&lt; 8)</a:t>
            </a:r>
            <a:r>
              <a:rPr lang="fi-FI" sz="1800" b="0" dirty="0" smtClean="0">
                <a:latin typeface="Consolas"/>
                <a:cs typeface="Consolas"/>
              </a:rPr>
              <a:t>;  /* 256  B */</a:t>
            </a:r>
            <a:endParaRPr lang="fi-FI" sz="1800" b="0" dirty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p3 = malloc(</a:t>
            </a:r>
            <a:r>
              <a:rPr lang="fi-FI" sz="1800" b="0" dirty="0" smtClean="0">
                <a:latin typeface="Consolas"/>
                <a:cs typeface="Consolas"/>
              </a:rPr>
              <a:t>1 </a:t>
            </a:r>
            <a:r>
              <a:rPr lang="fi-FI" sz="1800" b="0" dirty="0">
                <a:latin typeface="Consolas"/>
                <a:cs typeface="Consolas"/>
              </a:rPr>
              <a:t>&lt;&lt; 32)</a:t>
            </a:r>
            <a:r>
              <a:rPr lang="fi-FI" sz="1800" b="0" dirty="0" smtClean="0">
                <a:latin typeface="Consolas"/>
                <a:cs typeface="Consolas"/>
              </a:rPr>
              <a:t>; /*   4 GB */</a:t>
            </a:r>
            <a:endParaRPr lang="fi-FI" sz="1800" b="0" dirty="0">
              <a:latin typeface="Consolas"/>
              <a:cs typeface="Consolas"/>
            </a:endParaRPr>
          </a:p>
          <a:p>
            <a:pPr eaLnBrk="0" hangingPunct="0"/>
            <a:r>
              <a:rPr lang="fi-FI" sz="1800" b="0" dirty="0">
                <a:latin typeface="Consolas"/>
                <a:cs typeface="Consolas"/>
              </a:rPr>
              <a:t>    p4 = malloc(</a:t>
            </a:r>
            <a:r>
              <a:rPr lang="fi-FI" sz="1800" b="0" dirty="0" smtClean="0">
                <a:latin typeface="Consolas"/>
                <a:cs typeface="Consolas"/>
              </a:rPr>
              <a:t>1 </a:t>
            </a:r>
            <a:r>
              <a:rPr lang="fi-FI" sz="1800" b="0" dirty="0">
                <a:latin typeface="Consolas"/>
                <a:cs typeface="Consolas"/>
              </a:rPr>
              <a:t>&lt;&lt; 8)</a:t>
            </a:r>
            <a:r>
              <a:rPr lang="fi-FI" sz="1800" b="0" dirty="0" smtClean="0">
                <a:latin typeface="Consolas"/>
                <a:cs typeface="Consolas"/>
              </a:rPr>
              <a:t>;  /* 256  B */</a:t>
            </a:r>
            <a:endParaRPr lang="fi-FI" sz="1800" b="0" dirty="0">
              <a:latin typeface="Consolas"/>
              <a:cs typeface="Consolas"/>
            </a:endParaRPr>
          </a:p>
          <a:p>
            <a:pPr eaLnBrk="0" hangingPunct="0"/>
            <a:r>
              <a:rPr lang="en-US" sz="1800" b="0" dirty="0" smtClean="0">
                <a:latin typeface="Consolas"/>
                <a:cs typeface="Consolas"/>
              </a:rPr>
              <a:t>    … </a:t>
            </a:r>
          </a:p>
          <a:p>
            <a:pPr eaLnBrk="0" hangingPunct="0"/>
            <a:r>
              <a:rPr lang="en-US" sz="1800" b="0" dirty="0" smtClean="0">
                <a:latin typeface="Consolas"/>
                <a:cs typeface="Consolas"/>
              </a:rPr>
              <a:t>}</a:t>
            </a:r>
            <a:endParaRPr lang="en-US" sz="1800" b="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Segmentation Fault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875" y="1362075"/>
            <a:ext cx="5699125" cy="4972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Each memory segment can be readable (r), executable (x), writable(w), or none at all (-)</a:t>
            </a:r>
          </a:p>
          <a:p>
            <a:pPr marL="0" indent="0"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Segmentation fault occurs when program tries to access “illegal” memory</a:t>
            </a:r>
          </a:p>
          <a:p>
            <a:pPr lvl="1">
              <a:defRPr/>
            </a:pPr>
            <a:r>
              <a:rPr lang="en-US" dirty="0" smtClean="0"/>
              <a:t>Read from segment with no permission</a:t>
            </a:r>
          </a:p>
          <a:p>
            <a:pPr lvl="1">
              <a:defRPr/>
            </a:pPr>
            <a:r>
              <a:rPr lang="en-US" dirty="0" smtClean="0"/>
              <a:t>Write to read-only segments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65532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5532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65532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553200" y="426720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72771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72771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5532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72771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5532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553200" y="52578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096000" y="6096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616382" y="5879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r/x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096000" y="570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16382" y="548640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042218" y="47127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562600" y="449580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6118418" y="189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38800" y="167640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096000" y="10551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16382" y="838200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r/w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118418" y="31242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638800" y="2907268"/>
            <a:ext cx="37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 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6703" y="29072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930721" y="2537936"/>
            <a:ext cx="1243458" cy="737295"/>
            <a:chOff x="7930721" y="2537936"/>
            <a:chExt cx="1243458" cy="73729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7930721" y="3020199"/>
              <a:ext cx="585213" cy="16406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8382000" y="2537936"/>
              <a:ext cx="792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read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access</a:t>
              </a:r>
            </a:p>
          </p:txBody>
        </p:sp>
        <p:sp>
          <p:nvSpPr>
            <p:cNvPr id="30" name="Multiply 29"/>
            <p:cNvSpPr/>
            <p:nvPr/>
          </p:nvSpPr>
          <p:spPr bwMode="auto">
            <a:xfrm>
              <a:off x="8058734" y="2765167"/>
              <a:ext cx="457200" cy="510064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11774" y="4712732"/>
            <a:ext cx="1243458" cy="1383268"/>
            <a:chOff x="7911774" y="4712732"/>
            <a:chExt cx="1243458" cy="1383268"/>
          </a:xfrm>
        </p:grpSpPr>
        <p:grpSp>
          <p:nvGrpSpPr>
            <p:cNvPr id="32" name="Group 31"/>
            <p:cNvGrpSpPr/>
            <p:nvPr/>
          </p:nvGrpSpPr>
          <p:grpSpPr>
            <a:xfrm>
              <a:off x="7911774" y="4712732"/>
              <a:ext cx="1243458" cy="737295"/>
              <a:chOff x="7930721" y="2537936"/>
              <a:chExt cx="1243458" cy="737295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 flipH="1">
                <a:off x="7930721" y="3020199"/>
                <a:ext cx="585213" cy="1640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8382000" y="2537936"/>
                <a:ext cx="7921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0000"/>
                    </a:solidFill>
                    <a:latin typeface="Calibri" pitchFamily="34" charset="0"/>
                  </a:rPr>
                  <a:t>write</a:t>
                </a:r>
              </a:p>
              <a:p>
                <a:r>
                  <a:rPr lang="en-US" sz="1800" dirty="0" smtClean="0">
                    <a:solidFill>
                      <a:srgbClr val="FF0000"/>
                    </a:solidFill>
                    <a:latin typeface="Calibri" pitchFamily="34" charset="0"/>
                  </a:rPr>
                  <a:t>access</a:t>
                </a:r>
              </a:p>
            </p:txBody>
          </p:sp>
          <p:sp>
            <p:nvSpPr>
              <p:cNvPr id="35" name="Multiply 34"/>
              <p:cNvSpPr/>
              <p:nvPr/>
            </p:nvSpPr>
            <p:spPr bwMode="auto">
              <a:xfrm>
                <a:off x="8058734" y="2765167"/>
                <a:ext cx="457200" cy="510064"/>
              </a:xfrm>
              <a:prstGeom prst="mathMultiply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latin typeface="Calibri" pitchFamily="34" charset="0"/>
                </a:endParaRP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 bwMode="auto">
            <a:xfrm flipH="1">
              <a:off x="8058734" y="5359063"/>
              <a:ext cx="438253" cy="7369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757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37309</TotalTime>
  <Words>1029</Words>
  <Application>Microsoft Macintosh PowerPoint</Application>
  <PresentationFormat>On-screen Show (4:3)</PresentationFormat>
  <Paragraphs>253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template2007</vt:lpstr>
      <vt:lpstr>Machine-Level Programming V: Memory layout </vt:lpstr>
      <vt:lpstr>x86 Procedure Recap</vt:lpstr>
      <vt:lpstr>Recap: Procedure call example</vt:lpstr>
      <vt:lpstr>Today</vt:lpstr>
      <vt:lpstr>OS loads a program to memory</vt:lpstr>
      <vt:lpstr>x86-64 Linux Memory Layout</vt:lpstr>
      <vt:lpstr>Memory Allocation Example</vt:lpstr>
      <vt:lpstr>x86-64 Example Addresses</vt:lpstr>
      <vt:lpstr>Segmentation Fault</vt:lpstr>
      <vt:lpstr>Segmentation fault example</vt:lpstr>
      <vt:lpstr>Not all Bad Memory Access lead to immediate segmentation</vt:lpstr>
      <vt:lpstr>Memory Referencing Bug Example</vt:lpstr>
      <vt:lpstr>Such problems are a BIG deal</vt:lpstr>
      <vt:lpstr>Today</vt:lpstr>
      <vt:lpstr>gdb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Jinyang Li</cp:lastModifiedBy>
  <cp:revision>556</cp:revision>
  <cp:lastPrinted>2018-03-06T18:42:25Z</cp:lastPrinted>
  <dcterms:created xsi:type="dcterms:W3CDTF">2012-10-15T22:47:51Z</dcterms:created>
  <dcterms:modified xsi:type="dcterms:W3CDTF">2018-11-15T00:51:08Z</dcterms:modified>
</cp:coreProperties>
</file>