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0"/>
  </p:notesMasterIdLst>
  <p:handoutMasterIdLst>
    <p:handoutMasterId r:id="rId91"/>
  </p:handoutMasterIdLst>
  <p:sldIdLst>
    <p:sldId id="256" r:id="rId2"/>
    <p:sldId id="881" r:id="rId3"/>
    <p:sldId id="884" r:id="rId4"/>
    <p:sldId id="885" r:id="rId5"/>
    <p:sldId id="886" r:id="rId6"/>
    <p:sldId id="889" r:id="rId7"/>
    <p:sldId id="988" r:id="rId8"/>
    <p:sldId id="989" r:id="rId9"/>
    <p:sldId id="990" r:id="rId10"/>
    <p:sldId id="991" r:id="rId11"/>
    <p:sldId id="887" r:id="rId12"/>
    <p:sldId id="890" r:id="rId13"/>
    <p:sldId id="892" r:id="rId14"/>
    <p:sldId id="857" r:id="rId15"/>
    <p:sldId id="994" r:id="rId16"/>
    <p:sldId id="995" r:id="rId17"/>
    <p:sldId id="997" r:id="rId18"/>
    <p:sldId id="998" r:id="rId19"/>
    <p:sldId id="999" r:id="rId20"/>
    <p:sldId id="1000" r:id="rId21"/>
    <p:sldId id="1001" r:id="rId22"/>
    <p:sldId id="1007" r:id="rId23"/>
    <p:sldId id="1008" r:id="rId24"/>
    <p:sldId id="1004" r:id="rId25"/>
    <p:sldId id="1005" r:id="rId26"/>
    <p:sldId id="1006" r:id="rId27"/>
    <p:sldId id="877" r:id="rId28"/>
    <p:sldId id="1003" r:id="rId29"/>
    <p:sldId id="986" r:id="rId30"/>
    <p:sldId id="912" r:id="rId31"/>
    <p:sldId id="940" r:id="rId32"/>
    <p:sldId id="1009" r:id="rId33"/>
    <p:sldId id="1010" r:id="rId34"/>
    <p:sldId id="1014" r:id="rId35"/>
    <p:sldId id="1012" r:id="rId36"/>
    <p:sldId id="1015" r:id="rId37"/>
    <p:sldId id="913" r:id="rId38"/>
    <p:sldId id="914" r:id="rId39"/>
    <p:sldId id="917" r:id="rId40"/>
    <p:sldId id="918" r:id="rId41"/>
    <p:sldId id="943" r:id="rId42"/>
    <p:sldId id="947" r:id="rId43"/>
    <p:sldId id="948" r:id="rId44"/>
    <p:sldId id="949" r:id="rId45"/>
    <p:sldId id="946" r:id="rId46"/>
    <p:sldId id="950" r:id="rId47"/>
    <p:sldId id="944" r:id="rId48"/>
    <p:sldId id="1013" r:id="rId49"/>
    <p:sldId id="872" r:id="rId50"/>
    <p:sldId id="873" r:id="rId51"/>
    <p:sldId id="953" r:id="rId52"/>
    <p:sldId id="955" r:id="rId53"/>
    <p:sldId id="965" r:id="rId54"/>
    <p:sldId id="967" r:id="rId55"/>
    <p:sldId id="966" r:id="rId56"/>
    <p:sldId id="968" r:id="rId57"/>
    <p:sldId id="969" r:id="rId58"/>
    <p:sldId id="970" r:id="rId59"/>
    <p:sldId id="971" r:id="rId60"/>
    <p:sldId id="972" r:id="rId61"/>
    <p:sldId id="973" r:id="rId62"/>
    <p:sldId id="975" r:id="rId63"/>
    <p:sldId id="977" r:id="rId64"/>
    <p:sldId id="978" r:id="rId65"/>
    <p:sldId id="920" r:id="rId66"/>
    <p:sldId id="921" r:id="rId67"/>
    <p:sldId id="922" r:id="rId68"/>
    <p:sldId id="924" r:id="rId69"/>
    <p:sldId id="925" r:id="rId70"/>
    <p:sldId id="926" r:id="rId71"/>
    <p:sldId id="979" r:id="rId72"/>
    <p:sldId id="939" r:id="rId73"/>
    <p:sldId id="987" r:id="rId74"/>
    <p:sldId id="927" r:id="rId75"/>
    <p:sldId id="928" r:id="rId76"/>
    <p:sldId id="929" r:id="rId77"/>
    <p:sldId id="930" r:id="rId78"/>
    <p:sldId id="931" r:id="rId79"/>
    <p:sldId id="932" r:id="rId80"/>
    <p:sldId id="923" r:id="rId81"/>
    <p:sldId id="933" r:id="rId82"/>
    <p:sldId id="934" r:id="rId83"/>
    <p:sldId id="980" r:id="rId84"/>
    <p:sldId id="935" r:id="rId85"/>
    <p:sldId id="936" r:id="rId86"/>
    <p:sldId id="982" r:id="rId87"/>
    <p:sldId id="981" r:id="rId88"/>
    <p:sldId id="983" r:id="rId8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CD5B5"/>
    <a:srgbClr val="0000FF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80" autoAdjust="0"/>
    <p:restoredTop sz="96768" autoAdjust="0"/>
  </p:normalViewPr>
  <p:slideViewPr>
    <p:cSldViewPr snapToGrid="0" snapToObjects="1">
      <p:cViewPr>
        <p:scale>
          <a:sx n="116" d="100"/>
          <a:sy n="116" d="100"/>
        </p:scale>
        <p:origin x="-28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notesMaster" Target="notesMasters/notesMaster1.xml"/><Relationship Id="rId91" Type="http://schemas.openxmlformats.org/officeDocument/2006/relationships/handoutMaster" Target="handoutMasters/handoutMaster1.xml"/><Relationship Id="rId92" Type="http://schemas.openxmlformats.org/officeDocument/2006/relationships/printerSettings" Target="printerSettings/printerSettings1.bin"/><Relationship Id="rId93" Type="http://schemas.openxmlformats.org/officeDocument/2006/relationships/presProps" Target="presProps.xml"/><Relationship Id="rId94" Type="http://schemas.openxmlformats.org/officeDocument/2006/relationships/viewProps" Target="viewProps.xml"/><Relationship Id="rId95" Type="http://schemas.openxmlformats.org/officeDocument/2006/relationships/theme" Target="theme/theme1.xml"/><Relationship Id="rId9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93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people.eecs.berkeley.edu</a:t>
            </a:r>
            <a:r>
              <a:rPr kumimoji="1" lang="en-US" altLang="zh-CN" dirty="0" smtClean="0"/>
              <a:t>/~</a:t>
            </a:r>
            <a:r>
              <a:rPr kumimoji="1" lang="en-US" altLang="zh-CN" dirty="0" err="1" smtClean="0"/>
              <a:t>rcs</a:t>
            </a:r>
            <a:r>
              <a:rPr kumimoji="1" lang="en-US" altLang="zh-CN" dirty="0" smtClean="0"/>
              <a:t>/research/</a:t>
            </a:r>
            <a:r>
              <a:rPr kumimoji="1" lang="en-US" altLang="zh-CN" dirty="0" err="1" smtClean="0"/>
              <a:t>interactive_latency.html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8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18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18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18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1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+mj-lt"/>
                <a:ea typeface="Verdana" pitchFamily="34" charset="0"/>
                <a:cs typeface="Consolas" pitchFamily="49" charset="0"/>
              </a:rPr>
              <a:t>Isolation &amp; Virtual Memory</a:t>
            </a:r>
            <a:endParaRPr lang="en-US" sz="4800" dirty="0">
              <a:latin typeface="+mj-lt"/>
              <a:ea typeface="Verdana" pitchFamily="34" charset="0"/>
              <a:cs typeface="Consolas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92041" y="4162697"/>
            <a:ext cx="5023911" cy="14649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en-US" sz="2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Jinyang Li</a:t>
            </a:r>
          </a:p>
          <a:p>
            <a:endParaRPr lang="en-US" sz="28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CPU: time multiplexing</a:t>
            </a:r>
            <a:endParaRPr lang="en-US" dirty="0"/>
          </a:p>
        </p:txBody>
      </p:sp>
      <p:sp>
        <p:nvSpPr>
          <p:cNvPr id="7" name="矩形 4"/>
          <p:cNvSpPr/>
          <p:nvPr/>
        </p:nvSpPr>
        <p:spPr>
          <a:xfrm>
            <a:off x="476693" y="1435442"/>
            <a:ext cx="2263361" cy="252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8" name="矩形 26"/>
          <p:cNvSpPr/>
          <p:nvPr/>
        </p:nvSpPr>
        <p:spPr>
          <a:xfrm>
            <a:off x="1170136" y="1417638"/>
            <a:ext cx="70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latin typeface="Verdana"/>
                <a:cs typeface="Verdana"/>
              </a:rPr>
              <a:t>CPU</a:t>
            </a:r>
            <a:endParaRPr kumimoji="1" lang="zh-CN" altLang="en-US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0" name="矩形 28"/>
          <p:cNvSpPr/>
          <p:nvPr/>
        </p:nvSpPr>
        <p:spPr>
          <a:xfrm>
            <a:off x="465511" y="1864104"/>
            <a:ext cx="544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latin typeface="Verdana"/>
                <a:cs typeface="Verdana"/>
              </a:rPr>
              <a:t>PC: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29"/>
          <p:cNvSpPr/>
          <p:nvPr/>
        </p:nvSpPr>
        <p:spPr>
          <a:xfrm>
            <a:off x="476693" y="2282199"/>
            <a:ext cx="5068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latin typeface="Verdana"/>
                <a:cs typeface="Verdana"/>
              </a:rPr>
              <a:t>IR: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32"/>
          <p:cNvSpPr/>
          <p:nvPr/>
        </p:nvSpPr>
        <p:spPr>
          <a:xfrm>
            <a:off x="460349" y="2730911"/>
            <a:ext cx="699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sz="1600" dirty="0" smtClean="0">
                <a:latin typeface="Verdana"/>
                <a:cs typeface="Verdana"/>
              </a:rPr>
              <a:t>: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16" name="矩形 41"/>
          <p:cNvSpPr/>
          <p:nvPr/>
        </p:nvSpPr>
        <p:spPr>
          <a:xfrm>
            <a:off x="1689872" y="3559998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17" name="矩形 42"/>
          <p:cNvSpPr/>
          <p:nvPr/>
        </p:nvSpPr>
        <p:spPr>
          <a:xfrm>
            <a:off x="457200" y="3182667"/>
            <a:ext cx="699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sz="1600" dirty="0" smtClean="0">
                <a:latin typeface="Verdana"/>
                <a:cs typeface="Verdana"/>
              </a:rPr>
              <a:t>: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5"/>
          <p:cNvSpPr/>
          <p:nvPr/>
        </p:nvSpPr>
        <p:spPr>
          <a:xfrm>
            <a:off x="6930882" y="5443111"/>
            <a:ext cx="122442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 smtClean="0">
                <a:latin typeface="Verdana"/>
                <a:cs typeface="Verdana"/>
              </a:rPr>
              <a:t>Memory</a:t>
            </a:r>
            <a:endParaRPr lang="zh-CN" altLang="en-US" b="1" dirty="0"/>
          </a:p>
        </p:txBody>
      </p:sp>
      <p:sp>
        <p:nvSpPr>
          <p:cNvPr id="20" name="矩形 6"/>
          <p:cNvSpPr/>
          <p:nvPr/>
        </p:nvSpPr>
        <p:spPr>
          <a:xfrm>
            <a:off x="6744498" y="2473564"/>
            <a:ext cx="1565903" cy="373433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矩形 7"/>
          <p:cNvSpPr/>
          <p:nvPr/>
        </p:nvSpPr>
        <p:spPr>
          <a:xfrm>
            <a:off x="6744498" y="2100131"/>
            <a:ext cx="1565903" cy="373433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2" name="矩形 8"/>
          <p:cNvSpPr/>
          <p:nvPr/>
        </p:nvSpPr>
        <p:spPr>
          <a:xfrm>
            <a:off x="6744498" y="1729341"/>
            <a:ext cx="1565903" cy="373433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23" name="矩形 9"/>
          <p:cNvSpPr/>
          <p:nvPr/>
        </p:nvSpPr>
        <p:spPr>
          <a:xfrm>
            <a:off x="6744498" y="1355908"/>
            <a:ext cx="1565903" cy="373433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24" name="矩形 10"/>
          <p:cNvSpPr/>
          <p:nvPr/>
        </p:nvSpPr>
        <p:spPr>
          <a:xfrm>
            <a:off x="6744498" y="2846604"/>
            <a:ext cx="1565903" cy="373433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i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矩形 11"/>
          <p:cNvSpPr/>
          <p:nvPr/>
        </p:nvSpPr>
        <p:spPr>
          <a:xfrm>
            <a:off x="6748005" y="3594113"/>
            <a:ext cx="156590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矩形 12"/>
          <p:cNvSpPr/>
          <p:nvPr/>
        </p:nvSpPr>
        <p:spPr>
          <a:xfrm>
            <a:off x="6751510" y="3967546"/>
            <a:ext cx="1565903" cy="373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13"/>
          <p:cNvSpPr/>
          <p:nvPr/>
        </p:nvSpPr>
        <p:spPr>
          <a:xfrm>
            <a:off x="6757593" y="4333606"/>
            <a:ext cx="1565903" cy="373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矩形 14"/>
          <p:cNvSpPr/>
          <p:nvPr/>
        </p:nvSpPr>
        <p:spPr>
          <a:xfrm>
            <a:off x="6757593" y="4701177"/>
            <a:ext cx="1565903" cy="373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矩形 15"/>
          <p:cNvSpPr/>
          <p:nvPr/>
        </p:nvSpPr>
        <p:spPr>
          <a:xfrm>
            <a:off x="6757593" y="5069678"/>
            <a:ext cx="1565903" cy="373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58758" y="1864104"/>
            <a:ext cx="1628823" cy="1704823"/>
            <a:chOff x="3714812" y="3967546"/>
            <a:chExt cx="1628823" cy="1704823"/>
          </a:xfrm>
        </p:grpSpPr>
        <p:sp>
          <p:nvSpPr>
            <p:cNvPr id="36" name="圆角矩形 27"/>
            <p:cNvSpPr/>
            <p:nvPr/>
          </p:nvSpPr>
          <p:spPr>
            <a:xfrm>
              <a:off x="3714813" y="3967546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7" name="圆角矩形 30"/>
            <p:cNvSpPr/>
            <p:nvPr/>
          </p:nvSpPr>
          <p:spPr>
            <a:xfrm>
              <a:off x="3714812" y="4427378"/>
              <a:ext cx="1603576" cy="377778"/>
            </a:xfrm>
            <a:prstGeom prst="roundRect">
              <a:avLst/>
            </a:prstGeom>
            <a:solidFill>
              <a:srgbClr val="95B3D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altLang="zh-CN" sz="1200" b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38" name="圆角矩形 33"/>
            <p:cNvSpPr/>
            <p:nvPr/>
          </p:nvSpPr>
          <p:spPr>
            <a:xfrm>
              <a:off x="3714812" y="4864648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圆角矩形 34"/>
            <p:cNvSpPr/>
            <p:nvPr/>
          </p:nvSpPr>
          <p:spPr>
            <a:xfrm>
              <a:off x="3740059" y="5294591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0" name="矩形 24"/>
          <p:cNvSpPr/>
          <p:nvPr/>
        </p:nvSpPr>
        <p:spPr>
          <a:xfrm>
            <a:off x="6744498" y="3229648"/>
            <a:ext cx="156590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4919" y="5868657"/>
            <a:ext cx="74237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Challenge: how to prevent a process from reading/writing </a:t>
            </a:r>
          </a:p>
          <a:p>
            <a:r>
              <a:rPr lang="en-US" sz="2400" dirty="0" smtClean="0"/>
              <a:t>another process’s memory?! </a:t>
            </a:r>
            <a:endParaRPr lang="en-US" sz="2400" dirty="0"/>
          </a:p>
        </p:txBody>
      </p:sp>
      <p:sp>
        <p:nvSpPr>
          <p:cNvPr id="45" name="圆角矩形 34"/>
          <p:cNvSpPr/>
          <p:nvPr/>
        </p:nvSpPr>
        <p:spPr>
          <a:xfrm>
            <a:off x="6746645" y="5092758"/>
            <a:ext cx="1603576" cy="33607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smtClean="0">
                <a:solidFill>
                  <a:schemeClr val="tx1"/>
                </a:solidFill>
                <a:latin typeface="Arial"/>
                <a:cs typeface="Arial"/>
              </a:rPr>
              <a:t>saved CPU state</a:t>
            </a:r>
            <a:endParaRPr lang="zh-CN" altLang="en-US" sz="14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3550" y="2499577"/>
            <a:ext cx="1603576" cy="33607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smtClean="0">
                <a:solidFill>
                  <a:schemeClr val="tx1"/>
                </a:solidFill>
                <a:latin typeface="Arial"/>
                <a:cs typeface="Arial"/>
              </a:rPr>
              <a:t>saved CPU state</a:t>
            </a:r>
            <a:endParaRPr lang="zh-CN" altLang="en-US" sz="14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58758" y="1876889"/>
            <a:ext cx="1628823" cy="1704823"/>
            <a:chOff x="1938265" y="3951982"/>
            <a:chExt cx="1628823" cy="1704823"/>
          </a:xfrm>
        </p:grpSpPr>
        <p:sp>
          <p:nvSpPr>
            <p:cNvPr id="40" name="圆角矩形 27"/>
            <p:cNvSpPr/>
            <p:nvPr/>
          </p:nvSpPr>
          <p:spPr>
            <a:xfrm>
              <a:off x="1938266" y="3951982"/>
              <a:ext cx="1603576" cy="37777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0028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41" name="圆角矩形 30"/>
            <p:cNvSpPr/>
            <p:nvPr/>
          </p:nvSpPr>
          <p:spPr>
            <a:xfrm>
              <a:off x="1938265" y="4411814"/>
              <a:ext cx="1603576" cy="377778"/>
            </a:xfrm>
            <a:prstGeom prst="roundRect">
              <a:avLst/>
            </a:prstGeom>
            <a:solidFill>
              <a:srgbClr val="95B3D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1200" b="1" dirty="0" err="1" smtClean="0">
                  <a:solidFill>
                    <a:prstClr val="black"/>
                  </a:solidFill>
                  <a:latin typeface="Arial"/>
                  <a:cs typeface="Arial"/>
                </a:rPr>
                <a:t>mov</a:t>
              </a:r>
              <a:r>
                <a:rPr lang="en-US" altLang="zh-CN" sz="1200" b="1" dirty="0" smtClean="0">
                  <a:solidFill>
                    <a:prstClr val="black"/>
                  </a:solidFill>
                  <a:latin typeface="Arial"/>
                  <a:cs typeface="Arial"/>
                </a:rPr>
                <a:t> %</a:t>
              </a:r>
              <a:r>
                <a:rPr lang="en-US" altLang="zh-CN" sz="1200" b="1" dirty="0" err="1" smtClean="0">
                  <a:solidFill>
                    <a:prstClr val="black"/>
                  </a:solidFill>
                  <a:latin typeface="Arial"/>
                  <a:cs typeface="Arial"/>
                </a:rPr>
                <a:t>rax</a:t>
              </a:r>
              <a:r>
                <a:rPr lang="en-US" altLang="zh-CN" sz="1200" b="1" dirty="0" smtClean="0">
                  <a:solidFill>
                    <a:prstClr val="black"/>
                  </a:solidFill>
                  <a:latin typeface="Arial"/>
                  <a:cs typeface="Arial"/>
                </a:rPr>
                <a:t>, (%</a:t>
              </a:r>
              <a:r>
                <a:rPr lang="en-US" altLang="zh-CN" sz="1200" b="1" dirty="0" err="1" smtClean="0">
                  <a:solidFill>
                    <a:prstClr val="black"/>
                  </a:solidFill>
                  <a:latin typeface="Arial"/>
                  <a:cs typeface="Arial"/>
                </a:rPr>
                <a:t>rbx</a:t>
              </a:r>
              <a:r>
                <a:rPr lang="en-US" altLang="zh-CN" sz="1200" b="1" dirty="0" smtClean="0">
                  <a:solidFill>
                    <a:prstClr val="black"/>
                  </a:solidFill>
                  <a:latin typeface="Arial"/>
                  <a:cs typeface="Arial"/>
                </a:rPr>
                <a:t>)</a:t>
              </a:r>
              <a:endParaRPr lang="en-US" altLang="zh-CN" sz="1200" b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2" name="圆角矩形 33"/>
            <p:cNvSpPr/>
            <p:nvPr/>
          </p:nvSpPr>
          <p:spPr>
            <a:xfrm>
              <a:off x="1938265" y="4849084"/>
              <a:ext cx="1603576" cy="37777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0x2</a:t>
              </a:r>
              <a:endParaRPr lang="zh-CN" altLang="en-US" dirty="0"/>
            </a:p>
          </p:txBody>
        </p:sp>
        <p:sp>
          <p:nvSpPr>
            <p:cNvPr id="43" name="圆角矩形 34"/>
            <p:cNvSpPr/>
            <p:nvPr/>
          </p:nvSpPr>
          <p:spPr>
            <a:xfrm>
              <a:off x="1963512" y="5279027"/>
              <a:ext cx="1603576" cy="37777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 smtClean="0">
                  <a:solidFill>
                    <a:schemeClr val="tx1"/>
                  </a:solidFill>
                  <a:latin typeface="Arial"/>
                  <a:cs typeface="Arial"/>
                </a:rPr>
                <a:t>0x00..1234</a:t>
              </a:r>
              <a:endParaRPr lang="zh-CN" altLang="en-US" i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852559" y="1690908"/>
            <a:ext cx="3880991" cy="1576191"/>
            <a:chOff x="2852559" y="1690908"/>
            <a:chExt cx="3880991" cy="1576191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852559" y="1974407"/>
              <a:ext cx="3880991" cy="129269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download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638" y="1690908"/>
              <a:ext cx="818445" cy="8184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050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Processes need to share </a:t>
            </a:r>
            <a:br>
              <a:rPr kumimoji="1" lang="en-US" altLang="zh-CN" dirty="0" smtClean="0"/>
            </a:br>
            <a:r>
              <a:rPr kumimoji="1" lang="en-US" altLang="zh-CN" dirty="0" smtClean="0"/>
              <a:t>memory safely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(Simplicity) Processes are loaded at the same addresses</a:t>
            </a:r>
          </a:p>
          <a:p>
            <a:pPr lvl="1"/>
            <a:r>
              <a:rPr lang="en-US" altLang="zh-CN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e.g. Linker/loader can handle </a:t>
            </a: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different processes with the same </a:t>
            </a:r>
            <a:r>
              <a:rPr lang="en-US" altLang="zh-CN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code</a:t>
            </a:r>
          </a:p>
          <a:p>
            <a:r>
              <a:rPr kumimoji="1" lang="en-US" altLang="zh-CN" dirty="0" smtClean="0"/>
              <a:t>(Isolation) One process cannot access another process’ memory</a:t>
            </a:r>
          </a:p>
          <a:p>
            <a:pPr lvl="1"/>
            <a:r>
              <a:rPr kumimoji="1" lang="en-US" altLang="zh-CN" dirty="0" smtClean="0"/>
              <a:t>Process X cannot overwrite data in process Y</a:t>
            </a:r>
          </a:p>
          <a:p>
            <a:pPr lvl="1"/>
            <a:r>
              <a:rPr kumimoji="1" lang="en-US" altLang="zh-CN" dirty="0" smtClean="0"/>
              <a:t>Process X cannot peek sensitive data in process Y</a:t>
            </a:r>
            <a:endParaRPr kumimoji="1" lang="en-US" altLang="zh-CN" dirty="0"/>
          </a:p>
          <a:p>
            <a:pPr lvl="1"/>
            <a:endParaRPr lang="en-US" altLang="zh-CN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How?</a:t>
            </a:r>
          </a:p>
          <a:p>
            <a:pPr lvl="1"/>
            <a:r>
              <a:rPr lang="en-US" altLang="zh-CN" b="1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Virtual Memory</a:t>
            </a:r>
            <a:endParaRPr kumimoji="1"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315272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686800" cy="1143000"/>
          </a:xfrm>
        </p:spPr>
        <p:txBody>
          <a:bodyPr>
            <a:normAutofit fontScale="90000"/>
          </a:bodyPr>
          <a:lstStyle/>
          <a:p>
            <a:pPr marL="0" indent="0"/>
            <a:r>
              <a:rPr kumimoji="1" lang="en-US" altLang="zh-CN" dirty="0" smtClean="0">
                <a:latin typeface="Arial"/>
                <a:cs typeface="Arial"/>
              </a:rPr>
              <a:t>Hardware solution: Virtual addressing 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85316" y="1318539"/>
            <a:ext cx="2282854" cy="2542470"/>
            <a:chOff x="6114639" y="1550485"/>
            <a:chExt cx="2282854" cy="2542470"/>
          </a:xfrm>
        </p:grpSpPr>
        <p:sp>
          <p:nvSpPr>
            <p:cNvPr id="5" name="矩形 4"/>
            <p:cNvSpPr/>
            <p:nvPr/>
          </p:nvSpPr>
          <p:spPr>
            <a:xfrm>
              <a:off x="6134132" y="1568289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827575" y="1550485"/>
              <a:ext cx="70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  <a:latin typeface="Verdana"/>
                  <a:cs typeface="Verdana"/>
                </a:rPr>
                <a:t>CPU</a:t>
              </a:r>
              <a:endParaRPr kumimoji="1" lang="zh-CN" altLang="en-US" b="1" dirty="0">
                <a:solidFill>
                  <a:schemeClr val="bg1"/>
                </a:solidFill>
                <a:latin typeface="Verdana"/>
                <a:cs typeface="Verdana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6716198" y="1977027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0058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122950" y="1996951"/>
              <a:ext cx="5448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600" dirty="0" smtClean="0">
                  <a:latin typeface="Verdana"/>
                  <a:cs typeface="Verdana"/>
                </a:rPr>
                <a:t>PC:</a:t>
              </a:r>
              <a:endParaRPr kumimoji="1"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134132" y="2415046"/>
              <a:ext cx="5068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600" dirty="0" smtClean="0">
                  <a:latin typeface="Verdana"/>
                  <a:cs typeface="Verdana"/>
                </a:rPr>
                <a:t>IR:</a:t>
              </a:r>
              <a:endParaRPr kumimoji="1"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6716197" y="2436859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1200" b="1" dirty="0" err="1">
                  <a:solidFill>
                    <a:prstClr val="black"/>
                  </a:solidFill>
                  <a:latin typeface="Arial"/>
                  <a:cs typeface="Arial"/>
                </a:rPr>
                <a:t>movq</a:t>
              </a:r>
              <a:r>
                <a:rPr lang="en-US" altLang="zh-CN" sz="1200" b="1" dirty="0">
                  <a:solidFill>
                    <a:prstClr val="black"/>
                  </a:solidFill>
                  <a:latin typeface="Arial"/>
                  <a:cs typeface="Arial"/>
                </a:rPr>
                <a:t> (%</a:t>
              </a:r>
              <a:r>
                <a:rPr lang="en-US" altLang="zh-CN" sz="1200" b="1" dirty="0" err="1">
                  <a:solidFill>
                    <a:prstClr val="black"/>
                  </a:solidFill>
                  <a:latin typeface="Arial"/>
                  <a:cs typeface="Arial"/>
                </a:rPr>
                <a:t>rax</a:t>
              </a:r>
              <a:r>
                <a:rPr lang="en-US" altLang="zh-CN" sz="1200" b="1" dirty="0">
                  <a:solidFill>
                    <a:prstClr val="black"/>
                  </a:solidFill>
                  <a:latin typeface="Arial"/>
                  <a:cs typeface="Arial"/>
                </a:rPr>
                <a:t>), %</a:t>
              </a:r>
              <a:r>
                <a:rPr lang="en-US" altLang="zh-CN" sz="1200" b="1" dirty="0" err="1">
                  <a:solidFill>
                    <a:prstClr val="black"/>
                  </a:solidFill>
                  <a:latin typeface="Arial"/>
                  <a:cs typeface="Arial"/>
                </a:rPr>
                <a:t>rbx</a:t>
              </a:r>
              <a:endParaRPr lang="en-US" altLang="zh-CN" sz="1200" b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117788" y="2863758"/>
              <a:ext cx="699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 smtClean="0">
                  <a:latin typeface="Arial"/>
                  <a:cs typeface="Arial"/>
                  <a:sym typeface="Courier New Bold" charset="0"/>
                </a:rPr>
                <a:t>RAX</a:t>
              </a:r>
              <a:r>
                <a:rPr kumimoji="1" lang="en-US" altLang="zh-CN" sz="1600" dirty="0" smtClean="0">
                  <a:latin typeface="Verdana"/>
                  <a:cs typeface="Verdana"/>
                </a:rPr>
                <a:t>:</a:t>
              </a:r>
              <a:endParaRPr kumimoji="1"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6716197" y="2874129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0x38</a:t>
              </a:r>
              <a:endParaRPr lang="zh-CN" altLang="en-US" dirty="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6741444" y="3304072"/>
              <a:ext cx="1603576" cy="377778"/>
            </a:xfrm>
            <a:prstGeom prst="roundRect">
              <a:avLst/>
            </a:prstGeom>
            <a:solidFill>
              <a:srgbClr val="EEECE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 smtClean="0">
                  <a:solidFill>
                    <a:schemeClr val="tx1"/>
                  </a:solidFill>
                  <a:latin typeface="Arial"/>
                  <a:cs typeface="Arial"/>
                </a:rPr>
                <a:t>0x1</a:t>
              </a:r>
              <a:endParaRPr lang="zh-CN" altLang="en-US" i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7347311" y="369284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mr-IN" altLang="zh-CN" sz="2000" b="1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2000" b="1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6114639" y="3315514"/>
              <a:ext cx="699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 smtClean="0">
                  <a:latin typeface="Arial"/>
                  <a:cs typeface="Arial"/>
                  <a:sym typeface="Courier New Bold" charset="0"/>
                </a:rPr>
                <a:t>RBX</a:t>
              </a:r>
              <a:r>
                <a:rPr kumimoji="1" lang="en-US" altLang="zh-CN" sz="1600" dirty="0" smtClean="0">
                  <a:latin typeface="Verdana"/>
                  <a:cs typeface="Verdana"/>
                </a:rPr>
                <a:t>:</a:t>
              </a:r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5794409" y="1355908"/>
            <a:ext cx="2529087" cy="4456535"/>
            <a:chOff x="616315" y="1701731"/>
            <a:chExt cx="3151863" cy="4456535"/>
          </a:xfrm>
        </p:grpSpPr>
        <p:sp>
          <p:nvSpPr>
            <p:cNvPr id="6" name="矩形 5"/>
            <p:cNvSpPr/>
            <p:nvPr/>
          </p:nvSpPr>
          <p:spPr>
            <a:xfrm>
              <a:off x="2032639" y="5788934"/>
              <a:ext cx="15259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b="1" dirty="0" smtClean="0">
                  <a:latin typeface="Verdana"/>
                  <a:cs typeface="Verdana"/>
                </a:rPr>
                <a:t>Memory</a:t>
              </a:r>
              <a:endParaRPr lang="zh-CN" altLang="en-US" b="1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800359" y="2819387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800359" y="2445954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800359" y="2075164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dirty="0">
                <a:latin typeface="Consolas"/>
                <a:cs typeface="Consola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800359" y="1701731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1600" dirty="0">
                <a:latin typeface="Arial"/>
                <a:cs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800359" y="3192427"/>
              <a:ext cx="1951499" cy="373433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i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804729" y="3939936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09098" y="4313369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816679" y="4679429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816679" y="5047000"/>
              <a:ext cx="1951499" cy="373433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1" dirty="0" smtClean="0">
                  <a:solidFill>
                    <a:prstClr val="black"/>
                  </a:solidFill>
                  <a:latin typeface="Arial"/>
                  <a:cs typeface="Arial"/>
                </a:rPr>
                <a:t>0x1</a:t>
              </a:r>
              <a:endParaRPr lang="zh-CN" altLang="en-US" i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816679" y="5415501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2400" dirty="0" smtClean="0">
                  <a:solidFill>
                    <a:prstClr val="black"/>
                  </a:solidFill>
                  <a:latin typeface="Arial"/>
                  <a:cs typeface="Arial"/>
                </a:rPr>
                <a:t>……</a:t>
              </a:r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800359" y="3575471"/>
              <a:ext cx="1951499" cy="352064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27554" y="1701731"/>
              <a:ext cx="1172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058</a:t>
              </a:r>
              <a:endParaRPr lang="zh-CN" altLang="en-US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616315" y="2068027"/>
              <a:ext cx="1172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050</a:t>
              </a:r>
              <a:endParaRPr lang="zh-CN" altLang="en-US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6315" y="5052862"/>
              <a:ext cx="1172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010</a:t>
              </a:r>
              <a:endParaRPr lang="zh-CN" altLang="en-US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616315" y="4677668"/>
              <a:ext cx="1172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018</a:t>
              </a:r>
              <a:endParaRPr lang="zh-CN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616315" y="4301544"/>
              <a:ext cx="1172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020</a:t>
              </a:r>
              <a:endParaRPr lang="zh-CN" alt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616315" y="3944037"/>
              <a:ext cx="1172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028</a:t>
              </a:r>
              <a:endParaRPr lang="zh-CN" altLang="en-US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627554" y="3587229"/>
              <a:ext cx="1172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030</a:t>
              </a:r>
              <a:endParaRPr lang="zh-CN" altLang="en-US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629203" y="3177438"/>
              <a:ext cx="1172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038</a:t>
              </a:r>
              <a:endParaRPr lang="zh-CN" altLang="en-US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633573" y="2815249"/>
              <a:ext cx="1172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040</a:t>
              </a:r>
              <a:endParaRPr lang="zh-CN" altLang="en-US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623043" y="2459691"/>
              <a:ext cx="1172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048</a:t>
              </a:r>
              <a:endParaRPr lang="zh-CN" altLang="en-US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1344499" y="5407552"/>
              <a:ext cx="398441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2000" b="1" dirty="0" smtClean="0">
                  <a:solidFill>
                    <a:prstClr val="black"/>
                  </a:solidFill>
                  <a:latin typeface="Arial"/>
                  <a:cs typeface="Arial"/>
                </a:rPr>
                <a:t>...</a:t>
              </a:r>
              <a:endParaRPr lang="zh-CN" altLang="en-US" sz="2000" b="1" dirty="0"/>
            </a:p>
          </p:txBody>
        </p:sp>
      </p:grpSp>
      <p:cxnSp>
        <p:nvCxnSpPr>
          <p:cNvPr id="66" name="Straight Arrow Connector 39"/>
          <p:cNvCxnSpPr>
            <a:endCxn id="44" idx="1"/>
          </p:cNvCxnSpPr>
          <p:nvPr/>
        </p:nvCxnSpPr>
        <p:spPr bwMode="auto">
          <a:xfrm>
            <a:off x="2402805" y="2298837"/>
            <a:ext cx="1286001" cy="0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367291" y="1972591"/>
            <a:ext cx="13065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Virtual address</a:t>
            </a:r>
            <a:endParaRPr lang="zh-CN" altLang="en-US" sz="1200" b="1" dirty="0"/>
          </a:p>
        </p:txBody>
      </p:sp>
      <p:cxnSp>
        <p:nvCxnSpPr>
          <p:cNvPr id="67" name="Straight Arrow Connector 39"/>
          <p:cNvCxnSpPr>
            <a:stCxn id="15" idx="3"/>
            <a:endCxn id="35" idx="2"/>
          </p:cNvCxnSpPr>
          <p:nvPr/>
        </p:nvCxnSpPr>
        <p:spPr bwMode="auto">
          <a:xfrm flipH="1" flipV="1">
            <a:off x="1513909" y="3449904"/>
            <a:ext cx="6809587" cy="1437990"/>
          </a:xfrm>
          <a:prstGeom prst="bentConnector4">
            <a:avLst>
              <a:gd name="adj1" fmla="val -3357"/>
              <a:gd name="adj2" fmla="val -76788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045695" y="5899788"/>
            <a:ext cx="1145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data</a:t>
            </a:r>
            <a:r>
              <a:rPr lang="en-US" altLang="zh-CN" i="1" dirty="0" smtClean="0">
                <a:solidFill>
                  <a:prstClr val="black"/>
                </a:solidFill>
                <a:latin typeface="Arial"/>
                <a:cs typeface="Arial"/>
              </a:rPr>
              <a:t>: 0x1</a:t>
            </a:r>
            <a:endParaRPr lang="zh-CN" altLang="en-US" dirty="0"/>
          </a:p>
        </p:txBody>
      </p: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3688806" y="1916110"/>
            <a:ext cx="1275484" cy="765453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2000" b="1" dirty="0">
                <a:solidFill>
                  <a:srgbClr val="000000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23" name="矩形 22"/>
          <p:cNvSpPr/>
          <p:nvPr/>
        </p:nvSpPr>
        <p:spPr>
          <a:xfrm>
            <a:off x="2726373" y="2317210"/>
            <a:ext cx="573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0x38</a:t>
            </a:r>
            <a:endParaRPr lang="zh-CN" altLang="en-US" sz="1400" dirty="0"/>
          </a:p>
        </p:txBody>
      </p:sp>
      <p:cxnSp>
        <p:nvCxnSpPr>
          <p:cNvPr id="63" name="Straight Arrow Connector 39"/>
          <p:cNvCxnSpPr>
            <a:stCxn id="44" idx="3"/>
            <a:endCxn id="15" idx="1"/>
          </p:cNvCxnSpPr>
          <p:nvPr/>
        </p:nvCxnSpPr>
        <p:spPr bwMode="auto">
          <a:xfrm>
            <a:off x="4964290" y="2298837"/>
            <a:ext cx="1793303" cy="2589057"/>
          </a:xfrm>
          <a:prstGeom prst="bentConnector3">
            <a:avLst>
              <a:gd name="adj1" fmla="val 29398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2787517" y="1533982"/>
            <a:ext cx="2835018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b="1" dirty="0" smtClean="0">
                <a:latin typeface="Verdana"/>
                <a:cs typeface="Verdana"/>
              </a:rPr>
              <a:t>Memory Management Unit</a:t>
            </a:r>
          </a:p>
        </p:txBody>
      </p:sp>
      <p:sp>
        <p:nvSpPr>
          <p:cNvPr id="68" name="矩形 67"/>
          <p:cNvSpPr/>
          <p:nvPr/>
        </p:nvSpPr>
        <p:spPr>
          <a:xfrm>
            <a:off x="4024088" y="4454955"/>
            <a:ext cx="14421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Physical address</a:t>
            </a:r>
          </a:p>
          <a:p>
            <a:pPr algn="ctr"/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0x10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6840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686800" cy="1143000"/>
          </a:xfrm>
        </p:spPr>
        <p:txBody>
          <a:bodyPr>
            <a:normAutofit/>
          </a:bodyPr>
          <a:lstStyle/>
          <a:p>
            <a:pPr marL="0" indent="0"/>
            <a:r>
              <a:rPr kumimoji="1" lang="en-US" altLang="zh-CN" dirty="0" smtClean="0">
                <a:latin typeface="Arial"/>
                <a:cs typeface="Arial"/>
              </a:rPr>
              <a:t>Address Translation </a:t>
            </a:r>
            <a:r>
              <a:rPr kumimoji="1" lang="mr-IN" altLang="zh-CN" dirty="0" smtClean="0">
                <a:latin typeface="Arial"/>
                <a:cs typeface="Arial"/>
              </a:rPr>
              <a:t>–</a:t>
            </a:r>
            <a:r>
              <a:rPr kumimoji="1" lang="en-US" altLang="zh-CN" dirty="0">
                <a:latin typeface="Arial"/>
                <a:cs typeface="Arial"/>
              </a:rPr>
              <a:t> </a:t>
            </a:r>
            <a:r>
              <a:rPr kumimoji="1" lang="en-US" altLang="zh-CN" dirty="0" err="1" smtClean="0">
                <a:latin typeface="Arial"/>
                <a:cs typeface="Arial"/>
              </a:rPr>
              <a:t>Strawman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4317999" y="3740727"/>
            <a:ext cx="1244046" cy="1460863"/>
            <a:chOff x="6066746" y="1550485"/>
            <a:chExt cx="2330747" cy="2599614"/>
          </a:xfrm>
        </p:grpSpPr>
        <p:sp>
          <p:nvSpPr>
            <p:cNvPr id="5" name="矩形 4"/>
            <p:cNvSpPr/>
            <p:nvPr/>
          </p:nvSpPr>
          <p:spPr>
            <a:xfrm>
              <a:off x="6134132" y="1568289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80116" y="1550485"/>
              <a:ext cx="803242" cy="4286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chemeClr val="bg1"/>
                  </a:solidFill>
                  <a:latin typeface="Verdana"/>
                  <a:cs typeface="Verdana"/>
                </a:rPr>
                <a:t>CPU</a:t>
              </a:r>
              <a:endParaRPr kumimoji="1" lang="zh-CN" altLang="en-US" sz="900" b="1" dirty="0">
                <a:solidFill>
                  <a:schemeClr val="bg1"/>
                </a:solidFill>
                <a:latin typeface="Verdana"/>
                <a:cs typeface="Verdana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6716198" y="1977027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sz="900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0058</a:t>
              </a:r>
              <a:endParaRPr lang="zh-CN" altLang="en-US" sz="900" dirty="0">
                <a:latin typeface="Arial"/>
                <a:cs typeface="Arial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067273" y="1996950"/>
              <a:ext cx="656190" cy="40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800" dirty="0" smtClean="0">
                  <a:latin typeface="Verdana"/>
                  <a:cs typeface="Verdana"/>
                </a:rPr>
                <a:t>PC:</a:t>
              </a:r>
              <a:endParaRPr kumimoji="1" lang="zh-CN" altLang="en-US" sz="800" dirty="0">
                <a:latin typeface="Verdana"/>
                <a:cs typeface="Verdana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076547" y="2415047"/>
              <a:ext cx="622036" cy="40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800" dirty="0" smtClean="0">
                  <a:latin typeface="Verdana"/>
                  <a:cs typeface="Verdana"/>
                </a:rPr>
                <a:t>IR:</a:t>
              </a:r>
              <a:endParaRPr kumimoji="1" lang="zh-CN" altLang="en-US" sz="800" dirty="0">
                <a:latin typeface="Verdana"/>
                <a:cs typeface="Verdana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6716197" y="2436859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600" b="1" dirty="0" err="1">
                  <a:solidFill>
                    <a:prstClr val="black"/>
                  </a:solidFill>
                  <a:latin typeface="Arial"/>
                  <a:cs typeface="Arial"/>
                </a:rPr>
                <a:t>movq</a:t>
              </a:r>
              <a:r>
                <a:rPr lang="en-US" altLang="zh-CN" sz="600" b="1" dirty="0">
                  <a:solidFill>
                    <a:prstClr val="black"/>
                  </a:solidFill>
                  <a:latin typeface="Arial"/>
                  <a:cs typeface="Arial"/>
                </a:rPr>
                <a:t> (%</a:t>
              </a:r>
              <a:r>
                <a:rPr lang="en-US" altLang="zh-CN" sz="600" b="1" dirty="0" err="1">
                  <a:solidFill>
                    <a:prstClr val="black"/>
                  </a:solidFill>
                  <a:latin typeface="Arial"/>
                  <a:cs typeface="Arial"/>
                </a:rPr>
                <a:t>rax</a:t>
              </a:r>
              <a:r>
                <a:rPr lang="en-US" altLang="zh-CN" sz="600" b="1" dirty="0">
                  <a:solidFill>
                    <a:prstClr val="black"/>
                  </a:solidFill>
                  <a:latin typeface="Arial"/>
                  <a:cs typeface="Arial"/>
                </a:rPr>
                <a:t>), %</a:t>
              </a:r>
              <a:r>
                <a:rPr lang="en-US" altLang="zh-CN" sz="600" b="1" dirty="0" err="1">
                  <a:solidFill>
                    <a:prstClr val="black"/>
                  </a:solidFill>
                  <a:latin typeface="Arial"/>
                  <a:cs typeface="Arial"/>
                </a:rPr>
                <a:t>rbx</a:t>
              </a:r>
              <a:endParaRPr lang="en-US" altLang="zh-CN" sz="600" b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069893" y="2863758"/>
              <a:ext cx="795514" cy="40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00" dirty="0" smtClean="0">
                  <a:latin typeface="Arial"/>
                  <a:cs typeface="Arial"/>
                  <a:sym typeface="Courier New Bold" charset="0"/>
                </a:rPr>
                <a:t>RAX</a:t>
              </a:r>
              <a:r>
                <a:rPr kumimoji="1" lang="en-US" altLang="zh-CN" sz="800" dirty="0" smtClean="0">
                  <a:latin typeface="Verdana"/>
                  <a:cs typeface="Verdana"/>
                </a:rPr>
                <a:t>:</a:t>
              </a:r>
              <a:endParaRPr kumimoji="1" lang="zh-CN" altLang="en-US" sz="800" dirty="0">
                <a:latin typeface="Verdana"/>
                <a:cs typeface="Verdana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6716197" y="2874129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0x38</a:t>
              </a:r>
              <a:endParaRPr lang="zh-CN" altLang="en-US" sz="900" dirty="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6741444" y="3304072"/>
              <a:ext cx="1603576" cy="377778"/>
            </a:xfrm>
            <a:prstGeom prst="roundRect">
              <a:avLst/>
            </a:prstGeom>
            <a:solidFill>
              <a:srgbClr val="EEECE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i="1" dirty="0" smtClean="0">
                  <a:solidFill>
                    <a:schemeClr val="tx1"/>
                  </a:solidFill>
                  <a:latin typeface="Arial"/>
                  <a:cs typeface="Arial"/>
                </a:rPr>
                <a:t>0x1</a:t>
              </a:r>
              <a:endParaRPr lang="zh-CN" altLang="en-US" sz="900" i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7286428" y="3692844"/>
              <a:ext cx="562917" cy="4572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mr-IN" altLang="zh-CN" sz="1000" b="1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000" b="1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6066746" y="3315514"/>
              <a:ext cx="795514" cy="40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00" dirty="0" smtClean="0">
                  <a:latin typeface="Arial"/>
                  <a:cs typeface="Arial"/>
                  <a:sym typeface="Courier New Bold" charset="0"/>
                </a:rPr>
                <a:t>RBX</a:t>
              </a:r>
              <a:r>
                <a:rPr kumimoji="1" lang="en-US" altLang="zh-CN" sz="800" dirty="0" smtClean="0">
                  <a:latin typeface="Verdana"/>
                  <a:cs typeface="Verdana"/>
                </a:rPr>
                <a:t>:</a:t>
              </a:r>
              <a:endParaRPr kumimoji="1" lang="zh-CN" altLang="en-US" sz="800" dirty="0">
                <a:latin typeface="Verdana"/>
                <a:cs typeface="Verdana"/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7241377" y="3706982"/>
            <a:ext cx="1499347" cy="2537716"/>
            <a:chOff x="267400" y="1701731"/>
            <a:chExt cx="3500778" cy="4515880"/>
          </a:xfrm>
        </p:grpSpPr>
        <p:sp>
          <p:nvSpPr>
            <p:cNvPr id="6" name="矩形 5"/>
            <p:cNvSpPr/>
            <p:nvPr/>
          </p:nvSpPr>
          <p:spPr>
            <a:xfrm>
              <a:off x="2032639" y="5788935"/>
              <a:ext cx="1592827" cy="42867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900" b="1" dirty="0" smtClean="0">
                  <a:latin typeface="Verdana"/>
                  <a:cs typeface="Verdana"/>
                </a:rPr>
                <a:t>Memory</a:t>
              </a:r>
              <a:endParaRPr lang="zh-CN" altLang="en-US" sz="900" b="1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800359" y="2819387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5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800359" y="2445954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800359" y="2075164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900" dirty="0">
                <a:latin typeface="Consolas"/>
                <a:cs typeface="Consola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800359" y="1701731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800" dirty="0">
                <a:latin typeface="Arial"/>
                <a:cs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800359" y="3192427"/>
              <a:ext cx="1951499" cy="373433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804729" y="3939936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5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09098" y="4313369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5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816679" y="4679429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816679" y="5047000"/>
              <a:ext cx="1951499" cy="373433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 i="1" dirty="0" smtClean="0">
                  <a:solidFill>
                    <a:prstClr val="black"/>
                  </a:solidFill>
                  <a:latin typeface="Arial"/>
                  <a:cs typeface="Arial"/>
                </a:rPr>
                <a:t>0x1</a:t>
              </a:r>
              <a:endParaRPr lang="zh-CN" altLang="en-US" sz="900" i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816679" y="5415501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050" dirty="0" smtClean="0">
                  <a:solidFill>
                    <a:prstClr val="black"/>
                  </a:solidFill>
                  <a:latin typeface="Arial"/>
                  <a:cs typeface="Arial"/>
                </a:rPr>
                <a:t>……</a:t>
              </a:r>
              <a:endParaRPr lang="zh-CN" altLang="en-US" sz="105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800359" y="3575471"/>
              <a:ext cx="1951499" cy="352064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5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78639" y="1701731"/>
              <a:ext cx="1521720" cy="42867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058</a:t>
              </a:r>
              <a:endParaRPr lang="zh-CN" altLang="en-US" sz="900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267400" y="2068028"/>
              <a:ext cx="1521720" cy="42867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050</a:t>
              </a:r>
              <a:endParaRPr lang="zh-CN" altLang="en-US" sz="90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267400" y="5052861"/>
              <a:ext cx="1521720" cy="42867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010</a:t>
              </a:r>
              <a:endParaRPr lang="zh-CN" altLang="en-US" sz="900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267400" y="4677667"/>
              <a:ext cx="1521720" cy="42867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018</a:t>
              </a:r>
              <a:endParaRPr lang="zh-CN" altLang="en-US" sz="900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267400" y="4301543"/>
              <a:ext cx="1521720" cy="42867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900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020</a:t>
              </a:r>
              <a:endParaRPr lang="zh-CN" altLang="en-US" sz="900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267400" y="3944036"/>
              <a:ext cx="1521720" cy="42867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028</a:t>
              </a:r>
              <a:endParaRPr lang="zh-CN" altLang="en-US" sz="900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278638" y="3587229"/>
              <a:ext cx="1521721" cy="42867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030</a:t>
              </a:r>
              <a:endParaRPr lang="zh-CN" altLang="en-US" sz="900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280288" y="3177438"/>
              <a:ext cx="1521721" cy="42867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900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038</a:t>
              </a:r>
              <a:endParaRPr lang="zh-CN" altLang="en-US" sz="900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284658" y="2815249"/>
              <a:ext cx="1521721" cy="42867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040</a:t>
              </a:r>
              <a:endParaRPr lang="zh-CN" altLang="en-US" sz="900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274127" y="2459690"/>
              <a:ext cx="1521721" cy="42867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900" dirty="0" smtClean="0">
                  <a:solidFill>
                    <a:prstClr val="black"/>
                  </a:solidFill>
                  <a:latin typeface="Arial"/>
                  <a:cs typeface="Arial"/>
                </a:rPr>
                <a:t>048</a:t>
              </a:r>
              <a:endParaRPr lang="zh-CN" altLang="en-US" sz="900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1089282" y="5407551"/>
              <a:ext cx="653662" cy="45725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1000" b="1" dirty="0" smtClean="0">
                  <a:solidFill>
                    <a:prstClr val="black"/>
                  </a:solidFill>
                  <a:latin typeface="Arial"/>
                  <a:cs typeface="Arial"/>
                </a:rPr>
                <a:t>...</a:t>
              </a:r>
              <a:endParaRPr lang="zh-CN" altLang="en-US" sz="1000" b="1" dirty="0"/>
            </a:p>
          </p:txBody>
        </p:sp>
      </p:grpSp>
      <p:cxnSp>
        <p:nvCxnSpPr>
          <p:cNvPr id="66" name="Straight Arrow Connector 39"/>
          <p:cNvCxnSpPr>
            <a:endCxn id="44" idx="1"/>
          </p:cNvCxnSpPr>
          <p:nvPr/>
        </p:nvCxnSpPr>
        <p:spPr bwMode="auto">
          <a:xfrm>
            <a:off x="5580531" y="4291609"/>
            <a:ext cx="686408" cy="0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555366" y="4108273"/>
            <a:ext cx="709802" cy="1927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b="1" dirty="0" smtClean="0">
                <a:solidFill>
                  <a:prstClr val="black"/>
                </a:solidFill>
                <a:latin typeface="Arial"/>
                <a:cs typeface="Arial"/>
              </a:rPr>
              <a:t>Virtual address</a:t>
            </a:r>
            <a:endParaRPr lang="zh-CN" altLang="en-US" sz="600" b="1" dirty="0"/>
          </a:p>
        </p:txBody>
      </p:sp>
      <p:cxnSp>
        <p:nvCxnSpPr>
          <p:cNvPr id="67" name="Straight Arrow Connector 39"/>
          <p:cNvCxnSpPr>
            <a:stCxn id="15" idx="3"/>
            <a:endCxn id="35" idx="2"/>
          </p:cNvCxnSpPr>
          <p:nvPr/>
        </p:nvCxnSpPr>
        <p:spPr bwMode="auto">
          <a:xfrm flipH="1" flipV="1">
            <a:off x="5106080" y="4938456"/>
            <a:ext cx="3634644" cy="753339"/>
          </a:xfrm>
          <a:prstGeom prst="bentConnector4">
            <a:avLst>
              <a:gd name="adj1" fmla="val -6289"/>
              <a:gd name="adj2" fmla="val 56964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6457431" y="6315178"/>
            <a:ext cx="633284" cy="24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Arial"/>
                <a:cs typeface="Arial"/>
              </a:rPr>
              <a:t>data</a:t>
            </a:r>
            <a:r>
              <a:rPr lang="en-US" altLang="zh-CN" sz="900" i="1" dirty="0" smtClean="0">
                <a:solidFill>
                  <a:prstClr val="black"/>
                </a:solidFill>
                <a:latin typeface="Arial"/>
                <a:cs typeface="Arial"/>
              </a:rPr>
              <a:t>: 0x1</a:t>
            </a:r>
            <a:endParaRPr lang="zh-CN" altLang="en-US" sz="900" dirty="0"/>
          </a:p>
        </p:txBody>
      </p: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6266939" y="4076534"/>
            <a:ext cx="680795" cy="430149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1000" b="1" dirty="0">
                <a:solidFill>
                  <a:srgbClr val="000000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23" name="矩形 22"/>
          <p:cNvSpPr/>
          <p:nvPr/>
        </p:nvSpPr>
        <p:spPr>
          <a:xfrm>
            <a:off x="5724302" y="4301933"/>
            <a:ext cx="364235" cy="208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00" dirty="0">
                <a:solidFill>
                  <a:prstClr val="black"/>
                </a:solidFill>
                <a:latin typeface="Arial"/>
                <a:cs typeface="Arial"/>
              </a:rPr>
              <a:t>0x38</a:t>
            </a:r>
            <a:endParaRPr lang="zh-CN" altLang="en-US" sz="700" dirty="0"/>
          </a:p>
        </p:txBody>
      </p:sp>
      <p:cxnSp>
        <p:nvCxnSpPr>
          <p:cNvPr id="63" name="Straight Arrow Connector 39"/>
          <p:cNvCxnSpPr>
            <a:stCxn id="44" idx="3"/>
            <a:endCxn id="15" idx="1"/>
          </p:cNvCxnSpPr>
          <p:nvPr/>
        </p:nvCxnSpPr>
        <p:spPr bwMode="auto">
          <a:xfrm>
            <a:off x="6947734" y="4291609"/>
            <a:ext cx="957183" cy="1400186"/>
          </a:xfrm>
          <a:prstGeom prst="bentConnector3">
            <a:avLst>
              <a:gd name="adj1" fmla="val 50000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5859405" y="3868284"/>
            <a:ext cx="1449532" cy="20877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700" b="1" dirty="0" smtClean="0">
                <a:latin typeface="Verdana"/>
                <a:cs typeface="Verdana"/>
              </a:rPr>
              <a:t>Memory Management Unit</a:t>
            </a:r>
          </a:p>
        </p:txBody>
      </p:sp>
      <p:sp>
        <p:nvSpPr>
          <p:cNvPr id="49" name="矩形 48"/>
          <p:cNvSpPr/>
          <p:nvPr/>
        </p:nvSpPr>
        <p:spPr>
          <a:xfrm>
            <a:off x="6440248" y="5503247"/>
            <a:ext cx="781051" cy="3051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b="1" dirty="0" smtClean="0">
                <a:solidFill>
                  <a:prstClr val="black"/>
                </a:solidFill>
                <a:latin typeface="Arial"/>
                <a:cs typeface="Arial"/>
              </a:rPr>
              <a:t>Physical address</a:t>
            </a:r>
          </a:p>
          <a:p>
            <a:pPr algn="ctr"/>
            <a:r>
              <a:rPr lang="en-US" altLang="zh-CN" sz="700" dirty="0" smtClean="0">
                <a:solidFill>
                  <a:prstClr val="black"/>
                </a:solidFill>
                <a:latin typeface="Arial"/>
                <a:cs typeface="Arial"/>
              </a:rPr>
              <a:t>0x10</a:t>
            </a:r>
            <a:endParaRPr lang="zh-CN" altLang="en-US" sz="700" dirty="0"/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>
          <a:xfrm>
            <a:off x="455612" y="1163648"/>
            <a:ext cx="7872185" cy="910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400" dirty="0" smtClean="0"/>
              <a:t>Provide MMU with a mapping table at byte granularity</a:t>
            </a:r>
          </a:p>
          <a:p>
            <a:pPr lvl="0">
              <a:buFont typeface="Symbol" charset="2"/>
              <a:buChar char="-"/>
            </a:pPr>
            <a:r>
              <a:rPr lang="en-US" altLang="zh-CN" sz="2400" dirty="0" smtClean="0">
                <a:solidFill>
                  <a:srgbClr val="000000"/>
                </a:solidFill>
              </a:rPr>
              <a:t>Map each virtual address into a physical address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altLang="zh-CN" sz="2400" dirty="0" smtClean="0"/>
          </a:p>
          <a:p>
            <a:pPr marL="0" indent="0">
              <a:buFont typeface="Arial" pitchFamily="34" charset="0"/>
              <a:buNone/>
            </a:pPr>
            <a:endParaRPr lang="en-US" altLang="zh-CN" sz="2400" dirty="0" smtClean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10820"/>
              </p:ext>
            </p:extLst>
          </p:nvPr>
        </p:nvGraphicFramePr>
        <p:xfrm>
          <a:off x="455612" y="2480853"/>
          <a:ext cx="337127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6363"/>
                <a:gridCol w="17549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"/>
                          <a:cs typeface="Arial"/>
                        </a:rPr>
                        <a:t>Virtual</a:t>
                      </a:r>
                      <a:r>
                        <a:rPr lang="en-US" altLang="zh-CN" sz="160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"/>
                          <a:cs typeface="Arial"/>
                        </a:rPr>
                        <a:t> address</a:t>
                      </a:r>
                      <a:endParaRPr lang="zh-CN" altLang="en-US" sz="16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Physical</a:t>
                      </a:r>
                      <a:r>
                        <a:rPr lang="en-US" altLang="zh-CN" sz="1600" baseline="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address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sz="1800" b="1" dirty="0" smtClean="0">
                          <a:latin typeface="Arial"/>
                          <a:cs typeface="Arial"/>
                        </a:rPr>
                        <a:t>…</a:t>
                      </a:r>
                      <a:endParaRPr lang="zh-CN" altLang="en-US" sz="18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1800" b="1" dirty="0" smtClean="0">
                          <a:latin typeface="Arial"/>
                          <a:cs typeface="Arial"/>
                        </a:rPr>
                        <a:t>…</a:t>
                      </a:r>
                      <a:endParaRPr lang="zh-CN" altLang="en-US" sz="16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Arial"/>
                          <a:cs typeface="Arial"/>
                        </a:rPr>
                        <a:t>0x58</a:t>
                      </a:r>
                      <a:endParaRPr lang="zh-CN" alt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Arial"/>
                          <a:cs typeface="Arial"/>
                        </a:rPr>
                        <a:t>0x10</a:t>
                      </a:r>
                      <a:endParaRPr lang="zh-CN" alt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Arial"/>
                          <a:cs typeface="Arial"/>
                        </a:rPr>
                        <a:t>0x59</a:t>
                      </a:r>
                      <a:endParaRPr lang="zh-CN" alt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Arial"/>
                          <a:cs typeface="Arial"/>
                        </a:rPr>
                        <a:t>0x11</a:t>
                      </a:r>
                      <a:endParaRPr lang="zh-CN" alt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sz="1600" b="1" dirty="0" smtClean="0">
                          <a:latin typeface="Arial"/>
                          <a:cs typeface="Arial"/>
                        </a:rPr>
                        <a:t>…</a:t>
                      </a:r>
                      <a:endParaRPr lang="zh-CN" alt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1600" b="1" dirty="0" smtClean="0">
                          <a:latin typeface="Arial"/>
                          <a:cs typeface="Arial"/>
                        </a:rPr>
                        <a:t>…</a:t>
                      </a:r>
                      <a:endParaRPr lang="zh-CN" alt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1362571" y="4355968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/>
              <a:t>mapping table</a:t>
            </a:r>
            <a:endParaRPr lang="zh-CN" altLang="en-US" sz="1600" b="1" dirty="0"/>
          </a:p>
        </p:txBody>
      </p:sp>
      <p:sp>
        <p:nvSpPr>
          <p:cNvPr id="26" name="Freeform 25"/>
          <p:cNvSpPr/>
          <p:nvPr/>
        </p:nvSpPr>
        <p:spPr>
          <a:xfrm>
            <a:off x="3886405" y="3076486"/>
            <a:ext cx="2725958" cy="733666"/>
          </a:xfrm>
          <a:custGeom>
            <a:avLst/>
            <a:gdLst>
              <a:gd name="connsiteX0" fmla="*/ 0 w 2956762"/>
              <a:gd name="connsiteY0" fmla="*/ 186230 h 733666"/>
              <a:gd name="connsiteX1" fmla="*/ 1477929 w 2956762"/>
              <a:gd name="connsiteY1" fmla="*/ 102 h 733666"/>
              <a:gd name="connsiteX2" fmla="*/ 2736905 w 2956762"/>
              <a:gd name="connsiteY2" fmla="*/ 208128 h 733666"/>
              <a:gd name="connsiteX3" fmla="*/ 2955858 w 2956762"/>
              <a:gd name="connsiteY3" fmla="*/ 733666 h 733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762" h="733666">
                <a:moveTo>
                  <a:pt x="0" y="186230"/>
                </a:moveTo>
                <a:cubicBezTo>
                  <a:pt x="510889" y="91341"/>
                  <a:pt x="1021778" y="-3548"/>
                  <a:pt x="1477929" y="102"/>
                </a:cubicBezTo>
                <a:cubicBezTo>
                  <a:pt x="1934080" y="3752"/>
                  <a:pt x="2490584" y="85867"/>
                  <a:pt x="2736905" y="208128"/>
                </a:cubicBezTo>
                <a:cubicBezTo>
                  <a:pt x="2983226" y="330389"/>
                  <a:pt x="2955858" y="733666"/>
                  <a:pt x="2955858" y="733666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矩形 20"/>
          <p:cNvSpPr/>
          <p:nvPr/>
        </p:nvSpPr>
        <p:spPr>
          <a:xfrm>
            <a:off x="455612" y="5691795"/>
            <a:ext cx="5904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Question: What </a:t>
            </a:r>
            <a:r>
              <a:rPr lang="en-US" altLang="zh-CN" sz="2400" b="1" dirty="0">
                <a:solidFill>
                  <a:srgbClr val="FF0000"/>
                </a:solidFill>
              </a:rPr>
              <a:t>is the size of mapping table? </a:t>
            </a:r>
          </a:p>
        </p:txBody>
      </p:sp>
      <p:sp>
        <p:nvSpPr>
          <p:cNvPr id="69" name="矩形 20"/>
          <p:cNvSpPr/>
          <p:nvPr/>
        </p:nvSpPr>
        <p:spPr>
          <a:xfrm>
            <a:off x="457200" y="6225055"/>
            <a:ext cx="37547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For 64-bit address, size is 2</a:t>
            </a:r>
            <a:r>
              <a:rPr lang="en-US" altLang="zh-CN" sz="2400" baseline="30000" dirty="0" smtClean="0">
                <a:solidFill>
                  <a:srgbClr val="0000FF"/>
                </a:solidFill>
              </a:rPr>
              <a:t>64</a:t>
            </a:r>
            <a:endParaRPr lang="en-US" altLang="zh-CN" sz="2400" baseline="30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411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 animBg="1"/>
      <p:bldP spid="68" grpId="0"/>
      <p:bldP spid="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/>
                <a:cs typeface="Arial"/>
              </a:rPr>
              <a:t>Address Translation </a:t>
            </a:r>
            <a:r>
              <a:rPr kumimoji="1" lang="mr-IN" altLang="zh-CN" dirty="0" smtClean="0">
                <a:latin typeface="Arial"/>
                <a:cs typeface="Arial"/>
              </a:rPr>
              <a:t>–</a:t>
            </a:r>
            <a:r>
              <a:rPr kumimoji="1" lang="en-US" altLang="zh-CN" dirty="0" smtClean="0">
                <a:latin typeface="Arial"/>
                <a:cs typeface="Arial"/>
              </a:rPr>
              <a:t> Page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Problem: Mapping table too big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Solution: map at a coarser granularity </a:t>
            </a:r>
          </a:p>
          <a:p>
            <a:pPr lvl="1"/>
            <a:r>
              <a:rPr kumimoji="1" lang="en-US" altLang="zh-CN" dirty="0" smtClean="0"/>
              <a:t>Divide memory into fixed-size pages. </a:t>
            </a:r>
          </a:p>
          <a:p>
            <a:pPr lvl="1"/>
            <a:r>
              <a:rPr kumimoji="1" lang="en-US" altLang="zh-CN" dirty="0" smtClean="0"/>
              <a:t>Page table: map virtual pages to physical pages.</a:t>
            </a:r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785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example: 4-bit address</a:t>
            </a:r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572559" y="1316008"/>
            <a:ext cx="8831344" cy="10160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4</a:t>
            </a:r>
            <a:r>
              <a:rPr lang="en-US" dirty="0" smtClean="0"/>
              <a:t>-bit virtual and physical addresses</a:t>
            </a:r>
          </a:p>
          <a:p>
            <a:r>
              <a:rPr lang="en-US" dirty="0"/>
              <a:t>4</a:t>
            </a:r>
            <a:r>
              <a:rPr lang="en-US" dirty="0" smtClean="0"/>
              <a:t>-byte page size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871886" y="2421578"/>
            <a:ext cx="5656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Question: for 32-bit address, 4KB page size,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how many pages?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19214" y="3252575"/>
            <a:ext cx="3507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Answer: 2</a:t>
            </a:r>
            <a:r>
              <a:rPr lang="en-US" sz="2400" baseline="30000" dirty="0" smtClean="0">
                <a:solidFill>
                  <a:srgbClr val="FF0000"/>
                </a:solidFill>
              </a:rPr>
              <a:t>32</a:t>
            </a:r>
            <a:r>
              <a:rPr lang="en-US" sz="2400" dirty="0" smtClean="0">
                <a:solidFill>
                  <a:srgbClr val="FF0000"/>
                </a:solidFill>
              </a:rPr>
              <a:t>/2</a:t>
            </a:r>
            <a:r>
              <a:rPr lang="en-US" sz="2400" baseline="30000" dirty="0" smtClean="0">
                <a:solidFill>
                  <a:srgbClr val="FF0000"/>
                </a:solidFill>
              </a:rPr>
              <a:t>12</a:t>
            </a:r>
            <a:r>
              <a:rPr lang="en-US" sz="2400" dirty="0" smtClean="0">
                <a:solidFill>
                  <a:srgbClr val="FF0000"/>
                </a:solidFill>
              </a:rPr>
              <a:t>=2</a:t>
            </a:r>
            <a:r>
              <a:rPr lang="en-US" sz="2400" baseline="30000" dirty="0" smtClean="0">
                <a:solidFill>
                  <a:srgbClr val="FF0000"/>
                </a:solidFill>
              </a:rPr>
              <a:t>20</a:t>
            </a:r>
            <a:r>
              <a:rPr lang="en-US" sz="2400" dirty="0" smtClean="0">
                <a:solidFill>
                  <a:srgbClr val="FF0000"/>
                </a:solidFill>
              </a:rPr>
              <a:t> pages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081829" y="5934494"/>
            <a:ext cx="1115943" cy="208025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81829" y="6142520"/>
            <a:ext cx="1115943" cy="218679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79060" y="5518736"/>
            <a:ext cx="1115943" cy="208025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79060" y="5726762"/>
            <a:ext cx="1115943" cy="218679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84598" y="5114220"/>
            <a:ext cx="1115943" cy="208025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84598" y="5322246"/>
            <a:ext cx="1115943" cy="218679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81829" y="4698462"/>
            <a:ext cx="1115943" cy="208025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81829" y="4906488"/>
            <a:ext cx="1115943" cy="218679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079060" y="4271458"/>
            <a:ext cx="1115943" cy="208025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079060" y="4479484"/>
            <a:ext cx="1115943" cy="218679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76291" y="3855700"/>
            <a:ext cx="1115943" cy="208025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076291" y="4063726"/>
            <a:ext cx="1115943" cy="218679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79060" y="3418632"/>
            <a:ext cx="1115943" cy="208025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079060" y="3626658"/>
            <a:ext cx="1115943" cy="218679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076291" y="3002874"/>
            <a:ext cx="1115943" cy="208025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76291" y="3210900"/>
            <a:ext cx="1115943" cy="218679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060" y="6082056"/>
            <a:ext cx="600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0000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461743" y="2914021"/>
            <a:ext cx="600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1111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054081" y="5540925"/>
            <a:ext cx="1138153" cy="820274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62388" y="4698163"/>
            <a:ext cx="1138153" cy="820274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76291" y="3878188"/>
            <a:ext cx="1138153" cy="820274"/>
          </a:xfrm>
          <a:prstGeom prst="rect">
            <a:avLst/>
          </a:prstGeom>
          <a:noFill/>
          <a:ln w="28575">
            <a:solidFill>
              <a:srgbClr val="948A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76291" y="3019442"/>
            <a:ext cx="1138153" cy="820274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90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" grpId="0" animBg="1"/>
      <p:bldP spid="36" grpId="0" animBg="1"/>
      <p:bldP spid="37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example: 4-bit address</a:t>
            </a:r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572559" y="1316008"/>
            <a:ext cx="8831344" cy="101606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Not all virtual pages are used</a:t>
            </a:r>
          </a:p>
          <a:p>
            <a:pPr lvl="1"/>
            <a:r>
              <a:rPr lang="en-US" dirty="0" smtClean="0"/>
              <a:t>On 64-bit machine, vast majority of virtual pages are unused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1081829" y="5934494"/>
            <a:ext cx="1115943" cy="208025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>
                <a:lumMod val="75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81829" y="6142520"/>
            <a:ext cx="1115943" cy="218679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>
                <a:lumMod val="75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79060" y="5518736"/>
            <a:ext cx="1115943" cy="208025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>
                <a:lumMod val="75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79060" y="5726762"/>
            <a:ext cx="1115943" cy="218679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>
                <a:lumMod val="75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84598" y="5114220"/>
            <a:ext cx="1115943" cy="208025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84598" y="5322246"/>
            <a:ext cx="1115943" cy="218679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81829" y="4698462"/>
            <a:ext cx="1115943" cy="208025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81829" y="4906488"/>
            <a:ext cx="1115943" cy="218679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079060" y="4271458"/>
            <a:ext cx="1115943" cy="208025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079060" y="4479484"/>
            <a:ext cx="1115943" cy="218679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76291" y="3855700"/>
            <a:ext cx="1115943" cy="208025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076291" y="4063726"/>
            <a:ext cx="1115943" cy="218679"/>
          </a:xfrm>
          <a:prstGeom prst="rect">
            <a:avLst/>
          </a:prstGeom>
          <a:solidFill>
            <a:srgbClr val="EEECE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79060" y="3418632"/>
            <a:ext cx="1115943" cy="208025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>
                <a:lumMod val="75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079060" y="3626658"/>
            <a:ext cx="1115943" cy="218679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>
                <a:lumMod val="75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076291" y="3002874"/>
            <a:ext cx="1115943" cy="208025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>
                <a:lumMod val="75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76291" y="3210900"/>
            <a:ext cx="1115943" cy="218679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>
                <a:lumMod val="75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3436" y="6082056"/>
            <a:ext cx="600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0000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054081" y="5540925"/>
            <a:ext cx="1138153" cy="820274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62388" y="4698163"/>
            <a:ext cx="1138153" cy="820274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76291" y="3878188"/>
            <a:ext cx="1138153" cy="820274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76291" y="3019442"/>
            <a:ext cx="1138153" cy="820274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233870" y="5929170"/>
            <a:ext cx="1115943" cy="208025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233870" y="6137196"/>
            <a:ext cx="1115943" cy="218679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231101" y="5513412"/>
            <a:ext cx="1115943" cy="208025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231101" y="5721438"/>
            <a:ext cx="1115943" cy="218679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236639" y="5108896"/>
            <a:ext cx="1115943" cy="208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236639" y="5316922"/>
            <a:ext cx="1115943" cy="2186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233870" y="4693138"/>
            <a:ext cx="1115943" cy="208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233870" y="4901164"/>
            <a:ext cx="1115943" cy="2186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231101" y="4266134"/>
            <a:ext cx="1115943" cy="208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231101" y="4474160"/>
            <a:ext cx="1115943" cy="2186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228332" y="3850376"/>
            <a:ext cx="1115943" cy="208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228332" y="4058402"/>
            <a:ext cx="1115943" cy="2186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231101" y="3413308"/>
            <a:ext cx="1115943" cy="208025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231101" y="3621334"/>
            <a:ext cx="1115943" cy="218679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228332" y="2997550"/>
            <a:ext cx="1115943" cy="208025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228332" y="3205576"/>
            <a:ext cx="1115943" cy="218679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206122" y="5535601"/>
            <a:ext cx="1138153" cy="82027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214429" y="4692839"/>
            <a:ext cx="1138153" cy="820274"/>
          </a:xfrm>
          <a:prstGeom prst="rect">
            <a:avLst/>
          </a:prstGeom>
          <a:noFill/>
          <a:ln w="28575"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228332" y="3872864"/>
            <a:ext cx="1138153" cy="82027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228332" y="3014118"/>
            <a:ext cx="1138153" cy="82027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2559" y="6488668"/>
            <a:ext cx="258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1’s address space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472804" y="6488668"/>
            <a:ext cx="258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2’s address space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53436" y="5240278"/>
            <a:ext cx="600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0100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453436" y="4427078"/>
            <a:ext cx="600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1000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453436" y="3604054"/>
            <a:ext cx="600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1100</a:t>
            </a:r>
            <a:endParaRPr lang="en-US" sz="1600" dirty="0"/>
          </a:p>
        </p:txBody>
      </p:sp>
      <p:grpSp>
        <p:nvGrpSpPr>
          <p:cNvPr id="7" name="Group 6"/>
          <p:cNvGrpSpPr/>
          <p:nvPr/>
        </p:nvGrpSpPr>
        <p:grpSpPr>
          <a:xfrm>
            <a:off x="6381640" y="2987403"/>
            <a:ext cx="2305160" cy="3870597"/>
            <a:chOff x="6381640" y="2987403"/>
            <a:chExt cx="2305160" cy="3870597"/>
          </a:xfrm>
        </p:grpSpPr>
        <p:sp>
          <p:nvSpPr>
            <p:cNvPr id="6" name="TextBox 5"/>
            <p:cNvSpPr txBox="1"/>
            <p:nvPr/>
          </p:nvSpPr>
          <p:spPr>
            <a:xfrm>
              <a:off x="6908173" y="6488668"/>
              <a:ext cx="1778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memory</a:t>
              </a:r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910942" y="3414110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910942" y="3633085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908173" y="2987403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908173" y="3195429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908173" y="5152541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908173" y="5360567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905404" y="4736783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905404" y="4944809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913711" y="4297765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913711" y="4505791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910942" y="3860109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910942" y="4068135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08173" y="6016609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908173" y="6224635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905404" y="5600851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905404" y="5830775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393365" y="6131459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0000</a:t>
              </a:r>
              <a:endParaRPr lang="en-US" sz="16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381640" y="5289681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0100</a:t>
              </a:r>
              <a:endParaRPr lang="en-US" sz="16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423882" y="4476481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1000</a:t>
              </a:r>
              <a:endParaRPr lang="en-US" sz="16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383870" y="3562048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1100</a:t>
              </a:r>
              <a:endParaRPr lang="en-US" sz="1600" dirty="0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3549440" y="6065179"/>
            <a:ext cx="600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0000</a:t>
            </a:r>
            <a:endParaRPr lang="en-US" sz="16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549440" y="5223401"/>
            <a:ext cx="600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0100</a:t>
            </a:r>
            <a:endParaRPr lang="en-US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549440" y="4410201"/>
            <a:ext cx="600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1000</a:t>
            </a:r>
            <a:endParaRPr 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549440" y="3587177"/>
            <a:ext cx="600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1100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6771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example: 4-bit address</a:t>
            </a:r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572559" y="1316008"/>
            <a:ext cx="8831344" cy="1016068"/>
          </a:xfrm>
        </p:spPr>
        <p:txBody>
          <a:bodyPr>
            <a:normAutofit/>
          </a:bodyPr>
          <a:lstStyle/>
          <a:p>
            <a:r>
              <a:rPr lang="en-US" dirty="0"/>
              <a:t>What does the mapping table look like?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233870" y="5929170"/>
            <a:ext cx="1115943" cy="208025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233870" y="6137196"/>
            <a:ext cx="1115943" cy="218679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231101" y="5513412"/>
            <a:ext cx="1115943" cy="208025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231101" y="5721438"/>
            <a:ext cx="1115943" cy="218679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236639" y="5108896"/>
            <a:ext cx="1115943" cy="208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236639" y="5316922"/>
            <a:ext cx="1115943" cy="2186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233870" y="4693138"/>
            <a:ext cx="1115943" cy="208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233870" y="4901164"/>
            <a:ext cx="1115943" cy="2186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231101" y="4266134"/>
            <a:ext cx="1115943" cy="208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231101" y="4474160"/>
            <a:ext cx="1115943" cy="2186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228332" y="3850376"/>
            <a:ext cx="1115943" cy="208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228332" y="4058402"/>
            <a:ext cx="1115943" cy="2186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231101" y="3413308"/>
            <a:ext cx="1115943" cy="208025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231101" y="3621334"/>
            <a:ext cx="1115943" cy="218679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228332" y="2997550"/>
            <a:ext cx="1115943" cy="208025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228332" y="3205576"/>
            <a:ext cx="1115943" cy="218679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206122" y="5535601"/>
            <a:ext cx="1138153" cy="82027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214429" y="4692839"/>
            <a:ext cx="1138153" cy="820274"/>
          </a:xfrm>
          <a:prstGeom prst="rect">
            <a:avLst/>
          </a:prstGeom>
          <a:noFill/>
          <a:ln w="28575"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228332" y="3872864"/>
            <a:ext cx="1138153" cy="82027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228332" y="3014118"/>
            <a:ext cx="1138153" cy="82027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472804" y="6488668"/>
            <a:ext cx="258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2’s address space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381640" y="2987403"/>
            <a:ext cx="2305160" cy="3870597"/>
            <a:chOff x="6381640" y="2987403"/>
            <a:chExt cx="2305160" cy="3870597"/>
          </a:xfrm>
        </p:grpSpPr>
        <p:sp>
          <p:nvSpPr>
            <p:cNvPr id="6" name="TextBox 5"/>
            <p:cNvSpPr txBox="1"/>
            <p:nvPr/>
          </p:nvSpPr>
          <p:spPr>
            <a:xfrm>
              <a:off x="6908173" y="6488668"/>
              <a:ext cx="1778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memory</a:t>
              </a:r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910942" y="3414110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910942" y="3633085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908173" y="2987403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908173" y="3195429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908173" y="5152541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908173" y="5360567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905404" y="4736783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905404" y="4944809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913711" y="4297765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913711" y="4505791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910942" y="3860109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910942" y="4068135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08173" y="6016609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908173" y="6224635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905404" y="5600851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905404" y="5830775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393365" y="6131459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0000</a:t>
              </a:r>
              <a:endParaRPr lang="en-US" sz="16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381640" y="5289681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0100</a:t>
              </a:r>
              <a:endParaRPr lang="en-US" sz="16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423882" y="4476481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1000</a:t>
              </a:r>
              <a:endParaRPr lang="en-US" sz="16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438610" y="3605844"/>
              <a:ext cx="600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1100</a:t>
              </a:r>
              <a:endParaRPr lang="en-US" sz="1600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5528548" y="3633085"/>
            <a:ext cx="895334" cy="2504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51915" y="3581193"/>
            <a:ext cx="986695" cy="1708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43614" y="62517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25678"/>
              </p:ext>
            </p:extLst>
          </p:nvPr>
        </p:nvGraphicFramePr>
        <p:xfrm>
          <a:off x="457200" y="3424255"/>
          <a:ext cx="2936562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8281"/>
                <a:gridCol w="14682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Virtual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Physical Page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7" name="Group 56"/>
          <p:cNvGrpSpPr/>
          <p:nvPr/>
        </p:nvGrpSpPr>
        <p:grpSpPr>
          <a:xfrm>
            <a:off x="335300" y="2828284"/>
            <a:ext cx="3058462" cy="3481165"/>
            <a:chOff x="335300" y="2828284"/>
            <a:chExt cx="3058462" cy="3481165"/>
          </a:xfrm>
        </p:grpSpPr>
        <p:sp>
          <p:nvSpPr>
            <p:cNvPr id="52" name="Oval 51"/>
            <p:cNvSpPr/>
            <p:nvPr/>
          </p:nvSpPr>
          <p:spPr>
            <a:xfrm>
              <a:off x="369619" y="2828284"/>
              <a:ext cx="1535267" cy="30024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5300" y="5940117"/>
              <a:ext cx="3058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Can we eliminate this column?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457200" y="2920382"/>
            <a:ext cx="232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mapping for process 2: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3627373" y="6062284"/>
            <a:ext cx="600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0000</a:t>
            </a:r>
            <a:endParaRPr lang="en-US" sz="16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627373" y="5220506"/>
            <a:ext cx="600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0100</a:t>
            </a:r>
            <a:endParaRPr lang="en-US" sz="16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627373" y="4407306"/>
            <a:ext cx="600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1000</a:t>
            </a:r>
            <a:endParaRPr lang="en-US" sz="1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3627373" y="3584282"/>
            <a:ext cx="600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1100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5470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example: 4-bit address</a:t>
            </a:r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572559" y="1316008"/>
            <a:ext cx="8831344" cy="1016068"/>
          </a:xfrm>
        </p:spPr>
        <p:txBody>
          <a:bodyPr>
            <a:normAutofit/>
          </a:bodyPr>
          <a:lstStyle/>
          <a:p>
            <a:r>
              <a:rPr lang="en-US" dirty="0"/>
              <a:t>What does the mapping table look like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An array of integers (Page Table Entry, PTE)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233870" y="5929170"/>
            <a:ext cx="1115943" cy="208025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233870" y="6137196"/>
            <a:ext cx="1115943" cy="218679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231101" y="5513412"/>
            <a:ext cx="1115943" cy="208025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231101" y="5721438"/>
            <a:ext cx="1115943" cy="218679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236639" y="5108896"/>
            <a:ext cx="1115943" cy="208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236639" y="5316922"/>
            <a:ext cx="1115943" cy="2186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233870" y="4693138"/>
            <a:ext cx="1115943" cy="208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233870" y="4901164"/>
            <a:ext cx="1115943" cy="2186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231101" y="4266134"/>
            <a:ext cx="1115943" cy="208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231101" y="4474160"/>
            <a:ext cx="1115943" cy="2186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228332" y="3850376"/>
            <a:ext cx="1115943" cy="208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228332" y="4058402"/>
            <a:ext cx="1115943" cy="2186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231101" y="3413308"/>
            <a:ext cx="1115943" cy="208025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231101" y="3621334"/>
            <a:ext cx="1115943" cy="218679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228332" y="2997550"/>
            <a:ext cx="1115943" cy="208025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228332" y="3205576"/>
            <a:ext cx="1115943" cy="218679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724600" y="6076732"/>
            <a:ext cx="48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0x0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4206122" y="5535601"/>
            <a:ext cx="1138153" cy="82027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214429" y="4692839"/>
            <a:ext cx="1138153" cy="820274"/>
          </a:xfrm>
          <a:prstGeom prst="rect">
            <a:avLst/>
          </a:prstGeom>
          <a:noFill/>
          <a:ln w="28575"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228332" y="3872864"/>
            <a:ext cx="1138153" cy="82027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228332" y="3014118"/>
            <a:ext cx="1138153" cy="82027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472804" y="6488668"/>
            <a:ext cx="258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2’s address space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3641982" y="5210285"/>
            <a:ext cx="48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0x4</a:t>
            </a:r>
            <a:endParaRPr lang="en-US" sz="16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684224" y="4397085"/>
            <a:ext cx="48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0x8</a:t>
            </a:r>
            <a:endParaRPr lang="en-US" sz="1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698952" y="3581193"/>
            <a:ext cx="466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0xc</a:t>
            </a:r>
            <a:endParaRPr lang="en-US" sz="1600" dirty="0"/>
          </a:p>
        </p:txBody>
      </p:sp>
      <p:grpSp>
        <p:nvGrpSpPr>
          <p:cNvPr id="7" name="Group 6"/>
          <p:cNvGrpSpPr/>
          <p:nvPr/>
        </p:nvGrpSpPr>
        <p:grpSpPr>
          <a:xfrm>
            <a:off x="6381640" y="2987403"/>
            <a:ext cx="2305160" cy="3870597"/>
            <a:chOff x="6381640" y="2987403"/>
            <a:chExt cx="2305160" cy="3870597"/>
          </a:xfrm>
        </p:grpSpPr>
        <p:sp>
          <p:nvSpPr>
            <p:cNvPr id="6" name="TextBox 5"/>
            <p:cNvSpPr txBox="1"/>
            <p:nvPr/>
          </p:nvSpPr>
          <p:spPr>
            <a:xfrm>
              <a:off x="6908173" y="6488668"/>
              <a:ext cx="1778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memory</a:t>
              </a:r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910942" y="3414110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910942" y="3633085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908173" y="2987403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908173" y="3195429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908173" y="5152541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908173" y="5360567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905404" y="4736783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905404" y="4944809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913711" y="4297765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913711" y="4505791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910942" y="3860109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910942" y="4068135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08173" y="6016609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908173" y="6224635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905404" y="5600851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905404" y="5830775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393365" y="6131459"/>
              <a:ext cx="48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0x0</a:t>
              </a:r>
              <a:endParaRPr lang="en-US" sz="16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381640" y="5289681"/>
              <a:ext cx="48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0x4</a:t>
              </a:r>
              <a:endParaRPr lang="en-US" sz="16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423882" y="4476481"/>
              <a:ext cx="48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0x8</a:t>
              </a:r>
              <a:endParaRPr lang="en-US" sz="16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438610" y="3605844"/>
              <a:ext cx="4667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0xc</a:t>
              </a:r>
              <a:endParaRPr lang="en-US" sz="1600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5528548" y="3633085"/>
            <a:ext cx="895334" cy="2504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51915" y="3581193"/>
            <a:ext cx="986695" cy="1708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43614" y="5868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517564"/>
              </p:ext>
            </p:extLst>
          </p:nvPr>
        </p:nvGraphicFramePr>
        <p:xfrm>
          <a:off x="1128433" y="3385551"/>
          <a:ext cx="864034" cy="148336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8640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1100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0242" y="335186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70242" y="373420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71812" y="4116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71812" y="449920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84536" y="2307737"/>
            <a:ext cx="2087794" cy="1044129"/>
            <a:chOff x="84536" y="2307737"/>
            <a:chExt cx="2087794" cy="1044129"/>
          </a:xfrm>
        </p:grpSpPr>
        <p:cxnSp>
          <p:nvCxnSpPr>
            <p:cNvPr id="12" name="Straight Arrow Connector 11"/>
            <p:cNvCxnSpPr>
              <a:endCxn id="5" idx="0"/>
            </p:cNvCxnSpPr>
            <p:nvPr/>
          </p:nvCxnSpPr>
          <p:spPr>
            <a:xfrm>
              <a:off x="671812" y="3030093"/>
              <a:ext cx="149260" cy="3217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4536" y="2307737"/>
              <a:ext cx="2087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index of array is </a:t>
              </a:r>
            </a:p>
            <a:p>
              <a:r>
                <a:rPr lang="en-US" dirty="0" smtClean="0"/>
                <a:t>virtual page number 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61455" y="4977352"/>
            <a:ext cx="2831462" cy="730202"/>
            <a:chOff x="461455" y="4977352"/>
            <a:chExt cx="2831462" cy="730202"/>
          </a:xfrm>
        </p:grpSpPr>
        <p:cxnSp>
          <p:nvCxnSpPr>
            <p:cNvPr id="17" name="Straight Arrow Connector 16"/>
            <p:cNvCxnSpPr/>
            <p:nvPr/>
          </p:nvCxnSpPr>
          <p:spPr>
            <a:xfrm flipH="1" flipV="1">
              <a:off x="1423191" y="4977352"/>
              <a:ext cx="120423" cy="3608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61455" y="5338222"/>
              <a:ext cx="2831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PTE is physical page number </a:t>
              </a: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457200" y="5633394"/>
            <a:ext cx="27781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For 2</a:t>
            </a:r>
            <a:r>
              <a:rPr lang="en-US" baseline="30000" dirty="0" smtClean="0">
                <a:solidFill>
                  <a:srgbClr val="0000FF"/>
                </a:solidFill>
              </a:rPr>
              <a:t>x</a:t>
            </a:r>
            <a:r>
              <a:rPr lang="en-US" dirty="0" smtClean="0">
                <a:solidFill>
                  <a:srgbClr val="0000FF"/>
                </a:solidFill>
              </a:rPr>
              <a:t> page size, PTE’s least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significant x bits can be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used for other purposes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e.g. indicate PTE validity</a:t>
            </a:r>
          </a:p>
        </p:txBody>
      </p:sp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947359"/>
              </p:ext>
            </p:extLst>
          </p:nvPr>
        </p:nvGraphicFramePr>
        <p:xfrm>
          <a:off x="1150326" y="3385181"/>
          <a:ext cx="864034" cy="148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640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110</a:t>
                      </a: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172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8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example: 4-bit address</a:t>
            </a:r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572559" y="1316008"/>
            <a:ext cx="8831344" cy="1016068"/>
          </a:xfrm>
        </p:spPr>
        <p:txBody>
          <a:bodyPr>
            <a:normAutofit/>
          </a:bodyPr>
          <a:lstStyle/>
          <a:p>
            <a:r>
              <a:rPr lang="en-US" dirty="0" smtClean="0"/>
              <a:t>How to translate from virtual to physical address? 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856154" y="2367235"/>
            <a:ext cx="2305160" cy="3870597"/>
            <a:chOff x="6381640" y="2987403"/>
            <a:chExt cx="2305160" cy="3870597"/>
          </a:xfrm>
        </p:grpSpPr>
        <p:sp>
          <p:nvSpPr>
            <p:cNvPr id="6" name="TextBox 5"/>
            <p:cNvSpPr txBox="1"/>
            <p:nvPr/>
          </p:nvSpPr>
          <p:spPr>
            <a:xfrm>
              <a:off x="6908173" y="6488668"/>
              <a:ext cx="1778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memory</a:t>
              </a:r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910942" y="3414110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910942" y="3633085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908173" y="2987403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908173" y="3195429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908173" y="5152541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908173" y="5360567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905404" y="4736783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905404" y="4944809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913711" y="4297765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913711" y="4505791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910942" y="3860109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910942" y="4068135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08173" y="6016609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908173" y="6224635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905404" y="5600851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905404" y="5830775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393365" y="6131459"/>
              <a:ext cx="48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0x0</a:t>
              </a:r>
              <a:endParaRPr lang="en-US" sz="16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381640" y="5289681"/>
              <a:ext cx="48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0x4</a:t>
              </a:r>
              <a:endParaRPr lang="en-US" sz="16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423882" y="4476481"/>
              <a:ext cx="48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0x8</a:t>
              </a:r>
              <a:endParaRPr lang="en-US" sz="16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438610" y="3605844"/>
              <a:ext cx="4667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0xc</a:t>
              </a:r>
              <a:endParaRPr lang="en-US" sz="16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43614" y="5868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88238"/>
              </p:ext>
            </p:extLst>
          </p:nvPr>
        </p:nvGraphicFramePr>
        <p:xfrm>
          <a:off x="3270790" y="3995103"/>
          <a:ext cx="864034" cy="148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640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1101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7" name="组 3"/>
          <p:cNvGrpSpPr/>
          <p:nvPr/>
        </p:nvGrpSpPr>
        <p:grpSpPr>
          <a:xfrm>
            <a:off x="713640" y="3095815"/>
            <a:ext cx="1056709" cy="628200"/>
            <a:chOff x="6134132" y="1568289"/>
            <a:chExt cx="2263361" cy="2524666"/>
          </a:xfrm>
        </p:grpSpPr>
        <p:sp>
          <p:nvSpPr>
            <p:cNvPr id="68" name="矩形 4"/>
            <p:cNvSpPr/>
            <p:nvPr/>
          </p:nvSpPr>
          <p:spPr>
            <a:xfrm>
              <a:off x="6134132" y="1568289"/>
              <a:ext cx="2263361" cy="2524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mpd="sng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9" name="矩形 28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70" name="矩形 21"/>
          <p:cNvSpPr/>
          <p:nvPr/>
        </p:nvSpPr>
        <p:spPr>
          <a:xfrm>
            <a:off x="1721536" y="3082497"/>
            <a:ext cx="1326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Virtual </a:t>
            </a:r>
            <a:r>
              <a:rPr lang="en-US" altLang="zh-CN" sz="1200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ddress</a:t>
            </a:r>
            <a:endParaRPr lang="zh-CN" altLang="en-US" sz="1200" b="1" dirty="0"/>
          </a:p>
        </p:txBody>
      </p:sp>
      <p:sp>
        <p:nvSpPr>
          <p:cNvPr id="71" name="Rectangle 10"/>
          <p:cNvSpPr>
            <a:spLocks noChangeArrowheads="1"/>
          </p:cNvSpPr>
          <p:nvPr/>
        </p:nvSpPr>
        <p:spPr bwMode="auto">
          <a:xfrm>
            <a:off x="3044006" y="3027360"/>
            <a:ext cx="1275484" cy="765453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2000" b="1" dirty="0">
                <a:solidFill>
                  <a:schemeClr val="tx1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72" name="矩形 22"/>
          <p:cNvSpPr/>
          <p:nvPr/>
        </p:nvSpPr>
        <p:spPr>
          <a:xfrm>
            <a:off x="2032632" y="3412656"/>
            <a:ext cx="5574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1110</a:t>
            </a:r>
            <a:endParaRPr lang="zh-CN" altLang="en-US" sz="1400" dirty="0"/>
          </a:p>
        </p:txBody>
      </p:sp>
      <p:sp>
        <p:nvSpPr>
          <p:cNvPr id="73" name="矩形 63"/>
          <p:cNvSpPr/>
          <p:nvPr/>
        </p:nvSpPr>
        <p:spPr>
          <a:xfrm>
            <a:off x="2278086" y="2629151"/>
            <a:ext cx="2834492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b="1" dirty="0" smtClean="0">
                <a:latin typeface="Verdana"/>
                <a:cs typeface="Verdana"/>
              </a:rPr>
              <a:t>Memory Management Unit</a:t>
            </a:r>
          </a:p>
        </p:txBody>
      </p:sp>
      <p:cxnSp>
        <p:nvCxnSpPr>
          <p:cNvPr id="8" name="Straight Arrow Connector 7"/>
          <p:cNvCxnSpPr>
            <a:stCxn id="68" idx="3"/>
            <a:endCxn id="71" idx="1"/>
          </p:cNvCxnSpPr>
          <p:nvPr/>
        </p:nvCxnSpPr>
        <p:spPr>
          <a:xfrm>
            <a:off x="1770349" y="3409915"/>
            <a:ext cx="1273657" cy="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87846" y="5638480"/>
            <a:ext cx="170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table of p2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396911" y="3363213"/>
            <a:ext cx="1273657" cy="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矩形 21"/>
          <p:cNvSpPr/>
          <p:nvPr/>
        </p:nvSpPr>
        <p:spPr>
          <a:xfrm>
            <a:off x="4276377" y="3082497"/>
            <a:ext cx="14619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Physical Address</a:t>
            </a:r>
            <a:endParaRPr lang="zh-CN" altLang="en-US" sz="1200" b="1" dirty="0"/>
          </a:p>
        </p:txBody>
      </p:sp>
      <p:sp>
        <p:nvSpPr>
          <p:cNvPr id="81" name="矩形 22"/>
          <p:cNvSpPr/>
          <p:nvPr/>
        </p:nvSpPr>
        <p:spPr>
          <a:xfrm>
            <a:off x="4691858" y="3412656"/>
            <a:ext cx="4842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???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64971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378"/>
            <a:ext cx="8229600" cy="1143000"/>
          </a:xfrm>
        </p:spPr>
        <p:txBody>
          <a:bodyPr/>
          <a:lstStyle/>
          <a:p>
            <a:pPr marL="0" indent="0"/>
            <a:r>
              <a:rPr kumimoji="1" lang="en-US" altLang="zh-CN" dirty="0" smtClean="0">
                <a:latin typeface="Arial"/>
                <a:cs typeface="Arial"/>
              </a:rPr>
              <a:t>Layered organization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0512" y="4430967"/>
            <a:ext cx="1587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Arial"/>
                <a:cs typeface="Arial"/>
              </a:rPr>
              <a:t>Hardware</a:t>
            </a:r>
            <a:endParaRPr kumimoji="1" lang="zh-CN" altLang="en-US" sz="2400" b="1" dirty="0">
              <a:latin typeface="Arial"/>
              <a:cs typeface="Arial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531008" y="4354767"/>
            <a:ext cx="8077200" cy="0"/>
          </a:xfrm>
          <a:prstGeom prst="line">
            <a:avLst/>
          </a:prstGeom>
          <a:ln w="5715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3"/>
          <p:cNvSpPr/>
          <p:nvPr/>
        </p:nvSpPr>
        <p:spPr>
          <a:xfrm>
            <a:off x="2969408" y="4507167"/>
            <a:ext cx="1447800" cy="762000"/>
          </a:xfrm>
          <a:prstGeom prst="rect">
            <a:avLst/>
          </a:prstGeom>
          <a:solidFill>
            <a:schemeClr val="tx1"/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CPU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Rectangle 3"/>
          <p:cNvSpPr/>
          <p:nvPr/>
        </p:nvSpPr>
        <p:spPr>
          <a:xfrm>
            <a:off x="4569608" y="4507167"/>
            <a:ext cx="1447800" cy="762000"/>
          </a:xfrm>
          <a:prstGeom prst="rect">
            <a:avLst/>
          </a:prstGeom>
          <a:solidFill>
            <a:schemeClr val="tx1"/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Memory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Rectangle 3"/>
          <p:cNvSpPr/>
          <p:nvPr/>
        </p:nvSpPr>
        <p:spPr>
          <a:xfrm>
            <a:off x="6169808" y="4507167"/>
            <a:ext cx="1447800" cy="762000"/>
          </a:xfrm>
          <a:prstGeom prst="rect">
            <a:avLst/>
          </a:prstGeom>
          <a:solidFill>
            <a:schemeClr val="tx1"/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I/O 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458" y="3342663"/>
            <a:ext cx="685800" cy="6096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56408" y="3276609"/>
            <a:ext cx="251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/>
              <a:t>Operating System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86" y="3342663"/>
            <a:ext cx="618022" cy="60960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444132" y="2157522"/>
            <a:ext cx="251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/>
              <a:t>User Applications</a:t>
            </a:r>
            <a:endParaRPr lang="zh-CN" altLang="en-US" sz="24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408" y="2099705"/>
            <a:ext cx="722834" cy="63545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7358" y="2042436"/>
            <a:ext cx="632760" cy="75931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8669" y="2042436"/>
            <a:ext cx="632832" cy="767069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7148" y="2214965"/>
            <a:ext cx="1476691" cy="520198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671751" y="3872292"/>
            <a:ext cx="1484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 smtClean="0">
                <a:latin typeface="Arial"/>
                <a:cs typeface="Arial"/>
              </a:rPr>
              <a:t>Software</a:t>
            </a:r>
            <a:endParaRPr kumimoji="1" lang="zh-CN" altLang="en-US" sz="2400" b="1" dirty="0">
              <a:latin typeface="Arial"/>
              <a:cs typeface="Arial"/>
            </a:endParaRPr>
          </a:p>
        </p:txBody>
      </p:sp>
      <p:sp>
        <p:nvSpPr>
          <p:cNvPr id="30" name="矩形 4"/>
          <p:cNvSpPr/>
          <p:nvPr/>
        </p:nvSpPr>
        <p:spPr>
          <a:xfrm>
            <a:off x="660512" y="5672236"/>
            <a:ext cx="82180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Goal: Isolation 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-- </a:t>
            </a:r>
            <a:r>
              <a:rPr lang="en-US" altLang="zh-CN" sz="2400" dirty="0">
                <a:latin typeface="Arial"/>
                <a:cs typeface="Arial"/>
              </a:rPr>
              <a:t>f</a:t>
            </a:r>
            <a:r>
              <a:rPr lang="en-US" altLang="zh-CN" sz="2400" dirty="0" smtClean="0">
                <a:latin typeface="Arial"/>
                <a:cs typeface="Arial"/>
              </a:rPr>
              <a:t>ailure of one running program must not affect another</a:t>
            </a:r>
            <a:endParaRPr lang="zh-CN" altLang="en-US" sz="2400" dirty="0">
              <a:latin typeface="Arial"/>
              <a:cs typeface="Arial"/>
            </a:endParaRPr>
          </a:p>
        </p:txBody>
      </p:sp>
      <p:sp>
        <p:nvSpPr>
          <p:cNvPr id="5" name="Lightning Bolt 4"/>
          <p:cNvSpPr/>
          <p:nvPr/>
        </p:nvSpPr>
        <p:spPr>
          <a:xfrm>
            <a:off x="3984934" y="1872230"/>
            <a:ext cx="825184" cy="1083922"/>
          </a:xfrm>
          <a:prstGeom prst="lightningBolt">
            <a:avLst/>
          </a:prstGeom>
          <a:solidFill>
            <a:srgbClr val="FFFF00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63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example: 4-bit address</a:t>
            </a:r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572559" y="1316008"/>
            <a:ext cx="8831344" cy="1016068"/>
          </a:xfrm>
        </p:spPr>
        <p:txBody>
          <a:bodyPr>
            <a:normAutofit/>
          </a:bodyPr>
          <a:lstStyle/>
          <a:p>
            <a:r>
              <a:rPr lang="en-US" dirty="0" smtClean="0"/>
              <a:t>How to translate from virtual to physical address? 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856154" y="2367235"/>
            <a:ext cx="2305160" cy="3870597"/>
            <a:chOff x="6381640" y="2987403"/>
            <a:chExt cx="2305160" cy="3870597"/>
          </a:xfrm>
        </p:grpSpPr>
        <p:sp>
          <p:nvSpPr>
            <p:cNvPr id="6" name="TextBox 5"/>
            <p:cNvSpPr txBox="1"/>
            <p:nvPr/>
          </p:nvSpPr>
          <p:spPr>
            <a:xfrm>
              <a:off x="6908173" y="6488668"/>
              <a:ext cx="1778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memory</a:t>
              </a:r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910942" y="3414110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910942" y="3633085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908173" y="2987403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908173" y="3195429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908173" y="5152541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908173" y="5360567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905404" y="4736783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905404" y="4944809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913711" y="4297765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913711" y="4505791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910942" y="3860109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910942" y="4068135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08173" y="6016609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908173" y="6224635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905404" y="5600851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905404" y="5830775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393365" y="6131459"/>
              <a:ext cx="48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0x0</a:t>
              </a:r>
              <a:endParaRPr lang="en-US" sz="16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381640" y="5289681"/>
              <a:ext cx="48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0x4</a:t>
              </a:r>
              <a:endParaRPr lang="en-US" sz="16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423882" y="4476481"/>
              <a:ext cx="48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0x8</a:t>
              </a:r>
              <a:endParaRPr lang="en-US" sz="16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438610" y="3605844"/>
              <a:ext cx="4667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0xc</a:t>
              </a:r>
              <a:endParaRPr lang="en-US" sz="16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43614" y="5868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00777"/>
              </p:ext>
            </p:extLst>
          </p:nvPr>
        </p:nvGraphicFramePr>
        <p:xfrm>
          <a:off x="3270790" y="3995103"/>
          <a:ext cx="864034" cy="148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640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1101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7" name="组 3"/>
          <p:cNvGrpSpPr/>
          <p:nvPr/>
        </p:nvGrpSpPr>
        <p:grpSpPr>
          <a:xfrm>
            <a:off x="713640" y="3095815"/>
            <a:ext cx="1056709" cy="628200"/>
            <a:chOff x="6134132" y="1568289"/>
            <a:chExt cx="2263361" cy="2524666"/>
          </a:xfrm>
        </p:grpSpPr>
        <p:sp>
          <p:nvSpPr>
            <p:cNvPr id="68" name="矩形 4"/>
            <p:cNvSpPr/>
            <p:nvPr/>
          </p:nvSpPr>
          <p:spPr>
            <a:xfrm>
              <a:off x="6134132" y="1568289"/>
              <a:ext cx="2263361" cy="2524666"/>
            </a:xfrm>
            <a:prstGeom prst="rect">
              <a:avLst/>
            </a:prstGeom>
            <a:solidFill>
              <a:srgbClr val="E6B9B8"/>
            </a:solidFill>
            <a:ln w="38100" cmpd="sng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9" name="矩形 28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70" name="矩形 21"/>
          <p:cNvSpPr/>
          <p:nvPr/>
        </p:nvSpPr>
        <p:spPr>
          <a:xfrm>
            <a:off x="1721536" y="3082497"/>
            <a:ext cx="1326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Virtual </a:t>
            </a:r>
            <a:r>
              <a:rPr lang="en-US" altLang="zh-CN" sz="1200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ddress</a:t>
            </a:r>
            <a:endParaRPr lang="zh-CN" altLang="en-US" sz="1200" b="1" dirty="0"/>
          </a:p>
        </p:txBody>
      </p:sp>
      <p:sp>
        <p:nvSpPr>
          <p:cNvPr id="71" name="Rectangle 10"/>
          <p:cNvSpPr>
            <a:spLocks noChangeArrowheads="1"/>
          </p:cNvSpPr>
          <p:nvPr/>
        </p:nvSpPr>
        <p:spPr bwMode="auto">
          <a:xfrm>
            <a:off x="3044006" y="3027360"/>
            <a:ext cx="1275484" cy="765453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2000" b="1" dirty="0">
                <a:solidFill>
                  <a:srgbClr val="000000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72" name="矩形 22"/>
          <p:cNvSpPr/>
          <p:nvPr/>
        </p:nvSpPr>
        <p:spPr>
          <a:xfrm>
            <a:off x="1899508" y="3412656"/>
            <a:ext cx="823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1110</a:t>
            </a:r>
            <a:endParaRPr lang="zh-CN" altLang="en-US" sz="2400" dirty="0"/>
          </a:p>
        </p:txBody>
      </p:sp>
      <p:sp>
        <p:nvSpPr>
          <p:cNvPr id="73" name="矩形 63"/>
          <p:cNvSpPr/>
          <p:nvPr/>
        </p:nvSpPr>
        <p:spPr>
          <a:xfrm>
            <a:off x="2278086" y="2629151"/>
            <a:ext cx="2834492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b="1" dirty="0" smtClean="0">
                <a:latin typeface="Verdana"/>
                <a:cs typeface="Verdana"/>
              </a:rPr>
              <a:t>Memory Management Unit</a:t>
            </a:r>
          </a:p>
        </p:txBody>
      </p:sp>
      <p:cxnSp>
        <p:nvCxnSpPr>
          <p:cNvPr id="8" name="Straight Arrow Connector 7"/>
          <p:cNvCxnSpPr>
            <a:stCxn id="68" idx="3"/>
            <a:endCxn id="71" idx="1"/>
          </p:cNvCxnSpPr>
          <p:nvPr/>
        </p:nvCxnSpPr>
        <p:spPr>
          <a:xfrm>
            <a:off x="1770349" y="3409915"/>
            <a:ext cx="1273657" cy="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396911" y="3363213"/>
            <a:ext cx="1273657" cy="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矩形 21"/>
          <p:cNvSpPr/>
          <p:nvPr/>
        </p:nvSpPr>
        <p:spPr>
          <a:xfrm>
            <a:off x="4276377" y="3082497"/>
            <a:ext cx="14619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Physical Address</a:t>
            </a:r>
            <a:endParaRPr lang="zh-CN" altLang="en-US" sz="1200" b="1" dirty="0"/>
          </a:p>
        </p:txBody>
      </p:sp>
      <p:sp>
        <p:nvSpPr>
          <p:cNvPr id="81" name="矩形 22"/>
          <p:cNvSpPr/>
          <p:nvPr/>
        </p:nvSpPr>
        <p:spPr>
          <a:xfrm>
            <a:off x="4691858" y="3412656"/>
            <a:ext cx="4842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???</a:t>
            </a:r>
            <a:endParaRPr lang="zh-CN" altLang="en-US" sz="14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003415" y="3874321"/>
            <a:ext cx="250180" cy="113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2039623" y="4057421"/>
            <a:ext cx="1293487" cy="1168847"/>
          </a:xfrm>
          <a:prstGeom prst="bentConnector3">
            <a:avLst>
              <a:gd name="adj1" fmla="val 9824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ounded Rectangular Callout 64"/>
          <p:cNvSpPr/>
          <p:nvPr/>
        </p:nvSpPr>
        <p:spPr>
          <a:xfrm>
            <a:off x="403156" y="4816942"/>
            <a:ext cx="1496352" cy="743531"/>
          </a:xfrm>
          <a:prstGeom prst="wedgeRoundRectCallout">
            <a:avLst>
              <a:gd name="adj1" fmla="val 58925"/>
              <a:gd name="adj2" fmla="val -173039"/>
              <a:gd name="adj3" fmla="val 16667"/>
            </a:avLst>
          </a:prstGeom>
          <a:solidFill>
            <a:srgbClr val="E6B9B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virtual page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number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4134824" y="5288588"/>
            <a:ext cx="89013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矩形 22"/>
          <p:cNvSpPr/>
          <p:nvPr/>
        </p:nvSpPr>
        <p:spPr>
          <a:xfrm>
            <a:off x="4276377" y="4950034"/>
            <a:ext cx="641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0100</a:t>
            </a:r>
            <a:endParaRPr lang="zh-CN" altLang="en-US" sz="2000" dirty="0"/>
          </a:p>
        </p:txBody>
      </p:sp>
      <p:sp>
        <p:nvSpPr>
          <p:cNvPr id="75" name="TextBox 74"/>
          <p:cNvSpPr txBox="1"/>
          <p:nvPr/>
        </p:nvSpPr>
        <p:spPr>
          <a:xfrm>
            <a:off x="2987846" y="5638480"/>
            <a:ext cx="170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table of p2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57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example: 4-bit address</a:t>
            </a:r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572559" y="1316008"/>
            <a:ext cx="8831344" cy="1016068"/>
          </a:xfrm>
        </p:spPr>
        <p:txBody>
          <a:bodyPr>
            <a:normAutofit/>
          </a:bodyPr>
          <a:lstStyle/>
          <a:p>
            <a:r>
              <a:rPr lang="en-US" dirty="0" smtClean="0"/>
              <a:t>How to translate from virtual to physical address? 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01377" y="2369548"/>
            <a:ext cx="2031470" cy="3882289"/>
            <a:chOff x="6381640" y="2987403"/>
            <a:chExt cx="2031470" cy="3882289"/>
          </a:xfrm>
        </p:grpSpPr>
        <p:sp>
          <p:nvSpPr>
            <p:cNvPr id="6" name="TextBox 5"/>
            <p:cNvSpPr txBox="1"/>
            <p:nvPr/>
          </p:nvSpPr>
          <p:spPr>
            <a:xfrm>
              <a:off x="6634483" y="6500360"/>
              <a:ext cx="1778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memory</a:t>
              </a:r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910942" y="3414110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910942" y="3633085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908173" y="2987403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908173" y="3195429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908173" y="5152541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908173" y="5360567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905404" y="4736783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905404" y="4944809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913711" y="4297765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913711" y="4505791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910942" y="3860109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910942" y="4068135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08173" y="6016609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908173" y="6224635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905404" y="5600851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905404" y="5830775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393365" y="6131459"/>
              <a:ext cx="48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0x0</a:t>
              </a:r>
              <a:endParaRPr lang="en-US" sz="16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381640" y="5289681"/>
              <a:ext cx="48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0x4</a:t>
              </a:r>
              <a:endParaRPr lang="en-US" sz="16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423882" y="4476481"/>
              <a:ext cx="48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0x8</a:t>
              </a:r>
              <a:endParaRPr lang="en-US" sz="16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438610" y="3605844"/>
              <a:ext cx="4667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0xc</a:t>
              </a:r>
              <a:endParaRPr lang="en-US" sz="16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43614" y="5868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274123"/>
              </p:ext>
            </p:extLst>
          </p:nvPr>
        </p:nvGraphicFramePr>
        <p:xfrm>
          <a:off x="3270790" y="3995103"/>
          <a:ext cx="864034" cy="148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640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1101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7" name="组 3"/>
          <p:cNvGrpSpPr/>
          <p:nvPr/>
        </p:nvGrpSpPr>
        <p:grpSpPr>
          <a:xfrm>
            <a:off x="713640" y="3095815"/>
            <a:ext cx="1056709" cy="628200"/>
            <a:chOff x="6134132" y="1568289"/>
            <a:chExt cx="2263361" cy="2524666"/>
          </a:xfrm>
        </p:grpSpPr>
        <p:sp>
          <p:nvSpPr>
            <p:cNvPr id="68" name="矩形 4"/>
            <p:cNvSpPr/>
            <p:nvPr/>
          </p:nvSpPr>
          <p:spPr>
            <a:xfrm>
              <a:off x="6134132" y="1568289"/>
              <a:ext cx="2263361" cy="2524666"/>
            </a:xfrm>
            <a:prstGeom prst="rect">
              <a:avLst/>
            </a:prstGeom>
            <a:solidFill>
              <a:srgbClr val="E6B9B8"/>
            </a:solidFill>
            <a:ln w="38100" cmpd="sng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9" name="矩形 28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70" name="矩形 21"/>
          <p:cNvSpPr/>
          <p:nvPr/>
        </p:nvSpPr>
        <p:spPr>
          <a:xfrm>
            <a:off x="1721536" y="3082497"/>
            <a:ext cx="1326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Virtual </a:t>
            </a:r>
            <a:r>
              <a:rPr lang="en-US" altLang="zh-CN" sz="1200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ddress</a:t>
            </a:r>
            <a:endParaRPr lang="zh-CN" altLang="en-US" sz="1200" b="1" dirty="0"/>
          </a:p>
        </p:txBody>
      </p:sp>
      <p:sp>
        <p:nvSpPr>
          <p:cNvPr id="71" name="Rectangle 10"/>
          <p:cNvSpPr>
            <a:spLocks noChangeArrowheads="1"/>
          </p:cNvSpPr>
          <p:nvPr/>
        </p:nvSpPr>
        <p:spPr bwMode="auto">
          <a:xfrm>
            <a:off x="3044006" y="3027360"/>
            <a:ext cx="1275484" cy="765453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2000" b="1" dirty="0">
                <a:solidFill>
                  <a:srgbClr val="000000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72" name="矩形 22"/>
          <p:cNvSpPr/>
          <p:nvPr/>
        </p:nvSpPr>
        <p:spPr>
          <a:xfrm>
            <a:off x="1899510" y="3412656"/>
            <a:ext cx="823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1110</a:t>
            </a:r>
            <a:endParaRPr lang="zh-CN" altLang="en-US" sz="2400" dirty="0"/>
          </a:p>
        </p:txBody>
      </p:sp>
      <p:sp>
        <p:nvSpPr>
          <p:cNvPr id="73" name="矩形 63"/>
          <p:cNvSpPr/>
          <p:nvPr/>
        </p:nvSpPr>
        <p:spPr>
          <a:xfrm>
            <a:off x="2278086" y="2629151"/>
            <a:ext cx="2834492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b="1" dirty="0" smtClean="0">
                <a:latin typeface="Verdana"/>
                <a:cs typeface="Verdana"/>
              </a:rPr>
              <a:t>Memory Management Unit</a:t>
            </a:r>
          </a:p>
        </p:txBody>
      </p:sp>
      <p:cxnSp>
        <p:nvCxnSpPr>
          <p:cNvPr id="8" name="Straight Arrow Connector 7"/>
          <p:cNvCxnSpPr>
            <a:stCxn id="68" idx="3"/>
            <a:endCxn id="71" idx="1"/>
          </p:cNvCxnSpPr>
          <p:nvPr/>
        </p:nvCxnSpPr>
        <p:spPr>
          <a:xfrm>
            <a:off x="1770349" y="3409915"/>
            <a:ext cx="1273657" cy="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396911" y="3363213"/>
            <a:ext cx="1273657" cy="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矩形 21"/>
          <p:cNvSpPr/>
          <p:nvPr/>
        </p:nvSpPr>
        <p:spPr>
          <a:xfrm>
            <a:off x="4276377" y="3082497"/>
            <a:ext cx="14619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Physical Address</a:t>
            </a:r>
            <a:endParaRPr lang="zh-CN" altLang="en-US" sz="1200" b="1" dirty="0"/>
          </a:p>
        </p:txBody>
      </p:sp>
      <p:sp>
        <p:nvSpPr>
          <p:cNvPr id="81" name="矩形 22"/>
          <p:cNvSpPr/>
          <p:nvPr/>
        </p:nvSpPr>
        <p:spPr>
          <a:xfrm>
            <a:off x="4691858" y="3412656"/>
            <a:ext cx="4842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???</a:t>
            </a:r>
            <a:endParaRPr lang="zh-CN" altLang="en-US" sz="14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003415" y="3874321"/>
            <a:ext cx="250180" cy="113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385081" y="3873496"/>
            <a:ext cx="250180" cy="113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134824" y="5288588"/>
            <a:ext cx="89013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6200000" flipH="1">
            <a:off x="2039623" y="4057421"/>
            <a:ext cx="1293487" cy="1168847"/>
          </a:xfrm>
          <a:prstGeom prst="bentConnector3">
            <a:avLst>
              <a:gd name="adj1" fmla="val 9824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2192406" y="4445177"/>
            <a:ext cx="993352" cy="743531"/>
          </a:xfrm>
          <a:prstGeom prst="wedgeRoundRectCallout">
            <a:avLst>
              <a:gd name="adj1" fmla="val -13505"/>
              <a:gd name="adj2" fmla="val -10824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offset </a:t>
            </a:r>
            <a:r>
              <a:rPr lang="en-US" sz="1600" dirty="0" smtClean="0">
                <a:solidFill>
                  <a:srgbClr val="000000"/>
                </a:solidFill>
              </a:rPr>
              <a:t>within a  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75" name="矩形 22"/>
          <p:cNvSpPr/>
          <p:nvPr/>
        </p:nvSpPr>
        <p:spPr>
          <a:xfrm>
            <a:off x="4276377" y="4950034"/>
            <a:ext cx="641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0100</a:t>
            </a:r>
            <a:endParaRPr lang="zh-CN" altLang="en-US" sz="20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2463517" y="3885622"/>
            <a:ext cx="2919455" cy="1625687"/>
            <a:chOff x="2463517" y="3885622"/>
            <a:chExt cx="2919455" cy="1625687"/>
          </a:xfrm>
        </p:grpSpPr>
        <p:cxnSp>
          <p:nvCxnSpPr>
            <p:cNvPr id="54" name="Elbow Connector 53"/>
            <p:cNvCxnSpPr>
              <a:endCxn id="74" idx="0"/>
            </p:cNvCxnSpPr>
            <p:nvPr/>
          </p:nvCxnSpPr>
          <p:spPr>
            <a:xfrm>
              <a:off x="2463517" y="3885622"/>
              <a:ext cx="2724931" cy="104091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64"/>
            <p:cNvSpPr/>
            <p:nvPr/>
          </p:nvSpPr>
          <p:spPr>
            <a:xfrm>
              <a:off x="4993923" y="4926533"/>
              <a:ext cx="389049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zh-CN" sz="3200" dirty="0">
                  <a:solidFill>
                    <a:prstClr val="black"/>
                  </a:solidFill>
                </a:rPr>
                <a:t>+</a:t>
              </a:r>
              <a:endParaRPr kumimoji="1" lang="zh-CN" altLang="en-US" sz="3200" dirty="0">
                <a:solidFill>
                  <a:prstClr val="black"/>
                </a:solidFill>
              </a:endParaRPr>
            </a:p>
          </p:txBody>
        </p:sp>
        <p:sp>
          <p:nvSpPr>
            <p:cNvPr id="76" name="矩形 22"/>
            <p:cNvSpPr/>
            <p:nvPr/>
          </p:nvSpPr>
          <p:spPr>
            <a:xfrm>
              <a:off x="4787476" y="4028411"/>
              <a:ext cx="4128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prstClr val="black"/>
                  </a:solidFill>
                  <a:latin typeface="Arial"/>
                  <a:cs typeface="Arial"/>
                </a:rPr>
                <a:t>10</a:t>
              </a:r>
              <a:endParaRPr lang="zh-CN" altLang="en-US" sz="20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245418" y="4703811"/>
            <a:ext cx="1712929" cy="584776"/>
            <a:chOff x="5245418" y="4703811"/>
            <a:chExt cx="1712929" cy="584776"/>
          </a:xfrm>
        </p:grpSpPr>
        <p:sp>
          <p:nvSpPr>
            <p:cNvPr id="77" name="矩形 22"/>
            <p:cNvSpPr/>
            <p:nvPr/>
          </p:nvSpPr>
          <p:spPr>
            <a:xfrm>
              <a:off x="5245418" y="4703811"/>
              <a:ext cx="1712929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prstClr val="black"/>
                  </a:solidFill>
                  <a:latin typeface="Arial"/>
                  <a:cs typeface="Arial"/>
                </a:rPr>
                <a:t>physical address</a:t>
              </a:r>
            </a:p>
            <a:p>
              <a:pPr algn="ctr"/>
              <a:r>
                <a:rPr lang="en-US" altLang="zh-CN" sz="1600" dirty="0" smtClean="0">
                  <a:solidFill>
                    <a:prstClr val="black"/>
                  </a:solidFill>
                  <a:latin typeface="Arial"/>
                  <a:cs typeface="Arial"/>
                </a:rPr>
                <a:t>0110</a:t>
              </a:r>
              <a:endParaRPr lang="zh-CN" altLang="en-US" sz="2000" dirty="0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>
              <a:off x="5382972" y="5288587"/>
              <a:ext cx="135997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2987846" y="5638480"/>
            <a:ext cx="170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table of p2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71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47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Each process has its own page table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01377" y="2369548"/>
            <a:ext cx="2031470" cy="3882289"/>
            <a:chOff x="6381640" y="2987403"/>
            <a:chExt cx="2031470" cy="3882289"/>
          </a:xfrm>
        </p:grpSpPr>
        <p:sp>
          <p:nvSpPr>
            <p:cNvPr id="6" name="TextBox 5"/>
            <p:cNvSpPr txBox="1"/>
            <p:nvPr/>
          </p:nvSpPr>
          <p:spPr>
            <a:xfrm>
              <a:off x="6634483" y="6500360"/>
              <a:ext cx="1778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memory</a:t>
              </a:r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910942" y="3414110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910942" y="3633085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908173" y="2987403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908173" y="3195429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908173" y="5152541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908173" y="5360567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905404" y="4736783"/>
              <a:ext cx="1115943" cy="208025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905404" y="4944809"/>
              <a:ext cx="1115943" cy="218679"/>
            </a:xfrm>
            <a:prstGeom prst="rect">
              <a:avLst/>
            </a:prstGeom>
            <a:pattFill prst="wd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913711" y="4297765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913711" y="4505791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910942" y="3860109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910942" y="4068135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08173" y="6016609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908173" y="6224635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905404" y="5600851"/>
              <a:ext cx="1115943" cy="208025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905404" y="5830775"/>
              <a:ext cx="1115943" cy="218679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393365" y="6131459"/>
              <a:ext cx="48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0x0</a:t>
              </a:r>
              <a:endParaRPr lang="en-US" sz="16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381640" y="5289681"/>
              <a:ext cx="48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0x4</a:t>
              </a:r>
              <a:endParaRPr lang="en-US" sz="16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423882" y="4476481"/>
              <a:ext cx="48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0x8</a:t>
              </a:r>
              <a:endParaRPr lang="en-US" sz="16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438610" y="3605844"/>
              <a:ext cx="4667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0xc</a:t>
              </a:r>
              <a:endParaRPr lang="en-US" sz="16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43614" y="5868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411031"/>
              </p:ext>
            </p:extLst>
          </p:nvPr>
        </p:nvGraphicFramePr>
        <p:xfrm>
          <a:off x="3270790" y="3995103"/>
          <a:ext cx="864034" cy="148336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8640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1101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7" name="组 3"/>
          <p:cNvGrpSpPr/>
          <p:nvPr/>
        </p:nvGrpSpPr>
        <p:grpSpPr>
          <a:xfrm>
            <a:off x="713640" y="3095815"/>
            <a:ext cx="1056709" cy="628200"/>
            <a:chOff x="6134132" y="1568289"/>
            <a:chExt cx="2263361" cy="2524666"/>
          </a:xfrm>
        </p:grpSpPr>
        <p:sp>
          <p:nvSpPr>
            <p:cNvPr id="68" name="矩形 4"/>
            <p:cNvSpPr/>
            <p:nvPr/>
          </p:nvSpPr>
          <p:spPr>
            <a:xfrm>
              <a:off x="6134132" y="1568289"/>
              <a:ext cx="2263361" cy="2524666"/>
            </a:xfrm>
            <a:prstGeom prst="rect">
              <a:avLst/>
            </a:prstGeom>
            <a:solidFill>
              <a:srgbClr val="E6B9B8"/>
            </a:solidFill>
            <a:ln w="38100" cmpd="sng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9" name="矩形 28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70" name="矩形 21"/>
          <p:cNvSpPr/>
          <p:nvPr/>
        </p:nvSpPr>
        <p:spPr>
          <a:xfrm>
            <a:off x="1721536" y="3082497"/>
            <a:ext cx="1326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Virtual </a:t>
            </a:r>
            <a:r>
              <a:rPr lang="en-US" altLang="zh-CN" sz="1200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ddress</a:t>
            </a:r>
            <a:endParaRPr lang="zh-CN" altLang="en-US" sz="1200" b="1" dirty="0"/>
          </a:p>
        </p:txBody>
      </p:sp>
      <p:sp>
        <p:nvSpPr>
          <p:cNvPr id="71" name="Rectangle 10"/>
          <p:cNvSpPr>
            <a:spLocks noChangeArrowheads="1"/>
          </p:cNvSpPr>
          <p:nvPr/>
        </p:nvSpPr>
        <p:spPr bwMode="auto">
          <a:xfrm>
            <a:off x="3044006" y="3027360"/>
            <a:ext cx="1275484" cy="765453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2000" b="1" dirty="0">
                <a:solidFill>
                  <a:srgbClr val="000000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72" name="矩形 22"/>
          <p:cNvSpPr/>
          <p:nvPr/>
        </p:nvSpPr>
        <p:spPr>
          <a:xfrm>
            <a:off x="1899510" y="3412656"/>
            <a:ext cx="823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1110</a:t>
            </a:r>
            <a:endParaRPr lang="zh-CN" altLang="en-US" sz="2400" dirty="0"/>
          </a:p>
        </p:txBody>
      </p:sp>
      <p:sp>
        <p:nvSpPr>
          <p:cNvPr id="73" name="矩形 63"/>
          <p:cNvSpPr/>
          <p:nvPr/>
        </p:nvSpPr>
        <p:spPr>
          <a:xfrm>
            <a:off x="2278086" y="2629151"/>
            <a:ext cx="2834492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b="1" dirty="0" smtClean="0">
                <a:latin typeface="Verdana"/>
                <a:cs typeface="Verdana"/>
              </a:rPr>
              <a:t>Memory Management Unit</a:t>
            </a:r>
          </a:p>
        </p:txBody>
      </p:sp>
      <p:cxnSp>
        <p:nvCxnSpPr>
          <p:cNvPr id="8" name="Straight Arrow Connector 7"/>
          <p:cNvCxnSpPr>
            <a:stCxn id="68" idx="3"/>
            <a:endCxn id="71" idx="1"/>
          </p:cNvCxnSpPr>
          <p:nvPr/>
        </p:nvCxnSpPr>
        <p:spPr>
          <a:xfrm>
            <a:off x="1770349" y="3409915"/>
            <a:ext cx="1273657" cy="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396911" y="3363213"/>
            <a:ext cx="1273657" cy="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矩形 21"/>
          <p:cNvSpPr/>
          <p:nvPr/>
        </p:nvSpPr>
        <p:spPr>
          <a:xfrm>
            <a:off x="4276377" y="3082497"/>
            <a:ext cx="14619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Physical Address</a:t>
            </a:r>
            <a:endParaRPr lang="zh-CN" altLang="en-US" sz="1200" b="1" dirty="0"/>
          </a:p>
        </p:txBody>
      </p:sp>
      <p:sp>
        <p:nvSpPr>
          <p:cNvPr id="81" name="矩形 22"/>
          <p:cNvSpPr/>
          <p:nvPr/>
        </p:nvSpPr>
        <p:spPr>
          <a:xfrm>
            <a:off x="4648597" y="3412656"/>
            <a:ext cx="570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0110</a:t>
            </a:r>
            <a:endParaRPr lang="zh-CN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2987846" y="5638480"/>
            <a:ext cx="170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table of p2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498" y="1442460"/>
            <a:ext cx="6676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OS switches CPU to execute p1 instead of p2</a:t>
            </a:r>
            <a:endParaRPr lang="en-US" sz="2800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151824"/>
              </p:ext>
            </p:extLst>
          </p:nvPr>
        </p:nvGraphicFramePr>
        <p:xfrm>
          <a:off x="3278891" y="3995103"/>
          <a:ext cx="864034" cy="148336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8640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2995947" y="5638480"/>
            <a:ext cx="17040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page table of p1</a:t>
            </a:r>
            <a:endParaRPr lang="en-US" dirty="0"/>
          </a:p>
        </p:txBody>
      </p:sp>
      <p:grpSp>
        <p:nvGrpSpPr>
          <p:cNvPr id="57" name="组 3"/>
          <p:cNvGrpSpPr/>
          <p:nvPr/>
        </p:nvGrpSpPr>
        <p:grpSpPr>
          <a:xfrm>
            <a:off x="701249" y="3082497"/>
            <a:ext cx="1056709" cy="628200"/>
            <a:chOff x="6157581" y="1568289"/>
            <a:chExt cx="2263361" cy="252466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8" name="矩形 4"/>
            <p:cNvSpPr/>
            <p:nvPr/>
          </p:nvSpPr>
          <p:spPr>
            <a:xfrm>
              <a:off x="6157581" y="1568289"/>
              <a:ext cx="2263361" cy="2524666"/>
            </a:xfrm>
            <a:prstGeom prst="rect">
              <a:avLst/>
            </a:prstGeom>
            <a:solidFill>
              <a:srgbClr val="DDD9C3"/>
            </a:solidFill>
            <a:ln w="38100" cmpd="sng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9" name="矩形 28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60" name="矩形 22"/>
          <p:cNvSpPr/>
          <p:nvPr/>
        </p:nvSpPr>
        <p:spPr>
          <a:xfrm>
            <a:off x="4579181" y="3443944"/>
            <a:ext cx="869349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r>
              <a:rPr lang="en-US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010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6845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119451"/>
            <a:ext cx="7592093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Recap: Linux address space</a:t>
            </a:r>
          </a:p>
        </p:txBody>
      </p:sp>
      <p:sp>
        <p:nvSpPr>
          <p:cNvPr id="10245" name="Text Box 12"/>
          <p:cNvSpPr txBox="1">
            <a:spLocks noChangeArrowheads="1"/>
          </p:cNvSpPr>
          <p:nvPr/>
        </p:nvSpPr>
        <p:spPr bwMode="auto">
          <a:xfrm>
            <a:off x="4121965" y="1444332"/>
            <a:ext cx="246909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dirty="0" smtClean="0">
                <a:latin typeface="Consolas"/>
                <a:cs typeface="Consolas"/>
              </a:rPr>
              <a:t>0x00007ffffffff000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10246" name="Text Box 19"/>
          <p:cNvSpPr txBox="1">
            <a:spLocks noChangeArrowheads="1"/>
          </p:cNvSpPr>
          <p:nvPr/>
        </p:nvSpPr>
        <p:spPr bwMode="auto">
          <a:xfrm>
            <a:off x="4121965" y="6340300"/>
            <a:ext cx="246909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 smtClean="0">
                <a:latin typeface="Consolas"/>
                <a:cs typeface="Consolas"/>
              </a:rPr>
              <a:t>0x0000000000000000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6591060" y="1051187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dirty="0"/>
              <a:t>s1[10000000]</a:t>
            </a: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6591060" y="1574211"/>
            <a:ext cx="1447800" cy="5981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800" dirty="0" smtClean="0">
                <a:latin typeface="Calibri" pitchFamily="34" charset="0"/>
                <a:cs typeface="+mn-cs"/>
              </a:rPr>
              <a:t>Stack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0249" name="Rectangle 23"/>
          <p:cNvSpPr>
            <a:spLocks noChangeArrowheads="1"/>
          </p:cNvSpPr>
          <p:nvPr/>
        </p:nvSpPr>
        <p:spPr bwMode="auto">
          <a:xfrm>
            <a:off x="6591060" y="6026412"/>
            <a:ext cx="1447800" cy="3048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Text</a:t>
            </a:r>
          </a:p>
        </p:txBody>
      </p:sp>
      <p:sp>
        <p:nvSpPr>
          <p:cNvPr id="10250" name="Rectangle 24"/>
          <p:cNvSpPr>
            <a:spLocks noChangeArrowheads="1"/>
          </p:cNvSpPr>
          <p:nvPr/>
        </p:nvSpPr>
        <p:spPr bwMode="auto">
          <a:xfrm>
            <a:off x="6591060" y="5721612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read-write data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0251" name="Rectangle 25"/>
          <p:cNvSpPr>
            <a:spLocks noChangeArrowheads="1"/>
          </p:cNvSpPr>
          <p:nvPr/>
        </p:nvSpPr>
        <p:spPr bwMode="auto">
          <a:xfrm>
            <a:off x="6591060" y="4805312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10252" name="Text Box 27"/>
          <p:cNvSpPr txBox="1">
            <a:spLocks noChangeArrowheads="1"/>
          </p:cNvSpPr>
          <p:nvPr/>
        </p:nvSpPr>
        <p:spPr bwMode="auto">
          <a:xfrm>
            <a:off x="4121965" y="6065146"/>
            <a:ext cx="246909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 smtClean="0">
                <a:latin typeface="Consolas"/>
                <a:cs typeface="Consolas"/>
              </a:rPr>
              <a:t>0x0000000000400000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10257" name="AutoShape 16"/>
          <p:cNvSpPr>
            <a:spLocks/>
          </p:cNvSpPr>
          <p:nvPr/>
        </p:nvSpPr>
        <p:spPr bwMode="auto">
          <a:xfrm rot="10800000">
            <a:off x="8097598" y="1600199"/>
            <a:ext cx="228600" cy="598195"/>
          </a:xfrm>
          <a:prstGeom prst="leftBrace">
            <a:avLst>
              <a:gd name="adj1" fmla="val 750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 dirty="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97623" y="1444332"/>
            <a:ext cx="8723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 pitchFamily="34" charset="0"/>
                <a:cs typeface="+mn-cs"/>
              </a:rPr>
              <a:t>8MB </a:t>
            </a:r>
          </a:p>
          <a:p>
            <a:pPr eaLnBrk="0" hangingPunct="0"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 pitchFamily="34" charset="0"/>
                <a:cs typeface="+mn-cs"/>
              </a:rPr>
              <a:t>default</a:t>
            </a:r>
          </a:p>
          <a:p>
            <a:pPr eaLnBrk="0" hangingPunct="0"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 pitchFamily="34" charset="0"/>
                <a:cs typeface="+mn-cs"/>
              </a:rPr>
              <a:t>limit</a:t>
            </a: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6591060" y="3743032"/>
            <a:ext cx="1447800" cy="6096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Libraries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591060" y="5412292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read-only data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1992467" y="1813664"/>
            <a:ext cx="1423191" cy="1164386"/>
          </a:xfrm>
          <a:prstGeom prst="wedgeRoundRectCallout">
            <a:avLst>
              <a:gd name="adj1" fmla="val 85740"/>
              <a:gd name="adj2" fmla="val -5879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What is this address?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0345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Address Translation: 32-bit address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 smtClean="0">
                <a:sym typeface="Wingdings"/>
              </a:rPr>
              <a:t>Page </a:t>
            </a:r>
            <a:r>
              <a:rPr kumimoji="1" lang="en-US" altLang="zh-CN" sz="2400" dirty="0">
                <a:sym typeface="Wingdings"/>
              </a:rPr>
              <a:t>size: 4 KB (2</a:t>
            </a:r>
            <a:r>
              <a:rPr kumimoji="1" lang="en-US" altLang="zh-CN" sz="2400" baseline="30000" dirty="0">
                <a:sym typeface="Wingdings"/>
              </a:rPr>
              <a:t>12</a:t>
            </a:r>
            <a:r>
              <a:rPr kumimoji="1" lang="en-US" altLang="zh-CN" sz="2400" dirty="0" smtClean="0">
                <a:sym typeface="Wingdings"/>
              </a:rPr>
              <a:t>)</a:t>
            </a:r>
          </a:p>
          <a:p>
            <a:r>
              <a:rPr kumimoji="1" lang="en-US" altLang="zh-CN" sz="2400" dirty="0" smtClean="0">
                <a:sym typeface="Wingdings"/>
              </a:rPr>
              <a:t>How many virtual pages?</a:t>
            </a:r>
          </a:p>
          <a:p>
            <a:r>
              <a:rPr kumimoji="1" lang="en-US" altLang="zh-CN" sz="2400" dirty="0" smtClean="0">
                <a:sym typeface="Wingdings"/>
              </a:rPr>
              <a:t>How many bits for virtual page number (VPN)?</a:t>
            </a:r>
          </a:p>
          <a:p>
            <a:r>
              <a:rPr kumimoji="1" lang="en-US" altLang="zh-CN" sz="2400" dirty="0" smtClean="0">
                <a:sym typeface="Wingdings"/>
              </a:rPr>
              <a:t>How many bits for page offset?</a:t>
            </a:r>
            <a:endParaRPr kumimoji="1" lang="en-US" altLang="zh-CN" sz="2400" dirty="0">
              <a:sym typeface="Wingdings"/>
            </a:endParaRPr>
          </a:p>
          <a:p>
            <a:pPr lvl="1"/>
            <a:endParaRPr kumimoji="1" lang="en-US" altLang="zh-CN" dirty="0">
              <a:sym typeface="Wingdings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74985" y="4028405"/>
            <a:ext cx="6526552" cy="2006323"/>
            <a:chOff x="974985" y="4028405"/>
            <a:chExt cx="6526552" cy="2006323"/>
          </a:xfrm>
        </p:grpSpPr>
        <p:sp>
          <p:nvSpPr>
            <p:cNvPr id="13" name="Rectangle 9"/>
            <p:cNvSpPr/>
            <p:nvPr/>
          </p:nvSpPr>
          <p:spPr bwMode="auto">
            <a:xfrm>
              <a:off x="1070345" y="4418269"/>
              <a:ext cx="341361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Virtual page number (VPN)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4" name="Rectangle 10"/>
            <p:cNvSpPr/>
            <p:nvPr/>
          </p:nvSpPr>
          <p:spPr bwMode="auto">
            <a:xfrm>
              <a:off x="4481512" y="4417840"/>
              <a:ext cx="2896396" cy="440235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P</a:t>
              </a:r>
              <a:r>
                <a:rPr lang="en-US" sz="1600" dirty="0" smtClean="0">
                  <a:latin typeface="Arial"/>
                  <a:cs typeface="Arial"/>
                </a:rPr>
                <a:t>age offset (VPO)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974985" y="4047985"/>
              <a:ext cx="579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libri" pitchFamily="34" charset="0"/>
                </a:rPr>
                <a:t>31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83137" y="4049433"/>
              <a:ext cx="579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libri" pitchFamily="34" charset="0"/>
                </a:rPr>
                <a:t>12</a:t>
              </a:r>
            </a:p>
          </p:txBody>
        </p:sp>
        <p:sp>
          <p:nvSpPr>
            <p:cNvPr id="17" name="TextBox 15"/>
            <p:cNvSpPr txBox="1"/>
            <p:nvPr/>
          </p:nvSpPr>
          <p:spPr>
            <a:xfrm>
              <a:off x="4457844" y="4050881"/>
              <a:ext cx="579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libri" pitchFamily="34" charset="0"/>
                </a:rPr>
                <a:t>11</a:t>
              </a:r>
            </a:p>
          </p:txBody>
        </p:sp>
        <p:sp>
          <p:nvSpPr>
            <p:cNvPr id="18" name="TextBox 15"/>
            <p:cNvSpPr txBox="1"/>
            <p:nvPr/>
          </p:nvSpPr>
          <p:spPr>
            <a:xfrm>
              <a:off x="7074454" y="4028405"/>
              <a:ext cx="427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Calibri" pitchFamily="34" charset="0"/>
                </a:rPr>
                <a:t>0</a:t>
              </a:r>
              <a:endParaRPr lang="en-US" i="1" dirty="0" smtClean="0">
                <a:latin typeface="Calibri" pitchFamily="34" charset="0"/>
              </a:endParaRPr>
            </a:p>
          </p:txBody>
        </p:sp>
        <p:sp>
          <p:nvSpPr>
            <p:cNvPr id="5" name="Left Brace 4"/>
            <p:cNvSpPr/>
            <p:nvPr/>
          </p:nvSpPr>
          <p:spPr>
            <a:xfrm rot="16200000">
              <a:off x="3859219" y="2974844"/>
              <a:ext cx="608102" cy="4532315"/>
            </a:xfrm>
            <a:prstGeom prst="leftBrace">
              <a:avLst>
                <a:gd name="adj1" fmla="val 8333"/>
                <a:gd name="adj2" fmla="val 5353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75555" y="5665396"/>
              <a:ext cx="2174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32-bit virtual address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2522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Address Translation: 32-bit address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80773"/>
          </a:xfrm>
        </p:spPr>
        <p:txBody>
          <a:bodyPr/>
          <a:lstStyle/>
          <a:p>
            <a:r>
              <a:rPr kumimoji="1" lang="en-US" altLang="zh-CN" sz="2400" dirty="0" smtClean="0">
                <a:sym typeface="Wingdings"/>
              </a:rPr>
              <a:t>Page </a:t>
            </a:r>
            <a:r>
              <a:rPr kumimoji="1" lang="en-US" altLang="zh-CN" sz="2400" dirty="0">
                <a:sym typeface="Wingdings"/>
              </a:rPr>
              <a:t>size: 4 KB (2</a:t>
            </a:r>
            <a:r>
              <a:rPr kumimoji="1" lang="en-US" altLang="zh-CN" sz="2400" baseline="30000" dirty="0">
                <a:sym typeface="Wingdings"/>
              </a:rPr>
              <a:t>12</a:t>
            </a:r>
            <a:r>
              <a:rPr kumimoji="1" lang="en-US" altLang="zh-CN" sz="2400" dirty="0" smtClean="0">
                <a:sym typeface="Wingdings"/>
              </a:rPr>
              <a:t>)</a:t>
            </a:r>
          </a:p>
          <a:p>
            <a:r>
              <a:rPr kumimoji="1" lang="en-US" altLang="zh-CN" sz="2400" dirty="0" smtClean="0">
                <a:sym typeface="Wingdings"/>
              </a:rPr>
              <a:t>What’s the size of each PTE?</a:t>
            </a:r>
            <a:endParaRPr kumimoji="1" lang="en-US" altLang="zh-CN" sz="2400" dirty="0">
              <a:sym typeface="Wingdings"/>
            </a:endParaRPr>
          </a:p>
          <a:p>
            <a:pPr lvl="1"/>
            <a:endParaRPr kumimoji="1" lang="en-US" altLang="zh-CN" dirty="0">
              <a:sym typeface="Wingdings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38524" y="3020757"/>
            <a:ext cx="5061207" cy="1949958"/>
            <a:chOff x="3929182" y="1268991"/>
            <a:chExt cx="5061207" cy="1949958"/>
          </a:xfrm>
        </p:grpSpPr>
        <p:sp>
          <p:nvSpPr>
            <p:cNvPr id="19" name="Rectangle 18"/>
            <p:cNvSpPr/>
            <p:nvPr/>
          </p:nvSpPr>
          <p:spPr>
            <a:xfrm>
              <a:off x="5155412" y="1905075"/>
              <a:ext cx="3328993" cy="36130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29182" y="1905075"/>
              <a:ext cx="643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PTE :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156648" y="1905075"/>
              <a:ext cx="327758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P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839166" y="1905075"/>
              <a:ext cx="317481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W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511408" y="1905075"/>
              <a:ext cx="327758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8353034" y="2364922"/>
              <a:ext cx="131371" cy="2076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978423" y="2526051"/>
              <a:ext cx="101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present?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endCxn id="22" idx="0"/>
            </p:cNvCxnSpPr>
            <p:nvPr/>
          </p:nvCxnSpPr>
          <p:spPr>
            <a:xfrm flipH="1">
              <a:off x="7997907" y="1631358"/>
              <a:ext cx="59542" cy="2737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624840" y="1268991"/>
              <a:ext cx="1067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writable?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33275" y="2572618"/>
              <a:ext cx="14058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accessible by </a:t>
              </a:r>
            </a:p>
            <a:p>
              <a:r>
                <a:rPr lang="en-US" dirty="0" smtClean="0"/>
                <a:t>OS only?</a:t>
              </a:r>
              <a:endParaRPr lang="en-US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7367749" y="2364922"/>
              <a:ext cx="310963" cy="2076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6951739" y="1915141"/>
              <a:ext cx="559669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...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55412" y="1915141"/>
              <a:ext cx="1796328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Physical Page #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42352" y="4970716"/>
            <a:ext cx="3020026" cy="996332"/>
            <a:chOff x="2542352" y="4970716"/>
            <a:chExt cx="3020026" cy="996332"/>
          </a:xfrm>
        </p:grpSpPr>
        <p:sp>
          <p:nvSpPr>
            <p:cNvPr id="18" name="Left Brace 17"/>
            <p:cNvSpPr/>
            <p:nvPr/>
          </p:nvSpPr>
          <p:spPr>
            <a:xfrm rot="16200000">
              <a:off x="3748314" y="3764754"/>
              <a:ext cx="608102" cy="3020026"/>
            </a:xfrm>
            <a:prstGeom prst="leftBrace">
              <a:avLst>
                <a:gd name="adj1" fmla="val 8333"/>
                <a:gd name="adj2" fmla="val 5353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647289" y="5597716"/>
              <a:ext cx="1186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4-byte PTE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8188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Address Translation: 32-bit address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3972695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>
                <a:sym typeface="Wingdings"/>
              </a:rPr>
              <a:t>Page </a:t>
            </a:r>
            <a:r>
              <a:rPr kumimoji="1" lang="en-US" altLang="zh-CN" sz="2400" dirty="0">
                <a:sym typeface="Wingdings"/>
              </a:rPr>
              <a:t>size: 4 KB (2</a:t>
            </a:r>
            <a:r>
              <a:rPr kumimoji="1" lang="en-US" altLang="zh-CN" sz="2400" baseline="30000" dirty="0">
                <a:sym typeface="Wingdings"/>
              </a:rPr>
              <a:t>12</a:t>
            </a:r>
            <a:r>
              <a:rPr kumimoji="1" lang="en-US" altLang="zh-CN" sz="2400" dirty="0" smtClean="0">
                <a:sym typeface="Wingdings"/>
              </a:rPr>
              <a:t>)</a:t>
            </a:r>
          </a:p>
          <a:p>
            <a:r>
              <a:rPr kumimoji="1" lang="en-US" altLang="zh-CN" sz="2400" dirty="0" smtClean="0">
                <a:sym typeface="Wingdings"/>
              </a:rPr>
              <a:t>How many PTEs in the page table?</a:t>
            </a:r>
          </a:p>
          <a:p>
            <a:r>
              <a:rPr kumimoji="1" lang="en-US" altLang="zh-CN" sz="2400" dirty="0" smtClean="0">
                <a:sym typeface="Wingdings"/>
              </a:rPr>
              <a:t>What’s the size of page table?</a:t>
            </a:r>
            <a:endParaRPr kumimoji="1" lang="en-US" altLang="zh-CN" sz="2400" dirty="0">
              <a:sym typeface="Wingdings"/>
            </a:endParaRPr>
          </a:p>
          <a:p>
            <a:pPr marL="457200" lvl="1" indent="0">
              <a:buNone/>
            </a:pPr>
            <a:endParaRPr kumimoji="1" lang="en-US" altLang="zh-CN" dirty="0">
              <a:sym typeface="Wingding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88349" y="1896446"/>
            <a:ext cx="1911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r>
              <a:rPr lang="en-US" sz="2800" baseline="30000" dirty="0" smtClean="0"/>
              <a:t>32</a:t>
            </a:r>
            <a:r>
              <a:rPr lang="en-US" sz="2800" dirty="0" smtClean="0"/>
              <a:t>/2</a:t>
            </a:r>
            <a:r>
              <a:rPr lang="en-US" sz="2800" baseline="30000" dirty="0" smtClean="0"/>
              <a:t>12 </a:t>
            </a:r>
            <a:r>
              <a:rPr lang="en-US" sz="2800" dirty="0" smtClean="0"/>
              <a:t>= 2</a:t>
            </a:r>
            <a:r>
              <a:rPr lang="en-US" sz="2800" baseline="30000" dirty="0" smtClean="0"/>
              <a:t>2</a:t>
            </a:r>
            <a:r>
              <a:rPr lang="en-US" sz="2800" baseline="30000" dirty="0"/>
              <a:t>0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988349" y="2487953"/>
            <a:ext cx="1968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r>
              <a:rPr lang="en-US" sz="2800" baseline="30000" dirty="0" smtClean="0"/>
              <a:t>20</a:t>
            </a:r>
            <a:r>
              <a:rPr lang="en-US" sz="2800" dirty="0" smtClean="0"/>
              <a:t>*</a:t>
            </a:r>
            <a:r>
              <a:rPr lang="en-US" sz="2800" dirty="0"/>
              <a:t>2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= 4MB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3642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Address Translation: 64-bit address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 smtClean="0">
                <a:sym typeface="Wingdings"/>
              </a:rPr>
              <a:t>Page </a:t>
            </a:r>
            <a:r>
              <a:rPr kumimoji="1" lang="en-US" altLang="zh-CN" sz="2400" dirty="0">
                <a:sym typeface="Wingdings"/>
              </a:rPr>
              <a:t>size: 4 KB (2</a:t>
            </a:r>
            <a:r>
              <a:rPr kumimoji="1" lang="en-US" altLang="zh-CN" sz="2400" baseline="30000" dirty="0">
                <a:sym typeface="Wingdings"/>
              </a:rPr>
              <a:t>12</a:t>
            </a:r>
            <a:r>
              <a:rPr kumimoji="1" lang="en-US" altLang="zh-CN" sz="2400" dirty="0" smtClean="0">
                <a:sym typeface="Wingdings"/>
              </a:rPr>
              <a:t>)</a:t>
            </a:r>
          </a:p>
          <a:p>
            <a:r>
              <a:rPr kumimoji="1" lang="en-US" altLang="zh-CN" sz="2400" dirty="0" smtClean="0">
                <a:sym typeface="Wingdings"/>
              </a:rPr>
              <a:t>How many virtual pages?</a:t>
            </a:r>
          </a:p>
          <a:p>
            <a:r>
              <a:rPr kumimoji="1" lang="en-US" altLang="zh-CN" sz="2400" dirty="0" smtClean="0">
                <a:sym typeface="Wingdings"/>
              </a:rPr>
              <a:t>How many bits for virtual page number (VPN)?</a:t>
            </a:r>
          </a:p>
          <a:p>
            <a:r>
              <a:rPr kumimoji="1" lang="en-US" altLang="zh-CN" sz="2400" dirty="0" smtClean="0">
                <a:sym typeface="Wingdings"/>
              </a:rPr>
              <a:t>How many bits for page offset?</a:t>
            </a:r>
            <a:endParaRPr kumimoji="1" lang="en-US" altLang="zh-CN" sz="2400" dirty="0">
              <a:sym typeface="Wingdings"/>
            </a:endParaRPr>
          </a:p>
          <a:p>
            <a:pPr lvl="1"/>
            <a:endParaRPr kumimoji="1" lang="en-US" altLang="zh-CN" dirty="0">
              <a:sym typeface="Wingdings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74985" y="4028405"/>
            <a:ext cx="6526552" cy="2006323"/>
            <a:chOff x="974985" y="4028405"/>
            <a:chExt cx="6526552" cy="2006323"/>
          </a:xfrm>
        </p:grpSpPr>
        <p:sp>
          <p:nvSpPr>
            <p:cNvPr id="13" name="Rectangle 9"/>
            <p:cNvSpPr/>
            <p:nvPr/>
          </p:nvSpPr>
          <p:spPr bwMode="auto">
            <a:xfrm>
              <a:off x="1070345" y="4418269"/>
              <a:ext cx="341361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Virtual page number (VPN)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4" name="Rectangle 10"/>
            <p:cNvSpPr/>
            <p:nvPr/>
          </p:nvSpPr>
          <p:spPr bwMode="auto">
            <a:xfrm>
              <a:off x="4481512" y="4417840"/>
              <a:ext cx="2896396" cy="4402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P</a:t>
              </a:r>
              <a:r>
                <a:rPr lang="en-US" sz="1600" dirty="0" smtClean="0">
                  <a:latin typeface="Arial"/>
                  <a:cs typeface="Arial"/>
                </a:rPr>
                <a:t>age offset (VPO)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974985" y="4047985"/>
              <a:ext cx="579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libri" pitchFamily="34" charset="0"/>
                </a:rPr>
                <a:t>63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83137" y="4049433"/>
              <a:ext cx="579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libri" pitchFamily="34" charset="0"/>
                </a:rPr>
                <a:t>12</a:t>
              </a:r>
            </a:p>
          </p:txBody>
        </p:sp>
        <p:sp>
          <p:nvSpPr>
            <p:cNvPr id="17" name="TextBox 15"/>
            <p:cNvSpPr txBox="1"/>
            <p:nvPr/>
          </p:nvSpPr>
          <p:spPr>
            <a:xfrm>
              <a:off x="4457844" y="4050881"/>
              <a:ext cx="579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libri" pitchFamily="34" charset="0"/>
                </a:rPr>
                <a:t>11</a:t>
              </a:r>
            </a:p>
          </p:txBody>
        </p:sp>
        <p:sp>
          <p:nvSpPr>
            <p:cNvPr id="18" name="TextBox 15"/>
            <p:cNvSpPr txBox="1"/>
            <p:nvPr/>
          </p:nvSpPr>
          <p:spPr>
            <a:xfrm>
              <a:off x="7074454" y="4028405"/>
              <a:ext cx="427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Calibri" pitchFamily="34" charset="0"/>
                </a:rPr>
                <a:t>0</a:t>
              </a:r>
              <a:endParaRPr lang="en-US" i="1" dirty="0" smtClean="0">
                <a:latin typeface="Calibri" pitchFamily="34" charset="0"/>
              </a:endParaRPr>
            </a:p>
          </p:txBody>
        </p:sp>
        <p:sp>
          <p:nvSpPr>
            <p:cNvPr id="5" name="Left Brace 4"/>
            <p:cNvSpPr/>
            <p:nvPr/>
          </p:nvSpPr>
          <p:spPr>
            <a:xfrm rot="16200000">
              <a:off x="3859219" y="2974844"/>
              <a:ext cx="608102" cy="4532315"/>
            </a:xfrm>
            <a:prstGeom prst="leftBrace">
              <a:avLst>
                <a:gd name="adj1" fmla="val 8333"/>
                <a:gd name="adj2" fmla="val 5353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75555" y="5665396"/>
              <a:ext cx="2174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64-bit virtual address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7068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Address Translation: 64-bit address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80773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sz="2400" dirty="0" smtClean="0">
                <a:sym typeface="Wingdings"/>
              </a:rPr>
              <a:t>Page </a:t>
            </a:r>
            <a:r>
              <a:rPr kumimoji="1" lang="en-US" altLang="zh-CN" sz="2400" dirty="0">
                <a:sym typeface="Wingdings"/>
              </a:rPr>
              <a:t>size: 4 KB (2</a:t>
            </a:r>
            <a:r>
              <a:rPr kumimoji="1" lang="en-US" altLang="zh-CN" sz="2400" baseline="30000" dirty="0">
                <a:sym typeface="Wingdings"/>
              </a:rPr>
              <a:t>12</a:t>
            </a:r>
            <a:r>
              <a:rPr kumimoji="1" lang="en-US" altLang="zh-CN" sz="2400" dirty="0" smtClean="0">
                <a:sym typeface="Wingdings"/>
              </a:rPr>
              <a:t>)</a:t>
            </a:r>
          </a:p>
          <a:p>
            <a:r>
              <a:rPr kumimoji="1" lang="en-US" altLang="zh-CN" sz="2400" dirty="0" smtClean="0">
                <a:sym typeface="Wingdings"/>
              </a:rPr>
              <a:t>What’s the size of each PTE?</a:t>
            </a:r>
          </a:p>
          <a:p>
            <a:r>
              <a:rPr kumimoji="1" lang="en-US" altLang="zh-CN" sz="2400" dirty="0" smtClean="0">
                <a:sym typeface="Wingdings"/>
              </a:rPr>
              <a:t>How many PTEs in the page table?</a:t>
            </a:r>
            <a:endParaRPr kumimoji="1" lang="en-US" altLang="zh-CN" sz="2400" dirty="0">
              <a:sym typeface="Wingdings"/>
            </a:endParaRPr>
          </a:p>
          <a:p>
            <a:pPr marL="457200" lvl="1" indent="0">
              <a:buNone/>
            </a:pPr>
            <a:endParaRPr kumimoji="1" lang="en-US" altLang="zh-CN" dirty="0">
              <a:sym typeface="Wingding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9201" y="2695702"/>
            <a:ext cx="1911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r>
              <a:rPr lang="en-US" sz="2800" baseline="30000" dirty="0" smtClean="0"/>
              <a:t>64</a:t>
            </a:r>
            <a:r>
              <a:rPr lang="en-US" sz="2800" dirty="0" smtClean="0"/>
              <a:t>/2</a:t>
            </a:r>
            <a:r>
              <a:rPr lang="en-US" sz="2800" baseline="30000" dirty="0" smtClean="0"/>
              <a:t>12 </a:t>
            </a:r>
            <a:r>
              <a:rPr lang="en-US" sz="2800" dirty="0" smtClean="0"/>
              <a:t>= 2</a:t>
            </a:r>
            <a:r>
              <a:rPr lang="en-US" sz="2800" baseline="30000" dirty="0" smtClean="0"/>
              <a:t>52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1327289" y="3799203"/>
            <a:ext cx="2680428" cy="818445"/>
            <a:chOff x="1327289" y="3799203"/>
            <a:chExt cx="2680428" cy="818445"/>
          </a:xfrm>
        </p:grpSpPr>
        <p:sp>
          <p:nvSpPr>
            <p:cNvPr id="6" name="TextBox 5"/>
            <p:cNvSpPr txBox="1"/>
            <p:nvPr/>
          </p:nvSpPr>
          <p:spPr>
            <a:xfrm>
              <a:off x="2277105" y="4030035"/>
              <a:ext cx="17306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4 Petabyte!!</a:t>
              </a:r>
              <a:endParaRPr lang="en-US" sz="2400" dirty="0"/>
            </a:p>
          </p:txBody>
        </p:sp>
        <p:pic>
          <p:nvPicPr>
            <p:cNvPr id="32" name="Picture 31" descr="download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7289" y="3799203"/>
              <a:ext cx="818445" cy="818445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730470" y="5078382"/>
            <a:ext cx="8221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Possible solution: Enlarge page size? e.g. 256MB (2</a:t>
            </a:r>
            <a:r>
              <a:rPr lang="en-US" sz="2400" baseline="30000" dirty="0" smtClean="0"/>
              <a:t>28</a:t>
            </a:r>
            <a:r>
              <a:rPr lang="en-US" sz="2400" dirty="0" smtClean="0"/>
              <a:t>) page size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4546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Multi-level page tables</a:t>
            </a:r>
          </a:p>
          <a:p>
            <a:r>
              <a:rPr lang="en-US" dirty="0" smtClean="0"/>
              <a:t>Demand paging</a:t>
            </a:r>
          </a:p>
          <a:p>
            <a:r>
              <a:rPr lang="en-US" dirty="0" smtClean="0"/>
              <a:t>Accelerating address translation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454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 39"/>
          <p:cNvGrpSpPr/>
          <p:nvPr/>
        </p:nvGrpSpPr>
        <p:grpSpPr>
          <a:xfrm>
            <a:off x="6551928" y="1422685"/>
            <a:ext cx="978528" cy="1517131"/>
            <a:chOff x="2875452" y="1415990"/>
            <a:chExt cx="978528" cy="1517131"/>
          </a:xfrm>
        </p:grpSpPr>
        <p:sp>
          <p:nvSpPr>
            <p:cNvPr id="41" name="矩形 40"/>
            <p:cNvSpPr/>
            <p:nvPr/>
          </p:nvSpPr>
          <p:spPr>
            <a:xfrm>
              <a:off x="2877080" y="1415990"/>
              <a:ext cx="934900" cy="1517131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2875452" y="1423775"/>
              <a:ext cx="9785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 smtClean="0">
                  <a:solidFill>
                    <a:srgbClr val="0000FF"/>
                  </a:solidFill>
                </a:rPr>
                <a:t>Process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5104822" y="1436860"/>
            <a:ext cx="978528" cy="1517131"/>
            <a:chOff x="2875452" y="1415990"/>
            <a:chExt cx="978528" cy="1517131"/>
          </a:xfrm>
        </p:grpSpPr>
        <p:sp>
          <p:nvSpPr>
            <p:cNvPr id="31" name="矩形 30"/>
            <p:cNvSpPr/>
            <p:nvPr/>
          </p:nvSpPr>
          <p:spPr>
            <a:xfrm>
              <a:off x="2877080" y="1415990"/>
              <a:ext cx="934900" cy="1517131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2875452" y="1423775"/>
              <a:ext cx="9785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 smtClean="0">
                  <a:solidFill>
                    <a:srgbClr val="0000FF"/>
                  </a:solidFill>
                </a:rPr>
                <a:t>Process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378"/>
            <a:ext cx="8229600" cy="1143000"/>
          </a:xfrm>
        </p:spPr>
        <p:txBody>
          <a:bodyPr/>
          <a:lstStyle/>
          <a:p>
            <a:pPr marL="0" indent="0"/>
            <a:r>
              <a:rPr kumimoji="1" lang="en-US" altLang="zh-CN" dirty="0" smtClean="0">
                <a:latin typeface="Arial"/>
                <a:cs typeface="Arial"/>
              </a:rPr>
              <a:t>Isolation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0512" y="4430967"/>
            <a:ext cx="1587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Arial"/>
                <a:cs typeface="Arial"/>
              </a:rPr>
              <a:t>Hardware</a:t>
            </a:r>
            <a:endParaRPr kumimoji="1" lang="zh-CN" altLang="en-US" sz="2400" b="1" dirty="0">
              <a:latin typeface="Arial"/>
              <a:cs typeface="Arial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531008" y="4354767"/>
            <a:ext cx="8077200" cy="0"/>
          </a:xfrm>
          <a:prstGeom prst="line">
            <a:avLst/>
          </a:prstGeom>
          <a:ln w="5715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3"/>
          <p:cNvSpPr/>
          <p:nvPr/>
        </p:nvSpPr>
        <p:spPr>
          <a:xfrm>
            <a:off x="2969408" y="4507167"/>
            <a:ext cx="1447800" cy="762000"/>
          </a:xfrm>
          <a:prstGeom prst="rect">
            <a:avLst/>
          </a:prstGeom>
          <a:solidFill>
            <a:schemeClr val="tx1"/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CPU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Rectangle 3"/>
          <p:cNvSpPr/>
          <p:nvPr/>
        </p:nvSpPr>
        <p:spPr>
          <a:xfrm>
            <a:off x="4569608" y="4507167"/>
            <a:ext cx="1447800" cy="762000"/>
          </a:xfrm>
          <a:prstGeom prst="rect">
            <a:avLst/>
          </a:prstGeom>
          <a:solidFill>
            <a:schemeClr val="tx1"/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Memory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Rectangle 3"/>
          <p:cNvSpPr/>
          <p:nvPr/>
        </p:nvSpPr>
        <p:spPr>
          <a:xfrm>
            <a:off x="6169808" y="4507167"/>
            <a:ext cx="1447800" cy="762000"/>
          </a:xfrm>
          <a:prstGeom prst="rect">
            <a:avLst/>
          </a:prstGeom>
          <a:solidFill>
            <a:schemeClr val="tx1"/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I/O 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458" y="3342663"/>
            <a:ext cx="685800" cy="6096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56408" y="3276609"/>
            <a:ext cx="251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/>
              <a:t>Operating System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86" y="3342663"/>
            <a:ext cx="618022" cy="60960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444132" y="2157522"/>
            <a:ext cx="251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/>
              <a:t>User Applications</a:t>
            </a:r>
            <a:endParaRPr lang="zh-CN" altLang="en-US" sz="24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408" y="2099705"/>
            <a:ext cx="722834" cy="63545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7358" y="2042436"/>
            <a:ext cx="632760" cy="75931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8669" y="2042436"/>
            <a:ext cx="632832" cy="767069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7148" y="2214965"/>
            <a:ext cx="1476691" cy="520198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671751" y="3872292"/>
            <a:ext cx="1484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 smtClean="0">
                <a:latin typeface="Arial"/>
                <a:cs typeface="Arial"/>
              </a:rPr>
              <a:t>Software</a:t>
            </a:r>
            <a:endParaRPr kumimoji="1" lang="zh-CN" altLang="en-US" sz="2400" b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" y="5672236"/>
            <a:ext cx="81510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Isolation is provided by OS using special hardware primitives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2875452" y="1427228"/>
            <a:ext cx="978528" cy="1517131"/>
            <a:chOff x="2875452" y="1415990"/>
            <a:chExt cx="978528" cy="1517131"/>
          </a:xfrm>
        </p:grpSpPr>
        <p:sp>
          <p:nvSpPr>
            <p:cNvPr id="7" name="矩形 6"/>
            <p:cNvSpPr/>
            <p:nvPr/>
          </p:nvSpPr>
          <p:spPr>
            <a:xfrm>
              <a:off x="2877080" y="1415990"/>
              <a:ext cx="934900" cy="1517131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875452" y="1423775"/>
              <a:ext cx="9785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 smtClean="0">
                  <a:solidFill>
                    <a:srgbClr val="0000FF"/>
                  </a:solidFill>
                </a:rPr>
                <a:t>Process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4" name="组 33"/>
          <p:cNvGrpSpPr/>
          <p:nvPr/>
        </p:nvGrpSpPr>
        <p:grpSpPr>
          <a:xfrm>
            <a:off x="3929890" y="1427228"/>
            <a:ext cx="978528" cy="1517131"/>
            <a:chOff x="2875452" y="1415990"/>
            <a:chExt cx="978528" cy="1517131"/>
          </a:xfrm>
        </p:grpSpPr>
        <p:sp>
          <p:nvSpPr>
            <p:cNvPr id="35" name="矩形 34"/>
            <p:cNvSpPr/>
            <p:nvPr/>
          </p:nvSpPr>
          <p:spPr>
            <a:xfrm>
              <a:off x="2877080" y="1415990"/>
              <a:ext cx="934900" cy="1517131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875452" y="1423775"/>
              <a:ext cx="9785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 smtClean="0">
                  <a:solidFill>
                    <a:srgbClr val="0000FF"/>
                  </a:solidFill>
                </a:rPr>
                <a:t>Process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14" name="任意形状 13"/>
          <p:cNvSpPr/>
          <p:nvPr/>
        </p:nvSpPr>
        <p:spPr>
          <a:xfrm>
            <a:off x="5769551" y="1011422"/>
            <a:ext cx="313799" cy="561900"/>
          </a:xfrm>
          <a:custGeom>
            <a:avLst/>
            <a:gdLst>
              <a:gd name="connsiteX0" fmla="*/ 7086 w 467868"/>
              <a:gd name="connsiteY0" fmla="*/ 561900 h 561900"/>
              <a:gd name="connsiteX1" fmla="*/ 63279 w 467868"/>
              <a:gd name="connsiteY1" fmla="*/ 179808 h 561900"/>
              <a:gd name="connsiteX2" fmla="*/ 467868 w 467868"/>
              <a:gd name="connsiteY2" fmla="*/ 0 h 561900"/>
              <a:gd name="connsiteX3" fmla="*/ 467868 w 467868"/>
              <a:gd name="connsiteY3" fmla="*/ 0 h 56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868" h="561900">
                <a:moveTo>
                  <a:pt x="7086" y="561900"/>
                </a:moveTo>
                <a:cubicBezTo>
                  <a:pt x="-3216" y="417679"/>
                  <a:pt x="-13518" y="273458"/>
                  <a:pt x="63279" y="179808"/>
                </a:cubicBezTo>
                <a:cubicBezTo>
                  <a:pt x="140076" y="86158"/>
                  <a:pt x="467868" y="0"/>
                  <a:pt x="467868" y="0"/>
                </a:cubicBezTo>
                <a:lnTo>
                  <a:pt x="467868" y="0"/>
                </a:lnTo>
              </a:path>
            </a:pathLst>
          </a:custGeom>
          <a:ln>
            <a:solidFill>
              <a:srgbClr val="0000FF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048063" y="728091"/>
            <a:ext cx="29647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Arial"/>
                <a:cs typeface="Arial"/>
              </a:rPr>
              <a:t>The unit of isolation</a:t>
            </a:r>
            <a:endParaRPr lang="zh-CN" altLang="en-US" sz="20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7" name="Lightning Bolt 36"/>
          <p:cNvSpPr/>
          <p:nvPr/>
        </p:nvSpPr>
        <p:spPr>
          <a:xfrm>
            <a:off x="3984934" y="1870069"/>
            <a:ext cx="825184" cy="1083922"/>
          </a:xfrm>
          <a:prstGeom prst="lightningBolt">
            <a:avLst/>
          </a:prstGeom>
          <a:solidFill>
            <a:srgbClr val="FFFF00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Multi-level </a:t>
            </a:r>
            <a:r>
              <a:rPr kumimoji="1" lang="en-US" altLang="zh-CN" dirty="0"/>
              <a:t>p</a:t>
            </a:r>
            <a:r>
              <a:rPr kumimoji="1" lang="en-US" altLang="zh-CN" dirty="0" smtClean="0"/>
              <a:t>age tables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42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Problem with 1-level page table:</a:t>
            </a:r>
          </a:p>
          <a:p>
            <a:pPr>
              <a:buFont typeface="Symbol" charset="2"/>
              <a:buChar char="-"/>
            </a:pPr>
            <a:r>
              <a:rPr kumimoji="1" lang="en-US" altLang="zh-CN" dirty="0" smtClean="0"/>
              <a:t>For 64-bit address space </a:t>
            </a:r>
            <a:r>
              <a:rPr kumimoji="1" lang="en-US" altLang="zh-CN" dirty="0"/>
              <a:t>and 4KB page size, </a:t>
            </a:r>
            <a:r>
              <a:rPr kumimoji="1" lang="en-US" altLang="zh-CN" dirty="0" smtClean="0"/>
              <a:t>page table is much too large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03435" y="3517462"/>
            <a:ext cx="6380874" cy="1748560"/>
            <a:chOff x="903435" y="3517462"/>
            <a:chExt cx="6380874" cy="1748560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7378070"/>
                </p:ext>
              </p:extLst>
            </p:nvPr>
          </p:nvGraphicFramePr>
          <p:xfrm>
            <a:off x="903435" y="3786218"/>
            <a:ext cx="1576180" cy="1120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1" name="Equation" r:id="rId3" imgW="571500" imgH="406400" progId="Equation.3">
                    <p:embed/>
                  </p:oleObj>
                </mc:Choice>
                <mc:Fallback>
                  <p:oleObj name="Equation" r:id="rId3" imgW="571500" imgH="406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03435" y="3786218"/>
                          <a:ext cx="1576180" cy="1120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Straight Arrow Connector 5"/>
            <p:cNvCxnSpPr/>
            <p:nvPr/>
          </p:nvCxnSpPr>
          <p:spPr>
            <a:xfrm flipH="1">
              <a:off x="1620249" y="3842999"/>
              <a:ext cx="547380" cy="1970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167629" y="3517462"/>
              <a:ext cx="511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number of bytes addressable in 64-bit address space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1620249" y="4795536"/>
              <a:ext cx="547380" cy="2420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67629" y="4896690"/>
              <a:ext cx="104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page size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2479615" y="4381527"/>
              <a:ext cx="54738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026995" y="4058362"/>
              <a:ext cx="33446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# of pages in 64-bit address space </a:t>
              </a:r>
            </a:p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= # of page table entries required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3262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Multi-level </a:t>
            </a:r>
            <a:r>
              <a:rPr kumimoji="1" lang="en-US" altLang="zh-CN" dirty="0"/>
              <a:t>p</a:t>
            </a:r>
            <a:r>
              <a:rPr kumimoji="1" lang="en-US" altLang="zh-CN" dirty="0" smtClean="0"/>
              <a:t>age tables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Problem</a:t>
            </a:r>
          </a:p>
          <a:p>
            <a:r>
              <a:rPr kumimoji="1" lang="en-US" altLang="zh-CN" dirty="0" smtClean="0"/>
              <a:t>how to reduce # of page table entries required?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Solution</a:t>
            </a:r>
          </a:p>
          <a:p>
            <a:r>
              <a:rPr kumimoji="1" lang="en-US" altLang="zh-CN" dirty="0" smtClean="0"/>
              <a:t>Multi-level page table</a:t>
            </a:r>
          </a:p>
          <a:p>
            <a:pPr lvl="1">
              <a:buFont typeface="Symbol" charset="2"/>
              <a:buChar char="-"/>
            </a:pPr>
            <a:r>
              <a:rPr kumimoji="1" lang="en-US" altLang="zh-CN" dirty="0" smtClean="0"/>
              <a:t>A tree of “page tables”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156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2-level Paging 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7931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6-bit virtual and physical address, 4-byte page</a:t>
            </a:r>
          </a:p>
        </p:txBody>
      </p:sp>
    </p:spTree>
    <p:extLst>
      <p:ext uri="{BB962C8B-B14F-4D97-AF65-F5344CB8AC3E}">
        <p14:creationId xmlns:p14="http://schemas.microsoft.com/office/powerpoint/2010/main" val="2773968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2-level Paging 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413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6-bit virtual and physical address, 4-byte page</a:t>
            </a:r>
          </a:p>
          <a:p>
            <a:r>
              <a:rPr kumimoji="1" lang="en-US" altLang="zh-CN" dirty="0"/>
              <a:t>1</a:t>
            </a:r>
            <a:r>
              <a:rPr kumimoji="1" lang="en-US" altLang="zh-CN" dirty="0" smtClean="0"/>
              <a:t>-level page table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9777" y="2788928"/>
            <a:ext cx="7139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Suppose a process has only two 2 mapped virtual pages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191705"/>
              </p:ext>
            </p:extLst>
          </p:nvPr>
        </p:nvGraphicFramePr>
        <p:xfrm>
          <a:off x="1609294" y="3616508"/>
          <a:ext cx="1029077" cy="18542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290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ight Brace 16"/>
          <p:cNvSpPr/>
          <p:nvPr/>
        </p:nvSpPr>
        <p:spPr>
          <a:xfrm flipH="1">
            <a:off x="1215181" y="3700653"/>
            <a:ext cx="262743" cy="177005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2032" y="4412318"/>
            <a:ext cx="86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4</a:t>
            </a:r>
            <a:r>
              <a:rPr lang="en-US" dirty="0" smtClean="0"/>
              <a:t> PTEs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8191" y="5738576"/>
            <a:ext cx="188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1-level Page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0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2-level Paging 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413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6-bit virtual and physical address, 4-byte page</a:t>
            </a:r>
          </a:p>
          <a:p>
            <a:r>
              <a:rPr kumimoji="1" lang="en-US" altLang="zh-CN" dirty="0" smtClean="0"/>
              <a:t>2-level page table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9777" y="2788928"/>
            <a:ext cx="7139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Suppose a process has only two 2 mapped virtual pages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526290"/>
              </p:ext>
            </p:extLst>
          </p:nvPr>
        </p:nvGraphicFramePr>
        <p:xfrm>
          <a:off x="1609294" y="3616508"/>
          <a:ext cx="1029077" cy="18542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290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ight Brace 16"/>
          <p:cNvSpPr/>
          <p:nvPr/>
        </p:nvSpPr>
        <p:spPr>
          <a:xfrm flipH="1">
            <a:off x="1215181" y="3700653"/>
            <a:ext cx="262743" cy="177005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2032" y="4412318"/>
            <a:ext cx="86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4</a:t>
            </a:r>
            <a:r>
              <a:rPr lang="en-US" dirty="0" smtClean="0"/>
              <a:t> PTEs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8191" y="5738576"/>
            <a:ext cx="188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1-level Page Table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731104"/>
              </p:ext>
            </p:extLst>
          </p:nvPr>
        </p:nvGraphicFramePr>
        <p:xfrm>
          <a:off x="4213967" y="3616508"/>
          <a:ext cx="1029077" cy="14833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290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ight Brace 21"/>
          <p:cNvSpPr/>
          <p:nvPr/>
        </p:nvSpPr>
        <p:spPr>
          <a:xfrm flipH="1">
            <a:off x="3841749" y="3638405"/>
            <a:ext cx="262743" cy="14614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195869" y="4134078"/>
            <a:ext cx="64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L0 </a:t>
            </a:r>
          </a:p>
          <a:p>
            <a:r>
              <a:rPr lang="en-US" dirty="0" smtClean="0"/>
              <a:t>PTEs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981580"/>
              </p:ext>
            </p:extLst>
          </p:nvPr>
        </p:nvGraphicFramePr>
        <p:xfrm>
          <a:off x="6402625" y="3392398"/>
          <a:ext cx="1029077" cy="14833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290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52430"/>
              </p:ext>
            </p:extLst>
          </p:nvPr>
        </p:nvGraphicFramePr>
        <p:xfrm>
          <a:off x="6402625" y="5099868"/>
          <a:ext cx="1029077" cy="14833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290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V="1">
            <a:off x="5243044" y="3392398"/>
            <a:ext cx="1159581" cy="406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43044" y="4983812"/>
            <a:ext cx="1159581" cy="205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ular Callout 31"/>
          <p:cNvSpPr/>
          <p:nvPr/>
        </p:nvSpPr>
        <p:spPr>
          <a:xfrm>
            <a:off x="3727665" y="5587814"/>
            <a:ext cx="1674986" cy="1105820"/>
          </a:xfrm>
          <a:prstGeom prst="wedgeRoundRectCallout">
            <a:avLst>
              <a:gd name="adj1" fmla="val 73938"/>
              <a:gd name="adj2" fmla="val -89975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010000</a:t>
            </a:r>
          </a:p>
          <a:p>
            <a:r>
              <a:rPr lang="en-US" dirty="0">
                <a:solidFill>
                  <a:schemeClr val="tx1"/>
                </a:solidFill>
              </a:rPr>
              <a:t>is physical </a:t>
            </a:r>
          </a:p>
          <a:p>
            <a:r>
              <a:rPr lang="en-US" dirty="0">
                <a:solidFill>
                  <a:schemeClr val="tx1"/>
                </a:solidFill>
              </a:rPr>
              <a:t>address of L1</a:t>
            </a:r>
          </a:p>
          <a:p>
            <a:r>
              <a:rPr lang="en-US" dirty="0">
                <a:solidFill>
                  <a:schemeClr val="tx1"/>
                </a:solidFill>
              </a:rPr>
              <a:t>page table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966805" y="3250593"/>
            <a:ext cx="10948" cy="3607407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>
            <a:off x="7466275" y="3457373"/>
            <a:ext cx="187085" cy="135341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653360" y="3788132"/>
            <a:ext cx="64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L1 </a:t>
            </a:r>
          </a:p>
          <a:p>
            <a:r>
              <a:rPr lang="en-US" dirty="0" smtClean="0"/>
              <a:t>PTEs</a:t>
            </a:r>
          </a:p>
        </p:txBody>
      </p:sp>
    </p:spTree>
    <p:extLst>
      <p:ext uri="{BB962C8B-B14F-4D97-AF65-F5344CB8AC3E}">
        <p14:creationId xmlns:p14="http://schemas.microsoft.com/office/powerpoint/2010/main" val="70611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2-level Paging Example</a:t>
            </a:r>
            <a:endParaRPr kumimoji="1" lang="zh-CN" alt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654138"/>
              </p:ext>
            </p:extLst>
          </p:nvPr>
        </p:nvGraphicFramePr>
        <p:xfrm>
          <a:off x="1236093" y="4056712"/>
          <a:ext cx="1029077" cy="18542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290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44990" y="6178780"/>
            <a:ext cx="188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1-level Page Table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01542" y="2101134"/>
            <a:ext cx="1008046" cy="4926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1 1 1 1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09587" y="2101134"/>
            <a:ext cx="525487" cy="492692"/>
          </a:xfrm>
          <a:prstGeom prst="rect">
            <a:avLst/>
          </a:prstGeom>
          <a:solidFill>
            <a:srgbClr val="B9CDE5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10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Right Brace 26"/>
          <p:cNvSpPr/>
          <p:nvPr/>
        </p:nvSpPr>
        <p:spPr>
          <a:xfrm rot="5400000">
            <a:off x="1008089" y="2440560"/>
            <a:ext cx="355785" cy="96888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 rot="5400000">
            <a:off x="1814960" y="2682780"/>
            <a:ext cx="355785" cy="4844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1541" y="3097468"/>
            <a:ext cx="811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 </a:t>
            </a:r>
          </a:p>
          <a:p>
            <a:r>
              <a:rPr lang="en-US" dirty="0" smtClean="0"/>
              <a:t>Page #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686705" y="3069232"/>
            <a:ext cx="72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</a:t>
            </a:r>
          </a:p>
          <a:p>
            <a:r>
              <a:rPr lang="en-US" dirty="0" smtClean="0"/>
              <a:t>offset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1224" y="3048148"/>
            <a:ext cx="116919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Index to</a:t>
            </a:r>
          </a:p>
          <a:p>
            <a:r>
              <a:rPr lang="en-US" dirty="0" smtClean="0"/>
              <a:t>page table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726778" y="3722563"/>
            <a:ext cx="466513" cy="2014564"/>
          </a:xfrm>
          <a:custGeom>
            <a:avLst/>
            <a:gdLst>
              <a:gd name="connsiteX0" fmla="*/ 357036 w 466513"/>
              <a:gd name="connsiteY0" fmla="*/ 0 h 2091205"/>
              <a:gd name="connsiteX1" fmla="*/ 116189 w 466513"/>
              <a:gd name="connsiteY1" fmla="*/ 952538 h 2091205"/>
              <a:gd name="connsiteX2" fmla="*/ 17660 w 466513"/>
              <a:gd name="connsiteY2" fmla="*/ 1828435 h 2091205"/>
              <a:gd name="connsiteX3" fmla="*/ 466513 w 466513"/>
              <a:gd name="connsiteY3" fmla="*/ 2091205 h 209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513" h="2091205">
                <a:moveTo>
                  <a:pt x="357036" y="0"/>
                </a:moveTo>
                <a:cubicBezTo>
                  <a:pt x="264894" y="323899"/>
                  <a:pt x="172752" y="647799"/>
                  <a:pt x="116189" y="952538"/>
                </a:cubicBezTo>
                <a:cubicBezTo>
                  <a:pt x="59626" y="1257277"/>
                  <a:pt x="-40727" y="1638657"/>
                  <a:pt x="17660" y="1828435"/>
                </a:cubicBezTo>
                <a:cubicBezTo>
                  <a:pt x="76047" y="2018213"/>
                  <a:pt x="271280" y="2054709"/>
                  <a:pt x="466513" y="2091205"/>
                </a:cubicBezTo>
              </a:path>
            </a:pathLst>
          </a:custGeom>
          <a:ln w="9525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内容占位符 2"/>
          <p:cNvSpPr txBox="1">
            <a:spLocks/>
          </p:cNvSpPr>
          <p:nvPr/>
        </p:nvSpPr>
        <p:spPr>
          <a:xfrm>
            <a:off x="457200" y="1052758"/>
            <a:ext cx="8229600" cy="110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how to perform address translation? </a:t>
            </a:r>
          </a:p>
          <a:p>
            <a:pPr lvl="1"/>
            <a:r>
              <a:rPr kumimoji="1" lang="en-US" altLang="zh-CN" dirty="0"/>
              <a:t>1</a:t>
            </a:r>
            <a:r>
              <a:rPr kumimoji="1" lang="en-US" altLang="zh-CN" dirty="0" smtClean="0"/>
              <a:t>-level page table</a:t>
            </a:r>
          </a:p>
        </p:txBody>
      </p:sp>
    </p:spTree>
    <p:extLst>
      <p:ext uri="{BB962C8B-B14F-4D97-AF65-F5344CB8AC3E}">
        <p14:creationId xmlns:p14="http://schemas.microsoft.com/office/powerpoint/2010/main" val="3099274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2-level Paging 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85605"/>
            <a:ext cx="8229600" cy="110413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how to perform address translation? </a:t>
            </a:r>
          </a:p>
          <a:p>
            <a:pPr lvl="1"/>
            <a:r>
              <a:rPr kumimoji="1" lang="en-US" altLang="zh-CN" dirty="0"/>
              <a:t>2</a:t>
            </a:r>
            <a:r>
              <a:rPr kumimoji="1" lang="en-US" altLang="zh-CN" dirty="0" smtClean="0"/>
              <a:t>-level page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785677"/>
              </p:ext>
            </p:extLst>
          </p:nvPr>
        </p:nvGraphicFramePr>
        <p:xfrm>
          <a:off x="1236093" y="4056712"/>
          <a:ext cx="1029077" cy="18542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290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44990" y="6178780"/>
            <a:ext cx="188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1-level Page Table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511736"/>
              </p:ext>
            </p:extLst>
          </p:nvPr>
        </p:nvGraphicFramePr>
        <p:xfrm>
          <a:off x="4213967" y="3616508"/>
          <a:ext cx="1029077" cy="14833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290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01100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11010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221439"/>
              </p:ext>
            </p:extLst>
          </p:nvPr>
        </p:nvGraphicFramePr>
        <p:xfrm>
          <a:off x="6402625" y="3534735"/>
          <a:ext cx="1029077" cy="14833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290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834722"/>
              </p:ext>
            </p:extLst>
          </p:nvPr>
        </p:nvGraphicFramePr>
        <p:xfrm>
          <a:off x="6402625" y="5242205"/>
          <a:ext cx="1029077" cy="14833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290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V="1">
            <a:off x="5243044" y="3616508"/>
            <a:ext cx="1136819" cy="182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43044" y="4983812"/>
            <a:ext cx="1159581" cy="205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966805" y="1861281"/>
            <a:ext cx="10948" cy="4996719"/>
          </a:xfrm>
          <a:prstGeom prst="line">
            <a:avLst/>
          </a:prstGeom>
          <a:ln w="9525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01542" y="2101134"/>
            <a:ext cx="1008046" cy="4926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1 1 1 1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09587" y="2101134"/>
            <a:ext cx="525487" cy="492692"/>
          </a:xfrm>
          <a:prstGeom prst="rect">
            <a:avLst/>
          </a:prstGeom>
          <a:solidFill>
            <a:srgbClr val="B9CDE5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10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Right Brace 26"/>
          <p:cNvSpPr/>
          <p:nvPr/>
        </p:nvSpPr>
        <p:spPr>
          <a:xfrm rot="5400000">
            <a:off x="1008089" y="2440560"/>
            <a:ext cx="355785" cy="96888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 rot="5400000">
            <a:off x="1814960" y="2682780"/>
            <a:ext cx="355785" cy="4844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686705" y="3069232"/>
            <a:ext cx="72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</a:t>
            </a:r>
          </a:p>
          <a:p>
            <a:r>
              <a:rPr lang="en-US" dirty="0" smtClean="0"/>
              <a:t>offset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1434" y="3020123"/>
            <a:ext cx="116919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Index to</a:t>
            </a:r>
          </a:p>
          <a:p>
            <a:r>
              <a:rPr lang="en-US" dirty="0" smtClean="0"/>
              <a:t>page table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726778" y="3722563"/>
            <a:ext cx="466513" cy="2014564"/>
          </a:xfrm>
          <a:custGeom>
            <a:avLst/>
            <a:gdLst>
              <a:gd name="connsiteX0" fmla="*/ 357036 w 466513"/>
              <a:gd name="connsiteY0" fmla="*/ 0 h 2091205"/>
              <a:gd name="connsiteX1" fmla="*/ 116189 w 466513"/>
              <a:gd name="connsiteY1" fmla="*/ 952538 h 2091205"/>
              <a:gd name="connsiteX2" fmla="*/ 17660 w 466513"/>
              <a:gd name="connsiteY2" fmla="*/ 1828435 h 2091205"/>
              <a:gd name="connsiteX3" fmla="*/ 466513 w 466513"/>
              <a:gd name="connsiteY3" fmla="*/ 2091205 h 209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513" h="2091205">
                <a:moveTo>
                  <a:pt x="357036" y="0"/>
                </a:moveTo>
                <a:cubicBezTo>
                  <a:pt x="264894" y="323899"/>
                  <a:pt x="172752" y="647799"/>
                  <a:pt x="116189" y="952538"/>
                </a:cubicBezTo>
                <a:cubicBezTo>
                  <a:pt x="59626" y="1257277"/>
                  <a:pt x="-40727" y="1638657"/>
                  <a:pt x="17660" y="1828435"/>
                </a:cubicBezTo>
                <a:cubicBezTo>
                  <a:pt x="76047" y="2018213"/>
                  <a:pt x="271280" y="2054709"/>
                  <a:pt x="466513" y="2091205"/>
                </a:cubicBezTo>
              </a:path>
            </a:pathLst>
          </a:custGeom>
          <a:ln w="9525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031578" y="1968924"/>
            <a:ext cx="493511" cy="4926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1 1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39623" y="1968924"/>
            <a:ext cx="525487" cy="492692"/>
          </a:xfrm>
          <a:prstGeom prst="rect">
            <a:avLst/>
          </a:prstGeom>
          <a:solidFill>
            <a:srgbClr val="B9CDE5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10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Right Brace 39"/>
          <p:cNvSpPr/>
          <p:nvPr/>
        </p:nvSpPr>
        <p:spPr>
          <a:xfrm rot="5400000">
            <a:off x="5152421" y="2428361"/>
            <a:ext cx="229927" cy="4935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/>
          <p:cNvSpPr/>
          <p:nvPr/>
        </p:nvSpPr>
        <p:spPr>
          <a:xfrm rot="5400000">
            <a:off x="6218873" y="2400049"/>
            <a:ext cx="229926" cy="4844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374719" y="2696958"/>
            <a:ext cx="951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 to</a:t>
            </a:r>
          </a:p>
          <a:p>
            <a:r>
              <a:rPr lang="en-US" dirty="0" smtClean="0"/>
              <a:t>L0 table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144352" y="2718855"/>
            <a:ext cx="72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</a:t>
            </a:r>
          </a:p>
          <a:p>
            <a:r>
              <a:rPr lang="en-US" dirty="0" smtClean="0"/>
              <a:t>offset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525089" y="1968924"/>
            <a:ext cx="493511" cy="4926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1 1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5" name="Right Brace 44"/>
          <p:cNvSpPr/>
          <p:nvPr/>
        </p:nvSpPr>
        <p:spPr>
          <a:xfrm rot="5400000">
            <a:off x="5688851" y="2417412"/>
            <a:ext cx="229927" cy="4935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236706" y="2718855"/>
            <a:ext cx="951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 to</a:t>
            </a:r>
          </a:p>
          <a:p>
            <a:r>
              <a:rPr lang="en-US" dirty="0" smtClean="0"/>
              <a:t>L1 table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3447151" y="3328596"/>
            <a:ext cx="1621597" cy="1622113"/>
          </a:xfrm>
          <a:custGeom>
            <a:avLst/>
            <a:gdLst>
              <a:gd name="connsiteX0" fmla="*/ 1621597 w 1621597"/>
              <a:gd name="connsiteY0" fmla="*/ 32659 h 1622113"/>
              <a:gd name="connsiteX1" fmla="*/ 351673 w 1621597"/>
              <a:gd name="connsiteY1" fmla="*/ 32659 h 1622113"/>
              <a:gd name="connsiteX2" fmla="*/ 67035 w 1621597"/>
              <a:gd name="connsiteY2" fmla="*/ 372069 h 1622113"/>
              <a:gd name="connsiteX3" fmla="*/ 56088 w 1621597"/>
              <a:gd name="connsiteY3" fmla="*/ 1445043 h 1622113"/>
              <a:gd name="connsiteX4" fmla="*/ 701997 w 1621597"/>
              <a:gd name="connsiteY4" fmla="*/ 1620222 h 162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1597" h="1622113">
                <a:moveTo>
                  <a:pt x="1621597" y="32659"/>
                </a:moveTo>
                <a:cubicBezTo>
                  <a:pt x="1116182" y="4375"/>
                  <a:pt x="610767" y="-23909"/>
                  <a:pt x="351673" y="32659"/>
                </a:cubicBezTo>
                <a:cubicBezTo>
                  <a:pt x="92579" y="89227"/>
                  <a:pt x="116299" y="136672"/>
                  <a:pt x="67035" y="372069"/>
                </a:cubicBezTo>
                <a:cubicBezTo>
                  <a:pt x="17771" y="607466"/>
                  <a:pt x="-49739" y="1237018"/>
                  <a:pt x="56088" y="1445043"/>
                </a:cubicBezTo>
                <a:cubicBezTo>
                  <a:pt x="161915" y="1653068"/>
                  <a:pt x="701997" y="1620222"/>
                  <a:pt x="701997" y="1620222"/>
                </a:cubicBezTo>
              </a:path>
            </a:pathLst>
          </a:custGeom>
          <a:ln w="9525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686725" y="3409290"/>
            <a:ext cx="663750" cy="3082837"/>
          </a:xfrm>
          <a:custGeom>
            <a:avLst/>
            <a:gdLst>
              <a:gd name="connsiteX0" fmla="*/ 50684 w 663750"/>
              <a:gd name="connsiteY0" fmla="*/ 0 h 3411299"/>
              <a:gd name="connsiteX1" fmla="*/ 61631 w 663750"/>
              <a:gd name="connsiteY1" fmla="*/ 2934255 h 3411299"/>
              <a:gd name="connsiteX2" fmla="*/ 663750 w 663750"/>
              <a:gd name="connsiteY2" fmla="*/ 3405050 h 341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3750" h="3411299">
                <a:moveTo>
                  <a:pt x="50684" y="0"/>
                </a:moveTo>
                <a:cubicBezTo>
                  <a:pt x="5068" y="1183373"/>
                  <a:pt x="-40547" y="2366747"/>
                  <a:pt x="61631" y="2934255"/>
                </a:cubicBezTo>
                <a:cubicBezTo>
                  <a:pt x="163809" y="3501763"/>
                  <a:pt x="663750" y="3405050"/>
                  <a:pt x="663750" y="3405050"/>
                </a:cubicBezTo>
              </a:path>
            </a:pathLst>
          </a:custGeom>
          <a:ln w="952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50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55" y="274638"/>
            <a:ext cx="8571345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X86_64 supports 4-level page table</a:t>
            </a:r>
            <a:endParaRPr kumimoji="1" lang="zh-CN" altLang="en-US" dirty="0"/>
          </a:p>
        </p:txBody>
      </p:sp>
      <p:sp>
        <p:nvSpPr>
          <p:cNvPr id="5" name="Rectangle 9"/>
          <p:cNvSpPr/>
          <p:nvPr/>
        </p:nvSpPr>
        <p:spPr bwMode="auto">
          <a:xfrm>
            <a:off x="115455" y="1911854"/>
            <a:ext cx="8682181" cy="4402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Virtual Address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6" name="TextBox 15"/>
          <p:cNvSpPr txBox="1"/>
          <p:nvPr/>
        </p:nvSpPr>
        <p:spPr>
          <a:xfrm>
            <a:off x="92365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84298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57200" y="2929547"/>
            <a:ext cx="1275484" cy="76545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2000" b="1" dirty="0">
                <a:solidFill>
                  <a:schemeClr val="bg1"/>
                </a:solidFill>
                <a:latin typeface="Verdana"/>
                <a:cs typeface="Verdana"/>
              </a:rPr>
              <a:t>MMU</a:t>
            </a:r>
          </a:p>
        </p:txBody>
      </p:sp>
      <p:cxnSp>
        <p:nvCxnSpPr>
          <p:cNvPr id="9" name="Straight Arrow Connector 39"/>
          <p:cNvCxnSpPr>
            <a:endCxn id="8" idx="0"/>
          </p:cNvCxnSpPr>
          <p:nvPr/>
        </p:nvCxnSpPr>
        <p:spPr bwMode="auto">
          <a:xfrm>
            <a:off x="1094942" y="2352089"/>
            <a:ext cx="0" cy="577458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078572" y="2476685"/>
            <a:ext cx="15017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Virtual </a:t>
            </a:r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ddress</a:t>
            </a:r>
            <a:endParaRPr lang="zh-CN" altLang="en-US" sz="1400" b="1" dirty="0"/>
          </a:p>
        </p:txBody>
      </p:sp>
      <p:cxnSp>
        <p:nvCxnSpPr>
          <p:cNvPr id="12" name="Straight Arrow Connector 39"/>
          <p:cNvCxnSpPr/>
          <p:nvPr/>
        </p:nvCxnSpPr>
        <p:spPr bwMode="auto">
          <a:xfrm>
            <a:off x="1732684" y="3331990"/>
            <a:ext cx="5067589" cy="1038709"/>
          </a:xfrm>
          <a:prstGeom prst="bentConnector3">
            <a:avLst>
              <a:gd name="adj1" fmla="val 82580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111454" y="3387223"/>
            <a:ext cx="710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Offset</a:t>
            </a:r>
            <a:endParaRPr lang="zh-CN" altLang="en-US" sz="1400" b="1" dirty="0"/>
          </a:p>
        </p:txBody>
      </p:sp>
      <p:cxnSp>
        <p:nvCxnSpPr>
          <p:cNvPr id="18" name="Straight Arrow Connector 39"/>
          <p:cNvCxnSpPr>
            <a:stCxn id="8" idx="2"/>
            <a:endCxn id="21" idx="0"/>
          </p:cNvCxnSpPr>
          <p:nvPr/>
        </p:nvCxnSpPr>
        <p:spPr bwMode="auto">
          <a:xfrm flipH="1">
            <a:off x="1067492" y="3695000"/>
            <a:ext cx="27450" cy="577460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" name="组 29"/>
          <p:cNvGrpSpPr/>
          <p:nvPr/>
        </p:nvGrpSpPr>
        <p:grpSpPr>
          <a:xfrm>
            <a:off x="646550" y="4272460"/>
            <a:ext cx="853020" cy="738268"/>
            <a:chOff x="549560" y="4272458"/>
            <a:chExt cx="1053915" cy="956121"/>
          </a:xfrm>
        </p:grpSpPr>
        <p:sp>
          <p:nvSpPr>
            <p:cNvPr id="21" name="矩形 20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2159000" y="56919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36" name="Straight Arrow Connector 39"/>
          <p:cNvCxnSpPr>
            <a:stCxn id="25" idx="3"/>
            <a:endCxn id="48" idx="1"/>
          </p:cNvCxnSpPr>
          <p:nvPr/>
        </p:nvCxnSpPr>
        <p:spPr bwMode="auto">
          <a:xfrm flipV="1">
            <a:off x="1488434" y="4126869"/>
            <a:ext cx="441045" cy="26926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6" name="组 45"/>
          <p:cNvGrpSpPr/>
          <p:nvPr/>
        </p:nvGrpSpPr>
        <p:grpSpPr>
          <a:xfrm>
            <a:off x="1929479" y="4003200"/>
            <a:ext cx="853020" cy="738268"/>
            <a:chOff x="549560" y="4272458"/>
            <a:chExt cx="1053915" cy="956121"/>
          </a:xfrm>
        </p:grpSpPr>
        <p:sp>
          <p:nvSpPr>
            <p:cNvPr id="47" name="矩形 46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1897136" y="5506421"/>
            <a:ext cx="853020" cy="738268"/>
            <a:chOff x="549560" y="4272458"/>
            <a:chExt cx="1053915" cy="956121"/>
          </a:xfrm>
        </p:grpSpPr>
        <p:sp>
          <p:nvSpPr>
            <p:cNvPr id="54" name="矩形 53"/>
            <p:cNvSpPr/>
            <p:nvPr/>
          </p:nvSpPr>
          <p:spPr>
            <a:xfrm>
              <a:off x="549560" y="4272458"/>
              <a:ext cx="1040156" cy="94457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58" name="Straight Arrow Connector 39"/>
          <p:cNvCxnSpPr>
            <a:stCxn id="27" idx="3"/>
            <a:endCxn id="55" idx="1"/>
          </p:cNvCxnSpPr>
          <p:nvPr/>
        </p:nvCxnSpPr>
        <p:spPr bwMode="auto">
          <a:xfrm>
            <a:off x="1499570" y="4887059"/>
            <a:ext cx="397566" cy="743031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4" name="组 63"/>
          <p:cNvGrpSpPr/>
          <p:nvPr/>
        </p:nvGrpSpPr>
        <p:grpSpPr>
          <a:xfrm>
            <a:off x="3051953" y="3998307"/>
            <a:ext cx="853020" cy="738268"/>
            <a:chOff x="549560" y="4272458"/>
            <a:chExt cx="1053915" cy="956121"/>
          </a:xfrm>
        </p:grpSpPr>
        <p:sp>
          <p:nvSpPr>
            <p:cNvPr id="65" name="矩形 64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9" name="组 68"/>
          <p:cNvGrpSpPr/>
          <p:nvPr/>
        </p:nvGrpSpPr>
        <p:grpSpPr>
          <a:xfrm>
            <a:off x="3051544" y="4935684"/>
            <a:ext cx="853020" cy="738268"/>
            <a:chOff x="549560" y="4272458"/>
            <a:chExt cx="1053915" cy="956121"/>
          </a:xfrm>
        </p:grpSpPr>
        <p:sp>
          <p:nvSpPr>
            <p:cNvPr id="70" name="矩形 69"/>
            <p:cNvSpPr/>
            <p:nvPr/>
          </p:nvSpPr>
          <p:spPr>
            <a:xfrm>
              <a:off x="549560" y="4272458"/>
              <a:ext cx="1040156" cy="94457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74" name="Straight Arrow Connector 39"/>
          <p:cNvCxnSpPr>
            <a:stCxn id="48" idx="3"/>
            <a:endCxn id="66" idx="1"/>
          </p:cNvCxnSpPr>
          <p:nvPr/>
        </p:nvCxnSpPr>
        <p:spPr bwMode="auto">
          <a:xfrm flipV="1">
            <a:off x="2771363" y="4121976"/>
            <a:ext cx="280590" cy="4893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39"/>
          <p:cNvCxnSpPr>
            <a:stCxn id="50" idx="3"/>
            <a:endCxn id="71" idx="1"/>
          </p:cNvCxnSpPr>
          <p:nvPr/>
        </p:nvCxnSpPr>
        <p:spPr bwMode="auto">
          <a:xfrm>
            <a:off x="2782499" y="4617799"/>
            <a:ext cx="269045" cy="441554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2" name="组 81"/>
          <p:cNvGrpSpPr/>
          <p:nvPr/>
        </p:nvGrpSpPr>
        <p:grpSpPr>
          <a:xfrm>
            <a:off x="3063089" y="6007760"/>
            <a:ext cx="853020" cy="738268"/>
            <a:chOff x="549560" y="4272458"/>
            <a:chExt cx="1053915" cy="956121"/>
          </a:xfrm>
        </p:grpSpPr>
        <p:sp>
          <p:nvSpPr>
            <p:cNvPr id="83" name="矩形 82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87" name="Straight Arrow Connector 39"/>
          <p:cNvCxnSpPr>
            <a:stCxn id="55" idx="3"/>
            <a:endCxn id="84" idx="1"/>
          </p:cNvCxnSpPr>
          <p:nvPr/>
        </p:nvCxnSpPr>
        <p:spPr bwMode="auto">
          <a:xfrm>
            <a:off x="2739020" y="5630090"/>
            <a:ext cx="324069" cy="501339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0" name="组 89"/>
          <p:cNvGrpSpPr/>
          <p:nvPr/>
        </p:nvGrpSpPr>
        <p:grpSpPr>
          <a:xfrm>
            <a:off x="4405081" y="3990622"/>
            <a:ext cx="853020" cy="738268"/>
            <a:chOff x="549560" y="4272458"/>
            <a:chExt cx="1053915" cy="956121"/>
          </a:xfrm>
        </p:grpSpPr>
        <p:sp>
          <p:nvSpPr>
            <p:cNvPr id="91" name="矩形 90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95" name="Straight Arrow Connector 39"/>
          <p:cNvCxnSpPr>
            <a:stCxn id="66" idx="3"/>
            <a:endCxn id="92" idx="1"/>
          </p:cNvCxnSpPr>
          <p:nvPr/>
        </p:nvCxnSpPr>
        <p:spPr bwMode="auto">
          <a:xfrm flipV="1">
            <a:off x="3893837" y="4114291"/>
            <a:ext cx="511244" cy="7685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8" name="组 97"/>
          <p:cNvGrpSpPr/>
          <p:nvPr/>
        </p:nvGrpSpPr>
        <p:grpSpPr>
          <a:xfrm>
            <a:off x="4416217" y="5001814"/>
            <a:ext cx="853020" cy="738268"/>
            <a:chOff x="549560" y="4272458"/>
            <a:chExt cx="1053915" cy="956121"/>
          </a:xfrm>
        </p:grpSpPr>
        <p:sp>
          <p:nvSpPr>
            <p:cNvPr id="99" name="矩形 98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03" name="Straight Arrow Connector 39"/>
          <p:cNvCxnSpPr>
            <a:stCxn id="68" idx="3"/>
            <a:endCxn id="100" idx="1"/>
          </p:cNvCxnSpPr>
          <p:nvPr/>
        </p:nvCxnSpPr>
        <p:spPr bwMode="auto">
          <a:xfrm>
            <a:off x="3904973" y="4612906"/>
            <a:ext cx="511244" cy="512577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6" name="组 105"/>
          <p:cNvGrpSpPr/>
          <p:nvPr/>
        </p:nvGrpSpPr>
        <p:grpSpPr>
          <a:xfrm>
            <a:off x="4427353" y="6089370"/>
            <a:ext cx="853020" cy="738268"/>
            <a:chOff x="549560" y="4272458"/>
            <a:chExt cx="1053915" cy="956121"/>
          </a:xfrm>
        </p:grpSpPr>
        <p:sp>
          <p:nvSpPr>
            <p:cNvPr id="107" name="矩形 106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11" name="Straight Arrow Connector 39"/>
          <p:cNvCxnSpPr>
            <a:stCxn id="73" idx="3"/>
            <a:endCxn id="108" idx="1"/>
          </p:cNvCxnSpPr>
          <p:nvPr/>
        </p:nvCxnSpPr>
        <p:spPr bwMode="auto">
          <a:xfrm>
            <a:off x="3904564" y="5550283"/>
            <a:ext cx="522789" cy="662756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394558" y="2769919"/>
            <a:ext cx="52248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000090"/>
                </a:solidFill>
                <a:latin typeface="Arial"/>
                <a:cs typeface="Arial"/>
              </a:rPr>
              <a:t>Entry at level </a:t>
            </a:r>
            <a:r>
              <a:rPr lang="en-US" altLang="zh-CN" sz="1600" b="1" dirty="0" err="1" smtClean="0">
                <a:solidFill>
                  <a:srgbClr val="000090"/>
                </a:solidFill>
                <a:latin typeface="Arial"/>
                <a:cs typeface="Arial"/>
              </a:rPr>
              <a:t>i</a:t>
            </a:r>
            <a:r>
              <a:rPr lang="en-US" altLang="zh-CN" sz="1600" b="1" dirty="0" smtClean="0">
                <a:solidFill>
                  <a:srgbClr val="000090"/>
                </a:solidFill>
                <a:latin typeface="Arial"/>
                <a:cs typeface="Arial"/>
              </a:rPr>
              <a:t> has the physical address of the page</a:t>
            </a:r>
            <a:endParaRPr lang="zh-CN" altLang="en-US" sz="1600" b="1" dirty="0">
              <a:solidFill>
                <a:srgbClr val="000090"/>
              </a:solidFill>
            </a:endParaRPr>
          </a:p>
        </p:txBody>
      </p:sp>
      <p:cxnSp>
        <p:nvCxnSpPr>
          <p:cNvPr id="115" name="Straight Arrow Connector 39"/>
          <p:cNvCxnSpPr/>
          <p:nvPr/>
        </p:nvCxnSpPr>
        <p:spPr bwMode="auto">
          <a:xfrm flipV="1">
            <a:off x="5246556" y="4370699"/>
            <a:ext cx="1553717" cy="2475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5365021" y="4348867"/>
            <a:ext cx="55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PPN</a:t>
            </a:r>
            <a:endParaRPr lang="zh-CN" altLang="en-US" sz="1400" b="1" dirty="0"/>
          </a:p>
        </p:txBody>
      </p:sp>
      <p:sp>
        <p:nvSpPr>
          <p:cNvPr id="132" name="矩形 131"/>
          <p:cNvSpPr/>
          <p:nvPr/>
        </p:nvSpPr>
        <p:spPr>
          <a:xfrm>
            <a:off x="6871161" y="4201644"/>
            <a:ext cx="1651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Physical address</a:t>
            </a:r>
            <a:endParaRPr lang="zh-CN" altLang="en-US" sz="1400" b="1" dirty="0"/>
          </a:p>
        </p:txBody>
      </p:sp>
      <p:sp>
        <p:nvSpPr>
          <p:cNvPr id="133" name="矩形 132"/>
          <p:cNvSpPr/>
          <p:nvPr/>
        </p:nvSpPr>
        <p:spPr>
          <a:xfrm flipH="1">
            <a:off x="0" y="3893867"/>
            <a:ext cx="15285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 flipH="1">
            <a:off x="1579368" y="3682845"/>
            <a:ext cx="15285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Level 1</a:t>
            </a:r>
            <a:endParaRPr lang="zh-CN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 flipH="1">
            <a:off x="2782499" y="3682845"/>
            <a:ext cx="15285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Level 2</a:t>
            </a:r>
            <a:endParaRPr lang="zh-CN" alt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 flipH="1">
            <a:off x="4127967" y="3682845"/>
            <a:ext cx="15285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Level 3</a:t>
            </a:r>
            <a:endParaRPr lang="zh-CN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594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Multi-level page </a:t>
            </a:r>
            <a:r>
              <a:rPr kumimoji="1" lang="en-US" altLang="zh-CN" dirty="0" smtClean="0"/>
              <a:t>tables on X86_64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265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84298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81" name="TextBox 15"/>
          <p:cNvSpPr txBox="1"/>
          <p:nvPr/>
        </p:nvSpPr>
        <p:spPr>
          <a:xfrm>
            <a:off x="1593273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1895758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2772730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</a:t>
            </a:r>
            <a:r>
              <a:rPr lang="en-US" dirty="0">
                <a:latin typeface="Calibri" pitchFamily="34" charset="0"/>
              </a:rPr>
              <a:t>9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17" name="TextBox 15"/>
          <p:cNvSpPr txBox="1"/>
          <p:nvPr/>
        </p:nvSpPr>
        <p:spPr>
          <a:xfrm>
            <a:off x="3075215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3943738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4246223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5039415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</a:rPr>
              <a:t>1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21" name="TextBox 15"/>
          <p:cNvSpPr txBox="1"/>
          <p:nvPr/>
        </p:nvSpPr>
        <p:spPr>
          <a:xfrm>
            <a:off x="5341900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357901" y="1910902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Reserved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L0 Offset 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L</a:t>
              </a:r>
              <a:r>
                <a:rPr lang="en-US" sz="1600" dirty="0" smtClean="0">
                  <a:latin typeface="Arial"/>
                  <a:cs typeface="Arial"/>
                </a:rPr>
                <a:t>1 Offset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L2 Offset 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Page Offset 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L3 Offset 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6159406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6461891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11</a:t>
            </a:r>
          </a:p>
        </p:txBody>
      </p:sp>
      <p:grpSp>
        <p:nvGrpSpPr>
          <p:cNvPr id="13" name="组 12"/>
          <p:cNvGrpSpPr/>
          <p:nvPr/>
        </p:nvGrpSpPr>
        <p:grpSpPr>
          <a:xfrm>
            <a:off x="2584951" y="3051331"/>
            <a:ext cx="4633823" cy="3188930"/>
            <a:chOff x="2584951" y="3051331"/>
            <a:chExt cx="4633823" cy="3188930"/>
          </a:xfrm>
        </p:grpSpPr>
        <p:sp>
          <p:nvSpPr>
            <p:cNvPr id="125" name="矩形 124"/>
            <p:cNvSpPr/>
            <p:nvPr/>
          </p:nvSpPr>
          <p:spPr>
            <a:xfrm>
              <a:off x="2584951" y="3333169"/>
              <a:ext cx="841884" cy="72935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2584951" y="3333169"/>
              <a:ext cx="841884" cy="24733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2596087" y="3580507"/>
              <a:ext cx="841884" cy="24733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2596087" y="3824099"/>
              <a:ext cx="841884" cy="247338"/>
            </a:xfrm>
            <a:prstGeom prst="rect">
              <a:avLst/>
            </a:prstGeom>
            <a:solidFill>
              <a:srgbClr val="262626">
                <a:alpha val="0"/>
              </a:srgbClr>
            </a:solidFill>
            <a:ln w="6350" cmpd="sng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4097401" y="4752618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/>
            </a:p>
          </p:txBody>
        </p:sp>
        <p:cxnSp>
          <p:nvCxnSpPr>
            <p:cNvPr id="130" name="Straight Arrow Connector 39"/>
            <p:cNvCxnSpPr>
              <a:stCxn id="126" idx="3"/>
              <a:endCxn id="134" idx="1"/>
            </p:cNvCxnSpPr>
            <p:nvPr/>
          </p:nvCxnSpPr>
          <p:spPr bwMode="auto">
            <a:xfrm flipV="1">
              <a:off x="3426835" y="3187578"/>
              <a:ext cx="441045" cy="269260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31" name="组 130"/>
            <p:cNvGrpSpPr/>
            <p:nvPr/>
          </p:nvGrpSpPr>
          <p:grpSpPr>
            <a:xfrm>
              <a:off x="3867880" y="3063909"/>
              <a:ext cx="853020" cy="738268"/>
              <a:chOff x="549560" y="4272458"/>
              <a:chExt cx="1053915" cy="956121"/>
            </a:xfrm>
          </p:grpSpPr>
          <p:sp>
            <p:nvSpPr>
              <p:cNvPr id="133" name="矩形 132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4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137" name="组 136"/>
            <p:cNvGrpSpPr/>
            <p:nvPr/>
          </p:nvGrpSpPr>
          <p:grpSpPr>
            <a:xfrm>
              <a:off x="3835537" y="4567130"/>
              <a:ext cx="853020" cy="738268"/>
              <a:chOff x="549560" y="4272458"/>
              <a:chExt cx="1053915" cy="956121"/>
            </a:xfrm>
          </p:grpSpPr>
          <p:sp>
            <p:nvSpPr>
              <p:cNvPr id="138" name="矩形 137"/>
              <p:cNvSpPr/>
              <p:nvPr/>
            </p:nvSpPr>
            <p:spPr>
              <a:xfrm>
                <a:off x="549560" y="4272458"/>
                <a:ext cx="1040156" cy="9445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4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142" name="组 141"/>
            <p:cNvGrpSpPr/>
            <p:nvPr/>
          </p:nvGrpSpPr>
          <p:grpSpPr>
            <a:xfrm>
              <a:off x="4990354" y="3059016"/>
              <a:ext cx="853020" cy="738268"/>
              <a:chOff x="549560" y="4272458"/>
              <a:chExt cx="1053915" cy="956121"/>
            </a:xfrm>
          </p:grpSpPr>
          <p:sp>
            <p:nvSpPr>
              <p:cNvPr id="143" name="矩形 142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4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147" name="组 146"/>
            <p:cNvGrpSpPr/>
            <p:nvPr/>
          </p:nvGrpSpPr>
          <p:grpSpPr>
            <a:xfrm>
              <a:off x="4989945" y="3996393"/>
              <a:ext cx="853020" cy="738268"/>
              <a:chOff x="549560" y="4272458"/>
              <a:chExt cx="1053915" cy="956121"/>
            </a:xfrm>
          </p:grpSpPr>
          <p:sp>
            <p:nvSpPr>
              <p:cNvPr id="148" name="矩形 147"/>
              <p:cNvSpPr/>
              <p:nvPr/>
            </p:nvSpPr>
            <p:spPr>
              <a:xfrm>
                <a:off x="549560" y="4272458"/>
                <a:ext cx="1040156" cy="9445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4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1" name="矩形 150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152" name="Straight Arrow Connector 39"/>
            <p:cNvCxnSpPr>
              <a:stCxn id="134" idx="3"/>
              <a:endCxn id="144" idx="1"/>
            </p:cNvCxnSpPr>
            <p:nvPr/>
          </p:nvCxnSpPr>
          <p:spPr bwMode="auto">
            <a:xfrm flipV="1">
              <a:off x="4709764" y="3182685"/>
              <a:ext cx="280590" cy="4893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Arrow Connector 39"/>
            <p:cNvCxnSpPr>
              <a:stCxn id="136" idx="3"/>
              <a:endCxn id="149" idx="1"/>
            </p:cNvCxnSpPr>
            <p:nvPr/>
          </p:nvCxnSpPr>
          <p:spPr bwMode="auto">
            <a:xfrm>
              <a:off x="4720900" y="3678508"/>
              <a:ext cx="269045" cy="441554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4" name="组 153"/>
            <p:cNvGrpSpPr/>
            <p:nvPr/>
          </p:nvGrpSpPr>
          <p:grpSpPr>
            <a:xfrm>
              <a:off x="5001490" y="5068469"/>
              <a:ext cx="853020" cy="738268"/>
              <a:chOff x="549560" y="4272458"/>
              <a:chExt cx="1053915" cy="956121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7" name="矩形 156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4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159" name="Straight Arrow Connector 39"/>
            <p:cNvCxnSpPr>
              <a:stCxn id="141" idx="3"/>
              <a:endCxn id="156" idx="1"/>
            </p:cNvCxnSpPr>
            <p:nvPr/>
          </p:nvCxnSpPr>
          <p:spPr bwMode="auto">
            <a:xfrm>
              <a:off x="4688557" y="5181729"/>
              <a:ext cx="312933" cy="10409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0" name="组 159"/>
            <p:cNvGrpSpPr/>
            <p:nvPr/>
          </p:nvGrpSpPr>
          <p:grpSpPr>
            <a:xfrm>
              <a:off x="6343482" y="3051331"/>
              <a:ext cx="853020" cy="738268"/>
              <a:chOff x="549560" y="4272458"/>
              <a:chExt cx="1053915" cy="956121"/>
            </a:xfrm>
          </p:grpSpPr>
          <p:sp>
            <p:nvSpPr>
              <p:cNvPr id="161" name="矩形 160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4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165" name="Straight Arrow Connector 39"/>
            <p:cNvCxnSpPr>
              <a:stCxn id="144" idx="3"/>
              <a:endCxn id="162" idx="1"/>
            </p:cNvCxnSpPr>
            <p:nvPr/>
          </p:nvCxnSpPr>
          <p:spPr bwMode="auto">
            <a:xfrm flipV="1">
              <a:off x="5832238" y="3175000"/>
              <a:ext cx="511244" cy="7685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6" name="组 165"/>
            <p:cNvGrpSpPr/>
            <p:nvPr/>
          </p:nvGrpSpPr>
          <p:grpSpPr>
            <a:xfrm>
              <a:off x="6354618" y="4062523"/>
              <a:ext cx="853020" cy="738268"/>
              <a:chOff x="549560" y="4272458"/>
              <a:chExt cx="1053915" cy="956121"/>
            </a:xfrm>
          </p:grpSpPr>
          <p:sp>
            <p:nvSpPr>
              <p:cNvPr id="167" name="矩形 166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4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171" name="Straight Arrow Connector 39"/>
            <p:cNvCxnSpPr>
              <a:stCxn id="146" idx="3"/>
              <a:endCxn id="168" idx="1"/>
            </p:cNvCxnSpPr>
            <p:nvPr/>
          </p:nvCxnSpPr>
          <p:spPr bwMode="auto">
            <a:xfrm>
              <a:off x="5843374" y="3673615"/>
              <a:ext cx="511244" cy="512577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72" name="组 171"/>
            <p:cNvGrpSpPr/>
            <p:nvPr/>
          </p:nvGrpSpPr>
          <p:grpSpPr>
            <a:xfrm>
              <a:off x="6365754" y="5150079"/>
              <a:ext cx="853020" cy="738268"/>
              <a:chOff x="549560" y="4272458"/>
              <a:chExt cx="1053915" cy="956121"/>
            </a:xfrm>
          </p:grpSpPr>
          <p:sp>
            <p:nvSpPr>
              <p:cNvPr id="173" name="矩形 172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4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77" name="矩形 176"/>
            <p:cNvSpPr/>
            <p:nvPr/>
          </p:nvSpPr>
          <p:spPr>
            <a:xfrm>
              <a:off x="2596087" y="4217984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0</a:t>
              </a:r>
              <a:endParaRPr lang="zh-CN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3846673" y="5444383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2">
                      <a:lumMod val="75000"/>
                    </a:schemeClr>
                  </a:solidFill>
                  <a:latin typeface="Arial"/>
                  <a:cs typeface="Arial"/>
                </a:rPr>
                <a:t>Level 1</a:t>
              </a:r>
              <a:endParaRPr lang="zh-CN" alt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5111722" y="5886304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3">
                      <a:lumMod val="75000"/>
                    </a:schemeClr>
                  </a:solidFill>
                  <a:latin typeface="Arial"/>
                  <a:cs typeface="Arial"/>
                </a:rPr>
                <a:t>Level 2</a:t>
              </a:r>
              <a:endParaRPr lang="zh-CN" altLang="en-US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6406575" y="5932484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4">
                      <a:lumMod val="75000"/>
                    </a:schemeClr>
                  </a:solidFill>
                  <a:latin typeface="Arial"/>
                  <a:cs typeface="Arial"/>
                </a:rPr>
                <a:t>Level 3</a:t>
              </a:r>
              <a:endParaRPr lang="zh-CN" altLang="en-US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181" name="Straight Arrow Connector 39"/>
            <p:cNvCxnSpPr/>
            <p:nvPr/>
          </p:nvCxnSpPr>
          <p:spPr bwMode="auto">
            <a:xfrm>
              <a:off x="3437971" y="3947768"/>
              <a:ext cx="397566" cy="743031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Arrow Connector 39"/>
            <p:cNvCxnSpPr/>
            <p:nvPr/>
          </p:nvCxnSpPr>
          <p:spPr bwMode="auto">
            <a:xfrm>
              <a:off x="5843374" y="5192138"/>
              <a:ext cx="522380" cy="81610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265540" y="476668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</a:rPr>
              <a:t>Current mapping uses 48 bits, </a:t>
            </a:r>
            <a:endParaRPr lang="en-US" altLang="zh-CN" dirty="0" smtClean="0">
              <a:solidFill>
                <a:srgbClr val="800000"/>
              </a:solidFill>
            </a:endParaRPr>
          </a:p>
          <a:p>
            <a:r>
              <a:rPr lang="en-US" altLang="zh-CN" dirty="0" smtClean="0">
                <a:solidFill>
                  <a:srgbClr val="800000"/>
                </a:solidFill>
              </a:rPr>
              <a:t>programs can address 2</a:t>
            </a:r>
            <a:r>
              <a:rPr lang="en-US" altLang="zh-CN" baseline="30000" dirty="0" smtClean="0">
                <a:solidFill>
                  <a:srgbClr val="800000"/>
                </a:solidFill>
              </a:rPr>
              <a:t>48</a:t>
            </a:r>
            <a:r>
              <a:rPr lang="en-US" altLang="zh-CN" dirty="0" smtClean="0">
                <a:solidFill>
                  <a:srgbClr val="800000"/>
                </a:solidFill>
              </a:rPr>
              <a:t> bytes, i.e.</a:t>
            </a:r>
          </a:p>
          <a:p>
            <a:r>
              <a:rPr lang="en-US" altLang="zh-CN" dirty="0" smtClean="0">
                <a:solidFill>
                  <a:srgbClr val="800000"/>
                </a:solidFill>
              </a:rPr>
              <a:t> ~256 TB</a:t>
            </a:r>
            <a:endParaRPr lang="zh-CN" altLang="en-US" dirty="0">
              <a:solidFill>
                <a:srgbClr val="800000"/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3806170" y="6354868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4-level page </a:t>
            </a:r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able</a:t>
            </a:r>
            <a:endParaRPr lang="en-US" altLang="zh-CN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317302" y="3051331"/>
            <a:ext cx="1627661" cy="673645"/>
            <a:chOff x="7317302" y="3051331"/>
            <a:chExt cx="1627661" cy="673645"/>
          </a:xfrm>
        </p:grpSpPr>
        <p:sp>
          <p:nvSpPr>
            <p:cNvPr id="4" name="Right Brace 3"/>
            <p:cNvSpPr/>
            <p:nvPr/>
          </p:nvSpPr>
          <p:spPr>
            <a:xfrm>
              <a:off x="7317302" y="3051331"/>
              <a:ext cx="389822" cy="67364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07124" y="3230117"/>
              <a:ext cx="1237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2^9 entries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501236" y="2443272"/>
            <a:ext cx="2909923" cy="786845"/>
            <a:chOff x="5501236" y="2443272"/>
            <a:chExt cx="2909923" cy="786845"/>
          </a:xfrm>
        </p:grpSpPr>
        <p:sp>
          <p:nvSpPr>
            <p:cNvPr id="66" name="Freeform 65"/>
            <p:cNvSpPr/>
            <p:nvPr/>
          </p:nvSpPr>
          <p:spPr>
            <a:xfrm>
              <a:off x="5959572" y="2627938"/>
              <a:ext cx="2451587" cy="602179"/>
            </a:xfrm>
            <a:custGeom>
              <a:avLst/>
              <a:gdLst>
                <a:gd name="connsiteX0" fmla="*/ 2323723 w 2451587"/>
                <a:gd name="connsiteY0" fmla="*/ 503641 h 503641"/>
                <a:gd name="connsiteX1" fmla="*/ 2236142 w 2451587"/>
                <a:gd name="connsiteY1" fmla="*/ 273718 h 503641"/>
                <a:gd name="connsiteX2" fmla="*/ 320308 w 2451587"/>
                <a:gd name="connsiteY2" fmla="*/ 153282 h 503641"/>
                <a:gd name="connsiteX3" fmla="*/ 2827 w 2451587"/>
                <a:gd name="connsiteY3" fmla="*/ 0 h 50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1587" h="503641">
                  <a:moveTo>
                    <a:pt x="2323723" y="503641"/>
                  </a:moveTo>
                  <a:cubicBezTo>
                    <a:pt x="2446883" y="417876"/>
                    <a:pt x="2570044" y="332111"/>
                    <a:pt x="2236142" y="273718"/>
                  </a:cubicBezTo>
                  <a:cubicBezTo>
                    <a:pt x="1902240" y="215325"/>
                    <a:pt x="692527" y="198902"/>
                    <a:pt x="320308" y="153282"/>
                  </a:cubicBezTo>
                  <a:cubicBezTo>
                    <a:pt x="-51911" y="107662"/>
                    <a:pt x="2827" y="0"/>
                    <a:pt x="2827" y="0"/>
                  </a:cubicBezTo>
                </a:path>
              </a:pathLst>
            </a:cu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5501236" y="2443272"/>
              <a:ext cx="1698833" cy="369332"/>
              <a:chOff x="5501236" y="2443272"/>
              <a:chExt cx="1698833" cy="369332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501236" y="2452512"/>
                <a:ext cx="104254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5985110" y="2443272"/>
                <a:ext cx="1214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376092"/>
                    </a:solidFill>
                  </a:rPr>
                  <a:t>9-bit offset</a:t>
                </a:r>
                <a:endParaRPr lang="en-US" dirty="0">
                  <a:solidFill>
                    <a:srgbClr val="37609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9082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Multi-level page </a:t>
            </a:r>
            <a:r>
              <a:rPr kumimoji="1" lang="en-US" altLang="zh-CN" dirty="0" smtClean="0"/>
              <a:t>tables on X86_64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265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84298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84951" y="3333169"/>
            <a:ext cx="841884" cy="729354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84951" y="3333169"/>
            <a:ext cx="841884" cy="247338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96087" y="3580507"/>
            <a:ext cx="841884" cy="247338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1400" i="1" dirty="0" smtClean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14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596087" y="3824099"/>
            <a:ext cx="841884" cy="247338"/>
          </a:xfrm>
          <a:prstGeom prst="rect">
            <a:avLst/>
          </a:prstGeom>
          <a:solidFill>
            <a:srgbClr val="262626">
              <a:alpha val="0"/>
            </a:srgbClr>
          </a:solidFill>
          <a:ln w="635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097401" y="47526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36" name="Straight Arrow Connector 39"/>
          <p:cNvCxnSpPr>
            <a:stCxn id="25" idx="3"/>
            <a:endCxn id="48" idx="1"/>
          </p:cNvCxnSpPr>
          <p:nvPr/>
        </p:nvCxnSpPr>
        <p:spPr bwMode="auto">
          <a:xfrm flipV="1">
            <a:off x="3426835" y="3187578"/>
            <a:ext cx="441045" cy="26926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6" name="组 45"/>
          <p:cNvGrpSpPr/>
          <p:nvPr/>
        </p:nvGrpSpPr>
        <p:grpSpPr>
          <a:xfrm>
            <a:off x="3867880" y="3063909"/>
            <a:ext cx="853020" cy="738268"/>
            <a:chOff x="549560" y="4272458"/>
            <a:chExt cx="1053915" cy="956121"/>
          </a:xfrm>
        </p:grpSpPr>
        <p:sp>
          <p:nvSpPr>
            <p:cNvPr id="47" name="矩形 46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3835537" y="4567130"/>
            <a:ext cx="853020" cy="738268"/>
            <a:chOff x="549560" y="4272458"/>
            <a:chExt cx="1053915" cy="956121"/>
          </a:xfrm>
        </p:grpSpPr>
        <p:sp>
          <p:nvSpPr>
            <p:cNvPr id="54" name="矩形 53"/>
            <p:cNvSpPr/>
            <p:nvPr/>
          </p:nvSpPr>
          <p:spPr>
            <a:xfrm>
              <a:off x="549560" y="4272458"/>
              <a:ext cx="1040156" cy="94457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4990354" y="3059016"/>
            <a:ext cx="853020" cy="738268"/>
            <a:chOff x="549560" y="4272458"/>
            <a:chExt cx="1053915" cy="956121"/>
          </a:xfrm>
        </p:grpSpPr>
        <p:sp>
          <p:nvSpPr>
            <p:cNvPr id="65" name="矩形 64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9" name="组 68"/>
          <p:cNvGrpSpPr/>
          <p:nvPr/>
        </p:nvGrpSpPr>
        <p:grpSpPr>
          <a:xfrm>
            <a:off x="4989945" y="3996393"/>
            <a:ext cx="853020" cy="738268"/>
            <a:chOff x="549560" y="4272458"/>
            <a:chExt cx="1053915" cy="956121"/>
          </a:xfrm>
        </p:grpSpPr>
        <p:sp>
          <p:nvSpPr>
            <p:cNvPr id="70" name="矩形 69"/>
            <p:cNvSpPr/>
            <p:nvPr/>
          </p:nvSpPr>
          <p:spPr>
            <a:xfrm>
              <a:off x="549560" y="4272458"/>
              <a:ext cx="1040156" cy="94457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74" name="Straight Arrow Connector 39"/>
          <p:cNvCxnSpPr>
            <a:stCxn id="48" idx="3"/>
            <a:endCxn id="66" idx="1"/>
          </p:cNvCxnSpPr>
          <p:nvPr/>
        </p:nvCxnSpPr>
        <p:spPr bwMode="auto">
          <a:xfrm flipV="1">
            <a:off x="4709764" y="3182685"/>
            <a:ext cx="280590" cy="4893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39"/>
          <p:cNvCxnSpPr>
            <a:stCxn id="50" idx="3"/>
            <a:endCxn id="71" idx="1"/>
          </p:cNvCxnSpPr>
          <p:nvPr/>
        </p:nvCxnSpPr>
        <p:spPr bwMode="auto">
          <a:xfrm>
            <a:off x="4720900" y="3678508"/>
            <a:ext cx="269045" cy="441554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2" name="组 81"/>
          <p:cNvGrpSpPr/>
          <p:nvPr/>
        </p:nvGrpSpPr>
        <p:grpSpPr>
          <a:xfrm>
            <a:off x="5001490" y="5068469"/>
            <a:ext cx="853020" cy="738268"/>
            <a:chOff x="549560" y="4272458"/>
            <a:chExt cx="1053915" cy="956121"/>
          </a:xfrm>
        </p:grpSpPr>
        <p:sp>
          <p:nvSpPr>
            <p:cNvPr id="83" name="矩形 82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87" name="Straight Arrow Connector 39"/>
          <p:cNvCxnSpPr>
            <a:stCxn id="57" idx="3"/>
            <a:endCxn id="84" idx="1"/>
          </p:cNvCxnSpPr>
          <p:nvPr/>
        </p:nvCxnSpPr>
        <p:spPr bwMode="auto">
          <a:xfrm>
            <a:off x="4688557" y="5181729"/>
            <a:ext cx="312933" cy="10409"/>
          </a:xfrm>
          <a:prstGeom prst="straightConnector1">
            <a:avLst/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0" name="组 89"/>
          <p:cNvGrpSpPr/>
          <p:nvPr/>
        </p:nvGrpSpPr>
        <p:grpSpPr>
          <a:xfrm>
            <a:off x="6343482" y="3051331"/>
            <a:ext cx="853020" cy="738268"/>
            <a:chOff x="549560" y="4272458"/>
            <a:chExt cx="1053915" cy="956121"/>
          </a:xfrm>
        </p:grpSpPr>
        <p:sp>
          <p:nvSpPr>
            <p:cNvPr id="91" name="矩形 90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95" name="Straight Arrow Connector 39"/>
          <p:cNvCxnSpPr>
            <a:stCxn id="66" idx="3"/>
            <a:endCxn id="92" idx="1"/>
          </p:cNvCxnSpPr>
          <p:nvPr/>
        </p:nvCxnSpPr>
        <p:spPr bwMode="auto">
          <a:xfrm flipV="1">
            <a:off x="5832238" y="3175000"/>
            <a:ext cx="511244" cy="7685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8" name="组 97"/>
          <p:cNvGrpSpPr/>
          <p:nvPr/>
        </p:nvGrpSpPr>
        <p:grpSpPr>
          <a:xfrm>
            <a:off x="6354618" y="4062523"/>
            <a:ext cx="853020" cy="738268"/>
            <a:chOff x="549560" y="4272458"/>
            <a:chExt cx="1053915" cy="956121"/>
          </a:xfrm>
        </p:grpSpPr>
        <p:sp>
          <p:nvSpPr>
            <p:cNvPr id="99" name="矩形 98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03" name="Straight Arrow Connector 39"/>
          <p:cNvCxnSpPr>
            <a:stCxn id="68" idx="3"/>
            <a:endCxn id="100" idx="1"/>
          </p:cNvCxnSpPr>
          <p:nvPr/>
        </p:nvCxnSpPr>
        <p:spPr bwMode="auto">
          <a:xfrm>
            <a:off x="5843374" y="3673615"/>
            <a:ext cx="511244" cy="512577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6" name="组 105"/>
          <p:cNvGrpSpPr/>
          <p:nvPr/>
        </p:nvGrpSpPr>
        <p:grpSpPr>
          <a:xfrm>
            <a:off x="6365754" y="5150079"/>
            <a:ext cx="853020" cy="738268"/>
            <a:chOff x="549560" y="4272458"/>
            <a:chExt cx="1053915" cy="956121"/>
          </a:xfrm>
        </p:grpSpPr>
        <p:sp>
          <p:nvSpPr>
            <p:cNvPr id="107" name="矩形 106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2596087" y="421798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846673" y="5444383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Level 1</a:t>
            </a:r>
            <a:endParaRPr lang="zh-CN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111722" y="588630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Level 2</a:t>
            </a:r>
            <a:endParaRPr lang="zh-CN" alt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406575" y="593248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Level 3</a:t>
            </a:r>
            <a:endParaRPr lang="zh-CN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1" name="TextBox 15"/>
          <p:cNvSpPr txBox="1"/>
          <p:nvPr/>
        </p:nvSpPr>
        <p:spPr>
          <a:xfrm>
            <a:off x="1593273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1895758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2772730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</a:t>
            </a:r>
            <a:r>
              <a:rPr lang="en-US" dirty="0">
                <a:latin typeface="Calibri" pitchFamily="34" charset="0"/>
              </a:rPr>
              <a:t>9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17" name="TextBox 15"/>
          <p:cNvSpPr txBox="1"/>
          <p:nvPr/>
        </p:nvSpPr>
        <p:spPr>
          <a:xfrm>
            <a:off x="3075215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3943738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4246223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5039415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</a:rPr>
              <a:t>1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21" name="TextBox 15"/>
          <p:cNvSpPr txBox="1"/>
          <p:nvPr/>
        </p:nvSpPr>
        <p:spPr>
          <a:xfrm>
            <a:off x="5341900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357901" y="1910902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Reserved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L0 Offset 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L</a:t>
              </a:r>
              <a:r>
                <a:rPr lang="en-US" sz="1600" dirty="0" smtClean="0">
                  <a:latin typeface="Arial"/>
                  <a:cs typeface="Arial"/>
                </a:rPr>
                <a:t>1 Offset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L2 Offset 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Page Offset 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L3 Offset 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6159406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6461891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11</a:t>
            </a:r>
          </a:p>
        </p:txBody>
      </p:sp>
      <p:sp>
        <p:nvSpPr>
          <p:cNvPr id="8" name="矩形 7"/>
          <p:cNvSpPr/>
          <p:nvPr/>
        </p:nvSpPr>
        <p:spPr>
          <a:xfrm>
            <a:off x="91696" y="2950700"/>
            <a:ext cx="1963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CPU Register: CR3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46727" y="3327265"/>
            <a:ext cx="972994" cy="253242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rPr>
              <a:t>Root </a:t>
            </a:r>
            <a:r>
              <a:rPr lang="en-US" altLang="zh-CN" sz="1000" dirty="0" err="1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000" dirty="0" err="1" smtClean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rPr>
              <a:t>ddr</a:t>
            </a:r>
            <a:endParaRPr lang="zh-CN" altLang="en-US" sz="1000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105" name="Straight Arrow Connector 39"/>
          <p:cNvCxnSpPr>
            <a:stCxn id="96" idx="3"/>
            <a:endCxn id="25" idx="1"/>
          </p:cNvCxnSpPr>
          <p:nvPr/>
        </p:nvCxnSpPr>
        <p:spPr bwMode="auto">
          <a:xfrm>
            <a:off x="1919721" y="3453886"/>
            <a:ext cx="665230" cy="2952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39"/>
          <p:cNvCxnSpPr/>
          <p:nvPr/>
        </p:nvCxnSpPr>
        <p:spPr bwMode="auto">
          <a:xfrm>
            <a:off x="3437971" y="3947768"/>
            <a:ext cx="397566" cy="743031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39"/>
          <p:cNvCxnSpPr/>
          <p:nvPr/>
        </p:nvCxnSpPr>
        <p:spPr bwMode="auto">
          <a:xfrm>
            <a:off x="5843374" y="5192138"/>
            <a:ext cx="522380" cy="81610"/>
          </a:xfrm>
          <a:prstGeom prst="straightConnector1">
            <a:avLst/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3806170" y="6354868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4-level page </a:t>
            </a:r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able</a:t>
            </a:r>
            <a:endParaRPr lang="en-US" altLang="zh-CN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5650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Process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 smtClean="0"/>
              <a:t>What is a process? </a:t>
            </a:r>
          </a:p>
          <a:p>
            <a:pPr lvl="1"/>
            <a:r>
              <a:rPr kumimoji="1" lang="en-US" altLang="zh-CN" dirty="0" smtClean="0"/>
              <a:t>An instance of a running program</a:t>
            </a:r>
          </a:p>
          <a:p>
            <a:pPr>
              <a:buFont typeface="Symbol" charset="2"/>
              <a:buChar char="-"/>
            </a:pPr>
            <a:endParaRPr kumimoji="1" lang="en-US" altLang="zh-CN" dirty="0" smtClean="0"/>
          </a:p>
          <a:p>
            <a:r>
              <a:rPr kumimoji="1" lang="en-US" altLang="zh-CN" dirty="0" smtClean="0"/>
              <a:t>Program vs. Process</a:t>
            </a:r>
          </a:p>
          <a:p>
            <a:pPr lvl="1">
              <a:buFont typeface="Symbol" charset="2"/>
              <a:buChar char="-"/>
            </a:pPr>
            <a:r>
              <a:rPr kumimoji="1" lang="en-US" altLang="zh-CN" dirty="0" smtClean="0"/>
              <a:t>Program: a passive collection of instructions</a:t>
            </a:r>
          </a:p>
          <a:p>
            <a:pPr lvl="1">
              <a:buFont typeface="Symbol" charset="2"/>
              <a:buChar char="-"/>
            </a:pPr>
            <a:r>
              <a:rPr kumimoji="1" lang="en-US" altLang="zh-CN" dirty="0" smtClean="0"/>
              <a:t>Process: the actual execution of those instructions</a:t>
            </a:r>
          </a:p>
          <a:p>
            <a:pPr>
              <a:buFont typeface="Symbol" charset="2"/>
              <a:buChar char="-"/>
            </a:pPr>
            <a:endParaRPr kumimoji="1" lang="en-US" altLang="zh-CN" dirty="0" smtClean="0"/>
          </a:p>
          <a:p>
            <a:r>
              <a:rPr kumimoji="1" lang="en-US" altLang="zh-CN" dirty="0" smtClean="0"/>
              <a:t>OS assigns different processes different process id</a:t>
            </a:r>
          </a:p>
          <a:p>
            <a:pPr lvl="1">
              <a:buFont typeface="Symbol" charset="2"/>
              <a:buChar char="-"/>
            </a:pPr>
            <a:r>
              <a:rPr kumimoji="1" lang="en-US" altLang="zh-CN" b="1" i="1" dirty="0" err="1" smtClean="0"/>
              <a:t>getpid</a:t>
            </a:r>
            <a:r>
              <a:rPr kumimoji="1" lang="en-US" altLang="zh-CN" b="1" i="1" dirty="0" smtClean="0"/>
              <a:t>()</a:t>
            </a:r>
            <a:r>
              <a:rPr kumimoji="1" lang="en-US" altLang="zh-CN" dirty="0" smtClean="0"/>
              <a:t> system call returns id of current process</a:t>
            </a:r>
          </a:p>
          <a:p>
            <a:pPr lvl="1">
              <a:buFont typeface="Symbol" charset="2"/>
              <a:buChar char="-"/>
            </a:pPr>
            <a:r>
              <a:rPr kumimoji="1" lang="en-US" altLang="zh-CN" dirty="0" smtClean="0"/>
              <a:t>Command </a:t>
            </a:r>
            <a:r>
              <a:rPr kumimoji="1" lang="en-US" altLang="zh-CN" b="1" i="1" dirty="0" err="1" smtClean="0"/>
              <a:t>ps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lists </a:t>
            </a:r>
            <a:r>
              <a:rPr kumimoji="1" lang="en-US" altLang="zh-CN" dirty="0" smtClean="0"/>
              <a:t>all processes, </a:t>
            </a:r>
            <a:r>
              <a:rPr kumimoji="1" lang="en-US" altLang="zh-CN" b="1" dirty="0" smtClean="0"/>
              <a:t>kill </a:t>
            </a:r>
            <a:r>
              <a:rPr kumimoji="1" lang="en-US" altLang="zh-CN" dirty="0" smtClean="0"/>
              <a:t>terminates a process</a:t>
            </a:r>
            <a:endParaRPr kumimoji="1" lang="en-US" altLang="zh-CN" b="1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926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Multi-level page </a:t>
            </a:r>
            <a:r>
              <a:rPr kumimoji="1" lang="en-US" altLang="zh-CN" dirty="0" smtClean="0"/>
              <a:t>tables on X86_64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265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84298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84951" y="3333169"/>
            <a:ext cx="841884" cy="729354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84951" y="3333169"/>
            <a:ext cx="841884" cy="247338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96087" y="3580507"/>
            <a:ext cx="841884" cy="247338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1400" i="1" dirty="0" smtClean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14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596087" y="3824099"/>
            <a:ext cx="841884" cy="247338"/>
          </a:xfrm>
          <a:prstGeom prst="rect">
            <a:avLst/>
          </a:prstGeom>
          <a:solidFill>
            <a:srgbClr val="262626">
              <a:alpha val="0"/>
            </a:srgbClr>
          </a:solidFill>
          <a:ln w="635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097401" y="47526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36" name="Straight Arrow Connector 39"/>
          <p:cNvCxnSpPr>
            <a:stCxn id="25" idx="3"/>
            <a:endCxn id="48" idx="1"/>
          </p:cNvCxnSpPr>
          <p:nvPr/>
        </p:nvCxnSpPr>
        <p:spPr bwMode="auto">
          <a:xfrm flipV="1">
            <a:off x="3426835" y="3187578"/>
            <a:ext cx="441045" cy="26926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6" name="组 45"/>
          <p:cNvGrpSpPr/>
          <p:nvPr/>
        </p:nvGrpSpPr>
        <p:grpSpPr>
          <a:xfrm>
            <a:off x="3867880" y="3063909"/>
            <a:ext cx="853020" cy="738268"/>
            <a:chOff x="549560" y="4272458"/>
            <a:chExt cx="1053915" cy="956121"/>
          </a:xfrm>
        </p:grpSpPr>
        <p:sp>
          <p:nvSpPr>
            <p:cNvPr id="47" name="矩形 46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3835537" y="4567130"/>
            <a:ext cx="853020" cy="738268"/>
            <a:chOff x="549560" y="4272458"/>
            <a:chExt cx="1053915" cy="956121"/>
          </a:xfrm>
        </p:grpSpPr>
        <p:sp>
          <p:nvSpPr>
            <p:cNvPr id="54" name="矩形 53"/>
            <p:cNvSpPr/>
            <p:nvPr/>
          </p:nvSpPr>
          <p:spPr>
            <a:xfrm>
              <a:off x="549560" y="4272458"/>
              <a:ext cx="1040156" cy="94457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58" name="Straight Arrow Connector 39"/>
          <p:cNvCxnSpPr>
            <a:stCxn id="27" idx="3"/>
            <a:endCxn id="55" idx="1"/>
          </p:cNvCxnSpPr>
          <p:nvPr/>
        </p:nvCxnSpPr>
        <p:spPr bwMode="auto">
          <a:xfrm>
            <a:off x="3437971" y="3947768"/>
            <a:ext cx="397566" cy="743031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4" name="组 63"/>
          <p:cNvGrpSpPr/>
          <p:nvPr/>
        </p:nvGrpSpPr>
        <p:grpSpPr>
          <a:xfrm>
            <a:off x="4990354" y="3059016"/>
            <a:ext cx="853020" cy="738268"/>
            <a:chOff x="549560" y="4272458"/>
            <a:chExt cx="1053915" cy="956121"/>
          </a:xfrm>
        </p:grpSpPr>
        <p:sp>
          <p:nvSpPr>
            <p:cNvPr id="65" name="矩形 64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9" name="组 68"/>
          <p:cNvGrpSpPr/>
          <p:nvPr/>
        </p:nvGrpSpPr>
        <p:grpSpPr>
          <a:xfrm>
            <a:off x="4989945" y="3996393"/>
            <a:ext cx="853020" cy="738268"/>
            <a:chOff x="549560" y="4272458"/>
            <a:chExt cx="1053915" cy="956121"/>
          </a:xfrm>
        </p:grpSpPr>
        <p:sp>
          <p:nvSpPr>
            <p:cNvPr id="70" name="矩形 69"/>
            <p:cNvSpPr/>
            <p:nvPr/>
          </p:nvSpPr>
          <p:spPr>
            <a:xfrm>
              <a:off x="549560" y="4272458"/>
              <a:ext cx="1040156" cy="94457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74" name="Straight Arrow Connector 39"/>
          <p:cNvCxnSpPr>
            <a:stCxn id="48" idx="3"/>
            <a:endCxn id="66" idx="1"/>
          </p:cNvCxnSpPr>
          <p:nvPr/>
        </p:nvCxnSpPr>
        <p:spPr bwMode="auto">
          <a:xfrm flipV="1">
            <a:off x="4709764" y="3182685"/>
            <a:ext cx="280590" cy="4893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39"/>
          <p:cNvCxnSpPr>
            <a:stCxn id="50" idx="3"/>
            <a:endCxn id="71" idx="1"/>
          </p:cNvCxnSpPr>
          <p:nvPr/>
        </p:nvCxnSpPr>
        <p:spPr bwMode="auto">
          <a:xfrm>
            <a:off x="4720900" y="3678508"/>
            <a:ext cx="269045" cy="441554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2" name="组 81"/>
          <p:cNvGrpSpPr/>
          <p:nvPr/>
        </p:nvGrpSpPr>
        <p:grpSpPr>
          <a:xfrm>
            <a:off x="5001490" y="5068469"/>
            <a:ext cx="853020" cy="738268"/>
            <a:chOff x="549560" y="4272458"/>
            <a:chExt cx="1053915" cy="956121"/>
          </a:xfrm>
        </p:grpSpPr>
        <p:sp>
          <p:nvSpPr>
            <p:cNvPr id="83" name="矩形 82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87" name="Straight Arrow Connector 39"/>
          <p:cNvCxnSpPr>
            <a:stCxn id="57" idx="3"/>
            <a:endCxn id="84" idx="1"/>
          </p:cNvCxnSpPr>
          <p:nvPr/>
        </p:nvCxnSpPr>
        <p:spPr bwMode="auto">
          <a:xfrm>
            <a:off x="4688557" y="5181729"/>
            <a:ext cx="312933" cy="1040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0" name="组 89"/>
          <p:cNvGrpSpPr/>
          <p:nvPr/>
        </p:nvGrpSpPr>
        <p:grpSpPr>
          <a:xfrm>
            <a:off x="6343482" y="3051331"/>
            <a:ext cx="853020" cy="738268"/>
            <a:chOff x="549560" y="4272458"/>
            <a:chExt cx="1053915" cy="956121"/>
          </a:xfrm>
        </p:grpSpPr>
        <p:sp>
          <p:nvSpPr>
            <p:cNvPr id="91" name="矩形 90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95" name="Straight Arrow Connector 39"/>
          <p:cNvCxnSpPr>
            <a:stCxn id="66" idx="3"/>
            <a:endCxn id="92" idx="1"/>
          </p:cNvCxnSpPr>
          <p:nvPr/>
        </p:nvCxnSpPr>
        <p:spPr bwMode="auto">
          <a:xfrm flipV="1">
            <a:off x="5832238" y="3175000"/>
            <a:ext cx="511244" cy="7685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8" name="组 97"/>
          <p:cNvGrpSpPr/>
          <p:nvPr/>
        </p:nvGrpSpPr>
        <p:grpSpPr>
          <a:xfrm>
            <a:off x="6354618" y="4062523"/>
            <a:ext cx="853020" cy="738268"/>
            <a:chOff x="549560" y="4272458"/>
            <a:chExt cx="1053915" cy="956121"/>
          </a:xfrm>
        </p:grpSpPr>
        <p:sp>
          <p:nvSpPr>
            <p:cNvPr id="99" name="矩形 98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03" name="Straight Arrow Connector 39"/>
          <p:cNvCxnSpPr>
            <a:stCxn id="68" idx="3"/>
            <a:endCxn id="100" idx="1"/>
          </p:cNvCxnSpPr>
          <p:nvPr/>
        </p:nvCxnSpPr>
        <p:spPr bwMode="auto">
          <a:xfrm>
            <a:off x="5843374" y="3673615"/>
            <a:ext cx="511244" cy="512577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6" name="组 105"/>
          <p:cNvGrpSpPr/>
          <p:nvPr/>
        </p:nvGrpSpPr>
        <p:grpSpPr>
          <a:xfrm>
            <a:off x="6365754" y="5150079"/>
            <a:ext cx="853020" cy="738268"/>
            <a:chOff x="549560" y="4272458"/>
            <a:chExt cx="1053915" cy="956121"/>
          </a:xfrm>
        </p:grpSpPr>
        <p:sp>
          <p:nvSpPr>
            <p:cNvPr id="107" name="矩形 106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11" name="Straight Arrow Connector 39"/>
          <p:cNvCxnSpPr>
            <a:stCxn id="84" idx="3"/>
            <a:endCxn id="108" idx="1"/>
          </p:cNvCxnSpPr>
          <p:nvPr/>
        </p:nvCxnSpPr>
        <p:spPr bwMode="auto">
          <a:xfrm>
            <a:off x="5843374" y="5192138"/>
            <a:ext cx="522380" cy="8161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596087" y="421798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846673" y="5444383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Level 1</a:t>
            </a:r>
            <a:endParaRPr lang="zh-CN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111722" y="588630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Level 2</a:t>
            </a:r>
            <a:endParaRPr lang="zh-CN" alt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406575" y="593248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Level 3</a:t>
            </a:r>
            <a:endParaRPr lang="zh-CN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1" name="TextBox 15"/>
          <p:cNvSpPr txBox="1"/>
          <p:nvPr/>
        </p:nvSpPr>
        <p:spPr>
          <a:xfrm>
            <a:off x="1593273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1895758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2772730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</a:t>
            </a:r>
            <a:r>
              <a:rPr lang="en-US" dirty="0">
                <a:latin typeface="Calibri" pitchFamily="34" charset="0"/>
              </a:rPr>
              <a:t>9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17" name="TextBox 15"/>
          <p:cNvSpPr txBox="1"/>
          <p:nvPr/>
        </p:nvSpPr>
        <p:spPr>
          <a:xfrm>
            <a:off x="3075215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3943738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4246223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5039415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</a:rPr>
              <a:t>1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21" name="TextBox 15"/>
          <p:cNvSpPr txBox="1"/>
          <p:nvPr/>
        </p:nvSpPr>
        <p:spPr>
          <a:xfrm>
            <a:off x="5341900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357901" y="1910902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Reserved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L0 Offset 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L</a:t>
              </a:r>
              <a:r>
                <a:rPr lang="en-US" sz="1600" dirty="0" smtClean="0">
                  <a:latin typeface="Arial"/>
                  <a:cs typeface="Arial"/>
                </a:rPr>
                <a:t>1 Offset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L2 Offset 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Page Offset 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L3 Offset 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6159406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6461891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11</a:t>
            </a:r>
          </a:p>
        </p:txBody>
      </p:sp>
      <p:sp>
        <p:nvSpPr>
          <p:cNvPr id="8" name="矩形 7"/>
          <p:cNvSpPr/>
          <p:nvPr/>
        </p:nvSpPr>
        <p:spPr>
          <a:xfrm>
            <a:off x="91696" y="2950700"/>
            <a:ext cx="1963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CPU Register: CR3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46727" y="3327265"/>
            <a:ext cx="972994" cy="253242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rPr>
              <a:t>Root </a:t>
            </a:r>
            <a:r>
              <a:rPr lang="en-US" altLang="zh-CN" sz="1000" dirty="0" err="1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000" dirty="0" err="1" smtClean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rPr>
              <a:t>ddr</a:t>
            </a:r>
            <a:endParaRPr lang="zh-CN" altLang="en-US" sz="1000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105" name="Straight Arrow Connector 39"/>
          <p:cNvCxnSpPr>
            <a:stCxn id="96" idx="3"/>
            <a:endCxn id="25" idx="1"/>
          </p:cNvCxnSpPr>
          <p:nvPr/>
        </p:nvCxnSpPr>
        <p:spPr bwMode="auto">
          <a:xfrm>
            <a:off x="1919721" y="3453886"/>
            <a:ext cx="665230" cy="2952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39"/>
          <p:cNvCxnSpPr>
            <a:endCxn id="27" idx="1"/>
          </p:cNvCxnSpPr>
          <p:nvPr/>
        </p:nvCxnSpPr>
        <p:spPr bwMode="auto">
          <a:xfrm rot="16200000" flipH="1">
            <a:off x="1573455" y="2925135"/>
            <a:ext cx="1596633" cy="448632"/>
          </a:xfrm>
          <a:prstGeom prst="bentConnector2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39"/>
          <p:cNvCxnSpPr>
            <a:endCxn id="57" idx="1"/>
          </p:cNvCxnSpPr>
          <p:nvPr/>
        </p:nvCxnSpPr>
        <p:spPr bwMode="auto">
          <a:xfrm rot="16200000" flipH="1">
            <a:off x="2278580" y="3613636"/>
            <a:ext cx="2826548" cy="309637"/>
          </a:xfrm>
          <a:prstGeom prst="bentConnector2">
            <a:avLst/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39"/>
          <p:cNvCxnSpPr/>
          <p:nvPr/>
        </p:nvCxnSpPr>
        <p:spPr bwMode="auto">
          <a:xfrm rot="16200000" flipH="1">
            <a:off x="3473997" y="3552521"/>
            <a:ext cx="2744938" cy="286957"/>
          </a:xfrm>
          <a:prstGeom prst="bentConnector3">
            <a:avLst>
              <a:gd name="adj1" fmla="val 98791"/>
            </a:avLst>
          </a:prstGeom>
          <a:ln w="38100" cmpd="sng">
            <a:solidFill>
              <a:schemeClr val="accent3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39"/>
          <p:cNvCxnSpPr>
            <a:endCxn id="107" idx="1"/>
          </p:cNvCxnSpPr>
          <p:nvPr/>
        </p:nvCxnSpPr>
        <p:spPr bwMode="auto">
          <a:xfrm rot="16200000" flipH="1">
            <a:off x="4590617" y="3739618"/>
            <a:ext cx="3200447" cy="349827"/>
          </a:xfrm>
          <a:prstGeom prst="bentConnector2">
            <a:avLst/>
          </a:prstGeom>
          <a:ln w="38100" cmpd="sng">
            <a:solidFill>
              <a:schemeClr val="accent4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3806170" y="6354868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4-level page </a:t>
            </a:r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able</a:t>
            </a:r>
            <a:endParaRPr lang="en-US" altLang="zh-CN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1278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Multi-level page </a:t>
            </a:r>
            <a:r>
              <a:rPr kumimoji="1" lang="en-US" altLang="zh-CN" dirty="0" smtClean="0"/>
              <a:t>tables on X86_64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265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81989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84951" y="3398054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837804" y="4855783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15"/>
          <p:cNvSpPr txBox="1"/>
          <p:nvPr/>
        </p:nvSpPr>
        <p:spPr>
          <a:xfrm>
            <a:off x="1593273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1895758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2772730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</a:t>
            </a:r>
            <a:r>
              <a:rPr lang="en-US" dirty="0">
                <a:latin typeface="Calibri" pitchFamily="34" charset="0"/>
              </a:rPr>
              <a:t>9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17" name="TextBox 15"/>
          <p:cNvSpPr txBox="1"/>
          <p:nvPr/>
        </p:nvSpPr>
        <p:spPr>
          <a:xfrm>
            <a:off x="3075215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3943738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4246223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5039415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</a:rPr>
              <a:t>1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21" name="TextBox 15"/>
          <p:cNvSpPr txBox="1"/>
          <p:nvPr/>
        </p:nvSpPr>
        <p:spPr>
          <a:xfrm>
            <a:off x="5341900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357901" y="1910902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0x0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0x2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0x0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0xfa8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0x1ff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6159406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6461891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11</a:t>
            </a:r>
          </a:p>
        </p:txBody>
      </p:sp>
      <p:sp>
        <p:nvSpPr>
          <p:cNvPr id="8" name="矩形 7"/>
          <p:cNvSpPr/>
          <p:nvPr/>
        </p:nvSpPr>
        <p:spPr>
          <a:xfrm>
            <a:off x="91696" y="2950700"/>
            <a:ext cx="1963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CPU Register: CR3</a:t>
            </a:r>
            <a:endParaRPr lang="en-US" altLang="zh-CN" sz="1600" dirty="0">
              <a:latin typeface="Arial"/>
              <a:cs typeface="Arial"/>
            </a:endParaRPr>
          </a:p>
        </p:txBody>
      </p:sp>
      <p:cxnSp>
        <p:nvCxnSpPr>
          <p:cNvPr id="105" name="Straight Arrow Connector 39"/>
          <p:cNvCxnSpPr>
            <a:stCxn id="126" idx="3"/>
          </p:cNvCxnSpPr>
          <p:nvPr/>
        </p:nvCxnSpPr>
        <p:spPr bwMode="auto">
          <a:xfrm>
            <a:off x="1740835" y="3517811"/>
            <a:ext cx="834391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249625" y="973560"/>
            <a:ext cx="3752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Virtual Address: </a:t>
            </a:r>
            <a:r>
              <a:rPr lang="is-IS" altLang="zh-CN" sz="2000" i="1" dirty="0">
                <a:latin typeface="Consolas"/>
                <a:cs typeface="Consolas"/>
              </a:rPr>
              <a:t>0x80801fffa8</a:t>
            </a:r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08380" y="238022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L0 Offset </a:t>
            </a:r>
          </a:p>
        </p:txBody>
      </p:sp>
      <p:sp>
        <p:nvSpPr>
          <p:cNvPr id="9" name="矩形 8"/>
          <p:cNvSpPr/>
          <p:nvPr/>
        </p:nvSpPr>
        <p:spPr>
          <a:xfrm>
            <a:off x="568256" y="2403313"/>
            <a:ext cx="117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Reserved</a:t>
            </a:r>
          </a:p>
        </p:txBody>
      </p:sp>
      <p:sp>
        <p:nvSpPr>
          <p:cNvPr id="10" name="矩形 9"/>
          <p:cNvSpPr/>
          <p:nvPr/>
        </p:nvSpPr>
        <p:spPr>
          <a:xfrm>
            <a:off x="3133526" y="240331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L1 Offset</a:t>
            </a:r>
          </a:p>
        </p:txBody>
      </p:sp>
      <p:sp>
        <p:nvSpPr>
          <p:cNvPr id="11" name="矩形 10"/>
          <p:cNvSpPr/>
          <p:nvPr/>
        </p:nvSpPr>
        <p:spPr>
          <a:xfrm>
            <a:off x="4311556" y="238022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L2 Offset </a:t>
            </a:r>
          </a:p>
        </p:txBody>
      </p:sp>
      <p:sp>
        <p:nvSpPr>
          <p:cNvPr id="12" name="矩形 11"/>
          <p:cNvSpPr/>
          <p:nvPr/>
        </p:nvSpPr>
        <p:spPr>
          <a:xfrm>
            <a:off x="5403561" y="2380284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L3 Offset </a:t>
            </a:r>
          </a:p>
        </p:txBody>
      </p:sp>
      <p:sp>
        <p:nvSpPr>
          <p:cNvPr id="13" name="矩形 12"/>
          <p:cNvSpPr/>
          <p:nvPr/>
        </p:nvSpPr>
        <p:spPr>
          <a:xfrm>
            <a:off x="6874616" y="2403313"/>
            <a:ext cx="1399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sp>
        <p:nvSpPr>
          <p:cNvPr id="126" name="Rectangle 9"/>
          <p:cNvSpPr/>
          <p:nvPr/>
        </p:nvSpPr>
        <p:spPr bwMode="auto">
          <a:xfrm>
            <a:off x="629291" y="333316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513298" y="3705007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level 0</a:t>
            </a:r>
            <a:endParaRPr lang="en-US" altLang="zh-CN" sz="1200" b="1" dirty="0">
              <a:latin typeface="Arial"/>
              <a:cs typeface="Arial"/>
            </a:endParaRPr>
          </a:p>
        </p:txBody>
      </p:sp>
      <p:sp>
        <p:nvSpPr>
          <p:cNvPr id="129" name="Rectangle 9"/>
          <p:cNvSpPr/>
          <p:nvPr/>
        </p:nvSpPr>
        <p:spPr bwMode="auto">
          <a:xfrm>
            <a:off x="2582423" y="339344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0x3466001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1" name="Rectangle 9"/>
          <p:cNvSpPr/>
          <p:nvPr/>
        </p:nvSpPr>
        <p:spPr bwMode="auto">
          <a:xfrm>
            <a:off x="2584951" y="36622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0x3467001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2" name="Rectangle 9"/>
          <p:cNvSpPr/>
          <p:nvPr/>
        </p:nvSpPr>
        <p:spPr bwMode="auto">
          <a:xfrm>
            <a:off x="2588477" y="394021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0x3468001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4" name="Rectangle 9"/>
          <p:cNvSpPr/>
          <p:nvPr/>
        </p:nvSpPr>
        <p:spPr bwMode="auto">
          <a:xfrm>
            <a:off x="2586771" y="45249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009118" y="419513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144" name="矩形 143"/>
          <p:cNvSpPr/>
          <p:nvPr/>
        </p:nvSpPr>
        <p:spPr>
          <a:xfrm>
            <a:off x="2513477" y="5182838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</a:t>
            </a:r>
            <a:r>
              <a:rPr lang="en-US" altLang="zh-CN" sz="1200" b="1" dirty="0" smtClean="0">
                <a:latin typeface="Arial"/>
                <a:cs typeface="Arial"/>
              </a:rPr>
              <a:t>evel 1</a:t>
            </a:r>
            <a:endParaRPr lang="en-US" altLang="zh-CN" sz="1200" b="1" dirty="0">
              <a:latin typeface="Arial"/>
              <a:cs typeface="Arial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3740482" y="6376766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4-level page </a:t>
            </a:r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able</a:t>
            </a:r>
            <a:endParaRPr lang="en-US" altLang="zh-CN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7623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矩形 124"/>
          <p:cNvSpPr/>
          <p:nvPr/>
        </p:nvSpPr>
        <p:spPr>
          <a:xfrm>
            <a:off x="249625" y="973560"/>
            <a:ext cx="3752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Virtual Address: </a:t>
            </a:r>
            <a:r>
              <a:rPr lang="is-IS" altLang="zh-CN" sz="2000" i="1" dirty="0">
                <a:latin typeface="Consolas"/>
                <a:cs typeface="Consolas"/>
              </a:rPr>
              <a:t>0x80801fffa8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Multi-level page </a:t>
            </a:r>
            <a:r>
              <a:rPr kumimoji="1" lang="en-US" altLang="zh-CN" dirty="0" smtClean="0"/>
              <a:t>tables on X86_64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265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81989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84951" y="3398054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837804" y="4855783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15"/>
          <p:cNvSpPr txBox="1"/>
          <p:nvPr/>
        </p:nvSpPr>
        <p:spPr>
          <a:xfrm>
            <a:off x="1593273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1895758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2772730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</a:t>
            </a:r>
            <a:r>
              <a:rPr lang="en-US" dirty="0">
                <a:latin typeface="Calibri" pitchFamily="34" charset="0"/>
              </a:rPr>
              <a:t>9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17" name="TextBox 15"/>
          <p:cNvSpPr txBox="1"/>
          <p:nvPr/>
        </p:nvSpPr>
        <p:spPr>
          <a:xfrm>
            <a:off x="3075215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3943738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4246223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5039415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</a:rPr>
              <a:t>1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21" name="TextBox 15"/>
          <p:cNvSpPr txBox="1"/>
          <p:nvPr/>
        </p:nvSpPr>
        <p:spPr>
          <a:xfrm>
            <a:off x="5341900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357901" y="1910902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0x0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0x2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0x0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0xfa8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0x1ff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6159406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6461891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11</a:t>
            </a:r>
          </a:p>
        </p:txBody>
      </p:sp>
      <p:sp>
        <p:nvSpPr>
          <p:cNvPr id="8" name="矩形 7"/>
          <p:cNvSpPr/>
          <p:nvPr/>
        </p:nvSpPr>
        <p:spPr>
          <a:xfrm>
            <a:off x="91696" y="2950700"/>
            <a:ext cx="1963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CPU Register: CR3</a:t>
            </a:r>
            <a:endParaRPr lang="en-US" altLang="zh-CN" sz="1600" dirty="0">
              <a:latin typeface="Arial"/>
              <a:cs typeface="Arial"/>
            </a:endParaRPr>
          </a:p>
        </p:txBody>
      </p:sp>
      <p:cxnSp>
        <p:nvCxnSpPr>
          <p:cNvPr id="105" name="Straight Arrow Connector 39"/>
          <p:cNvCxnSpPr>
            <a:stCxn id="126" idx="3"/>
          </p:cNvCxnSpPr>
          <p:nvPr/>
        </p:nvCxnSpPr>
        <p:spPr bwMode="auto">
          <a:xfrm>
            <a:off x="1740835" y="3517811"/>
            <a:ext cx="834391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908380" y="238022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L0 Offset </a:t>
            </a:r>
          </a:p>
        </p:txBody>
      </p:sp>
      <p:sp>
        <p:nvSpPr>
          <p:cNvPr id="9" name="矩形 8"/>
          <p:cNvSpPr/>
          <p:nvPr/>
        </p:nvSpPr>
        <p:spPr>
          <a:xfrm>
            <a:off x="568256" y="2403313"/>
            <a:ext cx="117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Reserved</a:t>
            </a:r>
          </a:p>
        </p:txBody>
      </p:sp>
      <p:sp>
        <p:nvSpPr>
          <p:cNvPr id="10" name="矩形 9"/>
          <p:cNvSpPr/>
          <p:nvPr/>
        </p:nvSpPr>
        <p:spPr>
          <a:xfrm>
            <a:off x="3133526" y="240331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L1 Offset</a:t>
            </a:r>
          </a:p>
        </p:txBody>
      </p:sp>
      <p:sp>
        <p:nvSpPr>
          <p:cNvPr id="11" name="矩形 10"/>
          <p:cNvSpPr/>
          <p:nvPr/>
        </p:nvSpPr>
        <p:spPr>
          <a:xfrm>
            <a:off x="4311556" y="238022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L2 Offset </a:t>
            </a:r>
          </a:p>
        </p:txBody>
      </p:sp>
      <p:sp>
        <p:nvSpPr>
          <p:cNvPr id="12" name="矩形 11"/>
          <p:cNvSpPr/>
          <p:nvPr/>
        </p:nvSpPr>
        <p:spPr>
          <a:xfrm>
            <a:off x="5403561" y="2380284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L3 Offset </a:t>
            </a:r>
          </a:p>
        </p:txBody>
      </p:sp>
      <p:sp>
        <p:nvSpPr>
          <p:cNvPr id="13" name="矩形 12"/>
          <p:cNvSpPr/>
          <p:nvPr/>
        </p:nvSpPr>
        <p:spPr>
          <a:xfrm>
            <a:off x="6874616" y="2403313"/>
            <a:ext cx="1399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sp>
        <p:nvSpPr>
          <p:cNvPr id="126" name="Rectangle 9"/>
          <p:cNvSpPr/>
          <p:nvPr/>
        </p:nvSpPr>
        <p:spPr bwMode="auto">
          <a:xfrm>
            <a:off x="629291" y="333316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513298" y="3705007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level 0</a:t>
            </a:r>
            <a:endParaRPr lang="en-US" altLang="zh-CN" sz="1200" b="1" dirty="0">
              <a:latin typeface="Arial"/>
              <a:cs typeface="Arial"/>
            </a:endParaRPr>
          </a:p>
        </p:txBody>
      </p:sp>
      <p:sp>
        <p:nvSpPr>
          <p:cNvPr id="129" name="Rectangle 9"/>
          <p:cNvSpPr/>
          <p:nvPr/>
        </p:nvSpPr>
        <p:spPr bwMode="auto">
          <a:xfrm>
            <a:off x="2582423" y="339344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0x346600</a:t>
            </a:r>
            <a:r>
              <a:rPr lang="de-DE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1" name="Rectangle 9"/>
          <p:cNvSpPr/>
          <p:nvPr/>
        </p:nvSpPr>
        <p:spPr bwMode="auto">
          <a:xfrm>
            <a:off x="2584951" y="36622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0x346700</a:t>
            </a:r>
            <a:r>
              <a:rPr lang="de-DE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2" name="Rectangle 9"/>
          <p:cNvSpPr/>
          <p:nvPr/>
        </p:nvSpPr>
        <p:spPr bwMode="auto">
          <a:xfrm>
            <a:off x="2588477" y="394021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0x346800</a:t>
            </a:r>
            <a:r>
              <a:rPr lang="de-DE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4" name="Rectangle 9"/>
          <p:cNvSpPr/>
          <p:nvPr/>
        </p:nvSpPr>
        <p:spPr bwMode="auto">
          <a:xfrm>
            <a:off x="2586771" y="45249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009118" y="419513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136" name="Straight Arrow Connector 39"/>
          <p:cNvCxnSpPr>
            <a:endCxn id="131" idx="1"/>
          </p:cNvCxnSpPr>
          <p:nvPr/>
        </p:nvCxnSpPr>
        <p:spPr bwMode="auto">
          <a:xfrm rot="16200000" flipH="1">
            <a:off x="1748247" y="2964511"/>
            <a:ext cx="1446036" cy="227372"/>
          </a:xfrm>
          <a:prstGeom prst="bentConnector2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2513477" y="5182838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</a:t>
            </a:r>
            <a:r>
              <a:rPr lang="en-US" altLang="zh-CN" sz="1200" b="1" dirty="0" smtClean="0">
                <a:latin typeface="Arial"/>
                <a:cs typeface="Arial"/>
              </a:rPr>
              <a:t>evel 1</a:t>
            </a:r>
            <a:endParaRPr lang="en-US" altLang="zh-CN" sz="1200" b="1" dirty="0">
              <a:latin typeface="Arial"/>
              <a:cs typeface="Arial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3740482" y="6376766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4-level page </a:t>
            </a:r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able</a:t>
            </a:r>
            <a:endParaRPr lang="en-US" altLang="zh-CN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6683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Multi-level page </a:t>
            </a:r>
            <a:r>
              <a:rPr kumimoji="1" lang="en-US" altLang="zh-CN" dirty="0" smtClean="0"/>
              <a:t>tables on X86_64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265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81989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84951" y="3398054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837804" y="4855783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15"/>
          <p:cNvSpPr txBox="1"/>
          <p:nvPr/>
        </p:nvSpPr>
        <p:spPr>
          <a:xfrm>
            <a:off x="1593273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1895758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2772730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</a:t>
            </a:r>
            <a:r>
              <a:rPr lang="en-US" dirty="0">
                <a:latin typeface="Calibri" pitchFamily="34" charset="0"/>
              </a:rPr>
              <a:t>9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17" name="TextBox 15"/>
          <p:cNvSpPr txBox="1"/>
          <p:nvPr/>
        </p:nvSpPr>
        <p:spPr>
          <a:xfrm>
            <a:off x="3075215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3943738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4246223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5039415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</a:rPr>
              <a:t>1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21" name="TextBox 15"/>
          <p:cNvSpPr txBox="1"/>
          <p:nvPr/>
        </p:nvSpPr>
        <p:spPr>
          <a:xfrm>
            <a:off x="5341900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357901" y="1910902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0x0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0x2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0x0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0xfa8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0x1ff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6159406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6461891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11</a:t>
            </a:r>
          </a:p>
        </p:txBody>
      </p:sp>
      <p:sp>
        <p:nvSpPr>
          <p:cNvPr id="8" name="矩形 7"/>
          <p:cNvSpPr/>
          <p:nvPr/>
        </p:nvSpPr>
        <p:spPr>
          <a:xfrm>
            <a:off x="91696" y="2950700"/>
            <a:ext cx="1963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CPU Register: CR3</a:t>
            </a:r>
            <a:endParaRPr lang="en-US" altLang="zh-CN" sz="1600" dirty="0">
              <a:latin typeface="Arial"/>
              <a:cs typeface="Arial"/>
            </a:endParaRPr>
          </a:p>
        </p:txBody>
      </p:sp>
      <p:cxnSp>
        <p:nvCxnSpPr>
          <p:cNvPr id="105" name="Straight Arrow Connector 39"/>
          <p:cNvCxnSpPr>
            <a:stCxn id="126" idx="3"/>
          </p:cNvCxnSpPr>
          <p:nvPr/>
        </p:nvCxnSpPr>
        <p:spPr bwMode="auto">
          <a:xfrm>
            <a:off x="1740835" y="3517811"/>
            <a:ext cx="834391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249625" y="973560"/>
            <a:ext cx="3752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Virtual Address: </a:t>
            </a:r>
            <a:r>
              <a:rPr lang="is-IS" altLang="zh-CN" sz="2000" i="1" dirty="0">
                <a:latin typeface="Consolas"/>
                <a:cs typeface="Consolas"/>
              </a:rPr>
              <a:t>0x80801fffa8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08380" y="238022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L0 Offset </a:t>
            </a:r>
          </a:p>
        </p:txBody>
      </p:sp>
      <p:sp>
        <p:nvSpPr>
          <p:cNvPr id="9" name="矩形 8"/>
          <p:cNvSpPr/>
          <p:nvPr/>
        </p:nvSpPr>
        <p:spPr>
          <a:xfrm>
            <a:off x="568256" y="2403313"/>
            <a:ext cx="117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Reserved</a:t>
            </a:r>
          </a:p>
        </p:txBody>
      </p:sp>
      <p:sp>
        <p:nvSpPr>
          <p:cNvPr id="10" name="矩形 9"/>
          <p:cNvSpPr/>
          <p:nvPr/>
        </p:nvSpPr>
        <p:spPr>
          <a:xfrm>
            <a:off x="3133526" y="240331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L1 Offset</a:t>
            </a:r>
          </a:p>
        </p:txBody>
      </p:sp>
      <p:sp>
        <p:nvSpPr>
          <p:cNvPr id="11" name="矩形 10"/>
          <p:cNvSpPr/>
          <p:nvPr/>
        </p:nvSpPr>
        <p:spPr>
          <a:xfrm>
            <a:off x="4311556" y="238022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L2 Offset </a:t>
            </a:r>
          </a:p>
        </p:txBody>
      </p:sp>
      <p:sp>
        <p:nvSpPr>
          <p:cNvPr id="12" name="矩形 11"/>
          <p:cNvSpPr/>
          <p:nvPr/>
        </p:nvSpPr>
        <p:spPr>
          <a:xfrm>
            <a:off x="5403561" y="2380284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L3 Offset </a:t>
            </a:r>
          </a:p>
        </p:txBody>
      </p:sp>
      <p:sp>
        <p:nvSpPr>
          <p:cNvPr id="13" name="矩形 12"/>
          <p:cNvSpPr/>
          <p:nvPr/>
        </p:nvSpPr>
        <p:spPr>
          <a:xfrm>
            <a:off x="6874616" y="2403313"/>
            <a:ext cx="1399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sp>
        <p:nvSpPr>
          <p:cNvPr id="126" name="Rectangle 9"/>
          <p:cNvSpPr/>
          <p:nvPr/>
        </p:nvSpPr>
        <p:spPr bwMode="auto">
          <a:xfrm>
            <a:off x="629291" y="333316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513298" y="3705007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level 0</a:t>
            </a:r>
            <a:endParaRPr lang="en-US" altLang="zh-CN" sz="1200" b="1" dirty="0">
              <a:latin typeface="Arial"/>
              <a:cs typeface="Arial"/>
            </a:endParaRPr>
          </a:p>
        </p:txBody>
      </p:sp>
      <p:sp>
        <p:nvSpPr>
          <p:cNvPr id="129" name="Rectangle 9"/>
          <p:cNvSpPr/>
          <p:nvPr/>
        </p:nvSpPr>
        <p:spPr bwMode="auto">
          <a:xfrm>
            <a:off x="2582423" y="339344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0x346600</a:t>
            </a:r>
            <a:r>
              <a:rPr lang="de-DE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1" name="Rectangle 9"/>
          <p:cNvSpPr/>
          <p:nvPr/>
        </p:nvSpPr>
        <p:spPr bwMode="auto">
          <a:xfrm>
            <a:off x="2584951" y="36622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0x346700</a:t>
            </a:r>
            <a:r>
              <a:rPr lang="de-DE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2" name="Rectangle 9"/>
          <p:cNvSpPr/>
          <p:nvPr/>
        </p:nvSpPr>
        <p:spPr bwMode="auto">
          <a:xfrm>
            <a:off x="2588477" y="394021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0x346800</a:t>
            </a:r>
            <a:r>
              <a:rPr lang="de-DE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4" name="Rectangle 9"/>
          <p:cNvSpPr/>
          <p:nvPr/>
        </p:nvSpPr>
        <p:spPr bwMode="auto">
          <a:xfrm>
            <a:off x="2586771" y="45249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009118" y="419513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136" name="Straight Arrow Connector 39"/>
          <p:cNvCxnSpPr>
            <a:endCxn id="131" idx="1"/>
          </p:cNvCxnSpPr>
          <p:nvPr/>
        </p:nvCxnSpPr>
        <p:spPr bwMode="auto">
          <a:xfrm rot="16200000" flipH="1">
            <a:off x="1748247" y="2964511"/>
            <a:ext cx="1446036" cy="227372"/>
          </a:xfrm>
          <a:prstGeom prst="bentConnector2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355189" y="3990550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4608042" y="550600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1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9" name="Rectangle 9"/>
          <p:cNvSpPr/>
          <p:nvPr/>
        </p:nvSpPr>
        <p:spPr bwMode="auto">
          <a:xfrm>
            <a:off x="4352661" y="398594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smtClean="0">
                <a:latin typeface="Arial"/>
                <a:cs typeface="Arial"/>
              </a:rPr>
              <a:t>0x358700</a:t>
            </a:r>
            <a:r>
              <a:rPr lang="fi-FI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0" name="Rectangle 9"/>
          <p:cNvSpPr/>
          <p:nvPr/>
        </p:nvSpPr>
        <p:spPr bwMode="auto">
          <a:xfrm>
            <a:off x="4355189" y="4254709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41" name="Rectangle 9"/>
          <p:cNvSpPr/>
          <p:nvPr/>
        </p:nvSpPr>
        <p:spPr bwMode="auto">
          <a:xfrm>
            <a:off x="4358715" y="45327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smtClean="0">
                <a:latin typeface="Arial"/>
                <a:cs typeface="Arial"/>
              </a:rPr>
              <a:t>0x358800</a:t>
            </a:r>
            <a:r>
              <a:rPr lang="fi-FI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2" name="Rectangle 9"/>
          <p:cNvSpPr/>
          <p:nvPr/>
        </p:nvSpPr>
        <p:spPr bwMode="auto">
          <a:xfrm>
            <a:off x="4357009" y="5117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4779356" y="478762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144" name="矩形 143"/>
          <p:cNvSpPr/>
          <p:nvPr/>
        </p:nvSpPr>
        <p:spPr>
          <a:xfrm>
            <a:off x="2513477" y="5182838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</a:t>
            </a:r>
            <a:r>
              <a:rPr lang="en-US" altLang="zh-CN" sz="1200" b="1" dirty="0" smtClean="0">
                <a:latin typeface="Arial"/>
                <a:cs typeface="Arial"/>
              </a:rPr>
              <a:t>evel 1</a:t>
            </a:r>
            <a:endParaRPr lang="en-US" altLang="zh-CN" sz="1200" b="1" dirty="0">
              <a:latin typeface="Arial"/>
              <a:cs typeface="Arial"/>
            </a:endParaRPr>
          </a:p>
        </p:txBody>
      </p:sp>
      <p:cxnSp>
        <p:nvCxnSpPr>
          <p:cNvPr id="145" name="Straight Arrow Connector 39"/>
          <p:cNvCxnSpPr>
            <a:stCxn id="131" idx="3"/>
            <a:endCxn id="139" idx="1"/>
          </p:cNvCxnSpPr>
          <p:nvPr/>
        </p:nvCxnSpPr>
        <p:spPr bwMode="auto">
          <a:xfrm>
            <a:off x="3838065" y="3801215"/>
            <a:ext cx="514596" cy="323731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4358685" y="5782989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</a:t>
            </a:r>
            <a:r>
              <a:rPr lang="en-US" altLang="zh-CN" sz="1200" b="1" dirty="0" smtClean="0">
                <a:latin typeface="Arial"/>
                <a:cs typeface="Arial"/>
              </a:rPr>
              <a:t>evel 2</a:t>
            </a:r>
            <a:endParaRPr lang="en-US" altLang="zh-CN" sz="1200" b="1" dirty="0">
              <a:latin typeface="Arial"/>
              <a:cs typeface="Arial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3740482" y="6376766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4-level page </a:t>
            </a:r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able</a:t>
            </a:r>
            <a:endParaRPr lang="en-US" altLang="zh-CN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8327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矩形 124"/>
          <p:cNvSpPr/>
          <p:nvPr/>
        </p:nvSpPr>
        <p:spPr>
          <a:xfrm>
            <a:off x="249625" y="973560"/>
            <a:ext cx="3752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Virtual Address: </a:t>
            </a:r>
            <a:r>
              <a:rPr lang="is-IS" altLang="zh-CN" sz="2000" i="1" dirty="0">
                <a:latin typeface="Consolas"/>
                <a:cs typeface="Consolas"/>
              </a:rPr>
              <a:t>0x80801fffa8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Multi-level page </a:t>
            </a:r>
            <a:r>
              <a:rPr kumimoji="1" lang="en-US" altLang="zh-CN" dirty="0" smtClean="0"/>
              <a:t>tables on X86_64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265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81989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84951" y="3398054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837804" y="4855783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15"/>
          <p:cNvSpPr txBox="1"/>
          <p:nvPr/>
        </p:nvSpPr>
        <p:spPr>
          <a:xfrm>
            <a:off x="1593273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1895758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2772730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</a:t>
            </a:r>
            <a:r>
              <a:rPr lang="en-US" dirty="0">
                <a:latin typeface="Calibri" pitchFamily="34" charset="0"/>
              </a:rPr>
              <a:t>9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17" name="TextBox 15"/>
          <p:cNvSpPr txBox="1"/>
          <p:nvPr/>
        </p:nvSpPr>
        <p:spPr>
          <a:xfrm>
            <a:off x="3075215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3943738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4246223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5039415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</a:rPr>
              <a:t>1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21" name="TextBox 15"/>
          <p:cNvSpPr txBox="1"/>
          <p:nvPr/>
        </p:nvSpPr>
        <p:spPr>
          <a:xfrm>
            <a:off x="5341900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357901" y="1910902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0x0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0x2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0x0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0xfa8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0x1ff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6159406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6461891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11</a:t>
            </a:r>
          </a:p>
        </p:txBody>
      </p:sp>
      <p:sp>
        <p:nvSpPr>
          <p:cNvPr id="8" name="矩形 7"/>
          <p:cNvSpPr/>
          <p:nvPr/>
        </p:nvSpPr>
        <p:spPr>
          <a:xfrm>
            <a:off x="91696" y="2950700"/>
            <a:ext cx="1963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CPU Register: CR3</a:t>
            </a:r>
            <a:endParaRPr lang="en-US" altLang="zh-CN" sz="1600" dirty="0">
              <a:latin typeface="Arial"/>
              <a:cs typeface="Arial"/>
            </a:endParaRPr>
          </a:p>
        </p:txBody>
      </p:sp>
      <p:cxnSp>
        <p:nvCxnSpPr>
          <p:cNvPr id="105" name="Straight Arrow Connector 39"/>
          <p:cNvCxnSpPr>
            <a:stCxn id="126" idx="3"/>
          </p:cNvCxnSpPr>
          <p:nvPr/>
        </p:nvCxnSpPr>
        <p:spPr bwMode="auto">
          <a:xfrm>
            <a:off x="1740835" y="3517811"/>
            <a:ext cx="834391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908380" y="238022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L0 Offset </a:t>
            </a:r>
          </a:p>
        </p:txBody>
      </p:sp>
      <p:sp>
        <p:nvSpPr>
          <p:cNvPr id="9" name="矩形 8"/>
          <p:cNvSpPr/>
          <p:nvPr/>
        </p:nvSpPr>
        <p:spPr>
          <a:xfrm>
            <a:off x="568256" y="2403313"/>
            <a:ext cx="117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Reserved</a:t>
            </a:r>
          </a:p>
        </p:txBody>
      </p:sp>
      <p:sp>
        <p:nvSpPr>
          <p:cNvPr id="10" name="矩形 9"/>
          <p:cNvSpPr/>
          <p:nvPr/>
        </p:nvSpPr>
        <p:spPr>
          <a:xfrm>
            <a:off x="3133526" y="240331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L1 Offset</a:t>
            </a:r>
          </a:p>
        </p:txBody>
      </p:sp>
      <p:sp>
        <p:nvSpPr>
          <p:cNvPr id="11" name="矩形 10"/>
          <p:cNvSpPr/>
          <p:nvPr/>
        </p:nvSpPr>
        <p:spPr>
          <a:xfrm>
            <a:off x="4311556" y="238022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L2 Offset </a:t>
            </a:r>
          </a:p>
        </p:txBody>
      </p:sp>
      <p:sp>
        <p:nvSpPr>
          <p:cNvPr id="12" name="矩形 11"/>
          <p:cNvSpPr/>
          <p:nvPr/>
        </p:nvSpPr>
        <p:spPr>
          <a:xfrm>
            <a:off x="5403561" y="2380284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L3 Offset </a:t>
            </a:r>
          </a:p>
        </p:txBody>
      </p:sp>
      <p:sp>
        <p:nvSpPr>
          <p:cNvPr id="13" name="矩形 12"/>
          <p:cNvSpPr/>
          <p:nvPr/>
        </p:nvSpPr>
        <p:spPr>
          <a:xfrm>
            <a:off x="6874616" y="2403313"/>
            <a:ext cx="1399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sp>
        <p:nvSpPr>
          <p:cNvPr id="126" name="Rectangle 9"/>
          <p:cNvSpPr/>
          <p:nvPr/>
        </p:nvSpPr>
        <p:spPr bwMode="auto">
          <a:xfrm>
            <a:off x="629291" y="333316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513298" y="3705007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level 0</a:t>
            </a:r>
            <a:endParaRPr lang="en-US" altLang="zh-CN" sz="1200" b="1" dirty="0">
              <a:latin typeface="Arial"/>
              <a:cs typeface="Arial"/>
            </a:endParaRPr>
          </a:p>
        </p:txBody>
      </p:sp>
      <p:sp>
        <p:nvSpPr>
          <p:cNvPr id="129" name="Rectangle 9"/>
          <p:cNvSpPr/>
          <p:nvPr/>
        </p:nvSpPr>
        <p:spPr bwMode="auto">
          <a:xfrm>
            <a:off x="2582423" y="339344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0x346600</a:t>
            </a:r>
            <a:r>
              <a:rPr lang="de-DE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1" name="Rectangle 9"/>
          <p:cNvSpPr/>
          <p:nvPr/>
        </p:nvSpPr>
        <p:spPr bwMode="auto">
          <a:xfrm>
            <a:off x="2584951" y="36622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0x346700</a:t>
            </a:r>
            <a:r>
              <a:rPr lang="de-DE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2" name="Rectangle 9"/>
          <p:cNvSpPr/>
          <p:nvPr/>
        </p:nvSpPr>
        <p:spPr bwMode="auto">
          <a:xfrm>
            <a:off x="2588477" y="394021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0x346800</a:t>
            </a:r>
            <a:r>
              <a:rPr lang="de-DE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4" name="Rectangle 9"/>
          <p:cNvSpPr/>
          <p:nvPr/>
        </p:nvSpPr>
        <p:spPr bwMode="auto">
          <a:xfrm>
            <a:off x="2586771" y="45249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009118" y="419513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136" name="Straight Arrow Connector 39"/>
          <p:cNvCxnSpPr>
            <a:endCxn id="131" idx="1"/>
          </p:cNvCxnSpPr>
          <p:nvPr/>
        </p:nvCxnSpPr>
        <p:spPr bwMode="auto">
          <a:xfrm rot="16200000" flipH="1">
            <a:off x="1748247" y="2964511"/>
            <a:ext cx="1446036" cy="227372"/>
          </a:xfrm>
          <a:prstGeom prst="bentConnector2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355189" y="3990550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4608042" y="550600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1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9" name="Rectangle 9"/>
          <p:cNvSpPr/>
          <p:nvPr/>
        </p:nvSpPr>
        <p:spPr bwMode="auto">
          <a:xfrm>
            <a:off x="4352661" y="398594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smtClean="0">
                <a:latin typeface="Arial"/>
                <a:cs typeface="Arial"/>
              </a:rPr>
              <a:t>0x358700</a:t>
            </a:r>
            <a:r>
              <a:rPr lang="fi-FI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0" name="Rectangle 9"/>
          <p:cNvSpPr/>
          <p:nvPr/>
        </p:nvSpPr>
        <p:spPr bwMode="auto">
          <a:xfrm>
            <a:off x="4355189" y="4254709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41" name="Rectangle 9"/>
          <p:cNvSpPr/>
          <p:nvPr/>
        </p:nvSpPr>
        <p:spPr bwMode="auto">
          <a:xfrm>
            <a:off x="4358715" y="45327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smtClean="0">
                <a:latin typeface="Arial"/>
                <a:cs typeface="Arial"/>
              </a:rPr>
              <a:t>0x358800</a:t>
            </a:r>
            <a:r>
              <a:rPr lang="fi-FI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2" name="Rectangle 9"/>
          <p:cNvSpPr/>
          <p:nvPr/>
        </p:nvSpPr>
        <p:spPr bwMode="auto">
          <a:xfrm>
            <a:off x="4357009" y="5117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4779356" y="478762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144" name="矩形 143"/>
          <p:cNvSpPr/>
          <p:nvPr/>
        </p:nvSpPr>
        <p:spPr>
          <a:xfrm>
            <a:off x="2513477" y="5182838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</a:t>
            </a:r>
            <a:r>
              <a:rPr lang="en-US" altLang="zh-CN" sz="1200" b="1" dirty="0" smtClean="0">
                <a:latin typeface="Arial"/>
                <a:cs typeface="Arial"/>
              </a:rPr>
              <a:t>evel 1</a:t>
            </a:r>
            <a:endParaRPr lang="en-US" altLang="zh-CN" sz="1200" b="1" dirty="0">
              <a:latin typeface="Arial"/>
              <a:cs typeface="Arial"/>
            </a:endParaRPr>
          </a:p>
        </p:txBody>
      </p:sp>
      <p:cxnSp>
        <p:nvCxnSpPr>
          <p:cNvPr id="145" name="Straight Arrow Connector 39"/>
          <p:cNvCxnSpPr>
            <a:stCxn id="131" idx="3"/>
            <a:endCxn id="139" idx="1"/>
          </p:cNvCxnSpPr>
          <p:nvPr/>
        </p:nvCxnSpPr>
        <p:spPr bwMode="auto">
          <a:xfrm>
            <a:off x="3838065" y="3801215"/>
            <a:ext cx="514596" cy="323731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39"/>
          <p:cNvCxnSpPr>
            <a:endCxn id="141" idx="1"/>
          </p:cNvCxnSpPr>
          <p:nvPr/>
        </p:nvCxnSpPr>
        <p:spPr bwMode="auto">
          <a:xfrm rot="16200000" flipH="1">
            <a:off x="3005404" y="3318404"/>
            <a:ext cx="2320578" cy="386044"/>
          </a:xfrm>
          <a:prstGeom prst="bentConnector2">
            <a:avLst/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4358685" y="5782989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</a:t>
            </a:r>
            <a:r>
              <a:rPr lang="en-US" altLang="zh-CN" sz="1200" b="1" dirty="0" smtClean="0">
                <a:latin typeface="Arial"/>
                <a:cs typeface="Arial"/>
              </a:rPr>
              <a:t>evel 2</a:t>
            </a:r>
            <a:endParaRPr lang="en-US" altLang="zh-CN" sz="1200" b="1" dirty="0">
              <a:latin typeface="Arial"/>
              <a:cs typeface="Arial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3740482" y="6376766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4-level page </a:t>
            </a:r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able</a:t>
            </a:r>
            <a:endParaRPr lang="en-US" altLang="zh-CN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7972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Multi-level page </a:t>
            </a:r>
            <a:r>
              <a:rPr kumimoji="1" lang="en-US" altLang="zh-CN" dirty="0" smtClean="0"/>
              <a:t>tables on X86_64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265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81989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81" name="TextBox 15"/>
          <p:cNvSpPr txBox="1"/>
          <p:nvPr/>
        </p:nvSpPr>
        <p:spPr>
          <a:xfrm>
            <a:off x="1593273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1895758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2772730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</a:t>
            </a:r>
            <a:r>
              <a:rPr lang="en-US" dirty="0">
                <a:latin typeface="Calibri" pitchFamily="34" charset="0"/>
              </a:rPr>
              <a:t>9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17" name="TextBox 15"/>
          <p:cNvSpPr txBox="1"/>
          <p:nvPr/>
        </p:nvSpPr>
        <p:spPr>
          <a:xfrm>
            <a:off x="3075215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3943738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4246223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5039415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</a:rPr>
              <a:t>1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21" name="TextBox 15"/>
          <p:cNvSpPr txBox="1"/>
          <p:nvPr/>
        </p:nvSpPr>
        <p:spPr>
          <a:xfrm>
            <a:off x="5341900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357901" y="1910902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0x0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0x2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0x0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0xfa8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0x1ff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6159406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6461891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11</a:t>
            </a:r>
          </a:p>
        </p:txBody>
      </p:sp>
      <p:sp>
        <p:nvSpPr>
          <p:cNvPr id="8" name="矩形 7"/>
          <p:cNvSpPr/>
          <p:nvPr/>
        </p:nvSpPr>
        <p:spPr>
          <a:xfrm>
            <a:off x="91696" y="2950700"/>
            <a:ext cx="1963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CPU Register: CR3</a:t>
            </a:r>
            <a:endParaRPr lang="en-US" altLang="zh-CN" sz="1600" dirty="0">
              <a:latin typeface="Arial"/>
              <a:cs typeface="Arial"/>
            </a:endParaRPr>
          </a:p>
        </p:txBody>
      </p:sp>
      <p:cxnSp>
        <p:nvCxnSpPr>
          <p:cNvPr id="105" name="Straight Arrow Connector 39"/>
          <p:cNvCxnSpPr>
            <a:stCxn id="126" idx="3"/>
          </p:cNvCxnSpPr>
          <p:nvPr/>
        </p:nvCxnSpPr>
        <p:spPr bwMode="auto">
          <a:xfrm>
            <a:off x="1740835" y="3517811"/>
            <a:ext cx="834391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249625" y="973560"/>
            <a:ext cx="3752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Virtual Address: </a:t>
            </a:r>
            <a:r>
              <a:rPr lang="is-IS" altLang="zh-CN" sz="2000" i="1" dirty="0">
                <a:latin typeface="Consolas"/>
                <a:cs typeface="Consolas"/>
              </a:rPr>
              <a:t>0x80801fffa8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08380" y="238022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L0 Offset </a:t>
            </a:r>
          </a:p>
        </p:txBody>
      </p:sp>
      <p:sp>
        <p:nvSpPr>
          <p:cNvPr id="9" name="矩形 8"/>
          <p:cNvSpPr/>
          <p:nvPr/>
        </p:nvSpPr>
        <p:spPr>
          <a:xfrm>
            <a:off x="568256" y="2403313"/>
            <a:ext cx="117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Reserved</a:t>
            </a:r>
          </a:p>
        </p:txBody>
      </p:sp>
      <p:sp>
        <p:nvSpPr>
          <p:cNvPr id="10" name="矩形 9"/>
          <p:cNvSpPr/>
          <p:nvPr/>
        </p:nvSpPr>
        <p:spPr>
          <a:xfrm>
            <a:off x="3133526" y="240331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L1 Offset</a:t>
            </a:r>
          </a:p>
        </p:txBody>
      </p:sp>
      <p:sp>
        <p:nvSpPr>
          <p:cNvPr id="11" name="矩形 10"/>
          <p:cNvSpPr/>
          <p:nvPr/>
        </p:nvSpPr>
        <p:spPr>
          <a:xfrm>
            <a:off x="4311556" y="238022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L2 Offset </a:t>
            </a:r>
          </a:p>
        </p:txBody>
      </p:sp>
      <p:sp>
        <p:nvSpPr>
          <p:cNvPr id="12" name="矩形 11"/>
          <p:cNvSpPr/>
          <p:nvPr/>
        </p:nvSpPr>
        <p:spPr>
          <a:xfrm>
            <a:off x="5403561" y="2380284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L3 Offset </a:t>
            </a:r>
          </a:p>
        </p:txBody>
      </p:sp>
      <p:sp>
        <p:nvSpPr>
          <p:cNvPr id="13" name="矩形 12"/>
          <p:cNvSpPr/>
          <p:nvPr/>
        </p:nvSpPr>
        <p:spPr>
          <a:xfrm>
            <a:off x="6874616" y="2403313"/>
            <a:ext cx="1399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sp>
        <p:nvSpPr>
          <p:cNvPr id="126" name="Rectangle 9"/>
          <p:cNvSpPr/>
          <p:nvPr/>
        </p:nvSpPr>
        <p:spPr bwMode="auto">
          <a:xfrm>
            <a:off x="629291" y="333316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513298" y="3705007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level 0</a:t>
            </a:r>
            <a:endParaRPr lang="en-US" altLang="zh-CN" sz="1200" b="1" dirty="0">
              <a:latin typeface="Arial"/>
              <a:cs typeface="Arial"/>
            </a:endParaRPr>
          </a:p>
        </p:txBody>
      </p:sp>
      <p:cxnSp>
        <p:nvCxnSpPr>
          <p:cNvPr id="136" name="Straight Arrow Connector 39"/>
          <p:cNvCxnSpPr/>
          <p:nvPr/>
        </p:nvCxnSpPr>
        <p:spPr bwMode="auto">
          <a:xfrm rot="16200000" flipH="1">
            <a:off x="1748247" y="2964511"/>
            <a:ext cx="1446036" cy="227372"/>
          </a:xfrm>
          <a:prstGeom prst="bentConnector2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4608042" y="550600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1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2513477" y="5182838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</a:t>
            </a:r>
            <a:r>
              <a:rPr lang="en-US" altLang="zh-CN" sz="1200" b="1" dirty="0" smtClean="0">
                <a:latin typeface="Arial"/>
                <a:cs typeface="Arial"/>
              </a:rPr>
              <a:t>evel 1</a:t>
            </a:r>
            <a:endParaRPr lang="en-US" altLang="zh-CN" sz="1200" b="1" dirty="0">
              <a:latin typeface="Arial"/>
              <a:cs typeface="Arial"/>
            </a:endParaRPr>
          </a:p>
        </p:txBody>
      </p:sp>
      <p:cxnSp>
        <p:nvCxnSpPr>
          <p:cNvPr id="146" name="Straight Arrow Connector 39"/>
          <p:cNvCxnSpPr/>
          <p:nvPr/>
        </p:nvCxnSpPr>
        <p:spPr bwMode="auto">
          <a:xfrm rot="16200000" flipH="1">
            <a:off x="3005404" y="3318404"/>
            <a:ext cx="2320578" cy="386044"/>
          </a:xfrm>
          <a:prstGeom prst="bentConnector2">
            <a:avLst/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4358685" y="5782989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</a:t>
            </a:r>
            <a:r>
              <a:rPr lang="en-US" altLang="zh-CN" sz="1200" b="1" dirty="0" smtClean="0">
                <a:latin typeface="Arial"/>
                <a:cs typeface="Arial"/>
              </a:rPr>
              <a:t>evel 2</a:t>
            </a:r>
            <a:endParaRPr lang="en-US" altLang="zh-CN" sz="1200" b="1" dirty="0">
              <a:latin typeface="Arial"/>
              <a:cs typeface="Arial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5977949" y="4239688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6230802" y="5755142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2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1" name="Rectangle 9"/>
          <p:cNvSpPr/>
          <p:nvPr/>
        </p:nvSpPr>
        <p:spPr bwMode="auto">
          <a:xfrm>
            <a:off x="5975421" y="423508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 smtClean="0">
                <a:latin typeface="Arial"/>
                <a:cs typeface="Arial"/>
              </a:rPr>
              <a:t>0x367800</a:t>
            </a:r>
            <a:r>
              <a:rPr lang="is-IS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52" name="Rectangle 9"/>
          <p:cNvSpPr/>
          <p:nvPr/>
        </p:nvSpPr>
        <p:spPr bwMode="auto">
          <a:xfrm>
            <a:off x="5977949" y="450384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smtClean="0">
                <a:latin typeface="Arial"/>
                <a:cs typeface="Arial"/>
              </a:rPr>
              <a:t>0x357900</a:t>
            </a:r>
            <a:r>
              <a:rPr lang="fi-FI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53" name="Rectangle 9"/>
          <p:cNvSpPr/>
          <p:nvPr/>
        </p:nvSpPr>
        <p:spPr bwMode="auto">
          <a:xfrm>
            <a:off x="5981475" y="4781851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err="1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54" name="Rectangle 9"/>
          <p:cNvSpPr/>
          <p:nvPr/>
        </p:nvSpPr>
        <p:spPr bwMode="auto">
          <a:xfrm>
            <a:off x="5979769" y="5366540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6402116" y="503676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156" name="矩形 155"/>
          <p:cNvSpPr/>
          <p:nvPr/>
        </p:nvSpPr>
        <p:spPr>
          <a:xfrm>
            <a:off x="5953232" y="6052184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</a:t>
            </a:r>
            <a:r>
              <a:rPr lang="en-US" altLang="zh-CN" sz="1200" b="1" dirty="0" smtClean="0">
                <a:latin typeface="Arial"/>
                <a:cs typeface="Arial"/>
              </a:rPr>
              <a:t>evel 3</a:t>
            </a:r>
            <a:endParaRPr lang="en-US" altLang="zh-CN" sz="1200" b="1" dirty="0">
              <a:latin typeface="Arial"/>
              <a:cs typeface="Arial"/>
            </a:endParaRPr>
          </a:p>
        </p:txBody>
      </p:sp>
      <p:cxnSp>
        <p:nvCxnSpPr>
          <p:cNvPr id="157" name="Straight Arrow Connector 39"/>
          <p:cNvCxnSpPr/>
          <p:nvPr/>
        </p:nvCxnSpPr>
        <p:spPr bwMode="auto">
          <a:xfrm flipV="1">
            <a:off x="5605775" y="4351338"/>
            <a:ext cx="375700" cy="347413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矩形 202"/>
          <p:cNvSpPr/>
          <p:nvPr/>
        </p:nvSpPr>
        <p:spPr>
          <a:xfrm>
            <a:off x="3740482" y="6376766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4-level page </a:t>
            </a:r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able</a:t>
            </a:r>
            <a:endParaRPr lang="en-US" altLang="zh-CN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62" name="矩形 20"/>
          <p:cNvSpPr/>
          <p:nvPr/>
        </p:nvSpPr>
        <p:spPr>
          <a:xfrm>
            <a:off x="2584951" y="3398054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74"/>
          <p:cNvSpPr/>
          <p:nvPr/>
        </p:nvSpPr>
        <p:spPr>
          <a:xfrm>
            <a:off x="2837804" y="4855783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Rectangle 9"/>
          <p:cNvSpPr/>
          <p:nvPr/>
        </p:nvSpPr>
        <p:spPr bwMode="auto">
          <a:xfrm>
            <a:off x="2582423" y="339344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0x346600</a:t>
            </a:r>
            <a:r>
              <a:rPr lang="de-DE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5" name="Rectangle 9"/>
          <p:cNvSpPr/>
          <p:nvPr/>
        </p:nvSpPr>
        <p:spPr bwMode="auto">
          <a:xfrm>
            <a:off x="2584951" y="36622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0x346700</a:t>
            </a:r>
            <a:r>
              <a:rPr lang="de-DE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6" name="Rectangle 9"/>
          <p:cNvSpPr/>
          <p:nvPr/>
        </p:nvSpPr>
        <p:spPr bwMode="auto">
          <a:xfrm>
            <a:off x="2588477" y="394021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0x346800</a:t>
            </a:r>
            <a:r>
              <a:rPr lang="de-DE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7" name="Rectangle 9"/>
          <p:cNvSpPr/>
          <p:nvPr/>
        </p:nvSpPr>
        <p:spPr bwMode="auto">
          <a:xfrm>
            <a:off x="2586771" y="45249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68" name="矩形 134"/>
          <p:cNvSpPr/>
          <p:nvPr/>
        </p:nvSpPr>
        <p:spPr>
          <a:xfrm>
            <a:off x="3009118" y="419513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69" name="矩形 136"/>
          <p:cNvSpPr/>
          <p:nvPr/>
        </p:nvSpPr>
        <p:spPr>
          <a:xfrm>
            <a:off x="4355189" y="3990550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0" name="Rectangle 9"/>
          <p:cNvSpPr/>
          <p:nvPr/>
        </p:nvSpPr>
        <p:spPr bwMode="auto">
          <a:xfrm>
            <a:off x="4352661" y="398594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smtClean="0">
                <a:latin typeface="Arial"/>
                <a:cs typeface="Arial"/>
              </a:rPr>
              <a:t>0x358700</a:t>
            </a:r>
            <a:r>
              <a:rPr lang="fi-FI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1" name="Rectangle 9"/>
          <p:cNvSpPr/>
          <p:nvPr/>
        </p:nvSpPr>
        <p:spPr bwMode="auto">
          <a:xfrm>
            <a:off x="4355189" y="4254709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72" name="Rectangle 9"/>
          <p:cNvSpPr/>
          <p:nvPr/>
        </p:nvSpPr>
        <p:spPr bwMode="auto">
          <a:xfrm>
            <a:off x="4358715" y="45327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smtClean="0">
                <a:latin typeface="Arial"/>
                <a:cs typeface="Arial"/>
              </a:rPr>
              <a:t>0x358800</a:t>
            </a:r>
            <a:r>
              <a:rPr lang="fi-FI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3" name="Rectangle 9"/>
          <p:cNvSpPr/>
          <p:nvPr/>
        </p:nvSpPr>
        <p:spPr bwMode="auto">
          <a:xfrm>
            <a:off x="4357009" y="5117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74" name="矩形 142"/>
          <p:cNvSpPr/>
          <p:nvPr/>
        </p:nvSpPr>
        <p:spPr>
          <a:xfrm>
            <a:off x="4779356" y="478762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76" name="Straight Arrow Connector 39"/>
          <p:cNvCxnSpPr>
            <a:stCxn id="65" idx="3"/>
            <a:endCxn id="70" idx="1"/>
          </p:cNvCxnSpPr>
          <p:nvPr/>
        </p:nvCxnSpPr>
        <p:spPr bwMode="auto">
          <a:xfrm>
            <a:off x="3838065" y="3801215"/>
            <a:ext cx="514596" cy="323731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47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矩形 124"/>
          <p:cNvSpPr/>
          <p:nvPr/>
        </p:nvSpPr>
        <p:spPr>
          <a:xfrm>
            <a:off x="249625" y="973560"/>
            <a:ext cx="3752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Virtual Address: </a:t>
            </a:r>
            <a:r>
              <a:rPr lang="is-IS" altLang="zh-CN" sz="2000" i="1" dirty="0">
                <a:latin typeface="Consolas"/>
                <a:cs typeface="Consolas"/>
              </a:rPr>
              <a:t>0x80801fffa8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Multi-level page </a:t>
            </a:r>
            <a:r>
              <a:rPr kumimoji="1" lang="en-US" altLang="zh-CN" dirty="0" smtClean="0"/>
              <a:t>tables on X86_64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265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81989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81" name="TextBox 15"/>
          <p:cNvSpPr txBox="1"/>
          <p:nvPr/>
        </p:nvSpPr>
        <p:spPr>
          <a:xfrm>
            <a:off x="1593273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1895758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2772730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</a:t>
            </a:r>
            <a:r>
              <a:rPr lang="en-US" dirty="0">
                <a:latin typeface="Calibri" pitchFamily="34" charset="0"/>
              </a:rPr>
              <a:t>9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17" name="TextBox 15"/>
          <p:cNvSpPr txBox="1"/>
          <p:nvPr/>
        </p:nvSpPr>
        <p:spPr>
          <a:xfrm>
            <a:off x="3075215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3943738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4246223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5039415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</a:rPr>
              <a:t>1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21" name="TextBox 15"/>
          <p:cNvSpPr txBox="1"/>
          <p:nvPr/>
        </p:nvSpPr>
        <p:spPr>
          <a:xfrm>
            <a:off x="5341900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357901" y="1910902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0x0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0x2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0x0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0xfa8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0x1ff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6159406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6461891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11</a:t>
            </a:r>
          </a:p>
        </p:txBody>
      </p:sp>
      <p:sp>
        <p:nvSpPr>
          <p:cNvPr id="8" name="矩形 7"/>
          <p:cNvSpPr/>
          <p:nvPr/>
        </p:nvSpPr>
        <p:spPr>
          <a:xfrm>
            <a:off x="91696" y="2950700"/>
            <a:ext cx="1963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CPU Register: CR3</a:t>
            </a:r>
            <a:endParaRPr lang="en-US" altLang="zh-CN" sz="1600" dirty="0">
              <a:latin typeface="Arial"/>
              <a:cs typeface="Arial"/>
            </a:endParaRPr>
          </a:p>
        </p:txBody>
      </p:sp>
      <p:cxnSp>
        <p:nvCxnSpPr>
          <p:cNvPr id="105" name="Straight Arrow Connector 39"/>
          <p:cNvCxnSpPr>
            <a:stCxn id="126" idx="3"/>
          </p:cNvCxnSpPr>
          <p:nvPr/>
        </p:nvCxnSpPr>
        <p:spPr bwMode="auto">
          <a:xfrm>
            <a:off x="1740835" y="3517811"/>
            <a:ext cx="834391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908380" y="238022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L0 Offset </a:t>
            </a:r>
          </a:p>
        </p:txBody>
      </p:sp>
      <p:sp>
        <p:nvSpPr>
          <p:cNvPr id="9" name="矩形 8"/>
          <p:cNvSpPr/>
          <p:nvPr/>
        </p:nvSpPr>
        <p:spPr>
          <a:xfrm>
            <a:off x="568256" y="2403313"/>
            <a:ext cx="117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Reserved</a:t>
            </a:r>
          </a:p>
        </p:txBody>
      </p:sp>
      <p:sp>
        <p:nvSpPr>
          <p:cNvPr id="10" name="矩形 9"/>
          <p:cNvSpPr/>
          <p:nvPr/>
        </p:nvSpPr>
        <p:spPr>
          <a:xfrm>
            <a:off x="3133526" y="240331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L1 Offset</a:t>
            </a:r>
          </a:p>
        </p:txBody>
      </p:sp>
      <p:sp>
        <p:nvSpPr>
          <p:cNvPr id="11" name="矩形 10"/>
          <p:cNvSpPr/>
          <p:nvPr/>
        </p:nvSpPr>
        <p:spPr>
          <a:xfrm>
            <a:off x="4311556" y="238022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L2 Offset </a:t>
            </a:r>
          </a:p>
        </p:txBody>
      </p:sp>
      <p:sp>
        <p:nvSpPr>
          <p:cNvPr id="12" name="矩形 11"/>
          <p:cNvSpPr/>
          <p:nvPr/>
        </p:nvSpPr>
        <p:spPr>
          <a:xfrm>
            <a:off x="5403561" y="2380284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L3 Offset </a:t>
            </a:r>
          </a:p>
        </p:txBody>
      </p:sp>
      <p:sp>
        <p:nvSpPr>
          <p:cNvPr id="13" name="矩形 12"/>
          <p:cNvSpPr/>
          <p:nvPr/>
        </p:nvSpPr>
        <p:spPr>
          <a:xfrm>
            <a:off x="6874616" y="2403313"/>
            <a:ext cx="1399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sp>
        <p:nvSpPr>
          <p:cNvPr id="126" name="Rectangle 9"/>
          <p:cNvSpPr/>
          <p:nvPr/>
        </p:nvSpPr>
        <p:spPr bwMode="auto">
          <a:xfrm>
            <a:off x="629291" y="333316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513298" y="3705007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level 0</a:t>
            </a:r>
            <a:endParaRPr lang="en-US" altLang="zh-CN" sz="1200" b="1" dirty="0">
              <a:latin typeface="Arial"/>
              <a:cs typeface="Arial"/>
            </a:endParaRPr>
          </a:p>
        </p:txBody>
      </p:sp>
      <p:cxnSp>
        <p:nvCxnSpPr>
          <p:cNvPr id="136" name="Straight Arrow Connector 39"/>
          <p:cNvCxnSpPr/>
          <p:nvPr/>
        </p:nvCxnSpPr>
        <p:spPr bwMode="auto">
          <a:xfrm rot="16200000" flipH="1">
            <a:off x="1748247" y="2964511"/>
            <a:ext cx="1446036" cy="227372"/>
          </a:xfrm>
          <a:prstGeom prst="bentConnector2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39"/>
          <p:cNvCxnSpPr/>
          <p:nvPr/>
        </p:nvCxnSpPr>
        <p:spPr bwMode="auto">
          <a:xfrm rot="16200000" flipH="1">
            <a:off x="3005404" y="3318404"/>
            <a:ext cx="2320578" cy="386044"/>
          </a:xfrm>
          <a:prstGeom prst="bentConnector2">
            <a:avLst/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4358685" y="5782989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</a:t>
            </a:r>
            <a:r>
              <a:rPr lang="en-US" altLang="zh-CN" sz="1200" b="1" dirty="0" smtClean="0">
                <a:latin typeface="Arial"/>
                <a:cs typeface="Arial"/>
              </a:rPr>
              <a:t>evel 2</a:t>
            </a:r>
            <a:endParaRPr lang="en-US" altLang="zh-CN" sz="1200" b="1" dirty="0">
              <a:latin typeface="Arial"/>
              <a:cs typeface="Arial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6230802" y="5755142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2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5953232" y="6052184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</a:t>
            </a:r>
            <a:r>
              <a:rPr lang="en-US" altLang="zh-CN" sz="1200" b="1" dirty="0" smtClean="0">
                <a:latin typeface="Arial"/>
                <a:cs typeface="Arial"/>
              </a:rPr>
              <a:t>evel 3</a:t>
            </a:r>
            <a:endParaRPr lang="en-US" altLang="zh-CN" sz="1200" b="1" dirty="0">
              <a:latin typeface="Arial"/>
              <a:cs typeface="Arial"/>
            </a:endParaRPr>
          </a:p>
        </p:txBody>
      </p:sp>
      <p:cxnSp>
        <p:nvCxnSpPr>
          <p:cNvPr id="170" name="Straight Arrow Connector 39"/>
          <p:cNvCxnSpPr>
            <a:stCxn id="97" idx="2"/>
          </p:cNvCxnSpPr>
          <p:nvPr/>
        </p:nvCxnSpPr>
        <p:spPr bwMode="auto">
          <a:xfrm rot="16200000" flipH="1">
            <a:off x="4626653" y="2603015"/>
            <a:ext cx="1424904" cy="929232"/>
          </a:xfrm>
          <a:prstGeom prst="bentConnector3">
            <a:avLst>
              <a:gd name="adj1" fmla="val 101857"/>
            </a:avLst>
          </a:prstGeom>
          <a:ln w="38100" cmpd="sng"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矩形 202"/>
          <p:cNvSpPr/>
          <p:nvPr/>
        </p:nvSpPr>
        <p:spPr>
          <a:xfrm>
            <a:off x="3740482" y="6376766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4-level page </a:t>
            </a:r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able</a:t>
            </a:r>
            <a:endParaRPr lang="en-US" altLang="zh-CN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cxnSp>
        <p:nvCxnSpPr>
          <p:cNvPr id="158" name="Straight Arrow Connector 39"/>
          <p:cNvCxnSpPr/>
          <p:nvPr/>
        </p:nvCxnSpPr>
        <p:spPr bwMode="auto">
          <a:xfrm rot="16200000" flipH="1">
            <a:off x="5603140" y="4001803"/>
            <a:ext cx="572866" cy="171696"/>
          </a:xfrm>
          <a:prstGeom prst="bentConnector2">
            <a:avLst/>
          </a:prstGeom>
          <a:ln w="38100" cmpd="sng">
            <a:solidFill>
              <a:srgbClr val="77933C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矩形 137"/>
          <p:cNvSpPr/>
          <p:nvPr/>
        </p:nvSpPr>
        <p:spPr>
          <a:xfrm>
            <a:off x="4608042" y="550600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1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矩形 143"/>
          <p:cNvSpPr/>
          <p:nvPr/>
        </p:nvSpPr>
        <p:spPr>
          <a:xfrm>
            <a:off x="2513477" y="5182838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</a:t>
            </a:r>
            <a:r>
              <a:rPr lang="en-US" altLang="zh-CN" sz="1200" b="1" dirty="0" smtClean="0">
                <a:latin typeface="Arial"/>
                <a:cs typeface="Arial"/>
              </a:rPr>
              <a:t>evel 1</a:t>
            </a:r>
            <a:endParaRPr lang="en-US" altLang="zh-CN" sz="1200" b="1" dirty="0">
              <a:latin typeface="Arial"/>
              <a:cs typeface="Arial"/>
            </a:endParaRPr>
          </a:p>
        </p:txBody>
      </p:sp>
      <p:sp>
        <p:nvSpPr>
          <p:cNvPr id="95" name="矩形 148"/>
          <p:cNvSpPr/>
          <p:nvPr/>
        </p:nvSpPr>
        <p:spPr>
          <a:xfrm>
            <a:off x="5977949" y="4239688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6" name="Rectangle 9"/>
          <p:cNvSpPr/>
          <p:nvPr/>
        </p:nvSpPr>
        <p:spPr bwMode="auto">
          <a:xfrm>
            <a:off x="5975421" y="423508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 smtClean="0">
                <a:latin typeface="Arial"/>
                <a:cs typeface="Arial"/>
              </a:rPr>
              <a:t>0x367800</a:t>
            </a:r>
            <a:r>
              <a:rPr lang="is-IS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8" name="Rectangle 9"/>
          <p:cNvSpPr/>
          <p:nvPr/>
        </p:nvSpPr>
        <p:spPr bwMode="auto">
          <a:xfrm>
            <a:off x="5977949" y="450384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smtClean="0">
                <a:latin typeface="Arial"/>
                <a:cs typeface="Arial"/>
              </a:rPr>
              <a:t>0x357900</a:t>
            </a:r>
            <a:r>
              <a:rPr lang="fi-FI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9" name="Rectangle 9"/>
          <p:cNvSpPr/>
          <p:nvPr/>
        </p:nvSpPr>
        <p:spPr bwMode="auto">
          <a:xfrm>
            <a:off x="5981475" y="4781851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err="1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0" name="Rectangle 9"/>
          <p:cNvSpPr/>
          <p:nvPr/>
        </p:nvSpPr>
        <p:spPr bwMode="auto">
          <a:xfrm>
            <a:off x="5979769" y="5366540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1" name="矩形 154"/>
          <p:cNvSpPr/>
          <p:nvPr/>
        </p:nvSpPr>
        <p:spPr>
          <a:xfrm>
            <a:off x="6402116" y="503676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102" name="Straight Arrow Connector 39"/>
          <p:cNvCxnSpPr/>
          <p:nvPr/>
        </p:nvCxnSpPr>
        <p:spPr bwMode="auto">
          <a:xfrm flipV="1">
            <a:off x="5605775" y="4351338"/>
            <a:ext cx="375700" cy="347413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矩形 20"/>
          <p:cNvSpPr/>
          <p:nvPr/>
        </p:nvSpPr>
        <p:spPr>
          <a:xfrm>
            <a:off x="2584951" y="3398054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6" name="矩形 74"/>
          <p:cNvSpPr/>
          <p:nvPr/>
        </p:nvSpPr>
        <p:spPr>
          <a:xfrm>
            <a:off x="2837804" y="4855783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Rectangle 9"/>
          <p:cNvSpPr/>
          <p:nvPr/>
        </p:nvSpPr>
        <p:spPr bwMode="auto">
          <a:xfrm>
            <a:off x="2582423" y="339344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0x346600</a:t>
            </a:r>
            <a:r>
              <a:rPr lang="de-DE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8" name="Rectangle 9"/>
          <p:cNvSpPr/>
          <p:nvPr/>
        </p:nvSpPr>
        <p:spPr bwMode="auto">
          <a:xfrm>
            <a:off x="2584951" y="36622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0x346700</a:t>
            </a:r>
            <a:r>
              <a:rPr lang="de-DE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9" name="Rectangle 9"/>
          <p:cNvSpPr/>
          <p:nvPr/>
        </p:nvSpPr>
        <p:spPr bwMode="auto">
          <a:xfrm>
            <a:off x="2588477" y="394021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0x346800</a:t>
            </a:r>
            <a:r>
              <a:rPr lang="de-DE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10" name="Rectangle 9"/>
          <p:cNvSpPr/>
          <p:nvPr/>
        </p:nvSpPr>
        <p:spPr bwMode="auto">
          <a:xfrm>
            <a:off x="2586771" y="45249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11" name="矩形 134"/>
          <p:cNvSpPr/>
          <p:nvPr/>
        </p:nvSpPr>
        <p:spPr>
          <a:xfrm>
            <a:off x="3009118" y="419513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112" name="矩形 136"/>
          <p:cNvSpPr/>
          <p:nvPr/>
        </p:nvSpPr>
        <p:spPr>
          <a:xfrm>
            <a:off x="4355189" y="3990550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4" name="Rectangle 9"/>
          <p:cNvSpPr/>
          <p:nvPr/>
        </p:nvSpPr>
        <p:spPr bwMode="auto">
          <a:xfrm>
            <a:off x="4352661" y="398594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smtClean="0">
                <a:latin typeface="Arial"/>
                <a:cs typeface="Arial"/>
              </a:rPr>
              <a:t>0x358700</a:t>
            </a:r>
            <a:r>
              <a:rPr lang="fi-FI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15" name="Rectangle 9"/>
          <p:cNvSpPr/>
          <p:nvPr/>
        </p:nvSpPr>
        <p:spPr bwMode="auto">
          <a:xfrm>
            <a:off x="4355189" y="4254709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16" name="Rectangle 9"/>
          <p:cNvSpPr/>
          <p:nvPr/>
        </p:nvSpPr>
        <p:spPr bwMode="auto">
          <a:xfrm>
            <a:off x="4358715" y="45327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smtClean="0">
                <a:latin typeface="Arial"/>
                <a:cs typeface="Arial"/>
              </a:rPr>
              <a:t>0x358800</a:t>
            </a:r>
            <a:r>
              <a:rPr lang="fi-FI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28" name="Rectangle 9"/>
          <p:cNvSpPr/>
          <p:nvPr/>
        </p:nvSpPr>
        <p:spPr bwMode="auto">
          <a:xfrm>
            <a:off x="4357009" y="5117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0" name="矩形 142"/>
          <p:cNvSpPr/>
          <p:nvPr/>
        </p:nvSpPr>
        <p:spPr>
          <a:xfrm>
            <a:off x="4779356" y="478762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133" name="Straight Arrow Connector 39"/>
          <p:cNvCxnSpPr>
            <a:stCxn id="108" idx="3"/>
            <a:endCxn id="114" idx="1"/>
          </p:cNvCxnSpPr>
          <p:nvPr/>
        </p:nvCxnSpPr>
        <p:spPr bwMode="auto">
          <a:xfrm>
            <a:off x="3838065" y="3801215"/>
            <a:ext cx="514596" cy="323731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142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Multi-level page </a:t>
            </a:r>
            <a:r>
              <a:rPr kumimoji="1" lang="en-US" altLang="zh-CN" dirty="0" smtClean="0"/>
              <a:t>tables on X86_64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265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81989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81" name="TextBox 15"/>
          <p:cNvSpPr txBox="1"/>
          <p:nvPr/>
        </p:nvSpPr>
        <p:spPr>
          <a:xfrm>
            <a:off x="1593273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1895758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2772730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</a:t>
            </a:r>
            <a:r>
              <a:rPr lang="en-US" dirty="0">
                <a:latin typeface="Calibri" pitchFamily="34" charset="0"/>
              </a:rPr>
              <a:t>9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17" name="TextBox 15"/>
          <p:cNvSpPr txBox="1"/>
          <p:nvPr/>
        </p:nvSpPr>
        <p:spPr>
          <a:xfrm>
            <a:off x="3075215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3943738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4246223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5039415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</a:rPr>
              <a:t>1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21" name="TextBox 15"/>
          <p:cNvSpPr txBox="1"/>
          <p:nvPr/>
        </p:nvSpPr>
        <p:spPr>
          <a:xfrm>
            <a:off x="5341900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357901" y="1910902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0x0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0x2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0x0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0xfa8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0x1ff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6159406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6461891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11</a:t>
            </a:r>
          </a:p>
        </p:txBody>
      </p:sp>
      <p:sp>
        <p:nvSpPr>
          <p:cNvPr id="8" name="矩形 7"/>
          <p:cNvSpPr/>
          <p:nvPr/>
        </p:nvSpPr>
        <p:spPr>
          <a:xfrm>
            <a:off x="91696" y="2950700"/>
            <a:ext cx="1963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CPU Register: CR3</a:t>
            </a:r>
            <a:endParaRPr lang="en-US" altLang="zh-CN" sz="1600" dirty="0">
              <a:latin typeface="Arial"/>
              <a:cs typeface="Arial"/>
            </a:endParaRPr>
          </a:p>
        </p:txBody>
      </p:sp>
      <p:cxnSp>
        <p:nvCxnSpPr>
          <p:cNvPr id="105" name="Straight Arrow Connector 39"/>
          <p:cNvCxnSpPr>
            <a:stCxn id="126" idx="3"/>
          </p:cNvCxnSpPr>
          <p:nvPr/>
        </p:nvCxnSpPr>
        <p:spPr bwMode="auto">
          <a:xfrm>
            <a:off x="1740835" y="3517811"/>
            <a:ext cx="834391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249625" y="973560"/>
            <a:ext cx="3752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Virtual Address: </a:t>
            </a:r>
            <a:r>
              <a:rPr lang="is-IS" altLang="zh-CN" sz="2000" i="1" dirty="0">
                <a:latin typeface="Consolas"/>
                <a:cs typeface="Consolas"/>
              </a:rPr>
              <a:t>0x80801fffa8</a:t>
            </a:r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08380" y="238022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L0 Offset </a:t>
            </a:r>
          </a:p>
        </p:txBody>
      </p:sp>
      <p:sp>
        <p:nvSpPr>
          <p:cNvPr id="9" name="矩形 8"/>
          <p:cNvSpPr/>
          <p:nvPr/>
        </p:nvSpPr>
        <p:spPr>
          <a:xfrm>
            <a:off x="568256" y="2403313"/>
            <a:ext cx="117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Reserved</a:t>
            </a:r>
          </a:p>
        </p:txBody>
      </p:sp>
      <p:sp>
        <p:nvSpPr>
          <p:cNvPr id="10" name="矩形 9"/>
          <p:cNvSpPr/>
          <p:nvPr/>
        </p:nvSpPr>
        <p:spPr>
          <a:xfrm>
            <a:off x="3133526" y="240331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L1 Offset</a:t>
            </a:r>
          </a:p>
        </p:txBody>
      </p:sp>
      <p:sp>
        <p:nvSpPr>
          <p:cNvPr id="11" name="矩形 10"/>
          <p:cNvSpPr/>
          <p:nvPr/>
        </p:nvSpPr>
        <p:spPr>
          <a:xfrm>
            <a:off x="4311556" y="238022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L2 Offset </a:t>
            </a:r>
          </a:p>
        </p:txBody>
      </p:sp>
      <p:sp>
        <p:nvSpPr>
          <p:cNvPr id="12" name="矩形 11"/>
          <p:cNvSpPr/>
          <p:nvPr/>
        </p:nvSpPr>
        <p:spPr>
          <a:xfrm>
            <a:off x="5403561" y="2380284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L3 Offset </a:t>
            </a:r>
          </a:p>
        </p:txBody>
      </p:sp>
      <p:sp>
        <p:nvSpPr>
          <p:cNvPr id="13" name="矩形 12"/>
          <p:cNvSpPr/>
          <p:nvPr/>
        </p:nvSpPr>
        <p:spPr>
          <a:xfrm>
            <a:off x="6874616" y="2403313"/>
            <a:ext cx="1399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sp>
        <p:nvSpPr>
          <p:cNvPr id="126" name="Rectangle 9"/>
          <p:cNvSpPr/>
          <p:nvPr/>
        </p:nvSpPr>
        <p:spPr bwMode="auto">
          <a:xfrm>
            <a:off x="629291" y="333316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513298" y="3705007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level 0</a:t>
            </a:r>
            <a:endParaRPr lang="en-US" altLang="zh-CN" sz="1200" b="1" dirty="0">
              <a:latin typeface="Arial"/>
              <a:cs typeface="Arial"/>
            </a:endParaRPr>
          </a:p>
        </p:txBody>
      </p:sp>
      <p:cxnSp>
        <p:nvCxnSpPr>
          <p:cNvPr id="136" name="Straight Arrow Connector 39"/>
          <p:cNvCxnSpPr/>
          <p:nvPr/>
        </p:nvCxnSpPr>
        <p:spPr bwMode="auto">
          <a:xfrm rot="16200000" flipH="1">
            <a:off x="1748247" y="2964511"/>
            <a:ext cx="1446036" cy="227372"/>
          </a:xfrm>
          <a:prstGeom prst="bentConnector2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39"/>
          <p:cNvCxnSpPr/>
          <p:nvPr/>
        </p:nvCxnSpPr>
        <p:spPr bwMode="auto">
          <a:xfrm rot="16200000" flipH="1">
            <a:off x="3005404" y="3318404"/>
            <a:ext cx="2320578" cy="386044"/>
          </a:xfrm>
          <a:prstGeom prst="bentConnector2">
            <a:avLst/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4358685" y="5782989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</a:t>
            </a:r>
            <a:r>
              <a:rPr lang="en-US" altLang="zh-CN" sz="1200" b="1" dirty="0" smtClean="0">
                <a:latin typeface="Arial"/>
                <a:cs typeface="Arial"/>
              </a:rPr>
              <a:t>evel 2</a:t>
            </a:r>
            <a:endParaRPr lang="en-US" altLang="zh-CN" sz="1200" b="1" dirty="0">
              <a:latin typeface="Arial"/>
              <a:cs typeface="Arial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6230802" y="5755142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2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5953232" y="6052184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</a:t>
            </a:r>
            <a:r>
              <a:rPr lang="en-US" altLang="zh-CN" sz="1200" b="1" dirty="0" smtClean="0">
                <a:latin typeface="Arial"/>
                <a:cs typeface="Arial"/>
              </a:rPr>
              <a:t>evel 3</a:t>
            </a:r>
            <a:endParaRPr lang="en-US" altLang="zh-CN" sz="1200" b="1" dirty="0">
              <a:latin typeface="Arial"/>
              <a:cs typeface="Arial"/>
            </a:endParaRPr>
          </a:p>
        </p:txBody>
      </p:sp>
      <p:cxnSp>
        <p:nvCxnSpPr>
          <p:cNvPr id="158" name="Straight Arrow Connector 39"/>
          <p:cNvCxnSpPr/>
          <p:nvPr/>
        </p:nvCxnSpPr>
        <p:spPr bwMode="auto">
          <a:xfrm rot="16200000" flipH="1">
            <a:off x="5603140" y="4001803"/>
            <a:ext cx="572866" cy="171696"/>
          </a:xfrm>
          <a:prstGeom prst="bentConnector2">
            <a:avLst/>
          </a:prstGeom>
          <a:ln w="38100" cmpd="sng">
            <a:solidFill>
              <a:srgbClr val="77933C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39"/>
          <p:cNvCxnSpPr>
            <a:stCxn id="97" idx="2"/>
          </p:cNvCxnSpPr>
          <p:nvPr/>
        </p:nvCxnSpPr>
        <p:spPr bwMode="auto">
          <a:xfrm rot="16200000" flipH="1">
            <a:off x="4626653" y="2603015"/>
            <a:ext cx="1424904" cy="929232"/>
          </a:xfrm>
          <a:prstGeom prst="bentConnector3">
            <a:avLst>
              <a:gd name="adj1" fmla="val 101857"/>
            </a:avLst>
          </a:prstGeom>
          <a:ln w="38100" cmpd="sng"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7727650" y="4218638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7980503" y="5734092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3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6" name="Rectangle 9"/>
          <p:cNvSpPr/>
          <p:nvPr/>
        </p:nvSpPr>
        <p:spPr bwMode="auto">
          <a:xfrm>
            <a:off x="7725122" y="421403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 smtClean="0">
                <a:latin typeface="Arial"/>
                <a:cs typeface="Arial"/>
              </a:rPr>
              <a:t>0x578800</a:t>
            </a:r>
            <a:r>
              <a:rPr lang="is-IS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7" name="Rectangle 9"/>
          <p:cNvSpPr/>
          <p:nvPr/>
        </p:nvSpPr>
        <p:spPr bwMode="auto">
          <a:xfrm>
            <a:off x="7727650" y="448279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 smtClean="0">
                <a:latin typeface="Arial"/>
                <a:cs typeface="Arial"/>
              </a:rPr>
              <a:t>0x578900</a:t>
            </a:r>
            <a:r>
              <a:rPr lang="is-IS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8" name="Rectangle 9"/>
          <p:cNvSpPr/>
          <p:nvPr/>
        </p:nvSpPr>
        <p:spPr bwMode="auto">
          <a:xfrm>
            <a:off x="7731176" y="4760801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 smtClean="0">
                <a:latin typeface="Arial"/>
                <a:cs typeface="Arial"/>
              </a:rPr>
              <a:t>0x578a00</a:t>
            </a:r>
            <a:r>
              <a:rPr lang="is-IS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9" name="Rectangle 9"/>
          <p:cNvSpPr/>
          <p:nvPr/>
        </p:nvSpPr>
        <p:spPr bwMode="auto">
          <a:xfrm>
            <a:off x="7729470" y="5345490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smtClean="0">
                <a:latin typeface="Arial"/>
                <a:cs typeface="Arial"/>
              </a:rPr>
              <a:t>0x579900</a:t>
            </a:r>
            <a:r>
              <a:rPr lang="fi-FI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8151817" y="501571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191" name="矩形 190"/>
          <p:cNvSpPr/>
          <p:nvPr/>
        </p:nvSpPr>
        <p:spPr>
          <a:xfrm>
            <a:off x="7702933" y="6088859"/>
            <a:ext cx="1467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page</a:t>
            </a:r>
          </a:p>
        </p:txBody>
      </p:sp>
      <p:cxnSp>
        <p:nvCxnSpPr>
          <p:cNvPr id="192" name="Straight Arrow Connector 39"/>
          <p:cNvCxnSpPr/>
          <p:nvPr/>
        </p:nvCxnSpPr>
        <p:spPr bwMode="auto">
          <a:xfrm flipV="1">
            <a:off x="7228535" y="4358348"/>
            <a:ext cx="502641" cy="15736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矩形 202"/>
          <p:cNvSpPr/>
          <p:nvPr/>
        </p:nvSpPr>
        <p:spPr>
          <a:xfrm>
            <a:off x="3740482" y="6376766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4-level page </a:t>
            </a:r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able</a:t>
            </a:r>
            <a:endParaRPr lang="en-US" altLang="zh-CN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cxnSp>
        <p:nvCxnSpPr>
          <p:cNvPr id="73" name="Straight Arrow Connector 39"/>
          <p:cNvCxnSpPr/>
          <p:nvPr/>
        </p:nvCxnSpPr>
        <p:spPr bwMode="auto">
          <a:xfrm rot="16200000" flipH="1">
            <a:off x="5603140" y="4001803"/>
            <a:ext cx="572866" cy="171696"/>
          </a:xfrm>
          <a:prstGeom prst="bentConnector2">
            <a:avLst/>
          </a:prstGeom>
          <a:ln w="38100" cmpd="sng">
            <a:solidFill>
              <a:srgbClr val="77933C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矩形 137"/>
          <p:cNvSpPr/>
          <p:nvPr/>
        </p:nvSpPr>
        <p:spPr>
          <a:xfrm>
            <a:off x="4608042" y="550600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1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矩形 143"/>
          <p:cNvSpPr/>
          <p:nvPr/>
        </p:nvSpPr>
        <p:spPr>
          <a:xfrm>
            <a:off x="2513477" y="5182838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</a:t>
            </a:r>
            <a:r>
              <a:rPr lang="en-US" altLang="zh-CN" sz="1200" b="1" dirty="0" smtClean="0">
                <a:latin typeface="Arial"/>
                <a:cs typeface="Arial"/>
              </a:rPr>
              <a:t>evel 1</a:t>
            </a:r>
            <a:endParaRPr lang="en-US" altLang="zh-CN" sz="1200" b="1" dirty="0">
              <a:latin typeface="Arial"/>
              <a:cs typeface="Arial"/>
            </a:endParaRPr>
          </a:p>
        </p:txBody>
      </p:sp>
      <p:sp>
        <p:nvSpPr>
          <p:cNvPr id="78" name="矩形 148"/>
          <p:cNvSpPr/>
          <p:nvPr/>
        </p:nvSpPr>
        <p:spPr>
          <a:xfrm>
            <a:off x="5977949" y="4239688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9" name="Rectangle 9"/>
          <p:cNvSpPr/>
          <p:nvPr/>
        </p:nvSpPr>
        <p:spPr bwMode="auto">
          <a:xfrm>
            <a:off x="5975421" y="423508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 smtClean="0">
                <a:latin typeface="Arial"/>
                <a:cs typeface="Arial"/>
              </a:rPr>
              <a:t>0x367800</a:t>
            </a:r>
            <a:r>
              <a:rPr lang="is-IS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2" name="Rectangle 9"/>
          <p:cNvSpPr/>
          <p:nvPr/>
        </p:nvSpPr>
        <p:spPr bwMode="auto">
          <a:xfrm>
            <a:off x="5977949" y="450384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smtClean="0">
                <a:latin typeface="Arial"/>
                <a:cs typeface="Arial"/>
              </a:rPr>
              <a:t>0x357900</a:t>
            </a:r>
            <a:r>
              <a:rPr lang="fi-FI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3" name="Rectangle 9"/>
          <p:cNvSpPr/>
          <p:nvPr/>
        </p:nvSpPr>
        <p:spPr bwMode="auto">
          <a:xfrm>
            <a:off x="5981475" y="4781851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err="1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4" name="Rectangle 9"/>
          <p:cNvSpPr/>
          <p:nvPr/>
        </p:nvSpPr>
        <p:spPr bwMode="auto">
          <a:xfrm>
            <a:off x="5979769" y="5366540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5" name="矩形 154"/>
          <p:cNvSpPr/>
          <p:nvPr/>
        </p:nvSpPr>
        <p:spPr>
          <a:xfrm>
            <a:off x="6402116" y="503676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86" name="Straight Arrow Connector 39"/>
          <p:cNvCxnSpPr/>
          <p:nvPr/>
        </p:nvCxnSpPr>
        <p:spPr bwMode="auto">
          <a:xfrm flipV="1">
            <a:off x="5605775" y="4351338"/>
            <a:ext cx="375700" cy="347413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矩形 20"/>
          <p:cNvSpPr/>
          <p:nvPr/>
        </p:nvSpPr>
        <p:spPr>
          <a:xfrm>
            <a:off x="2584951" y="3398054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0" name="矩形 74"/>
          <p:cNvSpPr/>
          <p:nvPr/>
        </p:nvSpPr>
        <p:spPr>
          <a:xfrm>
            <a:off x="2837804" y="4855783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1" name="Rectangle 9"/>
          <p:cNvSpPr/>
          <p:nvPr/>
        </p:nvSpPr>
        <p:spPr bwMode="auto">
          <a:xfrm>
            <a:off x="2582423" y="339344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0x346600</a:t>
            </a:r>
            <a:r>
              <a:rPr lang="de-DE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2" name="Rectangle 9"/>
          <p:cNvSpPr/>
          <p:nvPr/>
        </p:nvSpPr>
        <p:spPr bwMode="auto">
          <a:xfrm>
            <a:off x="2584951" y="36622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0x346700</a:t>
            </a:r>
            <a:r>
              <a:rPr lang="de-DE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3" name="Rectangle 9"/>
          <p:cNvSpPr/>
          <p:nvPr/>
        </p:nvSpPr>
        <p:spPr bwMode="auto">
          <a:xfrm>
            <a:off x="2588477" y="394021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0x346800</a:t>
            </a:r>
            <a:r>
              <a:rPr lang="de-DE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4" name="Rectangle 9"/>
          <p:cNvSpPr/>
          <p:nvPr/>
        </p:nvSpPr>
        <p:spPr bwMode="auto">
          <a:xfrm>
            <a:off x="2586771" y="45249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5" name="矩形 134"/>
          <p:cNvSpPr/>
          <p:nvPr/>
        </p:nvSpPr>
        <p:spPr>
          <a:xfrm>
            <a:off x="3009118" y="419513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96" name="矩形 136"/>
          <p:cNvSpPr/>
          <p:nvPr/>
        </p:nvSpPr>
        <p:spPr>
          <a:xfrm>
            <a:off x="4355189" y="3990550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8" name="Rectangle 9"/>
          <p:cNvSpPr/>
          <p:nvPr/>
        </p:nvSpPr>
        <p:spPr bwMode="auto">
          <a:xfrm>
            <a:off x="4352661" y="398594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smtClean="0">
                <a:latin typeface="Arial"/>
                <a:cs typeface="Arial"/>
              </a:rPr>
              <a:t>0x358700</a:t>
            </a:r>
            <a:r>
              <a:rPr lang="fi-FI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9" name="Rectangle 9"/>
          <p:cNvSpPr/>
          <p:nvPr/>
        </p:nvSpPr>
        <p:spPr bwMode="auto">
          <a:xfrm>
            <a:off x="4355189" y="4254709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0" name="Rectangle 9"/>
          <p:cNvSpPr/>
          <p:nvPr/>
        </p:nvSpPr>
        <p:spPr bwMode="auto">
          <a:xfrm>
            <a:off x="4358715" y="45327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smtClean="0">
                <a:latin typeface="Arial"/>
                <a:cs typeface="Arial"/>
              </a:rPr>
              <a:t>0x358800</a:t>
            </a:r>
            <a:r>
              <a:rPr lang="fi-FI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1" name="Rectangle 9"/>
          <p:cNvSpPr/>
          <p:nvPr/>
        </p:nvSpPr>
        <p:spPr bwMode="auto">
          <a:xfrm>
            <a:off x="4357009" y="5117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2" name="矩形 142"/>
          <p:cNvSpPr/>
          <p:nvPr/>
        </p:nvSpPr>
        <p:spPr>
          <a:xfrm>
            <a:off x="4779356" y="478762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103" name="Straight Arrow Connector 39"/>
          <p:cNvCxnSpPr>
            <a:stCxn id="92" idx="3"/>
            <a:endCxn id="98" idx="1"/>
          </p:cNvCxnSpPr>
          <p:nvPr/>
        </p:nvCxnSpPr>
        <p:spPr bwMode="auto">
          <a:xfrm>
            <a:off x="3838065" y="3801215"/>
            <a:ext cx="514596" cy="323731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723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Multi-level page </a:t>
            </a:r>
            <a:r>
              <a:rPr kumimoji="1" lang="en-US" altLang="zh-CN" dirty="0" smtClean="0"/>
              <a:t>tables on X86_64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265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81989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81" name="TextBox 15"/>
          <p:cNvSpPr txBox="1"/>
          <p:nvPr/>
        </p:nvSpPr>
        <p:spPr>
          <a:xfrm>
            <a:off x="1593273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1895758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2772730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</a:t>
            </a:r>
            <a:r>
              <a:rPr lang="en-US" dirty="0">
                <a:latin typeface="Calibri" pitchFamily="34" charset="0"/>
              </a:rPr>
              <a:t>9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17" name="TextBox 15"/>
          <p:cNvSpPr txBox="1"/>
          <p:nvPr/>
        </p:nvSpPr>
        <p:spPr>
          <a:xfrm>
            <a:off x="3075215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3943738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4246223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5039415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</a:rPr>
              <a:t>1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21" name="TextBox 15"/>
          <p:cNvSpPr txBox="1"/>
          <p:nvPr/>
        </p:nvSpPr>
        <p:spPr>
          <a:xfrm>
            <a:off x="5341900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357901" y="1910902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0x0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0x2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0x0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0xfa8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0x1ff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6159406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6461891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11</a:t>
            </a:r>
          </a:p>
        </p:txBody>
      </p:sp>
      <p:sp>
        <p:nvSpPr>
          <p:cNvPr id="8" name="矩形 7"/>
          <p:cNvSpPr/>
          <p:nvPr/>
        </p:nvSpPr>
        <p:spPr>
          <a:xfrm>
            <a:off x="91696" y="2950700"/>
            <a:ext cx="1963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CPU Register: CR3</a:t>
            </a:r>
            <a:endParaRPr lang="en-US" altLang="zh-CN" sz="1600" dirty="0">
              <a:latin typeface="Arial"/>
              <a:cs typeface="Arial"/>
            </a:endParaRPr>
          </a:p>
        </p:txBody>
      </p:sp>
      <p:cxnSp>
        <p:nvCxnSpPr>
          <p:cNvPr id="105" name="Straight Arrow Connector 39"/>
          <p:cNvCxnSpPr>
            <a:stCxn id="126" idx="3"/>
          </p:cNvCxnSpPr>
          <p:nvPr/>
        </p:nvCxnSpPr>
        <p:spPr bwMode="auto">
          <a:xfrm>
            <a:off x="1740835" y="3517811"/>
            <a:ext cx="834391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249625" y="973560"/>
            <a:ext cx="3752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Virtual Address: </a:t>
            </a:r>
            <a:r>
              <a:rPr lang="is-IS" altLang="zh-CN" sz="2000" i="1" dirty="0">
                <a:latin typeface="Consolas"/>
                <a:cs typeface="Consolas"/>
              </a:rPr>
              <a:t>0x80801fffa8</a:t>
            </a:r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08380" y="238022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L0 Offset </a:t>
            </a:r>
          </a:p>
        </p:txBody>
      </p:sp>
      <p:sp>
        <p:nvSpPr>
          <p:cNvPr id="9" name="矩形 8"/>
          <p:cNvSpPr/>
          <p:nvPr/>
        </p:nvSpPr>
        <p:spPr>
          <a:xfrm>
            <a:off x="568256" y="2403313"/>
            <a:ext cx="117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Reserved</a:t>
            </a:r>
          </a:p>
        </p:txBody>
      </p:sp>
      <p:sp>
        <p:nvSpPr>
          <p:cNvPr id="10" name="矩形 9"/>
          <p:cNvSpPr/>
          <p:nvPr/>
        </p:nvSpPr>
        <p:spPr>
          <a:xfrm>
            <a:off x="3133526" y="240331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L1 Offset</a:t>
            </a:r>
          </a:p>
        </p:txBody>
      </p:sp>
      <p:sp>
        <p:nvSpPr>
          <p:cNvPr id="11" name="矩形 10"/>
          <p:cNvSpPr/>
          <p:nvPr/>
        </p:nvSpPr>
        <p:spPr>
          <a:xfrm>
            <a:off x="4311556" y="238022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L2 Offset </a:t>
            </a:r>
          </a:p>
        </p:txBody>
      </p:sp>
      <p:sp>
        <p:nvSpPr>
          <p:cNvPr id="12" name="矩形 11"/>
          <p:cNvSpPr/>
          <p:nvPr/>
        </p:nvSpPr>
        <p:spPr>
          <a:xfrm>
            <a:off x="5403561" y="2380284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L3 Offset </a:t>
            </a:r>
          </a:p>
        </p:txBody>
      </p:sp>
      <p:sp>
        <p:nvSpPr>
          <p:cNvPr id="13" name="矩形 12"/>
          <p:cNvSpPr/>
          <p:nvPr/>
        </p:nvSpPr>
        <p:spPr>
          <a:xfrm>
            <a:off x="6874616" y="2403313"/>
            <a:ext cx="1399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sp>
        <p:nvSpPr>
          <p:cNvPr id="126" name="Rectangle 9"/>
          <p:cNvSpPr/>
          <p:nvPr/>
        </p:nvSpPr>
        <p:spPr bwMode="auto">
          <a:xfrm>
            <a:off x="629291" y="333316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513298" y="3705007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level 0</a:t>
            </a:r>
            <a:endParaRPr lang="en-US" altLang="zh-CN" sz="1200" b="1" dirty="0">
              <a:latin typeface="Arial"/>
              <a:cs typeface="Arial"/>
            </a:endParaRPr>
          </a:p>
        </p:txBody>
      </p:sp>
      <p:cxnSp>
        <p:nvCxnSpPr>
          <p:cNvPr id="136" name="Straight Arrow Connector 39"/>
          <p:cNvCxnSpPr/>
          <p:nvPr/>
        </p:nvCxnSpPr>
        <p:spPr bwMode="auto">
          <a:xfrm rot="16200000" flipH="1">
            <a:off x="1748247" y="2964511"/>
            <a:ext cx="1446036" cy="227372"/>
          </a:xfrm>
          <a:prstGeom prst="bentConnector2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39"/>
          <p:cNvCxnSpPr/>
          <p:nvPr/>
        </p:nvCxnSpPr>
        <p:spPr bwMode="auto">
          <a:xfrm rot="16200000" flipH="1">
            <a:off x="3005404" y="3318404"/>
            <a:ext cx="2320578" cy="386044"/>
          </a:xfrm>
          <a:prstGeom prst="bentConnector2">
            <a:avLst/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4358685" y="5782989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</a:t>
            </a:r>
            <a:r>
              <a:rPr lang="en-US" altLang="zh-CN" sz="1200" b="1" dirty="0" smtClean="0">
                <a:latin typeface="Arial"/>
                <a:cs typeface="Arial"/>
              </a:rPr>
              <a:t>evel 2</a:t>
            </a:r>
            <a:endParaRPr lang="en-US" altLang="zh-CN" sz="1200" b="1" dirty="0">
              <a:latin typeface="Arial"/>
              <a:cs typeface="Arial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6230802" y="5755142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2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5953232" y="6052184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</a:t>
            </a:r>
            <a:r>
              <a:rPr lang="en-US" altLang="zh-CN" sz="1200" b="1" dirty="0" smtClean="0">
                <a:latin typeface="Arial"/>
                <a:cs typeface="Arial"/>
              </a:rPr>
              <a:t>evel 3</a:t>
            </a:r>
            <a:endParaRPr lang="en-US" altLang="zh-CN" sz="1200" b="1" dirty="0">
              <a:latin typeface="Arial"/>
              <a:cs typeface="Arial"/>
            </a:endParaRPr>
          </a:p>
        </p:txBody>
      </p:sp>
      <p:cxnSp>
        <p:nvCxnSpPr>
          <p:cNvPr id="158" name="Straight Arrow Connector 39"/>
          <p:cNvCxnSpPr/>
          <p:nvPr/>
        </p:nvCxnSpPr>
        <p:spPr bwMode="auto">
          <a:xfrm rot="16200000" flipH="1">
            <a:off x="5603140" y="4001803"/>
            <a:ext cx="572866" cy="171696"/>
          </a:xfrm>
          <a:prstGeom prst="bentConnector2">
            <a:avLst/>
          </a:prstGeom>
          <a:ln w="38100" cmpd="sng">
            <a:solidFill>
              <a:srgbClr val="77933C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39"/>
          <p:cNvCxnSpPr>
            <a:stCxn id="97" idx="2"/>
          </p:cNvCxnSpPr>
          <p:nvPr/>
        </p:nvCxnSpPr>
        <p:spPr bwMode="auto">
          <a:xfrm rot="16200000" flipH="1">
            <a:off x="4626653" y="2603015"/>
            <a:ext cx="1424904" cy="929232"/>
          </a:xfrm>
          <a:prstGeom prst="bentConnector3">
            <a:avLst>
              <a:gd name="adj1" fmla="val 101857"/>
            </a:avLst>
          </a:prstGeom>
          <a:ln w="38100" cmpd="sng"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7727650" y="4218638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7980503" y="5734092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3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6" name="Rectangle 9"/>
          <p:cNvSpPr/>
          <p:nvPr/>
        </p:nvSpPr>
        <p:spPr bwMode="auto">
          <a:xfrm>
            <a:off x="7725122" y="421403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 smtClean="0">
                <a:latin typeface="Arial"/>
                <a:cs typeface="Arial"/>
              </a:rPr>
              <a:t>0x578800</a:t>
            </a:r>
            <a:r>
              <a:rPr lang="is-IS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7" name="Rectangle 9"/>
          <p:cNvSpPr/>
          <p:nvPr/>
        </p:nvSpPr>
        <p:spPr bwMode="auto">
          <a:xfrm>
            <a:off x="7727650" y="448279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 smtClean="0">
                <a:latin typeface="Arial"/>
                <a:cs typeface="Arial"/>
              </a:rPr>
              <a:t>0x578900</a:t>
            </a:r>
            <a:r>
              <a:rPr lang="is-IS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8" name="Rectangle 9"/>
          <p:cNvSpPr/>
          <p:nvPr/>
        </p:nvSpPr>
        <p:spPr bwMode="auto">
          <a:xfrm>
            <a:off x="7731176" y="4760801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 smtClean="0">
                <a:latin typeface="Arial"/>
                <a:cs typeface="Arial"/>
              </a:rPr>
              <a:t>0x578a00</a:t>
            </a:r>
            <a:r>
              <a:rPr lang="is-IS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9" name="Rectangle 9"/>
          <p:cNvSpPr/>
          <p:nvPr/>
        </p:nvSpPr>
        <p:spPr bwMode="auto">
          <a:xfrm>
            <a:off x="7729470" y="5345490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smtClean="0">
                <a:latin typeface="Arial"/>
                <a:cs typeface="Arial"/>
              </a:rPr>
              <a:t>0x579900</a:t>
            </a:r>
            <a:r>
              <a:rPr lang="fi-FI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8151817" y="501571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191" name="矩形 190"/>
          <p:cNvSpPr/>
          <p:nvPr/>
        </p:nvSpPr>
        <p:spPr>
          <a:xfrm>
            <a:off x="7702933" y="6088859"/>
            <a:ext cx="1467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page</a:t>
            </a:r>
          </a:p>
        </p:txBody>
      </p:sp>
      <p:cxnSp>
        <p:nvCxnSpPr>
          <p:cNvPr id="192" name="Straight Arrow Connector 39"/>
          <p:cNvCxnSpPr/>
          <p:nvPr/>
        </p:nvCxnSpPr>
        <p:spPr bwMode="auto">
          <a:xfrm flipV="1">
            <a:off x="7228535" y="4358348"/>
            <a:ext cx="502641" cy="15736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矩形 202"/>
          <p:cNvSpPr/>
          <p:nvPr/>
        </p:nvSpPr>
        <p:spPr>
          <a:xfrm>
            <a:off x="3740482" y="6376766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4-level page </a:t>
            </a:r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able</a:t>
            </a:r>
            <a:endParaRPr lang="en-US" altLang="zh-CN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cxnSp>
        <p:nvCxnSpPr>
          <p:cNvPr id="73" name="Straight Arrow Connector 39"/>
          <p:cNvCxnSpPr/>
          <p:nvPr/>
        </p:nvCxnSpPr>
        <p:spPr bwMode="auto">
          <a:xfrm rot="16200000" flipH="1">
            <a:off x="5603140" y="4001803"/>
            <a:ext cx="572866" cy="171696"/>
          </a:xfrm>
          <a:prstGeom prst="bentConnector2">
            <a:avLst/>
          </a:prstGeom>
          <a:ln w="38100" cmpd="sng">
            <a:solidFill>
              <a:srgbClr val="77933C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矩形 137"/>
          <p:cNvSpPr/>
          <p:nvPr/>
        </p:nvSpPr>
        <p:spPr>
          <a:xfrm>
            <a:off x="4608042" y="550600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1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矩形 143"/>
          <p:cNvSpPr/>
          <p:nvPr/>
        </p:nvSpPr>
        <p:spPr>
          <a:xfrm>
            <a:off x="2513477" y="5182838"/>
            <a:ext cx="144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 smtClean="0">
                <a:latin typeface="Arial"/>
                <a:cs typeface="Arial"/>
              </a:rPr>
              <a:t>of the 1</a:t>
            </a:r>
            <a:r>
              <a:rPr lang="en-US" altLang="zh-CN" sz="1200" b="1" baseline="30000" dirty="0" smtClean="0">
                <a:latin typeface="Arial"/>
                <a:cs typeface="Arial"/>
              </a:rPr>
              <a:t>st</a:t>
            </a:r>
            <a:r>
              <a:rPr lang="en-US" altLang="zh-CN" sz="1200" b="1" dirty="0" smtClean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</a:t>
            </a:r>
            <a:r>
              <a:rPr lang="en-US" altLang="zh-CN" sz="1200" b="1" dirty="0" smtClean="0">
                <a:latin typeface="Arial"/>
                <a:cs typeface="Arial"/>
              </a:rPr>
              <a:t>evel 1</a:t>
            </a:r>
            <a:endParaRPr lang="en-US" altLang="zh-CN" sz="1200" b="1" dirty="0">
              <a:latin typeface="Arial"/>
              <a:cs typeface="Arial"/>
            </a:endParaRPr>
          </a:p>
        </p:txBody>
      </p:sp>
      <p:sp>
        <p:nvSpPr>
          <p:cNvPr id="78" name="矩形 148"/>
          <p:cNvSpPr/>
          <p:nvPr/>
        </p:nvSpPr>
        <p:spPr>
          <a:xfrm>
            <a:off x="5977949" y="4239688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9" name="Rectangle 9"/>
          <p:cNvSpPr/>
          <p:nvPr/>
        </p:nvSpPr>
        <p:spPr bwMode="auto">
          <a:xfrm>
            <a:off x="5975421" y="423508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 smtClean="0">
                <a:latin typeface="Arial"/>
                <a:cs typeface="Arial"/>
              </a:rPr>
              <a:t>0x367800</a:t>
            </a:r>
            <a:r>
              <a:rPr lang="is-IS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2" name="Rectangle 9"/>
          <p:cNvSpPr/>
          <p:nvPr/>
        </p:nvSpPr>
        <p:spPr bwMode="auto">
          <a:xfrm>
            <a:off x="5977949" y="450384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smtClean="0">
                <a:latin typeface="Arial"/>
                <a:cs typeface="Arial"/>
              </a:rPr>
              <a:t>0x357900</a:t>
            </a:r>
            <a:r>
              <a:rPr lang="fi-FI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3" name="Rectangle 9"/>
          <p:cNvSpPr/>
          <p:nvPr/>
        </p:nvSpPr>
        <p:spPr bwMode="auto">
          <a:xfrm>
            <a:off x="5981475" y="4781851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err="1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4" name="Rectangle 9"/>
          <p:cNvSpPr/>
          <p:nvPr/>
        </p:nvSpPr>
        <p:spPr bwMode="auto">
          <a:xfrm>
            <a:off x="5979769" y="5366540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5" name="矩形 154"/>
          <p:cNvSpPr/>
          <p:nvPr/>
        </p:nvSpPr>
        <p:spPr>
          <a:xfrm>
            <a:off x="6402116" y="503676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86" name="Straight Arrow Connector 39"/>
          <p:cNvCxnSpPr/>
          <p:nvPr/>
        </p:nvCxnSpPr>
        <p:spPr bwMode="auto">
          <a:xfrm flipV="1">
            <a:off x="5605775" y="4351338"/>
            <a:ext cx="375700" cy="347413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矩形 20"/>
          <p:cNvSpPr/>
          <p:nvPr/>
        </p:nvSpPr>
        <p:spPr>
          <a:xfrm>
            <a:off x="2584951" y="3398054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0" name="矩形 74"/>
          <p:cNvSpPr/>
          <p:nvPr/>
        </p:nvSpPr>
        <p:spPr>
          <a:xfrm>
            <a:off x="2837804" y="4855783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1" name="Rectangle 9"/>
          <p:cNvSpPr/>
          <p:nvPr/>
        </p:nvSpPr>
        <p:spPr bwMode="auto">
          <a:xfrm>
            <a:off x="2582423" y="339344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0x346600</a:t>
            </a:r>
            <a:r>
              <a:rPr lang="de-DE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2" name="Rectangle 9"/>
          <p:cNvSpPr/>
          <p:nvPr/>
        </p:nvSpPr>
        <p:spPr bwMode="auto">
          <a:xfrm>
            <a:off x="2584951" y="36622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0x346700</a:t>
            </a:r>
            <a:r>
              <a:rPr lang="de-DE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3" name="Rectangle 9"/>
          <p:cNvSpPr/>
          <p:nvPr/>
        </p:nvSpPr>
        <p:spPr bwMode="auto">
          <a:xfrm>
            <a:off x="2588477" y="394021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0x346800</a:t>
            </a:r>
            <a:r>
              <a:rPr lang="de-DE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4" name="Rectangle 9"/>
          <p:cNvSpPr/>
          <p:nvPr/>
        </p:nvSpPr>
        <p:spPr bwMode="auto">
          <a:xfrm>
            <a:off x="2586771" y="45249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5" name="矩形 134"/>
          <p:cNvSpPr/>
          <p:nvPr/>
        </p:nvSpPr>
        <p:spPr>
          <a:xfrm>
            <a:off x="3009118" y="419513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96" name="矩形 136"/>
          <p:cNvSpPr/>
          <p:nvPr/>
        </p:nvSpPr>
        <p:spPr>
          <a:xfrm>
            <a:off x="4355189" y="3990550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8" name="Rectangle 9"/>
          <p:cNvSpPr/>
          <p:nvPr/>
        </p:nvSpPr>
        <p:spPr bwMode="auto">
          <a:xfrm>
            <a:off x="4352661" y="398594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smtClean="0">
                <a:latin typeface="Arial"/>
                <a:cs typeface="Arial"/>
              </a:rPr>
              <a:t>0x358700</a:t>
            </a:r>
            <a:r>
              <a:rPr lang="fi-FI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9" name="Rectangle 9"/>
          <p:cNvSpPr/>
          <p:nvPr/>
        </p:nvSpPr>
        <p:spPr bwMode="auto">
          <a:xfrm>
            <a:off x="4355189" y="4254709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0" name="Rectangle 9"/>
          <p:cNvSpPr/>
          <p:nvPr/>
        </p:nvSpPr>
        <p:spPr bwMode="auto">
          <a:xfrm>
            <a:off x="4358715" y="45327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smtClean="0">
                <a:latin typeface="Arial"/>
                <a:cs typeface="Arial"/>
              </a:rPr>
              <a:t>0x358800</a:t>
            </a:r>
            <a:r>
              <a:rPr lang="fi-FI" sz="16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1" name="Rectangle 9"/>
          <p:cNvSpPr/>
          <p:nvPr/>
        </p:nvSpPr>
        <p:spPr bwMode="auto">
          <a:xfrm>
            <a:off x="4357009" y="5117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2" name="矩形 142"/>
          <p:cNvSpPr/>
          <p:nvPr/>
        </p:nvSpPr>
        <p:spPr>
          <a:xfrm>
            <a:off x="4779356" y="478762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103" name="Straight Arrow Connector 39"/>
          <p:cNvCxnSpPr>
            <a:stCxn id="92" idx="3"/>
            <a:endCxn id="98" idx="1"/>
          </p:cNvCxnSpPr>
          <p:nvPr/>
        </p:nvCxnSpPr>
        <p:spPr bwMode="auto">
          <a:xfrm>
            <a:off x="3838065" y="3801215"/>
            <a:ext cx="514596" cy="323731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39"/>
          <p:cNvCxnSpPr/>
          <p:nvPr/>
        </p:nvCxnSpPr>
        <p:spPr bwMode="auto">
          <a:xfrm rot="16200000" flipH="1">
            <a:off x="5865693" y="2460864"/>
            <a:ext cx="1639417" cy="1419958"/>
          </a:xfrm>
          <a:prstGeom prst="bentConnector3">
            <a:avLst>
              <a:gd name="adj1" fmla="val 98593"/>
            </a:avLst>
          </a:prstGeom>
          <a:ln w="38100" cmpd="sng">
            <a:solidFill>
              <a:schemeClr val="accent4">
                <a:lumMod val="75000"/>
              </a:schemeClr>
            </a:solidFill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39"/>
          <p:cNvCxnSpPr/>
          <p:nvPr/>
        </p:nvCxnSpPr>
        <p:spPr bwMode="auto">
          <a:xfrm rot="16200000" flipH="1">
            <a:off x="6790289" y="4545310"/>
            <a:ext cx="1544273" cy="334089"/>
          </a:xfrm>
          <a:prstGeom prst="bentConnector2">
            <a:avLst/>
          </a:prstGeom>
          <a:ln w="38100" cmpd="sng">
            <a:solidFill>
              <a:schemeClr val="accent4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矩形 201"/>
          <p:cNvSpPr/>
          <p:nvPr/>
        </p:nvSpPr>
        <p:spPr>
          <a:xfrm>
            <a:off x="335407" y="6041869"/>
            <a:ext cx="34782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Physical Address: </a:t>
            </a:r>
            <a:r>
              <a:rPr lang="fi-FI" altLang="zh-CN" sz="2000" dirty="0" smtClean="0">
                <a:latin typeface="Arial"/>
                <a:cs typeface="Arial"/>
              </a:rPr>
              <a:t>0x5799fa8</a:t>
            </a:r>
            <a:endParaRPr lang="en-US" altLang="zh-CN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0465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Review Virtual Address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How can each process have the same virtual address space? </a:t>
            </a:r>
          </a:p>
          <a:p>
            <a:pPr lvl="1"/>
            <a:r>
              <a:rPr kumimoji="1" lang="en-US" altLang="zh-CN" dirty="0" smtClean="0"/>
              <a:t>OS sets up a separate page table for each process </a:t>
            </a:r>
          </a:p>
          <a:p>
            <a:pPr lvl="1"/>
            <a:r>
              <a:rPr kumimoji="1" lang="en-US" altLang="zh-CN" dirty="0" smtClean="0"/>
              <a:t>When executing a process </a:t>
            </a:r>
            <a:r>
              <a:rPr kumimoji="1" lang="en-US" altLang="zh-CN" i="1" dirty="0" smtClean="0"/>
              <a:t>p</a:t>
            </a:r>
            <a:r>
              <a:rPr kumimoji="1" lang="en-US" altLang="zh-CN" dirty="0" smtClean="0"/>
              <a:t>, MMU uses </a:t>
            </a:r>
            <a:r>
              <a:rPr kumimoji="1" lang="en-US" altLang="zh-CN" i="1" dirty="0" smtClean="0"/>
              <a:t>p</a:t>
            </a:r>
            <a:r>
              <a:rPr kumimoji="1" lang="en-US" altLang="zh-CN" dirty="0" smtClean="0"/>
              <a:t>’s page table to do address translation.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289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6799352" y="1221220"/>
            <a:ext cx="1202530" cy="1517131"/>
          </a:xfrm>
          <a:prstGeom prst="rect">
            <a:avLst/>
          </a:prstGeom>
          <a:solidFill>
            <a:srgbClr val="3366FF"/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latin typeface="Arial"/>
                <a:cs typeface="Arial"/>
              </a:rPr>
              <a:t>Process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378"/>
            <a:ext cx="8229600" cy="1143000"/>
          </a:xfrm>
        </p:spPr>
        <p:txBody>
          <a:bodyPr/>
          <a:lstStyle/>
          <a:p>
            <a:pPr marL="0" indent="0"/>
            <a:r>
              <a:rPr kumimoji="1" lang="en-US" altLang="zh-CN" dirty="0" smtClean="0">
                <a:latin typeface="Arial"/>
                <a:cs typeface="Arial"/>
              </a:rPr>
              <a:t>Isolation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8060" y="4132075"/>
            <a:ext cx="11198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b="1" dirty="0">
                <a:latin typeface="Arial"/>
                <a:cs typeface="Arial"/>
              </a:rPr>
              <a:t>Hardware</a:t>
            </a:r>
            <a:endParaRPr kumimoji="1" lang="zh-CN" altLang="en-US" sz="1600" b="1" dirty="0">
              <a:latin typeface="Arial"/>
              <a:cs typeface="Arial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531008" y="4070093"/>
            <a:ext cx="8077200" cy="0"/>
          </a:xfrm>
          <a:prstGeom prst="line">
            <a:avLst/>
          </a:prstGeom>
          <a:ln w="5715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3"/>
          <p:cNvSpPr/>
          <p:nvPr/>
        </p:nvSpPr>
        <p:spPr>
          <a:xfrm>
            <a:off x="2969408" y="4222493"/>
            <a:ext cx="1447800" cy="762000"/>
          </a:xfrm>
          <a:prstGeom prst="rect">
            <a:avLst/>
          </a:prstGeom>
          <a:solidFill>
            <a:schemeClr val="tx1"/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CPU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Rectangle 3"/>
          <p:cNvSpPr/>
          <p:nvPr/>
        </p:nvSpPr>
        <p:spPr>
          <a:xfrm>
            <a:off x="4569608" y="4222493"/>
            <a:ext cx="1447800" cy="762000"/>
          </a:xfrm>
          <a:prstGeom prst="rect">
            <a:avLst/>
          </a:prstGeom>
          <a:solidFill>
            <a:schemeClr val="tx1"/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Memory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Rectangle 3"/>
          <p:cNvSpPr/>
          <p:nvPr/>
        </p:nvSpPr>
        <p:spPr>
          <a:xfrm>
            <a:off x="6169808" y="4222493"/>
            <a:ext cx="1447800" cy="762000"/>
          </a:xfrm>
          <a:prstGeom prst="rect">
            <a:avLst/>
          </a:prstGeom>
          <a:solidFill>
            <a:schemeClr val="tx1"/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I/O 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4808" y="3279173"/>
            <a:ext cx="251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/>
              <a:t>Operating System</a:t>
            </a:r>
            <a:endParaRPr lang="zh-CN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444132" y="1872848"/>
            <a:ext cx="251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/>
              <a:t>User Applications</a:t>
            </a:r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266689" y="3749877"/>
            <a:ext cx="1051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b="1" dirty="0" smtClean="0">
                <a:latin typeface="Arial"/>
                <a:cs typeface="Arial"/>
              </a:rPr>
              <a:t>Software</a:t>
            </a:r>
            <a:endParaRPr kumimoji="1" lang="zh-CN" altLang="en-US" sz="1600" b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1007" y="5009191"/>
            <a:ext cx="82550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Upon program startup, OS creates a process. Process asks for OS services through system calls (</a:t>
            </a:r>
            <a:r>
              <a:rPr lang="en-US" altLang="zh-CN" sz="2000" i="1" dirty="0" err="1" smtClean="0">
                <a:solidFill>
                  <a:srgbClr val="000000"/>
                </a:solidFill>
                <a:latin typeface="Arial"/>
                <a:cs typeface="Arial"/>
              </a:rPr>
              <a:t>getpid</a:t>
            </a:r>
            <a:r>
              <a:rPr lang="en-US" altLang="zh-CN" sz="2000" i="1" dirty="0" smtClean="0">
                <a:solidFill>
                  <a:srgbClr val="000000"/>
                </a:solidFill>
                <a:latin typeface="Arial"/>
                <a:cs typeface="Arial"/>
              </a:rPr>
              <a:t>, read, write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cs typeface="Arial"/>
              </a:rPr>
              <a:t>).</a:t>
            </a:r>
            <a:endParaRPr lang="zh-CN" alt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任意形状 13"/>
          <p:cNvSpPr/>
          <p:nvPr/>
        </p:nvSpPr>
        <p:spPr>
          <a:xfrm>
            <a:off x="5994331" y="932756"/>
            <a:ext cx="313799" cy="306397"/>
          </a:xfrm>
          <a:custGeom>
            <a:avLst/>
            <a:gdLst>
              <a:gd name="connsiteX0" fmla="*/ 7086 w 467868"/>
              <a:gd name="connsiteY0" fmla="*/ 561900 h 561900"/>
              <a:gd name="connsiteX1" fmla="*/ 63279 w 467868"/>
              <a:gd name="connsiteY1" fmla="*/ 179808 h 561900"/>
              <a:gd name="connsiteX2" fmla="*/ 467868 w 467868"/>
              <a:gd name="connsiteY2" fmla="*/ 0 h 561900"/>
              <a:gd name="connsiteX3" fmla="*/ 467868 w 467868"/>
              <a:gd name="connsiteY3" fmla="*/ 0 h 56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868" h="561900">
                <a:moveTo>
                  <a:pt x="7086" y="561900"/>
                </a:moveTo>
                <a:cubicBezTo>
                  <a:pt x="-3216" y="417679"/>
                  <a:pt x="-13518" y="273458"/>
                  <a:pt x="63279" y="179808"/>
                </a:cubicBezTo>
                <a:cubicBezTo>
                  <a:pt x="140076" y="86158"/>
                  <a:pt x="467868" y="0"/>
                  <a:pt x="467868" y="0"/>
                </a:cubicBezTo>
                <a:lnTo>
                  <a:pt x="467868" y="0"/>
                </a:lnTo>
              </a:path>
            </a:pathLst>
          </a:custGeom>
          <a:ln>
            <a:solidFill>
              <a:srgbClr val="0000FF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272843" y="728091"/>
            <a:ext cx="29647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Arial"/>
                <a:cs typeface="Arial"/>
              </a:rPr>
              <a:t>The unit of isolation</a:t>
            </a:r>
            <a:endParaRPr lang="zh-CN" altLang="en-US" sz="20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449860" y="1239153"/>
            <a:ext cx="1202530" cy="1517131"/>
          </a:xfrm>
          <a:prstGeom prst="rect">
            <a:avLst/>
          </a:prstGeom>
          <a:solidFill>
            <a:srgbClr val="3366FF"/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latin typeface="Arial"/>
                <a:cs typeface="Arial"/>
              </a:rPr>
              <a:t>Process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119396" y="1243519"/>
            <a:ext cx="1202530" cy="1517131"/>
          </a:xfrm>
          <a:prstGeom prst="rect">
            <a:avLst/>
          </a:prstGeom>
          <a:solidFill>
            <a:srgbClr val="3366FF"/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latin typeface="Arial"/>
                <a:cs typeface="Arial"/>
              </a:rPr>
              <a:t>Process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781998" y="1243696"/>
            <a:ext cx="1202530" cy="1517131"/>
          </a:xfrm>
          <a:prstGeom prst="rect">
            <a:avLst/>
          </a:prstGeom>
          <a:solidFill>
            <a:srgbClr val="3366FF"/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latin typeface="Arial"/>
                <a:cs typeface="Arial"/>
              </a:rPr>
              <a:t>Process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781998" y="3255301"/>
            <a:ext cx="5321027" cy="670782"/>
          </a:xfrm>
          <a:prstGeom prst="rect">
            <a:avLst/>
          </a:prstGeom>
          <a:solidFill>
            <a:srgbClr val="000090"/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latin typeface="Arial"/>
                <a:cs typeface="Arial"/>
              </a:rPr>
              <a:t>Operating System</a:t>
            </a:r>
            <a:endParaRPr kumimoji="1" lang="zh-CN" altLang="en-US" sz="2000" b="1" dirty="0">
              <a:latin typeface="Arial"/>
              <a:cs typeface="Arial"/>
            </a:endParaRPr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3056894" y="2738352"/>
            <a:ext cx="0" cy="50571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 flipV="1">
            <a:off x="4372252" y="2738351"/>
            <a:ext cx="0" cy="50571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 flipV="1">
            <a:off x="5749659" y="2728527"/>
            <a:ext cx="0" cy="50571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/>
          <p:nvPr/>
        </p:nvCxnSpPr>
        <p:spPr>
          <a:xfrm flipV="1">
            <a:off x="7059634" y="2728527"/>
            <a:ext cx="0" cy="50571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190181" y="2760827"/>
            <a:ext cx="8599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953735"/>
                </a:solidFill>
                <a:latin typeface="Arial"/>
                <a:cs typeface="Arial"/>
              </a:rPr>
              <a:t>create</a:t>
            </a:r>
            <a:endParaRPr lang="zh-CN" altLang="en-US" dirty="0">
              <a:solidFill>
                <a:srgbClr val="953735"/>
              </a:solidFill>
              <a:latin typeface="Arial"/>
              <a:cs typeface="Arial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V="1">
            <a:off x="3555664" y="2749282"/>
            <a:ext cx="0" cy="505711"/>
          </a:xfrm>
          <a:prstGeom prst="straightConnector1">
            <a:avLst/>
          </a:prstGeom>
          <a:ln w="38100" cmpd="sng">
            <a:solidFill>
              <a:srgbClr val="0000FF"/>
            </a:solidFill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/>
          <p:nvPr/>
        </p:nvCxnSpPr>
        <p:spPr>
          <a:xfrm flipV="1">
            <a:off x="4874153" y="2760827"/>
            <a:ext cx="0" cy="505711"/>
          </a:xfrm>
          <a:prstGeom prst="straightConnector1">
            <a:avLst/>
          </a:prstGeom>
          <a:ln w="38100" cmpd="sng">
            <a:solidFill>
              <a:srgbClr val="0000FF"/>
            </a:solidFill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/>
          <p:nvPr/>
        </p:nvCxnSpPr>
        <p:spPr>
          <a:xfrm flipV="1">
            <a:off x="6249753" y="2749282"/>
            <a:ext cx="0" cy="505711"/>
          </a:xfrm>
          <a:prstGeom prst="straightConnector1">
            <a:avLst/>
          </a:prstGeom>
          <a:ln w="38100" cmpd="sng">
            <a:solidFill>
              <a:srgbClr val="0000FF"/>
            </a:solidFill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/>
          <p:nvPr/>
        </p:nvCxnSpPr>
        <p:spPr>
          <a:xfrm flipV="1">
            <a:off x="7533607" y="2726192"/>
            <a:ext cx="0" cy="505711"/>
          </a:xfrm>
          <a:prstGeom prst="straightConnector1">
            <a:avLst/>
          </a:prstGeom>
          <a:ln w="38100" cmpd="sng">
            <a:solidFill>
              <a:srgbClr val="0000FF"/>
            </a:solidFill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686878" y="2694397"/>
            <a:ext cx="119936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ystem call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/services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3313105" y="6190546"/>
            <a:ext cx="3746385" cy="525539"/>
          </a:xfrm>
          <a:prstGeom prst="wedgeRoundRectCallout">
            <a:avLst>
              <a:gd name="adj1" fmla="val 32448"/>
              <a:gd name="adj2" fmla="val -11759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0000"/>
                </a:solidFill>
              </a:rPr>
              <a:t>S</a:t>
            </a:r>
            <a:r>
              <a:rPr lang="en-US" dirty="0" err="1" smtClean="0">
                <a:solidFill>
                  <a:srgbClr val="000000"/>
                </a:solidFill>
              </a:rPr>
              <a:t>yscalls</a:t>
            </a:r>
            <a:r>
              <a:rPr lang="en-US" dirty="0" smtClean="0">
                <a:solidFill>
                  <a:srgbClr val="000000"/>
                </a:solidFill>
              </a:rPr>
              <a:t> are listed in manual section 2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type “man 2 </a:t>
            </a:r>
            <a:r>
              <a:rPr lang="en-US" dirty="0" err="1" smtClean="0">
                <a:solidFill>
                  <a:srgbClr val="000000"/>
                </a:solidFill>
              </a:rPr>
              <a:t>getpid</a:t>
            </a:r>
            <a:r>
              <a:rPr lang="en-US" dirty="0" smtClean="0">
                <a:solidFill>
                  <a:srgbClr val="000000"/>
                </a:solidFill>
              </a:rPr>
              <a:t>”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180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Line 16"/>
          <p:cNvSpPr>
            <a:spLocks noChangeShapeType="1"/>
          </p:cNvSpPr>
          <p:nvPr/>
        </p:nvSpPr>
        <p:spPr bwMode="auto">
          <a:xfrm flipV="1">
            <a:off x="5534875" y="4794907"/>
            <a:ext cx="995257" cy="229245"/>
          </a:xfrm>
          <a:prstGeom prst="line">
            <a:avLst/>
          </a:prstGeom>
          <a:noFill/>
          <a:ln w="38100" cmpd="sng">
            <a:solidFill>
              <a:srgbClr val="66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" name="Line 16"/>
          <p:cNvSpPr>
            <a:spLocks noChangeShapeType="1"/>
          </p:cNvSpPr>
          <p:nvPr/>
        </p:nvSpPr>
        <p:spPr bwMode="auto">
          <a:xfrm flipV="1">
            <a:off x="5376695" y="3026378"/>
            <a:ext cx="1135153" cy="1649413"/>
          </a:xfrm>
          <a:prstGeom prst="line">
            <a:avLst/>
          </a:prstGeom>
          <a:noFill/>
          <a:ln w="38100" cmpd="sng">
            <a:solidFill>
              <a:srgbClr val="66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4" name="Line 16"/>
          <p:cNvSpPr>
            <a:spLocks noChangeShapeType="1"/>
          </p:cNvSpPr>
          <p:nvPr/>
        </p:nvSpPr>
        <p:spPr bwMode="auto">
          <a:xfrm>
            <a:off x="5534876" y="5730964"/>
            <a:ext cx="976971" cy="366595"/>
          </a:xfrm>
          <a:prstGeom prst="line">
            <a:avLst/>
          </a:prstGeom>
          <a:noFill/>
          <a:ln w="38100" cmpd="sng">
            <a:solidFill>
              <a:srgbClr val="66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" name="Line 16"/>
          <p:cNvSpPr>
            <a:spLocks noChangeShapeType="1"/>
          </p:cNvSpPr>
          <p:nvPr/>
        </p:nvSpPr>
        <p:spPr bwMode="auto">
          <a:xfrm flipV="1">
            <a:off x="5529096" y="2530123"/>
            <a:ext cx="956082" cy="159745"/>
          </a:xfrm>
          <a:prstGeom prst="line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6" name="Line 16"/>
          <p:cNvSpPr>
            <a:spLocks noChangeShapeType="1"/>
          </p:cNvSpPr>
          <p:nvPr/>
        </p:nvSpPr>
        <p:spPr bwMode="auto">
          <a:xfrm>
            <a:off x="5529096" y="3358101"/>
            <a:ext cx="932685" cy="582675"/>
          </a:xfrm>
          <a:prstGeom prst="line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7" name="Line 16"/>
          <p:cNvSpPr>
            <a:spLocks noChangeShapeType="1"/>
          </p:cNvSpPr>
          <p:nvPr/>
        </p:nvSpPr>
        <p:spPr bwMode="auto">
          <a:xfrm>
            <a:off x="5509928" y="3510501"/>
            <a:ext cx="1020206" cy="2122303"/>
          </a:xfrm>
          <a:prstGeom prst="line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2869220" y="1857989"/>
            <a:ext cx="2640707" cy="1924072"/>
          </a:xfrm>
          <a:prstGeom prst="rect">
            <a:avLst/>
          </a:prstGeom>
          <a:noFill/>
          <a:ln w="1908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Virtual Address Space For Each Process</a:t>
            </a:r>
            <a:endParaRPr kumimoji="1"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510128" y="4675791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prstDash val="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160194" y="1667434"/>
            <a:ext cx="1507179" cy="3387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6487650" y="2111978"/>
            <a:ext cx="914400" cy="22860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prstDash val="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6487650" y="2340578"/>
            <a:ext cx="914400" cy="22860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prstDash val="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6487650" y="2569178"/>
            <a:ext cx="914400" cy="22860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prstDash val="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6487650" y="2797778"/>
            <a:ext cx="914400" cy="22860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prstDash val="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6487650" y="3026378"/>
            <a:ext cx="914400" cy="22860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prstDash val="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6487650" y="3254978"/>
            <a:ext cx="914400" cy="22860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prstDash val="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6487650" y="3483578"/>
            <a:ext cx="914400" cy="22860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prstDash val="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6487650" y="3712178"/>
            <a:ext cx="914400" cy="22860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prstDash val="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29"/>
          <p:cNvSpPr>
            <a:spLocks noChangeArrowheads="1"/>
          </p:cNvSpPr>
          <p:nvPr/>
        </p:nvSpPr>
        <p:spPr bwMode="auto">
          <a:xfrm>
            <a:off x="6510128" y="4451953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prstDash val="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6487650" y="3941229"/>
            <a:ext cx="914400" cy="22860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prstDash val="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6487650" y="2109819"/>
            <a:ext cx="914400" cy="687959"/>
          </a:xfrm>
          <a:prstGeom prst="rect">
            <a:avLst/>
          </a:prstGeom>
          <a:solidFill>
            <a:srgbClr val="3366FF">
              <a:alpha val="73000"/>
            </a:srgbClr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6487650" y="2803579"/>
            <a:ext cx="914400" cy="679999"/>
          </a:xfrm>
          <a:prstGeom prst="rect">
            <a:avLst/>
          </a:prstGeom>
          <a:solidFill>
            <a:srgbClr val="660066">
              <a:alpha val="73000"/>
            </a:srgbClr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6485177" y="3484491"/>
            <a:ext cx="914400" cy="679999"/>
          </a:xfrm>
          <a:prstGeom prst="rect">
            <a:avLst/>
          </a:prstGeom>
          <a:solidFill>
            <a:srgbClr val="3366FF">
              <a:alpha val="73000"/>
            </a:srgbClr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6496416" y="4908777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prstDash val="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6507655" y="4463191"/>
            <a:ext cx="925639" cy="679999"/>
          </a:xfrm>
          <a:prstGeom prst="rect">
            <a:avLst/>
          </a:prstGeom>
          <a:solidFill>
            <a:srgbClr val="660066">
              <a:alpha val="73000"/>
            </a:srgbClr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35"/>
          <p:cNvSpPr>
            <a:spLocks noChangeArrowheads="1"/>
          </p:cNvSpPr>
          <p:nvPr/>
        </p:nvSpPr>
        <p:spPr bwMode="auto">
          <a:xfrm>
            <a:off x="6530133" y="4175728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...</a:t>
            </a:r>
          </a:p>
        </p:txBody>
      </p:sp>
      <p:sp>
        <p:nvSpPr>
          <p:cNvPr id="22" name="Text Box 38"/>
          <p:cNvSpPr txBox="1">
            <a:spLocks noChangeArrowheads="1"/>
          </p:cNvSpPr>
          <p:nvPr/>
        </p:nvSpPr>
        <p:spPr bwMode="auto">
          <a:xfrm>
            <a:off x="5876625" y="2093754"/>
            <a:ext cx="550549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alibri" pitchFamily="34" charset="0"/>
              </a:rPr>
              <a:t>P</a:t>
            </a:r>
            <a:r>
              <a:rPr lang="en-GB" sz="1600" b="1" dirty="0" smtClean="0">
                <a:solidFill>
                  <a:srgbClr val="000000"/>
                </a:solidFill>
                <a:latin typeface="Calibri" pitchFamily="34" charset="0"/>
              </a:rPr>
              <a:t>P 0</a:t>
            </a:r>
            <a:endParaRPr lang="en-GB" sz="16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" name="Text Box 38"/>
          <p:cNvSpPr txBox="1">
            <a:spLocks noChangeArrowheads="1"/>
          </p:cNvSpPr>
          <p:nvPr/>
        </p:nvSpPr>
        <p:spPr bwMode="auto">
          <a:xfrm>
            <a:off x="5862441" y="2803579"/>
            <a:ext cx="550549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alibri" pitchFamily="34" charset="0"/>
              </a:rPr>
              <a:t>P</a:t>
            </a:r>
            <a:r>
              <a:rPr lang="en-GB" sz="1600" b="1" dirty="0" smtClean="0">
                <a:solidFill>
                  <a:srgbClr val="000000"/>
                </a:solidFill>
                <a:latin typeface="Calibri" pitchFamily="34" charset="0"/>
              </a:rPr>
              <a:t>P 1</a:t>
            </a:r>
            <a:endParaRPr lang="en-GB" sz="16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" name="Text Box 38"/>
          <p:cNvSpPr txBox="1">
            <a:spLocks noChangeArrowheads="1"/>
          </p:cNvSpPr>
          <p:nvPr/>
        </p:nvSpPr>
        <p:spPr bwMode="auto">
          <a:xfrm>
            <a:off x="5881814" y="3500617"/>
            <a:ext cx="553654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alibri" pitchFamily="34" charset="0"/>
              </a:rPr>
              <a:t>P</a:t>
            </a:r>
            <a:r>
              <a:rPr lang="en-GB" sz="1600" b="1" dirty="0" smtClean="0">
                <a:solidFill>
                  <a:srgbClr val="000000"/>
                </a:solidFill>
                <a:latin typeface="Calibri" pitchFamily="34" charset="0"/>
              </a:rPr>
              <a:t>P 2</a:t>
            </a:r>
            <a:endParaRPr lang="en-GB" sz="16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" name="Text Box 38"/>
          <p:cNvSpPr txBox="1">
            <a:spLocks noChangeArrowheads="1"/>
          </p:cNvSpPr>
          <p:nvPr/>
        </p:nvSpPr>
        <p:spPr bwMode="auto">
          <a:xfrm>
            <a:off x="5784593" y="4461954"/>
            <a:ext cx="711851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alibri" pitchFamily="34" charset="0"/>
              </a:rPr>
              <a:t>P</a:t>
            </a:r>
            <a:r>
              <a:rPr lang="en-GB" sz="1600" b="1" dirty="0" smtClean="0">
                <a:solidFill>
                  <a:srgbClr val="000000"/>
                </a:solidFill>
                <a:latin typeface="Calibri" pitchFamily="34" charset="0"/>
              </a:rPr>
              <a:t>P k-2</a:t>
            </a:r>
            <a:endParaRPr lang="en-GB" sz="16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213185" y="1332585"/>
            <a:ext cx="2197985" cy="633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0000FF"/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1198776" y="2355621"/>
            <a:ext cx="807442" cy="193308"/>
          </a:xfrm>
          <a:prstGeom prst="rect">
            <a:avLst/>
          </a:prstGeom>
          <a:solidFill>
            <a:srgbClr val="3366FF">
              <a:alpha val="80000"/>
            </a:srgb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dirty="0">
              <a:latin typeface="Arial"/>
              <a:cs typeface="Arial"/>
            </a:endParaRPr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1198776" y="2550507"/>
            <a:ext cx="807442" cy="193308"/>
          </a:xfrm>
          <a:prstGeom prst="rect">
            <a:avLst/>
          </a:prstGeom>
          <a:solidFill>
            <a:srgbClr val="3366FF">
              <a:alpha val="80000"/>
            </a:srgb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dirty="0">
              <a:latin typeface="Arial"/>
              <a:cs typeface="Arial"/>
            </a:endParaRPr>
          </a:p>
        </p:txBody>
      </p:sp>
      <p:sp>
        <p:nvSpPr>
          <p:cNvPr id="72" name="Rectangle 3"/>
          <p:cNvSpPr>
            <a:spLocks noChangeArrowheads="1"/>
          </p:cNvSpPr>
          <p:nvPr/>
        </p:nvSpPr>
        <p:spPr bwMode="auto">
          <a:xfrm>
            <a:off x="1073509" y="2068323"/>
            <a:ext cx="1464661" cy="27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 smtClean="0">
                <a:latin typeface="Arial"/>
                <a:cs typeface="Arial"/>
              </a:rPr>
              <a:t>Virtual memory</a:t>
            </a:r>
            <a:endParaRPr lang="en-GB" sz="1200" b="1" dirty="0">
              <a:latin typeface="Arial"/>
              <a:cs typeface="Arial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7241" y="2304253"/>
            <a:ext cx="655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Arial"/>
                <a:cs typeface="Arial"/>
              </a:rPr>
              <a:t>vaddr1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528011" y="2502833"/>
            <a:ext cx="655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Arial"/>
                <a:cs typeface="Arial"/>
              </a:rPr>
              <a:t>vaddr2</a:t>
            </a:r>
            <a:endParaRPr lang="zh-CN" altLang="en-US" sz="1200" dirty="0"/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1203983" y="2743815"/>
            <a:ext cx="807442" cy="193308"/>
          </a:xfrm>
          <a:prstGeom prst="rect">
            <a:avLst/>
          </a:prstGeom>
          <a:solidFill>
            <a:srgbClr val="3366FF">
              <a:alpha val="80000"/>
            </a:srgb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dirty="0">
              <a:latin typeface="Arial"/>
              <a:cs typeface="Arial"/>
            </a:endParaRP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1203983" y="2927925"/>
            <a:ext cx="807442" cy="193308"/>
          </a:xfrm>
          <a:prstGeom prst="rect">
            <a:avLst/>
          </a:prstGeom>
          <a:solidFill>
            <a:srgbClr val="3366FF">
              <a:alpha val="80000"/>
            </a:srgb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dirty="0"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0326" y="2689868"/>
            <a:ext cx="655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Arial"/>
                <a:cs typeface="Arial"/>
              </a:rPr>
              <a:t>vaddr3</a:t>
            </a:r>
            <a:endParaRPr lang="zh-CN" altLang="en-US" sz="1200" dirty="0"/>
          </a:p>
        </p:txBody>
      </p:sp>
      <p:sp>
        <p:nvSpPr>
          <p:cNvPr id="51" name="矩形 50"/>
          <p:cNvSpPr/>
          <p:nvPr/>
        </p:nvSpPr>
        <p:spPr>
          <a:xfrm>
            <a:off x="636546" y="285381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1400" b="1" dirty="0" smtClean="0">
                <a:latin typeface="Arial"/>
                <a:cs typeface="Arial"/>
              </a:rPr>
              <a:t>…</a:t>
            </a:r>
            <a:endParaRPr lang="zh-CN" altLang="en-US" sz="1400" b="1" dirty="0"/>
          </a:p>
        </p:txBody>
      </p:sp>
      <p:grpSp>
        <p:nvGrpSpPr>
          <p:cNvPr id="52" name="组 51"/>
          <p:cNvGrpSpPr/>
          <p:nvPr/>
        </p:nvGrpSpPr>
        <p:grpSpPr>
          <a:xfrm>
            <a:off x="2869220" y="1970795"/>
            <a:ext cx="2640707" cy="1857446"/>
            <a:chOff x="2354088" y="3051331"/>
            <a:chExt cx="5087983" cy="3358019"/>
          </a:xfrm>
        </p:grpSpPr>
        <p:sp>
          <p:nvSpPr>
            <p:cNvPr id="56" name="矩形 55"/>
            <p:cNvSpPr/>
            <p:nvPr/>
          </p:nvSpPr>
          <p:spPr>
            <a:xfrm>
              <a:off x="2584951" y="3333169"/>
              <a:ext cx="841884" cy="72935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584951" y="3333169"/>
              <a:ext cx="841884" cy="24733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596087" y="3580507"/>
              <a:ext cx="841884" cy="24733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05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05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596087" y="3824099"/>
              <a:ext cx="841884" cy="247338"/>
            </a:xfrm>
            <a:prstGeom prst="rect">
              <a:avLst/>
            </a:prstGeom>
            <a:solidFill>
              <a:srgbClr val="262626">
                <a:alpha val="0"/>
              </a:srgbClr>
            </a:solidFill>
            <a:ln w="6350" cmpd="sng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4097402" y="4752618"/>
              <a:ext cx="355805" cy="504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sz="1200" dirty="0"/>
            </a:p>
          </p:txBody>
        </p:sp>
        <p:cxnSp>
          <p:nvCxnSpPr>
            <p:cNvPr id="61" name="Straight Arrow Connector 39"/>
            <p:cNvCxnSpPr>
              <a:stCxn id="57" idx="3"/>
              <a:endCxn id="115" idx="1"/>
            </p:cNvCxnSpPr>
            <p:nvPr/>
          </p:nvCxnSpPr>
          <p:spPr bwMode="auto">
            <a:xfrm flipV="1">
              <a:off x="3426835" y="3187578"/>
              <a:ext cx="441045" cy="269260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组 61"/>
            <p:cNvGrpSpPr/>
            <p:nvPr/>
          </p:nvGrpSpPr>
          <p:grpSpPr>
            <a:xfrm>
              <a:off x="3867880" y="3063909"/>
              <a:ext cx="853020" cy="738268"/>
              <a:chOff x="549560" y="4272458"/>
              <a:chExt cx="1053915" cy="956121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63" name="组 62"/>
            <p:cNvGrpSpPr/>
            <p:nvPr/>
          </p:nvGrpSpPr>
          <p:grpSpPr>
            <a:xfrm>
              <a:off x="3835537" y="4567130"/>
              <a:ext cx="853020" cy="738268"/>
              <a:chOff x="549560" y="4272458"/>
              <a:chExt cx="1053915" cy="95612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549560" y="4272458"/>
                <a:ext cx="1040156" cy="9445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64" name="组 63"/>
            <p:cNvGrpSpPr/>
            <p:nvPr/>
          </p:nvGrpSpPr>
          <p:grpSpPr>
            <a:xfrm>
              <a:off x="4990354" y="3059016"/>
              <a:ext cx="853020" cy="738268"/>
              <a:chOff x="549560" y="4272458"/>
              <a:chExt cx="1053915" cy="956121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65" name="组 64"/>
            <p:cNvGrpSpPr/>
            <p:nvPr/>
          </p:nvGrpSpPr>
          <p:grpSpPr>
            <a:xfrm>
              <a:off x="4989945" y="3996393"/>
              <a:ext cx="853020" cy="738268"/>
              <a:chOff x="549560" y="4272458"/>
              <a:chExt cx="1053915" cy="956121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549560" y="4272458"/>
                <a:ext cx="1040156" cy="9445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66" name="Straight Arrow Connector 39"/>
            <p:cNvCxnSpPr>
              <a:stCxn id="115" idx="3"/>
              <a:endCxn id="107" idx="1"/>
            </p:cNvCxnSpPr>
            <p:nvPr/>
          </p:nvCxnSpPr>
          <p:spPr bwMode="auto">
            <a:xfrm flipV="1">
              <a:off x="4709764" y="3182685"/>
              <a:ext cx="280590" cy="4893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39"/>
            <p:cNvCxnSpPr>
              <a:stCxn id="117" idx="3"/>
              <a:endCxn id="103" idx="1"/>
            </p:cNvCxnSpPr>
            <p:nvPr/>
          </p:nvCxnSpPr>
          <p:spPr bwMode="auto">
            <a:xfrm>
              <a:off x="4720900" y="3678508"/>
              <a:ext cx="269045" cy="441554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组 67"/>
            <p:cNvGrpSpPr/>
            <p:nvPr/>
          </p:nvGrpSpPr>
          <p:grpSpPr>
            <a:xfrm>
              <a:off x="5001490" y="5068469"/>
              <a:ext cx="853020" cy="738268"/>
              <a:chOff x="549560" y="4272458"/>
              <a:chExt cx="1053915" cy="956121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69" name="Straight Arrow Connector 39"/>
            <p:cNvCxnSpPr>
              <a:stCxn id="113" idx="3"/>
              <a:endCxn id="99" idx="1"/>
            </p:cNvCxnSpPr>
            <p:nvPr/>
          </p:nvCxnSpPr>
          <p:spPr bwMode="auto">
            <a:xfrm>
              <a:off x="4688557" y="5181729"/>
              <a:ext cx="312933" cy="10409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组 74"/>
            <p:cNvGrpSpPr/>
            <p:nvPr/>
          </p:nvGrpSpPr>
          <p:grpSpPr>
            <a:xfrm>
              <a:off x="6343482" y="3051331"/>
              <a:ext cx="853020" cy="738268"/>
              <a:chOff x="549560" y="4272458"/>
              <a:chExt cx="1053915" cy="956121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76" name="Straight Arrow Connector 39"/>
            <p:cNvCxnSpPr>
              <a:stCxn id="107" idx="3"/>
              <a:endCxn id="95" idx="1"/>
            </p:cNvCxnSpPr>
            <p:nvPr/>
          </p:nvCxnSpPr>
          <p:spPr bwMode="auto">
            <a:xfrm flipV="1">
              <a:off x="5832238" y="3175000"/>
              <a:ext cx="511244" cy="7685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组 76"/>
            <p:cNvGrpSpPr/>
            <p:nvPr/>
          </p:nvGrpSpPr>
          <p:grpSpPr>
            <a:xfrm>
              <a:off x="6354618" y="4062523"/>
              <a:ext cx="853020" cy="738268"/>
              <a:chOff x="549560" y="4272458"/>
              <a:chExt cx="1053915" cy="956121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78" name="Straight Arrow Connector 39"/>
            <p:cNvCxnSpPr>
              <a:stCxn id="109" idx="3"/>
              <a:endCxn id="91" idx="1"/>
            </p:cNvCxnSpPr>
            <p:nvPr/>
          </p:nvCxnSpPr>
          <p:spPr bwMode="auto">
            <a:xfrm>
              <a:off x="5843374" y="3673615"/>
              <a:ext cx="511244" cy="512577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9" name="组 78"/>
            <p:cNvGrpSpPr/>
            <p:nvPr/>
          </p:nvGrpSpPr>
          <p:grpSpPr>
            <a:xfrm>
              <a:off x="6365754" y="5150079"/>
              <a:ext cx="853020" cy="738268"/>
              <a:chOff x="549560" y="4272458"/>
              <a:chExt cx="1053915" cy="956121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80" name="矩形 79"/>
            <p:cNvSpPr/>
            <p:nvPr/>
          </p:nvSpPr>
          <p:spPr>
            <a:xfrm>
              <a:off x="2354088" y="4217985"/>
              <a:ext cx="1277495" cy="476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5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0</a:t>
              </a:r>
              <a:endParaRPr lang="zh-CN" altLang="en-US" sz="105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3604672" y="5444383"/>
              <a:ext cx="1277495" cy="476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50" b="1" dirty="0" smtClean="0">
                  <a:solidFill>
                    <a:schemeClr val="accent2">
                      <a:lumMod val="75000"/>
                    </a:schemeClr>
                  </a:solidFill>
                  <a:latin typeface="Arial"/>
                  <a:cs typeface="Arial"/>
                </a:rPr>
                <a:t>Level 1</a:t>
              </a:r>
              <a:endParaRPr lang="zh-CN" altLang="en-US" sz="105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869723" y="5886304"/>
              <a:ext cx="1277495" cy="476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50" b="1" dirty="0" smtClean="0">
                  <a:solidFill>
                    <a:schemeClr val="accent3">
                      <a:lumMod val="75000"/>
                    </a:schemeClr>
                  </a:solidFill>
                  <a:latin typeface="Arial"/>
                  <a:cs typeface="Arial"/>
                </a:rPr>
                <a:t>Level 2</a:t>
              </a:r>
              <a:endParaRPr lang="zh-CN" altLang="en-US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6164576" y="5932485"/>
              <a:ext cx="1277495" cy="476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50" b="1" dirty="0" smtClean="0">
                  <a:solidFill>
                    <a:schemeClr val="accent4">
                      <a:lumMod val="75000"/>
                    </a:schemeClr>
                  </a:solidFill>
                  <a:latin typeface="Arial"/>
                  <a:cs typeface="Arial"/>
                </a:rPr>
                <a:t>Level 3</a:t>
              </a:r>
              <a:endParaRPr lang="zh-CN" altLang="en-US" sz="105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84" name="Straight Arrow Connector 39"/>
            <p:cNvCxnSpPr/>
            <p:nvPr/>
          </p:nvCxnSpPr>
          <p:spPr bwMode="auto">
            <a:xfrm>
              <a:off x="3437971" y="3947768"/>
              <a:ext cx="397566" cy="743031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39"/>
            <p:cNvCxnSpPr/>
            <p:nvPr/>
          </p:nvCxnSpPr>
          <p:spPr bwMode="auto">
            <a:xfrm>
              <a:off x="5843374" y="5192138"/>
              <a:ext cx="522380" cy="81610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2846130" y="1585092"/>
            <a:ext cx="1464661" cy="27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 smtClean="0">
                <a:solidFill>
                  <a:schemeClr val="accent1"/>
                </a:solidFill>
                <a:latin typeface="Arial"/>
                <a:cs typeface="Arial"/>
              </a:rPr>
              <a:t>Page Table 1</a:t>
            </a:r>
            <a:endParaRPr lang="en-GB" sz="12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20" name="Rectangle 4"/>
          <p:cNvSpPr>
            <a:spLocks noChangeArrowheads="1"/>
          </p:cNvSpPr>
          <p:nvPr/>
        </p:nvSpPr>
        <p:spPr bwMode="auto">
          <a:xfrm>
            <a:off x="1204536" y="3117146"/>
            <a:ext cx="807442" cy="193308"/>
          </a:xfrm>
          <a:prstGeom prst="rect">
            <a:avLst/>
          </a:prstGeom>
          <a:solidFill>
            <a:srgbClr val="3366FF">
              <a:alpha val="80000"/>
            </a:srgb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dirty="0">
              <a:latin typeface="Arial"/>
              <a:cs typeface="Arial"/>
            </a:endParaRPr>
          </a:p>
        </p:txBody>
      </p:sp>
      <p:sp>
        <p:nvSpPr>
          <p:cNvPr id="121" name="Rectangle 4"/>
          <p:cNvSpPr>
            <a:spLocks noChangeArrowheads="1"/>
          </p:cNvSpPr>
          <p:nvPr/>
        </p:nvSpPr>
        <p:spPr bwMode="auto">
          <a:xfrm>
            <a:off x="1204536" y="3312032"/>
            <a:ext cx="807442" cy="193308"/>
          </a:xfrm>
          <a:prstGeom prst="rect">
            <a:avLst/>
          </a:prstGeom>
          <a:solidFill>
            <a:srgbClr val="3366FF">
              <a:alpha val="80000"/>
            </a:srgb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dirty="0">
              <a:latin typeface="Arial"/>
              <a:cs typeface="Arial"/>
            </a:endParaRPr>
          </a:p>
        </p:txBody>
      </p:sp>
      <p:sp>
        <p:nvSpPr>
          <p:cNvPr id="122" name="Rectangle 4"/>
          <p:cNvSpPr>
            <a:spLocks noChangeArrowheads="1"/>
          </p:cNvSpPr>
          <p:nvPr/>
        </p:nvSpPr>
        <p:spPr bwMode="auto">
          <a:xfrm>
            <a:off x="1198198" y="3505340"/>
            <a:ext cx="807442" cy="193308"/>
          </a:xfrm>
          <a:prstGeom prst="rect">
            <a:avLst/>
          </a:prstGeom>
          <a:solidFill>
            <a:srgbClr val="3366FF">
              <a:alpha val="80000"/>
            </a:srgb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dirty="0">
              <a:latin typeface="Arial"/>
              <a:cs typeface="Arial"/>
            </a:endParaRPr>
          </a:p>
        </p:txBody>
      </p:sp>
      <p:sp>
        <p:nvSpPr>
          <p:cNvPr id="123" name="Rectangle 4"/>
          <p:cNvSpPr>
            <a:spLocks noChangeArrowheads="1"/>
          </p:cNvSpPr>
          <p:nvPr/>
        </p:nvSpPr>
        <p:spPr bwMode="auto">
          <a:xfrm>
            <a:off x="1198198" y="3689450"/>
            <a:ext cx="807442" cy="193308"/>
          </a:xfrm>
          <a:prstGeom prst="rect">
            <a:avLst/>
          </a:prstGeom>
          <a:solidFill>
            <a:srgbClr val="3366FF">
              <a:alpha val="80000"/>
            </a:srgb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dirty="0">
              <a:latin typeface="Arial"/>
              <a:cs typeface="Arial"/>
            </a:endParaRPr>
          </a:p>
        </p:txBody>
      </p:sp>
      <p:sp>
        <p:nvSpPr>
          <p:cNvPr id="124" name="Rectangle 4"/>
          <p:cNvSpPr>
            <a:spLocks noChangeArrowheads="1"/>
          </p:cNvSpPr>
          <p:nvPr/>
        </p:nvSpPr>
        <p:spPr bwMode="auto">
          <a:xfrm>
            <a:off x="2894168" y="4687046"/>
            <a:ext cx="2640707" cy="1924072"/>
          </a:xfrm>
          <a:prstGeom prst="rect">
            <a:avLst/>
          </a:prstGeom>
          <a:noFill/>
          <a:ln w="19080">
            <a:solidFill>
              <a:srgbClr val="66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dirty="0">
              <a:latin typeface="Arial"/>
              <a:cs typeface="Arial"/>
            </a:endParaRPr>
          </a:p>
        </p:txBody>
      </p:sp>
      <p:sp>
        <p:nvSpPr>
          <p:cNvPr id="125" name="Rectangle 3"/>
          <p:cNvSpPr>
            <a:spLocks noChangeArrowheads="1"/>
          </p:cNvSpPr>
          <p:nvPr/>
        </p:nvSpPr>
        <p:spPr bwMode="auto">
          <a:xfrm>
            <a:off x="238133" y="4161642"/>
            <a:ext cx="2197985" cy="633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660066"/>
                </a:solidFill>
                <a:latin typeface="Calibri" pitchFamily="34" charset="0"/>
              </a:rPr>
              <a:t>Virtual Address Space for Process </a:t>
            </a:r>
            <a:r>
              <a:rPr lang="en-GB" sz="1800" dirty="0" smtClean="0">
                <a:solidFill>
                  <a:srgbClr val="660066"/>
                </a:solidFill>
                <a:latin typeface="Calibri" pitchFamily="34" charset="0"/>
              </a:rPr>
              <a:t>2:</a:t>
            </a:r>
            <a:endParaRPr lang="en-GB" sz="1800" dirty="0">
              <a:solidFill>
                <a:srgbClr val="660066"/>
              </a:solidFill>
              <a:latin typeface="Calibri" pitchFamily="34" charset="0"/>
            </a:endParaRPr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1223724" y="5184678"/>
            <a:ext cx="807442" cy="193308"/>
          </a:xfrm>
          <a:prstGeom prst="rect">
            <a:avLst/>
          </a:prstGeom>
          <a:solidFill>
            <a:schemeClr val="accent4">
              <a:lumMod val="50000"/>
              <a:alpha val="83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dirty="0">
              <a:latin typeface="Arial"/>
              <a:cs typeface="Arial"/>
            </a:endParaRPr>
          </a:p>
        </p:txBody>
      </p:sp>
      <p:sp>
        <p:nvSpPr>
          <p:cNvPr id="127" name="Rectangle 4"/>
          <p:cNvSpPr>
            <a:spLocks noChangeArrowheads="1"/>
          </p:cNvSpPr>
          <p:nvPr/>
        </p:nvSpPr>
        <p:spPr bwMode="auto">
          <a:xfrm>
            <a:off x="1223724" y="5379564"/>
            <a:ext cx="807442" cy="193308"/>
          </a:xfrm>
          <a:prstGeom prst="rect">
            <a:avLst/>
          </a:prstGeom>
          <a:solidFill>
            <a:schemeClr val="accent4">
              <a:lumMod val="50000"/>
              <a:alpha val="83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dirty="0">
              <a:latin typeface="Arial"/>
              <a:cs typeface="Arial"/>
            </a:endParaRPr>
          </a:p>
        </p:txBody>
      </p:sp>
      <p:sp>
        <p:nvSpPr>
          <p:cNvPr id="128" name="Rectangle 3"/>
          <p:cNvSpPr>
            <a:spLocks noChangeArrowheads="1"/>
          </p:cNvSpPr>
          <p:nvPr/>
        </p:nvSpPr>
        <p:spPr bwMode="auto">
          <a:xfrm>
            <a:off x="1098457" y="4897380"/>
            <a:ext cx="1464661" cy="27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 smtClean="0">
                <a:latin typeface="Arial"/>
                <a:cs typeface="Arial"/>
              </a:rPr>
              <a:t>Virtual memory</a:t>
            </a:r>
            <a:endParaRPr lang="en-GB" sz="1200" b="1" dirty="0">
              <a:latin typeface="Arial"/>
              <a:cs typeface="Arial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562189" y="5133310"/>
            <a:ext cx="655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Arial"/>
                <a:cs typeface="Arial"/>
              </a:rPr>
              <a:t>vaddr1</a:t>
            </a:r>
            <a:endParaRPr lang="zh-CN" altLang="en-US" sz="1200" dirty="0"/>
          </a:p>
        </p:txBody>
      </p:sp>
      <p:sp>
        <p:nvSpPr>
          <p:cNvPr id="130" name="矩形 129"/>
          <p:cNvSpPr/>
          <p:nvPr/>
        </p:nvSpPr>
        <p:spPr>
          <a:xfrm>
            <a:off x="552959" y="5331890"/>
            <a:ext cx="655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Arial"/>
                <a:cs typeface="Arial"/>
              </a:rPr>
              <a:t>vaddr2</a:t>
            </a:r>
            <a:endParaRPr lang="zh-CN" altLang="en-US" sz="1200" dirty="0"/>
          </a:p>
        </p:txBody>
      </p:sp>
      <p:sp>
        <p:nvSpPr>
          <p:cNvPr id="131" name="Rectangle 4"/>
          <p:cNvSpPr>
            <a:spLocks noChangeArrowheads="1"/>
          </p:cNvSpPr>
          <p:nvPr/>
        </p:nvSpPr>
        <p:spPr bwMode="auto">
          <a:xfrm>
            <a:off x="1217386" y="5572872"/>
            <a:ext cx="807442" cy="193308"/>
          </a:xfrm>
          <a:prstGeom prst="rect">
            <a:avLst/>
          </a:prstGeom>
          <a:solidFill>
            <a:schemeClr val="accent4">
              <a:lumMod val="50000"/>
              <a:alpha val="83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dirty="0">
              <a:latin typeface="Arial"/>
              <a:cs typeface="Arial"/>
            </a:endParaRPr>
          </a:p>
        </p:txBody>
      </p:sp>
      <p:sp>
        <p:nvSpPr>
          <p:cNvPr id="132" name="Rectangle 4"/>
          <p:cNvSpPr>
            <a:spLocks noChangeArrowheads="1"/>
          </p:cNvSpPr>
          <p:nvPr/>
        </p:nvSpPr>
        <p:spPr bwMode="auto">
          <a:xfrm>
            <a:off x="1217386" y="5756982"/>
            <a:ext cx="807442" cy="193308"/>
          </a:xfrm>
          <a:prstGeom prst="rect">
            <a:avLst/>
          </a:prstGeom>
          <a:solidFill>
            <a:schemeClr val="accent4">
              <a:lumMod val="50000"/>
              <a:alpha val="83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dirty="0">
              <a:latin typeface="Arial"/>
              <a:cs typeface="Arial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55274" y="5518925"/>
            <a:ext cx="655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Arial"/>
                <a:cs typeface="Arial"/>
              </a:rPr>
              <a:t>vaddr3</a:t>
            </a:r>
            <a:endParaRPr lang="zh-CN" altLang="en-US" sz="1200" dirty="0"/>
          </a:p>
        </p:txBody>
      </p:sp>
      <p:sp>
        <p:nvSpPr>
          <p:cNvPr id="134" name="矩形 133"/>
          <p:cNvSpPr/>
          <p:nvPr/>
        </p:nvSpPr>
        <p:spPr>
          <a:xfrm>
            <a:off x="661494" y="568287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1400" b="1" dirty="0" smtClean="0">
                <a:latin typeface="Arial"/>
                <a:cs typeface="Arial"/>
              </a:rPr>
              <a:t>…</a:t>
            </a:r>
            <a:endParaRPr lang="zh-CN" altLang="en-US" sz="1400" b="1" dirty="0"/>
          </a:p>
        </p:txBody>
      </p:sp>
      <p:sp>
        <p:nvSpPr>
          <p:cNvPr id="136" name="矩形 135"/>
          <p:cNvSpPr/>
          <p:nvPr/>
        </p:nvSpPr>
        <p:spPr>
          <a:xfrm>
            <a:off x="3013988" y="4955747"/>
            <a:ext cx="436945" cy="403433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3013988" y="4955747"/>
            <a:ext cx="436945" cy="136812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3019768" y="5092559"/>
            <a:ext cx="436945" cy="136812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1050" i="1" dirty="0" smtClean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105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3019768" y="5227299"/>
            <a:ext cx="436945" cy="136812"/>
          </a:xfrm>
          <a:prstGeom prst="rect">
            <a:avLst/>
          </a:prstGeom>
          <a:solidFill>
            <a:srgbClr val="262626">
              <a:alpha val="0"/>
            </a:srgbClr>
          </a:solidFill>
          <a:ln w="6350" cmpd="sng"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3798963" y="5740898"/>
            <a:ext cx="184666" cy="27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200" dirty="0"/>
          </a:p>
        </p:txBody>
      </p:sp>
      <p:cxnSp>
        <p:nvCxnSpPr>
          <p:cNvPr id="141" name="Straight Arrow Connector 39"/>
          <p:cNvCxnSpPr>
            <a:stCxn id="137" idx="3"/>
            <a:endCxn id="190" idx="1"/>
          </p:cNvCxnSpPr>
          <p:nvPr/>
        </p:nvCxnSpPr>
        <p:spPr bwMode="auto">
          <a:xfrm flipV="1">
            <a:off x="3450933" y="4875215"/>
            <a:ext cx="228906" cy="14893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4">
                <a:lumMod val="50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2" name="组 141"/>
          <p:cNvGrpSpPr/>
          <p:nvPr/>
        </p:nvGrpSpPr>
        <p:grpSpPr>
          <a:xfrm>
            <a:off x="3679839" y="4806809"/>
            <a:ext cx="442725" cy="408364"/>
            <a:chOff x="549560" y="4272458"/>
            <a:chExt cx="1053915" cy="956121"/>
          </a:xfrm>
        </p:grpSpPr>
        <p:sp>
          <p:nvSpPr>
            <p:cNvPr id="189" name="矩形 188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90" name="矩形 189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91" name="矩形 190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05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05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43" name="组 142"/>
          <p:cNvGrpSpPr/>
          <p:nvPr/>
        </p:nvGrpSpPr>
        <p:grpSpPr>
          <a:xfrm>
            <a:off x="3663053" y="5638297"/>
            <a:ext cx="442725" cy="408364"/>
            <a:chOff x="549560" y="4272458"/>
            <a:chExt cx="1053915" cy="956121"/>
          </a:xfrm>
        </p:grpSpPr>
        <p:sp>
          <p:nvSpPr>
            <p:cNvPr id="185" name="矩形 184"/>
            <p:cNvSpPr/>
            <p:nvPr/>
          </p:nvSpPr>
          <p:spPr>
            <a:xfrm>
              <a:off x="549560" y="4272458"/>
              <a:ext cx="1040156" cy="94457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86" name="矩形 185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05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05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88" name="矩形 187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44" name="组 143"/>
          <p:cNvGrpSpPr/>
          <p:nvPr/>
        </p:nvGrpSpPr>
        <p:grpSpPr>
          <a:xfrm>
            <a:off x="4262413" y="4804103"/>
            <a:ext cx="442725" cy="408364"/>
            <a:chOff x="549560" y="4272458"/>
            <a:chExt cx="1053915" cy="956121"/>
          </a:xfrm>
        </p:grpSpPr>
        <p:sp>
          <p:nvSpPr>
            <p:cNvPr id="181" name="矩形 180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82" name="矩形 181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83" name="矩形 182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05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05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45" name="组 144"/>
          <p:cNvGrpSpPr/>
          <p:nvPr/>
        </p:nvGrpSpPr>
        <p:grpSpPr>
          <a:xfrm>
            <a:off x="4262200" y="5322601"/>
            <a:ext cx="442725" cy="408364"/>
            <a:chOff x="549560" y="4272458"/>
            <a:chExt cx="1053915" cy="956121"/>
          </a:xfrm>
        </p:grpSpPr>
        <p:sp>
          <p:nvSpPr>
            <p:cNvPr id="177" name="矩形 176"/>
            <p:cNvSpPr/>
            <p:nvPr/>
          </p:nvSpPr>
          <p:spPr>
            <a:xfrm>
              <a:off x="549560" y="4272458"/>
              <a:ext cx="1040156" cy="94457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05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05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46" name="Straight Arrow Connector 39"/>
          <p:cNvCxnSpPr>
            <a:stCxn id="190" idx="3"/>
            <a:endCxn id="182" idx="1"/>
          </p:cNvCxnSpPr>
          <p:nvPr/>
        </p:nvCxnSpPr>
        <p:spPr bwMode="auto">
          <a:xfrm flipV="1">
            <a:off x="4116784" y="4872509"/>
            <a:ext cx="145629" cy="2707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4">
                <a:lumMod val="50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39"/>
          <p:cNvCxnSpPr>
            <a:stCxn id="186" idx="3"/>
            <a:endCxn id="178" idx="1"/>
          </p:cNvCxnSpPr>
          <p:nvPr/>
        </p:nvCxnSpPr>
        <p:spPr bwMode="auto">
          <a:xfrm flipV="1">
            <a:off x="4099998" y="5391007"/>
            <a:ext cx="162202" cy="315696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4">
                <a:lumMod val="50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8" name="组 147"/>
          <p:cNvGrpSpPr/>
          <p:nvPr/>
        </p:nvGrpSpPr>
        <p:grpSpPr>
          <a:xfrm>
            <a:off x="4268192" y="5915607"/>
            <a:ext cx="442725" cy="408364"/>
            <a:chOff x="549560" y="4272458"/>
            <a:chExt cx="1053915" cy="956121"/>
          </a:xfrm>
        </p:grpSpPr>
        <p:sp>
          <p:nvSpPr>
            <p:cNvPr id="173" name="矩形 172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75" name="矩形 174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05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05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49" name="Straight Arrow Connector 39"/>
          <p:cNvCxnSpPr>
            <a:stCxn id="188" idx="3"/>
            <a:endCxn id="174" idx="1"/>
          </p:cNvCxnSpPr>
          <p:nvPr/>
        </p:nvCxnSpPr>
        <p:spPr bwMode="auto">
          <a:xfrm>
            <a:off x="4105778" y="5978255"/>
            <a:ext cx="162415" cy="5758"/>
          </a:xfrm>
          <a:prstGeom prst="straightConnector1">
            <a:avLst/>
          </a:prstGeom>
          <a:ln w="28575" cmpd="sng">
            <a:solidFill>
              <a:schemeClr val="accent4">
                <a:lumMod val="50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0" name="组 149"/>
          <p:cNvGrpSpPr/>
          <p:nvPr/>
        </p:nvGrpSpPr>
        <p:grpSpPr>
          <a:xfrm>
            <a:off x="4964698" y="4799852"/>
            <a:ext cx="442725" cy="408364"/>
            <a:chOff x="549560" y="4272458"/>
            <a:chExt cx="1053915" cy="956121"/>
          </a:xfrm>
        </p:grpSpPr>
        <p:sp>
          <p:nvSpPr>
            <p:cNvPr id="169" name="矩形 168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70" name="矩形 169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05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05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51" name="Straight Arrow Connector 39"/>
          <p:cNvCxnSpPr>
            <a:stCxn id="182" idx="3"/>
            <a:endCxn id="170" idx="1"/>
          </p:cNvCxnSpPr>
          <p:nvPr/>
        </p:nvCxnSpPr>
        <p:spPr bwMode="auto">
          <a:xfrm flipV="1">
            <a:off x="4699358" y="4868258"/>
            <a:ext cx="265340" cy="4251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4">
                <a:lumMod val="50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2" name="组 151"/>
          <p:cNvGrpSpPr/>
          <p:nvPr/>
        </p:nvGrpSpPr>
        <p:grpSpPr>
          <a:xfrm>
            <a:off x="4970478" y="5359180"/>
            <a:ext cx="442725" cy="408364"/>
            <a:chOff x="549560" y="4272458"/>
            <a:chExt cx="1053915" cy="956121"/>
          </a:xfrm>
        </p:grpSpPr>
        <p:sp>
          <p:nvSpPr>
            <p:cNvPr id="165" name="矩形 164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05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05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68" name="矩形 167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53" name="Straight Arrow Connector 39"/>
          <p:cNvCxnSpPr>
            <a:endCxn id="166" idx="1"/>
          </p:cNvCxnSpPr>
          <p:nvPr/>
        </p:nvCxnSpPr>
        <p:spPr bwMode="auto">
          <a:xfrm>
            <a:off x="4710917" y="5379564"/>
            <a:ext cx="259561" cy="48022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4">
                <a:lumMod val="50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4" name="组 153"/>
          <p:cNvGrpSpPr/>
          <p:nvPr/>
        </p:nvGrpSpPr>
        <p:grpSpPr>
          <a:xfrm>
            <a:off x="4976257" y="5960748"/>
            <a:ext cx="442725" cy="408364"/>
            <a:chOff x="549560" y="4272458"/>
            <a:chExt cx="1053915" cy="956121"/>
          </a:xfrm>
        </p:grpSpPr>
        <p:sp>
          <p:nvSpPr>
            <p:cNvPr id="161" name="矩形 160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05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05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64" name="矩形 163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55" name="矩形 154"/>
          <p:cNvSpPr/>
          <p:nvPr/>
        </p:nvSpPr>
        <p:spPr>
          <a:xfrm>
            <a:off x="2894168" y="5445172"/>
            <a:ext cx="663031" cy="263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05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3543232" y="6123539"/>
            <a:ext cx="663031" cy="263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Level 1</a:t>
            </a:r>
            <a:endParaRPr lang="zh-CN" altLang="en-US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4199804" y="6367982"/>
            <a:ext cx="663031" cy="263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Level 2</a:t>
            </a:r>
            <a:endParaRPr lang="zh-CN" altLang="en-US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4871844" y="6393526"/>
            <a:ext cx="663031" cy="263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Level 3</a:t>
            </a:r>
            <a:endParaRPr lang="zh-CN" altLang="en-US" sz="105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59" name="Straight Arrow Connector 39"/>
          <p:cNvCxnSpPr/>
          <p:nvPr/>
        </p:nvCxnSpPr>
        <p:spPr bwMode="auto">
          <a:xfrm>
            <a:off x="3456713" y="5295705"/>
            <a:ext cx="206340" cy="41099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4">
                <a:lumMod val="50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39"/>
          <p:cNvCxnSpPr>
            <a:stCxn id="180" idx="3"/>
          </p:cNvCxnSpPr>
          <p:nvPr/>
        </p:nvCxnSpPr>
        <p:spPr bwMode="auto">
          <a:xfrm>
            <a:off x="4704925" y="5662559"/>
            <a:ext cx="271332" cy="366595"/>
          </a:xfrm>
          <a:prstGeom prst="straightConnector1">
            <a:avLst/>
          </a:prstGeom>
          <a:ln w="28575" cmpd="sng">
            <a:solidFill>
              <a:schemeClr val="accent4">
                <a:lumMod val="50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Rectangle 3"/>
          <p:cNvSpPr>
            <a:spLocks noChangeArrowheads="1"/>
          </p:cNvSpPr>
          <p:nvPr/>
        </p:nvSpPr>
        <p:spPr bwMode="auto">
          <a:xfrm>
            <a:off x="2871078" y="4414149"/>
            <a:ext cx="1464661" cy="27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 smtClean="0">
                <a:solidFill>
                  <a:srgbClr val="660066"/>
                </a:solidFill>
                <a:latin typeface="Arial"/>
                <a:cs typeface="Arial"/>
              </a:rPr>
              <a:t>Page Table 2</a:t>
            </a:r>
            <a:endParaRPr lang="en-GB" sz="1200" b="1" dirty="0">
              <a:solidFill>
                <a:srgbClr val="660066"/>
              </a:solidFill>
              <a:latin typeface="Arial"/>
              <a:cs typeface="Arial"/>
            </a:endParaRPr>
          </a:p>
        </p:txBody>
      </p:sp>
      <p:sp>
        <p:nvSpPr>
          <p:cNvPr id="194" name="Rectangle 4"/>
          <p:cNvSpPr>
            <a:spLocks noChangeArrowheads="1"/>
          </p:cNvSpPr>
          <p:nvPr/>
        </p:nvSpPr>
        <p:spPr bwMode="auto">
          <a:xfrm>
            <a:off x="1217939" y="5946203"/>
            <a:ext cx="807442" cy="193308"/>
          </a:xfrm>
          <a:prstGeom prst="rect">
            <a:avLst/>
          </a:prstGeom>
          <a:solidFill>
            <a:schemeClr val="accent4">
              <a:lumMod val="50000"/>
              <a:alpha val="83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dirty="0">
              <a:latin typeface="Arial"/>
              <a:cs typeface="Arial"/>
            </a:endParaRPr>
          </a:p>
        </p:txBody>
      </p:sp>
      <p:sp>
        <p:nvSpPr>
          <p:cNvPr id="195" name="Rectangle 4"/>
          <p:cNvSpPr>
            <a:spLocks noChangeArrowheads="1"/>
          </p:cNvSpPr>
          <p:nvPr/>
        </p:nvSpPr>
        <p:spPr bwMode="auto">
          <a:xfrm>
            <a:off x="1217939" y="6141089"/>
            <a:ext cx="807442" cy="193308"/>
          </a:xfrm>
          <a:prstGeom prst="rect">
            <a:avLst/>
          </a:prstGeom>
          <a:solidFill>
            <a:schemeClr val="accent4">
              <a:lumMod val="50000"/>
              <a:alpha val="83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dirty="0">
              <a:latin typeface="Arial"/>
              <a:cs typeface="Arial"/>
            </a:endParaRPr>
          </a:p>
        </p:txBody>
      </p:sp>
      <p:sp>
        <p:nvSpPr>
          <p:cNvPr id="196" name="Rectangle 4"/>
          <p:cNvSpPr>
            <a:spLocks noChangeArrowheads="1"/>
          </p:cNvSpPr>
          <p:nvPr/>
        </p:nvSpPr>
        <p:spPr bwMode="auto">
          <a:xfrm>
            <a:off x="1211601" y="6334397"/>
            <a:ext cx="807442" cy="193308"/>
          </a:xfrm>
          <a:prstGeom prst="rect">
            <a:avLst/>
          </a:prstGeom>
          <a:solidFill>
            <a:schemeClr val="accent4">
              <a:lumMod val="50000"/>
              <a:alpha val="83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dirty="0">
              <a:latin typeface="Arial"/>
              <a:cs typeface="Arial"/>
            </a:endParaRPr>
          </a:p>
        </p:txBody>
      </p:sp>
      <p:sp>
        <p:nvSpPr>
          <p:cNvPr id="197" name="Rectangle 4"/>
          <p:cNvSpPr>
            <a:spLocks noChangeArrowheads="1"/>
          </p:cNvSpPr>
          <p:nvPr/>
        </p:nvSpPr>
        <p:spPr bwMode="auto">
          <a:xfrm>
            <a:off x="1211601" y="6518507"/>
            <a:ext cx="807442" cy="193308"/>
          </a:xfrm>
          <a:prstGeom prst="rect">
            <a:avLst/>
          </a:prstGeom>
          <a:solidFill>
            <a:schemeClr val="accent4">
              <a:lumMod val="50000"/>
              <a:alpha val="83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dirty="0">
              <a:latin typeface="Arial"/>
              <a:cs typeface="Arial"/>
            </a:endParaRPr>
          </a:p>
        </p:txBody>
      </p:sp>
      <p:sp>
        <p:nvSpPr>
          <p:cNvPr id="198" name="Line 16"/>
          <p:cNvSpPr>
            <a:spLocks noChangeShapeType="1"/>
          </p:cNvSpPr>
          <p:nvPr/>
        </p:nvSpPr>
        <p:spPr bwMode="auto">
          <a:xfrm flipV="1">
            <a:off x="1994096" y="2430386"/>
            <a:ext cx="875124" cy="0"/>
          </a:xfrm>
          <a:prstGeom prst="line">
            <a:avLst/>
          </a:prstGeom>
          <a:noFill/>
          <a:ln w="38100" cmpd="sng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0" name="Line 16"/>
          <p:cNvSpPr>
            <a:spLocks noChangeShapeType="1"/>
          </p:cNvSpPr>
          <p:nvPr/>
        </p:nvSpPr>
        <p:spPr bwMode="auto">
          <a:xfrm flipV="1">
            <a:off x="2031166" y="5237521"/>
            <a:ext cx="875124" cy="0"/>
          </a:xfrm>
          <a:prstGeom prst="line">
            <a:avLst/>
          </a:prstGeom>
          <a:noFill/>
          <a:ln w="38100" cmpd="sng">
            <a:solidFill>
              <a:srgbClr val="66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" name="Rectangle 25"/>
          <p:cNvSpPr>
            <a:spLocks noChangeArrowheads="1"/>
          </p:cNvSpPr>
          <p:nvPr/>
        </p:nvSpPr>
        <p:spPr bwMode="auto">
          <a:xfrm>
            <a:off x="6509822" y="5144390"/>
            <a:ext cx="914400" cy="22860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prstDash val="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Rectangle 26"/>
          <p:cNvSpPr>
            <a:spLocks noChangeArrowheads="1"/>
          </p:cNvSpPr>
          <p:nvPr/>
        </p:nvSpPr>
        <p:spPr bwMode="auto">
          <a:xfrm>
            <a:off x="6509822" y="5372990"/>
            <a:ext cx="914400" cy="22860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prstDash val="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Rectangle 33"/>
          <p:cNvSpPr>
            <a:spLocks noChangeArrowheads="1"/>
          </p:cNvSpPr>
          <p:nvPr/>
        </p:nvSpPr>
        <p:spPr bwMode="auto">
          <a:xfrm>
            <a:off x="6509822" y="5602041"/>
            <a:ext cx="914400" cy="22860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prstDash val="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Rectangle 8"/>
          <p:cNvSpPr>
            <a:spLocks noChangeArrowheads="1"/>
          </p:cNvSpPr>
          <p:nvPr/>
        </p:nvSpPr>
        <p:spPr bwMode="auto">
          <a:xfrm>
            <a:off x="6507349" y="5145303"/>
            <a:ext cx="914400" cy="679999"/>
          </a:xfrm>
          <a:prstGeom prst="rect">
            <a:avLst/>
          </a:prstGeom>
          <a:solidFill>
            <a:srgbClr val="3366FF">
              <a:alpha val="73000"/>
            </a:srgbClr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Rectangle 25"/>
          <p:cNvSpPr>
            <a:spLocks noChangeArrowheads="1"/>
          </p:cNvSpPr>
          <p:nvPr/>
        </p:nvSpPr>
        <p:spPr bwMode="auto">
          <a:xfrm>
            <a:off x="6511847" y="5836551"/>
            <a:ext cx="914400" cy="22860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prstDash val="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Rectangle 26"/>
          <p:cNvSpPr>
            <a:spLocks noChangeArrowheads="1"/>
          </p:cNvSpPr>
          <p:nvPr/>
        </p:nvSpPr>
        <p:spPr bwMode="auto">
          <a:xfrm>
            <a:off x="6511847" y="6065151"/>
            <a:ext cx="914400" cy="22860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prstDash val="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Rectangle 33"/>
          <p:cNvSpPr>
            <a:spLocks noChangeArrowheads="1"/>
          </p:cNvSpPr>
          <p:nvPr/>
        </p:nvSpPr>
        <p:spPr bwMode="auto">
          <a:xfrm>
            <a:off x="6511847" y="6294202"/>
            <a:ext cx="914400" cy="22860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prstDash val="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Rectangle 8"/>
          <p:cNvSpPr>
            <a:spLocks noChangeArrowheads="1"/>
          </p:cNvSpPr>
          <p:nvPr/>
        </p:nvSpPr>
        <p:spPr bwMode="auto">
          <a:xfrm>
            <a:off x="6509374" y="5837464"/>
            <a:ext cx="914400" cy="679999"/>
          </a:xfrm>
          <a:prstGeom prst="rect">
            <a:avLst/>
          </a:prstGeom>
          <a:solidFill>
            <a:srgbClr val="660066">
              <a:alpha val="73000"/>
            </a:srgbClr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Text Box 38"/>
          <p:cNvSpPr txBox="1">
            <a:spLocks noChangeArrowheads="1"/>
          </p:cNvSpPr>
          <p:nvPr/>
        </p:nvSpPr>
        <p:spPr bwMode="auto">
          <a:xfrm>
            <a:off x="5749930" y="5133798"/>
            <a:ext cx="711851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alibri" pitchFamily="34" charset="0"/>
              </a:rPr>
              <a:t>P</a:t>
            </a:r>
            <a:r>
              <a:rPr lang="en-GB" sz="1600" b="1" dirty="0" smtClean="0">
                <a:solidFill>
                  <a:srgbClr val="000000"/>
                </a:solidFill>
                <a:latin typeface="Calibri" pitchFamily="34" charset="0"/>
              </a:rPr>
              <a:t>P k-1</a:t>
            </a:r>
            <a:endParaRPr lang="en-GB" sz="16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11" name="Text Box 38"/>
          <p:cNvSpPr txBox="1">
            <a:spLocks noChangeArrowheads="1"/>
          </p:cNvSpPr>
          <p:nvPr/>
        </p:nvSpPr>
        <p:spPr bwMode="auto">
          <a:xfrm>
            <a:off x="5768825" y="5819702"/>
            <a:ext cx="545038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alibri" pitchFamily="34" charset="0"/>
              </a:rPr>
              <a:t>P</a:t>
            </a:r>
            <a:r>
              <a:rPr lang="en-GB" sz="1600" b="1" dirty="0" smtClean="0">
                <a:solidFill>
                  <a:srgbClr val="000000"/>
                </a:solidFill>
                <a:latin typeface="Calibri" pitchFamily="34" charset="0"/>
              </a:rPr>
              <a:t>P k</a:t>
            </a:r>
            <a:endParaRPr lang="en-GB" sz="1600" b="1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96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Demand Paging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Memory Allocation (e.g., </a:t>
            </a:r>
            <a:r>
              <a:rPr kumimoji="1" lang="en-US" altLang="zh-CN" dirty="0" smtClean="0">
                <a:latin typeface="Consolas"/>
                <a:cs typeface="Consolas"/>
              </a:rPr>
              <a:t>p = </a:t>
            </a:r>
            <a:r>
              <a:rPr kumimoji="1" lang="en-US" altLang="zh-CN" dirty="0" err="1" smtClean="0">
                <a:latin typeface="Consolas"/>
                <a:cs typeface="Consolas"/>
              </a:rPr>
              <a:t>sbrk</a:t>
            </a:r>
            <a:r>
              <a:rPr kumimoji="1" lang="en-US" altLang="zh-CN" dirty="0" smtClean="0">
                <a:latin typeface="Consolas"/>
                <a:cs typeface="Consolas"/>
              </a:rPr>
              <a:t>(8192))</a:t>
            </a:r>
          </a:p>
          <a:p>
            <a:pPr marL="0" indent="0">
              <a:buNone/>
            </a:pPr>
            <a:endParaRPr kumimoji="1" lang="en-US" altLang="zh-CN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dirty="0" smtClean="0"/>
              <a:t>User program to OS:</a:t>
            </a:r>
          </a:p>
          <a:p>
            <a:pPr marL="0" indent="0">
              <a:buNone/>
            </a:pPr>
            <a:r>
              <a:rPr kumimoji="1" lang="en-US" altLang="zh-CN" sz="2400" dirty="0" smtClean="0"/>
              <a:t>    Declare a virtual address range from p to p + 8192 for use by the current process.</a:t>
            </a:r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dirty="0" smtClean="0"/>
              <a:t>OS’ actions:</a:t>
            </a:r>
          </a:p>
          <a:p>
            <a:pPr marL="0" indent="0">
              <a:buNone/>
            </a:pPr>
            <a:r>
              <a:rPr kumimoji="1" lang="en-US" altLang="zh-CN" sz="2400" dirty="0" smtClean="0"/>
              <a:t>     Allocate the physical page and populate the page table. 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9331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Demand Paging</a:t>
            </a:r>
            <a:endParaRPr kumimoji="1"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1694711" y="1099078"/>
            <a:ext cx="66313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c</a:t>
            </a:r>
            <a:r>
              <a:rPr lang="en-US" altLang="zh-CN" sz="2000" dirty="0" smtClean="0">
                <a:latin typeface="Consolas"/>
                <a:cs typeface="Consolas"/>
              </a:rPr>
              <a:t>har *p = (char *)</a:t>
            </a:r>
            <a:r>
              <a:rPr lang="en-US" altLang="zh-CN" sz="2000" dirty="0" err="1" smtClean="0">
                <a:latin typeface="Consolas"/>
                <a:cs typeface="Consolas"/>
              </a:rPr>
              <a:t>sbrk</a:t>
            </a:r>
            <a:r>
              <a:rPr lang="en-US" altLang="zh-CN" sz="2000" dirty="0" smtClean="0">
                <a:latin typeface="Consolas"/>
                <a:cs typeface="Consolas"/>
              </a:rPr>
              <a:t>(8192)</a:t>
            </a:r>
            <a:r>
              <a:rPr lang="en-US" altLang="zh-CN" sz="2000" dirty="0">
                <a:latin typeface="Consolas"/>
                <a:cs typeface="Consolas"/>
              </a:rPr>
              <a:t>;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i="1" dirty="0" smtClean="0">
                <a:latin typeface="Arial"/>
                <a:cs typeface="Arial"/>
              </a:rPr>
              <a:t>// p is </a:t>
            </a:r>
            <a:r>
              <a:rPr lang="is-IS" altLang="zh-CN" sz="2000" i="1" dirty="0" smtClean="0">
                <a:latin typeface="Arial"/>
                <a:cs typeface="Arial"/>
              </a:rPr>
              <a:t>0x80801fffa8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p</a:t>
            </a:r>
            <a:r>
              <a:rPr lang="en-US" altLang="zh-CN" sz="2000" dirty="0" smtClean="0">
                <a:latin typeface="Consolas"/>
                <a:cs typeface="Consolas"/>
              </a:rPr>
              <a:t>[0] = ‘c’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p</a:t>
            </a:r>
            <a:r>
              <a:rPr lang="en-US" altLang="zh-CN" sz="2000" dirty="0" smtClean="0">
                <a:latin typeface="Consolas"/>
                <a:cs typeface="Consolas"/>
              </a:rPr>
              <a:t>[4096] = ‘s’</a:t>
            </a:r>
            <a:endParaRPr lang="en-US" altLang="zh-CN" sz="2000" dirty="0">
              <a:latin typeface="Consolas"/>
              <a:cs typeface="Consolas"/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094761" y="1335744"/>
            <a:ext cx="56710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2211133" y="4135988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463986" y="5593717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5108" y="3685562"/>
            <a:ext cx="1963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CPU Register: CR3</a:t>
            </a:r>
            <a:endParaRPr lang="en-US" altLang="zh-CN" sz="1600" dirty="0">
              <a:latin typeface="Arial"/>
              <a:cs typeface="Arial"/>
            </a:endParaRPr>
          </a:p>
        </p:txBody>
      </p:sp>
      <p:cxnSp>
        <p:nvCxnSpPr>
          <p:cNvPr id="48" name="Straight Arrow Connector 39"/>
          <p:cNvCxnSpPr>
            <a:stCxn id="49" idx="3"/>
            <a:endCxn id="51" idx="1"/>
          </p:cNvCxnSpPr>
          <p:nvPr/>
        </p:nvCxnSpPr>
        <p:spPr bwMode="auto">
          <a:xfrm>
            <a:off x="1744247" y="4252673"/>
            <a:ext cx="464358" cy="17711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9"/>
          <p:cNvSpPr/>
          <p:nvPr/>
        </p:nvSpPr>
        <p:spPr bwMode="auto">
          <a:xfrm>
            <a:off x="632703" y="4068031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1" name="Rectangle 9"/>
          <p:cNvSpPr/>
          <p:nvPr/>
        </p:nvSpPr>
        <p:spPr bwMode="auto">
          <a:xfrm>
            <a:off x="2208605" y="413138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 smtClean="0">
                <a:latin typeface="Arial"/>
                <a:cs typeface="Arial"/>
              </a:rPr>
              <a:t>0x3466001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52" name="Rectangle 9"/>
          <p:cNvSpPr/>
          <p:nvPr/>
        </p:nvSpPr>
        <p:spPr bwMode="auto">
          <a:xfrm>
            <a:off x="2211133" y="440014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 smtClean="0">
                <a:latin typeface="Arial"/>
                <a:cs typeface="Arial"/>
              </a:rPr>
              <a:t>unused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53" name="Rectangle 9"/>
          <p:cNvSpPr/>
          <p:nvPr/>
        </p:nvSpPr>
        <p:spPr bwMode="auto">
          <a:xfrm>
            <a:off x="2214659" y="4678151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>
                <a:latin typeface="Arial"/>
                <a:cs typeface="Arial"/>
              </a:rPr>
              <a:t>unused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54" name="Rectangle 9"/>
          <p:cNvSpPr/>
          <p:nvPr/>
        </p:nvSpPr>
        <p:spPr bwMode="auto">
          <a:xfrm>
            <a:off x="2212953" y="5262840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635300" y="493306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57" name="Straight Arrow Connector 39"/>
          <p:cNvCxnSpPr>
            <a:stCxn id="51" idx="3"/>
          </p:cNvCxnSpPr>
          <p:nvPr/>
        </p:nvCxnSpPr>
        <p:spPr bwMode="auto">
          <a:xfrm>
            <a:off x="3461719" y="4270384"/>
            <a:ext cx="399494" cy="0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solid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861204" y="4081933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latin typeface="Arial"/>
                <a:cs typeface="Arial"/>
              </a:rPr>
              <a:t>…</a:t>
            </a:r>
            <a:endParaRPr lang="en-US" altLang="zh-CN" sz="2000" b="1" dirty="0"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490132" y="6084077"/>
            <a:ext cx="3186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c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urrent process’ page table</a:t>
            </a:r>
          </a:p>
        </p:txBody>
      </p:sp>
      <p:grpSp>
        <p:nvGrpSpPr>
          <p:cNvPr id="98" name="组 97"/>
          <p:cNvGrpSpPr/>
          <p:nvPr/>
        </p:nvGrpSpPr>
        <p:grpSpPr>
          <a:xfrm>
            <a:off x="704435" y="2378773"/>
            <a:ext cx="7398258" cy="969108"/>
            <a:chOff x="348772" y="2278255"/>
            <a:chExt cx="8282721" cy="1014802"/>
          </a:xfrm>
        </p:grpSpPr>
        <p:grpSp>
          <p:nvGrpSpPr>
            <p:cNvPr id="99" name="组 98"/>
            <p:cNvGrpSpPr/>
            <p:nvPr/>
          </p:nvGrpSpPr>
          <p:grpSpPr>
            <a:xfrm>
              <a:off x="441133" y="2558563"/>
              <a:ext cx="8134194" cy="444277"/>
              <a:chOff x="115456" y="1910902"/>
              <a:chExt cx="8134194" cy="444277"/>
            </a:xfrm>
          </p:grpSpPr>
          <p:sp>
            <p:nvSpPr>
              <p:cNvPr id="137" name="Rectangle 9"/>
              <p:cNvSpPr/>
              <p:nvPr/>
            </p:nvSpPr>
            <p:spPr bwMode="auto">
              <a:xfrm>
                <a:off x="115456" y="1911854"/>
                <a:ext cx="1570180" cy="4402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138" name="Rectangle 9"/>
              <p:cNvSpPr/>
              <p:nvPr/>
            </p:nvSpPr>
            <p:spPr bwMode="auto">
              <a:xfrm>
                <a:off x="1685636" y="1910902"/>
                <a:ext cx="1202526" cy="44023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0x1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139" name="Rectangle 9"/>
              <p:cNvSpPr/>
              <p:nvPr/>
            </p:nvSpPr>
            <p:spPr bwMode="auto">
              <a:xfrm>
                <a:off x="2888784" y="1912454"/>
                <a:ext cx="1189068" cy="44023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0x2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140" name="Rectangle 9"/>
              <p:cNvSpPr/>
              <p:nvPr/>
            </p:nvSpPr>
            <p:spPr bwMode="auto">
              <a:xfrm>
                <a:off x="4077852" y="1914944"/>
                <a:ext cx="1108384" cy="44023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141" name="Rectangle 9"/>
              <p:cNvSpPr/>
              <p:nvPr/>
            </p:nvSpPr>
            <p:spPr bwMode="auto">
              <a:xfrm>
                <a:off x="6301331" y="1913446"/>
                <a:ext cx="1948319" cy="4402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0xfa8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142" name="Rectangle 9"/>
              <p:cNvSpPr/>
              <p:nvPr/>
            </p:nvSpPr>
            <p:spPr bwMode="auto">
              <a:xfrm>
                <a:off x="5192947" y="1913392"/>
                <a:ext cx="1108384" cy="44023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0x1ff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</p:grpSp>
        <p:sp>
          <p:nvSpPr>
            <p:cNvPr id="100" name="TextBox 15"/>
            <p:cNvSpPr txBox="1"/>
            <p:nvPr/>
          </p:nvSpPr>
          <p:spPr>
            <a:xfrm>
              <a:off x="348772" y="2298721"/>
              <a:ext cx="542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63</a:t>
              </a:r>
            </a:p>
          </p:txBody>
        </p:sp>
        <p:sp>
          <p:nvSpPr>
            <p:cNvPr id="101" name="TextBox 15"/>
            <p:cNvSpPr txBox="1"/>
            <p:nvPr/>
          </p:nvSpPr>
          <p:spPr>
            <a:xfrm>
              <a:off x="8282217" y="2279141"/>
              <a:ext cx="349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0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102" name="TextBox 15"/>
            <p:cNvSpPr txBox="1"/>
            <p:nvPr/>
          </p:nvSpPr>
          <p:spPr>
            <a:xfrm>
              <a:off x="1676505" y="2310441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48</a:t>
              </a:r>
            </a:p>
          </p:txBody>
        </p:sp>
        <p:sp>
          <p:nvSpPr>
            <p:cNvPr id="103" name="TextBox 15"/>
            <p:cNvSpPr txBox="1"/>
            <p:nvPr/>
          </p:nvSpPr>
          <p:spPr>
            <a:xfrm>
              <a:off x="1942220" y="228982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47</a:t>
              </a:r>
            </a:p>
          </p:txBody>
        </p:sp>
        <p:sp>
          <p:nvSpPr>
            <p:cNvPr id="106" name="TextBox 15"/>
            <p:cNvSpPr txBox="1"/>
            <p:nvPr/>
          </p:nvSpPr>
          <p:spPr>
            <a:xfrm>
              <a:off x="2880476" y="229889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</a:t>
              </a:r>
              <a:r>
                <a:rPr lang="en-US" sz="1400" dirty="0">
                  <a:latin typeface="Calibri" pitchFamily="34" charset="0"/>
                </a:rPr>
                <a:t>9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107" name="TextBox 15"/>
            <p:cNvSpPr txBox="1"/>
            <p:nvPr/>
          </p:nvSpPr>
          <p:spPr>
            <a:xfrm>
              <a:off x="3158447" y="228974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38</a:t>
              </a:r>
            </a:p>
          </p:txBody>
        </p:sp>
        <p:sp>
          <p:nvSpPr>
            <p:cNvPr id="108" name="TextBox 15"/>
            <p:cNvSpPr txBox="1"/>
            <p:nvPr/>
          </p:nvSpPr>
          <p:spPr>
            <a:xfrm>
              <a:off x="4026970" y="228740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30</a:t>
              </a:r>
            </a:p>
          </p:txBody>
        </p:sp>
        <p:sp>
          <p:nvSpPr>
            <p:cNvPr id="109" name="TextBox 15"/>
            <p:cNvSpPr txBox="1"/>
            <p:nvPr/>
          </p:nvSpPr>
          <p:spPr>
            <a:xfrm>
              <a:off x="4317198" y="227825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29</a:t>
              </a:r>
            </a:p>
          </p:txBody>
        </p:sp>
        <p:sp>
          <p:nvSpPr>
            <p:cNvPr id="110" name="TextBox 15"/>
            <p:cNvSpPr txBox="1"/>
            <p:nvPr/>
          </p:nvSpPr>
          <p:spPr>
            <a:xfrm>
              <a:off x="5147161" y="2288928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</a:t>
              </a:r>
              <a:r>
                <a:rPr lang="en-US" sz="1400" dirty="0">
                  <a:latin typeface="Calibri" pitchFamily="34" charset="0"/>
                </a:rPr>
                <a:t>1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111" name="TextBox 15"/>
            <p:cNvSpPr txBox="1"/>
            <p:nvPr/>
          </p:nvSpPr>
          <p:spPr>
            <a:xfrm>
              <a:off x="5449645" y="229124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20</a:t>
              </a:r>
            </a:p>
          </p:txBody>
        </p:sp>
        <p:sp>
          <p:nvSpPr>
            <p:cNvPr id="112" name="TextBox 15"/>
            <p:cNvSpPr txBox="1"/>
            <p:nvPr/>
          </p:nvSpPr>
          <p:spPr>
            <a:xfrm>
              <a:off x="6254895" y="2311014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12</a:t>
              </a:r>
            </a:p>
          </p:txBody>
        </p:sp>
        <p:sp>
          <p:nvSpPr>
            <p:cNvPr id="114" name="TextBox 15"/>
            <p:cNvSpPr txBox="1"/>
            <p:nvPr/>
          </p:nvSpPr>
          <p:spPr>
            <a:xfrm>
              <a:off x="6557380" y="2313329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11</a:t>
              </a:r>
            </a:p>
          </p:txBody>
        </p:sp>
        <p:sp>
          <p:nvSpPr>
            <p:cNvPr id="115" name="矩形 114"/>
            <p:cNvSpPr/>
            <p:nvPr/>
          </p:nvSpPr>
          <p:spPr>
            <a:xfrm>
              <a:off x="2092357" y="296219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L0 Offset </a:t>
              </a:r>
            </a:p>
          </p:txBody>
        </p:sp>
        <p:sp>
          <p:nvSpPr>
            <p:cNvPr id="116" name="矩形 115"/>
            <p:cNvSpPr/>
            <p:nvPr/>
          </p:nvSpPr>
          <p:spPr>
            <a:xfrm>
              <a:off x="761256" y="2985280"/>
              <a:ext cx="9530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Reserved</a:t>
              </a:r>
            </a:p>
          </p:txBody>
        </p:sp>
        <p:sp>
          <p:nvSpPr>
            <p:cNvPr id="128" name="矩形 127"/>
            <p:cNvSpPr/>
            <p:nvPr/>
          </p:nvSpPr>
          <p:spPr>
            <a:xfrm>
              <a:off x="3317503" y="298528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L1 Offset</a:t>
              </a:r>
            </a:p>
          </p:txBody>
        </p:sp>
        <p:sp>
          <p:nvSpPr>
            <p:cNvPr id="130" name="矩形 129"/>
            <p:cNvSpPr/>
            <p:nvPr/>
          </p:nvSpPr>
          <p:spPr>
            <a:xfrm>
              <a:off x="4495533" y="296219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L2 Offset </a:t>
              </a:r>
            </a:p>
          </p:txBody>
        </p:sp>
        <p:sp>
          <p:nvSpPr>
            <p:cNvPr id="133" name="矩形 132"/>
            <p:cNvSpPr/>
            <p:nvPr/>
          </p:nvSpPr>
          <p:spPr>
            <a:xfrm>
              <a:off x="5587538" y="2962251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L3 Offset </a:t>
              </a:r>
            </a:p>
          </p:txBody>
        </p:sp>
        <p:sp>
          <p:nvSpPr>
            <p:cNvPr id="136" name="矩形 135"/>
            <p:cNvSpPr/>
            <p:nvPr/>
          </p:nvSpPr>
          <p:spPr>
            <a:xfrm>
              <a:off x="7090758" y="2985280"/>
              <a:ext cx="11336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Page Offset </a:t>
              </a:r>
            </a:p>
          </p:txBody>
        </p:sp>
      </p:grpSp>
      <p:sp>
        <p:nvSpPr>
          <p:cNvPr id="27" name="矩形 26"/>
          <p:cNvSpPr/>
          <p:nvPr/>
        </p:nvSpPr>
        <p:spPr>
          <a:xfrm>
            <a:off x="5215922" y="3632716"/>
            <a:ext cx="34708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zh-CN" sz="2000" dirty="0" smtClean="0">
                <a:solidFill>
                  <a:srgbClr val="0000FF"/>
                </a:solidFill>
                <a:latin typeface="Arial"/>
                <a:cs typeface="Arial"/>
              </a:rPr>
              <a:t>OS adds [</a:t>
            </a:r>
            <a:r>
              <a:rPr lang="is-IS" altLang="zh-CN" sz="2000" dirty="0">
                <a:solidFill>
                  <a:srgbClr val="0000FF"/>
                </a:solidFill>
                <a:latin typeface="Arial"/>
                <a:cs typeface="Arial"/>
              </a:rPr>
              <a:t>0x80801fffa8</a:t>
            </a:r>
            <a:r>
              <a:rPr lang="en-US" altLang="zh-CN" sz="2000" dirty="0" smtClean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lang="is-IS" altLang="zh-CN" sz="2000" dirty="0">
                <a:solidFill>
                  <a:srgbClr val="0000FF"/>
                </a:solidFill>
                <a:latin typeface="Arial"/>
                <a:cs typeface="Arial"/>
              </a:rPr>
              <a:t>0x80801fffa8</a:t>
            </a:r>
            <a:r>
              <a:rPr lang="en-US" altLang="zh-CN" sz="2000" dirty="0" smtClean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lang="en-US" altLang="zh-CN" sz="2000" dirty="0">
                <a:solidFill>
                  <a:srgbClr val="0000FF"/>
                </a:solidFill>
                <a:latin typeface="Arial"/>
                <a:cs typeface="Arial"/>
              </a:rPr>
              <a:t>8192) to </a:t>
            </a:r>
            <a:r>
              <a:rPr lang="en-US" altLang="zh-CN" sz="2000" dirty="0" smtClean="0">
                <a:solidFill>
                  <a:srgbClr val="0000FF"/>
                </a:solidFill>
                <a:latin typeface="Arial"/>
                <a:cs typeface="Arial"/>
              </a:rPr>
              <a:t>the process’ </a:t>
            </a:r>
            <a:r>
              <a:rPr lang="en-US" altLang="zh-CN" sz="2000" dirty="0">
                <a:solidFill>
                  <a:srgbClr val="0000FF"/>
                </a:solidFill>
                <a:latin typeface="Arial"/>
                <a:cs typeface="Arial"/>
              </a:rPr>
              <a:t>virtual address </a:t>
            </a:r>
            <a:r>
              <a:rPr lang="en-US" altLang="zh-CN" sz="2000" dirty="0" smtClean="0">
                <a:solidFill>
                  <a:srgbClr val="0000FF"/>
                </a:solidFill>
                <a:latin typeface="Arial"/>
                <a:cs typeface="Arial"/>
              </a:rPr>
              <a:t>info</a:t>
            </a:r>
          </a:p>
          <a:p>
            <a:pPr marL="457200" indent="-457200">
              <a:buAutoNum type="arabicPeriod"/>
            </a:pPr>
            <a:endParaRPr lang="en-US" altLang="zh-CN" sz="20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36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Demand Paging</a:t>
            </a:r>
            <a:endParaRPr kumimoji="1"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1694711" y="1099078"/>
            <a:ext cx="66313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c</a:t>
            </a:r>
            <a:r>
              <a:rPr lang="en-US" altLang="zh-CN" sz="2000" dirty="0" smtClean="0">
                <a:latin typeface="Consolas"/>
                <a:cs typeface="Consolas"/>
              </a:rPr>
              <a:t>har *p = (char *)</a:t>
            </a:r>
            <a:r>
              <a:rPr lang="en-US" altLang="zh-CN" sz="2000" dirty="0" err="1" smtClean="0">
                <a:latin typeface="Consolas"/>
                <a:cs typeface="Consolas"/>
              </a:rPr>
              <a:t>sbrk</a:t>
            </a:r>
            <a:r>
              <a:rPr lang="en-US" altLang="zh-CN" sz="2000" dirty="0" smtClean="0">
                <a:latin typeface="Consolas"/>
                <a:cs typeface="Consolas"/>
              </a:rPr>
              <a:t>(8192)</a:t>
            </a:r>
            <a:r>
              <a:rPr lang="en-US" altLang="zh-CN" sz="2000" dirty="0">
                <a:latin typeface="Consolas"/>
                <a:cs typeface="Consolas"/>
              </a:rPr>
              <a:t>;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i="1" dirty="0" smtClean="0">
                <a:latin typeface="Arial"/>
                <a:cs typeface="Arial"/>
              </a:rPr>
              <a:t>// p is </a:t>
            </a:r>
            <a:r>
              <a:rPr lang="is-IS" altLang="zh-CN" sz="2000" i="1" dirty="0" smtClean="0">
                <a:latin typeface="Arial"/>
                <a:cs typeface="Arial"/>
              </a:rPr>
              <a:t>0x80801fffa8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p</a:t>
            </a:r>
            <a:r>
              <a:rPr lang="en-US" altLang="zh-CN" sz="2000" dirty="0" smtClean="0">
                <a:latin typeface="Consolas"/>
                <a:cs typeface="Consolas"/>
              </a:rPr>
              <a:t>[0] = ‘c’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p</a:t>
            </a:r>
            <a:r>
              <a:rPr lang="en-US" altLang="zh-CN" sz="2000" dirty="0" smtClean="0">
                <a:latin typeface="Consolas"/>
                <a:cs typeface="Consolas"/>
              </a:rPr>
              <a:t>[4096] = ‘s’</a:t>
            </a:r>
            <a:endParaRPr lang="en-US" altLang="zh-CN" sz="2000" dirty="0">
              <a:latin typeface="Consolas"/>
              <a:cs typeface="Consolas"/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094761" y="1664206"/>
            <a:ext cx="56710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2211133" y="4135988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463986" y="5593717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5108" y="3685562"/>
            <a:ext cx="1963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CPU Register: CR3</a:t>
            </a:r>
            <a:endParaRPr lang="en-US" altLang="zh-CN" sz="1600" dirty="0">
              <a:latin typeface="Arial"/>
              <a:cs typeface="Arial"/>
            </a:endParaRPr>
          </a:p>
        </p:txBody>
      </p:sp>
      <p:cxnSp>
        <p:nvCxnSpPr>
          <p:cNvPr id="48" name="Straight Arrow Connector 39"/>
          <p:cNvCxnSpPr>
            <a:stCxn id="49" idx="3"/>
            <a:endCxn id="51" idx="1"/>
          </p:cNvCxnSpPr>
          <p:nvPr/>
        </p:nvCxnSpPr>
        <p:spPr bwMode="auto">
          <a:xfrm>
            <a:off x="1744247" y="4252673"/>
            <a:ext cx="464358" cy="17711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9"/>
          <p:cNvSpPr/>
          <p:nvPr/>
        </p:nvSpPr>
        <p:spPr bwMode="auto">
          <a:xfrm>
            <a:off x="632703" y="4068031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1" name="Rectangle 9"/>
          <p:cNvSpPr/>
          <p:nvPr/>
        </p:nvSpPr>
        <p:spPr bwMode="auto">
          <a:xfrm>
            <a:off x="2208605" y="413138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 smtClean="0">
                <a:latin typeface="Arial"/>
                <a:cs typeface="Arial"/>
              </a:rPr>
              <a:t>0x3466001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52" name="Rectangle 9"/>
          <p:cNvSpPr/>
          <p:nvPr/>
        </p:nvSpPr>
        <p:spPr bwMode="auto">
          <a:xfrm>
            <a:off x="2211133" y="440014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unused</a:t>
            </a:r>
            <a:endParaRPr lang="en-US" altLang="zh-CN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3" name="Rectangle 9"/>
          <p:cNvSpPr/>
          <p:nvPr/>
        </p:nvSpPr>
        <p:spPr bwMode="auto">
          <a:xfrm>
            <a:off x="2214659" y="4678151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>
                <a:latin typeface="Arial"/>
                <a:cs typeface="Arial"/>
              </a:rPr>
              <a:t>unused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54" name="Rectangle 9"/>
          <p:cNvSpPr/>
          <p:nvPr/>
        </p:nvSpPr>
        <p:spPr bwMode="auto">
          <a:xfrm>
            <a:off x="2212953" y="5262840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635300" y="493306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57" name="Straight Arrow Connector 39"/>
          <p:cNvCxnSpPr>
            <a:stCxn id="51" idx="3"/>
          </p:cNvCxnSpPr>
          <p:nvPr/>
        </p:nvCxnSpPr>
        <p:spPr bwMode="auto">
          <a:xfrm>
            <a:off x="3461719" y="4270384"/>
            <a:ext cx="399494" cy="0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solid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861204" y="4081933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latin typeface="Arial"/>
                <a:cs typeface="Arial"/>
              </a:rPr>
              <a:t>…</a:t>
            </a:r>
            <a:endParaRPr lang="en-US" altLang="zh-CN" sz="2000" b="1" dirty="0"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490128" y="6268743"/>
            <a:ext cx="3186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c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urrent process’ page </a:t>
            </a:r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able</a:t>
            </a:r>
            <a:endParaRPr lang="en-US" altLang="zh-CN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704435" y="2378773"/>
            <a:ext cx="7398258" cy="969108"/>
            <a:chOff x="348772" y="2278255"/>
            <a:chExt cx="8282721" cy="1014802"/>
          </a:xfrm>
        </p:grpSpPr>
        <p:grpSp>
          <p:nvGrpSpPr>
            <p:cNvPr id="78" name="组 77"/>
            <p:cNvGrpSpPr/>
            <p:nvPr/>
          </p:nvGrpSpPr>
          <p:grpSpPr>
            <a:xfrm>
              <a:off x="441133" y="2558563"/>
              <a:ext cx="8134194" cy="444277"/>
              <a:chOff x="115456" y="1910902"/>
              <a:chExt cx="8134194" cy="444277"/>
            </a:xfrm>
          </p:grpSpPr>
          <p:sp>
            <p:nvSpPr>
              <p:cNvPr id="79" name="Rectangle 9"/>
              <p:cNvSpPr/>
              <p:nvPr/>
            </p:nvSpPr>
            <p:spPr bwMode="auto">
              <a:xfrm>
                <a:off x="115456" y="1911854"/>
                <a:ext cx="1570180" cy="4402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2" name="Rectangle 9"/>
              <p:cNvSpPr/>
              <p:nvPr/>
            </p:nvSpPr>
            <p:spPr bwMode="auto">
              <a:xfrm>
                <a:off x="1685636" y="1910902"/>
                <a:ext cx="1202526" cy="44023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0x1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3" name="Rectangle 9"/>
              <p:cNvSpPr/>
              <p:nvPr/>
            </p:nvSpPr>
            <p:spPr bwMode="auto">
              <a:xfrm>
                <a:off x="2888784" y="1912454"/>
                <a:ext cx="1189068" cy="44023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0x2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4" name="Rectangle 9"/>
              <p:cNvSpPr/>
              <p:nvPr/>
            </p:nvSpPr>
            <p:spPr bwMode="auto">
              <a:xfrm>
                <a:off x="4077852" y="1914944"/>
                <a:ext cx="1108384" cy="44023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5" name="Rectangle 9"/>
              <p:cNvSpPr/>
              <p:nvPr/>
            </p:nvSpPr>
            <p:spPr bwMode="auto">
              <a:xfrm>
                <a:off x="6301331" y="1913446"/>
                <a:ext cx="1948319" cy="4402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0xfa8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6" name="Rectangle 9"/>
              <p:cNvSpPr/>
              <p:nvPr/>
            </p:nvSpPr>
            <p:spPr bwMode="auto">
              <a:xfrm>
                <a:off x="5192947" y="1913392"/>
                <a:ext cx="1108384" cy="44023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0x1ff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</p:grpSp>
        <p:sp>
          <p:nvSpPr>
            <p:cNvPr id="67" name="TextBox 15"/>
            <p:cNvSpPr txBox="1"/>
            <p:nvPr/>
          </p:nvSpPr>
          <p:spPr>
            <a:xfrm>
              <a:off x="348772" y="2298721"/>
              <a:ext cx="542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63</a:t>
              </a:r>
            </a:p>
          </p:txBody>
        </p:sp>
        <p:sp>
          <p:nvSpPr>
            <p:cNvPr id="68" name="TextBox 15"/>
            <p:cNvSpPr txBox="1"/>
            <p:nvPr/>
          </p:nvSpPr>
          <p:spPr>
            <a:xfrm>
              <a:off x="8282217" y="2279141"/>
              <a:ext cx="349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0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69" name="TextBox 15"/>
            <p:cNvSpPr txBox="1"/>
            <p:nvPr/>
          </p:nvSpPr>
          <p:spPr>
            <a:xfrm>
              <a:off x="1676505" y="2310441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48</a:t>
              </a:r>
            </a:p>
          </p:txBody>
        </p:sp>
        <p:sp>
          <p:nvSpPr>
            <p:cNvPr id="70" name="TextBox 15"/>
            <p:cNvSpPr txBox="1"/>
            <p:nvPr/>
          </p:nvSpPr>
          <p:spPr>
            <a:xfrm>
              <a:off x="1942220" y="228982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47</a:t>
              </a:r>
            </a:p>
          </p:txBody>
        </p:sp>
        <p:sp>
          <p:nvSpPr>
            <p:cNvPr id="71" name="TextBox 15"/>
            <p:cNvSpPr txBox="1"/>
            <p:nvPr/>
          </p:nvSpPr>
          <p:spPr>
            <a:xfrm>
              <a:off x="2880476" y="229889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</a:t>
              </a:r>
              <a:r>
                <a:rPr lang="en-US" sz="1400" dirty="0">
                  <a:latin typeface="Calibri" pitchFamily="34" charset="0"/>
                </a:rPr>
                <a:t>9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72" name="TextBox 15"/>
            <p:cNvSpPr txBox="1"/>
            <p:nvPr/>
          </p:nvSpPr>
          <p:spPr>
            <a:xfrm>
              <a:off x="3158447" y="228974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38</a:t>
              </a:r>
            </a:p>
          </p:txBody>
        </p:sp>
        <p:sp>
          <p:nvSpPr>
            <p:cNvPr id="73" name="TextBox 15"/>
            <p:cNvSpPr txBox="1"/>
            <p:nvPr/>
          </p:nvSpPr>
          <p:spPr>
            <a:xfrm>
              <a:off x="4026970" y="228740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30</a:t>
              </a:r>
            </a:p>
          </p:txBody>
        </p:sp>
        <p:sp>
          <p:nvSpPr>
            <p:cNvPr id="74" name="TextBox 15"/>
            <p:cNvSpPr txBox="1"/>
            <p:nvPr/>
          </p:nvSpPr>
          <p:spPr>
            <a:xfrm>
              <a:off x="4317198" y="227825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29</a:t>
              </a:r>
            </a:p>
          </p:txBody>
        </p:sp>
        <p:sp>
          <p:nvSpPr>
            <p:cNvPr id="76" name="TextBox 15"/>
            <p:cNvSpPr txBox="1"/>
            <p:nvPr/>
          </p:nvSpPr>
          <p:spPr>
            <a:xfrm>
              <a:off x="5147161" y="2288928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</a:t>
              </a:r>
              <a:r>
                <a:rPr lang="en-US" sz="1400" dirty="0">
                  <a:latin typeface="Calibri" pitchFamily="34" charset="0"/>
                </a:rPr>
                <a:t>1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77" name="TextBox 15"/>
            <p:cNvSpPr txBox="1"/>
            <p:nvPr/>
          </p:nvSpPr>
          <p:spPr>
            <a:xfrm>
              <a:off x="5449645" y="229124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20</a:t>
              </a:r>
            </a:p>
          </p:txBody>
        </p:sp>
        <p:sp>
          <p:nvSpPr>
            <p:cNvPr id="87" name="TextBox 15"/>
            <p:cNvSpPr txBox="1"/>
            <p:nvPr/>
          </p:nvSpPr>
          <p:spPr>
            <a:xfrm>
              <a:off x="6254895" y="2311014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12</a:t>
              </a:r>
            </a:p>
          </p:txBody>
        </p:sp>
        <p:sp>
          <p:nvSpPr>
            <p:cNvPr id="90" name="TextBox 15"/>
            <p:cNvSpPr txBox="1"/>
            <p:nvPr/>
          </p:nvSpPr>
          <p:spPr>
            <a:xfrm>
              <a:off x="6557380" y="2313329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11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2092357" y="296219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L0 Offset 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761256" y="2985280"/>
              <a:ext cx="9530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Reserved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3317503" y="298528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L1 Offset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4495533" y="296219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L2 Offset 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5587538" y="2962251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L3 Offset 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7090758" y="2985280"/>
              <a:ext cx="11336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Page Offset </a:t>
              </a:r>
            </a:p>
          </p:txBody>
        </p:sp>
      </p:grpSp>
      <p:cxnSp>
        <p:nvCxnSpPr>
          <p:cNvPr id="44" name="Straight Arrow Connector 39"/>
          <p:cNvCxnSpPr>
            <a:stCxn id="82" idx="2"/>
            <a:endCxn id="52" idx="1"/>
          </p:cNvCxnSpPr>
          <p:nvPr/>
        </p:nvCxnSpPr>
        <p:spPr bwMode="auto">
          <a:xfrm rot="5400000">
            <a:off x="1732678" y="3545326"/>
            <a:ext cx="1472278" cy="515368"/>
          </a:xfrm>
          <a:prstGeom prst="bentConnector4">
            <a:avLst>
              <a:gd name="adj1" fmla="val 45279"/>
              <a:gd name="adj2" fmla="val 144357"/>
            </a:avLst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260616" y="3512547"/>
            <a:ext cx="34708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zh-CN" sz="2000" dirty="0">
                <a:solidFill>
                  <a:srgbClr val="0000FF"/>
                </a:solidFill>
                <a:latin typeface="Arial"/>
                <a:cs typeface="Arial"/>
              </a:rPr>
              <a:t>OS adds [</a:t>
            </a:r>
            <a:r>
              <a:rPr lang="is-IS" altLang="zh-CN" sz="2000" dirty="0">
                <a:solidFill>
                  <a:srgbClr val="0000FF"/>
                </a:solidFill>
                <a:latin typeface="Arial"/>
                <a:cs typeface="Arial"/>
              </a:rPr>
              <a:t>0x80801fffa8</a:t>
            </a:r>
            <a:r>
              <a:rPr lang="en-US" altLang="zh-CN" sz="2000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lang="is-IS" altLang="zh-CN" sz="2000" dirty="0">
                <a:solidFill>
                  <a:srgbClr val="0000FF"/>
                </a:solidFill>
                <a:latin typeface="Arial"/>
                <a:cs typeface="Arial"/>
              </a:rPr>
              <a:t>0x80801fffa8</a:t>
            </a:r>
            <a:r>
              <a:rPr lang="en-US" altLang="zh-CN" sz="2000" dirty="0">
                <a:solidFill>
                  <a:srgbClr val="0000FF"/>
                </a:solidFill>
                <a:latin typeface="Arial"/>
                <a:cs typeface="Arial"/>
              </a:rPr>
              <a:t>+8192) to the process’ virtual address info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>
                <a:solidFill>
                  <a:srgbClr val="0000FF"/>
                </a:solidFill>
                <a:latin typeface="Arial"/>
                <a:cs typeface="Arial"/>
              </a:rPr>
              <a:t>MMU tells OS entry 1 is missing in the page at level 0. (</a:t>
            </a:r>
            <a:r>
              <a:rPr lang="en-US" altLang="zh-CN" sz="2000" i="1" dirty="0" smtClean="0">
                <a:solidFill>
                  <a:srgbClr val="0000FF"/>
                </a:solidFill>
                <a:latin typeface="Arial"/>
                <a:cs typeface="Arial"/>
              </a:rPr>
              <a:t>Page fault</a:t>
            </a:r>
            <a:r>
              <a:rPr lang="en-US" altLang="zh-CN" sz="2000" dirty="0" smtClean="0">
                <a:solidFill>
                  <a:srgbClr val="0000FF"/>
                </a:solidFill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3701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Demand Paging</a:t>
            </a:r>
            <a:endParaRPr kumimoji="1"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1694711" y="1099078"/>
            <a:ext cx="691339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c</a:t>
            </a:r>
            <a:r>
              <a:rPr lang="en-US" altLang="zh-CN" sz="2000" dirty="0" smtClean="0">
                <a:latin typeface="Consolas"/>
                <a:cs typeface="Consolas"/>
              </a:rPr>
              <a:t>har *p = (char *)malloc(8192)</a:t>
            </a:r>
            <a:r>
              <a:rPr lang="en-US" altLang="zh-CN" sz="2000" dirty="0">
                <a:latin typeface="Consolas"/>
                <a:cs typeface="Consolas"/>
              </a:rPr>
              <a:t>;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i="1" dirty="0" smtClean="0">
                <a:latin typeface="Arial"/>
                <a:cs typeface="Arial"/>
              </a:rPr>
              <a:t>// p is </a:t>
            </a:r>
            <a:r>
              <a:rPr lang="is-IS" altLang="zh-CN" sz="2000" i="1" dirty="0" smtClean="0">
                <a:latin typeface="Arial"/>
                <a:cs typeface="Arial"/>
              </a:rPr>
              <a:t>0x80801fffa8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p</a:t>
            </a:r>
            <a:r>
              <a:rPr lang="en-US" altLang="zh-CN" sz="2000" dirty="0" smtClean="0">
                <a:latin typeface="Consolas"/>
                <a:cs typeface="Consolas"/>
              </a:rPr>
              <a:t>[0] = ‘c’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p</a:t>
            </a:r>
            <a:r>
              <a:rPr lang="en-US" altLang="zh-CN" sz="2000" dirty="0" smtClean="0">
                <a:latin typeface="Consolas"/>
                <a:cs typeface="Consolas"/>
              </a:rPr>
              <a:t>[4096] = ‘s’</a:t>
            </a:r>
            <a:endParaRPr lang="en-US" altLang="zh-CN" sz="2000" dirty="0">
              <a:latin typeface="Consolas"/>
              <a:cs typeface="Consolas"/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094761" y="1664206"/>
            <a:ext cx="56710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2211133" y="4135988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463986" y="5593717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5108" y="3685562"/>
            <a:ext cx="1963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CPU Register: CR3</a:t>
            </a:r>
            <a:endParaRPr lang="en-US" altLang="zh-CN" sz="1600" dirty="0">
              <a:latin typeface="Arial"/>
              <a:cs typeface="Arial"/>
            </a:endParaRPr>
          </a:p>
        </p:txBody>
      </p:sp>
      <p:cxnSp>
        <p:nvCxnSpPr>
          <p:cNvPr id="48" name="Straight Arrow Connector 39"/>
          <p:cNvCxnSpPr>
            <a:stCxn id="49" idx="3"/>
            <a:endCxn id="51" idx="1"/>
          </p:cNvCxnSpPr>
          <p:nvPr/>
        </p:nvCxnSpPr>
        <p:spPr bwMode="auto">
          <a:xfrm>
            <a:off x="1744247" y="4252673"/>
            <a:ext cx="464358" cy="17711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9"/>
          <p:cNvSpPr/>
          <p:nvPr/>
        </p:nvSpPr>
        <p:spPr bwMode="auto">
          <a:xfrm>
            <a:off x="632703" y="4068031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1" name="Rectangle 9"/>
          <p:cNvSpPr/>
          <p:nvPr/>
        </p:nvSpPr>
        <p:spPr bwMode="auto">
          <a:xfrm>
            <a:off x="2208605" y="413138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 smtClean="0">
                <a:latin typeface="Arial"/>
                <a:cs typeface="Arial"/>
              </a:rPr>
              <a:t>0x3466001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52" name="Rectangle 9"/>
          <p:cNvSpPr/>
          <p:nvPr/>
        </p:nvSpPr>
        <p:spPr bwMode="auto">
          <a:xfrm>
            <a:off x="2211133" y="440014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0x3668001</a:t>
            </a:r>
            <a:endParaRPr lang="en-US" altLang="zh-CN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3" name="Rectangle 9"/>
          <p:cNvSpPr/>
          <p:nvPr/>
        </p:nvSpPr>
        <p:spPr bwMode="auto">
          <a:xfrm>
            <a:off x="2214659" y="4678151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>
                <a:latin typeface="Arial"/>
                <a:cs typeface="Arial"/>
              </a:rPr>
              <a:t>unused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54" name="Rectangle 9"/>
          <p:cNvSpPr/>
          <p:nvPr/>
        </p:nvSpPr>
        <p:spPr bwMode="auto">
          <a:xfrm>
            <a:off x="2212953" y="5262840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635300" y="493306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57" name="Straight Arrow Connector 39"/>
          <p:cNvCxnSpPr>
            <a:stCxn id="51" idx="3"/>
          </p:cNvCxnSpPr>
          <p:nvPr/>
        </p:nvCxnSpPr>
        <p:spPr bwMode="auto">
          <a:xfrm>
            <a:off x="3461719" y="4270384"/>
            <a:ext cx="399494" cy="0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solid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861204" y="4081933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latin typeface="Arial"/>
                <a:cs typeface="Arial"/>
              </a:rPr>
              <a:t>…</a:t>
            </a:r>
            <a:endParaRPr lang="en-US" altLang="zh-CN" sz="2000" b="1" dirty="0"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490128" y="6268743"/>
            <a:ext cx="3186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c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urrent process’ page </a:t>
            </a:r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able</a:t>
            </a:r>
            <a:endParaRPr lang="en-US" altLang="zh-CN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704435" y="2378773"/>
            <a:ext cx="7398258" cy="969108"/>
            <a:chOff x="348772" y="2278255"/>
            <a:chExt cx="8282721" cy="1014802"/>
          </a:xfrm>
        </p:grpSpPr>
        <p:grpSp>
          <p:nvGrpSpPr>
            <p:cNvPr id="78" name="组 77"/>
            <p:cNvGrpSpPr/>
            <p:nvPr/>
          </p:nvGrpSpPr>
          <p:grpSpPr>
            <a:xfrm>
              <a:off x="441133" y="2558563"/>
              <a:ext cx="8134194" cy="444277"/>
              <a:chOff x="115456" y="1910902"/>
              <a:chExt cx="8134194" cy="444277"/>
            </a:xfrm>
          </p:grpSpPr>
          <p:sp>
            <p:nvSpPr>
              <p:cNvPr id="79" name="Rectangle 9"/>
              <p:cNvSpPr/>
              <p:nvPr/>
            </p:nvSpPr>
            <p:spPr bwMode="auto">
              <a:xfrm>
                <a:off x="115456" y="1911854"/>
                <a:ext cx="1570180" cy="4402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2" name="Rectangle 9"/>
              <p:cNvSpPr/>
              <p:nvPr/>
            </p:nvSpPr>
            <p:spPr bwMode="auto">
              <a:xfrm>
                <a:off x="1685636" y="1910902"/>
                <a:ext cx="1202526" cy="44023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0x1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3" name="Rectangle 9"/>
              <p:cNvSpPr/>
              <p:nvPr/>
            </p:nvSpPr>
            <p:spPr bwMode="auto">
              <a:xfrm>
                <a:off x="2888784" y="1912454"/>
                <a:ext cx="1189068" cy="44023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0x2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4" name="Rectangle 9"/>
              <p:cNvSpPr/>
              <p:nvPr/>
            </p:nvSpPr>
            <p:spPr bwMode="auto">
              <a:xfrm>
                <a:off x="4077852" y="1914944"/>
                <a:ext cx="1108384" cy="44023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5" name="Rectangle 9"/>
              <p:cNvSpPr/>
              <p:nvPr/>
            </p:nvSpPr>
            <p:spPr bwMode="auto">
              <a:xfrm>
                <a:off x="6301331" y="1913446"/>
                <a:ext cx="1948319" cy="4402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0xfa8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6" name="Rectangle 9"/>
              <p:cNvSpPr/>
              <p:nvPr/>
            </p:nvSpPr>
            <p:spPr bwMode="auto">
              <a:xfrm>
                <a:off x="5192947" y="1913392"/>
                <a:ext cx="1108384" cy="44023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0x1ff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</p:grpSp>
        <p:sp>
          <p:nvSpPr>
            <p:cNvPr id="67" name="TextBox 15"/>
            <p:cNvSpPr txBox="1"/>
            <p:nvPr/>
          </p:nvSpPr>
          <p:spPr>
            <a:xfrm>
              <a:off x="348772" y="2298721"/>
              <a:ext cx="542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63</a:t>
              </a:r>
            </a:p>
          </p:txBody>
        </p:sp>
        <p:sp>
          <p:nvSpPr>
            <p:cNvPr id="68" name="TextBox 15"/>
            <p:cNvSpPr txBox="1"/>
            <p:nvPr/>
          </p:nvSpPr>
          <p:spPr>
            <a:xfrm>
              <a:off x="8282217" y="2279141"/>
              <a:ext cx="349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0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69" name="TextBox 15"/>
            <p:cNvSpPr txBox="1"/>
            <p:nvPr/>
          </p:nvSpPr>
          <p:spPr>
            <a:xfrm>
              <a:off x="1676505" y="2310441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48</a:t>
              </a:r>
            </a:p>
          </p:txBody>
        </p:sp>
        <p:sp>
          <p:nvSpPr>
            <p:cNvPr id="70" name="TextBox 15"/>
            <p:cNvSpPr txBox="1"/>
            <p:nvPr/>
          </p:nvSpPr>
          <p:spPr>
            <a:xfrm>
              <a:off x="1942220" y="228982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47</a:t>
              </a:r>
            </a:p>
          </p:txBody>
        </p:sp>
        <p:sp>
          <p:nvSpPr>
            <p:cNvPr id="71" name="TextBox 15"/>
            <p:cNvSpPr txBox="1"/>
            <p:nvPr/>
          </p:nvSpPr>
          <p:spPr>
            <a:xfrm>
              <a:off x="2880476" y="229889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</a:t>
              </a:r>
              <a:r>
                <a:rPr lang="en-US" sz="1400" dirty="0">
                  <a:latin typeface="Calibri" pitchFamily="34" charset="0"/>
                </a:rPr>
                <a:t>9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72" name="TextBox 15"/>
            <p:cNvSpPr txBox="1"/>
            <p:nvPr/>
          </p:nvSpPr>
          <p:spPr>
            <a:xfrm>
              <a:off x="3158447" y="228974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38</a:t>
              </a:r>
            </a:p>
          </p:txBody>
        </p:sp>
        <p:sp>
          <p:nvSpPr>
            <p:cNvPr id="73" name="TextBox 15"/>
            <p:cNvSpPr txBox="1"/>
            <p:nvPr/>
          </p:nvSpPr>
          <p:spPr>
            <a:xfrm>
              <a:off x="4026970" y="228740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30</a:t>
              </a:r>
            </a:p>
          </p:txBody>
        </p:sp>
        <p:sp>
          <p:nvSpPr>
            <p:cNvPr id="74" name="TextBox 15"/>
            <p:cNvSpPr txBox="1"/>
            <p:nvPr/>
          </p:nvSpPr>
          <p:spPr>
            <a:xfrm>
              <a:off x="4317198" y="227825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29</a:t>
              </a:r>
            </a:p>
          </p:txBody>
        </p:sp>
        <p:sp>
          <p:nvSpPr>
            <p:cNvPr id="76" name="TextBox 15"/>
            <p:cNvSpPr txBox="1"/>
            <p:nvPr/>
          </p:nvSpPr>
          <p:spPr>
            <a:xfrm>
              <a:off x="5147161" y="2288928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</a:t>
              </a:r>
              <a:r>
                <a:rPr lang="en-US" sz="1400" dirty="0">
                  <a:latin typeface="Calibri" pitchFamily="34" charset="0"/>
                </a:rPr>
                <a:t>1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77" name="TextBox 15"/>
            <p:cNvSpPr txBox="1"/>
            <p:nvPr/>
          </p:nvSpPr>
          <p:spPr>
            <a:xfrm>
              <a:off x="5449645" y="229124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20</a:t>
              </a:r>
            </a:p>
          </p:txBody>
        </p:sp>
        <p:sp>
          <p:nvSpPr>
            <p:cNvPr id="87" name="TextBox 15"/>
            <p:cNvSpPr txBox="1"/>
            <p:nvPr/>
          </p:nvSpPr>
          <p:spPr>
            <a:xfrm>
              <a:off x="6254895" y="2311014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12</a:t>
              </a:r>
            </a:p>
          </p:txBody>
        </p:sp>
        <p:sp>
          <p:nvSpPr>
            <p:cNvPr id="90" name="TextBox 15"/>
            <p:cNvSpPr txBox="1"/>
            <p:nvPr/>
          </p:nvSpPr>
          <p:spPr>
            <a:xfrm>
              <a:off x="6557380" y="2313329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11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2092357" y="296219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L0 Offset 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761256" y="2985280"/>
              <a:ext cx="9530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Reserved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3317503" y="298528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L1 Offset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4495533" y="296219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L2 Offset 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5587538" y="2962251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L3 Offset 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7090758" y="2985280"/>
              <a:ext cx="11336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Page Offset </a:t>
              </a:r>
            </a:p>
          </p:txBody>
        </p:sp>
      </p:grpSp>
      <p:cxnSp>
        <p:nvCxnSpPr>
          <p:cNvPr id="44" name="Straight Arrow Connector 39"/>
          <p:cNvCxnSpPr>
            <a:stCxn id="82" idx="2"/>
            <a:endCxn id="52" idx="1"/>
          </p:cNvCxnSpPr>
          <p:nvPr/>
        </p:nvCxnSpPr>
        <p:spPr bwMode="auto">
          <a:xfrm rot="5400000">
            <a:off x="1732678" y="3545326"/>
            <a:ext cx="1472278" cy="515368"/>
          </a:xfrm>
          <a:prstGeom prst="bentConnector4">
            <a:avLst>
              <a:gd name="adj1" fmla="val 45279"/>
              <a:gd name="adj2" fmla="val 144357"/>
            </a:avLst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260616" y="3512547"/>
            <a:ext cx="347087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zh-CN" sz="2000" dirty="0">
                <a:solidFill>
                  <a:srgbClr val="0000FF"/>
                </a:solidFill>
                <a:latin typeface="Arial"/>
                <a:cs typeface="Arial"/>
              </a:rPr>
              <a:t>OS adds [</a:t>
            </a:r>
            <a:r>
              <a:rPr lang="is-IS" altLang="zh-CN" sz="2000" dirty="0">
                <a:solidFill>
                  <a:srgbClr val="0000FF"/>
                </a:solidFill>
                <a:latin typeface="Arial"/>
                <a:cs typeface="Arial"/>
              </a:rPr>
              <a:t>0x80801fffa8</a:t>
            </a:r>
            <a:r>
              <a:rPr lang="en-US" altLang="zh-CN" sz="2000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lang="is-IS" altLang="zh-CN" sz="2000" dirty="0">
                <a:solidFill>
                  <a:srgbClr val="0000FF"/>
                </a:solidFill>
                <a:latin typeface="Arial"/>
                <a:cs typeface="Arial"/>
              </a:rPr>
              <a:t>0x80801fffa8</a:t>
            </a:r>
            <a:r>
              <a:rPr lang="en-US" altLang="zh-CN" sz="2000" dirty="0">
                <a:solidFill>
                  <a:srgbClr val="0000FF"/>
                </a:solidFill>
                <a:latin typeface="Arial"/>
                <a:cs typeface="Arial"/>
              </a:rPr>
              <a:t>+8192) to the process’ virtual address info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>
                <a:solidFill>
                  <a:srgbClr val="0000FF"/>
                </a:solidFill>
                <a:latin typeface="Arial"/>
                <a:cs typeface="Arial"/>
              </a:rPr>
              <a:t>MMU tells OS entry 1 is missing in the page at level 0. (</a:t>
            </a:r>
            <a:r>
              <a:rPr lang="en-US" altLang="zh-CN" sz="2000" i="1" dirty="0" smtClean="0">
                <a:solidFill>
                  <a:srgbClr val="0000FF"/>
                </a:solidFill>
                <a:latin typeface="Arial"/>
                <a:cs typeface="Arial"/>
              </a:rPr>
              <a:t>Page fault</a:t>
            </a:r>
            <a:r>
              <a:rPr lang="en-US" altLang="zh-CN" sz="2000" dirty="0" smtClean="0">
                <a:solidFill>
                  <a:srgbClr val="0000FF"/>
                </a:solidFill>
                <a:latin typeface="Arial"/>
                <a:cs typeface="Arial"/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000" dirty="0">
                <a:solidFill>
                  <a:srgbClr val="0000FF"/>
                </a:solidFill>
                <a:latin typeface="Arial"/>
                <a:cs typeface="Arial"/>
              </a:rPr>
              <a:t>OS constructs the mapping for the address. (</a:t>
            </a:r>
            <a:r>
              <a:rPr lang="en-US" altLang="zh-CN" sz="2000" i="1" dirty="0">
                <a:solidFill>
                  <a:srgbClr val="0000FF"/>
                </a:solidFill>
                <a:latin typeface="Arial"/>
                <a:cs typeface="Arial"/>
              </a:rPr>
              <a:t>Page fault handler</a:t>
            </a:r>
            <a:r>
              <a:rPr lang="en-US" altLang="zh-CN" sz="200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</a:p>
          <a:p>
            <a:pPr marL="457200" indent="-457200">
              <a:buAutoNum type="arabicPeriod"/>
            </a:pPr>
            <a:endParaRPr lang="en-US" altLang="zh-CN" sz="2000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1614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矩形 173"/>
          <p:cNvSpPr/>
          <p:nvPr/>
        </p:nvSpPr>
        <p:spPr>
          <a:xfrm>
            <a:off x="5326674" y="4830338"/>
            <a:ext cx="34708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0. (</a:t>
            </a:r>
            <a:r>
              <a:rPr lang="en-US" altLang="zh-CN" i="1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Page fault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)</a:t>
            </a:r>
          </a:p>
          <a:p>
            <a:pPr marL="457200" indent="-457200">
              <a:buAutoNum type="arabicPeriod"/>
            </a:pP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OS constructs the mapping for the address. (</a:t>
            </a:r>
            <a:r>
              <a:rPr lang="en-US" altLang="zh-CN" i="1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Page fault handler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altLang="zh-CN" dirty="0">
                <a:solidFill>
                  <a:srgbClr val="0000FF"/>
                </a:solidFill>
                <a:latin typeface="Arial"/>
                <a:cs typeface="Arial"/>
              </a:rPr>
              <a:t>OS constructs the mapping for the address. (</a:t>
            </a:r>
            <a:r>
              <a:rPr lang="en-US" altLang="zh-CN" i="1" dirty="0">
                <a:solidFill>
                  <a:srgbClr val="0000FF"/>
                </a:solidFill>
                <a:latin typeface="Arial"/>
                <a:cs typeface="Arial"/>
              </a:rPr>
              <a:t>Page fault handler</a:t>
            </a:r>
            <a:r>
              <a:rPr lang="en-US" altLang="zh-CN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</a:p>
        </p:txBody>
      </p:sp>
      <p:cxnSp>
        <p:nvCxnSpPr>
          <p:cNvPr id="123" name="Straight Arrow Connector 39"/>
          <p:cNvCxnSpPr>
            <a:stCxn id="95" idx="0"/>
            <a:endCxn id="112" idx="1"/>
          </p:cNvCxnSpPr>
          <p:nvPr/>
        </p:nvCxnSpPr>
        <p:spPr bwMode="auto">
          <a:xfrm rot="16200000" flipH="1">
            <a:off x="4773518" y="3347794"/>
            <a:ext cx="1583647" cy="907899"/>
          </a:xfrm>
          <a:prstGeom prst="bentConnector4">
            <a:avLst>
              <a:gd name="adj1" fmla="val 35343"/>
              <a:gd name="adj2" fmla="val 78550"/>
            </a:avLst>
          </a:prstGeom>
          <a:ln w="38100" cmpd="sng">
            <a:solidFill>
              <a:schemeClr val="accent4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39"/>
          <p:cNvCxnSpPr>
            <a:stCxn id="94" idx="0"/>
            <a:endCxn id="101" idx="1"/>
          </p:cNvCxnSpPr>
          <p:nvPr/>
        </p:nvCxnSpPr>
        <p:spPr bwMode="auto">
          <a:xfrm rot="16200000" flipH="1">
            <a:off x="3802866" y="3342992"/>
            <a:ext cx="1033015" cy="366755"/>
          </a:xfrm>
          <a:prstGeom prst="bentConnector4">
            <a:avLst>
              <a:gd name="adj1" fmla="val 53122"/>
              <a:gd name="adj2" fmla="val -33535"/>
            </a:avLst>
          </a:prstGeom>
          <a:ln w="38100" cmpd="sng">
            <a:solidFill>
              <a:schemeClr val="accent3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39"/>
          <p:cNvCxnSpPr>
            <a:stCxn id="93" idx="0"/>
            <a:endCxn id="63" idx="1"/>
          </p:cNvCxnSpPr>
          <p:nvPr/>
        </p:nvCxnSpPr>
        <p:spPr bwMode="auto">
          <a:xfrm rot="16200000" flipH="1" flipV="1">
            <a:off x="2013124" y="3984456"/>
            <a:ext cx="2023183" cy="118093"/>
          </a:xfrm>
          <a:prstGeom prst="bentConnector4">
            <a:avLst>
              <a:gd name="adj1" fmla="val 18465"/>
              <a:gd name="adj2" fmla="val 224663"/>
            </a:avLst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39"/>
          <p:cNvCxnSpPr>
            <a:stCxn id="82" idx="2"/>
            <a:endCxn id="52" idx="1"/>
          </p:cNvCxnSpPr>
          <p:nvPr/>
        </p:nvCxnSpPr>
        <p:spPr bwMode="auto">
          <a:xfrm rot="5400000">
            <a:off x="1041608" y="3480831"/>
            <a:ext cx="1439583" cy="567563"/>
          </a:xfrm>
          <a:prstGeom prst="bentConnector4">
            <a:avLst>
              <a:gd name="adj1" fmla="val 59622"/>
              <a:gd name="adj2" fmla="val 130633"/>
            </a:avLst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Demand Paging</a:t>
            </a:r>
            <a:endParaRPr kumimoji="1"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1694711" y="1099078"/>
            <a:ext cx="66313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c</a:t>
            </a:r>
            <a:r>
              <a:rPr lang="en-US" altLang="zh-CN" sz="2000" dirty="0" smtClean="0">
                <a:latin typeface="Consolas"/>
                <a:cs typeface="Consolas"/>
              </a:rPr>
              <a:t>har *p = (char *)</a:t>
            </a:r>
            <a:r>
              <a:rPr lang="en-US" altLang="zh-CN" sz="2000" dirty="0" err="1" smtClean="0">
                <a:latin typeface="Consolas"/>
                <a:cs typeface="Consolas"/>
              </a:rPr>
              <a:t>sbrk</a:t>
            </a:r>
            <a:r>
              <a:rPr lang="en-US" altLang="zh-CN" sz="2000" dirty="0" smtClean="0">
                <a:latin typeface="Consolas"/>
                <a:cs typeface="Consolas"/>
              </a:rPr>
              <a:t>(8192)</a:t>
            </a:r>
            <a:r>
              <a:rPr lang="en-US" altLang="zh-CN" sz="2000" dirty="0">
                <a:latin typeface="Consolas"/>
                <a:cs typeface="Consolas"/>
              </a:rPr>
              <a:t>;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i="1" dirty="0" smtClean="0">
                <a:latin typeface="Arial"/>
                <a:cs typeface="Arial"/>
              </a:rPr>
              <a:t>// p is </a:t>
            </a:r>
            <a:r>
              <a:rPr lang="is-IS" altLang="zh-CN" sz="2000" i="1" dirty="0" smtClean="0">
                <a:latin typeface="Arial"/>
                <a:cs typeface="Arial"/>
              </a:rPr>
              <a:t>0x80801fffa8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p</a:t>
            </a:r>
            <a:r>
              <a:rPr lang="en-US" altLang="zh-CN" sz="2000" dirty="0" smtClean="0">
                <a:latin typeface="Consolas"/>
                <a:cs typeface="Consolas"/>
              </a:rPr>
              <a:t>[0] = ‘c’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p</a:t>
            </a:r>
            <a:r>
              <a:rPr lang="en-US" altLang="zh-CN" sz="2000" dirty="0" smtClean="0">
                <a:latin typeface="Consolas"/>
                <a:cs typeface="Consolas"/>
              </a:rPr>
              <a:t>[4096] = ‘s’</a:t>
            </a:r>
            <a:endParaRPr lang="en-US" altLang="zh-CN" sz="2000" dirty="0">
              <a:latin typeface="Consolas"/>
              <a:cs typeface="Consolas"/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094761" y="1664206"/>
            <a:ext cx="56710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477617" y="4081243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30470" y="5538972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-39253" y="3576904"/>
            <a:ext cx="1963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CPU Register: CR3</a:t>
            </a:r>
            <a:endParaRPr lang="en-US" altLang="zh-CN" sz="1600" dirty="0">
              <a:latin typeface="Arial"/>
              <a:cs typeface="Arial"/>
            </a:endParaRPr>
          </a:p>
        </p:txBody>
      </p:sp>
      <p:cxnSp>
        <p:nvCxnSpPr>
          <p:cNvPr id="48" name="Straight Arrow Connector 39"/>
          <p:cNvCxnSpPr>
            <a:stCxn id="49" idx="3"/>
            <a:endCxn id="51" idx="1"/>
          </p:cNvCxnSpPr>
          <p:nvPr/>
        </p:nvCxnSpPr>
        <p:spPr bwMode="auto">
          <a:xfrm>
            <a:off x="1189126" y="4212391"/>
            <a:ext cx="285963" cy="3248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9"/>
          <p:cNvSpPr/>
          <p:nvPr/>
        </p:nvSpPr>
        <p:spPr bwMode="auto">
          <a:xfrm>
            <a:off x="77582" y="402774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1" name="Rectangle 9"/>
          <p:cNvSpPr/>
          <p:nvPr/>
        </p:nvSpPr>
        <p:spPr bwMode="auto">
          <a:xfrm>
            <a:off x="1475089" y="407663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b="1" dirty="0" smtClean="0">
                <a:latin typeface="Arial"/>
                <a:cs typeface="Arial"/>
              </a:rPr>
              <a:t>...</a:t>
            </a:r>
            <a:endParaRPr lang="en-US" altLang="zh-CN" b="1" dirty="0">
              <a:latin typeface="Arial"/>
              <a:cs typeface="Arial"/>
            </a:endParaRPr>
          </a:p>
        </p:txBody>
      </p:sp>
      <p:sp>
        <p:nvSpPr>
          <p:cNvPr id="52" name="Rectangle 9"/>
          <p:cNvSpPr/>
          <p:nvPr/>
        </p:nvSpPr>
        <p:spPr bwMode="auto">
          <a:xfrm>
            <a:off x="1477617" y="4345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0x3668001</a:t>
            </a:r>
            <a:endParaRPr lang="en-US" altLang="zh-CN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3" name="Rectangle 9"/>
          <p:cNvSpPr/>
          <p:nvPr/>
        </p:nvSpPr>
        <p:spPr bwMode="auto">
          <a:xfrm>
            <a:off x="1481143" y="46234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>
                <a:latin typeface="Arial"/>
                <a:cs typeface="Arial"/>
              </a:rPr>
              <a:t>unused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54" name="Rectangle 9"/>
          <p:cNvSpPr/>
          <p:nvPr/>
        </p:nvSpPr>
        <p:spPr bwMode="auto">
          <a:xfrm>
            <a:off x="1479437" y="5208095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901784" y="487832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64" name="矩形 63"/>
          <p:cNvSpPr/>
          <p:nvPr/>
        </p:nvSpPr>
        <p:spPr>
          <a:xfrm>
            <a:off x="2490128" y="6268743"/>
            <a:ext cx="3186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c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urrent process’ page </a:t>
            </a:r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able</a:t>
            </a:r>
            <a:endParaRPr lang="en-US" altLang="zh-CN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23114" y="2356723"/>
            <a:ext cx="7398258" cy="969108"/>
            <a:chOff x="348772" y="2278255"/>
            <a:chExt cx="8282721" cy="1014802"/>
          </a:xfrm>
        </p:grpSpPr>
        <p:grpSp>
          <p:nvGrpSpPr>
            <p:cNvPr id="78" name="组 77"/>
            <p:cNvGrpSpPr/>
            <p:nvPr/>
          </p:nvGrpSpPr>
          <p:grpSpPr>
            <a:xfrm>
              <a:off x="441133" y="2558563"/>
              <a:ext cx="8134194" cy="444277"/>
              <a:chOff x="115456" y="1910902"/>
              <a:chExt cx="8134194" cy="444277"/>
            </a:xfrm>
          </p:grpSpPr>
          <p:sp>
            <p:nvSpPr>
              <p:cNvPr id="79" name="Rectangle 9"/>
              <p:cNvSpPr/>
              <p:nvPr/>
            </p:nvSpPr>
            <p:spPr bwMode="auto">
              <a:xfrm>
                <a:off x="115456" y="1911854"/>
                <a:ext cx="1570180" cy="4402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2" name="Rectangle 9"/>
              <p:cNvSpPr/>
              <p:nvPr/>
            </p:nvSpPr>
            <p:spPr bwMode="auto">
              <a:xfrm>
                <a:off x="1685636" y="1910902"/>
                <a:ext cx="1202526" cy="44023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0x1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3" name="Rectangle 9"/>
              <p:cNvSpPr/>
              <p:nvPr/>
            </p:nvSpPr>
            <p:spPr bwMode="auto">
              <a:xfrm>
                <a:off x="2888784" y="1912454"/>
                <a:ext cx="1189068" cy="44023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0x2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4" name="Rectangle 9"/>
              <p:cNvSpPr/>
              <p:nvPr/>
            </p:nvSpPr>
            <p:spPr bwMode="auto">
              <a:xfrm>
                <a:off x="4077852" y="1914944"/>
                <a:ext cx="1108384" cy="44023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5" name="Rectangle 9"/>
              <p:cNvSpPr/>
              <p:nvPr/>
            </p:nvSpPr>
            <p:spPr bwMode="auto">
              <a:xfrm>
                <a:off x="6301331" y="1913446"/>
                <a:ext cx="1948319" cy="4402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0xfa8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6" name="Rectangle 9"/>
              <p:cNvSpPr/>
              <p:nvPr/>
            </p:nvSpPr>
            <p:spPr bwMode="auto">
              <a:xfrm>
                <a:off x="5192947" y="1913392"/>
                <a:ext cx="1108384" cy="44023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0x1ff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</p:grpSp>
        <p:sp>
          <p:nvSpPr>
            <p:cNvPr id="67" name="TextBox 15"/>
            <p:cNvSpPr txBox="1"/>
            <p:nvPr/>
          </p:nvSpPr>
          <p:spPr>
            <a:xfrm>
              <a:off x="348772" y="2298721"/>
              <a:ext cx="542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63</a:t>
              </a:r>
            </a:p>
          </p:txBody>
        </p:sp>
        <p:sp>
          <p:nvSpPr>
            <p:cNvPr id="68" name="TextBox 15"/>
            <p:cNvSpPr txBox="1"/>
            <p:nvPr/>
          </p:nvSpPr>
          <p:spPr>
            <a:xfrm>
              <a:off x="8282217" y="2279141"/>
              <a:ext cx="349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0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69" name="TextBox 15"/>
            <p:cNvSpPr txBox="1"/>
            <p:nvPr/>
          </p:nvSpPr>
          <p:spPr>
            <a:xfrm>
              <a:off x="1676505" y="2310441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48</a:t>
              </a:r>
            </a:p>
          </p:txBody>
        </p:sp>
        <p:sp>
          <p:nvSpPr>
            <p:cNvPr id="70" name="TextBox 15"/>
            <p:cNvSpPr txBox="1"/>
            <p:nvPr/>
          </p:nvSpPr>
          <p:spPr>
            <a:xfrm>
              <a:off x="1942220" y="228982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47</a:t>
              </a:r>
            </a:p>
          </p:txBody>
        </p:sp>
        <p:sp>
          <p:nvSpPr>
            <p:cNvPr id="71" name="TextBox 15"/>
            <p:cNvSpPr txBox="1"/>
            <p:nvPr/>
          </p:nvSpPr>
          <p:spPr>
            <a:xfrm>
              <a:off x="2880476" y="229889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</a:t>
              </a:r>
              <a:r>
                <a:rPr lang="en-US" sz="1400" dirty="0">
                  <a:latin typeface="Calibri" pitchFamily="34" charset="0"/>
                </a:rPr>
                <a:t>9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72" name="TextBox 15"/>
            <p:cNvSpPr txBox="1"/>
            <p:nvPr/>
          </p:nvSpPr>
          <p:spPr>
            <a:xfrm>
              <a:off x="3158447" y="228974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38</a:t>
              </a:r>
            </a:p>
          </p:txBody>
        </p:sp>
        <p:sp>
          <p:nvSpPr>
            <p:cNvPr id="73" name="TextBox 15"/>
            <p:cNvSpPr txBox="1"/>
            <p:nvPr/>
          </p:nvSpPr>
          <p:spPr>
            <a:xfrm>
              <a:off x="4026970" y="228740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30</a:t>
              </a:r>
            </a:p>
          </p:txBody>
        </p:sp>
        <p:sp>
          <p:nvSpPr>
            <p:cNvPr id="74" name="TextBox 15"/>
            <p:cNvSpPr txBox="1"/>
            <p:nvPr/>
          </p:nvSpPr>
          <p:spPr>
            <a:xfrm>
              <a:off x="4317198" y="227825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29</a:t>
              </a:r>
            </a:p>
          </p:txBody>
        </p:sp>
        <p:sp>
          <p:nvSpPr>
            <p:cNvPr id="76" name="TextBox 15"/>
            <p:cNvSpPr txBox="1"/>
            <p:nvPr/>
          </p:nvSpPr>
          <p:spPr>
            <a:xfrm>
              <a:off x="5147161" y="2288928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</a:t>
              </a:r>
              <a:r>
                <a:rPr lang="en-US" sz="1400" dirty="0">
                  <a:latin typeface="Calibri" pitchFamily="34" charset="0"/>
                </a:rPr>
                <a:t>1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77" name="TextBox 15"/>
            <p:cNvSpPr txBox="1"/>
            <p:nvPr/>
          </p:nvSpPr>
          <p:spPr>
            <a:xfrm>
              <a:off x="5449645" y="229124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20</a:t>
              </a:r>
            </a:p>
          </p:txBody>
        </p:sp>
        <p:sp>
          <p:nvSpPr>
            <p:cNvPr id="87" name="TextBox 15"/>
            <p:cNvSpPr txBox="1"/>
            <p:nvPr/>
          </p:nvSpPr>
          <p:spPr>
            <a:xfrm>
              <a:off x="6254895" y="2311014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12</a:t>
              </a:r>
            </a:p>
          </p:txBody>
        </p:sp>
        <p:sp>
          <p:nvSpPr>
            <p:cNvPr id="90" name="TextBox 15"/>
            <p:cNvSpPr txBox="1"/>
            <p:nvPr/>
          </p:nvSpPr>
          <p:spPr>
            <a:xfrm>
              <a:off x="6557380" y="2313329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11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2092357" y="296219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L0 Offset 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761256" y="2985280"/>
              <a:ext cx="9530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Reserved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3317503" y="298528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L1 Offset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4495533" y="296219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L2 Offset 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5587538" y="2962251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L3 Offset 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7090758" y="2985280"/>
              <a:ext cx="11336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Page Offset </a:t>
              </a:r>
            </a:p>
          </p:txBody>
        </p:sp>
      </p:grpSp>
      <p:grpSp>
        <p:nvGrpSpPr>
          <p:cNvPr id="62" name="组 61"/>
          <p:cNvGrpSpPr/>
          <p:nvPr/>
        </p:nvGrpSpPr>
        <p:grpSpPr>
          <a:xfrm>
            <a:off x="2734257" y="4342288"/>
            <a:ext cx="1488052" cy="1674551"/>
            <a:chOff x="4123777" y="3985944"/>
            <a:chExt cx="1488052" cy="1674551"/>
          </a:xfrm>
        </p:grpSpPr>
        <p:sp>
          <p:nvSpPr>
            <p:cNvPr id="63" name="矩形 62"/>
            <p:cNvSpPr/>
            <p:nvPr/>
          </p:nvSpPr>
          <p:spPr>
            <a:xfrm>
              <a:off x="4355189" y="3990550"/>
              <a:ext cx="1250586" cy="141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608042" y="5352718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1</a:t>
              </a:r>
              <a:endParaRPr lang="zh-CN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Rectangle 9"/>
            <p:cNvSpPr/>
            <p:nvPr/>
          </p:nvSpPr>
          <p:spPr bwMode="auto">
            <a:xfrm>
              <a:off x="4352661" y="3985944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fi-FI" sz="1600" dirty="0" err="1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75" name="Rectangle 9"/>
            <p:cNvSpPr/>
            <p:nvPr/>
          </p:nvSpPr>
          <p:spPr bwMode="auto">
            <a:xfrm>
              <a:off x="4355189" y="4254709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4358715" y="4532713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fi-FI" altLang="zh-CN" sz="1600" dirty="0" smtClean="0">
                  <a:solidFill>
                    <a:srgbClr val="FF0000"/>
                  </a:solidFill>
                  <a:latin typeface="Arial"/>
                  <a:cs typeface="Arial"/>
                </a:rPr>
                <a:t>0x3588001</a:t>
              </a:r>
              <a:endParaRPr lang="en-US" sz="16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81" name="Rectangle 9"/>
            <p:cNvSpPr/>
            <p:nvPr/>
          </p:nvSpPr>
          <p:spPr bwMode="auto">
            <a:xfrm>
              <a:off x="4357009" y="5117402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779356" y="4787627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mr-IN" altLang="zh-CN" sz="1600" b="1" dirty="0" smtClean="0">
                  <a:latin typeface="Arial"/>
                  <a:cs typeface="Arial"/>
                </a:rPr>
                <a:t>…</a:t>
              </a:r>
              <a:endParaRPr lang="zh-CN" altLang="en-US" sz="1600" b="1" dirty="0"/>
            </a:p>
          </p:txBody>
        </p:sp>
        <p:cxnSp>
          <p:nvCxnSpPr>
            <p:cNvPr id="89" name="Straight Arrow Connector 39"/>
            <p:cNvCxnSpPr>
              <a:endCxn id="66" idx="1"/>
            </p:cNvCxnSpPr>
            <p:nvPr/>
          </p:nvCxnSpPr>
          <p:spPr bwMode="auto">
            <a:xfrm flipV="1">
              <a:off x="4123777" y="4124946"/>
              <a:ext cx="228884" cy="3114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组 97"/>
          <p:cNvGrpSpPr/>
          <p:nvPr/>
        </p:nvGrpSpPr>
        <p:grpSpPr>
          <a:xfrm>
            <a:off x="4216255" y="3903875"/>
            <a:ext cx="1545665" cy="1729296"/>
            <a:chOff x="4066164" y="3985944"/>
            <a:chExt cx="1545665" cy="1729296"/>
          </a:xfrm>
        </p:grpSpPr>
        <p:sp>
          <p:nvSpPr>
            <p:cNvPr id="99" name="矩形 98"/>
            <p:cNvSpPr/>
            <p:nvPr/>
          </p:nvSpPr>
          <p:spPr>
            <a:xfrm>
              <a:off x="4355189" y="3990550"/>
              <a:ext cx="1250586" cy="141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597094" y="5407463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</a:t>
              </a:r>
              <a:r>
                <a:rPr lang="en-US" altLang="zh-CN" sz="1400" b="1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2</a:t>
              </a:r>
              <a:endParaRPr lang="zh-CN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1" name="Rectangle 9"/>
            <p:cNvSpPr/>
            <p:nvPr/>
          </p:nvSpPr>
          <p:spPr bwMode="auto">
            <a:xfrm>
              <a:off x="4352661" y="3985944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is-IS" altLang="zh-CN" sz="1600" dirty="0" smtClean="0">
                  <a:solidFill>
                    <a:srgbClr val="FF0000"/>
                  </a:solidFill>
                  <a:latin typeface="Arial"/>
                  <a:cs typeface="Arial"/>
                </a:rPr>
                <a:t>0x3678001</a:t>
              </a:r>
              <a:endParaRPr lang="en-US" sz="16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102" name="Rectangle 9"/>
            <p:cNvSpPr/>
            <p:nvPr/>
          </p:nvSpPr>
          <p:spPr bwMode="auto">
            <a:xfrm>
              <a:off x="4355189" y="4254709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3" name="Rectangle 9"/>
            <p:cNvSpPr/>
            <p:nvPr/>
          </p:nvSpPr>
          <p:spPr bwMode="auto">
            <a:xfrm>
              <a:off x="4358715" y="4532713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fi-FI" altLang="zh-CN" sz="16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unused</a:t>
              </a:r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4357009" y="5117402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4779356" y="4787627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mr-IN" altLang="zh-CN" sz="1600" b="1" dirty="0" smtClean="0">
                  <a:latin typeface="Arial"/>
                  <a:cs typeface="Arial"/>
                </a:rPr>
                <a:t>…</a:t>
              </a:r>
              <a:endParaRPr lang="zh-CN" altLang="en-US" sz="1600" b="1" dirty="0"/>
            </a:p>
          </p:txBody>
        </p:sp>
        <p:cxnSp>
          <p:nvCxnSpPr>
            <p:cNvPr id="106" name="Straight Arrow Connector 39"/>
            <p:cNvCxnSpPr>
              <a:stCxn id="63" idx="3"/>
              <a:endCxn id="101" idx="1"/>
            </p:cNvCxnSpPr>
            <p:nvPr/>
          </p:nvCxnSpPr>
          <p:spPr bwMode="auto">
            <a:xfrm flipV="1">
              <a:off x="4066164" y="4124946"/>
              <a:ext cx="286497" cy="1012218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矩形 107"/>
          <p:cNvSpPr/>
          <p:nvPr/>
        </p:nvSpPr>
        <p:spPr>
          <a:xfrm>
            <a:off x="6015766" y="3912402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257671" y="5329315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3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0" name="Rectangle 9"/>
          <p:cNvSpPr/>
          <p:nvPr/>
        </p:nvSpPr>
        <p:spPr bwMode="auto">
          <a:xfrm>
            <a:off x="6013238" y="390779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altLang="zh-CN" sz="1600" dirty="0" err="1" smtClean="0">
                <a:latin typeface="Arial"/>
                <a:cs typeface="Arial"/>
              </a:rPr>
              <a:t>unused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11" name="Rectangle 9"/>
          <p:cNvSpPr/>
          <p:nvPr/>
        </p:nvSpPr>
        <p:spPr bwMode="auto">
          <a:xfrm>
            <a:off x="6015766" y="4176561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en-US" altLang="zh-CN" sz="1600" b="1" dirty="0">
              <a:latin typeface="Arial"/>
              <a:cs typeface="Arial"/>
            </a:endParaRPr>
          </a:p>
        </p:txBody>
      </p:sp>
      <p:sp>
        <p:nvSpPr>
          <p:cNvPr id="112" name="Rectangle 9"/>
          <p:cNvSpPr/>
          <p:nvPr/>
        </p:nvSpPr>
        <p:spPr bwMode="auto">
          <a:xfrm>
            <a:off x="6019292" y="4454565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fi-FI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0x5799001</a:t>
            </a:r>
            <a:endParaRPr lang="en-US" altLang="zh-CN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13" name="Rectangle 9"/>
          <p:cNvSpPr/>
          <p:nvPr/>
        </p:nvSpPr>
        <p:spPr bwMode="auto">
          <a:xfrm>
            <a:off x="6017586" y="503925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205944" y="4709479"/>
            <a:ext cx="8578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unused</a:t>
            </a:r>
            <a:endParaRPr lang="zh-CN" altLang="en-US" sz="1600" dirty="0"/>
          </a:p>
        </p:txBody>
      </p:sp>
      <p:cxnSp>
        <p:nvCxnSpPr>
          <p:cNvPr id="115" name="Straight Arrow Connector 39"/>
          <p:cNvCxnSpPr>
            <a:endCxn id="110" idx="1"/>
          </p:cNvCxnSpPr>
          <p:nvPr/>
        </p:nvCxnSpPr>
        <p:spPr bwMode="auto">
          <a:xfrm>
            <a:off x="5761920" y="4046798"/>
            <a:ext cx="251318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39"/>
          <p:cNvCxnSpPr>
            <a:stCxn id="108" idx="3"/>
            <a:endCxn id="142" idx="1"/>
          </p:cNvCxnSpPr>
          <p:nvPr/>
        </p:nvCxnSpPr>
        <p:spPr bwMode="auto">
          <a:xfrm flipV="1">
            <a:off x="7266352" y="3619756"/>
            <a:ext cx="425107" cy="1000847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直线连接符 157"/>
          <p:cNvCxnSpPr/>
          <p:nvPr/>
        </p:nvCxnSpPr>
        <p:spPr>
          <a:xfrm>
            <a:off x="4411891" y="5633171"/>
            <a:ext cx="1108432" cy="13012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9" name="直线连接符 158"/>
          <p:cNvCxnSpPr/>
          <p:nvPr/>
        </p:nvCxnSpPr>
        <p:spPr>
          <a:xfrm>
            <a:off x="5298557" y="5582564"/>
            <a:ext cx="221766" cy="5452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1" name="直线连接符 160"/>
          <p:cNvCxnSpPr>
            <a:stCxn id="109" idx="2"/>
          </p:cNvCxnSpPr>
          <p:nvPr/>
        </p:nvCxnSpPr>
        <p:spPr>
          <a:xfrm flipH="1">
            <a:off x="6437201" y="5637092"/>
            <a:ext cx="217217" cy="7197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4" name="直线连接符 163"/>
          <p:cNvCxnSpPr/>
          <p:nvPr/>
        </p:nvCxnSpPr>
        <p:spPr>
          <a:xfrm flipH="1">
            <a:off x="6535729" y="5233812"/>
            <a:ext cx="1799643" cy="52948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1" name="矩形 170"/>
          <p:cNvSpPr/>
          <p:nvPr/>
        </p:nvSpPr>
        <p:spPr>
          <a:xfrm>
            <a:off x="4929447" y="5677472"/>
            <a:ext cx="28529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Arial"/>
                <a:cs typeface="Arial"/>
              </a:rPr>
              <a:t>New pages allocated by OS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173" name="组 172"/>
          <p:cNvGrpSpPr/>
          <p:nvPr/>
        </p:nvGrpSpPr>
        <p:grpSpPr>
          <a:xfrm>
            <a:off x="7636520" y="3480754"/>
            <a:ext cx="1392241" cy="1729296"/>
            <a:chOff x="7636520" y="3480754"/>
            <a:chExt cx="1392241" cy="1729296"/>
          </a:xfrm>
        </p:grpSpPr>
        <p:sp>
          <p:nvSpPr>
            <p:cNvPr id="140" name="矩形 139"/>
            <p:cNvSpPr/>
            <p:nvPr/>
          </p:nvSpPr>
          <p:spPr>
            <a:xfrm>
              <a:off x="7693987" y="3485360"/>
              <a:ext cx="1250586" cy="141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7636520" y="4902273"/>
              <a:ext cx="13922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Physical Page</a:t>
              </a:r>
              <a:endParaRPr lang="zh-CN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2" name="Rectangle 9"/>
            <p:cNvSpPr/>
            <p:nvPr/>
          </p:nvSpPr>
          <p:spPr bwMode="auto">
            <a:xfrm>
              <a:off x="7691459" y="3480754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altLang="zh-CN" sz="1600" dirty="0" smtClean="0">
                  <a:latin typeface="Arial"/>
                  <a:cs typeface="Arial"/>
                </a:rPr>
                <a:t>...</a:t>
              </a:r>
              <a:endParaRPr lang="en-US" altLang="zh-CN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3" name="Rectangle 9"/>
            <p:cNvSpPr/>
            <p:nvPr/>
          </p:nvSpPr>
          <p:spPr bwMode="auto">
            <a:xfrm>
              <a:off x="7693987" y="3749519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....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44" name="Rectangle 9"/>
            <p:cNvSpPr/>
            <p:nvPr/>
          </p:nvSpPr>
          <p:spPr bwMode="auto">
            <a:xfrm>
              <a:off x="7697513" y="4027523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mr-IN" altLang="zh-CN" b="1" dirty="0" smtClean="0">
                  <a:latin typeface="Arial"/>
                  <a:cs typeface="Arial"/>
                </a:rPr>
                <a:t>…</a:t>
              </a:r>
              <a:endParaRPr lang="en-US" b="1" dirty="0">
                <a:latin typeface="Arial"/>
                <a:cs typeface="Arial"/>
              </a:endParaRPr>
            </a:p>
          </p:txBody>
        </p:sp>
        <p:sp>
          <p:nvSpPr>
            <p:cNvPr id="145" name="Rectangle 9"/>
            <p:cNvSpPr/>
            <p:nvPr/>
          </p:nvSpPr>
          <p:spPr bwMode="auto">
            <a:xfrm>
              <a:off x="7695807" y="4612212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...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72" name="Rectangle 9"/>
            <p:cNvSpPr/>
            <p:nvPr/>
          </p:nvSpPr>
          <p:spPr bwMode="auto">
            <a:xfrm>
              <a:off x="7682167" y="4305527"/>
              <a:ext cx="1253114" cy="301407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...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694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5304586" y="3469895"/>
            <a:ext cx="3470878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OS adds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[p, p+8192) to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the process’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virtual address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info</a:t>
            </a:r>
          </a:p>
          <a:p>
            <a:pPr marL="457200" indent="-457200">
              <a:buAutoNum type="arabicPeriod"/>
            </a:pP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MMU tells OS entry 1 is missing in the page at level 0. (</a:t>
            </a:r>
            <a:r>
              <a:rPr lang="en-US" altLang="zh-CN" i="1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Page fault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)</a:t>
            </a:r>
          </a:p>
          <a:p>
            <a:pPr marL="457200" indent="-457200">
              <a:buAutoNum type="arabicPeriod"/>
            </a:pP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OS constructs the mapping for the address. (</a:t>
            </a:r>
            <a:r>
              <a:rPr lang="en-US" altLang="zh-CN" i="1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Page fault handler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)</a:t>
            </a:r>
          </a:p>
          <a:p>
            <a:pPr marL="457200" indent="-457200">
              <a:buAutoNum type="arabicPeriod"/>
            </a:pPr>
            <a:r>
              <a:rPr lang="en-US" altLang="zh-CN" dirty="0" smtClean="0">
                <a:solidFill>
                  <a:srgbClr val="0000FF"/>
                </a:solidFill>
                <a:latin typeface="Arial"/>
                <a:cs typeface="Arial"/>
              </a:rPr>
              <a:t>OS tells the CPU to resume execution</a:t>
            </a:r>
            <a:endParaRPr lang="en-US" altLang="zh-CN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cxnSp>
        <p:nvCxnSpPr>
          <p:cNvPr id="123" name="Straight Arrow Connector 39"/>
          <p:cNvCxnSpPr>
            <a:stCxn id="95" idx="0"/>
            <a:endCxn id="112" idx="1"/>
          </p:cNvCxnSpPr>
          <p:nvPr/>
        </p:nvCxnSpPr>
        <p:spPr bwMode="auto">
          <a:xfrm rot="16200000" flipH="1">
            <a:off x="4773518" y="3347794"/>
            <a:ext cx="1583647" cy="907899"/>
          </a:xfrm>
          <a:prstGeom prst="bentConnector4">
            <a:avLst>
              <a:gd name="adj1" fmla="val 35343"/>
              <a:gd name="adj2" fmla="val 78550"/>
            </a:avLst>
          </a:prstGeom>
          <a:ln w="38100" cmpd="sng">
            <a:solidFill>
              <a:schemeClr val="accent4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39"/>
          <p:cNvCxnSpPr>
            <a:stCxn id="94" idx="0"/>
            <a:endCxn id="101" idx="1"/>
          </p:cNvCxnSpPr>
          <p:nvPr/>
        </p:nvCxnSpPr>
        <p:spPr bwMode="auto">
          <a:xfrm rot="16200000" flipH="1">
            <a:off x="3802866" y="3342992"/>
            <a:ext cx="1033015" cy="366755"/>
          </a:xfrm>
          <a:prstGeom prst="bentConnector4">
            <a:avLst>
              <a:gd name="adj1" fmla="val 53122"/>
              <a:gd name="adj2" fmla="val -33535"/>
            </a:avLst>
          </a:prstGeom>
          <a:ln w="38100" cmpd="sng">
            <a:solidFill>
              <a:schemeClr val="accent3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39"/>
          <p:cNvCxnSpPr>
            <a:stCxn id="93" idx="0"/>
            <a:endCxn id="63" idx="1"/>
          </p:cNvCxnSpPr>
          <p:nvPr/>
        </p:nvCxnSpPr>
        <p:spPr bwMode="auto">
          <a:xfrm rot="16200000" flipH="1" flipV="1">
            <a:off x="2013124" y="3984456"/>
            <a:ext cx="2023183" cy="118093"/>
          </a:xfrm>
          <a:prstGeom prst="bentConnector4">
            <a:avLst>
              <a:gd name="adj1" fmla="val 18465"/>
              <a:gd name="adj2" fmla="val 224663"/>
            </a:avLst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39"/>
          <p:cNvCxnSpPr>
            <a:stCxn id="82" idx="2"/>
            <a:endCxn id="52" idx="1"/>
          </p:cNvCxnSpPr>
          <p:nvPr/>
        </p:nvCxnSpPr>
        <p:spPr bwMode="auto">
          <a:xfrm rot="5400000">
            <a:off x="1041608" y="3480831"/>
            <a:ext cx="1439583" cy="567563"/>
          </a:xfrm>
          <a:prstGeom prst="bentConnector4">
            <a:avLst>
              <a:gd name="adj1" fmla="val 59622"/>
              <a:gd name="adj2" fmla="val 130633"/>
            </a:avLst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Demand Paging</a:t>
            </a:r>
            <a:endParaRPr kumimoji="1"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1694711" y="1099078"/>
            <a:ext cx="66313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c</a:t>
            </a:r>
            <a:r>
              <a:rPr lang="en-US" altLang="zh-CN" sz="2000" dirty="0" smtClean="0">
                <a:latin typeface="Consolas"/>
                <a:cs typeface="Consolas"/>
              </a:rPr>
              <a:t>har *p = (char *)</a:t>
            </a:r>
            <a:r>
              <a:rPr lang="en-US" altLang="zh-CN" sz="2000" dirty="0" err="1" smtClean="0">
                <a:latin typeface="Consolas"/>
                <a:cs typeface="Consolas"/>
              </a:rPr>
              <a:t>sbrk</a:t>
            </a:r>
            <a:r>
              <a:rPr lang="en-US" altLang="zh-CN" sz="2000" dirty="0" smtClean="0">
                <a:latin typeface="Consolas"/>
                <a:cs typeface="Consolas"/>
              </a:rPr>
              <a:t>(8192)</a:t>
            </a:r>
            <a:r>
              <a:rPr lang="en-US" altLang="zh-CN" sz="2000" dirty="0">
                <a:latin typeface="Consolas"/>
                <a:cs typeface="Consolas"/>
              </a:rPr>
              <a:t>;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i="1" dirty="0" smtClean="0">
                <a:latin typeface="Arial"/>
                <a:cs typeface="Arial"/>
              </a:rPr>
              <a:t>// p is </a:t>
            </a:r>
            <a:r>
              <a:rPr lang="is-IS" altLang="zh-CN" sz="2000" i="1" dirty="0" smtClean="0">
                <a:latin typeface="Arial"/>
                <a:cs typeface="Arial"/>
              </a:rPr>
              <a:t>0x80801fffa8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p</a:t>
            </a:r>
            <a:r>
              <a:rPr lang="en-US" altLang="zh-CN" sz="2000" dirty="0" smtClean="0">
                <a:latin typeface="Consolas"/>
                <a:cs typeface="Consolas"/>
              </a:rPr>
              <a:t>[0] = ‘c’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p</a:t>
            </a:r>
            <a:r>
              <a:rPr lang="en-US" altLang="zh-CN" sz="2000" dirty="0" smtClean="0">
                <a:latin typeface="Consolas"/>
                <a:cs typeface="Consolas"/>
              </a:rPr>
              <a:t>[4096] = ‘s’</a:t>
            </a:r>
            <a:endParaRPr lang="en-US" altLang="zh-CN" sz="2000" dirty="0">
              <a:latin typeface="Consolas"/>
              <a:cs typeface="Consolas"/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094761" y="1664206"/>
            <a:ext cx="56710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477617" y="4081243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30470" y="5538972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-39253" y="3576904"/>
            <a:ext cx="1963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CPU Register: CR3</a:t>
            </a:r>
            <a:endParaRPr lang="en-US" altLang="zh-CN" sz="1600" dirty="0">
              <a:latin typeface="Arial"/>
              <a:cs typeface="Arial"/>
            </a:endParaRPr>
          </a:p>
        </p:txBody>
      </p:sp>
      <p:cxnSp>
        <p:nvCxnSpPr>
          <p:cNvPr id="48" name="Straight Arrow Connector 39"/>
          <p:cNvCxnSpPr>
            <a:stCxn id="49" idx="3"/>
            <a:endCxn id="51" idx="1"/>
          </p:cNvCxnSpPr>
          <p:nvPr/>
        </p:nvCxnSpPr>
        <p:spPr bwMode="auto">
          <a:xfrm>
            <a:off x="1189126" y="4212391"/>
            <a:ext cx="285963" cy="3248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9"/>
          <p:cNvSpPr/>
          <p:nvPr/>
        </p:nvSpPr>
        <p:spPr bwMode="auto">
          <a:xfrm>
            <a:off x="77582" y="402774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1" name="Rectangle 9"/>
          <p:cNvSpPr/>
          <p:nvPr/>
        </p:nvSpPr>
        <p:spPr bwMode="auto">
          <a:xfrm>
            <a:off x="1475089" y="407663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b="1" dirty="0" smtClean="0">
                <a:latin typeface="Arial"/>
                <a:cs typeface="Arial"/>
              </a:rPr>
              <a:t>...</a:t>
            </a:r>
            <a:endParaRPr lang="en-US" altLang="zh-CN" b="1" dirty="0">
              <a:latin typeface="Arial"/>
              <a:cs typeface="Arial"/>
            </a:endParaRPr>
          </a:p>
        </p:txBody>
      </p:sp>
      <p:sp>
        <p:nvSpPr>
          <p:cNvPr id="52" name="Rectangle 9"/>
          <p:cNvSpPr/>
          <p:nvPr/>
        </p:nvSpPr>
        <p:spPr bwMode="auto">
          <a:xfrm>
            <a:off x="1477617" y="4345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0x3668001</a:t>
            </a:r>
            <a:endParaRPr lang="en-US" altLang="zh-CN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3" name="Rectangle 9"/>
          <p:cNvSpPr/>
          <p:nvPr/>
        </p:nvSpPr>
        <p:spPr bwMode="auto">
          <a:xfrm>
            <a:off x="1481143" y="46234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>
                <a:latin typeface="Arial"/>
                <a:cs typeface="Arial"/>
              </a:rPr>
              <a:t>unused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54" name="Rectangle 9"/>
          <p:cNvSpPr/>
          <p:nvPr/>
        </p:nvSpPr>
        <p:spPr bwMode="auto">
          <a:xfrm>
            <a:off x="1479437" y="5208095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901784" y="487832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64" name="矩形 63"/>
          <p:cNvSpPr/>
          <p:nvPr/>
        </p:nvSpPr>
        <p:spPr>
          <a:xfrm>
            <a:off x="2490128" y="6268743"/>
            <a:ext cx="3186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c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urrent process’ page </a:t>
            </a:r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able</a:t>
            </a:r>
            <a:endParaRPr lang="en-US" altLang="zh-CN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23114" y="2356723"/>
            <a:ext cx="7398258" cy="969108"/>
            <a:chOff x="348772" y="2278255"/>
            <a:chExt cx="8282721" cy="1014802"/>
          </a:xfrm>
        </p:grpSpPr>
        <p:grpSp>
          <p:nvGrpSpPr>
            <p:cNvPr id="78" name="组 77"/>
            <p:cNvGrpSpPr/>
            <p:nvPr/>
          </p:nvGrpSpPr>
          <p:grpSpPr>
            <a:xfrm>
              <a:off x="441133" y="2558563"/>
              <a:ext cx="8134194" cy="444277"/>
              <a:chOff x="115456" y="1910902"/>
              <a:chExt cx="8134194" cy="444277"/>
            </a:xfrm>
          </p:grpSpPr>
          <p:sp>
            <p:nvSpPr>
              <p:cNvPr id="79" name="Rectangle 9"/>
              <p:cNvSpPr/>
              <p:nvPr/>
            </p:nvSpPr>
            <p:spPr bwMode="auto">
              <a:xfrm>
                <a:off x="115456" y="1911854"/>
                <a:ext cx="1570180" cy="4402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2" name="Rectangle 9"/>
              <p:cNvSpPr/>
              <p:nvPr/>
            </p:nvSpPr>
            <p:spPr bwMode="auto">
              <a:xfrm>
                <a:off x="1685636" y="1910902"/>
                <a:ext cx="1202526" cy="44023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0x1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3" name="Rectangle 9"/>
              <p:cNvSpPr/>
              <p:nvPr/>
            </p:nvSpPr>
            <p:spPr bwMode="auto">
              <a:xfrm>
                <a:off x="2888784" y="1912454"/>
                <a:ext cx="1189068" cy="44023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0x2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4" name="Rectangle 9"/>
              <p:cNvSpPr/>
              <p:nvPr/>
            </p:nvSpPr>
            <p:spPr bwMode="auto">
              <a:xfrm>
                <a:off x="4077852" y="1914944"/>
                <a:ext cx="1108384" cy="44023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5" name="Rectangle 9"/>
              <p:cNvSpPr/>
              <p:nvPr/>
            </p:nvSpPr>
            <p:spPr bwMode="auto">
              <a:xfrm>
                <a:off x="6301331" y="1913446"/>
                <a:ext cx="1948319" cy="4402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0xfa8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6" name="Rectangle 9"/>
              <p:cNvSpPr/>
              <p:nvPr/>
            </p:nvSpPr>
            <p:spPr bwMode="auto">
              <a:xfrm>
                <a:off x="5192947" y="1913392"/>
                <a:ext cx="1108384" cy="44023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0x1ff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</p:grpSp>
        <p:sp>
          <p:nvSpPr>
            <p:cNvPr id="67" name="TextBox 15"/>
            <p:cNvSpPr txBox="1"/>
            <p:nvPr/>
          </p:nvSpPr>
          <p:spPr>
            <a:xfrm>
              <a:off x="348772" y="2298721"/>
              <a:ext cx="542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63</a:t>
              </a:r>
            </a:p>
          </p:txBody>
        </p:sp>
        <p:sp>
          <p:nvSpPr>
            <p:cNvPr id="68" name="TextBox 15"/>
            <p:cNvSpPr txBox="1"/>
            <p:nvPr/>
          </p:nvSpPr>
          <p:spPr>
            <a:xfrm>
              <a:off x="8282217" y="2279141"/>
              <a:ext cx="349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0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69" name="TextBox 15"/>
            <p:cNvSpPr txBox="1"/>
            <p:nvPr/>
          </p:nvSpPr>
          <p:spPr>
            <a:xfrm>
              <a:off x="1676505" y="2310441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48</a:t>
              </a:r>
            </a:p>
          </p:txBody>
        </p:sp>
        <p:sp>
          <p:nvSpPr>
            <p:cNvPr id="70" name="TextBox 15"/>
            <p:cNvSpPr txBox="1"/>
            <p:nvPr/>
          </p:nvSpPr>
          <p:spPr>
            <a:xfrm>
              <a:off x="1942220" y="228982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47</a:t>
              </a:r>
            </a:p>
          </p:txBody>
        </p:sp>
        <p:sp>
          <p:nvSpPr>
            <p:cNvPr id="71" name="TextBox 15"/>
            <p:cNvSpPr txBox="1"/>
            <p:nvPr/>
          </p:nvSpPr>
          <p:spPr>
            <a:xfrm>
              <a:off x="2880476" y="229889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</a:t>
              </a:r>
              <a:r>
                <a:rPr lang="en-US" sz="1400" dirty="0">
                  <a:latin typeface="Calibri" pitchFamily="34" charset="0"/>
                </a:rPr>
                <a:t>9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72" name="TextBox 15"/>
            <p:cNvSpPr txBox="1"/>
            <p:nvPr/>
          </p:nvSpPr>
          <p:spPr>
            <a:xfrm>
              <a:off x="3158447" y="228974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38</a:t>
              </a:r>
            </a:p>
          </p:txBody>
        </p:sp>
        <p:sp>
          <p:nvSpPr>
            <p:cNvPr id="73" name="TextBox 15"/>
            <p:cNvSpPr txBox="1"/>
            <p:nvPr/>
          </p:nvSpPr>
          <p:spPr>
            <a:xfrm>
              <a:off x="4026970" y="228740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30</a:t>
              </a:r>
            </a:p>
          </p:txBody>
        </p:sp>
        <p:sp>
          <p:nvSpPr>
            <p:cNvPr id="74" name="TextBox 15"/>
            <p:cNvSpPr txBox="1"/>
            <p:nvPr/>
          </p:nvSpPr>
          <p:spPr>
            <a:xfrm>
              <a:off x="4317198" y="227825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29</a:t>
              </a:r>
            </a:p>
          </p:txBody>
        </p:sp>
        <p:sp>
          <p:nvSpPr>
            <p:cNvPr id="76" name="TextBox 15"/>
            <p:cNvSpPr txBox="1"/>
            <p:nvPr/>
          </p:nvSpPr>
          <p:spPr>
            <a:xfrm>
              <a:off x="5147161" y="2288928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</a:t>
              </a:r>
              <a:r>
                <a:rPr lang="en-US" sz="1400" dirty="0">
                  <a:latin typeface="Calibri" pitchFamily="34" charset="0"/>
                </a:rPr>
                <a:t>1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77" name="TextBox 15"/>
            <p:cNvSpPr txBox="1"/>
            <p:nvPr/>
          </p:nvSpPr>
          <p:spPr>
            <a:xfrm>
              <a:off x="5449645" y="229124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20</a:t>
              </a:r>
            </a:p>
          </p:txBody>
        </p:sp>
        <p:sp>
          <p:nvSpPr>
            <p:cNvPr id="87" name="TextBox 15"/>
            <p:cNvSpPr txBox="1"/>
            <p:nvPr/>
          </p:nvSpPr>
          <p:spPr>
            <a:xfrm>
              <a:off x="6254895" y="2311014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12</a:t>
              </a:r>
            </a:p>
          </p:txBody>
        </p:sp>
        <p:sp>
          <p:nvSpPr>
            <p:cNvPr id="90" name="TextBox 15"/>
            <p:cNvSpPr txBox="1"/>
            <p:nvPr/>
          </p:nvSpPr>
          <p:spPr>
            <a:xfrm>
              <a:off x="6557380" y="2313329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11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2092357" y="296219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L0 Offset 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761256" y="2985280"/>
              <a:ext cx="9530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Reserved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3317503" y="298528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L1 Offset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4495533" y="296219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L2 Offset 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5587538" y="2962251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L3 Offset 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7090758" y="2985280"/>
              <a:ext cx="11336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Page Offset </a:t>
              </a:r>
            </a:p>
          </p:txBody>
        </p:sp>
      </p:grpSp>
      <p:grpSp>
        <p:nvGrpSpPr>
          <p:cNvPr id="62" name="组 61"/>
          <p:cNvGrpSpPr/>
          <p:nvPr/>
        </p:nvGrpSpPr>
        <p:grpSpPr>
          <a:xfrm>
            <a:off x="2734257" y="4342288"/>
            <a:ext cx="1488052" cy="1674551"/>
            <a:chOff x="4123777" y="3985944"/>
            <a:chExt cx="1488052" cy="1674551"/>
          </a:xfrm>
        </p:grpSpPr>
        <p:sp>
          <p:nvSpPr>
            <p:cNvPr id="63" name="矩形 62"/>
            <p:cNvSpPr/>
            <p:nvPr/>
          </p:nvSpPr>
          <p:spPr>
            <a:xfrm>
              <a:off x="4355189" y="3990550"/>
              <a:ext cx="1250586" cy="141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608042" y="5352718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1</a:t>
              </a:r>
              <a:endParaRPr lang="zh-CN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Rectangle 9"/>
            <p:cNvSpPr/>
            <p:nvPr/>
          </p:nvSpPr>
          <p:spPr bwMode="auto">
            <a:xfrm>
              <a:off x="4352661" y="3985944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fi-FI" sz="1600" dirty="0" err="1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75" name="Rectangle 9"/>
            <p:cNvSpPr/>
            <p:nvPr/>
          </p:nvSpPr>
          <p:spPr bwMode="auto">
            <a:xfrm>
              <a:off x="4355189" y="4254709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4358715" y="4532713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fi-FI" altLang="zh-CN" sz="1600" dirty="0" smtClean="0">
                  <a:solidFill>
                    <a:srgbClr val="FF0000"/>
                  </a:solidFill>
                  <a:latin typeface="Arial"/>
                  <a:cs typeface="Arial"/>
                </a:rPr>
                <a:t>0x3588001</a:t>
              </a:r>
              <a:endParaRPr lang="en-US" sz="16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81" name="Rectangle 9"/>
            <p:cNvSpPr/>
            <p:nvPr/>
          </p:nvSpPr>
          <p:spPr bwMode="auto">
            <a:xfrm>
              <a:off x="4357009" y="5117402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779356" y="4787627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mr-IN" altLang="zh-CN" sz="1600" b="1" dirty="0" smtClean="0">
                  <a:latin typeface="Arial"/>
                  <a:cs typeface="Arial"/>
                </a:rPr>
                <a:t>…</a:t>
              </a:r>
              <a:endParaRPr lang="zh-CN" altLang="en-US" sz="1600" b="1" dirty="0"/>
            </a:p>
          </p:txBody>
        </p:sp>
        <p:cxnSp>
          <p:nvCxnSpPr>
            <p:cNvPr id="89" name="Straight Arrow Connector 39"/>
            <p:cNvCxnSpPr>
              <a:endCxn id="66" idx="1"/>
            </p:cNvCxnSpPr>
            <p:nvPr/>
          </p:nvCxnSpPr>
          <p:spPr bwMode="auto">
            <a:xfrm flipV="1">
              <a:off x="4123777" y="4124946"/>
              <a:ext cx="228884" cy="3114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组 97"/>
          <p:cNvGrpSpPr/>
          <p:nvPr/>
        </p:nvGrpSpPr>
        <p:grpSpPr>
          <a:xfrm>
            <a:off x="4216255" y="3903875"/>
            <a:ext cx="1545665" cy="1729296"/>
            <a:chOff x="4066164" y="3985944"/>
            <a:chExt cx="1545665" cy="1729296"/>
          </a:xfrm>
        </p:grpSpPr>
        <p:sp>
          <p:nvSpPr>
            <p:cNvPr id="99" name="矩形 98"/>
            <p:cNvSpPr/>
            <p:nvPr/>
          </p:nvSpPr>
          <p:spPr>
            <a:xfrm>
              <a:off x="4355189" y="3990550"/>
              <a:ext cx="1250586" cy="141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597094" y="5407463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</a:t>
              </a:r>
              <a:r>
                <a:rPr lang="en-US" altLang="zh-CN" sz="1400" b="1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2</a:t>
              </a:r>
              <a:endParaRPr lang="zh-CN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1" name="Rectangle 9"/>
            <p:cNvSpPr/>
            <p:nvPr/>
          </p:nvSpPr>
          <p:spPr bwMode="auto">
            <a:xfrm>
              <a:off x="4352661" y="3985944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is-IS" altLang="zh-CN" sz="1600" dirty="0" smtClean="0">
                  <a:solidFill>
                    <a:srgbClr val="FF0000"/>
                  </a:solidFill>
                  <a:latin typeface="Arial"/>
                  <a:cs typeface="Arial"/>
                </a:rPr>
                <a:t>0x3678001</a:t>
              </a:r>
              <a:endParaRPr lang="en-US" sz="16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102" name="Rectangle 9"/>
            <p:cNvSpPr/>
            <p:nvPr/>
          </p:nvSpPr>
          <p:spPr bwMode="auto">
            <a:xfrm>
              <a:off x="4355189" y="4254709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3" name="Rectangle 9"/>
            <p:cNvSpPr/>
            <p:nvPr/>
          </p:nvSpPr>
          <p:spPr bwMode="auto">
            <a:xfrm>
              <a:off x="4358715" y="4532713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fi-FI" altLang="zh-CN" sz="16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unused</a:t>
              </a:r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4357009" y="5117402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4779356" y="4787627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mr-IN" altLang="zh-CN" sz="1600" b="1" dirty="0" smtClean="0">
                  <a:latin typeface="Arial"/>
                  <a:cs typeface="Arial"/>
                </a:rPr>
                <a:t>…</a:t>
              </a:r>
              <a:endParaRPr lang="zh-CN" altLang="en-US" sz="1600" b="1" dirty="0"/>
            </a:p>
          </p:txBody>
        </p:sp>
        <p:cxnSp>
          <p:nvCxnSpPr>
            <p:cNvPr id="106" name="Straight Arrow Connector 39"/>
            <p:cNvCxnSpPr>
              <a:stCxn id="63" idx="3"/>
              <a:endCxn id="101" idx="1"/>
            </p:cNvCxnSpPr>
            <p:nvPr/>
          </p:nvCxnSpPr>
          <p:spPr bwMode="auto">
            <a:xfrm flipV="1">
              <a:off x="4066164" y="4124946"/>
              <a:ext cx="286497" cy="1012218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矩形 107"/>
          <p:cNvSpPr/>
          <p:nvPr/>
        </p:nvSpPr>
        <p:spPr>
          <a:xfrm>
            <a:off x="6015766" y="3912402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257671" y="5329315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3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0" name="Rectangle 9"/>
          <p:cNvSpPr/>
          <p:nvPr/>
        </p:nvSpPr>
        <p:spPr bwMode="auto">
          <a:xfrm>
            <a:off x="6013238" y="390779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altLang="zh-CN" sz="1600" dirty="0" err="1" smtClean="0">
                <a:latin typeface="Arial"/>
                <a:cs typeface="Arial"/>
              </a:rPr>
              <a:t>unused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11" name="Rectangle 9"/>
          <p:cNvSpPr/>
          <p:nvPr/>
        </p:nvSpPr>
        <p:spPr bwMode="auto">
          <a:xfrm>
            <a:off x="6015766" y="4176561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en-US" altLang="zh-CN" sz="1600" b="1" dirty="0">
              <a:latin typeface="Arial"/>
              <a:cs typeface="Arial"/>
            </a:endParaRPr>
          </a:p>
        </p:txBody>
      </p:sp>
      <p:sp>
        <p:nvSpPr>
          <p:cNvPr id="112" name="Rectangle 9"/>
          <p:cNvSpPr/>
          <p:nvPr/>
        </p:nvSpPr>
        <p:spPr bwMode="auto">
          <a:xfrm>
            <a:off x="6019292" y="4454565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fi-FI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0x5799001</a:t>
            </a:r>
            <a:endParaRPr lang="en-US" altLang="zh-CN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13" name="Rectangle 9"/>
          <p:cNvSpPr/>
          <p:nvPr/>
        </p:nvSpPr>
        <p:spPr bwMode="auto">
          <a:xfrm>
            <a:off x="6017586" y="503925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205944" y="4709479"/>
            <a:ext cx="8578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unused</a:t>
            </a:r>
            <a:endParaRPr lang="zh-CN" altLang="en-US" sz="1600" dirty="0"/>
          </a:p>
        </p:txBody>
      </p:sp>
      <p:cxnSp>
        <p:nvCxnSpPr>
          <p:cNvPr id="115" name="Straight Arrow Connector 39"/>
          <p:cNvCxnSpPr>
            <a:endCxn id="110" idx="1"/>
          </p:cNvCxnSpPr>
          <p:nvPr/>
        </p:nvCxnSpPr>
        <p:spPr bwMode="auto">
          <a:xfrm>
            <a:off x="5761920" y="4046798"/>
            <a:ext cx="251318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组 4"/>
          <p:cNvGrpSpPr/>
          <p:nvPr/>
        </p:nvGrpSpPr>
        <p:grpSpPr>
          <a:xfrm>
            <a:off x="7272406" y="3480754"/>
            <a:ext cx="1756355" cy="1729296"/>
            <a:chOff x="7272406" y="3480754"/>
            <a:chExt cx="1756355" cy="1729296"/>
          </a:xfrm>
        </p:grpSpPr>
        <p:grpSp>
          <p:nvGrpSpPr>
            <p:cNvPr id="107" name="组 106"/>
            <p:cNvGrpSpPr/>
            <p:nvPr/>
          </p:nvGrpSpPr>
          <p:grpSpPr>
            <a:xfrm>
              <a:off x="7636520" y="3480754"/>
              <a:ext cx="1392241" cy="1729296"/>
              <a:chOff x="7636520" y="3480754"/>
              <a:chExt cx="1392241" cy="1729296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7693987" y="3485360"/>
                <a:ext cx="1250586" cy="1416401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7636520" y="4902273"/>
                <a:ext cx="139224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chemeClr val="accent1">
                        <a:lumMod val="75000"/>
                      </a:schemeClr>
                    </a:solidFill>
                    <a:latin typeface="Arial"/>
                    <a:cs typeface="Arial"/>
                  </a:rPr>
                  <a:t>Physical Page</a:t>
                </a:r>
                <a:endParaRPr lang="zh-CN" alt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9" name="Rectangle 9"/>
              <p:cNvSpPr/>
              <p:nvPr/>
            </p:nvSpPr>
            <p:spPr bwMode="auto">
              <a:xfrm>
                <a:off x="7691459" y="3480754"/>
                <a:ext cx="1253114" cy="278004"/>
              </a:xfrm>
              <a:prstGeom prst="rect">
                <a:avLst/>
              </a:prstGeom>
              <a:noFill/>
              <a:ln w="6350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de-DE" altLang="zh-CN" sz="1600" dirty="0" smtClean="0">
                    <a:latin typeface="Arial"/>
                    <a:cs typeface="Arial"/>
                  </a:rPr>
                  <a:t>...</a:t>
                </a:r>
                <a:endParaRPr lang="en-US" altLang="zh-CN" sz="1600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0" name="Rectangle 9"/>
              <p:cNvSpPr/>
              <p:nvPr/>
            </p:nvSpPr>
            <p:spPr bwMode="auto">
              <a:xfrm>
                <a:off x="7693987" y="3749519"/>
                <a:ext cx="1253114" cy="278004"/>
              </a:xfrm>
              <a:prstGeom prst="rect">
                <a:avLst/>
              </a:prstGeom>
              <a:noFill/>
              <a:ln w="6350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de-DE" sz="1600" dirty="0" smtClean="0">
                    <a:latin typeface="Arial"/>
                    <a:cs typeface="Arial"/>
                  </a:rPr>
                  <a:t>...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121" name="Rectangle 9"/>
              <p:cNvSpPr/>
              <p:nvPr/>
            </p:nvSpPr>
            <p:spPr bwMode="auto">
              <a:xfrm>
                <a:off x="7697513" y="4027523"/>
                <a:ext cx="1253114" cy="278004"/>
              </a:xfrm>
              <a:prstGeom prst="rect">
                <a:avLst/>
              </a:prstGeom>
              <a:noFill/>
              <a:ln w="6350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mr-IN" altLang="zh-CN" b="1" dirty="0" smtClean="0">
                    <a:latin typeface="Arial"/>
                    <a:cs typeface="Arial"/>
                  </a:rPr>
                  <a:t>…</a:t>
                </a:r>
                <a:endParaRPr lang="en-US" b="1" dirty="0">
                  <a:latin typeface="Arial"/>
                  <a:cs typeface="Arial"/>
                </a:endParaRPr>
              </a:p>
            </p:txBody>
          </p:sp>
          <p:sp>
            <p:nvSpPr>
              <p:cNvPr id="122" name="Rectangle 9"/>
              <p:cNvSpPr/>
              <p:nvPr/>
            </p:nvSpPr>
            <p:spPr bwMode="auto">
              <a:xfrm>
                <a:off x="7695807" y="4612212"/>
                <a:ext cx="1253114" cy="278004"/>
              </a:xfrm>
              <a:prstGeom prst="rect">
                <a:avLst/>
              </a:prstGeom>
              <a:noFill/>
              <a:ln w="6350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de-DE" sz="1600" dirty="0" smtClean="0">
                    <a:latin typeface="Arial"/>
                    <a:cs typeface="Arial"/>
                  </a:rPr>
                  <a:t>...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124" name="Rectangle 9"/>
              <p:cNvSpPr/>
              <p:nvPr/>
            </p:nvSpPr>
            <p:spPr bwMode="auto">
              <a:xfrm>
                <a:off x="7682167" y="4305527"/>
                <a:ext cx="1253114" cy="301407"/>
              </a:xfrm>
              <a:prstGeom prst="rect">
                <a:avLst/>
              </a:prstGeom>
              <a:noFill/>
              <a:ln w="6350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de-DE" sz="1600" dirty="0" smtClean="0">
                    <a:latin typeface="Arial"/>
                    <a:cs typeface="Arial"/>
                  </a:rPr>
                  <a:t>...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</p:grpSp>
        <p:cxnSp>
          <p:nvCxnSpPr>
            <p:cNvPr id="126" name="Straight Arrow Connector 39"/>
            <p:cNvCxnSpPr>
              <a:stCxn id="112" idx="3"/>
              <a:endCxn id="119" idx="1"/>
            </p:cNvCxnSpPr>
            <p:nvPr/>
          </p:nvCxnSpPr>
          <p:spPr bwMode="auto">
            <a:xfrm flipV="1">
              <a:off x="7272406" y="3619756"/>
              <a:ext cx="419053" cy="973811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3804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5685933" y="3469895"/>
            <a:ext cx="34708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OS adds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[p, p+8192) to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the process’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virtual address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info</a:t>
            </a:r>
          </a:p>
          <a:p>
            <a:pPr marL="457200" indent="-457200">
              <a:buAutoNum type="arabicPeriod"/>
            </a:pP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MMU tells OS entry 1 is missing in the page at level 0. (</a:t>
            </a:r>
            <a:r>
              <a:rPr lang="en-US" altLang="zh-CN" i="1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Page fault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)</a:t>
            </a:r>
          </a:p>
          <a:p>
            <a:pPr marL="457200" indent="-457200">
              <a:buAutoNum type="arabicPeriod"/>
            </a:pP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OS constructs the mapping for the address. (</a:t>
            </a:r>
            <a:r>
              <a:rPr lang="en-US" altLang="zh-CN" i="1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Page fault handler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)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Arial"/>
                <a:cs typeface="Arial"/>
              </a:rPr>
              <a:t>5. MMU translates address again and access the physical memory.</a:t>
            </a:r>
          </a:p>
        </p:txBody>
      </p:sp>
      <p:cxnSp>
        <p:nvCxnSpPr>
          <p:cNvPr id="123" name="Straight Arrow Connector 39"/>
          <p:cNvCxnSpPr>
            <a:stCxn id="95" idx="0"/>
            <a:endCxn id="112" idx="1"/>
          </p:cNvCxnSpPr>
          <p:nvPr/>
        </p:nvCxnSpPr>
        <p:spPr bwMode="auto">
          <a:xfrm rot="16200000" flipH="1">
            <a:off x="4773518" y="3347794"/>
            <a:ext cx="1583647" cy="907899"/>
          </a:xfrm>
          <a:prstGeom prst="bentConnector4">
            <a:avLst>
              <a:gd name="adj1" fmla="val 35343"/>
              <a:gd name="adj2" fmla="val 78550"/>
            </a:avLst>
          </a:prstGeom>
          <a:ln w="38100" cmpd="sng">
            <a:solidFill>
              <a:schemeClr val="accent4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39"/>
          <p:cNvCxnSpPr>
            <a:stCxn id="94" idx="0"/>
            <a:endCxn id="101" idx="1"/>
          </p:cNvCxnSpPr>
          <p:nvPr/>
        </p:nvCxnSpPr>
        <p:spPr bwMode="auto">
          <a:xfrm rot="16200000" flipH="1">
            <a:off x="3802866" y="3342992"/>
            <a:ext cx="1033015" cy="366755"/>
          </a:xfrm>
          <a:prstGeom prst="bentConnector4">
            <a:avLst>
              <a:gd name="adj1" fmla="val 53122"/>
              <a:gd name="adj2" fmla="val -33535"/>
            </a:avLst>
          </a:prstGeom>
          <a:ln w="38100" cmpd="sng">
            <a:solidFill>
              <a:schemeClr val="accent3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39"/>
          <p:cNvCxnSpPr>
            <a:stCxn id="93" idx="0"/>
            <a:endCxn id="63" idx="1"/>
          </p:cNvCxnSpPr>
          <p:nvPr/>
        </p:nvCxnSpPr>
        <p:spPr bwMode="auto">
          <a:xfrm rot="16200000" flipH="1" flipV="1">
            <a:off x="2013124" y="3984456"/>
            <a:ext cx="2023183" cy="118093"/>
          </a:xfrm>
          <a:prstGeom prst="bentConnector4">
            <a:avLst>
              <a:gd name="adj1" fmla="val 18465"/>
              <a:gd name="adj2" fmla="val 224663"/>
            </a:avLst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39"/>
          <p:cNvCxnSpPr>
            <a:stCxn id="82" idx="2"/>
            <a:endCxn id="52" idx="1"/>
          </p:cNvCxnSpPr>
          <p:nvPr/>
        </p:nvCxnSpPr>
        <p:spPr bwMode="auto">
          <a:xfrm rot="5400000">
            <a:off x="1041608" y="3480831"/>
            <a:ext cx="1439583" cy="567563"/>
          </a:xfrm>
          <a:prstGeom prst="bentConnector4">
            <a:avLst>
              <a:gd name="adj1" fmla="val 59622"/>
              <a:gd name="adj2" fmla="val 130633"/>
            </a:avLst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Demand Paging</a:t>
            </a:r>
            <a:endParaRPr kumimoji="1"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1694711" y="1099078"/>
            <a:ext cx="66313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c</a:t>
            </a:r>
            <a:r>
              <a:rPr lang="en-US" altLang="zh-CN" sz="2000" dirty="0" smtClean="0">
                <a:latin typeface="Consolas"/>
                <a:cs typeface="Consolas"/>
              </a:rPr>
              <a:t>har *p = (char *)</a:t>
            </a:r>
            <a:r>
              <a:rPr lang="en-US" altLang="zh-CN" sz="2000" dirty="0" err="1" smtClean="0">
                <a:latin typeface="Consolas"/>
                <a:cs typeface="Consolas"/>
              </a:rPr>
              <a:t>sbrk</a:t>
            </a:r>
            <a:r>
              <a:rPr lang="en-US" altLang="zh-CN" sz="2000" dirty="0" smtClean="0">
                <a:latin typeface="Consolas"/>
                <a:cs typeface="Consolas"/>
              </a:rPr>
              <a:t>(8192)</a:t>
            </a:r>
            <a:r>
              <a:rPr lang="en-US" altLang="zh-CN" sz="2000" dirty="0">
                <a:latin typeface="Consolas"/>
                <a:cs typeface="Consolas"/>
              </a:rPr>
              <a:t>;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i="1" dirty="0" smtClean="0">
                <a:latin typeface="Arial"/>
                <a:cs typeface="Arial"/>
              </a:rPr>
              <a:t>// p is </a:t>
            </a:r>
            <a:r>
              <a:rPr lang="is-IS" altLang="zh-CN" sz="2000" i="1" dirty="0" smtClean="0">
                <a:latin typeface="Arial"/>
                <a:cs typeface="Arial"/>
              </a:rPr>
              <a:t>0x80801fffa8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p</a:t>
            </a:r>
            <a:r>
              <a:rPr lang="en-US" altLang="zh-CN" sz="2000" dirty="0" smtClean="0">
                <a:latin typeface="Consolas"/>
                <a:cs typeface="Consolas"/>
              </a:rPr>
              <a:t>[0] = ‘c’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p</a:t>
            </a:r>
            <a:r>
              <a:rPr lang="en-US" altLang="zh-CN" sz="2000" dirty="0" smtClean="0">
                <a:latin typeface="Consolas"/>
                <a:cs typeface="Consolas"/>
              </a:rPr>
              <a:t>[4096] = ‘s’</a:t>
            </a:r>
            <a:endParaRPr lang="en-US" altLang="zh-CN" sz="2000" dirty="0">
              <a:latin typeface="Consolas"/>
              <a:cs typeface="Consolas"/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094761" y="1664206"/>
            <a:ext cx="56710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477617" y="4081243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30470" y="5538972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-39253" y="3576904"/>
            <a:ext cx="1963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CPU Register: CR3</a:t>
            </a:r>
            <a:endParaRPr lang="en-US" altLang="zh-CN" sz="1600" dirty="0">
              <a:latin typeface="Arial"/>
              <a:cs typeface="Arial"/>
            </a:endParaRPr>
          </a:p>
        </p:txBody>
      </p:sp>
      <p:cxnSp>
        <p:nvCxnSpPr>
          <p:cNvPr id="48" name="Straight Arrow Connector 39"/>
          <p:cNvCxnSpPr>
            <a:stCxn id="49" idx="3"/>
            <a:endCxn id="51" idx="1"/>
          </p:cNvCxnSpPr>
          <p:nvPr/>
        </p:nvCxnSpPr>
        <p:spPr bwMode="auto">
          <a:xfrm>
            <a:off x="1189126" y="4212391"/>
            <a:ext cx="285963" cy="3248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9"/>
          <p:cNvSpPr/>
          <p:nvPr/>
        </p:nvSpPr>
        <p:spPr bwMode="auto">
          <a:xfrm>
            <a:off x="77582" y="402774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1" name="Rectangle 9"/>
          <p:cNvSpPr/>
          <p:nvPr/>
        </p:nvSpPr>
        <p:spPr bwMode="auto">
          <a:xfrm>
            <a:off x="1475089" y="407663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b="1" dirty="0" smtClean="0">
                <a:latin typeface="Arial"/>
                <a:cs typeface="Arial"/>
              </a:rPr>
              <a:t>...</a:t>
            </a:r>
            <a:endParaRPr lang="en-US" altLang="zh-CN" b="1" dirty="0">
              <a:latin typeface="Arial"/>
              <a:cs typeface="Arial"/>
            </a:endParaRPr>
          </a:p>
        </p:txBody>
      </p:sp>
      <p:sp>
        <p:nvSpPr>
          <p:cNvPr id="52" name="Rectangle 9"/>
          <p:cNvSpPr/>
          <p:nvPr/>
        </p:nvSpPr>
        <p:spPr bwMode="auto">
          <a:xfrm>
            <a:off x="1477617" y="4345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0x3668001</a:t>
            </a:r>
            <a:endParaRPr lang="en-US" altLang="zh-CN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3" name="Rectangle 9"/>
          <p:cNvSpPr/>
          <p:nvPr/>
        </p:nvSpPr>
        <p:spPr bwMode="auto">
          <a:xfrm>
            <a:off x="1481143" y="46234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>
                <a:latin typeface="Arial"/>
                <a:cs typeface="Arial"/>
              </a:rPr>
              <a:t>unused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54" name="Rectangle 9"/>
          <p:cNvSpPr/>
          <p:nvPr/>
        </p:nvSpPr>
        <p:spPr bwMode="auto">
          <a:xfrm>
            <a:off x="1479437" y="5208095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901784" y="487832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64" name="矩形 63"/>
          <p:cNvSpPr/>
          <p:nvPr/>
        </p:nvSpPr>
        <p:spPr>
          <a:xfrm>
            <a:off x="2490128" y="6268743"/>
            <a:ext cx="3186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c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urrent process’ page </a:t>
            </a:r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able</a:t>
            </a:r>
            <a:endParaRPr lang="en-US" altLang="zh-CN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23114" y="2356723"/>
            <a:ext cx="7398258" cy="969108"/>
            <a:chOff x="348772" y="2278255"/>
            <a:chExt cx="8282721" cy="1014802"/>
          </a:xfrm>
        </p:grpSpPr>
        <p:grpSp>
          <p:nvGrpSpPr>
            <p:cNvPr id="78" name="组 77"/>
            <p:cNvGrpSpPr/>
            <p:nvPr/>
          </p:nvGrpSpPr>
          <p:grpSpPr>
            <a:xfrm>
              <a:off x="441133" y="2558563"/>
              <a:ext cx="8134194" cy="444277"/>
              <a:chOff x="115456" y="1910902"/>
              <a:chExt cx="8134194" cy="444277"/>
            </a:xfrm>
          </p:grpSpPr>
          <p:sp>
            <p:nvSpPr>
              <p:cNvPr id="79" name="Rectangle 9"/>
              <p:cNvSpPr/>
              <p:nvPr/>
            </p:nvSpPr>
            <p:spPr bwMode="auto">
              <a:xfrm>
                <a:off x="115456" y="1911854"/>
                <a:ext cx="1570180" cy="4402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2" name="Rectangle 9"/>
              <p:cNvSpPr/>
              <p:nvPr/>
            </p:nvSpPr>
            <p:spPr bwMode="auto">
              <a:xfrm>
                <a:off x="1685636" y="1910902"/>
                <a:ext cx="1202526" cy="44023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0x1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3" name="Rectangle 9"/>
              <p:cNvSpPr/>
              <p:nvPr/>
            </p:nvSpPr>
            <p:spPr bwMode="auto">
              <a:xfrm>
                <a:off x="2888784" y="1912454"/>
                <a:ext cx="1189068" cy="44023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0x2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4" name="Rectangle 9"/>
              <p:cNvSpPr/>
              <p:nvPr/>
            </p:nvSpPr>
            <p:spPr bwMode="auto">
              <a:xfrm>
                <a:off x="4077852" y="1914944"/>
                <a:ext cx="1108384" cy="44023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5" name="Rectangle 9"/>
              <p:cNvSpPr/>
              <p:nvPr/>
            </p:nvSpPr>
            <p:spPr bwMode="auto">
              <a:xfrm>
                <a:off x="6301331" y="1913446"/>
                <a:ext cx="1948319" cy="4402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0xfa8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6" name="Rectangle 9"/>
              <p:cNvSpPr/>
              <p:nvPr/>
            </p:nvSpPr>
            <p:spPr bwMode="auto">
              <a:xfrm>
                <a:off x="5192947" y="1913392"/>
                <a:ext cx="1108384" cy="44023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0x1ff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</p:grpSp>
        <p:sp>
          <p:nvSpPr>
            <p:cNvPr id="67" name="TextBox 15"/>
            <p:cNvSpPr txBox="1"/>
            <p:nvPr/>
          </p:nvSpPr>
          <p:spPr>
            <a:xfrm>
              <a:off x="348772" y="2298721"/>
              <a:ext cx="542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63</a:t>
              </a:r>
            </a:p>
          </p:txBody>
        </p:sp>
        <p:sp>
          <p:nvSpPr>
            <p:cNvPr id="68" name="TextBox 15"/>
            <p:cNvSpPr txBox="1"/>
            <p:nvPr/>
          </p:nvSpPr>
          <p:spPr>
            <a:xfrm>
              <a:off x="8282217" y="2279141"/>
              <a:ext cx="349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0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69" name="TextBox 15"/>
            <p:cNvSpPr txBox="1"/>
            <p:nvPr/>
          </p:nvSpPr>
          <p:spPr>
            <a:xfrm>
              <a:off x="1676505" y="2310441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48</a:t>
              </a:r>
            </a:p>
          </p:txBody>
        </p:sp>
        <p:sp>
          <p:nvSpPr>
            <p:cNvPr id="70" name="TextBox 15"/>
            <p:cNvSpPr txBox="1"/>
            <p:nvPr/>
          </p:nvSpPr>
          <p:spPr>
            <a:xfrm>
              <a:off x="1942220" y="228982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47</a:t>
              </a:r>
            </a:p>
          </p:txBody>
        </p:sp>
        <p:sp>
          <p:nvSpPr>
            <p:cNvPr id="71" name="TextBox 15"/>
            <p:cNvSpPr txBox="1"/>
            <p:nvPr/>
          </p:nvSpPr>
          <p:spPr>
            <a:xfrm>
              <a:off x="2880476" y="229889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</a:t>
              </a:r>
              <a:r>
                <a:rPr lang="en-US" sz="1400" dirty="0">
                  <a:latin typeface="Calibri" pitchFamily="34" charset="0"/>
                </a:rPr>
                <a:t>9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72" name="TextBox 15"/>
            <p:cNvSpPr txBox="1"/>
            <p:nvPr/>
          </p:nvSpPr>
          <p:spPr>
            <a:xfrm>
              <a:off x="3158447" y="228974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38</a:t>
              </a:r>
            </a:p>
          </p:txBody>
        </p:sp>
        <p:sp>
          <p:nvSpPr>
            <p:cNvPr id="73" name="TextBox 15"/>
            <p:cNvSpPr txBox="1"/>
            <p:nvPr/>
          </p:nvSpPr>
          <p:spPr>
            <a:xfrm>
              <a:off x="4026970" y="228740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30</a:t>
              </a:r>
            </a:p>
          </p:txBody>
        </p:sp>
        <p:sp>
          <p:nvSpPr>
            <p:cNvPr id="74" name="TextBox 15"/>
            <p:cNvSpPr txBox="1"/>
            <p:nvPr/>
          </p:nvSpPr>
          <p:spPr>
            <a:xfrm>
              <a:off x="4317198" y="227825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29</a:t>
              </a:r>
            </a:p>
          </p:txBody>
        </p:sp>
        <p:sp>
          <p:nvSpPr>
            <p:cNvPr id="76" name="TextBox 15"/>
            <p:cNvSpPr txBox="1"/>
            <p:nvPr/>
          </p:nvSpPr>
          <p:spPr>
            <a:xfrm>
              <a:off x="5147161" y="2288928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</a:t>
              </a:r>
              <a:r>
                <a:rPr lang="en-US" sz="1400" dirty="0">
                  <a:latin typeface="Calibri" pitchFamily="34" charset="0"/>
                </a:rPr>
                <a:t>1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77" name="TextBox 15"/>
            <p:cNvSpPr txBox="1"/>
            <p:nvPr/>
          </p:nvSpPr>
          <p:spPr>
            <a:xfrm>
              <a:off x="5449645" y="229124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20</a:t>
              </a:r>
            </a:p>
          </p:txBody>
        </p:sp>
        <p:sp>
          <p:nvSpPr>
            <p:cNvPr id="87" name="TextBox 15"/>
            <p:cNvSpPr txBox="1"/>
            <p:nvPr/>
          </p:nvSpPr>
          <p:spPr>
            <a:xfrm>
              <a:off x="6254895" y="2311014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12</a:t>
              </a:r>
            </a:p>
          </p:txBody>
        </p:sp>
        <p:sp>
          <p:nvSpPr>
            <p:cNvPr id="90" name="TextBox 15"/>
            <p:cNvSpPr txBox="1"/>
            <p:nvPr/>
          </p:nvSpPr>
          <p:spPr>
            <a:xfrm>
              <a:off x="6557380" y="2313329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11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2092357" y="296219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L0 Offset 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761256" y="2985280"/>
              <a:ext cx="9530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Reserved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3317503" y="298528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L1 Offset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4495533" y="296219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L2 Offset 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5587538" y="2962251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L3 Offset 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7090758" y="2985280"/>
              <a:ext cx="11336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Page Offset </a:t>
              </a:r>
            </a:p>
          </p:txBody>
        </p:sp>
      </p:grpSp>
      <p:grpSp>
        <p:nvGrpSpPr>
          <p:cNvPr id="62" name="组 61"/>
          <p:cNvGrpSpPr/>
          <p:nvPr/>
        </p:nvGrpSpPr>
        <p:grpSpPr>
          <a:xfrm>
            <a:off x="2734257" y="4342288"/>
            <a:ext cx="1488052" cy="1674551"/>
            <a:chOff x="4123777" y="3985944"/>
            <a:chExt cx="1488052" cy="1674551"/>
          </a:xfrm>
        </p:grpSpPr>
        <p:sp>
          <p:nvSpPr>
            <p:cNvPr id="63" name="矩形 62"/>
            <p:cNvSpPr/>
            <p:nvPr/>
          </p:nvSpPr>
          <p:spPr>
            <a:xfrm>
              <a:off x="4355189" y="3990550"/>
              <a:ext cx="1250586" cy="141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608042" y="5352718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1</a:t>
              </a:r>
              <a:endParaRPr lang="zh-CN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Rectangle 9"/>
            <p:cNvSpPr/>
            <p:nvPr/>
          </p:nvSpPr>
          <p:spPr bwMode="auto">
            <a:xfrm>
              <a:off x="4352661" y="3985944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fi-FI" sz="1600" dirty="0" err="1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75" name="Rectangle 9"/>
            <p:cNvSpPr/>
            <p:nvPr/>
          </p:nvSpPr>
          <p:spPr bwMode="auto">
            <a:xfrm>
              <a:off x="4355189" y="4254709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4358715" y="4532713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fi-FI" altLang="zh-CN" sz="1600" dirty="0" smtClean="0">
                  <a:solidFill>
                    <a:srgbClr val="FF0000"/>
                  </a:solidFill>
                  <a:latin typeface="Arial"/>
                  <a:cs typeface="Arial"/>
                </a:rPr>
                <a:t>0x3588001</a:t>
              </a:r>
              <a:endParaRPr lang="en-US" sz="16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81" name="Rectangle 9"/>
            <p:cNvSpPr/>
            <p:nvPr/>
          </p:nvSpPr>
          <p:spPr bwMode="auto">
            <a:xfrm>
              <a:off x="4357009" y="5117402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779356" y="4787627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mr-IN" altLang="zh-CN" sz="1600" b="1" dirty="0" smtClean="0">
                  <a:latin typeface="Arial"/>
                  <a:cs typeface="Arial"/>
                </a:rPr>
                <a:t>…</a:t>
              </a:r>
              <a:endParaRPr lang="zh-CN" altLang="en-US" sz="1600" b="1" dirty="0"/>
            </a:p>
          </p:txBody>
        </p:sp>
        <p:cxnSp>
          <p:nvCxnSpPr>
            <p:cNvPr id="89" name="Straight Arrow Connector 39"/>
            <p:cNvCxnSpPr>
              <a:endCxn id="66" idx="1"/>
            </p:cNvCxnSpPr>
            <p:nvPr/>
          </p:nvCxnSpPr>
          <p:spPr bwMode="auto">
            <a:xfrm flipV="1">
              <a:off x="4123777" y="4124946"/>
              <a:ext cx="228884" cy="3114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组 97"/>
          <p:cNvGrpSpPr/>
          <p:nvPr/>
        </p:nvGrpSpPr>
        <p:grpSpPr>
          <a:xfrm>
            <a:off x="4216255" y="3903875"/>
            <a:ext cx="1545665" cy="1729296"/>
            <a:chOff x="4066164" y="3985944"/>
            <a:chExt cx="1545665" cy="1729296"/>
          </a:xfrm>
        </p:grpSpPr>
        <p:sp>
          <p:nvSpPr>
            <p:cNvPr id="99" name="矩形 98"/>
            <p:cNvSpPr/>
            <p:nvPr/>
          </p:nvSpPr>
          <p:spPr>
            <a:xfrm>
              <a:off x="4355189" y="3990550"/>
              <a:ext cx="1250586" cy="141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597094" y="5407463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</a:t>
              </a:r>
              <a:r>
                <a:rPr lang="en-US" altLang="zh-CN" sz="1400" b="1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2</a:t>
              </a:r>
              <a:endParaRPr lang="zh-CN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1" name="Rectangle 9"/>
            <p:cNvSpPr/>
            <p:nvPr/>
          </p:nvSpPr>
          <p:spPr bwMode="auto">
            <a:xfrm>
              <a:off x="4352661" y="3985944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is-IS" altLang="zh-CN" sz="1600" dirty="0" smtClean="0">
                  <a:solidFill>
                    <a:srgbClr val="FF0000"/>
                  </a:solidFill>
                  <a:latin typeface="Arial"/>
                  <a:cs typeface="Arial"/>
                </a:rPr>
                <a:t>0x3678001</a:t>
              </a:r>
              <a:endParaRPr lang="en-US" sz="16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102" name="Rectangle 9"/>
            <p:cNvSpPr/>
            <p:nvPr/>
          </p:nvSpPr>
          <p:spPr bwMode="auto">
            <a:xfrm>
              <a:off x="4355189" y="4254709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3" name="Rectangle 9"/>
            <p:cNvSpPr/>
            <p:nvPr/>
          </p:nvSpPr>
          <p:spPr bwMode="auto">
            <a:xfrm>
              <a:off x="4358715" y="4532713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fi-FI" altLang="zh-CN" sz="16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unused</a:t>
              </a:r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4357009" y="5117402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4779356" y="4787627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mr-IN" altLang="zh-CN" sz="1600" b="1" dirty="0" smtClean="0">
                  <a:latin typeface="Arial"/>
                  <a:cs typeface="Arial"/>
                </a:rPr>
                <a:t>…</a:t>
              </a:r>
              <a:endParaRPr lang="zh-CN" altLang="en-US" sz="1600" b="1" dirty="0"/>
            </a:p>
          </p:txBody>
        </p:sp>
        <p:cxnSp>
          <p:nvCxnSpPr>
            <p:cNvPr id="106" name="Straight Arrow Connector 39"/>
            <p:cNvCxnSpPr>
              <a:stCxn id="63" idx="3"/>
              <a:endCxn id="101" idx="1"/>
            </p:cNvCxnSpPr>
            <p:nvPr/>
          </p:nvCxnSpPr>
          <p:spPr bwMode="auto">
            <a:xfrm flipV="1">
              <a:off x="4066164" y="4124946"/>
              <a:ext cx="286497" cy="1012218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矩形 107"/>
          <p:cNvSpPr/>
          <p:nvPr/>
        </p:nvSpPr>
        <p:spPr>
          <a:xfrm>
            <a:off x="6015766" y="3912402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257671" y="5329315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3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0" name="Rectangle 9"/>
          <p:cNvSpPr/>
          <p:nvPr/>
        </p:nvSpPr>
        <p:spPr bwMode="auto">
          <a:xfrm>
            <a:off x="6013238" y="390779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altLang="zh-CN" sz="1600" dirty="0" err="1" smtClean="0">
                <a:latin typeface="Arial"/>
                <a:cs typeface="Arial"/>
              </a:rPr>
              <a:t>unused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11" name="Rectangle 9"/>
          <p:cNvSpPr/>
          <p:nvPr/>
        </p:nvSpPr>
        <p:spPr bwMode="auto">
          <a:xfrm>
            <a:off x="6015766" y="4176561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en-US" altLang="zh-CN" sz="1600" b="1" dirty="0">
              <a:latin typeface="Arial"/>
              <a:cs typeface="Arial"/>
            </a:endParaRPr>
          </a:p>
        </p:txBody>
      </p:sp>
      <p:sp>
        <p:nvSpPr>
          <p:cNvPr id="112" name="Rectangle 9"/>
          <p:cNvSpPr/>
          <p:nvPr/>
        </p:nvSpPr>
        <p:spPr bwMode="auto">
          <a:xfrm>
            <a:off x="6019292" y="4454565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fi-FI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0x5799001</a:t>
            </a:r>
            <a:endParaRPr lang="en-US" altLang="zh-CN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13" name="Rectangle 9"/>
          <p:cNvSpPr/>
          <p:nvPr/>
        </p:nvSpPr>
        <p:spPr bwMode="auto">
          <a:xfrm>
            <a:off x="6017586" y="503925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205944" y="4709479"/>
            <a:ext cx="8578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unused</a:t>
            </a:r>
            <a:endParaRPr lang="zh-CN" altLang="en-US" sz="1600" dirty="0"/>
          </a:p>
        </p:txBody>
      </p:sp>
      <p:cxnSp>
        <p:nvCxnSpPr>
          <p:cNvPr id="115" name="Straight Arrow Connector 39"/>
          <p:cNvCxnSpPr>
            <a:endCxn id="110" idx="1"/>
          </p:cNvCxnSpPr>
          <p:nvPr/>
        </p:nvCxnSpPr>
        <p:spPr bwMode="auto">
          <a:xfrm>
            <a:off x="5761920" y="4046798"/>
            <a:ext cx="251318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7" name="组 116"/>
          <p:cNvGrpSpPr/>
          <p:nvPr/>
        </p:nvGrpSpPr>
        <p:grpSpPr>
          <a:xfrm>
            <a:off x="7272406" y="3480754"/>
            <a:ext cx="1756355" cy="1729296"/>
            <a:chOff x="7272406" y="3480754"/>
            <a:chExt cx="1756355" cy="1729296"/>
          </a:xfrm>
        </p:grpSpPr>
        <p:grpSp>
          <p:nvGrpSpPr>
            <p:cNvPr id="118" name="组 117"/>
            <p:cNvGrpSpPr/>
            <p:nvPr/>
          </p:nvGrpSpPr>
          <p:grpSpPr>
            <a:xfrm>
              <a:off x="7636520" y="3480754"/>
              <a:ext cx="1392241" cy="1729296"/>
              <a:chOff x="7636520" y="3480754"/>
              <a:chExt cx="1392241" cy="1729296"/>
            </a:xfrm>
          </p:grpSpPr>
          <p:sp>
            <p:nvSpPr>
              <p:cNvPr id="120" name="矩形 119"/>
              <p:cNvSpPr/>
              <p:nvPr/>
            </p:nvSpPr>
            <p:spPr>
              <a:xfrm>
                <a:off x="7693987" y="3485360"/>
                <a:ext cx="1250586" cy="1416401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7636520" y="4902273"/>
                <a:ext cx="139224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chemeClr val="accent1">
                        <a:lumMod val="75000"/>
                      </a:schemeClr>
                    </a:solidFill>
                    <a:latin typeface="Arial"/>
                    <a:cs typeface="Arial"/>
                  </a:rPr>
                  <a:t>Physical Page</a:t>
                </a:r>
                <a:endParaRPr lang="zh-CN" alt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2" name="Rectangle 9"/>
              <p:cNvSpPr/>
              <p:nvPr/>
            </p:nvSpPr>
            <p:spPr bwMode="auto">
              <a:xfrm>
                <a:off x="7691459" y="3480754"/>
                <a:ext cx="1253114" cy="278004"/>
              </a:xfrm>
              <a:prstGeom prst="rect">
                <a:avLst/>
              </a:prstGeom>
              <a:noFill/>
              <a:ln w="6350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de-DE" altLang="zh-CN" sz="1600" dirty="0" smtClean="0">
                    <a:latin typeface="Arial"/>
                    <a:cs typeface="Arial"/>
                  </a:rPr>
                  <a:t>...</a:t>
                </a:r>
                <a:endParaRPr lang="en-US" altLang="zh-CN" sz="1600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4" name="Rectangle 9"/>
              <p:cNvSpPr/>
              <p:nvPr/>
            </p:nvSpPr>
            <p:spPr bwMode="auto">
              <a:xfrm>
                <a:off x="7693987" y="3749519"/>
                <a:ext cx="1253114" cy="278004"/>
              </a:xfrm>
              <a:prstGeom prst="rect">
                <a:avLst/>
              </a:prstGeom>
              <a:noFill/>
              <a:ln w="6350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de-DE" sz="1600" dirty="0" smtClean="0">
                    <a:latin typeface="Arial"/>
                    <a:cs typeface="Arial"/>
                  </a:rPr>
                  <a:t>...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126" name="Rectangle 9"/>
              <p:cNvSpPr/>
              <p:nvPr/>
            </p:nvSpPr>
            <p:spPr bwMode="auto">
              <a:xfrm>
                <a:off x="7697513" y="4027523"/>
                <a:ext cx="1253114" cy="278004"/>
              </a:xfrm>
              <a:prstGeom prst="rect">
                <a:avLst/>
              </a:prstGeom>
              <a:noFill/>
              <a:ln w="6350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mr-IN" altLang="zh-CN" b="1" dirty="0" smtClean="0">
                    <a:latin typeface="Arial"/>
                    <a:cs typeface="Arial"/>
                  </a:rPr>
                  <a:t>…</a:t>
                </a:r>
                <a:endParaRPr lang="en-US" b="1" dirty="0">
                  <a:latin typeface="Arial"/>
                  <a:cs typeface="Arial"/>
                </a:endParaRPr>
              </a:p>
            </p:txBody>
          </p:sp>
          <p:sp>
            <p:nvSpPr>
              <p:cNvPr id="127" name="Rectangle 9"/>
              <p:cNvSpPr/>
              <p:nvPr/>
            </p:nvSpPr>
            <p:spPr bwMode="auto">
              <a:xfrm>
                <a:off x="7695807" y="4612212"/>
                <a:ext cx="1253114" cy="278004"/>
              </a:xfrm>
              <a:prstGeom prst="rect">
                <a:avLst/>
              </a:prstGeom>
              <a:noFill/>
              <a:ln w="6350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de-DE" sz="1600" dirty="0" smtClean="0">
                    <a:latin typeface="Arial"/>
                    <a:cs typeface="Arial"/>
                  </a:rPr>
                  <a:t>...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128" name="Rectangle 9"/>
              <p:cNvSpPr/>
              <p:nvPr/>
            </p:nvSpPr>
            <p:spPr bwMode="auto">
              <a:xfrm>
                <a:off x="7682167" y="4305527"/>
                <a:ext cx="1253114" cy="301407"/>
              </a:xfrm>
              <a:prstGeom prst="rect">
                <a:avLst/>
              </a:prstGeom>
              <a:noFill/>
              <a:ln w="6350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de-DE" sz="1600" dirty="0">
                    <a:solidFill>
                      <a:srgbClr val="FF0000"/>
                    </a:solidFill>
                    <a:latin typeface="Arial"/>
                    <a:cs typeface="Arial"/>
                  </a:rPr>
                  <a:t>‘</a:t>
                </a:r>
                <a:r>
                  <a:rPr lang="de-DE" sz="1600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c’</a:t>
                </a:r>
                <a:endParaRPr lang="en-US" sz="1600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119" name="Straight Arrow Connector 39"/>
            <p:cNvCxnSpPr>
              <a:endCxn id="122" idx="1"/>
            </p:cNvCxnSpPr>
            <p:nvPr/>
          </p:nvCxnSpPr>
          <p:spPr bwMode="auto">
            <a:xfrm flipV="1">
              <a:off x="7272406" y="3619756"/>
              <a:ext cx="419053" cy="973811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8701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5761920" y="5505049"/>
            <a:ext cx="34708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dirty="0">
                <a:solidFill>
                  <a:srgbClr val="0000FF"/>
                </a:solidFill>
                <a:latin typeface="Arial"/>
                <a:cs typeface="Arial"/>
              </a:rPr>
              <a:t>MMU tells OS entry </a:t>
            </a:r>
            <a:r>
              <a:rPr lang="en-US" altLang="zh-CN" dirty="0" smtClean="0">
                <a:solidFill>
                  <a:srgbClr val="0000FF"/>
                </a:solidFill>
                <a:latin typeface="Arial"/>
                <a:cs typeface="Arial"/>
              </a:rPr>
              <a:t>0x200 </a:t>
            </a:r>
            <a:r>
              <a:rPr lang="en-US" altLang="zh-CN" dirty="0">
                <a:solidFill>
                  <a:srgbClr val="0000FF"/>
                </a:solidFill>
                <a:latin typeface="Arial"/>
                <a:cs typeface="Arial"/>
              </a:rPr>
              <a:t>is missing in the page at level </a:t>
            </a:r>
            <a:r>
              <a:rPr lang="en-US" altLang="zh-CN" dirty="0" smtClean="0">
                <a:solidFill>
                  <a:srgbClr val="0000FF"/>
                </a:solidFill>
                <a:latin typeface="Arial"/>
                <a:cs typeface="Arial"/>
              </a:rPr>
              <a:t>3. </a:t>
            </a:r>
            <a:r>
              <a:rPr lang="en-US" altLang="zh-CN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latin typeface="Arial"/>
                <a:cs typeface="Arial"/>
              </a:rPr>
              <a:t>Page fault</a:t>
            </a:r>
            <a:r>
              <a:rPr lang="en-US" altLang="zh-CN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</a:p>
        </p:txBody>
      </p:sp>
      <p:cxnSp>
        <p:nvCxnSpPr>
          <p:cNvPr id="116" name="Straight Arrow Connector 39"/>
          <p:cNvCxnSpPr>
            <a:stCxn id="94" idx="0"/>
            <a:endCxn id="101" idx="1"/>
          </p:cNvCxnSpPr>
          <p:nvPr/>
        </p:nvCxnSpPr>
        <p:spPr bwMode="auto">
          <a:xfrm rot="16200000" flipH="1">
            <a:off x="3802866" y="3342992"/>
            <a:ext cx="1033015" cy="366755"/>
          </a:xfrm>
          <a:prstGeom prst="bentConnector4">
            <a:avLst>
              <a:gd name="adj1" fmla="val 53122"/>
              <a:gd name="adj2" fmla="val -33535"/>
            </a:avLst>
          </a:prstGeom>
          <a:ln w="38100" cmpd="sng">
            <a:solidFill>
              <a:schemeClr val="accent3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39"/>
          <p:cNvCxnSpPr>
            <a:stCxn id="93" idx="0"/>
            <a:endCxn id="63" idx="1"/>
          </p:cNvCxnSpPr>
          <p:nvPr/>
        </p:nvCxnSpPr>
        <p:spPr bwMode="auto">
          <a:xfrm rot="16200000" flipH="1" flipV="1">
            <a:off x="2013124" y="3984456"/>
            <a:ext cx="2023183" cy="118093"/>
          </a:xfrm>
          <a:prstGeom prst="bentConnector4">
            <a:avLst>
              <a:gd name="adj1" fmla="val 18465"/>
              <a:gd name="adj2" fmla="val 224663"/>
            </a:avLst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39"/>
          <p:cNvCxnSpPr>
            <a:stCxn id="82" idx="2"/>
            <a:endCxn id="52" idx="1"/>
          </p:cNvCxnSpPr>
          <p:nvPr/>
        </p:nvCxnSpPr>
        <p:spPr bwMode="auto">
          <a:xfrm rot="5400000">
            <a:off x="1041608" y="3480831"/>
            <a:ext cx="1439583" cy="567563"/>
          </a:xfrm>
          <a:prstGeom prst="bentConnector4">
            <a:avLst>
              <a:gd name="adj1" fmla="val 59622"/>
              <a:gd name="adj2" fmla="val 130633"/>
            </a:avLst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Demand Paging</a:t>
            </a:r>
            <a:endParaRPr kumimoji="1"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1694711" y="1099078"/>
            <a:ext cx="66313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c</a:t>
            </a:r>
            <a:r>
              <a:rPr lang="en-US" altLang="zh-CN" sz="2000" dirty="0" smtClean="0">
                <a:latin typeface="Consolas"/>
                <a:cs typeface="Consolas"/>
              </a:rPr>
              <a:t>har *p = (char *)</a:t>
            </a:r>
            <a:r>
              <a:rPr lang="en-US" altLang="zh-CN" sz="2000" dirty="0" err="1" smtClean="0">
                <a:latin typeface="Consolas"/>
                <a:cs typeface="Consolas"/>
              </a:rPr>
              <a:t>sbrk</a:t>
            </a:r>
            <a:r>
              <a:rPr lang="en-US" altLang="zh-CN" sz="2000" dirty="0" smtClean="0">
                <a:latin typeface="Consolas"/>
                <a:cs typeface="Consolas"/>
              </a:rPr>
              <a:t>(8192)</a:t>
            </a:r>
            <a:r>
              <a:rPr lang="en-US" altLang="zh-CN" sz="2000" dirty="0">
                <a:latin typeface="Consolas"/>
                <a:cs typeface="Consolas"/>
              </a:rPr>
              <a:t>;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i="1" dirty="0" smtClean="0">
                <a:latin typeface="Arial"/>
                <a:cs typeface="Arial"/>
              </a:rPr>
              <a:t>// p is </a:t>
            </a:r>
            <a:r>
              <a:rPr lang="is-IS" altLang="zh-CN" sz="2000" i="1" dirty="0" smtClean="0">
                <a:latin typeface="Arial"/>
                <a:cs typeface="Arial"/>
              </a:rPr>
              <a:t>0x80801fffa8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p</a:t>
            </a:r>
            <a:r>
              <a:rPr lang="en-US" altLang="zh-CN" sz="2000" dirty="0" smtClean="0">
                <a:latin typeface="Consolas"/>
                <a:cs typeface="Consolas"/>
              </a:rPr>
              <a:t>[0] = ‘c’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p</a:t>
            </a:r>
            <a:r>
              <a:rPr lang="en-US" altLang="zh-CN" sz="2000" dirty="0" smtClean="0">
                <a:latin typeface="Consolas"/>
                <a:cs typeface="Consolas"/>
              </a:rPr>
              <a:t>[4096] = ‘s’ //</a:t>
            </a:r>
            <a:r>
              <a:rPr lang="is-IS" altLang="zh-CN" sz="2000" dirty="0"/>
              <a:t>0x8080200fa8</a:t>
            </a:r>
            <a:endParaRPr lang="en-US" altLang="zh-CN" sz="2000" dirty="0">
              <a:latin typeface="Consolas"/>
              <a:cs typeface="Consolas"/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094761" y="1959820"/>
            <a:ext cx="56710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477617" y="4081243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30470" y="5538972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-39253" y="3576904"/>
            <a:ext cx="1963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CPU Register: CR3</a:t>
            </a:r>
            <a:endParaRPr lang="en-US" altLang="zh-CN" sz="1600" dirty="0">
              <a:latin typeface="Arial"/>
              <a:cs typeface="Arial"/>
            </a:endParaRPr>
          </a:p>
        </p:txBody>
      </p:sp>
      <p:cxnSp>
        <p:nvCxnSpPr>
          <p:cNvPr id="48" name="Straight Arrow Connector 39"/>
          <p:cNvCxnSpPr>
            <a:stCxn id="49" idx="3"/>
            <a:endCxn id="51" idx="1"/>
          </p:cNvCxnSpPr>
          <p:nvPr/>
        </p:nvCxnSpPr>
        <p:spPr bwMode="auto">
          <a:xfrm>
            <a:off x="1189126" y="4212391"/>
            <a:ext cx="285963" cy="3248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9"/>
          <p:cNvSpPr/>
          <p:nvPr/>
        </p:nvSpPr>
        <p:spPr bwMode="auto">
          <a:xfrm>
            <a:off x="77582" y="402774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1" name="Rectangle 9"/>
          <p:cNvSpPr/>
          <p:nvPr/>
        </p:nvSpPr>
        <p:spPr bwMode="auto">
          <a:xfrm>
            <a:off x="1475089" y="407663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b="1" dirty="0" smtClean="0">
                <a:latin typeface="Arial"/>
                <a:cs typeface="Arial"/>
              </a:rPr>
              <a:t>...</a:t>
            </a:r>
            <a:endParaRPr lang="en-US" altLang="zh-CN" b="1" dirty="0">
              <a:latin typeface="Arial"/>
              <a:cs typeface="Arial"/>
            </a:endParaRPr>
          </a:p>
        </p:txBody>
      </p:sp>
      <p:sp>
        <p:nvSpPr>
          <p:cNvPr id="52" name="Rectangle 9"/>
          <p:cNvSpPr/>
          <p:nvPr/>
        </p:nvSpPr>
        <p:spPr bwMode="auto">
          <a:xfrm>
            <a:off x="1477617" y="4345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0x3668001</a:t>
            </a:r>
            <a:endParaRPr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3" name="Rectangle 9"/>
          <p:cNvSpPr/>
          <p:nvPr/>
        </p:nvSpPr>
        <p:spPr bwMode="auto">
          <a:xfrm>
            <a:off x="1481143" y="46234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>
                <a:latin typeface="Arial"/>
                <a:cs typeface="Arial"/>
              </a:rPr>
              <a:t>unused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54" name="Rectangle 9"/>
          <p:cNvSpPr/>
          <p:nvPr/>
        </p:nvSpPr>
        <p:spPr bwMode="auto">
          <a:xfrm>
            <a:off x="1479437" y="5208095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901784" y="487832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64" name="矩形 63"/>
          <p:cNvSpPr/>
          <p:nvPr/>
        </p:nvSpPr>
        <p:spPr>
          <a:xfrm>
            <a:off x="2490128" y="6268743"/>
            <a:ext cx="3186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c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urrent process’ page </a:t>
            </a:r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able</a:t>
            </a:r>
            <a:endParaRPr lang="en-US" altLang="zh-CN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23114" y="2356723"/>
            <a:ext cx="7398258" cy="969108"/>
            <a:chOff x="348772" y="2278255"/>
            <a:chExt cx="8282721" cy="1014802"/>
          </a:xfrm>
        </p:grpSpPr>
        <p:grpSp>
          <p:nvGrpSpPr>
            <p:cNvPr id="78" name="组 77"/>
            <p:cNvGrpSpPr/>
            <p:nvPr/>
          </p:nvGrpSpPr>
          <p:grpSpPr>
            <a:xfrm>
              <a:off x="441133" y="2558563"/>
              <a:ext cx="8134194" cy="444277"/>
              <a:chOff x="115456" y="1910902"/>
              <a:chExt cx="8134194" cy="444277"/>
            </a:xfrm>
          </p:grpSpPr>
          <p:sp>
            <p:nvSpPr>
              <p:cNvPr id="79" name="Rectangle 9"/>
              <p:cNvSpPr/>
              <p:nvPr/>
            </p:nvSpPr>
            <p:spPr bwMode="auto">
              <a:xfrm>
                <a:off x="115456" y="1911854"/>
                <a:ext cx="1570180" cy="4402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2" name="Rectangle 9"/>
              <p:cNvSpPr/>
              <p:nvPr/>
            </p:nvSpPr>
            <p:spPr bwMode="auto">
              <a:xfrm>
                <a:off x="1685636" y="1910902"/>
                <a:ext cx="1202526" cy="44023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0x1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3" name="Rectangle 9"/>
              <p:cNvSpPr/>
              <p:nvPr/>
            </p:nvSpPr>
            <p:spPr bwMode="auto">
              <a:xfrm>
                <a:off x="2888784" y="1912454"/>
                <a:ext cx="1189068" cy="44023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0x2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4" name="Rectangle 9"/>
              <p:cNvSpPr/>
              <p:nvPr/>
            </p:nvSpPr>
            <p:spPr bwMode="auto">
              <a:xfrm>
                <a:off x="4077852" y="1914944"/>
                <a:ext cx="1108384" cy="44023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5" name="Rectangle 9"/>
              <p:cNvSpPr/>
              <p:nvPr/>
            </p:nvSpPr>
            <p:spPr bwMode="auto">
              <a:xfrm>
                <a:off x="6301331" y="1913446"/>
                <a:ext cx="1948319" cy="4402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0xfa8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6" name="Rectangle 9"/>
              <p:cNvSpPr/>
              <p:nvPr/>
            </p:nvSpPr>
            <p:spPr bwMode="auto">
              <a:xfrm>
                <a:off x="5192947" y="1913392"/>
                <a:ext cx="1108384" cy="44023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0x200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</p:grpSp>
        <p:sp>
          <p:nvSpPr>
            <p:cNvPr id="67" name="TextBox 15"/>
            <p:cNvSpPr txBox="1"/>
            <p:nvPr/>
          </p:nvSpPr>
          <p:spPr>
            <a:xfrm>
              <a:off x="348772" y="2298721"/>
              <a:ext cx="542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63</a:t>
              </a:r>
            </a:p>
          </p:txBody>
        </p:sp>
        <p:sp>
          <p:nvSpPr>
            <p:cNvPr id="68" name="TextBox 15"/>
            <p:cNvSpPr txBox="1"/>
            <p:nvPr/>
          </p:nvSpPr>
          <p:spPr>
            <a:xfrm>
              <a:off x="8282217" y="2279141"/>
              <a:ext cx="349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0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69" name="TextBox 15"/>
            <p:cNvSpPr txBox="1"/>
            <p:nvPr/>
          </p:nvSpPr>
          <p:spPr>
            <a:xfrm>
              <a:off x="1676505" y="2310441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48</a:t>
              </a:r>
            </a:p>
          </p:txBody>
        </p:sp>
        <p:sp>
          <p:nvSpPr>
            <p:cNvPr id="70" name="TextBox 15"/>
            <p:cNvSpPr txBox="1"/>
            <p:nvPr/>
          </p:nvSpPr>
          <p:spPr>
            <a:xfrm>
              <a:off x="1942220" y="228982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47</a:t>
              </a:r>
            </a:p>
          </p:txBody>
        </p:sp>
        <p:sp>
          <p:nvSpPr>
            <p:cNvPr id="71" name="TextBox 15"/>
            <p:cNvSpPr txBox="1"/>
            <p:nvPr/>
          </p:nvSpPr>
          <p:spPr>
            <a:xfrm>
              <a:off x="2880476" y="229889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</a:t>
              </a:r>
              <a:r>
                <a:rPr lang="en-US" sz="1400" dirty="0">
                  <a:latin typeface="Calibri" pitchFamily="34" charset="0"/>
                </a:rPr>
                <a:t>9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72" name="TextBox 15"/>
            <p:cNvSpPr txBox="1"/>
            <p:nvPr/>
          </p:nvSpPr>
          <p:spPr>
            <a:xfrm>
              <a:off x="3158447" y="228974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38</a:t>
              </a:r>
            </a:p>
          </p:txBody>
        </p:sp>
        <p:sp>
          <p:nvSpPr>
            <p:cNvPr id="73" name="TextBox 15"/>
            <p:cNvSpPr txBox="1"/>
            <p:nvPr/>
          </p:nvSpPr>
          <p:spPr>
            <a:xfrm>
              <a:off x="4026970" y="228740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30</a:t>
              </a:r>
            </a:p>
          </p:txBody>
        </p:sp>
        <p:sp>
          <p:nvSpPr>
            <p:cNvPr id="74" name="TextBox 15"/>
            <p:cNvSpPr txBox="1"/>
            <p:nvPr/>
          </p:nvSpPr>
          <p:spPr>
            <a:xfrm>
              <a:off x="4317198" y="227825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29</a:t>
              </a:r>
            </a:p>
          </p:txBody>
        </p:sp>
        <p:sp>
          <p:nvSpPr>
            <p:cNvPr id="76" name="TextBox 15"/>
            <p:cNvSpPr txBox="1"/>
            <p:nvPr/>
          </p:nvSpPr>
          <p:spPr>
            <a:xfrm>
              <a:off x="5147161" y="2288928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</a:t>
              </a:r>
              <a:r>
                <a:rPr lang="en-US" sz="1400" dirty="0">
                  <a:latin typeface="Calibri" pitchFamily="34" charset="0"/>
                </a:rPr>
                <a:t>1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77" name="TextBox 15"/>
            <p:cNvSpPr txBox="1"/>
            <p:nvPr/>
          </p:nvSpPr>
          <p:spPr>
            <a:xfrm>
              <a:off x="5449645" y="229124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20</a:t>
              </a:r>
            </a:p>
          </p:txBody>
        </p:sp>
        <p:sp>
          <p:nvSpPr>
            <p:cNvPr id="87" name="TextBox 15"/>
            <p:cNvSpPr txBox="1"/>
            <p:nvPr/>
          </p:nvSpPr>
          <p:spPr>
            <a:xfrm>
              <a:off x="6254895" y="2311014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12</a:t>
              </a:r>
            </a:p>
          </p:txBody>
        </p:sp>
        <p:sp>
          <p:nvSpPr>
            <p:cNvPr id="90" name="TextBox 15"/>
            <p:cNvSpPr txBox="1"/>
            <p:nvPr/>
          </p:nvSpPr>
          <p:spPr>
            <a:xfrm>
              <a:off x="6557380" y="2313329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11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2092357" y="296219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L0 Offset 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761256" y="2985280"/>
              <a:ext cx="9530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Reserved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3317503" y="298528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L1 Offset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4495533" y="296219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L2 Offset 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5587538" y="2962251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L3 Offset 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7090758" y="2985280"/>
              <a:ext cx="11336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Page Offset </a:t>
              </a:r>
            </a:p>
          </p:txBody>
        </p:sp>
      </p:grpSp>
      <p:grpSp>
        <p:nvGrpSpPr>
          <p:cNvPr id="62" name="组 61"/>
          <p:cNvGrpSpPr/>
          <p:nvPr/>
        </p:nvGrpSpPr>
        <p:grpSpPr>
          <a:xfrm>
            <a:off x="2734257" y="4342288"/>
            <a:ext cx="1488052" cy="1674551"/>
            <a:chOff x="4123777" y="3985944"/>
            <a:chExt cx="1488052" cy="1674551"/>
          </a:xfrm>
        </p:grpSpPr>
        <p:sp>
          <p:nvSpPr>
            <p:cNvPr id="63" name="矩形 62"/>
            <p:cNvSpPr/>
            <p:nvPr/>
          </p:nvSpPr>
          <p:spPr>
            <a:xfrm>
              <a:off x="4355189" y="3990550"/>
              <a:ext cx="1250586" cy="141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608042" y="5352718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1</a:t>
              </a:r>
              <a:endParaRPr lang="zh-CN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Rectangle 9"/>
            <p:cNvSpPr/>
            <p:nvPr/>
          </p:nvSpPr>
          <p:spPr bwMode="auto">
            <a:xfrm>
              <a:off x="4352661" y="3985944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fi-FI" sz="1600" dirty="0" err="1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75" name="Rectangle 9"/>
            <p:cNvSpPr/>
            <p:nvPr/>
          </p:nvSpPr>
          <p:spPr bwMode="auto">
            <a:xfrm>
              <a:off x="4355189" y="4254709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4358715" y="4532713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fi-FI" altLang="zh-CN" sz="1600" dirty="0" smtClean="0">
                  <a:solidFill>
                    <a:srgbClr val="000000"/>
                  </a:solidFill>
                  <a:latin typeface="Arial"/>
                  <a:cs typeface="Arial"/>
                </a:rPr>
                <a:t>0x3588001</a:t>
              </a:r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81" name="Rectangle 9"/>
            <p:cNvSpPr/>
            <p:nvPr/>
          </p:nvSpPr>
          <p:spPr bwMode="auto">
            <a:xfrm>
              <a:off x="4357009" y="5117402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779356" y="4787627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mr-IN" altLang="zh-CN" sz="1600" b="1" dirty="0" smtClean="0">
                  <a:latin typeface="Arial"/>
                  <a:cs typeface="Arial"/>
                </a:rPr>
                <a:t>…</a:t>
              </a:r>
              <a:endParaRPr lang="zh-CN" altLang="en-US" sz="1600" b="1" dirty="0"/>
            </a:p>
          </p:txBody>
        </p:sp>
        <p:cxnSp>
          <p:nvCxnSpPr>
            <p:cNvPr id="89" name="Straight Arrow Connector 39"/>
            <p:cNvCxnSpPr>
              <a:endCxn id="66" idx="1"/>
            </p:cNvCxnSpPr>
            <p:nvPr/>
          </p:nvCxnSpPr>
          <p:spPr bwMode="auto">
            <a:xfrm flipV="1">
              <a:off x="4123777" y="4124946"/>
              <a:ext cx="228884" cy="3114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组 97"/>
          <p:cNvGrpSpPr/>
          <p:nvPr/>
        </p:nvGrpSpPr>
        <p:grpSpPr>
          <a:xfrm>
            <a:off x="4216255" y="3903875"/>
            <a:ext cx="1545665" cy="1729296"/>
            <a:chOff x="4066164" y="3985944"/>
            <a:chExt cx="1545665" cy="1729296"/>
          </a:xfrm>
        </p:grpSpPr>
        <p:sp>
          <p:nvSpPr>
            <p:cNvPr id="99" name="矩形 98"/>
            <p:cNvSpPr/>
            <p:nvPr/>
          </p:nvSpPr>
          <p:spPr>
            <a:xfrm>
              <a:off x="4355189" y="3990550"/>
              <a:ext cx="1250586" cy="141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597094" y="5407463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</a:t>
              </a:r>
              <a:r>
                <a:rPr lang="en-US" altLang="zh-CN" sz="1400" b="1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2</a:t>
              </a:r>
              <a:endParaRPr lang="zh-CN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1" name="Rectangle 9"/>
            <p:cNvSpPr/>
            <p:nvPr/>
          </p:nvSpPr>
          <p:spPr bwMode="auto">
            <a:xfrm>
              <a:off x="4352661" y="3985944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is-IS" altLang="zh-CN" sz="1600" dirty="0" smtClean="0">
                  <a:latin typeface="Arial"/>
                  <a:cs typeface="Arial"/>
                </a:rPr>
                <a:t>0x3678001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2" name="Rectangle 9"/>
            <p:cNvSpPr/>
            <p:nvPr/>
          </p:nvSpPr>
          <p:spPr bwMode="auto">
            <a:xfrm>
              <a:off x="4355189" y="4254709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3" name="Rectangle 9"/>
            <p:cNvSpPr/>
            <p:nvPr/>
          </p:nvSpPr>
          <p:spPr bwMode="auto">
            <a:xfrm>
              <a:off x="4358715" y="4532713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fi-FI" altLang="zh-CN" sz="16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unused</a:t>
              </a:r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4357009" y="5117402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4779356" y="4787627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mr-IN" altLang="zh-CN" sz="1600" b="1" dirty="0" smtClean="0">
                  <a:latin typeface="Arial"/>
                  <a:cs typeface="Arial"/>
                </a:rPr>
                <a:t>…</a:t>
              </a:r>
              <a:endParaRPr lang="zh-CN" altLang="en-US" sz="1600" b="1" dirty="0"/>
            </a:p>
          </p:txBody>
        </p:sp>
        <p:cxnSp>
          <p:nvCxnSpPr>
            <p:cNvPr id="106" name="Straight Arrow Connector 39"/>
            <p:cNvCxnSpPr>
              <a:stCxn id="63" idx="3"/>
              <a:endCxn id="101" idx="1"/>
            </p:cNvCxnSpPr>
            <p:nvPr/>
          </p:nvCxnSpPr>
          <p:spPr bwMode="auto">
            <a:xfrm flipV="1">
              <a:off x="4066164" y="4124946"/>
              <a:ext cx="286497" cy="1012218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矩形 107"/>
          <p:cNvSpPr/>
          <p:nvPr/>
        </p:nvSpPr>
        <p:spPr>
          <a:xfrm>
            <a:off x="6043343" y="3595095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285248" y="5012008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3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0" name="Rectangle 9"/>
          <p:cNvSpPr/>
          <p:nvPr/>
        </p:nvSpPr>
        <p:spPr bwMode="auto">
          <a:xfrm>
            <a:off x="6040815" y="3590489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altLang="zh-CN" sz="1600" dirty="0" err="1" smtClean="0">
                <a:latin typeface="Arial"/>
                <a:cs typeface="Arial"/>
              </a:rPr>
              <a:t>unused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11" name="Rectangle 9"/>
          <p:cNvSpPr/>
          <p:nvPr/>
        </p:nvSpPr>
        <p:spPr bwMode="auto">
          <a:xfrm>
            <a:off x="6043343" y="385925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en-US" altLang="zh-CN" sz="1600" b="1" dirty="0">
              <a:latin typeface="Arial"/>
              <a:cs typeface="Arial"/>
            </a:endParaRPr>
          </a:p>
        </p:txBody>
      </p:sp>
      <p:sp>
        <p:nvSpPr>
          <p:cNvPr id="112" name="Rectangle 9"/>
          <p:cNvSpPr/>
          <p:nvPr/>
        </p:nvSpPr>
        <p:spPr bwMode="auto">
          <a:xfrm>
            <a:off x="6046869" y="413725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fi-FI" altLang="zh-CN" sz="1600" dirty="0" smtClean="0">
                <a:latin typeface="Arial"/>
                <a:cs typeface="Arial"/>
              </a:rPr>
              <a:t>0x5799001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13" name="Rectangle 9"/>
          <p:cNvSpPr/>
          <p:nvPr/>
        </p:nvSpPr>
        <p:spPr bwMode="auto">
          <a:xfrm>
            <a:off x="6045163" y="472194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233521" y="4392172"/>
            <a:ext cx="8578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unused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115" name="Straight Arrow Connector 39"/>
          <p:cNvCxnSpPr>
            <a:stCxn id="101" idx="3"/>
            <a:endCxn id="110" idx="1"/>
          </p:cNvCxnSpPr>
          <p:nvPr/>
        </p:nvCxnSpPr>
        <p:spPr bwMode="auto">
          <a:xfrm flipV="1">
            <a:off x="5755866" y="3729491"/>
            <a:ext cx="284949" cy="313386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39"/>
          <p:cNvCxnSpPr/>
          <p:nvPr/>
        </p:nvCxnSpPr>
        <p:spPr bwMode="auto">
          <a:xfrm rot="16200000" flipH="1">
            <a:off x="4773518" y="3347794"/>
            <a:ext cx="1583647" cy="907899"/>
          </a:xfrm>
          <a:prstGeom prst="bentConnector4">
            <a:avLst>
              <a:gd name="adj1" fmla="val 35343"/>
              <a:gd name="adj2" fmla="val 78550"/>
            </a:avLst>
          </a:prstGeom>
          <a:ln w="38100" cmpd="sng">
            <a:solidFill>
              <a:schemeClr val="accent4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0" name="组 129"/>
          <p:cNvGrpSpPr/>
          <p:nvPr/>
        </p:nvGrpSpPr>
        <p:grpSpPr>
          <a:xfrm>
            <a:off x="7293929" y="3160300"/>
            <a:ext cx="1756355" cy="1729296"/>
            <a:chOff x="7272406" y="3480754"/>
            <a:chExt cx="1756355" cy="1729296"/>
          </a:xfrm>
        </p:grpSpPr>
        <p:grpSp>
          <p:nvGrpSpPr>
            <p:cNvPr id="131" name="组 130"/>
            <p:cNvGrpSpPr/>
            <p:nvPr/>
          </p:nvGrpSpPr>
          <p:grpSpPr>
            <a:xfrm>
              <a:off x="7636520" y="3480754"/>
              <a:ext cx="1392241" cy="1729296"/>
              <a:chOff x="7636520" y="3480754"/>
              <a:chExt cx="1392241" cy="1729296"/>
            </a:xfrm>
          </p:grpSpPr>
          <p:sp>
            <p:nvSpPr>
              <p:cNvPr id="133" name="矩形 132"/>
              <p:cNvSpPr/>
              <p:nvPr/>
            </p:nvSpPr>
            <p:spPr>
              <a:xfrm>
                <a:off x="7693987" y="3485360"/>
                <a:ext cx="1250586" cy="1416401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9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7636520" y="4902273"/>
                <a:ext cx="139224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chemeClr val="accent1">
                        <a:lumMod val="75000"/>
                      </a:schemeClr>
                    </a:solidFill>
                    <a:latin typeface="Arial"/>
                    <a:cs typeface="Arial"/>
                  </a:rPr>
                  <a:t>Physical Page</a:t>
                </a:r>
                <a:endParaRPr lang="zh-CN" alt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5" name="Rectangle 9"/>
              <p:cNvSpPr/>
              <p:nvPr/>
            </p:nvSpPr>
            <p:spPr bwMode="auto">
              <a:xfrm>
                <a:off x="7691459" y="3480754"/>
                <a:ext cx="1253114" cy="278004"/>
              </a:xfrm>
              <a:prstGeom prst="rect">
                <a:avLst/>
              </a:prstGeom>
              <a:noFill/>
              <a:ln w="6350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de-DE" altLang="zh-CN" sz="1600" dirty="0" smtClean="0">
                    <a:latin typeface="Arial"/>
                    <a:cs typeface="Arial"/>
                  </a:rPr>
                  <a:t>...</a:t>
                </a:r>
                <a:endParaRPr lang="en-US" altLang="zh-CN" sz="1600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36" name="Rectangle 9"/>
              <p:cNvSpPr/>
              <p:nvPr/>
            </p:nvSpPr>
            <p:spPr bwMode="auto">
              <a:xfrm>
                <a:off x="7693987" y="3749519"/>
                <a:ext cx="1253114" cy="278004"/>
              </a:xfrm>
              <a:prstGeom prst="rect">
                <a:avLst/>
              </a:prstGeom>
              <a:noFill/>
              <a:ln w="6350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de-DE" sz="1600" dirty="0" smtClean="0">
                    <a:latin typeface="Arial"/>
                    <a:cs typeface="Arial"/>
                  </a:rPr>
                  <a:t>...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137" name="Rectangle 9"/>
              <p:cNvSpPr/>
              <p:nvPr/>
            </p:nvSpPr>
            <p:spPr bwMode="auto">
              <a:xfrm>
                <a:off x="7697513" y="4027523"/>
                <a:ext cx="1253114" cy="278004"/>
              </a:xfrm>
              <a:prstGeom prst="rect">
                <a:avLst/>
              </a:prstGeom>
              <a:noFill/>
              <a:ln w="6350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mr-IN" altLang="zh-CN" b="1" dirty="0" smtClean="0">
                    <a:latin typeface="Arial"/>
                    <a:cs typeface="Arial"/>
                  </a:rPr>
                  <a:t>…</a:t>
                </a:r>
                <a:endParaRPr lang="en-US" b="1" dirty="0">
                  <a:latin typeface="Arial"/>
                  <a:cs typeface="Arial"/>
                </a:endParaRPr>
              </a:p>
            </p:txBody>
          </p:sp>
          <p:sp>
            <p:nvSpPr>
              <p:cNvPr id="138" name="Rectangle 9"/>
              <p:cNvSpPr/>
              <p:nvPr/>
            </p:nvSpPr>
            <p:spPr bwMode="auto">
              <a:xfrm>
                <a:off x="7695807" y="4612212"/>
                <a:ext cx="1253114" cy="278004"/>
              </a:xfrm>
              <a:prstGeom prst="rect">
                <a:avLst/>
              </a:prstGeom>
              <a:noFill/>
              <a:ln w="6350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de-DE" sz="1600" dirty="0" smtClean="0">
                    <a:latin typeface="Arial"/>
                    <a:cs typeface="Arial"/>
                  </a:rPr>
                  <a:t>...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139" name="Rectangle 9"/>
              <p:cNvSpPr/>
              <p:nvPr/>
            </p:nvSpPr>
            <p:spPr bwMode="auto">
              <a:xfrm>
                <a:off x="7682167" y="4305527"/>
                <a:ext cx="1253114" cy="301407"/>
              </a:xfrm>
              <a:prstGeom prst="rect">
                <a:avLst/>
              </a:prstGeom>
              <a:noFill/>
              <a:ln w="6350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de-DE" sz="1600" dirty="0">
                    <a:solidFill>
                      <a:srgbClr val="000000"/>
                    </a:solidFill>
                    <a:latin typeface="Arial"/>
                    <a:cs typeface="Arial"/>
                  </a:rPr>
                  <a:t>‘</a:t>
                </a:r>
                <a:r>
                  <a:rPr lang="de-DE" sz="1600" dirty="0" smtClean="0">
                    <a:solidFill>
                      <a:srgbClr val="000000"/>
                    </a:solidFill>
                    <a:latin typeface="Arial"/>
                    <a:cs typeface="Arial"/>
                  </a:rPr>
                  <a:t>c’</a:t>
                </a:r>
                <a:endParaRPr lang="en-US" sz="1600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132" name="Straight Arrow Connector 39"/>
            <p:cNvCxnSpPr>
              <a:endCxn id="135" idx="1"/>
            </p:cNvCxnSpPr>
            <p:nvPr/>
          </p:nvCxnSpPr>
          <p:spPr bwMode="auto">
            <a:xfrm flipV="1">
              <a:off x="7272406" y="3619756"/>
              <a:ext cx="419053" cy="973811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693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5761920" y="5867246"/>
            <a:ext cx="3470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 startAt="2"/>
            </a:pPr>
            <a:r>
              <a:rPr lang="en-US" altLang="zh-CN" dirty="0" smtClean="0">
                <a:solidFill>
                  <a:srgbClr val="0000FF"/>
                </a:solidFill>
                <a:latin typeface="Arial"/>
                <a:cs typeface="Arial"/>
              </a:rPr>
              <a:t>OS </a:t>
            </a:r>
            <a:r>
              <a:rPr lang="en-US" altLang="zh-CN" dirty="0">
                <a:solidFill>
                  <a:srgbClr val="0000FF"/>
                </a:solidFill>
                <a:latin typeface="Arial"/>
                <a:cs typeface="Arial"/>
              </a:rPr>
              <a:t>constructs the mapping for the address. (</a:t>
            </a:r>
            <a:r>
              <a:rPr lang="en-US" altLang="zh-CN" i="1" dirty="0">
                <a:solidFill>
                  <a:srgbClr val="0000FF"/>
                </a:solidFill>
                <a:latin typeface="Arial"/>
                <a:cs typeface="Arial"/>
              </a:rPr>
              <a:t>Page fault handler</a:t>
            </a:r>
            <a:r>
              <a:rPr lang="en-US" altLang="zh-CN" dirty="0" smtClean="0">
                <a:solidFill>
                  <a:srgbClr val="0000FF"/>
                </a:solidFill>
                <a:latin typeface="Arial"/>
                <a:cs typeface="Arial"/>
              </a:rPr>
              <a:t>)</a:t>
            </a:r>
          </a:p>
          <a:p>
            <a:pPr marL="342900" indent="-342900">
              <a:buAutoNum type="arabicPeriod" startAt="2"/>
            </a:pPr>
            <a:endParaRPr lang="en-US" altLang="zh-CN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cxnSp>
        <p:nvCxnSpPr>
          <p:cNvPr id="116" name="Straight Arrow Connector 39"/>
          <p:cNvCxnSpPr>
            <a:stCxn id="94" idx="0"/>
            <a:endCxn id="101" idx="1"/>
          </p:cNvCxnSpPr>
          <p:nvPr/>
        </p:nvCxnSpPr>
        <p:spPr bwMode="auto">
          <a:xfrm rot="16200000" flipH="1">
            <a:off x="3802866" y="3342992"/>
            <a:ext cx="1033015" cy="366755"/>
          </a:xfrm>
          <a:prstGeom prst="bentConnector4">
            <a:avLst>
              <a:gd name="adj1" fmla="val 53122"/>
              <a:gd name="adj2" fmla="val -33535"/>
            </a:avLst>
          </a:prstGeom>
          <a:ln w="38100" cmpd="sng">
            <a:solidFill>
              <a:schemeClr val="accent3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39"/>
          <p:cNvCxnSpPr>
            <a:stCxn id="93" idx="0"/>
            <a:endCxn id="63" idx="1"/>
          </p:cNvCxnSpPr>
          <p:nvPr/>
        </p:nvCxnSpPr>
        <p:spPr bwMode="auto">
          <a:xfrm rot="16200000" flipH="1" flipV="1">
            <a:off x="2013124" y="3984456"/>
            <a:ext cx="2023183" cy="118093"/>
          </a:xfrm>
          <a:prstGeom prst="bentConnector4">
            <a:avLst>
              <a:gd name="adj1" fmla="val 18465"/>
              <a:gd name="adj2" fmla="val 224663"/>
            </a:avLst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39"/>
          <p:cNvCxnSpPr>
            <a:stCxn id="82" idx="2"/>
            <a:endCxn id="52" idx="1"/>
          </p:cNvCxnSpPr>
          <p:nvPr/>
        </p:nvCxnSpPr>
        <p:spPr bwMode="auto">
          <a:xfrm rot="5400000">
            <a:off x="1041608" y="3480831"/>
            <a:ext cx="1439583" cy="567563"/>
          </a:xfrm>
          <a:prstGeom prst="bentConnector4">
            <a:avLst>
              <a:gd name="adj1" fmla="val 59622"/>
              <a:gd name="adj2" fmla="val 130633"/>
            </a:avLst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Demand Paging</a:t>
            </a:r>
            <a:endParaRPr kumimoji="1"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1694711" y="1099078"/>
            <a:ext cx="66313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c</a:t>
            </a:r>
            <a:r>
              <a:rPr lang="en-US" altLang="zh-CN" sz="2000" dirty="0" smtClean="0">
                <a:latin typeface="Consolas"/>
                <a:cs typeface="Consolas"/>
              </a:rPr>
              <a:t>har *p = (char *)</a:t>
            </a:r>
            <a:r>
              <a:rPr lang="en-US" altLang="zh-CN" sz="2000" dirty="0" err="1" smtClean="0">
                <a:latin typeface="Consolas"/>
                <a:cs typeface="Consolas"/>
              </a:rPr>
              <a:t>sbrk</a:t>
            </a:r>
            <a:r>
              <a:rPr lang="en-US" altLang="zh-CN" sz="2000" dirty="0" smtClean="0">
                <a:latin typeface="Consolas"/>
                <a:cs typeface="Consolas"/>
              </a:rPr>
              <a:t>(8192)</a:t>
            </a:r>
            <a:r>
              <a:rPr lang="en-US" altLang="zh-CN" sz="2000" dirty="0">
                <a:latin typeface="Consolas"/>
                <a:cs typeface="Consolas"/>
              </a:rPr>
              <a:t>;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i="1" dirty="0" smtClean="0">
                <a:latin typeface="Arial"/>
                <a:cs typeface="Arial"/>
              </a:rPr>
              <a:t>// p is </a:t>
            </a:r>
            <a:r>
              <a:rPr lang="is-IS" altLang="zh-CN" sz="2000" i="1" dirty="0" smtClean="0">
                <a:latin typeface="Arial"/>
                <a:cs typeface="Arial"/>
              </a:rPr>
              <a:t>0x80801fffa8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p</a:t>
            </a:r>
            <a:r>
              <a:rPr lang="en-US" altLang="zh-CN" sz="2000" dirty="0" smtClean="0">
                <a:latin typeface="Consolas"/>
                <a:cs typeface="Consolas"/>
              </a:rPr>
              <a:t>[0] = ‘c’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p</a:t>
            </a:r>
            <a:r>
              <a:rPr lang="en-US" altLang="zh-CN" sz="2000" dirty="0" smtClean="0">
                <a:latin typeface="Consolas"/>
                <a:cs typeface="Consolas"/>
              </a:rPr>
              <a:t>[4096] = ‘s’ //</a:t>
            </a:r>
            <a:r>
              <a:rPr lang="is-IS" altLang="zh-CN" sz="2000" dirty="0"/>
              <a:t>0x8080200fa8</a:t>
            </a:r>
            <a:endParaRPr lang="en-US" altLang="zh-CN" sz="2000" dirty="0">
              <a:latin typeface="Consolas"/>
              <a:cs typeface="Consolas"/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094761" y="1959820"/>
            <a:ext cx="56710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477617" y="4081243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30470" y="5538972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-39253" y="3576904"/>
            <a:ext cx="1963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CPU Register: CR3</a:t>
            </a:r>
            <a:endParaRPr lang="en-US" altLang="zh-CN" sz="1600" dirty="0">
              <a:latin typeface="Arial"/>
              <a:cs typeface="Arial"/>
            </a:endParaRPr>
          </a:p>
        </p:txBody>
      </p:sp>
      <p:cxnSp>
        <p:nvCxnSpPr>
          <p:cNvPr id="48" name="Straight Arrow Connector 39"/>
          <p:cNvCxnSpPr>
            <a:stCxn id="49" idx="3"/>
            <a:endCxn id="51" idx="1"/>
          </p:cNvCxnSpPr>
          <p:nvPr/>
        </p:nvCxnSpPr>
        <p:spPr bwMode="auto">
          <a:xfrm>
            <a:off x="1189126" y="4212391"/>
            <a:ext cx="285963" cy="3248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9"/>
          <p:cNvSpPr/>
          <p:nvPr/>
        </p:nvSpPr>
        <p:spPr bwMode="auto">
          <a:xfrm>
            <a:off x="77582" y="402774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1" name="Rectangle 9"/>
          <p:cNvSpPr/>
          <p:nvPr/>
        </p:nvSpPr>
        <p:spPr bwMode="auto">
          <a:xfrm>
            <a:off x="1475089" y="407663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b="1" dirty="0" smtClean="0">
                <a:latin typeface="Arial"/>
                <a:cs typeface="Arial"/>
              </a:rPr>
              <a:t>...</a:t>
            </a:r>
            <a:endParaRPr lang="en-US" altLang="zh-CN" b="1" dirty="0">
              <a:latin typeface="Arial"/>
              <a:cs typeface="Arial"/>
            </a:endParaRPr>
          </a:p>
        </p:txBody>
      </p:sp>
      <p:sp>
        <p:nvSpPr>
          <p:cNvPr id="52" name="Rectangle 9"/>
          <p:cNvSpPr/>
          <p:nvPr/>
        </p:nvSpPr>
        <p:spPr bwMode="auto">
          <a:xfrm>
            <a:off x="1477617" y="4345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0x3668001</a:t>
            </a:r>
            <a:endParaRPr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3" name="Rectangle 9"/>
          <p:cNvSpPr/>
          <p:nvPr/>
        </p:nvSpPr>
        <p:spPr bwMode="auto">
          <a:xfrm>
            <a:off x="1481143" y="46234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>
                <a:latin typeface="Arial"/>
                <a:cs typeface="Arial"/>
              </a:rPr>
              <a:t>unused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54" name="Rectangle 9"/>
          <p:cNvSpPr/>
          <p:nvPr/>
        </p:nvSpPr>
        <p:spPr bwMode="auto">
          <a:xfrm>
            <a:off x="1479437" y="5208095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901784" y="487832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64" name="矩形 63"/>
          <p:cNvSpPr/>
          <p:nvPr/>
        </p:nvSpPr>
        <p:spPr>
          <a:xfrm>
            <a:off x="2490128" y="6268743"/>
            <a:ext cx="3186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c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urrent process’ page </a:t>
            </a:r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able</a:t>
            </a:r>
            <a:endParaRPr lang="en-US" altLang="zh-CN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23114" y="2356723"/>
            <a:ext cx="7398258" cy="969108"/>
            <a:chOff x="348772" y="2278255"/>
            <a:chExt cx="8282721" cy="1014802"/>
          </a:xfrm>
        </p:grpSpPr>
        <p:grpSp>
          <p:nvGrpSpPr>
            <p:cNvPr id="78" name="组 77"/>
            <p:cNvGrpSpPr/>
            <p:nvPr/>
          </p:nvGrpSpPr>
          <p:grpSpPr>
            <a:xfrm>
              <a:off x="441133" y="2558563"/>
              <a:ext cx="8134194" cy="444277"/>
              <a:chOff x="115456" y="1910902"/>
              <a:chExt cx="8134194" cy="444277"/>
            </a:xfrm>
          </p:grpSpPr>
          <p:sp>
            <p:nvSpPr>
              <p:cNvPr id="79" name="Rectangle 9"/>
              <p:cNvSpPr/>
              <p:nvPr/>
            </p:nvSpPr>
            <p:spPr bwMode="auto">
              <a:xfrm>
                <a:off x="115456" y="1911854"/>
                <a:ext cx="1570180" cy="4402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2" name="Rectangle 9"/>
              <p:cNvSpPr/>
              <p:nvPr/>
            </p:nvSpPr>
            <p:spPr bwMode="auto">
              <a:xfrm>
                <a:off x="1685636" y="1910902"/>
                <a:ext cx="1202526" cy="44023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0x1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3" name="Rectangle 9"/>
              <p:cNvSpPr/>
              <p:nvPr/>
            </p:nvSpPr>
            <p:spPr bwMode="auto">
              <a:xfrm>
                <a:off x="2888784" y="1912454"/>
                <a:ext cx="1189068" cy="44023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0x2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4" name="Rectangle 9"/>
              <p:cNvSpPr/>
              <p:nvPr/>
            </p:nvSpPr>
            <p:spPr bwMode="auto">
              <a:xfrm>
                <a:off x="4077852" y="1914944"/>
                <a:ext cx="1108384" cy="44023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5" name="Rectangle 9"/>
              <p:cNvSpPr/>
              <p:nvPr/>
            </p:nvSpPr>
            <p:spPr bwMode="auto">
              <a:xfrm>
                <a:off x="6301331" y="1913446"/>
                <a:ext cx="1948319" cy="4402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0xfa8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6" name="Rectangle 9"/>
              <p:cNvSpPr/>
              <p:nvPr/>
            </p:nvSpPr>
            <p:spPr bwMode="auto">
              <a:xfrm>
                <a:off x="5192947" y="1913392"/>
                <a:ext cx="1108384" cy="44023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0x200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</p:grpSp>
        <p:sp>
          <p:nvSpPr>
            <p:cNvPr id="67" name="TextBox 15"/>
            <p:cNvSpPr txBox="1"/>
            <p:nvPr/>
          </p:nvSpPr>
          <p:spPr>
            <a:xfrm>
              <a:off x="348772" y="2298721"/>
              <a:ext cx="542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63</a:t>
              </a:r>
            </a:p>
          </p:txBody>
        </p:sp>
        <p:sp>
          <p:nvSpPr>
            <p:cNvPr id="68" name="TextBox 15"/>
            <p:cNvSpPr txBox="1"/>
            <p:nvPr/>
          </p:nvSpPr>
          <p:spPr>
            <a:xfrm>
              <a:off x="8282217" y="2279141"/>
              <a:ext cx="349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0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69" name="TextBox 15"/>
            <p:cNvSpPr txBox="1"/>
            <p:nvPr/>
          </p:nvSpPr>
          <p:spPr>
            <a:xfrm>
              <a:off x="1676505" y="2310441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48</a:t>
              </a:r>
            </a:p>
          </p:txBody>
        </p:sp>
        <p:sp>
          <p:nvSpPr>
            <p:cNvPr id="70" name="TextBox 15"/>
            <p:cNvSpPr txBox="1"/>
            <p:nvPr/>
          </p:nvSpPr>
          <p:spPr>
            <a:xfrm>
              <a:off x="1942220" y="228982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47</a:t>
              </a:r>
            </a:p>
          </p:txBody>
        </p:sp>
        <p:sp>
          <p:nvSpPr>
            <p:cNvPr id="71" name="TextBox 15"/>
            <p:cNvSpPr txBox="1"/>
            <p:nvPr/>
          </p:nvSpPr>
          <p:spPr>
            <a:xfrm>
              <a:off x="2880476" y="229889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</a:t>
              </a:r>
              <a:r>
                <a:rPr lang="en-US" sz="1400" dirty="0">
                  <a:latin typeface="Calibri" pitchFamily="34" charset="0"/>
                </a:rPr>
                <a:t>9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72" name="TextBox 15"/>
            <p:cNvSpPr txBox="1"/>
            <p:nvPr/>
          </p:nvSpPr>
          <p:spPr>
            <a:xfrm>
              <a:off x="3158447" y="228974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38</a:t>
              </a:r>
            </a:p>
          </p:txBody>
        </p:sp>
        <p:sp>
          <p:nvSpPr>
            <p:cNvPr id="73" name="TextBox 15"/>
            <p:cNvSpPr txBox="1"/>
            <p:nvPr/>
          </p:nvSpPr>
          <p:spPr>
            <a:xfrm>
              <a:off x="4026970" y="228740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30</a:t>
              </a:r>
            </a:p>
          </p:txBody>
        </p:sp>
        <p:sp>
          <p:nvSpPr>
            <p:cNvPr id="74" name="TextBox 15"/>
            <p:cNvSpPr txBox="1"/>
            <p:nvPr/>
          </p:nvSpPr>
          <p:spPr>
            <a:xfrm>
              <a:off x="4317198" y="227825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29</a:t>
              </a:r>
            </a:p>
          </p:txBody>
        </p:sp>
        <p:sp>
          <p:nvSpPr>
            <p:cNvPr id="76" name="TextBox 15"/>
            <p:cNvSpPr txBox="1"/>
            <p:nvPr/>
          </p:nvSpPr>
          <p:spPr>
            <a:xfrm>
              <a:off x="5147161" y="2288928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</a:t>
              </a:r>
              <a:r>
                <a:rPr lang="en-US" sz="1400" dirty="0">
                  <a:latin typeface="Calibri" pitchFamily="34" charset="0"/>
                </a:rPr>
                <a:t>1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77" name="TextBox 15"/>
            <p:cNvSpPr txBox="1"/>
            <p:nvPr/>
          </p:nvSpPr>
          <p:spPr>
            <a:xfrm>
              <a:off x="5449645" y="229124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20</a:t>
              </a:r>
            </a:p>
          </p:txBody>
        </p:sp>
        <p:sp>
          <p:nvSpPr>
            <p:cNvPr id="87" name="TextBox 15"/>
            <p:cNvSpPr txBox="1"/>
            <p:nvPr/>
          </p:nvSpPr>
          <p:spPr>
            <a:xfrm>
              <a:off x="6254895" y="2311014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12</a:t>
              </a:r>
            </a:p>
          </p:txBody>
        </p:sp>
        <p:sp>
          <p:nvSpPr>
            <p:cNvPr id="90" name="TextBox 15"/>
            <p:cNvSpPr txBox="1"/>
            <p:nvPr/>
          </p:nvSpPr>
          <p:spPr>
            <a:xfrm>
              <a:off x="6557380" y="2313329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11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2092357" y="296219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L0 Offset 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761256" y="2985280"/>
              <a:ext cx="9530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Reserved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3317503" y="298528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L1 Offset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4495533" y="296219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L2 Offset 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5587538" y="2962251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L3 Offset 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7090758" y="2985280"/>
              <a:ext cx="11336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Page Offset </a:t>
              </a:r>
            </a:p>
          </p:txBody>
        </p:sp>
      </p:grpSp>
      <p:grpSp>
        <p:nvGrpSpPr>
          <p:cNvPr id="62" name="组 61"/>
          <p:cNvGrpSpPr/>
          <p:nvPr/>
        </p:nvGrpSpPr>
        <p:grpSpPr>
          <a:xfrm>
            <a:off x="2734257" y="4342288"/>
            <a:ext cx="1488052" cy="1674551"/>
            <a:chOff x="4123777" y="3985944"/>
            <a:chExt cx="1488052" cy="1674551"/>
          </a:xfrm>
        </p:grpSpPr>
        <p:sp>
          <p:nvSpPr>
            <p:cNvPr id="63" name="矩形 62"/>
            <p:cNvSpPr/>
            <p:nvPr/>
          </p:nvSpPr>
          <p:spPr>
            <a:xfrm>
              <a:off x="4355189" y="3990550"/>
              <a:ext cx="1250586" cy="141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608042" y="5352718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1</a:t>
              </a:r>
              <a:endParaRPr lang="zh-CN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Rectangle 9"/>
            <p:cNvSpPr/>
            <p:nvPr/>
          </p:nvSpPr>
          <p:spPr bwMode="auto">
            <a:xfrm>
              <a:off x="4352661" y="3985944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fi-FI" sz="1600" dirty="0" err="1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75" name="Rectangle 9"/>
            <p:cNvSpPr/>
            <p:nvPr/>
          </p:nvSpPr>
          <p:spPr bwMode="auto">
            <a:xfrm>
              <a:off x="4355189" y="4254709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4358715" y="4532713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fi-FI" altLang="zh-CN" sz="1600" dirty="0" smtClean="0">
                  <a:solidFill>
                    <a:srgbClr val="000000"/>
                  </a:solidFill>
                  <a:latin typeface="Arial"/>
                  <a:cs typeface="Arial"/>
                </a:rPr>
                <a:t>0x3588001</a:t>
              </a:r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81" name="Rectangle 9"/>
            <p:cNvSpPr/>
            <p:nvPr/>
          </p:nvSpPr>
          <p:spPr bwMode="auto">
            <a:xfrm>
              <a:off x="4357009" y="5117402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779356" y="4787627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mr-IN" altLang="zh-CN" sz="1600" b="1" dirty="0" smtClean="0">
                  <a:latin typeface="Arial"/>
                  <a:cs typeface="Arial"/>
                </a:rPr>
                <a:t>…</a:t>
              </a:r>
              <a:endParaRPr lang="zh-CN" altLang="en-US" sz="1600" b="1" dirty="0"/>
            </a:p>
          </p:txBody>
        </p:sp>
        <p:cxnSp>
          <p:nvCxnSpPr>
            <p:cNvPr id="89" name="Straight Arrow Connector 39"/>
            <p:cNvCxnSpPr>
              <a:endCxn id="66" idx="1"/>
            </p:cNvCxnSpPr>
            <p:nvPr/>
          </p:nvCxnSpPr>
          <p:spPr bwMode="auto">
            <a:xfrm flipV="1">
              <a:off x="4123777" y="4124946"/>
              <a:ext cx="228884" cy="3114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组 97"/>
          <p:cNvGrpSpPr/>
          <p:nvPr/>
        </p:nvGrpSpPr>
        <p:grpSpPr>
          <a:xfrm>
            <a:off x="4216255" y="3903875"/>
            <a:ext cx="1545665" cy="1729296"/>
            <a:chOff x="4066164" y="3985944"/>
            <a:chExt cx="1545665" cy="1729296"/>
          </a:xfrm>
        </p:grpSpPr>
        <p:sp>
          <p:nvSpPr>
            <p:cNvPr id="99" name="矩形 98"/>
            <p:cNvSpPr/>
            <p:nvPr/>
          </p:nvSpPr>
          <p:spPr>
            <a:xfrm>
              <a:off x="4355189" y="3990550"/>
              <a:ext cx="1250586" cy="141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597094" y="5407463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</a:t>
              </a:r>
              <a:r>
                <a:rPr lang="en-US" altLang="zh-CN" sz="1400" b="1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2</a:t>
              </a:r>
              <a:endParaRPr lang="zh-CN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1" name="Rectangle 9"/>
            <p:cNvSpPr/>
            <p:nvPr/>
          </p:nvSpPr>
          <p:spPr bwMode="auto">
            <a:xfrm>
              <a:off x="4352661" y="3985944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is-IS" altLang="zh-CN" sz="1600" dirty="0" smtClean="0">
                  <a:latin typeface="Arial"/>
                  <a:cs typeface="Arial"/>
                </a:rPr>
                <a:t>0x3678001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2" name="Rectangle 9"/>
            <p:cNvSpPr/>
            <p:nvPr/>
          </p:nvSpPr>
          <p:spPr bwMode="auto">
            <a:xfrm>
              <a:off x="4355189" y="4254709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3" name="Rectangle 9"/>
            <p:cNvSpPr/>
            <p:nvPr/>
          </p:nvSpPr>
          <p:spPr bwMode="auto">
            <a:xfrm>
              <a:off x="4358715" y="4532713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fi-FI" altLang="zh-CN" sz="16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unused</a:t>
              </a:r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4357009" y="5117402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4779356" y="4787627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mr-IN" altLang="zh-CN" sz="1600" b="1" dirty="0" smtClean="0">
                  <a:latin typeface="Arial"/>
                  <a:cs typeface="Arial"/>
                </a:rPr>
                <a:t>…</a:t>
              </a:r>
              <a:endParaRPr lang="zh-CN" altLang="en-US" sz="1600" b="1" dirty="0"/>
            </a:p>
          </p:txBody>
        </p:sp>
        <p:cxnSp>
          <p:nvCxnSpPr>
            <p:cNvPr id="106" name="Straight Arrow Connector 39"/>
            <p:cNvCxnSpPr>
              <a:stCxn id="63" idx="3"/>
              <a:endCxn id="101" idx="1"/>
            </p:cNvCxnSpPr>
            <p:nvPr/>
          </p:nvCxnSpPr>
          <p:spPr bwMode="auto">
            <a:xfrm flipV="1">
              <a:off x="4066164" y="4124946"/>
              <a:ext cx="286497" cy="1012218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矩形 107"/>
          <p:cNvSpPr/>
          <p:nvPr/>
        </p:nvSpPr>
        <p:spPr>
          <a:xfrm>
            <a:off x="6043343" y="3595095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285248" y="5012008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3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0" name="Rectangle 9"/>
          <p:cNvSpPr/>
          <p:nvPr/>
        </p:nvSpPr>
        <p:spPr bwMode="auto">
          <a:xfrm>
            <a:off x="6040815" y="3590489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altLang="zh-CN" sz="1600" dirty="0" err="1" smtClean="0">
                <a:latin typeface="Arial"/>
                <a:cs typeface="Arial"/>
              </a:rPr>
              <a:t>unused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11" name="Rectangle 9"/>
          <p:cNvSpPr/>
          <p:nvPr/>
        </p:nvSpPr>
        <p:spPr bwMode="auto">
          <a:xfrm>
            <a:off x="6043343" y="385925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en-US" altLang="zh-CN" sz="1600" b="1" dirty="0">
              <a:latin typeface="Arial"/>
              <a:cs typeface="Arial"/>
            </a:endParaRPr>
          </a:p>
        </p:txBody>
      </p:sp>
      <p:sp>
        <p:nvSpPr>
          <p:cNvPr id="112" name="Rectangle 9"/>
          <p:cNvSpPr/>
          <p:nvPr/>
        </p:nvSpPr>
        <p:spPr bwMode="auto">
          <a:xfrm>
            <a:off x="6046869" y="413725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fi-FI" altLang="zh-CN" sz="1600" dirty="0" smtClean="0">
                <a:latin typeface="Arial"/>
                <a:cs typeface="Arial"/>
              </a:rPr>
              <a:t>0x5799001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13" name="Rectangle 9"/>
          <p:cNvSpPr/>
          <p:nvPr/>
        </p:nvSpPr>
        <p:spPr bwMode="auto">
          <a:xfrm>
            <a:off x="6045163" y="472194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062351" y="4392172"/>
            <a:ext cx="12001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0x579a001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115" name="Straight Arrow Connector 39"/>
          <p:cNvCxnSpPr>
            <a:stCxn id="101" idx="3"/>
            <a:endCxn id="110" idx="1"/>
          </p:cNvCxnSpPr>
          <p:nvPr/>
        </p:nvCxnSpPr>
        <p:spPr bwMode="auto">
          <a:xfrm flipV="1">
            <a:off x="5755866" y="3729491"/>
            <a:ext cx="284949" cy="313386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39"/>
          <p:cNvCxnSpPr/>
          <p:nvPr/>
        </p:nvCxnSpPr>
        <p:spPr bwMode="auto">
          <a:xfrm rot="16200000" flipH="1">
            <a:off x="4773518" y="3347794"/>
            <a:ext cx="1583647" cy="907899"/>
          </a:xfrm>
          <a:prstGeom prst="bentConnector4">
            <a:avLst>
              <a:gd name="adj1" fmla="val 35343"/>
              <a:gd name="adj2" fmla="val 78550"/>
            </a:avLst>
          </a:prstGeom>
          <a:ln w="38100" cmpd="sng">
            <a:solidFill>
              <a:schemeClr val="accent4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1" name="组 130"/>
          <p:cNvGrpSpPr/>
          <p:nvPr/>
        </p:nvGrpSpPr>
        <p:grpSpPr>
          <a:xfrm>
            <a:off x="7666599" y="2442268"/>
            <a:ext cx="1268460" cy="1421007"/>
            <a:chOff x="7682167" y="3480754"/>
            <a:chExt cx="1268460" cy="1421007"/>
          </a:xfrm>
        </p:grpSpPr>
        <p:sp>
          <p:nvSpPr>
            <p:cNvPr id="133" name="矩形 132"/>
            <p:cNvSpPr/>
            <p:nvPr/>
          </p:nvSpPr>
          <p:spPr>
            <a:xfrm>
              <a:off x="7693987" y="3485360"/>
              <a:ext cx="1250586" cy="141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35" name="Rectangle 9"/>
            <p:cNvSpPr/>
            <p:nvPr/>
          </p:nvSpPr>
          <p:spPr bwMode="auto">
            <a:xfrm>
              <a:off x="7691459" y="3480754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altLang="zh-CN" sz="1600" dirty="0" smtClean="0">
                  <a:latin typeface="Arial"/>
                  <a:cs typeface="Arial"/>
                </a:rPr>
                <a:t>...</a:t>
              </a:r>
              <a:endParaRPr lang="en-US" altLang="zh-CN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36" name="Rectangle 9"/>
            <p:cNvSpPr/>
            <p:nvPr/>
          </p:nvSpPr>
          <p:spPr bwMode="auto">
            <a:xfrm>
              <a:off x="7693987" y="3749519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...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37" name="Rectangle 9"/>
            <p:cNvSpPr/>
            <p:nvPr/>
          </p:nvSpPr>
          <p:spPr bwMode="auto">
            <a:xfrm>
              <a:off x="7697513" y="4027523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mr-IN" altLang="zh-CN" b="1" dirty="0" smtClean="0">
                  <a:latin typeface="Arial"/>
                  <a:cs typeface="Arial"/>
                </a:rPr>
                <a:t>…</a:t>
              </a:r>
              <a:endParaRPr lang="en-US" b="1" dirty="0">
                <a:latin typeface="Arial"/>
                <a:cs typeface="Arial"/>
              </a:endParaRPr>
            </a:p>
          </p:txBody>
        </p:sp>
        <p:sp>
          <p:nvSpPr>
            <p:cNvPr id="138" name="Rectangle 9"/>
            <p:cNvSpPr/>
            <p:nvPr/>
          </p:nvSpPr>
          <p:spPr bwMode="auto">
            <a:xfrm>
              <a:off x="7695807" y="4612212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...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39" name="Rectangle 9"/>
            <p:cNvSpPr/>
            <p:nvPr/>
          </p:nvSpPr>
          <p:spPr bwMode="auto">
            <a:xfrm>
              <a:off x="7682167" y="4305527"/>
              <a:ext cx="1253114" cy="301407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rgbClr val="000000"/>
                  </a:solidFill>
                  <a:latin typeface="Arial"/>
                  <a:cs typeface="Arial"/>
                </a:rPr>
                <a:t>‘</a:t>
              </a:r>
              <a:r>
                <a:rPr lang="de-DE" sz="1600" dirty="0" smtClean="0">
                  <a:solidFill>
                    <a:srgbClr val="000000"/>
                  </a:solidFill>
                  <a:latin typeface="Arial"/>
                  <a:cs typeface="Arial"/>
                </a:rPr>
                <a:t>c’</a:t>
              </a:r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32" name="Straight Arrow Connector 39"/>
          <p:cNvCxnSpPr>
            <a:stCxn id="112" idx="3"/>
            <a:endCxn id="135" idx="1"/>
          </p:cNvCxnSpPr>
          <p:nvPr/>
        </p:nvCxnSpPr>
        <p:spPr bwMode="auto">
          <a:xfrm flipV="1">
            <a:off x="7299983" y="2581270"/>
            <a:ext cx="375908" cy="1694990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7591426" y="5603265"/>
            <a:ext cx="1492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Physical Pages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8" name="组 117"/>
          <p:cNvGrpSpPr/>
          <p:nvPr/>
        </p:nvGrpSpPr>
        <p:grpSpPr>
          <a:xfrm>
            <a:off x="7772611" y="4160360"/>
            <a:ext cx="1268460" cy="1421007"/>
            <a:chOff x="7682167" y="3480754"/>
            <a:chExt cx="1268460" cy="1421007"/>
          </a:xfrm>
        </p:grpSpPr>
        <p:sp>
          <p:nvSpPr>
            <p:cNvPr id="119" name="矩形 118"/>
            <p:cNvSpPr/>
            <p:nvPr/>
          </p:nvSpPr>
          <p:spPr>
            <a:xfrm>
              <a:off x="7693987" y="3485360"/>
              <a:ext cx="1250586" cy="141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20" name="Rectangle 9"/>
            <p:cNvSpPr/>
            <p:nvPr/>
          </p:nvSpPr>
          <p:spPr bwMode="auto">
            <a:xfrm>
              <a:off x="7691459" y="3480754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altLang="zh-CN" sz="1600" dirty="0" smtClean="0">
                  <a:latin typeface="Arial"/>
                  <a:cs typeface="Arial"/>
                </a:rPr>
                <a:t>...</a:t>
              </a:r>
              <a:endParaRPr lang="en-US" altLang="zh-CN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21" name="Rectangle 9"/>
            <p:cNvSpPr/>
            <p:nvPr/>
          </p:nvSpPr>
          <p:spPr bwMode="auto">
            <a:xfrm>
              <a:off x="7693987" y="3749519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...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7697513" y="4027523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mr-IN" altLang="zh-CN" b="1" dirty="0" smtClean="0">
                  <a:latin typeface="Arial"/>
                  <a:cs typeface="Arial"/>
                </a:rPr>
                <a:t>…</a:t>
              </a:r>
              <a:endParaRPr lang="en-US" b="1" dirty="0">
                <a:latin typeface="Arial"/>
                <a:cs typeface="Arial"/>
              </a:endParaRPr>
            </a:p>
          </p:txBody>
        </p:sp>
        <p:sp>
          <p:nvSpPr>
            <p:cNvPr id="123" name="Rectangle 9"/>
            <p:cNvSpPr/>
            <p:nvPr/>
          </p:nvSpPr>
          <p:spPr bwMode="auto">
            <a:xfrm>
              <a:off x="7695807" y="4612212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...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4" name="Rectangle 9"/>
            <p:cNvSpPr/>
            <p:nvPr/>
          </p:nvSpPr>
          <p:spPr bwMode="auto">
            <a:xfrm>
              <a:off x="7682167" y="4305527"/>
              <a:ext cx="1253114" cy="301407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altLang="zh-CN" sz="1600" dirty="0" smtClean="0">
                  <a:latin typeface="Arial"/>
                  <a:cs typeface="Arial"/>
                </a:rPr>
                <a:t>...</a:t>
              </a:r>
              <a:endParaRPr lang="en-US" altLang="zh-CN" sz="1600" dirty="0">
                <a:latin typeface="Arial"/>
                <a:cs typeface="Arial"/>
              </a:endParaRPr>
            </a:p>
          </p:txBody>
        </p:sp>
      </p:grpSp>
      <p:cxnSp>
        <p:nvCxnSpPr>
          <p:cNvPr id="126" name="Straight Arrow Connector 39"/>
          <p:cNvCxnSpPr/>
          <p:nvPr/>
        </p:nvCxnSpPr>
        <p:spPr bwMode="auto">
          <a:xfrm flipV="1">
            <a:off x="7293930" y="4354643"/>
            <a:ext cx="534364" cy="238925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495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686800" cy="1143000"/>
          </a:xfrm>
        </p:spPr>
        <p:txBody>
          <a:bodyPr>
            <a:normAutofit fontScale="90000"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Our </a:t>
            </a:r>
            <a:r>
              <a:rPr kumimoji="1" lang="en-US" altLang="zh-CN" dirty="0" smtClean="0">
                <a:latin typeface="Arial"/>
                <a:cs typeface="Arial"/>
              </a:rPr>
              <a:t>simplified “</a:t>
            </a:r>
            <a:r>
              <a:rPr kumimoji="1" lang="en-US" altLang="zh-CN" dirty="0">
                <a:latin typeface="Arial"/>
                <a:cs typeface="Arial"/>
              </a:rPr>
              <a:t>Mental Model” of </a:t>
            </a:r>
            <a:r>
              <a:rPr kumimoji="1" lang="en-US" altLang="zh-CN" dirty="0" smtClean="0">
                <a:latin typeface="Arial"/>
                <a:cs typeface="Arial"/>
              </a:rPr>
              <a:t/>
            </a:r>
            <a:br>
              <a:rPr kumimoji="1" lang="en-US" altLang="zh-CN" dirty="0" smtClean="0">
                <a:latin typeface="Arial"/>
                <a:cs typeface="Arial"/>
              </a:rPr>
            </a:br>
            <a:r>
              <a:rPr kumimoji="1" lang="en-US" altLang="zh-CN" dirty="0" smtClean="0">
                <a:latin typeface="Arial"/>
                <a:cs typeface="Arial"/>
              </a:rPr>
              <a:t>program execution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85316" y="1318539"/>
            <a:ext cx="2282854" cy="2542470"/>
            <a:chOff x="6114639" y="1550485"/>
            <a:chExt cx="2282854" cy="2542470"/>
          </a:xfrm>
        </p:grpSpPr>
        <p:sp>
          <p:nvSpPr>
            <p:cNvPr id="5" name="矩形 4"/>
            <p:cNvSpPr/>
            <p:nvPr/>
          </p:nvSpPr>
          <p:spPr>
            <a:xfrm>
              <a:off x="6134132" y="1568289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827575" y="1550485"/>
              <a:ext cx="70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  <a:latin typeface="Verdana"/>
                  <a:cs typeface="Verdana"/>
                </a:rPr>
                <a:t>CPU</a:t>
              </a:r>
              <a:endParaRPr kumimoji="1" lang="zh-CN" altLang="en-US" b="1" dirty="0">
                <a:solidFill>
                  <a:schemeClr val="bg1"/>
                </a:solidFill>
                <a:latin typeface="Verdana"/>
                <a:cs typeface="Verdana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6716198" y="1977027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0058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122950" y="1996951"/>
              <a:ext cx="5448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600" dirty="0" smtClean="0">
                  <a:latin typeface="Verdana"/>
                  <a:cs typeface="Verdana"/>
                </a:rPr>
                <a:t>PC:</a:t>
              </a:r>
              <a:endParaRPr kumimoji="1"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134132" y="2415046"/>
              <a:ext cx="5068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600" dirty="0" smtClean="0">
                  <a:latin typeface="Verdana"/>
                  <a:cs typeface="Verdana"/>
                </a:rPr>
                <a:t>IR:</a:t>
              </a:r>
              <a:endParaRPr kumimoji="1"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6716197" y="2436859"/>
              <a:ext cx="1603576" cy="37777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1200" b="1" dirty="0" err="1">
                  <a:solidFill>
                    <a:prstClr val="black"/>
                  </a:solidFill>
                  <a:latin typeface="Arial"/>
                  <a:cs typeface="Arial"/>
                </a:rPr>
                <a:t>movq</a:t>
              </a:r>
              <a:r>
                <a:rPr lang="en-US" altLang="zh-CN" sz="1200" b="1" dirty="0">
                  <a:solidFill>
                    <a:prstClr val="black"/>
                  </a:solidFill>
                  <a:latin typeface="Arial"/>
                  <a:cs typeface="Arial"/>
                </a:rPr>
                <a:t> (%</a:t>
              </a:r>
              <a:r>
                <a:rPr lang="en-US" altLang="zh-CN" sz="1200" b="1" dirty="0" err="1">
                  <a:solidFill>
                    <a:prstClr val="black"/>
                  </a:solidFill>
                  <a:latin typeface="Arial"/>
                  <a:cs typeface="Arial"/>
                </a:rPr>
                <a:t>rax</a:t>
              </a:r>
              <a:r>
                <a:rPr lang="en-US" altLang="zh-CN" sz="1200" b="1" dirty="0">
                  <a:solidFill>
                    <a:prstClr val="black"/>
                  </a:solidFill>
                  <a:latin typeface="Arial"/>
                  <a:cs typeface="Arial"/>
                </a:rPr>
                <a:t>), %</a:t>
              </a:r>
              <a:r>
                <a:rPr lang="en-US" altLang="zh-CN" sz="1200" b="1" dirty="0" err="1">
                  <a:solidFill>
                    <a:prstClr val="black"/>
                  </a:solidFill>
                  <a:latin typeface="Arial"/>
                  <a:cs typeface="Arial"/>
                </a:rPr>
                <a:t>rbx</a:t>
              </a:r>
              <a:endParaRPr lang="en-US" altLang="zh-CN" sz="1200" b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117788" y="2863758"/>
              <a:ext cx="699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 smtClean="0">
                  <a:latin typeface="Arial"/>
                  <a:cs typeface="Arial"/>
                  <a:sym typeface="Courier New Bold" charset="0"/>
                </a:rPr>
                <a:t>RAX</a:t>
              </a:r>
              <a:r>
                <a:rPr kumimoji="1" lang="en-US" altLang="zh-CN" sz="1600" dirty="0" smtClean="0">
                  <a:latin typeface="Verdana"/>
                  <a:cs typeface="Verdana"/>
                </a:rPr>
                <a:t>:</a:t>
              </a:r>
              <a:endParaRPr kumimoji="1"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6716197" y="2874129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0x38</a:t>
              </a:r>
              <a:endParaRPr lang="zh-CN" altLang="en-US" dirty="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6741444" y="3304072"/>
              <a:ext cx="1603576" cy="377778"/>
            </a:xfrm>
            <a:prstGeom prst="roundRect">
              <a:avLst/>
            </a:prstGeom>
            <a:solidFill>
              <a:srgbClr val="EEECE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 smtClean="0">
                  <a:solidFill>
                    <a:schemeClr val="tx1"/>
                  </a:solidFill>
                  <a:latin typeface="Arial"/>
                  <a:cs typeface="Arial"/>
                </a:rPr>
                <a:t>0x1</a:t>
              </a:r>
              <a:endParaRPr lang="zh-CN" altLang="en-US" i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7347311" y="369284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mr-IN" altLang="zh-CN" sz="2000" b="1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2000" b="1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6114639" y="3315514"/>
              <a:ext cx="699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 smtClean="0">
                  <a:latin typeface="Arial"/>
                  <a:cs typeface="Arial"/>
                  <a:sym typeface="Courier New Bold" charset="0"/>
                </a:rPr>
                <a:t>RBX</a:t>
              </a:r>
              <a:r>
                <a:rPr kumimoji="1" lang="en-US" altLang="zh-CN" sz="1600" dirty="0" smtClean="0">
                  <a:latin typeface="Verdana"/>
                  <a:cs typeface="Verdana"/>
                </a:rPr>
                <a:t>:</a:t>
              </a:r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5794409" y="1355908"/>
            <a:ext cx="2529087" cy="4456535"/>
            <a:chOff x="616315" y="1701731"/>
            <a:chExt cx="3151863" cy="4456535"/>
          </a:xfrm>
        </p:grpSpPr>
        <p:sp>
          <p:nvSpPr>
            <p:cNvPr id="6" name="矩形 5"/>
            <p:cNvSpPr/>
            <p:nvPr/>
          </p:nvSpPr>
          <p:spPr>
            <a:xfrm>
              <a:off x="2032639" y="5788934"/>
              <a:ext cx="15259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b="1" dirty="0" smtClean="0">
                  <a:latin typeface="Verdana"/>
                  <a:cs typeface="Verdana"/>
                </a:rPr>
                <a:t>Memory</a:t>
              </a:r>
              <a:endParaRPr lang="zh-CN" altLang="en-US" b="1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800359" y="2819387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800359" y="2445954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800359" y="2075164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dirty="0">
                <a:latin typeface="Consolas"/>
                <a:cs typeface="Consola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800359" y="1701731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1600" dirty="0">
                <a:latin typeface="Arial"/>
                <a:cs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800359" y="3192427"/>
              <a:ext cx="1951499" cy="373433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1" dirty="0" smtClean="0">
                  <a:solidFill>
                    <a:prstClr val="black"/>
                  </a:solidFill>
                  <a:latin typeface="Arial"/>
                  <a:cs typeface="Arial"/>
                </a:rPr>
                <a:t>0x1</a:t>
              </a:r>
              <a:endParaRPr lang="zh-CN" altLang="en-US" i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804729" y="3939936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09098" y="4313369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816679" y="4679429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816679" y="5047000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816679" y="5415501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2400" dirty="0" smtClean="0">
                  <a:solidFill>
                    <a:prstClr val="black"/>
                  </a:solidFill>
                  <a:latin typeface="Arial"/>
                  <a:cs typeface="Arial"/>
                </a:rPr>
                <a:t>……</a:t>
              </a:r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800359" y="3575471"/>
              <a:ext cx="1951499" cy="352064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27554" y="1701731"/>
              <a:ext cx="1172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058</a:t>
              </a:r>
              <a:endParaRPr lang="zh-CN" altLang="en-US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616315" y="2068027"/>
              <a:ext cx="1172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050</a:t>
              </a:r>
              <a:endParaRPr lang="zh-CN" altLang="en-US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616315" y="5052862"/>
              <a:ext cx="1172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010</a:t>
              </a:r>
              <a:endParaRPr lang="zh-CN" altLang="en-US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616315" y="4677668"/>
              <a:ext cx="1172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018</a:t>
              </a:r>
              <a:endParaRPr lang="zh-CN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616315" y="4301544"/>
              <a:ext cx="1172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020</a:t>
              </a:r>
              <a:endParaRPr lang="zh-CN" alt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616315" y="3944037"/>
              <a:ext cx="1172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028</a:t>
              </a:r>
              <a:endParaRPr lang="zh-CN" altLang="en-US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627554" y="3587229"/>
              <a:ext cx="1172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030</a:t>
              </a:r>
              <a:endParaRPr lang="zh-CN" altLang="en-US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629203" y="3177438"/>
              <a:ext cx="1172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038</a:t>
              </a:r>
              <a:endParaRPr lang="zh-CN" altLang="en-US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633573" y="2815249"/>
              <a:ext cx="1172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040</a:t>
              </a:r>
              <a:endParaRPr lang="zh-CN" altLang="en-US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623043" y="2459691"/>
              <a:ext cx="1172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048</a:t>
              </a:r>
              <a:endParaRPr lang="zh-CN" altLang="en-US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1344499" y="5407552"/>
              <a:ext cx="398441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2000" b="1" dirty="0" smtClean="0">
                  <a:solidFill>
                    <a:prstClr val="black"/>
                  </a:solidFill>
                  <a:latin typeface="Arial"/>
                  <a:cs typeface="Arial"/>
                </a:rPr>
                <a:t>...</a:t>
              </a:r>
              <a:endParaRPr lang="zh-CN" altLang="en-US" sz="2000" b="1" dirty="0"/>
            </a:p>
          </p:txBody>
        </p:sp>
      </p:grpSp>
      <p:cxnSp>
        <p:nvCxnSpPr>
          <p:cNvPr id="66" name="Straight Arrow Connector 39"/>
          <p:cNvCxnSpPr/>
          <p:nvPr/>
        </p:nvCxnSpPr>
        <p:spPr bwMode="auto">
          <a:xfrm>
            <a:off x="2482273" y="3001144"/>
            <a:ext cx="3117272" cy="0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557016" y="2610434"/>
            <a:ext cx="127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dirty="0" err="1" smtClean="0">
                <a:solidFill>
                  <a:prstClr val="black"/>
                </a:solidFill>
                <a:latin typeface="Arial"/>
                <a:cs typeface="Arial"/>
              </a:rPr>
              <a:t>ddr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: 0x38</a:t>
            </a:r>
            <a:endParaRPr lang="zh-CN" altLang="en-US" dirty="0"/>
          </a:p>
        </p:txBody>
      </p:sp>
      <p:cxnSp>
        <p:nvCxnSpPr>
          <p:cNvPr id="67" name="Straight Arrow Connector 39"/>
          <p:cNvCxnSpPr>
            <a:stCxn id="11" idx="3"/>
            <a:endCxn id="35" idx="2"/>
          </p:cNvCxnSpPr>
          <p:nvPr/>
        </p:nvCxnSpPr>
        <p:spPr bwMode="auto">
          <a:xfrm flipH="1">
            <a:off x="1513909" y="3033321"/>
            <a:ext cx="6796492" cy="416583"/>
          </a:xfrm>
          <a:prstGeom prst="bentConnector4">
            <a:avLst>
              <a:gd name="adj1" fmla="val -3363"/>
              <a:gd name="adj2" fmla="val 667596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3859586" y="5443111"/>
            <a:ext cx="1145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data</a:t>
            </a:r>
            <a:r>
              <a:rPr lang="en-US" altLang="zh-CN" i="1" dirty="0" smtClean="0">
                <a:solidFill>
                  <a:prstClr val="black"/>
                </a:solidFill>
                <a:latin typeface="Arial"/>
                <a:cs typeface="Arial"/>
              </a:rPr>
              <a:t>: 0x1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6047667"/>
            <a:ext cx="8554145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Question: how does a CPU execute &gt;1 programs “simultaneously”?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5171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5761920" y="5867246"/>
            <a:ext cx="3382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Arial"/>
                <a:cs typeface="Arial"/>
              </a:rPr>
              <a:t>3. OS </a:t>
            </a:r>
            <a:r>
              <a:rPr lang="en-US" altLang="zh-CN" dirty="0">
                <a:solidFill>
                  <a:srgbClr val="0000FF"/>
                </a:solidFill>
                <a:latin typeface="Arial"/>
                <a:cs typeface="Arial"/>
              </a:rPr>
              <a:t>tells the CPU </a:t>
            </a:r>
            <a:r>
              <a:rPr lang="en-US" altLang="zh-CN" dirty="0" smtClean="0">
                <a:solidFill>
                  <a:srgbClr val="0000FF"/>
                </a:solidFill>
                <a:latin typeface="Arial"/>
                <a:cs typeface="Arial"/>
              </a:rPr>
              <a:t>to resume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Arial"/>
                <a:cs typeface="Arial"/>
              </a:rPr>
              <a:t>execution</a:t>
            </a:r>
          </a:p>
          <a:p>
            <a:endParaRPr lang="en-US" altLang="zh-CN" dirty="0">
              <a:solidFill>
                <a:srgbClr val="0000FF"/>
              </a:solidFill>
              <a:latin typeface="Arial"/>
              <a:cs typeface="Arial"/>
            </a:endParaRPr>
          </a:p>
          <a:p>
            <a:pPr marL="342900" indent="-342900">
              <a:buAutoNum type="arabicPeriod" startAt="2"/>
            </a:pPr>
            <a:endParaRPr lang="en-US" altLang="zh-CN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cxnSp>
        <p:nvCxnSpPr>
          <p:cNvPr id="116" name="Straight Arrow Connector 39"/>
          <p:cNvCxnSpPr>
            <a:stCxn id="94" idx="0"/>
            <a:endCxn id="101" idx="1"/>
          </p:cNvCxnSpPr>
          <p:nvPr/>
        </p:nvCxnSpPr>
        <p:spPr bwMode="auto">
          <a:xfrm rot="16200000" flipH="1">
            <a:off x="3802866" y="3342992"/>
            <a:ext cx="1033015" cy="366755"/>
          </a:xfrm>
          <a:prstGeom prst="bentConnector4">
            <a:avLst>
              <a:gd name="adj1" fmla="val 53122"/>
              <a:gd name="adj2" fmla="val -33535"/>
            </a:avLst>
          </a:prstGeom>
          <a:ln w="38100" cmpd="sng">
            <a:solidFill>
              <a:schemeClr val="accent3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39"/>
          <p:cNvCxnSpPr>
            <a:stCxn id="93" idx="0"/>
            <a:endCxn id="63" idx="1"/>
          </p:cNvCxnSpPr>
          <p:nvPr/>
        </p:nvCxnSpPr>
        <p:spPr bwMode="auto">
          <a:xfrm rot="16200000" flipH="1" flipV="1">
            <a:off x="2013124" y="3984456"/>
            <a:ext cx="2023183" cy="118093"/>
          </a:xfrm>
          <a:prstGeom prst="bentConnector4">
            <a:avLst>
              <a:gd name="adj1" fmla="val 18465"/>
              <a:gd name="adj2" fmla="val 224663"/>
            </a:avLst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39"/>
          <p:cNvCxnSpPr>
            <a:stCxn id="82" idx="2"/>
            <a:endCxn id="52" idx="1"/>
          </p:cNvCxnSpPr>
          <p:nvPr/>
        </p:nvCxnSpPr>
        <p:spPr bwMode="auto">
          <a:xfrm rot="5400000">
            <a:off x="1041608" y="3480831"/>
            <a:ext cx="1439583" cy="567563"/>
          </a:xfrm>
          <a:prstGeom prst="bentConnector4">
            <a:avLst>
              <a:gd name="adj1" fmla="val 59622"/>
              <a:gd name="adj2" fmla="val 130633"/>
            </a:avLst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Demand Paging</a:t>
            </a:r>
            <a:endParaRPr kumimoji="1"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1694711" y="1099078"/>
            <a:ext cx="66313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c</a:t>
            </a:r>
            <a:r>
              <a:rPr lang="en-US" altLang="zh-CN" sz="2000" dirty="0" smtClean="0">
                <a:latin typeface="Consolas"/>
                <a:cs typeface="Consolas"/>
              </a:rPr>
              <a:t>har *p = (char *)</a:t>
            </a:r>
            <a:r>
              <a:rPr lang="en-US" altLang="zh-CN" sz="2000" dirty="0" err="1" smtClean="0">
                <a:latin typeface="Consolas"/>
                <a:cs typeface="Consolas"/>
              </a:rPr>
              <a:t>sbrk</a:t>
            </a:r>
            <a:r>
              <a:rPr lang="en-US" altLang="zh-CN" sz="2000" dirty="0" smtClean="0">
                <a:latin typeface="Consolas"/>
                <a:cs typeface="Consolas"/>
              </a:rPr>
              <a:t>(8192)</a:t>
            </a:r>
            <a:r>
              <a:rPr lang="en-US" altLang="zh-CN" sz="2000" dirty="0">
                <a:latin typeface="Consolas"/>
                <a:cs typeface="Consolas"/>
              </a:rPr>
              <a:t>;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i="1" dirty="0" smtClean="0">
                <a:latin typeface="Arial"/>
                <a:cs typeface="Arial"/>
              </a:rPr>
              <a:t>// p is </a:t>
            </a:r>
            <a:r>
              <a:rPr lang="is-IS" altLang="zh-CN" sz="2000" i="1" dirty="0" smtClean="0">
                <a:latin typeface="Arial"/>
                <a:cs typeface="Arial"/>
              </a:rPr>
              <a:t>0x80801fffa8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p</a:t>
            </a:r>
            <a:r>
              <a:rPr lang="en-US" altLang="zh-CN" sz="2000" dirty="0" smtClean="0">
                <a:latin typeface="Consolas"/>
                <a:cs typeface="Consolas"/>
              </a:rPr>
              <a:t>[0] = ‘c’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p</a:t>
            </a:r>
            <a:r>
              <a:rPr lang="en-US" altLang="zh-CN" sz="2000" dirty="0" smtClean="0">
                <a:latin typeface="Consolas"/>
                <a:cs typeface="Consolas"/>
              </a:rPr>
              <a:t>[4096] = ‘s’ //</a:t>
            </a:r>
            <a:r>
              <a:rPr lang="is-IS" altLang="zh-CN" sz="2000" dirty="0"/>
              <a:t>0x8080200fa8</a:t>
            </a:r>
            <a:endParaRPr lang="en-US" altLang="zh-CN" sz="2000" dirty="0">
              <a:latin typeface="Consolas"/>
              <a:cs typeface="Consolas"/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094761" y="1959820"/>
            <a:ext cx="56710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477617" y="4081243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30470" y="5538972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-39253" y="3576904"/>
            <a:ext cx="1963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CPU Register: CR3</a:t>
            </a:r>
            <a:endParaRPr lang="en-US" altLang="zh-CN" sz="1600" dirty="0">
              <a:latin typeface="Arial"/>
              <a:cs typeface="Arial"/>
            </a:endParaRPr>
          </a:p>
        </p:txBody>
      </p:sp>
      <p:cxnSp>
        <p:nvCxnSpPr>
          <p:cNvPr id="48" name="Straight Arrow Connector 39"/>
          <p:cNvCxnSpPr>
            <a:stCxn id="49" idx="3"/>
            <a:endCxn id="51" idx="1"/>
          </p:cNvCxnSpPr>
          <p:nvPr/>
        </p:nvCxnSpPr>
        <p:spPr bwMode="auto">
          <a:xfrm>
            <a:off x="1189126" y="4212391"/>
            <a:ext cx="285963" cy="3248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9"/>
          <p:cNvSpPr/>
          <p:nvPr/>
        </p:nvSpPr>
        <p:spPr bwMode="auto">
          <a:xfrm>
            <a:off x="77582" y="402774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1" name="Rectangle 9"/>
          <p:cNvSpPr/>
          <p:nvPr/>
        </p:nvSpPr>
        <p:spPr bwMode="auto">
          <a:xfrm>
            <a:off x="1475089" y="407663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b="1" dirty="0" smtClean="0">
                <a:latin typeface="Arial"/>
                <a:cs typeface="Arial"/>
              </a:rPr>
              <a:t>...</a:t>
            </a:r>
            <a:endParaRPr lang="en-US" altLang="zh-CN" b="1" dirty="0">
              <a:latin typeface="Arial"/>
              <a:cs typeface="Arial"/>
            </a:endParaRPr>
          </a:p>
        </p:txBody>
      </p:sp>
      <p:sp>
        <p:nvSpPr>
          <p:cNvPr id="52" name="Rectangle 9"/>
          <p:cNvSpPr/>
          <p:nvPr/>
        </p:nvSpPr>
        <p:spPr bwMode="auto">
          <a:xfrm>
            <a:off x="1477617" y="4345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0x3668001</a:t>
            </a:r>
            <a:endParaRPr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3" name="Rectangle 9"/>
          <p:cNvSpPr/>
          <p:nvPr/>
        </p:nvSpPr>
        <p:spPr bwMode="auto">
          <a:xfrm>
            <a:off x="1481143" y="46234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>
                <a:latin typeface="Arial"/>
                <a:cs typeface="Arial"/>
              </a:rPr>
              <a:t>unused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54" name="Rectangle 9"/>
          <p:cNvSpPr/>
          <p:nvPr/>
        </p:nvSpPr>
        <p:spPr bwMode="auto">
          <a:xfrm>
            <a:off x="1479437" y="5208095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901784" y="487832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64" name="矩形 63"/>
          <p:cNvSpPr/>
          <p:nvPr/>
        </p:nvSpPr>
        <p:spPr>
          <a:xfrm>
            <a:off x="2490128" y="6268743"/>
            <a:ext cx="3186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c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urrent process’ page </a:t>
            </a:r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able</a:t>
            </a:r>
            <a:endParaRPr lang="en-US" altLang="zh-CN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23114" y="2356723"/>
            <a:ext cx="7398258" cy="969108"/>
            <a:chOff x="348772" y="2278255"/>
            <a:chExt cx="8282721" cy="1014802"/>
          </a:xfrm>
        </p:grpSpPr>
        <p:grpSp>
          <p:nvGrpSpPr>
            <p:cNvPr id="78" name="组 77"/>
            <p:cNvGrpSpPr/>
            <p:nvPr/>
          </p:nvGrpSpPr>
          <p:grpSpPr>
            <a:xfrm>
              <a:off x="441133" y="2558563"/>
              <a:ext cx="8134194" cy="444277"/>
              <a:chOff x="115456" y="1910902"/>
              <a:chExt cx="8134194" cy="444277"/>
            </a:xfrm>
          </p:grpSpPr>
          <p:sp>
            <p:nvSpPr>
              <p:cNvPr id="79" name="Rectangle 9"/>
              <p:cNvSpPr/>
              <p:nvPr/>
            </p:nvSpPr>
            <p:spPr bwMode="auto">
              <a:xfrm>
                <a:off x="115456" y="1911854"/>
                <a:ext cx="1570180" cy="4402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2" name="Rectangle 9"/>
              <p:cNvSpPr/>
              <p:nvPr/>
            </p:nvSpPr>
            <p:spPr bwMode="auto">
              <a:xfrm>
                <a:off x="1685636" y="1910902"/>
                <a:ext cx="1202526" cy="44023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0x1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3" name="Rectangle 9"/>
              <p:cNvSpPr/>
              <p:nvPr/>
            </p:nvSpPr>
            <p:spPr bwMode="auto">
              <a:xfrm>
                <a:off x="2888784" y="1912454"/>
                <a:ext cx="1189068" cy="44023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0x2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4" name="Rectangle 9"/>
              <p:cNvSpPr/>
              <p:nvPr/>
            </p:nvSpPr>
            <p:spPr bwMode="auto">
              <a:xfrm>
                <a:off x="4077852" y="1914944"/>
                <a:ext cx="1108384" cy="44023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5" name="Rectangle 9"/>
              <p:cNvSpPr/>
              <p:nvPr/>
            </p:nvSpPr>
            <p:spPr bwMode="auto">
              <a:xfrm>
                <a:off x="6301331" y="1913446"/>
                <a:ext cx="1948319" cy="4402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0xfa8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6" name="Rectangle 9"/>
              <p:cNvSpPr/>
              <p:nvPr/>
            </p:nvSpPr>
            <p:spPr bwMode="auto">
              <a:xfrm>
                <a:off x="5192947" y="1913392"/>
                <a:ext cx="1108384" cy="44023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0x200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</p:grpSp>
        <p:sp>
          <p:nvSpPr>
            <p:cNvPr id="67" name="TextBox 15"/>
            <p:cNvSpPr txBox="1"/>
            <p:nvPr/>
          </p:nvSpPr>
          <p:spPr>
            <a:xfrm>
              <a:off x="348772" y="2298721"/>
              <a:ext cx="542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63</a:t>
              </a:r>
            </a:p>
          </p:txBody>
        </p:sp>
        <p:sp>
          <p:nvSpPr>
            <p:cNvPr id="68" name="TextBox 15"/>
            <p:cNvSpPr txBox="1"/>
            <p:nvPr/>
          </p:nvSpPr>
          <p:spPr>
            <a:xfrm>
              <a:off x="8282217" y="2279141"/>
              <a:ext cx="349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0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69" name="TextBox 15"/>
            <p:cNvSpPr txBox="1"/>
            <p:nvPr/>
          </p:nvSpPr>
          <p:spPr>
            <a:xfrm>
              <a:off x="1676505" y="2310441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48</a:t>
              </a:r>
            </a:p>
          </p:txBody>
        </p:sp>
        <p:sp>
          <p:nvSpPr>
            <p:cNvPr id="70" name="TextBox 15"/>
            <p:cNvSpPr txBox="1"/>
            <p:nvPr/>
          </p:nvSpPr>
          <p:spPr>
            <a:xfrm>
              <a:off x="1942220" y="228982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47</a:t>
              </a:r>
            </a:p>
          </p:txBody>
        </p:sp>
        <p:sp>
          <p:nvSpPr>
            <p:cNvPr id="71" name="TextBox 15"/>
            <p:cNvSpPr txBox="1"/>
            <p:nvPr/>
          </p:nvSpPr>
          <p:spPr>
            <a:xfrm>
              <a:off x="2880476" y="229889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</a:t>
              </a:r>
              <a:r>
                <a:rPr lang="en-US" sz="1400" dirty="0">
                  <a:latin typeface="Calibri" pitchFamily="34" charset="0"/>
                </a:rPr>
                <a:t>9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72" name="TextBox 15"/>
            <p:cNvSpPr txBox="1"/>
            <p:nvPr/>
          </p:nvSpPr>
          <p:spPr>
            <a:xfrm>
              <a:off x="3158447" y="228974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38</a:t>
              </a:r>
            </a:p>
          </p:txBody>
        </p:sp>
        <p:sp>
          <p:nvSpPr>
            <p:cNvPr id="73" name="TextBox 15"/>
            <p:cNvSpPr txBox="1"/>
            <p:nvPr/>
          </p:nvSpPr>
          <p:spPr>
            <a:xfrm>
              <a:off x="4026970" y="228740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30</a:t>
              </a:r>
            </a:p>
          </p:txBody>
        </p:sp>
        <p:sp>
          <p:nvSpPr>
            <p:cNvPr id="74" name="TextBox 15"/>
            <p:cNvSpPr txBox="1"/>
            <p:nvPr/>
          </p:nvSpPr>
          <p:spPr>
            <a:xfrm>
              <a:off x="4317198" y="227825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29</a:t>
              </a:r>
            </a:p>
          </p:txBody>
        </p:sp>
        <p:sp>
          <p:nvSpPr>
            <p:cNvPr id="76" name="TextBox 15"/>
            <p:cNvSpPr txBox="1"/>
            <p:nvPr/>
          </p:nvSpPr>
          <p:spPr>
            <a:xfrm>
              <a:off x="5147161" y="2288928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</a:t>
              </a:r>
              <a:r>
                <a:rPr lang="en-US" sz="1400" dirty="0">
                  <a:latin typeface="Calibri" pitchFamily="34" charset="0"/>
                </a:rPr>
                <a:t>1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77" name="TextBox 15"/>
            <p:cNvSpPr txBox="1"/>
            <p:nvPr/>
          </p:nvSpPr>
          <p:spPr>
            <a:xfrm>
              <a:off x="5449645" y="229124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20</a:t>
              </a:r>
            </a:p>
          </p:txBody>
        </p:sp>
        <p:sp>
          <p:nvSpPr>
            <p:cNvPr id="87" name="TextBox 15"/>
            <p:cNvSpPr txBox="1"/>
            <p:nvPr/>
          </p:nvSpPr>
          <p:spPr>
            <a:xfrm>
              <a:off x="6254895" y="2311014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12</a:t>
              </a:r>
            </a:p>
          </p:txBody>
        </p:sp>
        <p:sp>
          <p:nvSpPr>
            <p:cNvPr id="90" name="TextBox 15"/>
            <p:cNvSpPr txBox="1"/>
            <p:nvPr/>
          </p:nvSpPr>
          <p:spPr>
            <a:xfrm>
              <a:off x="6557380" y="2313329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11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2092357" y="296219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L0 Offset 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761256" y="2985280"/>
              <a:ext cx="9530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Reserved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3317503" y="298528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L1 Offset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4495533" y="296219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L2 Offset 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5587538" y="2962251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L3 Offset 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7090758" y="2985280"/>
              <a:ext cx="11336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Page Offset </a:t>
              </a:r>
            </a:p>
          </p:txBody>
        </p:sp>
      </p:grpSp>
      <p:grpSp>
        <p:nvGrpSpPr>
          <p:cNvPr id="62" name="组 61"/>
          <p:cNvGrpSpPr/>
          <p:nvPr/>
        </p:nvGrpSpPr>
        <p:grpSpPr>
          <a:xfrm>
            <a:off x="2734257" y="4342288"/>
            <a:ext cx="1488052" cy="1674551"/>
            <a:chOff x="4123777" y="3985944"/>
            <a:chExt cx="1488052" cy="1674551"/>
          </a:xfrm>
        </p:grpSpPr>
        <p:sp>
          <p:nvSpPr>
            <p:cNvPr id="63" name="矩形 62"/>
            <p:cNvSpPr/>
            <p:nvPr/>
          </p:nvSpPr>
          <p:spPr>
            <a:xfrm>
              <a:off x="4355189" y="3990550"/>
              <a:ext cx="1250586" cy="141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608042" y="5352718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1</a:t>
              </a:r>
              <a:endParaRPr lang="zh-CN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Rectangle 9"/>
            <p:cNvSpPr/>
            <p:nvPr/>
          </p:nvSpPr>
          <p:spPr bwMode="auto">
            <a:xfrm>
              <a:off x="4352661" y="3985944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fi-FI" sz="1600" dirty="0" err="1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75" name="Rectangle 9"/>
            <p:cNvSpPr/>
            <p:nvPr/>
          </p:nvSpPr>
          <p:spPr bwMode="auto">
            <a:xfrm>
              <a:off x="4355189" y="4254709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4358715" y="4532713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fi-FI" altLang="zh-CN" sz="1600" dirty="0" smtClean="0">
                  <a:solidFill>
                    <a:srgbClr val="000000"/>
                  </a:solidFill>
                  <a:latin typeface="Arial"/>
                  <a:cs typeface="Arial"/>
                </a:rPr>
                <a:t>0x3588001</a:t>
              </a:r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81" name="Rectangle 9"/>
            <p:cNvSpPr/>
            <p:nvPr/>
          </p:nvSpPr>
          <p:spPr bwMode="auto">
            <a:xfrm>
              <a:off x="4357009" y="5117402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779356" y="4787627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mr-IN" altLang="zh-CN" sz="1600" b="1" dirty="0" smtClean="0">
                  <a:latin typeface="Arial"/>
                  <a:cs typeface="Arial"/>
                </a:rPr>
                <a:t>…</a:t>
              </a:r>
              <a:endParaRPr lang="zh-CN" altLang="en-US" sz="1600" b="1" dirty="0"/>
            </a:p>
          </p:txBody>
        </p:sp>
        <p:cxnSp>
          <p:nvCxnSpPr>
            <p:cNvPr id="89" name="Straight Arrow Connector 39"/>
            <p:cNvCxnSpPr>
              <a:endCxn id="66" idx="1"/>
            </p:cNvCxnSpPr>
            <p:nvPr/>
          </p:nvCxnSpPr>
          <p:spPr bwMode="auto">
            <a:xfrm flipV="1">
              <a:off x="4123777" y="4124946"/>
              <a:ext cx="228884" cy="3114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组 97"/>
          <p:cNvGrpSpPr/>
          <p:nvPr/>
        </p:nvGrpSpPr>
        <p:grpSpPr>
          <a:xfrm>
            <a:off x="4216255" y="3903875"/>
            <a:ext cx="1545665" cy="1729296"/>
            <a:chOff x="4066164" y="3985944"/>
            <a:chExt cx="1545665" cy="1729296"/>
          </a:xfrm>
        </p:grpSpPr>
        <p:sp>
          <p:nvSpPr>
            <p:cNvPr id="99" name="矩形 98"/>
            <p:cNvSpPr/>
            <p:nvPr/>
          </p:nvSpPr>
          <p:spPr>
            <a:xfrm>
              <a:off x="4355189" y="3990550"/>
              <a:ext cx="1250586" cy="141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597094" y="5407463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</a:t>
              </a:r>
              <a:r>
                <a:rPr lang="en-US" altLang="zh-CN" sz="1400" b="1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2</a:t>
              </a:r>
              <a:endParaRPr lang="zh-CN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1" name="Rectangle 9"/>
            <p:cNvSpPr/>
            <p:nvPr/>
          </p:nvSpPr>
          <p:spPr bwMode="auto">
            <a:xfrm>
              <a:off x="4352661" y="3985944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is-IS" altLang="zh-CN" sz="1600" dirty="0" smtClean="0">
                  <a:latin typeface="Arial"/>
                  <a:cs typeface="Arial"/>
                </a:rPr>
                <a:t>0x3678001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2" name="Rectangle 9"/>
            <p:cNvSpPr/>
            <p:nvPr/>
          </p:nvSpPr>
          <p:spPr bwMode="auto">
            <a:xfrm>
              <a:off x="4355189" y="4254709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3" name="Rectangle 9"/>
            <p:cNvSpPr/>
            <p:nvPr/>
          </p:nvSpPr>
          <p:spPr bwMode="auto">
            <a:xfrm>
              <a:off x="4358715" y="4532713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fi-FI" altLang="zh-CN" sz="16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unused</a:t>
              </a:r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4357009" y="5117402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4779356" y="4787627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mr-IN" altLang="zh-CN" sz="1600" b="1" dirty="0" smtClean="0">
                  <a:latin typeface="Arial"/>
                  <a:cs typeface="Arial"/>
                </a:rPr>
                <a:t>…</a:t>
              </a:r>
              <a:endParaRPr lang="zh-CN" altLang="en-US" sz="1600" b="1" dirty="0"/>
            </a:p>
          </p:txBody>
        </p:sp>
        <p:cxnSp>
          <p:nvCxnSpPr>
            <p:cNvPr id="106" name="Straight Arrow Connector 39"/>
            <p:cNvCxnSpPr>
              <a:stCxn id="63" idx="3"/>
              <a:endCxn id="101" idx="1"/>
            </p:cNvCxnSpPr>
            <p:nvPr/>
          </p:nvCxnSpPr>
          <p:spPr bwMode="auto">
            <a:xfrm flipV="1">
              <a:off x="4066164" y="4124946"/>
              <a:ext cx="286497" cy="1012218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矩形 107"/>
          <p:cNvSpPr/>
          <p:nvPr/>
        </p:nvSpPr>
        <p:spPr>
          <a:xfrm>
            <a:off x="6043343" y="3595095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285248" y="5012008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3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0" name="Rectangle 9"/>
          <p:cNvSpPr/>
          <p:nvPr/>
        </p:nvSpPr>
        <p:spPr bwMode="auto">
          <a:xfrm>
            <a:off x="6040815" y="3590489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altLang="zh-CN" sz="1600" dirty="0" err="1" smtClean="0">
                <a:latin typeface="Arial"/>
                <a:cs typeface="Arial"/>
              </a:rPr>
              <a:t>unused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11" name="Rectangle 9"/>
          <p:cNvSpPr/>
          <p:nvPr/>
        </p:nvSpPr>
        <p:spPr bwMode="auto">
          <a:xfrm>
            <a:off x="6043343" y="385925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en-US" altLang="zh-CN" sz="1600" b="1" dirty="0">
              <a:latin typeface="Arial"/>
              <a:cs typeface="Arial"/>
            </a:endParaRPr>
          </a:p>
        </p:txBody>
      </p:sp>
      <p:sp>
        <p:nvSpPr>
          <p:cNvPr id="112" name="Rectangle 9"/>
          <p:cNvSpPr/>
          <p:nvPr/>
        </p:nvSpPr>
        <p:spPr bwMode="auto">
          <a:xfrm>
            <a:off x="6046869" y="413725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fi-FI" altLang="zh-CN" sz="1600" dirty="0" smtClean="0">
                <a:latin typeface="Arial"/>
                <a:cs typeface="Arial"/>
              </a:rPr>
              <a:t>0x5799001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13" name="Rectangle 9"/>
          <p:cNvSpPr/>
          <p:nvPr/>
        </p:nvSpPr>
        <p:spPr bwMode="auto">
          <a:xfrm>
            <a:off x="6045163" y="472194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062351" y="4392172"/>
            <a:ext cx="12001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0x579a001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115" name="Straight Arrow Connector 39"/>
          <p:cNvCxnSpPr>
            <a:stCxn id="101" idx="3"/>
            <a:endCxn id="110" idx="1"/>
          </p:cNvCxnSpPr>
          <p:nvPr/>
        </p:nvCxnSpPr>
        <p:spPr bwMode="auto">
          <a:xfrm flipV="1">
            <a:off x="5755866" y="3729491"/>
            <a:ext cx="284949" cy="313386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39"/>
          <p:cNvCxnSpPr/>
          <p:nvPr/>
        </p:nvCxnSpPr>
        <p:spPr bwMode="auto">
          <a:xfrm rot="16200000" flipH="1">
            <a:off x="4773518" y="3347794"/>
            <a:ext cx="1583647" cy="907899"/>
          </a:xfrm>
          <a:prstGeom prst="bentConnector4">
            <a:avLst>
              <a:gd name="adj1" fmla="val 35343"/>
              <a:gd name="adj2" fmla="val 78550"/>
            </a:avLst>
          </a:prstGeom>
          <a:ln w="38100" cmpd="sng">
            <a:solidFill>
              <a:schemeClr val="accent4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1" name="组 130"/>
          <p:cNvGrpSpPr/>
          <p:nvPr/>
        </p:nvGrpSpPr>
        <p:grpSpPr>
          <a:xfrm>
            <a:off x="7666599" y="2442268"/>
            <a:ext cx="1268460" cy="1421007"/>
            <a:chOff x="7682167" y="3480754"/>
            <a:chExt cx="1268460" cy="1421007"/>
          </a:xfrm>
        </p:grpSpPr>
        <p:sp>
          <p:nvSpPr>
            <p:cNvPr id="133" name="矩形 132"/>
            <p:cNvSpPr/>
            <p:nvPr/>
          </p:nvSpPr>
          <p:spPr>
            <a:xfrm>
              <a:off x="7693987" y="3485360"/>
              <a:ext cx="1250586" cy="141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35" name="Rectangle 9"/>
            <p:cNvSpPr/>
            <p:nvPr/>
          </p:nvSpPr>
          <p:spPr bwMode="auto">
            <a:xfrm>
              <a:off x="7691459" y="3480754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altLang="zh-CN" sz="1600" dirty="0" smtClean="0">
                  <a:latin typeface="Arial"/>
                  <a:cs typeface="Arial"/>
                </a:rPr>
                <a:t>...</a:t>
              </a:r>
              <a:endParaRPr lang="en-US" altLang="zh-CN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36" name="Rectangle 9"/>
            <p:cNvSpPr/>
            <p:nvPr/>
          </p:nvSpPr>
          <p:spPr bwMode="auto">
            <a:xfrm>
              <a:off x="7693987" y="3749519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...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37" name="Rectangle 9"/>
            <p:cNvSpPr/>
            <p:nvPr/>
          </p:nvSpPr>
          <p:spPr bwMode="auto">
            <a:xfrm>
              <a:off x="7697513" y="4027523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mr-IN" altLang="zh-CN" b="1" dirty="0" smtClean="0">
                  <a:latin typeface="Arial"/>
                  <a:cs typeface="Arial"/>
                </a:rPr>
                <a:t>…</a:t>
              </a:r>
              <a:endParaRPr lang="en-US" b="1" dirty="0">
                <a:latin typeface="Arial"/>
                <a:cs typeface="Arial"/>
              </a:endParaRPr>
            </a:p>
          </p:txBody>
        </p:sp>
        <p:sp>
          <p:nvSpPr>
            <p:cNvPr id="138" name="Rectangle 9"/>
            <p:cNvSpPr/>
            <p:nvPr/>
          </p:nvSpPr>
          <p:spPr bwMode="auto">
            <a:xfrm>
              <a:off x="7695807" y="4612212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...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39" name="Rectangle 9"/>
            <p:cNvSpPr/>
            <p:nvPr/>
          </p:nvSpPr>
          <p:spPr bwMode="auto">
            <a:xfrm>
              <a:off x="7682167" y="4305527"/>
              <a:ext cx="1253114" cy="301407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rgbClr val="000000"/>
                  </a:solidFill>
                  <a:latin typeface="Arial"/>
                  <a:cs typeface="Arial"/>
                </a:rPr>
                <a:t>‘</a:t>
              </a:r>
              <a:r>
                <a:rPr lang="de-DE" sz="1600" dirty="0" smtClean="0">
                  <a:solidFill>
                    <a:srgbClr val="000000"/>
                  </a:solidFill>
                  <a:latin typeface="Arial"/>
                  <a:cs typeface="Arial"/>
                </a:rPr>
                <a:t>c’</a:t>
              </a:r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32" name="Straight Arrow Connector 39"/>
          <p:cNvCxnSpPr>
            <a:stCxn id="112" idx="3"/>
            <a:endCxn id="135" idx="1"/>
          </p:cNvCxnSpPr>
          <p:nvPr/>
        </p:nvCxnSpPr>
        <p:spPr bwMode="auto">
          <a:xfrm flipV="1">
            <a:off x="7299983" y="2581270"/>
            <a:ext cx="375908" cy="1694990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7591426" y="5603265"/>
            <a:ext cx="1492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Physical Pages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8" name="组 117"/>
          <p:cNvGrpSpPr/>
          <p:nvPr/>
        </p:nvGrpSpPr>
        <p:grpSpPr>
          <a:xfrm>
            <a:off x="7772611" y="4160360"/>
            <a:ext cx="1268460" cy="1421007"/>
            <a:chOff x="7682167" y="3480754"/>
            <a:chExt cx="1268460" cy="1421007"/>
          </a:xfrm>
        </p:grpSpPr>
        <p:sp>
          <p:nvSpPr>
            <p:cNvPr id="119" name="矩形 118"/>
            <p:cNvSpPr/>
            <p:nvPr/>
          </p:nvSpPr>
          <p:spPr>
            <a:xfrm>
              <a:off x="7693987" y="3485360"/>
              <a:ext cx="1250586" cy="141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20" name="Rectangle 9"/>
            <p:cNvSpPr/>
            <p:nvPr/>
          </p:nvSpPr>
          <p:spPr bwMode="auto">
            <a:xfrm>
              <a:off x="7691459" y="3480754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altLang="zh-CN" sz="1600" dirty="0" smtClean="0">
                  <a:latin typeface="Arial"/>
                  <a:cs typeface="Arial"/>
                </a:rPr>
                <a:t>...</a:t>
              </a:r>
              <a:endParaRPr lang="en-US" altLang="zh-CN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21" name="Rectangle 9"/>
            <p:cNvSpPr/>
            <p:nvPr/>
          </p:nvSpPr>
          <p:spPr bwMode="auto">
            <a:xfrm>
              <a:off x="7693987" y="3749519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...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7697513" y="4027523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mr-IN" altLang="zh-CN" b="1" dirty="0" smtClean="0">
                  <a:latin typeface="Arial"/>
                  <a:cs typeface="Arial"/>
                </a:rPr>
                <a:t>…</a:t>
              </a:r>
              <a:endParaRPr lang="en-US" b="1" dirty="0">
                <a:latin typeface="Arial"/>
                <a:cs typeface="Arial"/>
              </a:endParaRPr>
            </a:p>
          </p:txBody>
        </p:sp>
        <p:sp>
          <p:nvSpPr>
            <p:cNvPr id="123" name="Rectangle 9"/>
            <p:cNvSpPr/>
            <p:nvPr/>
          </p:nvSpPr>
          <p:spPr bwMode="auto">
            <a:xfrm>
              <a:off x="7695807" y="4612212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...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4" name="Rectangle 9"/>
            <p:cNvSpPr/>
            <p:nvPr/>
          </p:nvSpPr>
          <p:spPr bwMode="auto">
            <a:xfrm>
              <a:off x="7682167" y="4305527"/>
              <a:ext cx="1253114" cy="301407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altLang="zh-CN" sz="1600" dirty="0" smtClean="0">
                  <a:latin typeface="Arial"/>
                  <a:cs typeface="Arial"/>
                </a:rPr>
                <a:t>...</a:t>
              </a:r>
              <a:endParaRPr lang="en-US" altLang="zh-CN" sz="1600" dirty="0">
                <a:latin typeface="Arial"/>
                <a:cs typeface="Arial"/>
              </a:endParaRPr>
            </a:p>
          </p:txBody>
        </p:sp>
      </p:grpSp>
      <p:cxnSp>
        <p:nvCxnSpPr>
          <p:cNvPr id="126" name="Straight Arrow Connector 39"/>
          <p:cNvCxnSpPr/>
          <p:nvPr/>
        </p:nvCxnSpPr>
        <p:spPr bwMode="auto">
          <a:xfrm flipV="1">
            <a:off x="7293930" y="4354643"/>
            <a:ext cx="534364" cy="238925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01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5761920" y="5867246"/>
            <a:ext cx="3382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Arial"/>
                <a:cs typeface="Arial"/>
              </a:rPr>
              <a:t>4.</a:t>
            </a:r>
            <a:r>
              <a:rPr lang="en-US" altLang="zh-CN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Arial"/>
                <a:cs typeface="Arial"/>
              </a:rPr>
              <a:t>MMU translates </a:t>
            </a:r>
            <a:r>
              <a:rPr lang="en-US" altLang="zh-CN" dirty="0">
                <a:solidFill>
                  <a:srgbClr val="0000FF"/>
                </a:solidFill>
                <a:latin typeface="Arial"/>
                <a:cs typeface="Arial"/>
              </a:rPr>
              <a:t>the address again and access the physical memory.</a:t>
            </a:r>
          </a:p>
          <a:p>
            <a:endParaRPr lang="en-US" altLang="zh-CN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cxnSp>
        <p:nvCxnSpPr>
          <p:cNvPr id="116" name="Straight Arrow Connector 39"/>
          <p:cNvCxnSpPr>
            <a:stCxn id="94" idx="0"/>
            <a:endCxn id="101" idx="1"/>
          </p:cNvCxnSpPr>
          <p:nvPr/>
        </p:nvCxnSpPr>
        <p:spPr bwMode="auto">
          <a:xfrm rot="16200000" flipH="1">
            <a:off x="3802866" y="3342992"/>
            <a:ext cx="1033015" cy="366755"/>
          </a:xfrm>
          <a:prstGeom prst="bentConnector4">
            <a:avLst>
              <a:gd name="adj1" fmla="val 53122"/>
              <a:gd name="adj2" fmla="val -33535"/>
            </a:avLst>
          </a:prstGeom>
          <a:ln w="38100" cmpd="sng">
            <a:solidFill>
              <a:schemeClr val="accent3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39"/>
          <p:cNvCxnSpPr>
            <a:stCxn id="93" idx="0"/>
            <a:endCxn id="63" idx="1"/>
          </p:cNvCxnSpPr>
          <p:nvPr/>
        </p:nvCxnSpPr>
        <p:spPr bwMode="auto">
          <a:xfrm rot="16200000" flipH="1" flipV="1">
            <a:off x="2013124" y="3984456"/>
            <a:ext cx="2023183" cy="118093"/>
          </a:xfrm>
          <a:prstGeom prst="bentConnector4">
            <a:avLst>
              <a:gd name="adj1" fmla="val 18465"/>
              <a:gd name="adj2" fmla="val 224663"/>
            </a:avLst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39"/>
          <p:cNvCxnSpPr>
            <a:stCxn id="82" idx="2"/>
            <a:endCxn id="52" idx="1"/>
          </p:cNvCxnSpPr>
          <p:nvPr/>
        </p:nvCxnSpPr>
        <p:spPr bwMode="auto">
          <a:xfrm rot="5400000">
            <a:off x="1041608" y="3480831"/>
            <a:ext cx="1439583" cy="567563"/>
          </a:xfrm>
          <a:prstGeom prst="bentConnector4">
            <a:avLst>
              <a:gd name="adj1" fmla="val 59622"/>
              <a:gd name="adj2" fmla="val 130633"/>
            </a:avLst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Demand Paging</a:t>
            </a:r>
            <a:endParaRPr kumimoji="1"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1694711" y="1099078"/>
            <a:ext cx="66313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c</a:t>
            </a:r>
            <a:r>
              <a:rPr lang="en-US" altLang="zh-CN" sz="2000" dirty="0" smtClean="0">
                <a:latin typeface="Consolas"/>
                <a:cs typeface="Consolas"/>
              </a:rPr>
              <a:t>har *p = (char *)</a:t>
            </a:r>
            <a:r>
              <a:rPr lang="en-US" altLang="zh-CN" sz="2000" dirty="0" err="1" smtClean="0">
                <a:latin typeface="Consolas"/>
                <a:cs typeface="Consolas"/>
              </a:rPr>
              <a:t>sbrk</a:t>
            </a:r>
            <a:r>
              <a:rPr lang="en-US" altLang="zh-CN" sz="2000" dirty="0" smtClean="0">
                <a:latin typeface="Consolas"/>
                <a:cs typeface="Consolas"/>
              </a:rPr>
              <a:t>(8192)</a:t>
            </a:r>
            <a:r>
              <a:rPr lang="en-US" altLang="zh-CN" sz="2000" dirty="0">
                <a:latin typeface="Consolas"/>
                <a:cs typeface="Consolas"/>
              </a:rPr>
              <a:t>;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i="1" dirty="0" smtClean="0">
                <a:latin typeface="Arial"/>
                <a:cs typeface="Arial"/>
              </a:rPr>
              <a:t>// p is </a:t>
            </a:r>
            <a:r>
              <a:rPr lang="is-IS" altLang="zh-CN" sz="2000" i="1" dirty="0" smtClean="0">
                <a:latin typeface="Arial"/>
                <a:cs typeface="Arial"/>
              </a:rPr>
              <a:t>0x80801fffa8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p</a:t>
            </a:r>
            <a:r>
              <a:rPr lang="en-US" altLang="zh-CN" sz="2000" dirty="0" smtClean="0">
                <a:latin typeface="Consolas"/>
                <a:cs typeface="Consolas"/>
              </a:rPr>
              <a:t>[0] = ‘c’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p</a:t>
            </a:r>
            <a:r>
              <a:rPr lang="en-US" altLang="zh-CN" sz="2000" dirty="0" smtClean="0">
                <a:latin typeface="Consolas"/>
                <a:cs typeface="Consolas"/>
              </a:rPr>
              <a:t>[4096] = ‘s’ //</a:t>
            </a:r>
            <a:r>
              <a:rPr lang="is-IS" altLang="zh-CN" sz="2000" dirty="0"/>
              <a:t>0x8080200fa8</a:t>
            </a:r>
            <a:endParaRPr lang="en-US" altLang="zh-CN" sz="2000" dirty="0">
              <a:latin typeface="Consolas"/>
              <a:cs typeface="Consolas"/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094761" y="1959820"/>
            <a:ext cx="56710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477617" y="4081243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30470" y="5538972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-39253" y="3576904"/>
            <a:ext cx="1963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</a:rPr>
              <a:t>CPU Register: CR3</a:t>
            </a:r>
            <a:endParaRPr lang="en-US" altLang="zh-CN" sz="1600" dirty="0">
              <a:latin typeface="Arial"/>
              <a:cs typeface="Arial"/>
            </a:endParaRPr>
          </a:p>
        </p:txBody>
      </p:sp>
      <p:cxnSp>
        <p:nvCxnSpPr>
          <p:cNvPr id="48" name="Straight Arrow Connector 39"/>
          <p:cNvCxnSpPr>
            <a:stCxn id="49" idx="3"/>
            <a:endCxn id="51" idx="1"/>
          </p:cNvCxnSpPr>
          <p:nvPr/>
        </p:nvCxnSpPr>
        <p:spPr bwMode="auto">
          <a:xfrm>
            <a:off x="1189126" y="4212391"/>
            <a:ext cx="285963" cy="3248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9"/>
          <p:cNvSpPr/>
          <p:nvPr/>
        </p:nvSpPr>
        <p:spPr bwMode="auto">
          <a:xfrm>
            <a:off x="77582" y="402774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1" name="Rectangle 9"/>
          <p:cNvSpPr/>
          <p:nvPr/>
        </p:nvSpPr>
        <p:spPr bwMode="auto">
          <a:xfrm>
            <a:off x="1475089" y="407663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b="1" dirty="0" smtClean="0">
                <a:latin typeface="Arial"/>
                <a:cs typeface="Arial"/>
              </a:rPr>
              <a:t>...</a:t>
            </a:r>
            <a:endParaRPr lang="en-US" altLang="zh-CN" b="1" dirty="0">
              <a:latin typeface="Arial"/>
              <a:cs typeface="Arial"/>
            </a:endParaRPr>
          </a:p>
        </p:txBody>
      </p:sp>
      <p:sp>
        <p:nvSpPr>
          <p:cNvPr id="52" name="Rectangle 9"/>
          <p:cNvSpPr/>
          <p:nvPr/>
        </p:nvSpPr>
        <p:spPr bwMode="auto">
          <a:xfrm>
            <a:off x="1477617" y="4345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0x3668001</a:t>
            </a:r>
            <a:endParaRPr lang="en-U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3" name="Rectangle 9"/>
          <p:cNvSpPr/>
          <p:nvPr/>
        </p:nvSpPr>
        <p:spPr bwMode="auto">
          <a:xfrm>
            <a:off x="1481143" y="46234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altLang="zh-CN" sz="1600" dirty="0">
                <a:latin typeface="Arial"/>
                <a:cs typeface="Arial"/>
              </a:rPr>
              <a:t>unused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54" name="Rectangle 9"/>
          <p:cNvSpPr/>
          <p:nvPr/>
        </p:nvSpPr>
        <p:spPr bwMode="auto">
          <a:xfrm>
            <a:off x="1479437" y="5208095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901784" y="487832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64" name="矩形 63"/>
          <p:cNvSpPr/>
          <p:nvPr/>
        </p:nvSpPr>
        <p:spPr>
          <a:xfrm>
            <a:off x="2490128" y="6268743"/>
            <a:ext cx="3186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c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urrent process’ page </a:t>
            </a:r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lang="en-US" altLang="zh-CN" b="1" dirty="0" smtClean="0">
                <a:solidFill>
                  <a:srgbClr val="000090"/>
                </a:solidFill>
                <a:latin typeface="Arial"/>
                <a:cs typeface="Arial"/>
              </a:rPr>
              <a:t>able</a:t>
            </a:r>
            <a:endParaRPr lang="en-US" altLang="zh-CN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23114" y="2356723"/>
            <a:ext cx="7398258" cy="969108"/>
            <a:chOff x="348772" y="2278255"/>
            <a:chExt cx="8282721" cy="1014802"/>
          </a:xfrm>
        </p:grpSpPr>
        <p:grpSp>
          <p:nvGrpSpPr>
            <p:cNvPr id="78" name="组 77"/>
            <p:cNvGrpSpPr/>
            <p:nvPr/>
          </p:nvGrpSpPr>
          <p:grpSpPr>
            <a:xfrm>
              <a:off x="441133" y="2558563"/>
              <a:ext cx="8134194" cy="444277"/>
              <a:chOff x="115456" y="1910902"/>
              <a:chExt cx="8134194" cy="444277"/>
            </a:xfrm>
          </p:grpSpPr>
          <p:sp>
            <p:nvSpPr>
              <p:cNvPr id="79" name="Rectangle 9"/>
              <p:cNvSpPr/>
              <p:nvPr/>
            </p:nvSpPr>
            <p:spPr bwMode="auto">
              <a:xfrm>
                <a:off x="115456" y="1911854"/>
                <a:ext cx="1570180" cy="4402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2" name="Rectangle 9"/>
              <p:cNvSpPr/>
              <p:nvPr/>
            </p:nvSpPr>
            <p:spPr bwMode="auto">
              <a:xfrm>
                <a:off x="1685636" y="1910902"/>
                <a:ext cx="1202526" cy="44023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0x1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3" name="Rectangle 9"/>
              <p:cNvSpPr/>
              <p:nvPr/>
            </p:nvSpPr>
            <p:spPr bwMode="auto">
              <a:xfrm>
                <a:off x="2888784" y="1912454"/>
                <a:ext cx="1189068" cy="44023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0x2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4" name="Rectangle 9"/>
              <p:cNvSpPr/>
              <p:nvPr/>
            </p:nvSpPr>
            <p:spPr bwMode="auto">
              <a:xfrm>
                <a:off x="4077852" y="1914944"/>
                <a:ext cx="1108384" cy="44023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5" name="Rectangle 9"/>
              <p:cNvSpPr/>
              <p:nvPr/>
            </p:nvSpPr>
            <p:spPr bwMode="auto">
              <a:xfrm>
                <a:off x="6301331" y="1913446"/>
                <a:ext cx="1948319" cy="4402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0xfa8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  <p:sp>
            <p:nvSpPr>
              <p:cNvPr id="86" name="Rectangle 9"/>
              <p:cNvSpPr/>
              <p:nvPr/>
            </p:nvSpPr>
            <p:spPr bwMode="auto">
              <a:xfrm>
                <a:off x="5192947" y="1913392"/>
                <a:ext cx="1108384" cy="44023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/>
                    <a:cs typeface="Arial"/>
                  </a:rPr>
                  <a:t>0x200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</p:grpSp>
        <p:sp>
          <p:nvSpPr>
            <p:cNvPr id="67" name="TextBox 15"/>
            <p:cNvSpPr txBox="1"/>
            <p:nvPr/>
          </p:nvSpPr>
          <p:spPr>
            <a:xfrm>
              <a:off x="348772" y="2298721"/>
              <a:ext cx="542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63</a:t>
              </a:r>
            </a:p>
          </p:txBody>
        </p:sp>
        <p:sp>
          <p:nvSpPr>
            <p:cNvPr id="68" name="TextBox 15"/>
            <p:cNvSpPr txBox="1"/>
            <p:nvPr/>
          </p:nvSpPr>
          <p:spPr>
            <a:xfrm>
              <a:off x="8282217" y="2279141"/>
              <a:ext cx="349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0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69" name="TextBox 15"/>
            <p:cNvSpPr txBox="1"/>
            <p:nvPr/>
          </p:nvSpPr>
          <p:spPr>
            <a:xfrm>
              <a:off x="1676505" y="2310441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48</a:t>
              </a:r>
            </a:p>
          </p:txBody>
        </p:sp>
        <p:sp>
          <p:nvSpPr>
            <p:cNvPr id="70" name="TextBox 15"/>
            <p:cNvSpPr txBox="1"/>
            <p:nvPr/>
          </p:nvSpPr>
          <p:spPr>
            <a:xfrm>
              <a:off x="1942220" y="228982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47</a:t>
              </a:r>
            </a:p>
          </p:txBody>
        </p:sp>
        <p:sp>
          <p:nvSpPr>
            <p:cNvPr id="71" name="TextBox 15"/>
            <p:cNvSpPr txBox="1"/>
            <p:nvPr/>
          </p:nvSpPr>
          <p:spPr>
            <a:xfrm>
              <a:off x="2880476" y="229889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</a:t>
              </a:r>
              <a:r>
                <a:rPr lang="en-US" sz="1400" dirty="0">
                  <a:latin typeface="Calibri" pitchFamily="34" charset="0"/>
                </a:rPr>
                <a:t>9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72" name="TextBox 15"/>
            <p:cNvSpPr txBox="1"/>
            <p:nvPr/>
          </p:nvSpPr>
          <p:spPr>
            <a:xfrm>
              <a:off x="3158447" y="228974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38</a:t>
              </a:r>
            </a:p>
          </p:txBody>
        </p:sp>
        <p:sp>
          <p:nvSpPr>
            <p:cNvPr id="73" name="TextBox 15"/>
            <p:cNvSpPr txBox="1"/>
            <p:nvPr/>
          </p:nvSpPr>
          <p:spPr>
            <a:xfrm>
              <a:off x="4026970" y="228740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30</a:t>
              </a:r>
            </a:p>
          </p:txBody>
        </p:sp>
        <p:sp>
          <p:nvSpPr>
            <p:cNvPr id="74" name="TextBox 15"/>
            <p:cNvSpPr txBox="1"/>
            <p:nvPr/>
          </p:nvSpPr>
          <p:spPr>
            <a:xfrm>
              <a:off x="4317198" y="227825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29</a:t>
              </a:r>
            </a:p>
          </p:txBody>
        </p:sp>
        <p:sp>
          <p:nvSpPr>
            <p:cNvPr id="76" name="TextBox 15"/>
            <p:cNvSpPr txBox="1"/>
            <p:nvPr/>
          </p:nvSpPr>
          <p:spPr>
            <a:xfrm>
              <a:off x="5147161" y="2288928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</a:t>
              </a:r>
              <a:r>
                <a:rPr lang="en-US" sz="1400" dirty="0">
                  <a:latin typeface="Calibri" pitchFamily="34" charset="0"/>
                </a:rPr>
                <a:t>1</a:t>
              </a:r>
              <a:endParaRPr lang="en-US" sz="1400" dirty="0" smtClean="0">
                <a:latin typeface="Calibri" pitchFamily="34" charset="0"/>
              </a:endParaRPr>
            </a:p>
          </p:txBody>
        </p:sp>
        <p:sp>
          <p:nvSpPr>
            <p:cNvPr id="77" name="TextBox 15"/>
            <p:cNvSpPr txBox="1"/>
            <p:nvPr/>
          </p:nvSpPr>
          <p:spPr>
            <a:xfrm>
              <a:off x="5449645" y="2291245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20</a:t>
              </a:r>
            </a:p>
          </p:txBody>
        </p:sp>
        <p:sp>
          <p:nvSpPr>
            <p:cNvPr id="87" name="TextBox 15"/>
            <p:cNvSpPr txBox="1"/>
            <p:nvPr/>
          </p:nvSpPr>
          <p:spPr>
            <a:xfrm>
              <a:off x="6254895" y="2311014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12</a:t>
              </a:r>
            </a:p>
          </p:txBody>
        </p:sp>
        <p:sp>
          <p:nvSpPr>
            <p:cNvPr id="90" name="TextBox 15"/>
            <p:cNvSpPr txBox="1"/>
            <p:nvPr/>
          </p:nvSpPr>
          <p:spPr>
            <a:xfrm>
              <a:off x="6557380" y="2313329"/>
              <a:ext cx="46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11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2092357" y="296219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L0 Offset 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761256" y="2985280"/>
              <a:ext cx="9530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Reserved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3317503" y="298528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L1 Offset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4495533" y="2962190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L2 Offset 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5587538" y="2962251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L3 Offset 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7090758" y="2985280"/>
              <a:ext cx="11336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latin typeface="Arial"/>
                  <a:cs typeface="Arial"/>
                </a:rPr>
                <a:t>Page Offset </a:t>
              </a:r>
            </a:p>
          </p:txBody>
        </p:sp>
      </p:grpSp>
      <p:grpSp>
        <p:nvGrpSpPr>
          <p:cNvPr id="62" name="组 61"/>
          <p:cNvGrpSpPr/>
          <p:nvPr/>
        </p:nvGrpSpPr>
        <p:grpSpPr>
          <a:xfrm>
            <a:off x="2734257" y="4342288"/>
            <a:ext cx="1488052" cy="1674551"/>
            <a:chOff x="4123777" y="3985944"/>
            <a:chExt cx="1488052" cy="1674551"/>
          </a:xfrm>
        </p:grpSpPr>
        <p:sp>
          <p:nvSpPr>
            <p:cNvPr id="63" name="矩形 62"/>
            <p:cNvSpPr/>
            <p:nvPr/>
          </p:nvSpPr>
          <p:spPr>
            <a:xfrm>
              <a:off x="4355189" y="3990550"/>
              <a:ext cx="1250586" cy="141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608042" y="5352718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1</a:t>
              </a:r>
              <a:endParaRPr lang="zh-CN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Rectangle 9"/>
            <p:cNvSpPr/>
            <p:nvPr/>
          </p:nvSpPr>
          <p:spPr bwMode="auto">
            <a:xfrm>
              <a:off x="4352661" y="3985944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fi-FI" sz="1600" dirty="0" err="1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75" name="Rectangle 9"/>
            <p:cNvSpPr/>
            <p:nvPr/>
          </p:nvSpPr>
          <p:spPr bwMode="auto">
            <a:xfrm>
              <a:off x="4355189" y="4254709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4358715" y="4532713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fi-FI" altLang="zh-CN" sz="1600" dirty="0" smtClean="0">
                  <a:solidFill>
                    <a:srgbClr val="000000"/>
                  </a:solidFill>
                  <a:latin typeface="Arial"/>
                  <a:cs typeface="Arial"/>
                </a:rPr>
                <a:t>0x3588001</a:t>
              </a:r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81" name="Rectangle 9"/>
            <p:cNvSpPr/>
            <p:nvPr/>
          </p:nvSpPr>
          <p:spPr bwMode="auto">
            <a:xfrm>
              <a:off x="4357009" y="5117402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779356" y="4787627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mr-IN" altLang="zh-CN" sz="1600" b="1" dirty="0" smtClean="0">
                  <a:latin typeface="Arial"/>
                  <a:cs typeface="Arial"/>
                </a:rPr>
                <a:t>…</a:t>
              </a:r>
              <a:endParaRPr lang="zh-CN" altLang="en-US" sz="1600" b="1" dirty="0"/>
            </a:p>
          </p:txBody>
        </p:sp>
        <p:cxnSp>
          <p:nvCxnSpPr>
            <p:cNvPr id="89" name="Straight Arrow Connector 39"/>
            <p:cNvCxnSpPr>
              <a:endCxn id="66" idx="1"/>
            </p:cNvCxnSpPr>
            <p:nvPr/>
          </p:nvCxnSpPr>
          <p:spPr bwMode="auto">
            <a:xfrm flipV="1">
              <a:off x="4123777" y="4124946"/>
              <a:ext cx="228884" cy="3114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组 97"/>
          <p:cNvGrpSpPr/>
          <p:nvPr/>
        </p:nvGrpSpPr>
        <p:grpSpPr>
          <a:xfrm>
            <a:off x="4216255" y="3903875"/>
            <a:ext cx="1545665" cy="1729296"/>
            <a:chOff x="4066164" y="3985944"/>
            <a:chExt cx="1545665" cy="1729296"/>
          </a:xfrm>
        </p:grpSpPr>
        <p:sp>
          <p:nvSpPr>
            <p:cNvPr id="99" name="矩形 98"/>
            <p:cNvSpPr/>
            <p:nvPr/>
          </p:nvSpPr>
          <p:spPr>
            <a:xfrm>
              <a:off x="4355189" y="3990550"/>
              <a:ext cx="1250586" cy="141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597094" y="5407463"/>
              <a:ext cx="79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</a:t>
              </a:r>
              <a:r>
                <a:rPr lang="en-US" altLang="zh-CN" sz="1400" b="1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2</a:t>
              </a:r>
              <a:endParaRPr lang="zh-CN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1" name="Rectangle 9"/>
            <p:cNvSpPr/>
            <p:nvPr/>
          </p:nvSpPr>
          <p:spPr bwMode="auto">
            <a:xfrm>
              <a:off x="4352661" y="3985944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is-IS" altLang="zh-CN" sz="1600" dirty="0" smtClean="0">
                  <a:latin typeface="Arial"/>
                  <a:cs typeface="Arial"/>
                </a:rPr>
                <a:t>0x3678001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2" name="Rectangle 9"/>
            <p:cNvSpPr/>
            <p:nvPr/>
          </p:nvSpPr>
          <p:spPr bwMode="auto">
            <a:xfrm>
              <a:off x="4355189" y="4254709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3" name="Rectangle 9"/>
            <p:cNvSpPr/>
            <p:nvPr/>
          </p:nvSpPr>
          <p:spPr bwMode="auto">
            <a:xfrm>
              <a:off x="4358715" y="4532713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fi-FI" altLang="zh-CN" sz="16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unused</a:t>
              </a:r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4357009" y="5117402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unused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4779356" y="4787627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mr-IN" altLang="zh-CN" sz="1600" b="1" dirty="0" smtClean="0">
                  <a:latin typeface="Arial"/>
                  <a:cs typeface="Arial"/>
                </a:rPr>
                <a:t>…</a:t>
              </a:r>
              <a:endParaRPr lang="zh-CN" altLang="en-US" sz="1600" b="1" dirty="0"/>
            </a:p>
          </p:txBody>
        </p:sp>
        <p:cxnSp>
          <p:nvCxnSpPr>
            <p:cNvPr id="106" name="Straight Arrow Connector 39"/>
            <p:cNvCxnSpPr>
              <a:stCxn id="63" idx="3"/>
              <a:endCxn id="101" idx="1"/>
            </p:cNvCxnSpPr>
            <p:nvPr/>
          </p:nvCxnSpPr>
          <p:spPr bwMode="auto">
            <a:xfrm flipV="1">
              <a:off x="4066164" y="4124946"/>
              <a:ext cx="286497" cy="1012218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矩形 107"/>
          <p:cNvSpPr/>
          <p:nvPr/>
        </p:nvSpPr>
        <p:spPr>
          <a:xfrm>
            <a:off x="6043343" y="3595095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285248" y="5012008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3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0" name="Rectangle 9"/>
          <p:cNvSpPr/>
          <p:nvPr/>
        </p:nvSpPr>
        <p:spPr bwMode="auto">
          <a:xfrm>
            <a:off x="6040815" y="3590489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altLang="zh-CN" sz="1600" dirty="0" err="1" smtClean="0">
                <a:latin typeface="Arial"/>
                <a:cs typeface="Arial"/>
              </a:rPr>
              <a:t>unused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11" name="Rectangle 9"/>
          <p:cNvSpPr/>
          <p:nvPr/>
        </p:nvSpPr>
        <p:spPr bwMode="auto">
          <a:xfrm>
            <a:off x="6043343" y="385925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…</a:t>
            </a:r>
            <a:endParaRPr lang="en-US" altLang="zh-CN" sz="1600" b="1" dirty="0">
              <a:latin typeface="Arial"/>
              <a:cs typeface="Arial"/>
            </a:endParaRPr>
          </a:p>
        </p:txBody>
      </p:sp>
      <p:sp>
        <p:nvSpPr>
          <p:cNvPr id="112" name="Rectangle 9"/>
          <p:cNvSpPr/>
          <p:nvPr/>
        </p:nvSpPr>
        <p:spPr bwMode="auto">
          <a:xfrm>
            <a:off x="6046869" y="413725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fi-FI" altLang="zh-CN" sz="1600" dirty="0" smtClean="0">
                <a:latin typeface="Arial"/>
                <a:cs typeface="Arial"/>
              </a:rPr>
              <a:t>0x5799001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13" name="Rectangle 9"/>
          <p:cNvSpPr/>
          <p:nvPr/>
        </p:nvSpPr>
        <p:spPr bwMode="auto">
          <a:xfrm>
            <a:off x="6045163" y="472194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062351" y="4392172"/>
            <a:ext cx="12001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0x579a001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115" name="Straight Arrow Connector 39"/>
          <p:cNvCxnSpPr>
            <a:stCxn id="101" idx="3"/>
            <a:endCxn id="110" idx="1"/>
          </p:cNvCxnSpPr>
          <p:nvPr/>
        </p:nvCxnSpPr>
        <p:spPr bwMode="auto">
          <a:xfrm flipV="1">
            <a:off x="5755866" y="3729491"/>
            <a:ext cx="284949" cy="313386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39"/>
          <p:cNvCxnSpPr/>
          <p:nvPr/>
        </p:nvCxnSpPr>
        <p:spPr bwMode="auto">
          <a:xfrm rot="16200000" flipH="1">
            <a:off x="4773518" y="3347794"/>
            <a:ext cx="1583647" cy="907899"/>
          </a:xfrm>
          <a:prstGeom prst="bentConnector4">
            <a:avLst>
              <a:gd name="adj1" fmla="val 35343"/>
              <a:gd name="adj2" fmla="val 78550"/>
            </a:avLst>
          </a:prstGeom>
          <a:ln w="38100" cmpd="sng">
            <a:solidFill>
              <a:schemeClr val="accent4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1" name="组 130"/>
          <p:cNvGrpSpPr/>
          <p:nvPr/>
        </p:nvGrpSpPr>
        <p:grpSpPr>
          <a:xfrm>
            <a:off x="7666599" y="2442268"/>
            <a:ext cx="1268460" cy="1421007"/>
            <a:chOff x="7682167" y="3480754"/>
            <a:chExt cx="1268460" cy="1421007"/>
          </a:xfrm>
        </p:grpSpPr>
        <p:sp>
          <p:nvSpPr>
            <p:cNvPr id="133" name="矩形 132"/>
            <p:cNvSpPr/>
            <p:nvPr/>
          </p:nvSpPr>
          <p:spPr>
            <a:xfrm>
              <a:off x="7693987" y="3485360"/>
              <a:ext cx="1250586" cy="141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35" name="Rectangle 9"/>
            <p:cNvSpPr/>
            <p:nvPr/>
          </p:nvSpPr>
          <p:spPr bwMode="auto">
            <a:xfrm>
              <a:off x="7691459" y="3480754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altLang="zh-CN" sz="1600" dirty="0" smtClean="0">
                  <a:latin typeface="Arial"/>
                  <a:cs typeface="Arial"/>
                </a:rPr>
                <a:t>...</a:t>
              </a:r>
              <a:endParaRPr lang="en-US" altLang="zh-CN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36" name="Rectangle 9"/>
            <p:cNvSpPr/>
            <p:nvPr/>
          </p:nvSpPr>
          <p:spPr bwMode="auto">
            <a:xfrm>
              <a:off x="7693987" y="3749519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...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37" name="Rectangle 9"/>
            <p:cNvSpPr/>
            <p:nvPr/>
          </p:nvSpPr>
          <p:spPr bwMode="auto">
            <a:xfrm>
              <a:off x="7697513" y="4027523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mr-IN" altLang="zh-CN" b="1" dirty="0" smtClean="0">
                  <a:latin typeface="Arial"/>
                  <a:cs typeface="Arial"/>
                </a:rPr>
                <a:t>…</a:t>
              </a:r>
              <a:endParaRPr lang="en-US" b="1" dirty="0">
                <a:latin typeface="Arial"/>
                <a:cs typeface="Arial"/>
              </a:endParaRPr>
            </a:p>
          </p:txBody>
        </p:sp>
        <p:sp>
          <p:nvSpPr>
            <p:cNvPr id="138" name="Rectangle 9"/>
            <p:cNvSpPr/>
            <p:nvPr/>
          </p:nvSpPr>
          <p:spPr bwMode="auto">
            <a:xfrm>
              <a:off x="7695807" y="4612212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...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39" name="Rectangle 9"/>
            <p:cNvSpPr/>
            <p:nvPr/>
          </p:nvSpPr>
          <p:spPr bwMode="auto">
            <a:xfrm>
              <a:off x="7682167" y="4305527"/>
              <a:ext cx="1253114" cy="301407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rgbClr val="000000"/>
                  </a:solidFill>
                  <a:latin typeface="Arial"/>
                  <a:cs typeface="Arial"/>
                </a:rPr>
                <a:t>‘</a:t>
              </a:r>
              <a:r>
                <a:rPr lang="de-DE" sz="1600" dirty="0" smtClean="0">
                  <a:solidFill>
                    <a:srgbClr val="000000"/>
                  </a:solidFill>
                  <a:latin typeface="Arial"/>
                  <a:cs typeface="Arial"/>
                </a:rPr>
                <a:t>c’</a:t>
              </a:r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32" name="Straight Arrow Connector 39"/>
          <p:cNvCxnSpPr>
            <a:stCxn id="112" idx="3"/>
            <a:endCxn id="135" idx="1"/>
          </p:cNvCxnSpPr>
          <p:nvPr/>
        </p:nvCxnSpPr>
        <p:spPr bwMode="auto">
          <a:xfrm flipV="1">
            <a:off x="7299983" y="2581270"/>
            <a:ext cx="375908" cy="1694990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7591426" y="5603265"/>
            <a:ext cx="1492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Physical Pages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8" name="组 117"/>
          <p:cNvGrpSpPr/>
          <p:nvPr/>
        </p:nvGrpSpPr>
        <p:grpSpPr>
          <a:xfrm>
            <a:off x="7772611" y="4160360"/>
            <a:ext cx="1268460" cy="1421007"/>
            <a:chOff x="7682167" y="3480754"/>
            <a:chExt cx="1268460" cy="1421007"/>
          </a:xfrm>
        </p:grpSpPr>
        <p:sp>
          <p:nvSpPr>
            <p:cNvPr id="119" name="矩形 118"/>
            <p:cNvSpPr/>
            <p:nvPr/>
          </p:nvSpPr>
          <p:spPr>
            <a:xfrm>
              <a:off x="7693987" y="3485360"/>
              <a:ext cx="1250586" cy="141640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20" name="Rectangle 9"/>
            <p:cNvSpPr/>
            <p:nvPr/>
          </p:nvSpPr>
          <p:spPr bwMode="auto">
            <a:xfrm>
              <a:off x="7691459" y="3480754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altLang="zh-CN" sz="1600" dirty="0" smtClean="0">
                  <a:latin typeface="Arial"/>
                  <a:cs typeface="Arial"/>
                </a:rPr>
                <a:t>...</a:t>
              </a:r>
              <a:endParaRPr lang="en-US" altLang="zh-CN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21" name="Rectangle 9"/>
            <p:cNvSpPr/>
            <p:nvPr/>
          </p:nvSpPr>
          <p:spPr bwMode="auto">
            <a:xfrm>
              <a:off x="7693987" y="3749519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...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7697513" y="4027523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mr-IN" altLang="zh-CN" b="1" dirty="0" smtClean="0">
                  <a:latin typeface="Arial"/>
                  <a:cs typeface="Arial"/>
                </a:rPr>
                <a:t>…</a:t>
              </a:r>
              <a:endParaRPr lang="en-US" b="1" dirty="0">
                <a:latin typeface="Arial"/>
                <a:cs typeface="Arial"/>
              </a:endParaRPr>
            </a:p>
          </p:txBody>
        </p:sp>
        <p:sp>
          <p:nvSpPr>
            <p:cNvPr id="123" name="Rectangle 9"/>
            <p:cNvSpPr/>
            <p:nvPr/>
          </p:nvSpPr>
          <p:spPr bwMode="auto">
            <a:xfrm>
              <a:off x="7695807" y="4612212"/>
              <a:ext cx="1253114" cy="278004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sz="1600" dirty="0" smtClean="0">
                  <a:latin typeface="Arial"/>
                  <a:cs typeface="Arial"/>
                </a:rPr>
                <a:t>...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4" name="Rectangle 9"/>
            <p:cNvSpPr/>
            <p:nvPr/>
          </p:nvSpPr>
          <p:spPr bwMode="auto">
            <a:xfrm>
              <a:off x="7682167" y="4305527"/>
              <a:ext cx="1253114" cy="301407"/>
            </a:xfrm>
            <a:prstGeom prst="rect">
              <a:avLst/>
            </a:prstGeom>
            <a:noFill/>
            <a:ln w="63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de-DE" altLang="zh-CN" sz="1600" dirty="0" smtClean="0">
                  <a:solidFill>
                    <a:srgbClr val="FF0000"/>
                  </a:solidFill>
                  <a:latin typeface="Arial"/>
                  <a:cs typeface="Arial"/>
                </a:rPr>
                <a:t>‘s’</a:t>
              </a:r>
              <a:endParaRPr lang="en-US" altLang="zh-CN" sz="16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26" name="Straight Arrow Connector 39"/>
          <p:cNvCxnSpPr/>
          <p:nvPr/>
        </p:nvCxnSpPr>
        <p:spPr bwMode="auto">
          <a:xfrm flipV="1">
            <a:off x="7293930" y="4354643"/>
            <a:ext cx="534364" cy="238925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39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What is the minimal page table size on 64 bit machine?  </a:t>
            </a:r>
          </a:p>
          <a:p>
            <a:pPr marL="0" indent="0">
              <a:buNone/>
            </a:pPr>
            <a:endParaRPr kumimoji="1" lang="en-US" altLang="zh-CN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kumimoji="1"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kumimoji="1" lang="en-US" altLang="zh-CN" dirty="0" smtClean="0"/>
              <a:t>Given the minimal page table, how many physical pages it can refer to? </a:t>
            </a:r>
            <a:endParaRPr kumimoji="1"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kumimoji="1" lang="en-US" altLang="zh-CN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541" y="2771183"/>
            <a:ext cx="14554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4 pages</a:t>
            </a:r>
            <a:endParaRPr lang="en-US" sz="3200" dirty="0">
              <a:solidFill>
                <a:srgbClr val="0000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57122" y="4634230"/>
            <a:ext cx="4014122" cy="1157639"/>
            <a:chOff x="657122" y="4634230"/>
            <a:chExt cx="4014122" cy="1157639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8743205"/>
                </p:ext>
              </p:extLst>
            </p:nvPr>
          </p:nvGraphicFramePr>
          <p:xfrm>
            <a:off x="657122" y="4705812"/>
            <a:ext cx="678785" cy="10860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4" name="Equation" r:id="rId3" imgW="254000" imgH="406400" progId="Equation.3">
                    <p:embed/>
                  </p:oleObj>
                </mc:Choice>
                <mc:Fallback>
                  <p:oleObj name="Equation" r:id="rId3" imgW="254000" imgH="406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57122" y="4705812"/>
                          <a:ext cx="678785" cy="10860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" name="Straight Arrow Connector 6"/>
            <p:cNvCxnSpPr/>
            <p:nvPr/>
          </p:nvCxnSpPr>
          <p:spPr>
            <a:xfrm flipH="1">
              <a:off x="1335907" y="4861228"/>
              <a:ext cx="393817" cy="1423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806357" y="4634230"/>
              <a:ext cx="104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page size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1335907" y="5517269"/>
              <a:ext cx="393817" cy="1423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806357" y="5290271"/>
              <a:ext cx="2864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size of each page table entry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645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Understanding </a:t>
            </a:r>
            <a:r>
              <a:rPr kumimoji="1" lang="en-US" altLang="zh-CN" dirty="0" err="1" smtClean="0"/>
              <a:t>Seg</a:t>
            </a:r>
            <a:r>
              <a:rPr kumimoji="1" lang="en-US" altLang="zh-CN" dirty="0" smtClean="0"/>
              <a:t> Fault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Where does </a:t>
            </a:r>
            <a:r>
              <a:rPr kumimoji="1" lang="en-US" altLang="zh-CN" b="1" dirty="0" smtClean="0"/>
              <a:t>segmentation fault </a:t>
            </a:r>
            <a:r>
              <a:rPr kumimoji="1" lang="en-US" altLang="zh-CN" dirty="0" smtClean="0"/>
              <a:t>come from?</a:t>
            </a:r>
          </a:p>
          <a:p>
            <a:r>
              <a:rPr kumimoji="1" lang="en-US" altLang="zh-CN" dirty="0" smtClean="0"/>
              <a:t>Address translation fails due to 2 reasons</a:t>
            </a:r>
          </a:p>
          <a:p>
            <a:pPr lvl="1"/>
            <a:r>
              <a:rPr kumimoji="1" lang="en-US" altLang="zh-CN" dirty="0" smtClean="0"/>
              <a:t>MMU reads a missing page table entry (PTE) </a:t>
            </a:r>
          </a:p>
          <a:p>
            <a:pPr lvl="2"/>
            <a:r>
              <a:rPr kumimoji="1" lang="en-US" altLang="zh-CN" dirty="0" smtClean="0"/>
              <a:t>PTE’s present bit is unset</a:t>
            </a:r>
          </a:p>
          <a:p>
            <a:pPr lvl="1"/>
            <a:r>
              <a:rPr kumimoji="1" lang="en-US" altLang="zh-CN" dirty="0" smtClean="0"/>
              <a:t>MMU reads a PTE with wrong permission for the access </a:t>
            </a:r>
          </a:p>
          <a:p>
            <a:pPr lvl="2"/>
            <a:r>
              <a:rPr kumimoji="1" lang="en-US" altLang="zh-CN" dirty="0" smtClean="0"/>
              <a:t>write bit is unset for a write access</a:t>
            </a:r>
          </a:p>
          <a:p>
            <a:pPr lvl="2"/>
            <a:r>
              <a:rPr kumimoji="1" lang="en-US" altLang="zh-CN" dirty="0" smtClean="0"/>
              <a:t>OS bit is set for user program access</a:t>
            </a:r>
          </a:p>
          <a:p>
            <a:r>
              <a:rPr kumimoji="1" lang="en-US" altLang="zh-CN" dirty="0" smtClean="0"/>
              <a:t>MMU generates “page fault”, to be handled by OS</a:t>
            </a:r>
          </a:p>
          <a:p>
            <a:r>
              <a:rPr kumimoji="1" lang="en-US" altLang="zh-CN" dirty="0" smtClean="0"/>
              <a:t>OS either fixes the problem (e.g. demand paging) or aborts process with “segmentation fault”</a:t>
            </a:r>
          </a:p>
          <a:p>
            <a:pPr lvl="2"/>
            <a:endParaRPr kumimoji="1" lang="en-US" altLang="zh-CN" dirty="0" smtClean="0"/>
          </a:p>
          <a:p>
            <a:pPr marL="914400" lvl="1" indent="-457200">
              <a:buFont typeface="+mj-lt"/>
              <a:buAutoNum type="arabicPeriod"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61460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Memory Access Cost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Memory access latency</a:t>
            </a:r>
          </a:p>
          <a:p>
            <a:pPr lvl="1"/>
            <a:r>
              <a:rPr kumimoji="1" lang="en-US" altLang="zh-CN" dirty="0" smtClean="0"/>
              <a:t>100 ns</a:t>
            </a:r>
          </a:p>
          <a:p>
            <a:pPr lvl="1"/>
            <a:r>
              <a:rPr kumimoji="1" lang="en-US" altLang="zh-CN" dirty="0" smtClean="0"/>
              <a:t>160 ~ 200 CPU cycles</a:t>
            </a:r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I</a:t>
            </a:r>
            <a:r>
              <a:rPr kumimoji="1" lang="en-US" altLang="zh-CN" dirty="0" smtClean="0"/>
              <a:t>nstructions that do not involve memory access can execute very quickly:</a:t>
            </a:r>
          </a:p>
          <a:p>
            <a:pPr lvl="1"/>
            <a:r>
              <a:rPr kumimoji="1" lang="en-US" altLang="zh-CN" dirty="0" smtClean="0"/>
              <a:t>Instructions per CPU cycle &gt;= 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958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686800" cy="1143000"/>
          </a:xfrm>
        </p:spPr>
        <p:txBody>
          <a:bodyPr>
            <a:normAutofit fontScale="90000"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Address translation is potentially </a:t>
            </a:r>
            <a:br>
              <a:rPr kumimoji="1" lang="en-US" altLang="zh-CN" dirty="0">
                <a:latin typeface="Arial"/>
                <a:cs typeface="Arial"/>
              </a:rPr>
            </a:br>
            <a:r>
              <a:rPr kumimoji="1" lang="en-US" altLang="zh-CN" dirty="0">
                <a:latin typeface="Arial"/>
                <a:cs typeface="Arial"/>
              </a:rPr>
              <a:t>very costly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69271" y="1658735"/>
            <a:ext cx="1352272" cy="1031878"/>
            <a:chOff x="6134132" y="1398807"/>
            <a:chExt cx="2263361" cy="2524666"/>
          </a:xfrm>
        </p:grpSpPr>
        <p:sp>
          <p:nvSpPr>
            <p:cNvPr id="5" name="矩形 4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cxnSp>
        <p:nvCxnSpPr>
          <p:cNvPr id="66" name="Straight Arrow Connector 39"/>
          <p:cNvCxnSpPr>
            <a:stCxn id="5" idx="3"/>
            <a:endCxn id="44" idx="1"/>
          </p:cNvCxnSpPr>
          <p:nvPr/>
        </p:nvCxnSpPr>
        <p:spPr bwMode="auto">
          <a:xfrm flipV="1">
            <a:off x="1421543" y="2169273"/>
            <a:ext cx="1204386" cy="5401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372729" y="1841683"/>
            <a:ext cx="1326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Virtual </a:t>
            </a:r>
            <a:r>
              <a:rPr lang="en-US" altLang="zh-CN" sz="1200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ddress</a:t>
            </a:r>
            <a:endParaRPr lang="zh-CN" altLang="en-US" sz="1200" b="1" dirty="0"/>
          </a:p>
        </p:txBody>
      </p: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2625929" y="1786546"/>
            <a:ext cx="1275484" cy="76545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2000" b="1" dirty="0">
                <a:solidFill>
                  <a:schemeClr val="bg1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23" name="矩形 22"/>
          <p:cNvSpPr/>
          <p:nvPr/>
        </p:nvSpPr>
        <p:spPr>
          <a:xfrm>
            <a:off x="1501380" y="2171842"/>
            <a:ext cx="783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0x1234</a:t>
            </a:r>
            <a:endParaRPr lang="zh-CN" altLang="en-US" sz="1400" b="1" dirty="0"/>
          </a:p>
        </p:txBody>
      </p:sp>
      <p:sp>
        <p:nvSpPr>
          <p:cNvPr id="64" name="矩形 63"/>
          <p:cNvSpPr/>
          <p:nvPr/>
        </p:nvSpPr>
        <p:spPr>
          <a:xfrm>
            <a:off x="1860009" y="1388337"/>
            <a:ext cx="2834492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b="1" dirty="0" smtClean="0">
                <a:latin typeface="Verdana"/>
                <a:cs typeface="Verdana"/>
              </a:rPr>
              <a:t>Memory Management Unit</a:t>
            </a:r>
          </a:p>
        </p:txBody>
      </p:sp>
      <p:sp>
        <p:nvSpPr>
          <p:cNvPr id="50" name="矩形 49"/>
          <p:cNvSpPr/>
          <p:nvPr/>
        </p:nvSpPr>
        <p:spPr>
          <a:xfrm>
            <a:off x="169300" y="2812996"/>
            <a:ext cx="14826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ccess  0x1234</a:t>
            </a:r>
            <a:endParaRPr lang="zh-CN" altLang="en-US" sz="1400" dirty="0"/>
          </a:p>
        </p:txBody>
      </p:sp>
      <p:grpSp>
        <p:nvGrpSpPr>
          <p:cNvPr id="68" name="组 67"/>
          <p:cNvGrpSpPr/>
          <p:nvPr/>
        </p:nvGrpSpPr>
        <p:grpSpPr>
          <a:xfrm>
            <a:off x="5894852" y="1722323"/>
            <a:ext cx="2125262" cy="4729959"/>
            <a:chOff x="6884156" y="1722323"/>
            <a:chExt cx="2125262" cy="4729959"/>
          </a:xfrm>
        </p:grpSpPr>
        <p:sp>
          <p:nvSpPr>
            <p:cNvPr id="69" name="矩形 68"/>
            <p:cNvSpPr/>
            <p:nvPr/>
          </p:nvSpPr>
          <p:spPr>
            <a:xfrm>
              <a:off x="6970115" y="5852118"/>
              <a:ext cx="2039303" cy="60016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1100" b="1" dirty="0" smtClean="0">
                  <a:latin typeface="Verdana"/>
                  <a:cs typeface="Verdana"/>
                </a:rPr>
                <a:t>Physical Memory Space</a:t>
              </a:r>
            </a:p>
            <a:p>
              <a:pPr algn="ctr"/>
              <a:r>
                <a:rPr kumimoji="1" lang="en-US" altLang="zh-CN" sz="1100" b="1" dirty="0" smtClean="0">
                  <a:latin typeface="Verdana"/>
                  <a:cs typeface="Verdana"/>
                </a:rPr>
                <a:t>(real memory space)</a:t>
              </a:r>
            </a:p>
            <a:p>
              <a:pPr algn="ctr"/>
              <a:r>
                <a:rPr kumimoji="1" lang="en-US" altLang="zh-CN" sz="1100" b="1" dirty="0" smtClean="0">
                  <a:latin typeface="Verdana"/>
                  <a:cs typeface="Verdana"/>
                </a:rPr>
                <a:t>e.g. 4GB</a:t>
              </a:r>
              <a:endParaRPr lang="zh-CN" altLang="en-US" sz="1100" b="1" dirty="0"/>
            </a:p>
          </p:txBody>
        </p:sp>
        <p:sp>
          <p:nvSpPr>
            <p:cNvPr id="71" name="矩形 70"/>
            <p:cNvSpPr/>
            <p:nvPr/>
          </p:nvSpPr>
          <p:spPr>
            <a:xfrm>
              <a:off x="7819157" y="3351191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50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7819157" y="3081138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000" dirty="0">
                <a:ln>
                  <a:solidFill>
                    <a:schemeClr val="tx1"/>
                  </a:solidFill>
                  <a:prstDash val="dash"/>
                </a:ln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7819157" y="2812996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900" dirty="0">
                <a:ln>
                  <a:solidFill>
                    <a:schemeClr val="tx1"/>
                  </a:solidFill>
                  <a:prstDash val="dash"/>
                </a:ln>
                <a:latin typeface="Consolas"/>
                <a:cs typeface="Consolas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7819157" y="2542942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800" dirty="0">
                <a:ln>
                  <a:solidFill>
                    <a:schemeClr val="tx1"/>
                  </a:solidFill>
                  <a:prstDash val="dash"/>
                </a:ln>
                <a:latin typeface="Arial"/>
                <a:cs typeface="Arial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7819157" y="3620961"/>
              <a:ext cx="1040156" cy="270054"/>
            </a:xfrm>
            <a:prstGeom prst="rect">
              <a:avLst/>
            </a:prstGeom>
            <a:noFill/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7821486" y="4161533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50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7823815" y="4431586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50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7827855" y="4696308"/>
              <a:ext cx="1040156" cy="270054"/>
            </a:xfrm>
            <a:prstGeom prst="rect">
              <a:avLst/>
            </a:prstGeom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7827855" y="4962123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7819157" y="3897965"/>
              <a:ext cx="1040156" cy="254600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50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7352336" y="2623757"/>
              <a:ext cx="466820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mr-IN" altLang="zh-CN" sz="1200" b="1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1200" b="1" dirty="0" smtClean="0">
                  <a:solidFill>
                    <a:prstClr val="black"/>
                  </a:solidFill>
                  <a:latin typeface="Arial"/>
                  <a:cs typeface="Arial"/>
                </a:rPr>
                <a:t>...</a:t>
              </a:r>
              <a:endParaRPr lang="zh-CN" altLang="en-US" sz="1200" b="1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7320723" y="4954816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mr-IN" altLang="zh-CN" sz="1200" b="1" dirty="0" smtClean="0">
                  <a:solidFill>
                    <a:prstClr val="black"/>
                  </a:solidFill>
                  <a:latin typeface="Arial"/>
                  <a:cs typeface="Arial"/>
                </a:rPr>
                <a:t>……</a:t>
              </a:r>
              <a:endParaRPr lang="zh-CN" altLang="en-US" sz="1200" b="1" dirty="0"/>
            </a:p>
          </p:txBody>
        </p:sp>
        <p:sp>
          <p:nvSpPr>
            <p:cNvPr id="84" name="矩形 83"/>
            <p:cNvSpPr/>
            <p:nvPr/>
          </p:nvSpPr>
          <p:spPr>
            <a:xfrm>
              <a:off x="6884156" y="4683489"/>
              <a:ext cx="9290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100</a:t>
              </a:r>
              <a:r>
                <a:rPr lang="en-US" altLang="zh-CN" sz="1200" dirty="0">
                  <a:solidFill>
                    <a:prstClr val="black"/>
                  </a:solidFill>
                  <a:latin typeface="Arial"/>
                  <a:cs typeface="Arial"/>
                </a:rPr>
                <a:t>0</a:t>
              </a:r>
              <a:endParaRPr lang="zh-CN" altLang="en-US" sz="1200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6884156" y="4411489"/>
              <a:ext cx="9290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1008</a:t>
              </a:r>
              <a:endParaRPr lang="zh-CN" altLang="en-US" sz="1200" dirty="0"/>
            </a:p>
          </p:txBody>
        </p:sp>
        <p:sp>
          <p:nvSpPr>
            <p:cNvPr id="86" name="矩形 85"/>
            <p:cNvSpPr/>
            <p:nvPr/>
          </p:nvSpPr>
          <p:spPr>
            <a:xfrm>
              <a:off x="7277968" y="4152953"/>
              <a:ext cx="5351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mr-IN" altLang="zh-CN" sz="1200" b="1" dirty="0" smtClean="0">
                  <a:solidFill>
                    <a:prstClr val="black"/>
                  </a:solidFill>
                  <a:latin typeface="Arial"/>
                  <a:cs typeface="Arial"/>
                </a:rPr>
                <a:t>……</a:t>
              </a:r>
              <a:r>
                <a:rPr lang="en-US" altLang="zh-CN" sz="1200" b="1" dirty="0" smtClean="0">
                  <a:solidFill>
                    <a:prstClr val="black"/>
                  </a:solidFill>
                  <a:latin typeface="Arial"/>
                  <a:cs typeface="Arial"/>
                </a:rPr>
                <a:t>.</a:t>
              </a:r>
              <a:endParaRPr lang="zh-CN" altLang="en-US" sz="1200" b="1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7287168" y="3336654"/>
              <a:ext cx="5351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mr-IN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……</a:t>
              </a:r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.</a:t>
              </a:r>
              <a:endParaRPr lang="zh-CN" altLang="en-US" sz="1200" dirty="0"/>
            </a:p>
          </p:txBody>
        </p:sp>
        <p:sp>
          <p:nvSpPr>
            <p:cNvPr id="91" name="矩形 90"/>
            <p:cNvSpPr/>
            <p:nvPr/>
          </p:nvSpPr>
          <p:spPr>
            <a:xfrm>
              <a:off x="7823189" y="5232434"/>
              <a:ext cx="1040156" cy="270054"/>
            </a:xfrm>
            <a:prstGeom prst="rect">
              <a:avLst/>
            </a:prstGeom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7823189" y="5498249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6965075" y="5490942"/>
              <a:ext cx="8434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000</a:t>
              </a:r>
              <a:endParaRPr lang="zh-CN" altLang="en-US" sz="1200" dirty="0"/>
            </a:p>
          </p:txBody>
        </p:sp>
        <p:sp>
          <p:nvSpPr>
            <p:cNvPr id="94" name="矩形 93"/>
            <p:cNvSpPr/>
            <p:nvPr/>
          </p:nvSpPr>
          <p:spPr>
            <a:xfrm>
              <a:off x="6965075" y="5219615"/>
              <a:ext cx="8434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008</a:t>
              </a:r>
              <a:endParaRPr lang="zh-CN" altLang="en-US" sz="1200" dirty="0"/>
            </a:p>
          </p:txBody>
        </p:sp>
        <p:sp>
          <p:nvSpPr>
            <p:cNvPr id="95" name="矩形 94"/>
            <p:cNvSpPr/>
            <p:nvPr/>
          </p:nvSpPr>
          <p:spPr>
            <a:xfrm>
              <a:off x="7819157" y="2269375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50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7819157" y="1999322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000" dirty="0">
                <a:ln>
                  <a:solidFill>
                    <a:schemeClr val="tx1"/>
                  </a:solidFill>
                  <a:prstDash val="dash"/>
                </a:ln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7338414" y="2254838"/>
              <a:ext cx="4839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1400" b="1" dirty="0" smtClean="0">
                  <a:solidFill>
                    <a:prstClr val="black"/>
                  </a:solidFill>
                  <a:latin typeface="Arial"/>
                  <a:cs typeface="Arial"/>
                </a:rPr>
                <a:t>......</a:t>
              </a:r>
              <a:endParaRPr lang="zh-CN" altLang="en-US" sz="1400" b="1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7332801" y="1997710"/>
              <a:ext cx="4839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400" b="1" dirty="0">
                  <a:solidFill>
                    <a:prstClr val="black"/>
                  </a:solidFill>
                  <a:latin typeface="Arial"/>
                  <a:cs typeface="Arial"/>
                </a:rPr>
                <a:t>......</a:t>
              </a:r>
              <a:endParaRPr lang="zh-CN" altLang="en-US" sz="1400" b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7044123" y="1722323"/>
              <a:ext cx="761747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1200" dirty="0" err="1" smtClean="0">
                  <a:solidFill>
                    <a:prstClr val="black"/>
                  </a:solidFill>
                  <a:latin typeface="Arial"/>
                  <a:cs typeface="Arial"/>
                </a:rPr>
                <a:t>ffff</a:t>
              </a:r>
              <a:endParaRPr lang="zh-CN" altLang="en-US" sz="1200" dirty="0"/>
            </a:p>
          </p:txBody>
        </p:sp>
        <p:sp>
          <p:nvSpPr>
            <p:cNvPr id="100" name="矩形 99"/>
            <p:cNvSpPr/>
            <p:nvPr/>
          </p:nvSpPr>
          <p:spPr>
            <a:xfrm>
              <a:off x="7821486" y="1726590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000" dirty="0">
                <a:ln>
                  <a:solidFill>
                    <a:schemeClr val="tx1"/>
                  </a:solidFill>
                  <a:prstDash val="dash"/>
                </a:ln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</p:grpSp>
      <p:sp>
        <p:nvSpPr>
          <p:cNvPr id="101" name="矩形 100"/>
          <p:cNvSpPr/>
          <p:nvPr/>
        </p:nvSpPr>
        <p:spPr>
          <a:xfrm>
            <a:off x="6828111" y="1749490"/>
            <a:ext cx="1040156" cy="813125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828111" y="2566032"/>
            <a:ext cx="1040156" cy="784414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828111" y="3363209"/>
            <a:ext cx="1040156" cy="784414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828111" y="4158858"/>
            <a:ext cx="1040156" cy="784414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6838551" y="4953381"/>
            <a:ext cx="1040156" cy="784414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967208" y="5228827"/>
            <a:ext cx="572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latin typeface="Arial"/>
                <a:cs typeface="Arial"/>
              </a:rPr>
              <a:t>PP0</a:t>
            </a:r>
            <a:endParaRPr kumimoji="1" lang="en-US" altLang="zh-CN" sz="1600" dirty="0">
              <a:latin typeface="Arial"/>
              <a:cs typeface="Arial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990298" y="4387356"/>
            <a:ext cx="572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latin typeface="Arial"/>
                <a:cs typeface="Arial"/>
              </a:rPr>
              <a:t>PP1</a:t>
            </a:r>
            <a:endParaRPr kumimoji="1" lang="en-US" altLang="zh-CN" sz="1600" dirty="0">
              <a:latin typeface="Arial"/>
              <a:cs typeface="Arial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7970857" y="3611320"/>
            <a:ext cx="572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Arial"/>
                <a:cs typeface="Arial"/>
              </a:rPr>
              <a:t>P</a:t>
            </a:r>
            <a:r>
              <a:rPr kumimoji="1" lang="en-US" altLang="zh-CN" sz="1600" dirty="0" smtClean="0">
                <a:latin typeface="Arial"/>
                <a:cs typeface="Arial"/>
              </a:rPr>
              <a:t>P2</a:t>
            </a:r>
            <a:endParaRPr kumimoji="1" lang="en-US" altLang="zh-CN" sz="1600" dirty="0">
              <a:latin typeface="Arial"/>
              <a:cs typeface="Arial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7982402" y="2759883"/>
            <a:ext cx="572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Arial"/>
                <a:cs typeface="Arial"/>
              </a:rPr>
              <a:t>P</a:t>
            </a:r>
            <a:r>
              <a:rPr kumimoji="1" lang="en-US" altLang="zh-CN" sz="1600" dirty="0" smtClean="0">
                <a:latin typeface="Arial"/>
                <a:cs typeface="Arial"/>
              </a:rPr>
              <a:t>P3</a:t>
            </a:r>
            <a:endParaRPr kumimoji="1" lang="en-US" altLang="zh-CN" sz="1600" dirty="0">
              <a:latin typeface="Arial"/>
              <a:cs typeface="Arial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8060901" y="199923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mr-IN" altLang="zh-CN" b="1" dirty="0" smtClean="0">
                <a:latin typeface="Arial"/>
                <a:cs typeface="Arial"/>
              </a:rPr>
              <a:t>…</a:t>
            </a:r>
            <a:endParaRPr kumimoji="1" lang="en-US" altLang="zh-CN" b="1" dirty="0">
              <a:latin typeface="Arial"/>
              <a:cs typeface="Arial"/>
            </a:endParaRPr>
          </a:p>
        </p:txBody>
      </p:sp>
      <p:cxnSp>
        <p:nvCxnSpPr>
          <p:cNvPr id="113" name="Straight Arrow Connector 39"/>
          <p:cNvCxnSpPr>
            <a:stCxn id="44" idx="2"/>
            <a:endCxn id="70" idx="1"/>
          </p:cNvCxnSpPr>
          <p:nvPr/>
        </p:nvCxnSpPr>
        <p:spPr bwMode="auto">
          <a:xfrm rot="5400000">
            <a:off x="1863259" y="3117981"/>
            <a:ext cx="1966394" cy="834430"/>
          </a:xfrm>
          <a:prstGeom prst="bentConnector4">
            <a:avLst>
              <a:gd name="adj1" fmla="val 43387"/>
              <a:gd name="adj2" fmla="val 127396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39"/>
          <p:cNvCxnSpPr>
            <a:stCxn id="44" idx="3"/>
            <a:endCxn id="118" idx="0"/>
          </p:cNvCxnSpPr>
          <p:nvPr/>
        </p:nvCxnSpPr>
        <p:spPr bwMode="auto">
          <a:xfrm>
            <a:off x="3901413" y="2169273"/>
            <a:ext cx="1735524" cy="384830"/>
          </a:xfrm>
          <a:prstGeom prst="bentConnector2">
            <a:avLst/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39"/>
          <p:cNvCxnSpPr>
            <a:stCxn id="153" idx="3"/>
            <a:endCxn id="118" idx="4"/>
          </p:cNvCxnSpPr>
          <p:nvPr/>
        </p:nvCxnSpPr>
        <p:spPr bwMode="auto">
          <a:xfrm flipV="1">
            <a:off x="5300694" y="2865831"/>
            <a:ext cx="336243" cy="1451551"/>
          </a:xfrm>
          <a:prstGeom prst="bentConnector2">
            <a:avLst/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椭圆 117"/>
          <p:cNvSpPr/>
          <p:nvPr/>
        </p:nvSpPr>
        <p:spPr>
          <a:xfrm>
            <a:off x="5469527" y="2554103"/>
            <a:ext cx="334820" cy="311728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39"/>
          <p:cNvCxnSpPr/>
          <p:nvPr/>
        </p:nvCxnSpPr>
        <p:spPr bwMode="auto">
          <a:xfrm>
            <a:off x="5804347" y="2721512"/>
            <a:ext cx="1023764" cy="5827"/>
          </a:xfrm>
          <a:prstGeom prst="bentConnector3">
            <a:avLst>
              <a:gd name="adj1" fmla="val 7146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5460921" y="2357022"/>
            <a:ext cx="38904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zh-CN" sz="3200" dirty="0">
                <a:solidFill>
                  <a:prstClr val="black"/>
                </a:solidFill>
              </a:rPr>
              <a:t>+</a:t>
            </a:r>
            <a:endParaRPr kumimoji="1" lang="zh-CN" altLang="en-US" sz="3200" dirty="0">
              <a:solidFill>
                <a:prstClr val="black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884605" y="3877542"/>
            <a:ext cx="92901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2000</a:t>
            </a:r>
            <a:endParaRPr lang="zh-CN" altLang="en-US" sz="1200" dirty="0"/>
          </a:p>
        </p:txBody>
      </p:sp>
      <p:sp>
        <p:nvSpPr>
          <p:cNvPr id="124" name="矩形 123"/>
          <p:cNvSpPr/>
          <p:nvPr/>
        </p:nvSpPr>
        <p:spPr>
          <a:xfrm>
            <a:off x="5884605" y="3605542"/>
            <a:ext cx="92901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2008</a:t>
            </a:r>
            <a:endParaRPr lang="zh-CN" altLang="en-US" sz="1200" dirty="0"/>
          </a:p>
        </p:txBody>
      </p:sp>
      <p:sp>
        <p:nvSpPr>
          <p:cNvPr id="125" name="矩形 124"/>
          <p:cNvSpPr/>
          <p:nvPr/>
        </p:nvSpPr>
        <p:spPr>
          <a:xfrm>
            <a:off x="5906501" y="3076098"/>
            <a:ext cx="92901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3000</a:t>
            </a:r>
            <a:endParaRPr lang="zh-CN" altLang="en-US" sz="1200" dirty="0"/>
          </a:p>
        </p:txBody>
      </p:sp>
      <p:sp>
        <p:nvSpPr>
          <p:cNvPr id="126" name="矩形 125"/>
          <p:cNvSpPr/>
          <p:nvPr/>
        </p:nvSpPr>
        <p:spPr>
          <a:xfrm>
            <a:off x="5906501" y="2804098"/>
            <a:ext cx="92901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3008</a:t>
            </a:r>
            <a:endParaRPr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5855677" y="2444027"/>
            <a:ext cx="783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0x3234</a:t>
            </a:r>
            <a:endParaRPr lang="zh-CN" altLang="en-US" sz="1400" dirty="0"/>
          </a:p>
        </p:txBody>
      </p:sp>
      <p:grpSp>
        <p:nvGrpSpPr>
          <p:cNvPr id="67" name="组 66"/>
          <p:cNvGrpSpPr/>
          <p:nvPr/>
        </p:nvGrpSpPr>
        <p:grpSpPr>
          <a:xfrm>
            <a:off x="2285143" y="4057288"/>
            <a:ext cx="3175779" cy="2394994"/>
            <a:chOff x="2354088" y="3051331"/>
            <a:chExt cx="5087983" cy="3358019"/>
          </a:xfrm>
        </p:grpSpPr>
        <p:sp>
          <p:nvSpPr>
            <p:cNvPr id="70" name="矩形 69"/>
            <p:cNvSpPr/>
            <p:nvPr/>
          </p:nvSpPr>
          <p:spPr>
            <a:xfrm>
              <a:off x="2584951" y="3333169"/>
              <a:ext cx="841884" cy="72935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2584951" y="3333169"/>
              <a:ext cx="841884" cy="24733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2596087" y="3580507"/>
              <a:ext cx="841884" cy="24733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05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05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2596087" y="3824099"/>
              <a:ext cx="841884" cy="247338"/>
            </a:xfrm>
            <a:prstGeom prst="rect">
              <a:avLst/>
            </a:prstGeom>
            <a:solidFill>
              <a:srgbClr val="262626">
                <a:alpha val="0"/>
              </a:srgbClr>
            </a:solidFill>
            <a:ln w="6350" cmpd="sng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4097402" y="4752618"/>
              <a:ext cx="355805" cy="504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sz="1200" dirty="0"/>
            </a:p>
          </p:txBody>
        </p:sp>
        <p:cxnSp>
          <p:nvCxnSpPr>
            <p:cNvPr id="121" name="Straight Arrow Connector 39"/>
            <p:cNvCxnSpPr>
              <a:stCxn id="82" idx="3"/>
              <a:endCxn id="174" idx="1"/>
            </p:cNvCxnSpPr>
            <p:nvPr/>
          </p:nvCxnSpPr>
          <p:spPr bwMode="auto">
            <a:xfrm flipV="1">
              <a:off x="3426835" y="3187578"/>
              <a:ext cx="441045" cy="269260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2" name="组 121"/>
            <p:cNvGrpSpPr/>
            <p:nvPr/>
          </p:nvGrpSpPr>
          <p:grpSpPr>
            <a:xfrm>
              <a:off x="3867880" y="3063909"/>
              <a:ext cx="853020" cy="738268"/>
              <a:chOff x="549560" y="4272458"/>
              <a:chExt cx="1053915" cy="956121"/>
            </a:xfrm>
          </p:grpSpPr>
          <p:sp>
            <p:nvSpPr>
              <p:cNvPr id="173" name="矩形 172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127" name="组 126"/>
            <p:cNvGrpSpPr/>
            <p:nvPr/>
          </p:nvGrpSpPr>
          <p:grpSpPr>
            <a:xfrm>
              <a:off x="3835537" y="4567130"/>
              <a:ext cx="853020" cy="738268"/>
              <a:chOff x="549560" y="4272458"/>
              <a:chExt cx="1053915" cy="956121"/>
            </a:xfrm>
          </p:grpSpPr>
          <p:sp>
            <p:nvSpPr>
              <p:cNvPr id="169" name="矩形 168"/>
              <p:cNvSpPr/>
              <p:nvPr/>
            </p:nvSpPr>
            <p:spPr>
              <a:xfrm>
                <a:off x="549560" y="4272458"/>
                <a:ext cx="1040156" cy="9445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128" name="组 127"/>
            <p:cNvGrpSpPr/>
            <p:nvPr/>
          </p:nvGrpSpPr>
          <p:grpSpPr>
            <a:xfrm>
              <a:off x="4990354" y="3059016"/>
              <a:ext cx="853020" cy="738268"/>
              <a:chOff x="549560" y="4272458"/>
              <a:chExt cx="1053915" cy="956121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129" name="组 128"/>
            <p:cNvGrpSpPr/>
            <p:nvPr/>
          </p:nvGrpSpPr>
          <p:grpSpPr>
            <a:xfrm>
              <a:off x="4989945" y="3996393"/>
              <a:ext cx="853020" cy="738268"/>
              <a:chOff x="549560" y="4272458"/>
              <a:chExt cx="1053915" cy="956121"/>
            </a:xfrm>
          </p:grpSpPr>
          <p:sp>
            <p:nvSpPr>
              <p:cNvPr id="161" name="矩形 160"/>
              <p:cNvSpPr/>
              <p:nvPr/>
            </p:nvSpPr>
            <p:spPr>
              <a:xfrm>
                <a:off x="549560" y="4272458"/>
                <a:ext cx="1040156" cy="9445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130" name="Straight Arrow Connector 39"/>
            <p:cNvCxnSpPr>
              <a:stCxn id="174" idx="3"/>
              <a:endCxn id="166" idx="1"/>
            </p:cNvCxnSpPr>
            <p:nvPr/>
          </p:nvCxnSpPr>
          <p:spPr bwMode="auto">
            <a:xfrm flipV="1">
              <a:off x="4709764" y="3182685"/>
              <a:ext cx="280590" cy="4893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39"/>
            <p:cNvCxnSpPr>
              <a:stCxn id="176" idx="3"/>
              <a:endCxn id="162" idx="1"/>
            </p:cNvCxnSpPr>
            <p:nvPr/>
          </p:nvCxnSpPr>
          <p:spPr bwMode="auto">
            <a:xfrm>
              <a:off x="4720900" y="3678508"/>
              <a:ext cx="269045" cy="441554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32" name="组 131"/>
            <p:cNvGrpSpPr/>
            <p:nvPr/>
          </p:nvGrpSpPr>
          <p:grpSpPr>
            <a:xfrm>
              <a:off x="5001490" y="5068469"/>
              <a:ext cx="853020" cy="738268"/>
              <a:chOff x="549560" y="4272458"/>
              <a:chExt cx="1053915" cy="956121"/>
            </a:xfrm>
          </p:grpSpPr>
          <p:sp>
            <p:nvSpPr>
              <p:cNvPr id="157" name="矩形 156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133" name="Straight Arrow Connector 39"/>
            <p:cNvCxnSpPr>
              <a:stCxn id="172" idx="3"/>
              <a:endCxn id="158" idx="1"/>
            </p:cNvCxnSpPr>
            <p:nvPr/>
          </p:nvCxnSpPr>
          <p:spPr bwMode="auto">
            <a:xfrm>
              <a:off x="4688557" y="5181729"/>
              <a:ext cx="312933" cy="10409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34" name="组 133"/>
            <p:cNvGrpSpPr/>
            <p:nvPr/>
          </p:nvGrpSpPr>
          <p:grpSpPr>
            <a:xfrm>
              <a:off x="6343482" y="3051331"/>
              <a:ext cx="853020" cy="738268"/>
              <a:chOff x="549560" y="4272458"/>
              <a:chExt cx="1053915" cy="956121"/>
            </a:xfrm>
          </p:grpSpPr>
          <p:sp>
            <p:nvSpPr>
              <p:cNvPr id="153" name="矩形 152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5" name="矩形 154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135" name="Straight Arrow Connector 39"/>
            <p:cNvCxnSpPr>
              <a:stCxn id="166" idx="3"/>
              <a:endCxn id="154" idx="1"/>
            </p:cNvCxnSpPr>
            <p:nvPr/>
          </p:nvCxnSpPr>
          <p:spPr bwMode="auto">
            <a:xfrm flipV="1">
              <a:off x="5832238" y="3175000"/>
              <a:ext cx="511244" cy="7685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36" name="组 135"/>
            <p:cNvGrpSpPr/>
            <p:nvPr/>
          </p:nvGrpSpPr>
          <p:grpSpPr>
            <a:xfrm>
              <a:off x="6354618" y="4062523"/>
              <a:ext cx="853020" cy="738268"/>
              <a:chOff x="549560" y="4272458"/>
              <a:chExt cx="1053915" cy="956121"/>
            </a:xfrm>
          </p:grpSpPr>
          <p:sp>
            <p:nvSpPr>
              <p:cNvPr id="149" name="矩形 148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1" name="矩形 150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137" name="Straight Arrow Connector 39"/>
            <p:cNvCxnSpPr>
              <a:stCxn id="168" idx="3"/>
              <a:endCxn id="150" idx="1"/>
            </p:cNvCxnSpPr>
            <p:nvPr/>
          </p:nvCxnSpPr>
          <p:spPr bwMode="auto">
            <a:xfrm>
              <a:off x="5843374" y="3673615"/>
              <a:ext cx="511244" cy="512577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38" name="组 137"/>
            <p:cNvGrpSpPr/>
            <p:nvPr/>
          </p:nvGrpSpPr>
          <p:grpSpPr>
            <a:xfrm>
              <a:off x="6365754" y="5150079"/>
              <a:ext cx="853020" cy="738268"/>
              <a:chOff x="549560" y="4272458"/>
              <a:chExt cx="1053915" cy="956121"/>
            </a:xfrm>
          </p:grpSpPr>
          <p:sp>
            <p:nvSpPr>
              <p:cNvPr id="145" name="矩形 144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39" name="矩形 138"/>
            <p:cNvSpPr/>
            <p:nvPr/>
          </p:nvSpPr>
          <p:spPr>
            <a:xfrm>
              <a:off x="2354088" y="4217985"/>
              <a:ext cx="1277495" cy="476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5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0</a:t>
              </a:r>
              <a:endParaRPr lang="zh-CN" altLang="en-US" sz="105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3604672" y="5444383"/>
              <a:ext cx="1277495" cy="476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50" b="1" dirty="0" smtClean="0">
                  <a:solidFill>
                    <a:schemeClr val="accent2">
                      <a:lumMod val="75000"/>
                    </a:schemeClr>
                  </a:solidFill>
                  <a:latin typeface="Arial"/>
                  <a:cs typeface="Arial"/>
                </a:rPr>
                <a:t>Level 1</a:t>
              </a:r>
              <a:endParaRPr lang="zh-CN" altLang="en-US" sz="105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4869723" y="5886304"/>
              <a:ext cx="1277495" cy="476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50" b="1" dirty="0" smtClean="0">
                  <a:solidFill>
                    <a:schemeClr val="accent3">
                      <a:lumMod val="75000"/>
                    </a:schemeClr>
                  </a:solidFill>
                  <a:latin typeface="Arial"/>
                  <a:cs typeface="Arial"/>
                </a:rPr>
                <a:t>Level 2</a:t>
              </a:r>
              <a:endParaRPr lang="zh-CN" altLang="en-US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6164576" y="5932485"/>
              <a:ext cx="1277495" cy="476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50" b="1" dirty="0" smtClean="0">
                  <a:solidFill>
                    <a:schemeClr val="accent4">
                      <a:lumMod val="75000"/>
                    </a:schemeClr>
                  </a:solidFill>
                  <a:latin typeface="Arial"/>
                  <a:cs typeface="Arial"/>
                </a:rPr>
                <a:t>Level 3</a:t>
              </a:r>
              <a:endParaRPr lang="zh-CN" altLang="en-US" sz="105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143" name="Straight Arrow Connector 39"/>
            <p:cNvCxnSpPr/>
            <p:nvPr/>
          </p:nvCxnSpPr>
          <p:spPr bwMode="auto">
            <a:xfrm>
              <a:off x="3437971" y="3947768"/>
              <a:ext cx="397566" cy="743031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39"/>
            <p:cNvCxnSpPr/>
            <p:nvPr/>
          </p:nvCxnSpPr>
          <p:spPr bwMode="auto">
            <a:xfrm>
              <a:off x="5843374" y="5192138"/>
              <a:ext cx="522380" cy="81610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7" name="矩形 176"/>
          <p:cNvSpPr/>
          <p:nvPr/>
        </p:nvSpPr>
        <p:spPr>
          <a:xfrm>
            <a:off x="4566189" y="1786546"/>
            <a:ext cx="710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Offset</a:t>
            </a:r>
            <a:endParaRPr lang="zh-CN" altLang="en-US" sz="1400" b="1" dirty="0"/>
          </a:p>
        </p:txBody>
      </p:sp>
      <p:sp>
        <p:nvSpPr>
          <p:cNvPr id="178" name="矩形 177"/>
          <p:cNvSpPr/>
          <p:nvPr/>
        </p:nvSpPr>
        <p:spPr>
          <a:xfrm>
            <a:off x="-154" y="2401835"/>
            <a:ext cx="4928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b="1" dirty="0" smtClean="0">
                <a:latin typeface="Arial"/>
                <a:cs typeface="Arial"/>
                <a:sym typeface="Courier New Bold" charset="0"/>
              </a:rPr>
              <a:t>CR0</a:t>
            </a:r>
            <a:r>
              <a:rPr kumimoji="1" lang="en-US" altLang="zh-CN" sz="1000" b="1" dirty="0" smtClean="0">
                <a:latin typeface="Verdana"/>
                <a:cs typeface="Verdana"/>
              </a:rPr>
              <a:t>:</a:t>
            </a:r>
            <a:endParaRPr kumimoji="1" lang="zh-CN" altLang="en-US" sz="1000" b="1" dirty="0">
              <a:latin typeface="Verdana"/>
              <a:cs typeface="Verdana"/>
            </a:endParaRPr>
          </a:p>
        </p:txBody>
      </p:sp>
      <p:sp>
        <p:nvSpPr>
          <p:cNvPr id="179" name="圆角矩形 178"/>
          <p:cNvSpPr/>
          <p:nvPr/>
        </p:nvSpPr>
        <p:spPr>
          <a:xfrm>
            <a:off x="403932" y="2429916"/>
            <a:ext cx="957252" cy="205386"/>
          </a:xfrm>
          <a:prstGeom prst="roundRect">
            <a:avLst/>
          </a:prstGeom>
          <a:solidFill>
            <a:srgbClr val="EEECE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Arial"/>
                <a:cs typeface="Arial"/>
              </a:rPr>
              <a:t>0xffff000</a:t>
            </a:r>
            <a:endParaRPr lang="zh-CN" altLang="en-US" sz="10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2035931" y="3081097"/>
            <a:ext cx="1326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Virtual </a:t>
            </a:r>
            <a:r>
              <a:rPr lang="en-US" altLang="zh-CN" sz="1200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ddress</a:t>
            </a:r>
            <a:endParaRPr lang="zh-CN" altLang="en-US" sz="1200" b="1" dirty="0"/>
          </a:p>
        </p:txBody>
      </p:sp>
      <p:cxnSp>
        <p:nvCxnSpPr>
          <p:cNvPr id="181" name="Straight Arrow Connector 39"/>
          <p:cNvCxnSpPr>
            <a:endCxn id="82" idx="1"/>
          </p:cNvCxnSpPr>
          <p:nvPr/>
        </p:nvCxnSpPr>
        <p:spPr bwMode="auto">
          <a:xfrm flipV="1">
            <a:off x="1860009" y="4346502"/>
            <a:ext cx="569232" cy="2"/>
          </a:xfrm>
          <a:prstGeom prst="bentConnector3">
            <a:avLst>
              <a:gd name="adj1" fmla="val 50000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05402" y="4178896"/>
            <a:ext cx="923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/>
                <a:cs typeface="Arial"/>
              </a:rPr>
              <a:t>0xffff000</a:t>
            </a:r>
            <a:endParaRPr lang="zh-CN" altLang="en-US" sz="1400" dirty="0"/>
          </a:p>
        </p:txBody>
      </p:sp>
      <p:sp>
        <p:nvSpPr>
          <p:cNvPr id="182" name="矩形 181"/>
          <p:cNvSpPr/>
          <p:nvPr/>
        </p:nvSpPr>
        <p:spPr>
          <a:xfrm>
            <a:off x="142074" y="5400260"/>
            <a:ext cx="3001242" cy="107721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To read data </a:t>
            </a:r>
          </a:p>
          <a:p>
            <a:r>
              <a:rPr kumimoji="1" lang="en-US" altLang="zh-CN" sz="160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ith some virtual address, </a:t>
            </a:r>
          </a:p>
          <a:p>
            <a:r>
              <a:rPr kumimoji="1"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how many memory accesses?</a:t>
            </a:r>
          </a:p>
          <a:p>
            <a:endParaRPr kumimoji="1" lang="en-US" altLang="zh-CN" sz="1600" dirty="0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4922715" y="3209320"/>
            <a:ext cx="783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PPN</a:t>
            </a:r>
          </a:p>
          <a:p>
            <a:pPr algn="ctr"/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0x4000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38360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686800" cy="1143000"/>
          </a:xfrm>
        </p:spPr>
        <p:txBody>
          <a:bodyPr>
            <a:normAutofit fontScale="90000"/>
          </a:bodyPr>
          <a:lstStyle/>
          <a:p>
            <a:pPr marL="0" indent="0"/>
            <a:r>
              <a:rPr kumimoji="1" lang="en-US" altLang="zh-CN" dirty="0" smtClean="0">
                <a:latin typeface="Arial"/>
                <a:cs typeface="Arial"/>
              </a:rPr>
              <a:t>Address translation is potentially </a:t>
            </a:r>
            <a:br>
              <a:rPr kumimoji="1" lang="en-US" altLang="zh-CN" dirty="0" smtClean="0">
                <a:latin typeface="Arial"/>
                <a:cs typeface="Arial"/>
              </a:rPr>
            </a:br>
            <a:r>
              <a:rPr kumimoji="1" lang="en-US" altLang="zh-CN" dirty="0" smtClean="0">
                <a:latin typeface="Arial"/>
                <a:cs typeface="Arial"/>
              </a:rPr>
              <a:t>very costly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69271" y="1658735"/>
            <a:ext cx="1352272" cy="1031878"/>
            <a:chOff x="6134132" y="1398807"/>
            <a:chExt cx="2263361" cy="2524666"/>
          </a:xfrm>
        </p:grpSpPr>
        <p:sp>
          <p:nvSpPr>
            <p:cNvPr id="5" name="矩形 4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cxnSp>
        <p:nvCxnSpPr>
          <p:cNvPr id="66" name="Straight Arrow Connector 39"/>
          <p:cNvCxnSpPr>
            <a:stCxn id="5" idx="3"/>
            <a:endCxn id="44" idx="1"/>
          </p:cNvCxnSpPr>
          <p:nvPr/>
        </p:nvCxnSpPr>
        <p:spPr bwMode="auto">
          <a:xfrm flipV="1">
            <a:off x="1421543" y="2169273"/>
            <a:ext cx="1204386" cy="5401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372729" y="1841683"/>
            <a:ext cx="1326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Virtual </a:t>
            </a:r>
            <a:r>
              <a:rPr lang="en-US" altLang="zh-CN" sz="1200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ddress</a:t>
            </a:r>
            <a:endParaRPr lang="zh-CN" altLang="en-US" sz="1200" b="1" dirty="0"/>
          </a:p>
        </p:txBody>
      </p: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2625929" y="1786546"/>
            <a:ext cx="1275484" cy="76545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2000" b="1" dirty="0">
                <a:solidFill>
                  <a:schemeClr val="bg1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23" name="矩形 22"/>
          <p:cNvSpPr/>
          <p:nvPr/>
        </p:nvSpPr>
        <p:spPr>
          <a:xfrm>
            <a:off x="1501380" y="2171842"/>
            <a:ext cx="783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0x1234</a:t>
            </a:r>
            <a:endParaRPr lang="zh-CN" altLang="en-US" sz="1400" b="1" dirty="0"/>
          </a:p>
        </p:txBody>
      </p:sp>
      <p:sp>
        <p:nvSpPr>
          <p:cNvPr id="64" name="矩形 63"/>
          <p:cNvSpPr/>
          <p:nvPr/>
        </p:nvSpPr>
        <p:spPr>
          <a:xfrm>
            <a:off x="1860009" y="1388337"/>
            <a:ext cx="2834492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b="1" dirty="0" smtClean="0">
                <a:latin typeface="Verdana"/>
                <a:cs typeface="Verdana"/>
              </a:rPr>
              <a:t>Memory Management Unit</a:t>
            </a:r>
          </a:p>
        </p:txBody>
      </p:sp>
      <p:sp>
        <p:nvSpPr>
          <p:cNvPr id="50" name="矩形 49"/>
          <p:cNvSpPr/>
          <p:nvPr/>
        </p:nvSpPr>
        <p:spPr>
          <a:xfrm>
            <a:off x="169300" y="2812996"/>
            <a:ext cx="14826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ccess  0x1234</a:t>
            </a:r>
            <a:endParaRPr lang="zh-CN" altLang="en-US" sz="1400" dirty="0"/>
          </a:p>
        </p:txBody>
      </p:sp>
      <p:grpSp>
        <p:nvGrpSpPr>
          <p:cNvPr id="68" name="组 67"/>
          <p:cNvGrpSpPr/>
          <p:nvPr/>
        </p:nvGrpSpPr>
        <p:grpSpPr>
          <a:xfrm>
            <a:off x="5894852" y="1722323"/>
            <a:ext cx="2125262" cy="4729959"/>
            <a:chOff x="6884156" y="1722323"/>
            <a:chExt cx="2125262" cy="4729959"/>
          </a:xfrm>
        </p:grpSpPr>
        <p:sp>
          <p:nvSpPr>
            <p:cNvPr id="69" name="矩形 68"/>
            <p:cNvSpPr/>
            <p:nvPr/>
          </p:nvSpPr>
          <p:spPr>
            <a:xfrm>
              <a:off x="6970115" y="5852118"/>
              <a:ext cx="2039303" cy="60016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1100" b="1" dirty="0" smtClean="0">
                  <a:latin typeface="Verdana"/>
                  <a:cs typeface="Verdana"/>
                </a:rPr>
                <a:t>Physical Memory Space</a:t>
              </a:r>
            </a:p>
            <a:p>
              <a:pPr algn="ctr"/>
              <a:r>
                <a:rPr kumimoji="1" lang="en-US" altLang="zh-CN" sz="1100" b="1" dirty="0" smtClean="0">
                  <a:latin typeface="Verdana"/>
                  <a:cs typeface="Verdana"/>
                </a:rPr>
                <a:t>(real memory space)</a:t>
              </a:r>
            </a:p>
            <a:p>
              <a:pPr algn="ctr"/>
              <a:r>
                <a:rPr kumimoji="1" lang="en-US" altLang="zh-CN" sz="1100" b="1" dirty="0" smtClean="0">
                  <a:latin typeface="Verdana"/>
                  <a:cs typeface="Verdana"/>
                </a:rPr>
                <a:t>e.g. 4GB</a:t>
              </a:r>
              <a:endParaRPr lang="zh-CN" altLang="en-US" sz="1100" b="1" dirty="0"/>
            </a:p>
          </p:txBody>
        </p:sp>
        <p:sp>
          <p:nvSpPr>
            <p:cNvPr id="71" name="矩形 70"/>
            <p:cNvSpPr/>
            <p:nvPr/>
          </p:nvSpPr>
          <p:spPr>
            <a:xfrm>
              <a:off x="7819157" y="3351191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50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7819157" y="3081138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000" dirty="0">
                <a:ln>
                  <a:solidFill>
                    <a:schemeClr val="tx1"/>
                  </a:solidFill>
                  <a:prstDash val="dash"/>
                </a:ln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7819157" y="2812996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900" dirty="0">
                <a:ln>
                  <a:solidFill>
                    <a:schemeClr val="tx1"/>
                  </a:solidFill>
                  <a:prstDash val="dash"/>
                </a:ln>
                <a:latin typeface="Consolas"/>
                <a:cs typeface="Consolas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7819157" y="2542942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800" dirty="0">
                <a:ln>
                  <a:solidFill>
                    <a:schemeClr val="tx1"/>
                  </a:solidFill>
                  <a:prstDash val="dash"/>
                </a:ln>
                <a:latin typeface="Arial"/>
                <a:cs typeface="Arial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7819157" y="3620961"/>
              <a:ext cx="1040156" cy="270054"/>
            </a:xfrm>
            <a:prstGeom prst="rect">
              <a:avLst/>
            </a:prstGeom>
            <a:noFill/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7821486" y="4161533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50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7823815" y="4431586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50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7827855" y="4696308"/>
              <a:ext cx="1040156" cy="270054"/>
            </a:xfrm>
            <a:prstGeom prst="rect">
              <a:avLst/>
            </a:prstGeom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7827855" y="4962123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7819157" y="3897965"/>
              <a:ext cx="1040156" cy="254600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50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7352336" y="2623757"/>
              <a:ext cx="466820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mr-IN" altLang="zh-CN" sz="1200" b="1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1200" b="1" dirty="0" smtClean="0">
                  <a:solidFill>
                    <a:prstClr val="black"/>
                  </a:solidFill>
                  <a:latin typeface="Arial"/>
                  <a:cs typeface="Arial"/>
                </a:rPr>
                <a:t>...</a:t>
              </a:r>
              <a:endParaRPr lang="zh-CN" altLang="en-US" sz="1200" b="1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7320723" y="4954816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mr-IN" altLang="zh-CN" sz="1200" b="1" dirty="0" smtClean="0">
                  <a:solidFill>
                    <a:prstClr val="black"/>
                  </a:solidFill>
                  <a:latin typeface="Arial"/>
                  <a:cs typeface="Arial"/>
                </a:rPr>
                <a:t>……</a:t>
              </a:r>
              <a:endParaRPr lang="zh-CN" altLang="en-US" sz="1200" b="1" dirty="0"/>
            </a:p>
          </p:txBody>
        </p:sp>
        <p:sp>
          <p:nvSpPr>
            <p:cNvPr id="84" name="矩形 83"/>
            <p:cNvSpPr/>
            <p:nvPr/>
          </p:nvSpPr>
          <p:spPr>
            <a:xfrm>
              <a:off x="6884156" y="4683489"/>
              <a:ext cx="9290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100</a:t>
              </a:r>
              <a:r>
                <a:rPr lang="en-US" altLang="zh-CN" sz="1200" dirty="0">
                  <a:solidFill>
                    <a:prstClr val="black"/>
                  </a:solidFill>
                  <a:latin typeface="Arial"/>
                  <a:cs typeface="Arial"/>
                </a:rPr>
                <a:t>0</a:t>
              </a:r>
              <a:endParaRPr lang="zh-CN" altLang="en-US" sz="1200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6884156" y="4411489"/>
              <a:ext cx="9290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1008</a:t>
              </a:r>
              <a:endParaRPr lang="zh-CN" altLang="en-US" sz="1200" dirty="0"/>
            </a:p>
          </p:txBody>
        </p:sp>
        <p:sp>
          <p:nvSpPr>
            <p:cNvPr id="86" name="矩形 85"/>
            <p:cNvSpPr/>
            <p:nvPr/>
          </p:nvSpPr>
          <p:spPr>
            <a:xfrm>
              <a:off x="7277968" y="4152953"/>
              <a:ext cx="5351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mr-IN" altLang="zh-CN" sz="1200" b="1" dirty="0" smtClean="0">
                  <a:solidFill>
                    <a:prstClr val="black"/>
                  </a:solidFill>
                  <a:latin typeface="Arial"/>
                  <a:cs typeface="Arial"/>
                </a:rPr>
                <a:t>……</a:t>
              </a:r>
              <a:r>
                <a:rPr lang="en-US" altLang="zh-CN" sz="1200" b="1" dirty="0" smtClean="0">
                  <a:solidFill>
                    <a:prstClr val="black"/>
                  </a:solidFill>
                  <a:latin typeface="Arial"/>
                  <a:cs typeface="Arial"/>
                </a:rPr>
                <a:t>.</a:t>
              </a:r>
              <a:endParaRPr lang="zh-CN" altLang="en-US" sz="1200" b="1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7287168" y="3336654"/>
              <a:ext cx="5351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mr-IN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……</a:t>
              </a:r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.</a:t>
              </a:r>
              <a:endParaRPr lang="zh-CN" altLang="en-US" sz="1200" dirty="0"/>
            </a:p>
          </p:txBody>
        </p:sp>
        <p:sp>
          <p:nvSpPr>
            <p:cNvPr id="91" name="矩形 90"/>
            <p:cNvSpPr/>
            <p:nvPr/>
          </p:nvSpPr>
          <p:spPr>
            <a:xfrm>
              <a:off x="7823189" y="5232434"/>
              <a:ext cx="1040156" cy="270054"/>
            </a:xfrm>
            <a:prstGeom prst="rect">
              <a:avLst/>
            </a:prstGeom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7823189" y="5498249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6965075" y="5490942"/>
              <a:ext cx="8434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000</a:t>
              </a:r>
              <a:endParaRPr lang="zh-CN" altLang="en-US" sz="1200" dirty="0"/>
            </a:p>
          </p:txBody>
        </p:sp>
        <p:sp>
          <p:nvSpPr>
            <p:cNvPr id="94" name="矩形 93"/>
            <p:cNvSpPr/>
            <p:nvPr/>
          </p:nvSpPr>
          <p:spPr>
            <a:xfrm>
              <a:off x="6965075" y="5219615"/>
              <a:ext cx="8434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008</a:t>
              </a:r>
              <a:endParaRPr lang="zh-CN" altLang="en-US" sz="1200" dirty="0"/>
            </a:p>
          </p:txBody>
        </p:sp>
        <p:sp>
          <p:nvSpPr>
            <p:cNvPr id="95" name="矩形 94"/>
            <p:cNvSpPr/>
            <p:nvPr/>
          </p:nvSpPr>
          <p:spPr>
            <a:xfrm>
              <a:off x="7819157" y="2269375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50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7819157" y="1999322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000" dirty="0">
                <a:ln>
                  <a:solidFill>
                    <a:schemeClr val="tx1"/>
                  </a:solidFill>
                  <a:prstDash val="dash"/>
                </a:ln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7338414" y="2254838"/>
              <a:ext cx="4839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1400" b="1" dirty="0" smtClean="0">
                  <a:solidFill>
                    <a:prstClr val="black"/>
                  </a:solidFill>
                  <a:latin typeface="Arial"/>
                  <a:cs typeface="Arial"/>
                </a:rPr>
                <a:t>......</a:t>
              </a:r>
              <a:endParaRPr lang="zh-CN" altLang="en-US" sz="1400" b="1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7332801" y="1997710"/>
              <a:ext cx="4839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400" b="1" dirty="0">
                  <a:solidFill>
                    <a:prstClr val="black"/>
                  </a:solidFill>
                  <a:latin typeface="Arial"/>
                  <a:cs typeface="Arial"/>
                </a:rPr>
                <a:t>......</a:t>
              </a:r>
              <a:endParaRPr lang="zh-CN" altLang="en-US" sz="1400" b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7044123" y="1722323"/>
              <a:ext cx="761747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0x0</a:t>
              </a:r>
              <a:r>
                <a:rPr lang="mr-IN" altLang="zh-CN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sz="1200" dirty="0" err="1" smtClean="0">
                  <a:solidFill>
                    <a:prstClr val="black"/>
                  </a:solidFill>
                  <a:latin typeface="Arial"/>
                  <a:cs typeface="Arial"/>
                </a:rPr>
                <a:t>ffff</a:t>
              </a:r>
              <a:endParaRPr lang="zh-CN" altLang="en-US" sz="1200" dirty="0"/>
            </a:p>
          </p:txBody>
        </p:sp>
        <p:sp>
          <p:nvSpPr>
            <p:cNvPr id="100" name="矩形 99"/>
            <p:cNvSpPr/>
            <p:nvPr/>
          </p:nvSpPr>
          <p:spPr>
            <a:xfrm>
              <a:off x="7821486" y="1726590"/>
              <a:ext cx="1040156" cy="27005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rgbClr val="4F6228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000" dirty="0">
                <a:ln>
                  <a:solidFill>
                    <a:schemeClr val="tx1"/>
                  </a:solidFill>
                  <a:prstDash val="dash"/>
                </a:ln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</p:grpSp>
      <p:sp>
        <p:nvSpPr>
          <p:cNvPr id="101" name="矩形 100"/>
          <p:cNvSpPr/>
          <p:nvPr/>
        </p:nvSpPr>
        <p:spPr>
          <a:xfrm>
            <a:off x="6828111" y="1749490"/>
            <a:ext cx="1040156" cy="813125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828111" y="2566032"/>
            <a:ext cx="1040156" cy="784414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828111" y="3363209"/>
            <a:ext cx="1040156" cy="784414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828111" y="4158858"/>
            <a:ext cx="1040156" cy="784414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6838551" y="4953381"/>
            <a:ext cx="1040156" cy="784414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967208" y="5228827"/>
            <a:ext cx="572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latin typeface="Arial"/>
                <a:cs typeface="Arial"/>
              </a:rPr>
              <a:t>PP0</a:t>
            </a:r>
            <a:endParaRPr kumimoji="1" lang="en-US" altLang="zh-CN" sz="1600" dirty="0">
              <a:latin typeface="Arial"/>
              <a:cs typeface="Arial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990298" y="4387356"/>
            <a:ext cx="572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latin typeface="Arial"/>
                <a:cs typeface="Arial"/>
              </a:rPr>
              <a:t>PP1</a:t>
            </a:r>
            <a:endParaRPr kumimoji="1" lang="en-US" altLang="zh-CN" sz="1600" dirty="0">
              <a:latin typeface="Arial"/>
              <a:cs typeface="Arial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7970857" y="3611320"/>
            <a:ext cx="572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Arial"/>
                <a:cs typeface="Arial"/>
              </a:rPr>
              <a:t>P</a:t>
            </a:r>
            <a:r>
              <a:rPr kumimoji="1" lang="en-US" altLang="zh-CN" sz="1600" dirty="0" smtClean="0">
                <a:latin typeface="Arial"/>
                <a:cs typeface="Arial"/>
              </a:rPr>
              <a:t>P2</a:t>
            </a:r>
            <a:endParaRPr kumimoji="1" lang="en-US" altLang="zh-CN" sz="1600" dirty="0">
              <a:latin typeface="Arial"/>
              <a:cs typeface="Arial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7982402" y="2759883"/>
            <a:ext cx="572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Arial"/>
                <a:cs typeface="Arial"/>
              </a:rPr>
              <a:t>P</a:t>
            </a:r>
            <a:r>
              <a:rPr kumimoji="1" lang="en-US" altLang="zh-CN" sz="1600" dirty="0" smtClean="0">
                <a:latin typeface="Arial"/>
                <a:cs typeface="Arial"/>
              </a:rPr>
              <a:t>P3</a:t>
            </a:r>
            <a:endParaRPr kumimoji="1" lang="en-US" altLang="zh-CN" sz="1600" dirty="0">
              <a:latin typeface="Arial"/>
              <a:cs typeface="Arial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8060901" y="199923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mr-IN" altLang="zh-CN" b="1" dirty="0" smtClean="0">
                <a:latin typeface="Arial"/>
                <a:cs typeface="Arial"/>
              </a:rPr>
              <a:t>…</a:t>
            </a:r>
            <a:endParaRPr kumimoji="1" lang="en-US" altLang="zh-CN" b="1" dirty="0">
              <a:latin typeface="Arial"/>
              <a:cs typeface="Arial"/>
            </a:endParaRPr>
          </a:p>
        </p:txBody>
      </p:sp>
      <p:cxnSp>
        <p:nvCxnSpPr>
          <p:cNvPr id="113" name="Straight Arrow Connector 39"/>
          <p:cNvCxnSpPr>
            <a:stCxn id="44" idx="2"/>
            <a:endCxn id="70" idx="1"/>
          </p:cNvCxnSpPr>
          <p:nvPr/>
        </p:nvCxnSpPr>
        <p:spPr bwMode="auto">
          <a:xfrm rot="5400000">
            <a:off x="1863259" y="3117981"/>
            <a:ext cx="1966394" cy="834430"/>
          </a:xfrm>
          <a:prstGeom prst="bentConnector4">
            <a:avLst>
              <a:gd name="adj1" fmla="val 43387"/>
              <a:gd name="adj2" fmla="val 127396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39"/>
          <p:cNvCxnSpPr>
            <a:stCxn id="44" idx="3"/>
            <a:endCxn id="118" idx="0"/>
          </p:cNvCxnSpPr>
          <p:nvPr/>
        </p:nvCxnSpPr>
        <p:spPr bwMode="auto">
          <a:xfrm>
            <a:off x="3901413" y="2169273"/>
            <a:ext cx="1735524" cy="384830"/>
          </a:xfrm>
          <a:prstGeom prst="bentConnector2">
            <a:avLst/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39"/>
          <p:cNvCxnSpPr>
            <a:stCxn id="153" idx="3"/>
            <a:endCxn id="118" idx="4"/>
          </p:cNvCxnSpPr>
          <p:nvPr/>
        </p:nvCxnSpPr>
        <p:spPr bwMode="auto">
          <a:xfrm flipV="1">
            <a:off x="5300694" y="2865831"/>
            <a:ext cx="336243" cy="1451551"/>
          </a:xfrm>
          <a:prstGeom prst="bentConnector2">
            <a:avLst/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椭圆 117"/>
          <p:cNvSpPr/>
          <p:nvPr/>
        </p:nvSpPr>
        <p:spPr>
          <a:xfrm>
            <a:off x="5469527" y="2554103"/>
            <a:ext cx="334820" cy="311728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922715" y="3209320"/>
            <a:ext cx="783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PPN</a:t>
            </a:r>
          </a:p>
          <a:p>
            <a:pPr algn="ctr"/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0x4000</a:t>
            </a:r>
            <a:endParaRPr lang="zh-CN" altLang="en-US" sz="1400" b="1" dirty="0"/>
          </a:p>
        </p:txBody>
      </p:sp>
      <p:cxnSp>
        <p:nvCxnSpPr>
          <p:cNvPr id="120" name="Straight Arrow Connector 39"/>
          <p:cNvCxnSpPr/>
          <p:nvPr/>
        </p:nvCxnSpPr>
        <p:spPr bwMode="auto">
          <a:xfrm>
            <a:off x="5804347" y="2721512"/>
            <a:ext cx="1023764" cy="5827"/>
          </a:xfrm>
          <a:prstGeom prst="bentConnector3">
            <a:avLst>
              <a:gd name="adj1" fmla="val 7146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5460921" y="2357022"/>
            <a:ext cx="38904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zh-CN" sz="3200" dirty="0">
                <a:solidFill>
                  <a:prstClr val="black"/>
                </a:solidFill>
              </a:rPr>
              <a:t>+</a:t>
            </a:r>
            <a:endParaRPr kumimoji="1" lang="zh-CN" altLang="en-US" sz="3200" dirty="0">
              <a:solidFill>
                <a:prstClr val="black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884605" y="3877542"/>
            <a:ext cx="92901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2000</a:t>
            </a:r>
            <a:endParaRPr lang="zh-CN" altLang="en-US" sz="1200" dirty="0"/>
          </a:p>
        </p:txBody>
      </p:sp>
      <p:sp>
        <p:nvSpPr>
          <p:cNvPr id="124" name="矩形 123"/>
          <p:cNvSpPr/>
          <p:nvPr/>
        </p:nvSpPr>
        <p:spPr>
          <a:xfrm>
            <a:off x="5884605" y="3605542"/>
            <a:ext cx="92901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2008</a:t>
            </a:r>
            <a:endParaRPr lang="zh-CN" altLang="en-US" sz="1200" dirty="0"/>
          </a:p>
        </p:txBody>
      </p:sp>
      <p:sp>
        <p:nvSpPr>
          <p:cNvPr id="125" name="矩形 124"/>
          <p:cNvSpPr/>
          <p:nvPr/>
        </p:nvSpPr>
        <p:spPr>
          <a:xfrm>
            <a:off x="5906501" y="3076098"/>
            <a:ext cx="92901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3000</a:t>
            </a:r>
            <a:endParaRPr lang="zh-CN" altLang="en-US" sz="1200" dirty="0"/>
          </a:p>
        </p:txBody>
      </p:sp>
      <p:sp>
        <p:nvSpPr>
          <p:cNvPr id="126" name="矩形 125"/>
          <p:cNvSpPr/>
          <p:nvPr/>
        </p:nvSpPr>
        <p:spPr>
          <a:xfrm>
            <a:off x="5906501" y="2804098"/>
            <a:ext cx="92901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mr-IN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3008</a:t>
            </a:r>
            <a:endParaRPr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5855677" y="2444027"/>
            <a:ext cx="783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0x3234</a:t>
            </a:r>
            <a:endParaRPr lang="zh-CN" altLang="en-US" sz="1400" dirty="0"/>
          </a:p>
        </p:txBody>
      </p:sp>
      <p:grpSp>
        <p:nvGrpSpPr>
          <p:cNvPr id="67" name="组 66"/>
          <p:cNvGrpSpPr/>
          <p:nvPr/>
        </p:nvGrpSpPr>
        <p:grpSpPr>
          <a:xfrm>
            <a:off x="2285143" y="4057288"/>
            <a:ext cx="3175779" cy="2394994"/>
            <a:chOff x="2354088" y="3051331"/>
            <a:chExt cx="5087983" cy="3358019"/>
          </a:xfrm>
        </p:grpSpPr>
        <p:sp>
          <p:nvSpPr>
            <p:cNvPr id="70" name="矩形 69"/>
            <p:cNvSpPr/>
            <p:nvPr/>
          </p:nvSpPr>
          <p:spPr>
            <a:xfrm>
              <a:off x="2584951" y="3333169"/>
              <a:ext cx="841884" cy="72935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2584951" y="3333169"/>
              <a:ext cx="841884" cy="24733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2596087" y="3580507"/>
              <a:ext cx="841884" cy="24733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05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05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2596087" y="3824099"/>
              <a:ext cx="841884" cy="247338"/>
            </a:xfrm>
            <a:prstGeom prst="rect">
              <a:avLst/>
            </a:prstGeom>
            <a:solidFill>
              <a:srgbClr val="262626">
                <a:alpha val="0"/>
              </a:srgbClr>
            </a:solidFill>
            <a:ln w="6350" cmpd="sng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4097402" y="4752618"/>
              <a:ext cx="355805" cy="504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sz="1200" dirty="0"/>
            </a:p>
          </p:txBody>
        </p:sp>
        <p:cxnSp>
          <p:nvCxnSpPr>
            <p:cNvPr id="121" name="Straight Arrow Connector 39"/>
            <p:cNvCxnSpPr>
              <a:stCxn id="82" idx="3"/>
              <a:endCxn id="174" idx="1"/>
            </p:cNvCxnSpPr>
            <p:nvPr/>
          </p:nvCxnSpPr>
          <p:spPr bwMode="auto">
            <a:xfrm flipV="1">
              <a:off x="3426835" y="3187578"/>
              <a:ext cx="441045" cy="269260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2" name="组 121"/>
            <p:cNvGrpSpPr/>
            <p:nvPr/>
          </p:nvGrpSpPr>
          <p:grpSpPr>
            <a:xfrm>
              <a:off x="3867880" y="3063909"/>
              <a:ext cx="853020" cy="738268"/>
              <a:chOff x="549560" y="4272458"/>
              <a:chExt cx="1053915" cy="956121"/>
            </a:xfrm>
          </p:grpSpPr>
          <p:sp>
            <p:nvSpPr>
              <p:cNvPr id="173" name="矩形 172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127" name="组 126"/>
            <p:cNvGrpSpPr/>
            <p:nvPr/>
          </p:nvGrpSpPr>
          <p:grpSpPr>
            <a:xfrm>
              <a:off x="3835537" y="4567130"/>
              <a:ext cx="853020" cy="738268"/>
              <a:chOff x="549560" y="4272458"/>
              <a:chExt cx="1053915" cy="956121"/>
            </a:xfrm>
          </p:grpSpPr>
          <p:sp>
            <p:nvSpPr>
              <p:cNvPr id="169" name="矩形 168"/>
              <p:cNvSpPr/>
              <p:nvPr/>
            </p:nvSpPr>
            <p:spPr>
              <a:xfrm>
                <a:off x="549560" y="4272458"/>
                <a:ext cx="1040156" cy="9445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128" name="组 127"/>
            <p:cNvGrpSpPr/>
            <p:nvPr/>
          </p:nvGrpSpPr>
          <p:grpSpPr>
            <a:xfrm>
              <a:off x="4990354" y="3059016"/>
              <a:ext cx="853020" cy="738268"/>
              <a:chOff x="549560" y="4272458"/>
              <a:chExt cx="1053915" cy="956121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129" name="组 128"/>
            <p:cNvGrpSpPr/>
            <p:nvPr/>
          </p:nvGrpSpPr>
          <p:grpSpPr>
            <a:xfrm>
              <a:off x="4989945" y="3996393"/>
              <a:ext cx="853020" cy="738268"/>
              <a:chOff x="549560" y="4272458"/>
              <a:chExt cx="1053915" cy="956121"/>
            </a:xfrm>
          </p:grpSpPr>
          <p:sp>
            <p:nvSpPr>
              <p:cNvPr id="161" name="矩形 160"/>
              <p:cNvSpPr/>
              <p:nvPr/>
            </p:nvSpPr>
            <p:spPr>
              <a:xfrm>
                <a:off x="549560" y="4272458"/>
                <a:ext cx="1040156" cy="9445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130" name="Straight Arrow Connector 39"/>
            <p:cNvCxnSpPr>
              <a:stCxn id="174" idx="3"/>
              <a:endCxn id="166" idx="1"/>
            </p:cNvCxnSpPr>
            <p:nvPr/>
          </p:nvCxnSpPr>
          <p:spPr bwMode="auto">
            <a:xfrm flipV="1">
              <a:off x="4709764" y="3182685"/>
              <a:ext cx="280590" cy="4893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39"/>
            <p:cNvCxnSpPr>
              <a:stCxn id="176" idx="3"/>
              <a:endCxn id="162" idx="1"/>
            </p:cNvCxnSpPr>
            <p:nvPr/>
          </p:nvCxnSpPr>
          <p:spPr bwMode="auto">
            <a:xfrm>
              <a:off x="4720900" y="3678508"/>
              <a:ext cx="269045" cy="441554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32" name="组 131"/>
            <p:cNvGrpSpPr/>
            <p:nvPr/>
          </p:nvGrpSpPr>
          <p:grpSpPr>
            <a:xfrm>
              <a:off x="5001490" y="5068469"/>
              <a:ext cx="853020" cy="738268"/>
              <a:chOff x="549560" y="4272458"/>
              <a:chExt cx="1053915" cy="956121"/>
            </a:xfrm>
          </p:grpSpPr>
          <p:sp>
            <p:nvSpPr>
              <p:cNvPr id="157" name="矩形 156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133" name="Straight Arrow Connector 39"/>
            <p:cNvCxnSpPr>
              <a:stCxn id="172" idx="3"/>
              <a:endCxn id="158" idx="1"/>
            </p:cNvCxnSpPr>
            <p:nvPr/>
          </p:nvCxnSpPr>
          <p:spPr bwMode="auto">
            <a:xfrm>
              <a:off x="4688557" y="5181729"/>
              <a:ext cx="312933" cy="10409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34" name="组 133"/>
            <p:cNvGrpSpPr/>
            <p:nvPr/>
          </p:nvGrpSpPr>
          <p:grpSpPr>
            <a:xfrm>
              <a:off x="6343482" y="3051331"/>
              <a:ext cx="853020" cy="738268"/>
              <a:chOff x="549560" y="4272458"/>
              <a:chExt cx="1053915" cy="956121"/>
            </a:xfrm>
          </p:grpSpPr>
          <p:sp>
            <p:nvSpPr>
              <p:cNvPr id="153" name="矩形 152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5" name="矩形 154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135" name="Straight Arrow Connector 39"/>
            <p:cNvCxnSpPr>
              <a:stCxn id="166" idx="3"/>
              <a:endCxn id="154" idx="1"/>
            </p:cNvCxnSpPr>
            <p:nvPr/>
          </p:nvCxnSpPr>
          <p:spPr bwMode="auto">
            <a:xfrm flipV="1">
              <a:off x="5832238" y="3175000"/>
              <a:ext cx="511244" cy="7685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36" name="组 135"/>
            <p:cNvGrpSpPr/>
            <p:nvPr/>
          </p:nvGrpSpPr>
          <p:grpSpPr>
            <a:xfrm>
              <a:off x="6354618" y="4062523"/>
              <a:ext cx="853020" cy="738268"/>
              <a:chOff x="549560" y="4272458"/>
              <a:chExt cx="1053915" cy="956121"/>
            </a:xfrm>
          </p:grpSpPr>
          <p:sp>
            <p:nvSpPr>
              <p:cNvPr id="149" name="矩形 148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1" name="矩形 150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137" name="Straight Arrow Connector 39"/>
            <p:cNvCxnSpPr>
              <a:stCxn id="168" idx="3"/>
              <a:endCxn id="150" idx="1"/>
            </p:cNvCxnSpPr>
            <p:nvPr/>
          </p:nvCxnSpPr>
          <p:spPr bwMode="auto">
            <a:xfrm>
              <a:off x="5843374" y="3673615"/>
              <a:ext cx="511244" cy="512577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38" name="组 137"/>
            <p:cNvGrpSpPr/>
            <p:nvPr/>
          </p:nvGrpSpPr>
          <p:grpSpPr>
            <a:xfrm>
              <a:off x="6365754" y="5150079"/>
              <a:ext cx="853020" cy="738268"/>
              <a:chOff x="549560" y="4272458"/>
              <a:chExt cx="1053915" cy="956121"/>
            </a:xfrm>
          </p:grpSpPr>
          <p:sp>
            <p:nvSpPr>
              <p:cNvPr id="145" name="矩形 144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810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105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105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6350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39" name="矩形 138"/>
            <p:cNvSpPr/>
            <p:nvPr/>
          </p:nvSpPr>
          <p:spPr>
            <a:xfrm>
              <a:off x="2354088" y="4217985"/>
              <a:ext cx="1277495" cy="476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5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0</a:t>
              </a:r>
              <a:endParaRPr lang="zh-CN" altLang="en-US" sz="105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3604672" y="5444383"/>
              <a:ext cx="1277495" cy="476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50" b="1" dirty="0" smtClean="0">
                  <a:solidFill>
                    <a:schemeClr val="accent2">
                      <a:lumMod val="75000"/>
                    </a:schemeClr>
                  </a:solidFill>
                  <a:latin typeface="Arial"/>
                  <a:cs typeface="Arial"/>
                </a:rPr>
                <a:t>Level 1</a:t>
              </a:r>
              <a:endParaRPr lang="zh-CN" altLang="en-US" sz="105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4869723" y="5886304"/>
              <a:ext cx="1277495" cy="476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50" b="1" dirty="0" smtClean="0">
                  <a:solidFill>
                    <a:schemeClr val="accent3">
                      <a:lumMod val="75000"/>
                    </a:schemeClr>
                  </a:solidFill>
                  <a:latin typeface="Arial"/>
                  <a:cs typeface="Arial"/>
                </a:rPr>
                <a:t>Level 2</a:t>
              </a:r>
              <a:endParaRPr lang="zh-CN" altLang="en-US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6164576" y="5932485"/>
              <a:ext cx="1277495" cy="476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50" b="1" dirty="0" smtClean="0">
                  <a:solidFill>
                    <a:schemeClr val="accent4">
                      <a:lumMod val="75000"/>
                    </a:schemeClr>
                  </a:solidFill>
                  <a:latin typeface="Arial"/>
                  <a:cs typeface="Arial"/>
                </a:rPr>
                <a:t>Level 3</a:t>
              </a:r>
              <a:endParaRPr lang="zh-CN" altLang="en-US" sz="105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143" name="Straight Arrow Connector 39"/>
            <p:cNvCxnSpPr/>
            <p:nvPr/>
          </p:nvCxnSpPr>
          <p:spPr bwMode="auto">
            <a:xfrm>
              <a:off x="3437971" y="3947768"/>
              <a:ext cx="397566" cy="743031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39"/>
            <p:cNvCxnSpPr/>
            <p:nvPr/>
          </p:nvCxnSpPr>
          <p:spPr bwMode="auto">
            <a:xfrm>
              <a:off x="5843374" y="5192138"/>
              <a:ext cx="522380" cy="81610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7" name="矩形 176"/>
          <p:cNvSpPr/>
          <p:nvPr/>
        </p:nvSpPr>
        <p:spPr>
          <a:xfrm>
            <a:off x="4566189" y="1786546"/>
            <a:ext cx="710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Offset</a:t>
            </a:r>
            <a:endParaRPr lang="zh-CN" altLang="en-US" sz="1400" b="1" dirty="0"/>
          </a:p>
        </p:txBody>
      </p:sp>
      <p:sp>
        <p:nvSpPr>
          <p:cNvPr id="178" name="矩形 177"/>
          <p:cNvSpPr/>
          <p:nvPr/>
        </p:nvSpPr>
        <p:spPr>
          <a:xfrm>
            <a:off x="-154" y="2401835"/>
            <a:ext cx="4928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b="1" dirty="0" smtClean="0">
                <a:latin typeface="Arial"/>
                <a:cs typeface="Arial"/>
                <a:sym typeface="Courier New Bold" charset="0"/>
              </a:rPr>
              <a:t>CR0</a:t>
            </a:r>
            <a:r>
              <a:rPr kumimoji="1" lang="en-US" altLang="zh-CN" sz="1000" b="1" dirty="0" smtClean="0">
                <a:latin typeface="Verdana"/>
                <a:cs typeface="Verdana"/>
              </a:rPr>
              <a:t>:</a:t>
            </a:r>
            <a:endParaRPr kumimoji="1" lang="zh-CN" altLang="en-US" sz="1000" b="1" dirty="0">
              <a:latin typeface="Verdana"/>
              <a:cs typeface="Verdana"/>
            </a:endParaRPr>
          </a:p>
        </p:txBody>
      </p:sp>
      <p:sp>
        <p:nvSpPr>
          <p:cNvPr id="179" name="圆角矩形 178"/>
          <p:cNvSpPr/>
          <p:nvPr/>
        </p:nvSpPr>
        <p:spPr>
          <a:xfrm>
            <a:off x="403932" y="2429916"/>
            <a:ext cx="957252" cy="205386"/>
          </a:xfrm>
          <a:prstGeom prst="roundRect">
            <a:avLst/>
          </a:prstGeom>
          <a:solidFill>
            <a:srgbClr val="EEECE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Arial"/>
                <a:cs typeface="Arial"/>
              </a:rPr>
              <a:t>0xffff000</a:t>
            </a:r>
            <a:endParaRPr lang="zh-CN" altLang="en-US" sz="10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2035931" y="3081097"/>
            <a:ext cx="1326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Virtual </a:t>
            </a:r>
            <a:r>
              <a:rPr lang="en-US" altLang="zh-CN" sz="1200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ddress</a:t>
            </a:r>
            <a:endParaRPr lang="zh-CN" altLang="en-US" sz="1200" b="1" dirty="0"/>
          </a:p>
        </p:txBody>
      </p:sp>
      <p:cxnSp>
        <p:nvCxnSpPr>
          <p:cNvPr id="181" name="Straight Arrow Connector 39"/>
          <p:cNvCxnSpPr>
            <a:endCxn id="82" idx="1"/>
          </p:cNvCxnSpPr>
          <p:nvPr/>
        </p:nvCxnSpPr>
        <p:spPr bwMode="auto">
          <a:xfrm flipV="1">
            <a:off x="1860009" y="4346502"/>
            <a:ext cx="569232" cy="2"/>
          </a:xfrm>
          <a:prstGeom prst="bentConnector3">
            <a:avLst>
              <a:gd name="adj1" fmla="val 50000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05402" y="4178896"/>
            <a:ext cx="923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/>
                <a:cs typeface="Arial"/>
              </a:rPr>
              <a:t>0xffff000</a:t>
            </a:r>
            <a:endParaRPr lang="zh-CN" altLang="en-US" sz="1400" dirty="0"/>
          </a:p>
        </p:txBody>
      </p:sp>
      <p:sp>
        <p:nvSpPr>
          <p:cNvPr id="182" name="矩形 181"/>
          <p:cNvSpPr/>
          <p:nvPr/>
        </p:nvSpPr>
        <p:spPr>
          <a:xfrm>
            <a:off x="142074" y="5400260"/>
            <a:ext cx="4239061" cy="156966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To read data </a:t>
            </a:r>
          </a:p>
          <a:p>
            <a:r>
              <a:rPr kumimoji="1" lang="en-US" altLang="zh-CN" sz="160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ith some virtual address, </a:t>
            </a:r>
          </a:p>
          <a:p>
            <a:r>
              <a:rPr kumimoji="1"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how many memory accesses? </a:t>
            </a:r>
          </a:p>
          <a:p>
            <a:r>
              <a:rPr kumimoji="1"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4 page table accesses + </a:t>
            </a:r>
          </a:p>
          <a:p>
            <a:r>
              <a:rPr kumimoji="1"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ne data access = </a:t>
            </a:r>
            <a:r>
              <a:rPr kumimoji="1" lang="en-US" altLang="zh-CN" sz="1600" b="1" dirty="0" smtClean="0">
                <a:solidFill>
                  <a:srgbClr val="0000FF"/>
                </a:solidFill>
                <a:latin typeface="Arial"/>
                <a:cs typeface="Arial"/>
              </a:rPr>
              <a:t>5 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total</a:t>
            </a:r>
            <a:r>
              <a:rPr kumimoji="1" lang="en-US" altLang="zh-CN" sz="1600" b="1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memory accesses.</a:t>
            </a:r>
          </a:p>
          <a:p>
            <a:endParaRPr kumimoji="1" lang="en-US" altLang="zh-CN" sz="1600" dirty="0" smtClean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5347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0"/>
          <p:cNvSpPr>
            <a:spLocks noChangeArrowheads="1"/>
          </p:cNvSpPr>
          <p:nvPr/>
        </p:nvSpPr>
        <p:spPr bwMode="auto">
          <a:xfrm>
            <a:off x="2449725" y="3312107"/>
            <a:ext cx="2459182" cy="227789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/>
                <a:cs typeface="Arial"/>
              </a:rPr>
              <a:t>Speedup Address Translation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1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Translation </a:t>
            </a:r>
            <a:r>
              <a:rPr kumimoji="1" lang="en-US" altLang="zh-CN" dirty="0" err="1" smtClean="0"/>
              <a:t>lookaside</a:t>
            </a:r>
            <a:r>
              <a:rPr kumimoji="1" lang="en-US" altLang="zh-CN" dirty="0" smtClean="0"/>
              <a:t> buffer (TLB)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/>
              <a:t>Small </a:t>
            </a:r>
            <a:r>
              <a:rPr lang="en-GB" altLang="zh-CN" dirty="0" smtClean="0"/>
              <a:t>cache </a:t>
            </a:r>
            <a:r>
              <a:rPr lang="en-GB" altLang="zh-CN" dirty="0"/>
              <a:t>in MMU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/>
              <a:t>Maps virtual page numbers </a:t>
            </a:r>
            <a:r>
              <a:rPr lang="en-GB" altLang="zh-CN" dirty="0" smtClean="0"/>
              <a:t>to </a:t>
            </a:r>
            <a:r>
              <a:rPr lang="en-GB" altLang="zh-CN" dirty="0"/>
              <a:t>physical page numbers</a:t>
            </a:r>
          </a:p>
          <a:p>
            <a:pPr lvl="1"/>
            <a:endParaRPr kumimoji="1" lang="zh-CN" altLang="en-US" dirty="0"/>
          </a:p>
        </p:txBody>
      </p:sp>
      <p:grpSp>
        <p:nvGrpSpPr>
          <p:cNvPr id="130" name="组 129"/>
          <p:cNvGrpSpPr/>
          <p:nvPr/>
        </p:nvGrpSpPr>
        <p:grpSpPr>
          <a:xfrm>
            <a:off x="170185" y="3638997"/>
            <a:ext cx="1352272" cy="858175"/>
            <a:chOff x="6134132" y="1398807"/>
            <a:chExt cx="2263361" cy="2524666"/>
          </a:xfrm>
        </p:grpSpPr>
        <p:sp>
          <p:nvSpPr>
            <p:cNvPr id="131" name="矩形 130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graphicFrame>
        <p:nvGraphicFramePr>
          <p:cNvPr id="135" name="表格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670206"/>
              </p:ext>
            </p:extLst>
          </p:nvPr>
        </p:nvGraphicFramePr>
        <p:xfrm>
          <a:off x="2761133" y="3758841"/>
          <a:ext cx="1766772" cy="1538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424"/>
                <a:gridCol w="785348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VPN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097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6" name="矩形 135"/>
          <p:cNvSpPr/>
          <p:nvPr/>
        </p:nvSpPr>
        <p:spPr>
          <a:xfrm>
            <a:off x="2853493" y="5251449"/>
            <a:ext cx="1580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TLB (4 Entries)</a:t>
            </a:r>
            <a:endParaRPr lang="zh-CN" alt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37" name="Straight Arrow Connector 39"/>
          <p:cNvCxnSpPr>
            <a:stCxn id="131" idx="3"/>
            <a:endCxn id="128" idx="1"/>
          </p:cNvCxnSpPr>
          <p:nvPr/>
        </p:nvCxnSpPr>
        <p:spPr bwMode="auto">
          <a:xfrm>
            <a:off x="1522457" y="4068085"/>
            <a:ext cx="927268" cy="382970"/>
          </a:xfrm>
          <a:prstGeom prst="bentConnector3">
            <a:avLst>
              <a:gd name="adj1" fmla="val 50000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3183268" y="3247146"/>
            <a:ext cx="879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2000" b="1" dirty="0">
                <a:solidFill>
                  <a:schemeClr val="bg1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151" name="矩形 150"/>
          <p:cNvSpPr/>
          <p:nvPr/>
        </p:nvSpPr>
        <p:spPr>
          <a:xfrm>
            <a:off x="1437456" y="3701528"/>
            <a:ext cx="1129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VA: 0x1234</a:t>
            </a:r>
            <a:endParaRPr lang="zh-CN" altLang="en-US" sz="1400" b="1" dirty="0"/>
          </a:p>
        </p:txBody>
      </p:sp>
      <p:sp>
        <p:nvSpPr>
          <p:cNvPr id="153" name="矩形 152"/>
          <p:cNvSpPr/>
          <p:nvPr/>
        </p:nvSpPr>
        <p:spPr>
          <a:xfrm>
            <a:off x="4899028" y="3035100"/>
            <a:ext cx="4244972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Calculate VPN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VPN = VA &gt;&gt; 12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Check TLB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Index = </a:t>
            </a:r>
            <a:r>
              <a:rPr lang="en-US" altLang="zh-CN" sz="1400" i="1" dirty="0" smtClean="0">
                <a:solidFill>
                  <a:srgbClr val="000090"/>
                </a:solidFill>
                <a:latin typeface="Arial"/>
                <a:cs typeface="Arial"/>
              </a:rPr>
              <a:t>VPN % 4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Check if TLB[Index].VPN == VPN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On TLB hit,  </a:t>
            </a:r>
          </a:p>
          <a:p>
            <a:pPr lvl="1"/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	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PA = </a:t>
            </a:r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TLB[Index]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.</a:t>
            </a:r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P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PN + Offset</a:t>
            </a:r>
            <a:endParaRPr lang="en-US" altLang="zh-CN" sz="1600" dirty="0">
              <a:solidFill>
                <a:srgbClr val="000090"/>
              </a:solidFill>
              <a:latin typeface="Arial"/>
              <a:cs typeface="Arial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On TLB miss</a:t>
            </a:r>
          </a:p>
          <a:p>
            <a:pPr lvl="2"/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Go though page table to get PPN</a:t>
            </a:r>
          </a:p>
          <a:p>
            <a:pPr lvl="2"/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Buffer the result in TLB </a:t>
            </a:r>
          </a:p>
        </p:txBody>
      </p:sp>
    </p:spTree>
    <p:extLst>
      <p:ext uri="{BB962C8B-B14F-4D97-AF65-F5344CB8AC3E}">
        <p14:creationId xmlns:p14="http://schemas.microsoft.com/office/powerpoint/2010/main" val="180655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0"/>
          <p:cNvSpPr>
            <a:spLocks noChangeArrowheads="1"/>
          </p:cNvSpPr>
          <p:nvPr/>
        </p:nvSpPr>
        <p:spPr bwMode="auto">
          <a:xfrm>
            <a:off x="2449725" y="3312107"/>
            <a:ext cx="2459182" cy="227789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/>
                <a:cs typeface="Arial"/>
              </a:rPr>
              <a:t>Speedup Address Translation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1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Translation </a:t>
            </a:r>
            <a:r>
              <a:rPr kumimoji="1" lang="en-US" altLang="zh-CN" dirty="0" err="1" smtClean="0"/>
              <a:t>lookaside</a:t>
            </a:r>
            <a:r>
              <a:rPr kumimoji="1" lang="en-US" altLang="zh-CN" dirty="0" smtClean="0"/>
              <a:t> buffer (TLB)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/>
              <a:t>Small </a:t>
            </a:r>
            <a:r>
              <a:rPr lang="en-GB" altLang="zh-CN" dirty="0" smtClean="0"/>
              <a:t>cache </a:t>
            </a:r>
            <a:r>
              <a:rPr lang="en-GB" altLang="zh-CN" dirty="0"/>
              <a:t>in MMU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/>
              <a:t>Maps virtual page numbers </a:t>
            </a:r>
            <a:r>
              <a:rPr lang="en-GB" altLang="zh-CN" dirty="0" smtClean="0"/>
              <a:t>to </a:t>
            </a:r>
            <a:r>
              <a:rPr lang="en-GB" altLang="zh-CN" dirty="0"/>
              <a:t>physical page numbers</a:t>
            </a:r>
          </a:p>
          <a:p>
            <a:pPr lvl="1"/>
            <a:endParaRPr kumimoji="1" lang="zh-CN" altLang="en-US" dirty="0"/>
          </a:p>
        </p:txBody>
      </p:sp>
      <p:grpSp>
        <p:nvGrpSpPr>
          <p:cNvPr id="130" name="组 129"/>
          <p:cNvGrpSpPr/>
          <p:nvPr/>
        </p:nvGrpSpPr>
        <p:grpSpPr>
          <a:xfrm>
            <a:off x="170185" y="3638997"/>
            <a:ext cx="1352272" cy="858175"/>
            <a:chOff x="6134132" y="1398807"/>
            <a:chExt cx="2263361" cy="2524666"/>
          </a:xfrm>
        </p:grpSpPr>
        <p:sp>
          <p:nvSpPr>
            <p:cNvPr id="131" name="矩形 130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graphicFrame>
        <p:nvGraphicFramePr>
          <p:cNvPr id="135" name="表格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214762"/>
              </p:ext>
            </p:extLst>
          </p:nvPr>
        </p:nvGraphicFramePr>
        <p:xfrm>
          <a:off x="2761133" y="3758841"/>
          <a:ext cx="1766772" cy="1538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424"/>
                <a:gridCol w="785348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VPN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097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6" name="矩形 135"/>
          <p:cNvSpPr/>
          <p:nvPr/>
        </p:nvSpPr>
        <p:spPr>
          <a:xfrm>
            <a:off x="2853493" y="5251449"/>
            <a:ext cx="1580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TLB (4 Entries)</a:t>
            </a:r>
            <a:endParaRPr lang="zh-CN" alt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37" name="Straight Arrow Connector 39"/>
          <p:cNvCxnSpPr>
            <a:stCxn id="131" idx="3"/>
            <a:endCxn id="128" idx="1"/>
          </p:cNvCxnSpPr>
          <p:nvPr/>
        </p:nvCxnSpPr>
        <p:spPr bwMode="auto">
          <a:xfrm>
            <a:off x="1522457" y="4068085"/>
            <a:ext cx="927268" cy="382970"/>
          </a:xfrm>
          <a:prstGeom prst="bentConnector3">
            <a:avLst>
              <a:gd name="adj1" fmla="val 50000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3183268" y="3247146"/>
            <a:ext cx="879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2000" b="1" dirty="0">
                <a:solidFill>
                  <a:schemeClr val="bg1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151" name="矩形 150"/>
          <p:cNvSpPr/>
          <p:nvPr/>
        </p:nvSpPr>
        <p:spPr>
          <a:xfrm>
            <a:off x="1437456" y="3701528"/>
            <a:ext cx="1129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VA: 0x1234</a:t>
            </a:r>
            <a:endParaRPr lang="zh-CN" altLang="en-US" sz="1400" b="1" dirty="0"/>
          </a:p>
        </p:txBody>
      </p:sp>
      <p:sp>
        <p:nvSpPr>
          <p:cNvPr id="14" name="矩形 13"/>
          <p:cNvSpPr/>
          <p:nvPr/>
        </p:nvSpPr>
        <p:spPr>
          <a:xfrm>
            <a:off x="5089285" y="5473005"/>
            <a:ext cx="372409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Example: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VPN = 0x1234 &gt;&gt; 12 = 0x1</a:t>
            </a:r>
            <a:endParaRPr lang="en-US" altLang="zh-CN" sz="1400" dirty="0"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r>
              <a:rPr lang="en-US" altLang="zh-CN" sz="1400" dirty="0" err="1" smtClean="0">
                <a:solidFill>
                  <a:prstClr val="black"/>
                </a:solidFill>
                <a:latin typeface="Arial"/>
                <a:cs typeface="Arial"/>
              </a:rPr>
              <a:t>TLB_Index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 = 0x1 % 4 = 1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Check TLB[1].VPN which is VP1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On TLB hit, PA = 0x234 + PP3 = 0x3234</a:t>
            </a:r>
          </a:p>
          <a:p>
            <a:pPr lvl="1"/>
            <a:endParaRPr lang="en-US" altLang="zh-CN" sz="1400" dirty="0" smtClean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84869" y="2840147"/>
            <a:ext cx="4244972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Calculate VPN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VPN = VA &gt;&gt; 12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Check TLB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Index = </a:t>
            </a:r>
            <a:r>
              <a:rPr lang="en-US" altLang="zh-CN" sz="1400" i="1" dirty="0" smtClean="0">
                <a:solidFill>
                  <a:srgbClr val="000090"/>
                </a:solidFill>
                <a:latin typeface="Arial"/>
                <a:cs typeface="Arial"/>
              </a:rPr>
              <a:t>VPN % 4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Check if TLB[Index].VPN == VPN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On TLB hit,  </a:t>
            </a:r>
          </a:p>
          <a:p>
            <a:pPr lvl="1"/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	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PA = </a:t>
            </a:r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TLB[Index]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.</a:t>
            </a:r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P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PN + Offset</a:t>
            </a:r>
            <a:endParaRPr lang="en-US" altLang="zh-CN" sz="1600" dirty="0">
              <a:solidFill>
                <a:srgbClr val="000090"/>
              </a:solidFill>
              <a:latin typeface="Arial"/>
              <a:cs typeface="Arial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On TLB miss</a:t>
            </a:r>
          </a:p>
          <a:p>
            <a:pPr lvl="2"/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Go though page table to get PPN</a:t>
            </a:r>
          </a:p>
          <a:p>
            <a:pPr lvl="2"/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Buffer the result in TLB </a:t>
            </a:r>
          </a:p>
        </p:txBody>
      </p:sp>
    </p:spTree>
    <p:extLst>
      <p:ext uri="{BB962C8B-B14F-4D97-AF65-F5344CB8AC3E}">
        <p14:creationId xmlns:p14="http://schemas.microsoft.com/office/powerpoint/2010/main" val="1086671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0"/>
          <p:cNvSpPr>
            <a:spLocks noChangeArrowheads="1"/>
          </p:cNvSpPr>
          <p:nvPr/>
        </p:nvSpPr>
        <p:spPr bwMode="auto">
          <a:xfrm>
            <a:off x="2449725" y="3312107"/>
            <a:ext cx="2459182" cy="227789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/>
                <a:cs typeface="Arial"/>
              </a:rPr>
              <a:t>Speedup Address Translation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1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Translation </a:t>
            </a:r>
            <a:r>
              <a:rPr kumimoji="1" lang="en-US" altLang="zh-CN" dirty="0" err="1" smtClean="0"/>
              <a:t>lookaside</a:t>
            </a:r>
            <a:r>
              <a:rPr kumimoji="1" lang="en-US" altLang="zh-CN" dirty="0" smtClean="0"/>
              <a:t> buffer (TLB)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/>
              <a:t>Small </a:t>
            </a:r>
            <a:r>
              <a:rPr lang="en-GB" altLang="zh-CN" dirty="0" smtClean="0"/>
              <a:t>cache </a:t>
            </a:r>
            <a:r>
              <a:rPr lang="en-GB" altLang="zh-CN" dirty="0"/>
              <a:t>in MMU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/>
              <a:t>Maps virtual page numbers </a:t>
            </a:r>
            <a:r>
              <a:rPr lang="en-GB" altLang="zh-CN" dirty="0" smtClean="0"/>
              <a:t>to </a:t>
            </a:r>
            <a:r>
              <a:rPr lang="en-GB" altLang="zh-CN" dirty="0"/>
              <a:t>physical page numbers</a:t>
            </a:r>
          </a:p>
          <a:p>
            <a:pPr lvl="1"/>
            <a:endParaRPr kumimoji="1" lang="zh-CN" altLang="en-US" dirty="0"/>
          </a:p>
        </p:txBody>
      </p:sp>
      <p:grpSp>
        <p:nvGrpSpPr>
          <p:cNvPr id="130" name="组 129"/>
          <p:cNvGrpSpPr/>
          <p:nvPr/>
        </p:nvGrpSpPr>
        <p:grpSpPr>
          <a:xfrm>
            <a:off x="170185" y="3638997"/>
            <a:ext cx="1352272" cy="858175"/>
            <a:chOff x="6134132" y="1398807"/>
            <a:chExt cx="2263361" cy="2524666"/>
          </a:xfrm>
        </p:grpSpPr>
        <p:sp>
          <p:nvSpPr>
            <p:cNvPr id="131" name="矩形 130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graphicFrame>
        <p:nvGraphicFramePr>
          <p:cNvPr id="135" name="表格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892749"/>
              </p:ext>
            </p:extLst>
          </p:nvPr>
        </p:nvGraphicFramePr>
        <p:xfrm>
          <a:off x="2761133" y="3758841"/>
          <a:ext cx="1766772" cy="1538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424"/>
                <a:gridCol w="785348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VPN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097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6" name="矩形 135"/>
          <p:cNvSpPr/>
          <p:nvPr/>
        </p:nvSpPr>
        <p:spPr>
          <a:xfrm>
            <a:off x="2853493" y="5251449"/>
            <a:ext cx="1580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TLB (4 Entries)</a:t>
            </a:r>
            <a:endParaRPr lang="zh-CN" alt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37" name="Straight Arrow Connector 39"/>
          <p:cNvCxnSpPr>
            <a:stCxn id="131" idx="3"/>
            <a:endCxn id="128" idx="1"/>
          </p:cNvCxnSpPr>
          <p:nvPr/>
        </p:nvCxnSpPr>
        <p:spPr bwMode="auto">
          <a:xfrm>
            <a:off x="1522457" y="4068085"/>
            <a:ext cx="927268" cy="382970"/>
          </a:xfrm>
          <a:prstGeom prst="bentConnector3">
            <a:avLst>
              <a:gd name="adj1" fmla="val 50000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3183268" y="3247146"/>
            <a:ext cx="879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2000" b="1" dirty="0">
                <a:solidFill>
                  <a:schemeClr val="bg1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151" name="矩形 150"/>
          <p:cNvSpPr/>
          <p:nvPr/>
        </p:nvSpPr>
        <p:spPr>
          <a:xfrm>
            <a:off x="1437456" y="3701528"/>
            <a:ext cx="1129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VA: 0x2234</a:t>
            </a:r>
            <a:endParaRPr lang="zh-CN" altLang="en-US" sz="1400" b="1" dirty="0"/>
          </a:p>
        </p:txBody>
      </p:sp>
      <p:sp>
        <p:nvSpPr>
          <p:cNvPr id="14" name="矩形 13"/>
          <p:cNvSpPr/>
          <p:nvPr/>
        </p:nvSpPr>
        <p:spPr>
          <a:xfrm>
            <a:off x="5089285" y="5312425"/>
            <a:ext cx="328808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Example: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VPN = 0x2234 &gt;&gt; 12 = 0x2</a:t>
            </a:r>
            <a:endParaRPr lang="en-US" altLang="zh-CN" sz="1400" dirty="0"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r>
              <a:rPr lang="en-US" altLang="zh-CN" sz="1400" dirty="0" err="1" smtClean="0">
                <a:solidFill>
                  <a:prstClr val="black"/>
                </a:solidFill>
                <a:latin typeface="Arial"/>
                <a:cs typeface="Arial"/>
              </a:rPr>
              <a:t>TLB_Index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 = 0x2 % 4 = 2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Check TLB[2].VPN which is Empty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Go through the page table</a:t>
            </a:r>
          </a:p>
          <a:p>
            <a:pPr lvl="1"/>
            <a:endParaRPr lang="en-US" altLang="zh-CN" sz="1400" dirty="0" smtClean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84869" y="2840147"/>
            <a:ext cx="4244972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Calculate VPN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VPN = VA &gt;&gt; 12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Check TLB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Index = </a:t>
            </a:r>
            <a:r>
              <a:rPr lang="en-US" altLang="zh-CN" sz="1400" i="1" dirty="0" smtClean="0">
                <a:solidFill>
                  <a:srgbClr val="000090"/>
                </a:solidFill>
                <a:latin typeface="Arial"/>
                <a:cs typeface="Arial"/>
              </a:rPr>
              <a:t>VPN % 4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Check if TLB[Index].VPN == VPN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On TLB hit,  </a:t>
            </a:r>
          </a:p>
          <a:p>
            <a:pPr lvl="1"/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	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PA = </a:t>
            </a:r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TLB[Index]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.</a:t>
            </a:r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P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PN + Offset</a:t>
            </a:r>
            <a:endParaRPr lang="en-US" altLang="zh-CN" sz="1600" dirty="0">
              <a:solidFill>
                <a:srgbClr val="000090"/>
              </a:solidFill>
              <a:latin typeface="Arial"/>
              <a:cs typeface="Arial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On TLB miss</a:t>
            </a:r>
          </a:p>
          <a:p>
            <a:pPr lvl="2"/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Go though page table to get PPN</a:t>
            </a:r>
          </a:p>
          <a:p>
            <a:pPr lvl="2"/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Buffer the result in TLB </a:t>
            </a:r>
          </a:p>
        </p:txBody>
      </p:sp>
      <p:cxnSp>
        <p:nvCxnSpPr>
          <p:cNvPr id="16" name="Straight Arrow Connector 39"/>
          <p:cNvCxnSpPr>
            <a:endCxn id="18" idx="1"/>
          </p:cNvCxnSpPr>
          <p:nvPr/>
        </p:nvCxnSpPr>
        <p:spPr bwMode="auto">
          <a:xfrm rot="16200000" flipH="1">
            <a:off x="2765575" y="5702153"/>
            <a:ext cx="365907" cy="141610"/>
          </a:xfrm>
          <a:prstGeom prst="bentConnector2">
            <a:avLst/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" name="组 16"/>
          <p:cNvGrpSpPr/>
          <p:nvPr/>
        </p:nvGrpSpPr>
        <p:grpSpPr>
          <a:xfrm>
            <a:off x="2899610" y="5783097"/>
            <a:ext cx="1674205" cy="970192"/>
            <a:chOff x="2198916" y="3051331"/>
            <a:chExt cx="5398326" cy="3629577"/>
          </a:xfrm>
        </p:grpSpPr>
        <p:sp>
          <p:nvSpPr>
            <p:cNvPr id="18" name="矩形 17"/>
            <p:cNvSpPr/>
            <p:nvPr/>
          </p:nvSpPr>
          <p:spPr>
            <a:xfrm>
              <a:off x="2584951" y="3333169"/>
              <a:ext cx="841884" cy="72935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584951" y="3333169"/>
              <a:ext cx="841884" cy="24733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596087" y="3580507"/>
              <a:ext cx="841884" cy="24733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7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7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596087" y="3824099"/>
              <a:ext cx="841884" cy="247338"/>
            </a:xfrm>
            <a:prstGeom prst="rect">
              <a:avLst/>
            </a:prstGeom>
            <a:solidFill>
              <a:srgbClr val="262626">
                <a:alpha val="0"/>
              </a:srgbClr>
            </a:solidFill>
            <a:ln w="9525" cmpd="sng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097401" y="4752619"/>
              <a:ext cx="595439" cy="863564"/>
            </a:xfrm>
            <a:prstGeom prst="rect">
              <a:avLst/>
            </a:prstGeom>
            <a:noFill/>
            <a:ln w="9525" cmpd="sng">
              <a:noFill/>
            </a:ln>
          </p:spPr>
          <p:txBody>
            <a:bodyPr wrap="none" rtlCol="0">
              <a:spAutoFit/>
            </a:bodyPr>
            <a:lstStyle/>
            <a:p>
              <a:endParaRPr kumimoji="1" lang="zh-CN" altLang="en-US" sz="900" dirty="0"/>
            </a:p>
          </p:txBody>
        </p:sp>
        <p:cxnSp>
          <p:nvCxnSpPr>
            <p:cNvPr id="23" name="Straight Arrow Connector 39"/>
            <p:cNvCxnSpPr>
              <a:stCxn id="19" idx="3"/>
              <a:endCxn id="72" idx="1"/>
            </p:cNvCxnSpPr>
            <p:nvPr/>
          </p:nvCxnSpPr>
          <p:spPr bwMode="auto">
            <a:xfrm flipV="1">
              <a:off x="3426835" y="3187578"/>
              <a:ext cx="441045" cy="269260"/>
            </a:xfrm>
            <a:prstGeom prst="bentConnector3">
              <a:avLst>
                <a:gd name="adj1" fmla="val 50000"/>
              </a:avLst>
            </a:prstGeom>
            <a:ln w="31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/>
          </p:nvGrpSpPr>
          <p:grpSpPr>
            <a:xfrm>
              <a:off x="3867880" y="3063909"/>
              <a:ext cx="853020" cy="738268"/>
              <a:chOff x="549560" y="4272458"/>
              <a:chExt cx="1053915" cy="956121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7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7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25" name="组 24"/>
            <p:cNvGrpSpPr/>
            <p:nvPr/>
          </p:nvGrpSpPr>
          <p:grpSpPr>
            <a:xfrm>
              <a:off x="3835537" y="4567130"/>
              <a:ext cx="853020" cy="738268"/>
              <a:chOff x="549560" y="4272458"/>
              <a:chExt cx="1053915" cy="956121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549560" y="4272458"/>
                <a:ext cx="1040156" cy="9445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7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7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26" name="组 25"/>
            <p:cNvGrpSpPr/>
            <p:nvPr/>
          </p:nvGrpSpPr>
          <p:grpSpPr>
            <a:xfrm>
              <a:off x="4990354" y="3059016"/>
              <a:ext cx="853020" cy="738268"/>
              <a:chOff x="549560" y="4272458"/>
              <a:chExt cx="1053915" cy="956121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7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7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27" name="组 26"/>
            <p:cNvGrpSpPr/>
            <p:nvPr/>
          </p:nvGrpSpPr>
          <p:grpSpPr>
            <a:xfrm>
              <a:off x="4989945" y="3996393"/>
              <a:ext cx="853020" cy="738268"/>
              <a:chOff x="549560" y="4272458"/>
              <a:chExt cx="1053915" cy="956121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549560" y="4272458"/>
                <a:ext cx="1040156" cy="9445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7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7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28" name="Straight Arrow Connector 39"/>
            <p:cNvCxnSpPr>
              <a:stCxn id="72" idx="3"/>
              <a:endCxn id="64" idx="1"/>
            </p:cNvCxnSpPr>
            <p:nvPr/>
          </p:nvCxnSpPr>
          <p:spPr bwMode="auto">
            <a:xfrm flipV="1">
              <a:off x="4709764" y="3182685"/>
              <a:ext cx="280590" cy="4893"/>
            </a:xfrm>
            <a:prstGeom prst="bentConnector3">
              <a:avLst>
                <a:gd name="adj1" fmla="val 50000"/>
              </a:avLst>
            </a:prstGeom>
            <a:ln w="952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39"/>
            <p:cNvCxnSpPr>
              <a:stCxn id="74" idx="3"/>
              <a:endCxn id="60" idx="1"/>
            </p:cNvCxnSpPr>
            <p:nvPr/>
          </p:nvCxnSpPr>
          <p:spPr bwMode="auto">
            <a:xfrm>
              <a:off x="4720900" y="3678508"/>
              <a:ext cx="269045" cy="441554"/>
            </a:xfrm>
            <a:prstGeom prst="bentConnector3">
              <a:avLst>
                <a:gd name="adj1" fmla="val 50000"/>
              </a:avLst>
            </a:prstGeom>
            <a:ln w="952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组 29"/>
            <p:cNvGrpSpPr/>
            <p:nvPr/>
          </p:nvGrpSpPr>
          <p:grpSpPr>
            <a:xfrm>
              <a:off x="5001490" y="5068469"/>
              <a:ext cx="853020" cy="738268"/>
              <a:chOff x="549560" y="4272458"/>
              <a:chExt cx="1053915" cy="956121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7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7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31" name="Straight Arrow Connector 39"/>
            <p:cNvCxnSpPr>
              <a:stCxn id="70" idx="3"/>
              <a:endCxn id="56" idx="1"/>
            </p:cNvCxnSpPr>
            <p:nvPr/>
          </p:nvCxnSpPr>
          <p:spPr bwMode="auto">
            <a:xfrm>
              <a:off x="4688557" y="5181729"/>
              <a:ext cx="312933" cy="10409"/>
            </a:xfrm>
            <a:prstGeom prst="straightConnector1">
              <a:avLst/>
            </a:prstGeom>
            <a:ln w="952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组 31"/>
            <p:cNvGrpSpPr/>
            <p:nvPr/>
          </p:nvGrpSpPr>
          <p:grpSpPr>
            <a:xfrm>
              <a:off x="6343482" y="3051331"/>
              <a:ext cx="853020" cy="738268"/>
              <a:chOff x="549560" y="4272458"/>
              <a:chExt cx="1053915" cy="956121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7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7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33" name="Straight Arrow Connector 39"/>
            <p:cNvCxnSpPr>
              <a:stCxn id="64" idx="3"/>
              <a:endCxn id="52" idx="1"/>
            </p:cNvCxnSpPr>
            <p:nvPr/>
          </p:nvCxnSpPr>
          <p:spPr bwMode="auto">
            <a:xfrm flipV="1">
              <a:off x="5832238" y="3175000"/>
              <a:ext cx="511244" cy="7685"/>
            </a:xfrm>
            <a:prstGeom prst="bentConnector3">
              <a:avLst>
                <a:gd name="adj1" fmla="val 50000"/>
              </a:avLst>
            </a:prstGeom>
            <a:ln w="952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组 33"/>
            <p:cNvGrpSpPr/>
            <p:nvPr/>
          </p:nvGrpSpPr>
          <p:grpSpPr>
            <a:xfrm>
              <a:off x="6354618" y="4062523"/>
              <a:ext cx="853020" cy="738268"/>
              <a:chOff x="549560" y="4272458"/>
              <a:chExt cx="1053915" cy="956121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7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7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35" name="Straight Arrow Connector 39"/>
            <p:cNvCxnSpPr>
              <a:stCxn id="66" idx="3"/>
              <a:endCxn id="48" idx="1"/>
            </p:cNvCxnSpPr>
            <p:nvPr/>
          </p:nvCxnSpPr>
          <p:spPr bwMode="auto">
            <a:xfrm>
              <a:off x="5843374" y="3673615"/>
              <a:ext cx="511244" cy="512577"/>
            </a:xfrm>
            <a:prstGeom prst="bentConnector3">
              <a:avLst>
                <a:gd name="adj1" fmla="val 50000"/>
              </a:avLst>
            </a:prstGeom>
            <a:ln w="952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组 35"/>
            <p:cNvGrpSpPr/>
            <p:nvPr/>
          </p:nvGrpSpPr>
          <p:grpSpPr>
            <a:xfrm>
              <a:off x="6365754" y="5150079"/>
              <a:ext cx="853020" cy="738268"/>
              <a:chOff x="549560" y="4272458"/>
              <a:chExt cx="1053915" cy="956121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7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7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2198916" y="4217987"/>
              <a:ext cx="1587839" cy="748424"/>
            </a:xfrm>
            <a:prstGeom prst="rect">
              <a:avLst/>
            </a:prstGeom>
            <a:ln w="9525" cmpd="sng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70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0</a:t>
              </a:r>
              <a:endParaRPr lang="zh-CN" altLang="en-US" sz="7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454921" y="5444384"/>
              <a:ext cx="1576995" cy="748424"/>
            </a:xfrm>
            <a:prstGeom prst="rect">
              <a:avLst/>
            </a:prstGeom>
            <a:ln w="9525" cmpd="sng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700" b="1" dirty="0" smtClean="0">
                  <a:solidFill>
                    <a:schemeClr val="accent2">
                      <a:lumMod val="75000"/>
                    </a:schemeClr>
                  </a:solidFill>
                  <a:latin typeface="Arial"/>
                  <a:cs typeface="Arial"/>
                </a:rPr>
                <a:t>Level 1</a:t>
              </a:r>
              <a:endParaRPr lang="zh-CN" altLang="en-US" sz="7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714550" y="5886304"/>
              <a:ext cx="1587839" cy="748424"/>
            </a:xfrm>
            <a:prstGeom prst="rect">
              <a:avLst/>
            </a:prstGeom>
            <a:ln w="9525" cmpd="sng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700" b="1" dirty="0" smtClean="0">
                  <a:solidFill>
                    <a:schemeClr val="accent3">
                      <a:lumMod val="75000"/>
                    </a:schemeClr>
                  </a:solidFill>
                  <a:latin typeface="Arial"/>
                  <a:cs typeface="Arial"/>
                </a:rPr>
                <a:t>Level 2</a:t>
              </a:r>
              <a:endParaRPr lang="zh-CN" altLang="en-US" sz="7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009403" y="5932484"/>
              <a:ext cx="1587839" cy="748424"/>
            </a:xfrm>
            <a:prstGeom prst="rect">
              <a:avLst/>
            </a:prstGeom>
            <a:ln w="9525" cmpd="sng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700" b="1" dirty="0" smtClean="0">
                  <a:solidFill>
                    <a:schemeClr val="accent4">
                      <a:lumMod val="75000"/>
                    </a:schemeClr>
                  </a:solidFill>
                  <a:latin typeface="Arial"/>
                  <a:cs typeface="Arial"/>
                </a:rPr>
                <a:t>Level 3</a:t>
              </a:r>
              <a:endParaRPr lang="zh-CN" altLang="en-US" sz="7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41" name="Straight Arrow Connector 39"/>
            <p:cNvCxnSpPr/>
            <p:nvPr/>
          </p:nvCxnSpPr>
          <p:spPr bwMode="auto">
            <a:xfrm>
              <a:off x="3437971" y="3947768"/>
              <a:ext cx="397566" cy="743031"/>
            </a:xfrm>
            <a:prstGeom prst="bentConnector3">
              <a:avLst>
                <a:gd name="adj1" fmla="val 50000"/>
              </a:avLst>
            </a:prstGeom>
            <a:ln w="952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39"/>
            <p:cNvCxnSpPr/>
            <p:nvPr/>
          </p:nvCxnSpPr>
          <p:spPr bwMode="auto">
            <a:xfrm>
              <a:off x="5843374" y="5192138"/>
              <a:ext cx="522380" cy="81610"/>
            </a:xfrm>
            <a:prstGeom prst="straightConnector1">
              <a:avLst/>
            </a:prstGeom>
            <a:ln w="952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矩形 74"/>
          <p:cNvSpPr/>
          <p:nvPr/>
        </p:nvSpPr>
        <p:spPr>
          <a:xfrm>
            <a:off x="1735426" y="5572823"/>
            <a:ext cx="1142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Virtual </a:t>
            </a:r>
            <a:r>
              <a:rPr lang="en-US" altLang="zh-CN" sz="1200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ddress</a:t>
            </a:r>
            <a:endParaRPr lang="zh-CN" altLang="en-US" sz="1200" b="1" dirty="0"/>
          </a:p>
        </p:txBody>
      </p:sp>
      <p:sp>
        <p:nvSpPr>
          <p:cNvPr id="84" name="矩形 83"/>
          <p:cNvSpPr/>
          <p:nvPr/>
        </p:nvSpPr>
        <p:spPr>
          <a:xfrm>
            <a:off x="4081372" y="5791883"/>
            <a:ext cx="11422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PP5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68919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CPU: time multiplexing</a:t>
            </a:r>
            <a:endParaRPr lang="en-US" dirty="0"/>
          </a:p>
        </p:txBody>
      </p:sp>
      <p:grpSp>
        <p:nvGrpSpPr>
          <p:cNvPr id="6" name="组 3"/>
          <p:cNvGrpSpPr/>
          <p:nvPr/>
        </p:nvGrpSpPr>
        <p:grpSpPr>
          <a:xfrm>
            <a:off x="457200" y="1417638"/>
            <a:ext cx="2282854" cy="2542470"/>
            <a:chOff x="6114639" y="1550485"/>
            <a:chExt cx="2282854" cy="2542470"/>
          </a:xfrm>
        </p:grpSpPr>
        <p:sp>
          <p:nvSpPr>
            <p:cNvPr id="7" name="矩形 4"/>
            <p:cNvSpPr/>
            <p:nvPr/>
          </p:nvSpPr>
          <p:spPr>
            <a:xfrm>
              <a:off x="6134132" y="1568289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8" name="矩形 26"/>
            <p:cNvSpPr/>
            <p:nvPr/>
          </p:nvSpPr>
          <p:spPr>
            <a:xfrm>
              <a:off x="6827575" y="1550485"/>
              <a:ext cx="70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  <a:latin typeface="Verdana"/>
                  <a:cs typeface="Verdana"/>
                </a:rPr>
                <a:t>CPU</a:t>
              </a:r>
              <a:endParaRPr kumimoji="1" lang="zh-CN" altLang="en-US" b="1" dirty="0">
                <a:solidFill>
                  <a:schemeClr val="bg1"/>
                </a:solidFill>
                <a:latin typeface="Verdana"/>
                <a:cs typeface="Verdana"/>
              </a:endParaRPr>
            </a:p>
          </p:txBody>
        </p:sp>
        <p:sp>
          <p:nvSpPr>
            <p:cNvPr id="9" name="圆角矩形 27"/>
            <p:cNvSpPr/>
            <p:nvPr/>
          </p:nvSpPr>
          <p:spPr>
            <a:xfrm>
              <a:off x="6716198" y="1977027"/>
              <a:ext cx="1603576" cy="377778"/>
            </a:xfrm>
            <a:prstGeom prst="roundRect">
              <a:avLst/>
            </a:prstGeom>
            <a:solidFill>
              <a:srgbClr val="DDD9C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0xfe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0058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10" name="矩形 28"/>
            <p:cNvSpPr/>
            <p:nvPr/>
          </p:nvSpPr>
          <p:spPr>
            <a:xfrm>
              <a:off x="6122950" y="1996951"/>
              <a:ext cx="5448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600" dirty="0" smtClean="0">
                  <a:latin typeface="Verdana"/>
                  <a:cs typeface="Verdana"/>
                </a:rPr>
                <a:t>PC:</a:t>
              </a:r>
              <a:endParaRPr kumimoji="1"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11" name="矩形 29"/>
            <p:cNvSpPr/>
            <p:nvPr/>
          </p:nvSpPr>
          <p:spPr>
            <a:xfrm>
              <a:off x="6134132" y="2415046"/>
              <a:ext cx="5068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600" dirty="0" smtClean="0">
                  <a:latin typeface="Verdana"/>
                  <a:cs typeface="Verdana"/>
                </a:rPr>
                <a:t>IR:</a:t>
              </a:r>
              <a:endParaRPr kumimoji="1"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12" name="圆角矩形 30"/>
            <p:cNvSpPr/>
            <p:nvPr/>
          </p:nvSpPr>
          <p:spPr>
            <a:xfrm>
              <a:off x="6716197" y="2436859"/>
              <a:ext cx="1603576" cy="377778"/>
            </a:xfrm>
            <a:prstGeom prst="roundRect">
              <a:avLst/>
            </a:prstGeom>
            <a:solidFill>
              <a:srgbClr val="95B3D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1200" b="1" dirty="0" err="1">
                  <a:solidFill>
                    <a:prstClr val="black"/>
                  </a:solidFill>
                  <a:latin typeface="Arial"/>
                  <a:cs typeface="Arial"/>
                </a:rPr>
                <a:t>movq</a:t>
              </a:r>
              <a:r>
                <a:rPr lang="en-US" altLang="zh-CN" sz="1200" b="1" dirty="0">
                  <a:solidFill>
                    <a:prstClr val="black"/>
                  </a:solidFill>
                  <a:latin typeface="Arial"/>
                  <a:cs typeface="Arial"/>
                </a:rPr>
                <a:t> (%</a:t>
              </a:r>
              <a:r>
                <a:rPr lang="en-US" altLang="zh-CN" sz="1200" b="1" dirty="0" err="1">
                  <a:solidFill>
                    <a:prstClr val="black"/>
                  </a:solidFill>
                  <a:latin typeface="Arial"/>
                  <a:cs typeface="Arial"/>
                </a:rPr>
                <a:t>rax</a:t>
              </a:r>
              <a:r>
                <a:rPr lang="en-US" altLang="zh-CN" sz="1200" b="1" dirty="0">
                  <a:solidFill>
                    <a:prstClr val="black"/>
                  </a:solidFill>
                  <a:latin typeface="Arial"/>
                  <a:cs typeface="Arial"/>
                </a:rPr>
                <a:t>), %</a:t>
              </a:r>
              <a:r>
                <a:rPr lang="en-US" altLang="zh-CN" sz="1200" b="1" dirty="0" err="1">
                  <a:solidFill>
                    <a:prstClr val="black"/>
                  </a:solidFill>
                  <a:latin typeface="Arial"/>
                  <a:cs typeface="Arial"/>
                </a:rPr>
                <a:t>rbx</a:t>
              </a:r>
              <a:endParaRPr lang="en-US" altLang="zh-CN" sz="1200" b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3" name="矩形 32"/>
            <p:cNvSpPr/>
            <p:nvPr/>
          </p:nvSpPr>
          <p:spPr>
            <a:xfrm>
              <a:off x="6117788" y="2863758"/>
              <a:ext cx="699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 smtClean="0">
                  <a:latin typeface="Arial"/>
                  <a:cs typeface="Arial"/>
                  <a:sym typeface="Courier New Bold" charset="0"/>
                </a:rPr>
                <a:t>RAX</a:t>
              </a:r>
              <a:r>
                <a:rPr kumimoji="1" lang="en-US" altLang="zh-CN" sz="1600" dirty="0" smtClean="0">
                  <a:latin typeface="Verdana"/>
                  <a:cs typeface="Verdana"/>
                </a:rPr>
                <a:t>:</a:t>
              </a:r>
              <a:endParaRPr kumimoji="1"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14" name="圆角矩形 33"/>
            <p:cNvSpPr/>
            <p:nvPr/>
          </p:nvSpPr>
          <p:spPr>
            <a:xfrm>
              <a:off x="6716197" y="2874129"/>
              <a:ext cx="1603576" cy="377778"/>
            </a:xfrm>
            <a:prstGeom prst="roundRect">
              <a:avLst/>
            </a:prstGeom>
            <a:solidFill>
              <a:srgbClr val="DDD9C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0xee..0038</a:t>
              </a:r>
              <a:endParaRPr lang="zh-CN" altLang="en-US" dirty="0"/>
            </a:p>
          </p:txBody>
        </p:sp>
        <p:sp>
          <p:nvSpPr>
            <p:cNvPr id="15" name="圆角矩形 34"/>
            <p:cNvSpPr/>
            <p:nvPr/>
          </p:nvSpPr>
          <p:spPr>
            <a:xfrm>
              <a:off x="6741444" y="3304072"/>
              <a:ext cx="1603576" cy="377778"/>
            </a:xfrm>
            <a:prstGeom prst="roundRect">
              <a:avLst/>
            </a:prstGeom>
            <a:solidFill>
              <a:srgbClr val="DDD9C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 smtClean="0">
                  <a:solidFill>
                    <a:schemeClr val="tx1"/>
                  </a:solidFill>
                  <a:latin typeface="Arial"/>
                  <a:cs typeface="Arial"/>
                </a:rPr>
                <a:t>0x1</a:t>
              </a:r>
              <a:endParaRPr lang="zh-CN" altLang="en-US" i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" name="矩形 41"/>
            <p:cNvSpPr/>
            <p:nvPr/>
          </p:nvSpPr>
          <p:spPr>
            <a:xfrm>
              <a:off x="7347311" y="369284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mr-IN" altLang="zh-CN" sz="2000" b="1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2000" b="1" dirty="0"/>
            </a:p>
          </p:txBody>
        </p:sp>
        <p:sp>
          <p:nvSpPr>
            <p:cNvPr id="17" name="矩形 42"/>
            <p:cNvSpPr/>
            <p:nvPr/>
          </p:nvSpPr>
          <p:spPr>
            <a:xfrm>
              <a:off x="6114639" y="3315514"/>
              <a:ext cx="699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 smtClean="0">
                  <a:latin typeface="Arial"/>
                  <a:cs typeface="Arial"/>
                  <a:sym typeface="Courier New Bold" charset="0"/>
                </a:rPr>
                <a:t>RBX</a:t>
              </a:r>
              <a:r>
                <a:rPr kumimoji="1" lang="en-US" altLang="zh-CN" sz="1600" dirty="0" smtClean="0">
                  <a:latin typeface="Verdana"/>
                  <a:cs typeface="Verdana"/>
                </a:rPr>
                <a:t>:</a:t>
              </a:r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19" name="矩形 5"/>
          <p:cNvSpPr/>
          <p:nvPr/>
        </p:nvSpPr>
        <p:spPr>
          <a:xfrm>
            <a:off x="6930882" y="5443111"/>
            <a:ext cx="122442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 smtClean="0">
                <a:latin typeface="Verdana"/>
                <a:cs typeface="Verdana"/>
              </a:rPr>
              <a:t>Memory</a:t>
            </a:r>
            <a:endParaRPr lang="zh-CN" altLang="en-US" b="1" dirty="0"/>
          </a:p>
        </p:txBody>
      </p:sp>
      <p:sp>
        <p:nvSpPr>
          <p:cNvPr id="20" name="矩形 6"/>
          <p:cNvSpPr/>
          <p:nvPr/>
        </p:nvSpPr>
        <p:spPr>
          <a:xfrm>
            <a:off x="6744498" y="2473564"/>
            <a:ext cx="1565903" cy="373433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矩形 7"/>
          <p:cNvSpPr/>
          <p:nvPr/>
        </p:nvSpPr>
        <p:spPr>
          <a:xfrm>
            <a:off x="6744498" y="2100131"/>
            <a:ext cx="1565903" cy="373433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2" name="矩形 8"/>
          <p:cNvSpPr/>
          <p:nvPr/>
        </p:nvSpPr>
        <p:spPr>
          <a:xfrm>
            <a:off x="6744498" y="1729341"/>
            <a:ext cx="1565903" cy="373433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23" name="矩形 9"/>
          <p:cNvSpPr/>
          <p:nvPr/>
        </p:nvSpPr>
        <p:spPr>
          <a:xfrm>
            <a:off x="6744498" y="1355908"/>
            <a:ext cx="1565903" cy="373433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24" name="矩形 10"/>
          <p:cNvSpPr/>
          <p:nvPr/>
        </p:nvSpPr>
        <p:spPr>
          <a:xfrm>
            <a:off x="6744498" y="2846604"/>
            <a:ext cx="1565903" cy="373433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i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矩形 11"/>
          <p:cNvSpPr/>
          <p:nvPr/>
        </p:nvSpPr>
        <p:spPr>
          <a:xfrm>
            <a:off x="6748005" y="3594113"/>
            <a:ext cx="156590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矩形 12"/>
          <p:cNvSpPr/>
          <p:nvPr/>
        </p:nvSpPr>
        <p:spPr>
          <a:xfrm>
            <a:off x="6751510" y="3967546"/>
            <a:ext cx="1565903" cy="373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13"/>
          <p:cNvSpPr/>
          <p:nvPr/>
        </p:nvSpPr>
        <p:spPr>
          <a:xfrm>
            <a:off x="6757593" y="4333606"/>
            <a:ext cx="1565903" cy="373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矩形 14"/>
          <p:cNvSpPr/>
          <p:nvPr/>
        </p:nvSpPr>
        <p:spPr>
          <a:xfrm>
            <a:off x="6757593" y="4701177"/>
            <a:ext cx="1565903" cy="373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矩形 15"/>
          <p:cNvSpPr/>
          <p:nvPr/>
        </p:nvSpPr>
        <p:spPr>
          <a:xfrm>
            <a:off x="6757593" y="5069678"/>
            <a:ext cx="1565903" cy="373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0" name="矩形 24"/>
          <p:cNvSpPr/>
          <p:nvPr/>
        </p:nvSpPr>
        <p:spPr>
          <a:xfrm>
            <a:off x="6744498" y="3229648"/>
            <a:ext cx="156590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42" name="Straight Arrow Connector 39"/>
          <p:cNvCxnSpPr/>
          <p:nvPr/>
        </p:nvCxnSpPr>
        <p:spPr bwMode="auto">
          <a:xfrm flipV="1">
            <a:off x="2821649" y="2620753"/>
            <a:ext cx="3768819" cy="23094"/>
          </a:xfrm>
          <a:prstGeom prst="straightConnector1">
            <a:avLst/>
          </a:prstGeom>
          <a:ln w="28575" cmpd="sng">
            <a:headEnd type="triangl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04919" y="5868657"/>
            <a:ext cx="7519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 OS assigns different processes different memory regions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3448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0"/>
          <p:cNvSpPr>
            <a:spLocks noChangeArrowheads="1"/>
          </p:cNvSpPr>
          <p:nvPr/>
        </p:nvSpPr>
        <p:spPr bwMode="auto">
          <a:xfrm>
            <a:off x="2449725" y="3312107"/>
            <a:ext cx="2459182" cy="227789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/>
                <a:cs typeface="Arial"/>
              </a:rPr>
              <a:t>Speedup Address Translation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1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Translation </a:t>
            </a:r>
            <a:r>
              <a:rPr kumimoji="1" lang="en-US" altLang="zh-CN" dirty="0" err="1" smtClean="0"/>
              <a:t>lookaside</a:t>
            </a:r>
            <a:r>
              <a:rPr kumimoji="1" lang="en-US" altLang="zh-CN" dirty="0" smtClean="0"/>
              <a:t> buffer (TLB)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/>
              <a:t>Small </a:t>
            </a:r>
            <a:r>
              <a:rPr lang="en-GB" altLang="zh-CN" dirty="0" smtClean="0"/>
              <a:t>cache </a:t>
            </a:r>
            <a:r>
              <a:rPr lang="en-GB" altLang="zh-CN" dirty="0"/>
              <a:t>in MMU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/>
              <a:t>Maps virtual page numbers </a:t>
            </a:r>
            <a:r>
              <a:rPr lang="en-GB" altLang="zh-CN" dirty="0" smtClean="0"/>
              <a:t>to </a:t>
            </a:r>
            <a:r>
              <a:rPr lang="en-GB" altLang="zh-CN" dirty="0"/>
              <a:t>physical page numbers</a:t>
            </a:r>
          </a:p>
          <a:p>
            <a:pPr lvl="1"/>
            <a:endParaRPr kumimoji="1" lang="zh-CN" altLang="en-US" dirty="0"/>
          </a:p>
        </p:txBody>
      </p:sp>
      <p:grpSp>
        <p:nvGrpSpPr>
          <p:cNvPr id="130" name="组 129"/>
          <p:cNvGrpSpPr/>
          <p:nvPr/>
        </p:nvGrpSpPr>
        <p:grpSpPr>
          <a:xfrm>
            <a:off x="170185" y="3638997"/>
            <a:ext cx="1352272" cy="858175"/>
            <a:chOff x="6134132" y="1398807"/>
            <a:chExt cx="2263361" cy="2524666"/>
          </a:xfrm>
        </p:grpSpPr>
        <p:sp>
          <p:nvSpPr>
            <p:cNvPr id="131" name="矩形 130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graphicFrame>
        <p:nvGraphicFramePr>
          <p:cNvPr id="135" name="表格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95264"/>
              </p:ext>
            </p:extLst>
          </p:nvPr>
        </p:nvGraphicFramePr>
        <p:xfrm>
          <a:off x="2761133" y="3758841"/>
          <a:ext cx="1766772" cy="1538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424"/>
                <a:gridCol w="785348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VPN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097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6" name="矩形 135"/>
          <p:cNvSpPr/>
          <p:nvPr/>
        </p:nvSpPr>
        <p:spPr>
          <a:xfrm>
            <a:off x="2853493" y="5251449"/>
            <a:ext cx="1580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TLB (4 Entries)</a:t>
            </a:r>
            <a:endParaRPr lang="zh-CN" alt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37" name="Straight Arrow Connector 39"/>
          <p:cNvCxnSpPr>
            <a:stCxn id="131" idx="3"/>
            <a:endCxn id="128" idx="1"/>
          </p:cNvCxnSpPr>
          <p:nvPr/>
        </p:nvCxnSpPr>
        <p:spPr bwMode="auto">
          <a:xfrm>
            <a:off x="1522457" y="4068085"/>
            <a:ext cx="927268" cy="382970"/>
          </a:xfrm>
          <a:prstGeom prst="bentConnector3">
            <a:avLst>
              <a:gd name="adj1" fmla="val 50000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3183268" y="3247146"/>
            <a:ext cx="879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2000" b="1" dirty="0">
                <a:solidFill>
                  <a:schemeClr val="bg1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151" name="矩形 150"/>
          <p:cNvSpPr/>
          <p:nvPr/>
        </p:nvSpPr>
        <p:spPr>
          <a:xfrm>
            <a:off x="1437456" y="3701528"/>
            <a:ext cx="1129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VA: 0x2234</a:t>
            </a:r>
            <a:endParaRPr lang="zh-CN" altLang="en-US" sz="1400" b="1" dirty="0"/>
          </a:p>
        </p:txBody>
      </p:sp>
      <p:sp>
        <p:nvSpPr>
          <p:cNvPr id="14" name="矩形 13"/>
          <p:cNvSpPr/>
          <p:nvPr/>
        </p:nvSpPr>
        <p:spPr>
          <a:xfrm>
            <a:off x="5089285" y="5312425"/>
            <a:ext cx="3288080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Example: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VPN = 0x2234 &gt;&gt; 12 = 0x2</a:t>
            </a:r>
            <a:endParaRPr lang="en-US" altLang="zh-CN" sz="1400" dirty="0"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r>
              <a:rPr lang="en-US" altLang="zh-CN" sz="1400" dirty="0" err="1" smtClean="0">
                <a:solidFill>
                  <a:prstClr val="black"/>
                </a:solidFill>
                <a:latin typeface="Arial"/>
                <a:cs typeface="Arial"/>
              </a:rPr>
              <a:t>TLB_Index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 = 0x2 % 4 = 2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Check TLB[2].VPN which is Empty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Go through the page table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Buffer the result in TLB</a:t>
            </a:r>
          </a:p>
          <a:p>
            <a:pPr lvl="1"/>
            <a:endParaRPr lang="en-US" altLang="zh-CN" sz="1400" dirty="0" smtClean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84869" y="2840147"/>
            <a:ext cx="4244972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Calculate VPN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VPN = VA &gt;&gt; 12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Check TLB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Index = </a:t>
            </a:r>
            <a:r>
              <a:rPr lang="en-US" altLang="zh-CN" sz="1400" i="1" dirty="0" smtClean="0">
                <a:solidFill>
                  <a:srgbClr val="000090"/>
                </a:solidFill>
                <a:latin typeface="Arial"/>
                <a:cs typeface="Arial"/>
              </a:rPr>
              <a:t>VPN % 4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Check if TLB[Index].VPN == VPN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On TLB hit,  </a:t>
            </a:r>
          </a:p>
          <a:p>
            <a:pPr lvl="1"/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	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PA = </a:t>
            </a:r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TLB[Index]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.</a:t>
            </a:r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P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PN + Offset</a:t>
            </a:r>
            <a:endParaRPr lang="en-US" altLang="zh-CN" sz="1600" dirty="0">
              <a:solidFill>
                <a:srgbClr val="000090"/>
              </a:solidFill>
              <a:latin typeface="Arial"/>
              <a:cs typeface="Arial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On TLB miss</a:t>
            </a:r>
          </a:p>
          <a:p>
            <a:pPr lvl="2"/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Go though page table to get PPN</a:t>
            </a:r>
          </a:p>
          <a:p>
            <a:pPr lvl="2"/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Buffer the result in TLB </a:t>
            </a:r>
          </a:p>
        </p:txBody>
      </p:sp>
      <p:cxnSp>
        <p:nvCxnSpPr>
          <p:cNvPr id="16" name="Straight Arrow Connector 39"/>
          <p:cNvCxnSpPr>
            <a:endCxn id="18" idx="1"/>
          </p:cNvCxnSpPr>
          <p:nvPr/>
        </p:nvCxnSpPr>
        <p:spPr bwMode="auto">
          <a:xfrm rot="16200000" flipH="1">
            <a:off x="2765575" y="5702153"/>
            <a:ext cx="365907" cy="141610"/>
          </a:xfrm>
          <a:prstGeom prst="bentConnector2">
            <a:avLst/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" name="组 16"/>
          <p:cNvGrpSpPr/>
          <p:nvPr/>
        </p:nvGrpSpPr>
        <p:grpSpPr>
          <a:xfrm>
            <a:off x="2899610" y="5783097"/>
            <a:ext cx="1674205" cy="970192"/>
            <a:chOff x="2198916" y="3051331"/>
            <a:chExt cx="5398326" cy="3629577"/>
          </a:xfrm>
        </p:grpSpPr>
        <p:sp>
          <p:nvSpPr>
            <p:cNvPr id="18" name="矩形 17"/>
            <p:cNvSpPr/>
            <p:nvPr/>
          </p:nvSpPr>
          <p:spPr>
            <a:xfrm>
              <a:off x="2584951" y="3333169"/>
              <a:ext cx="841884" cy="72935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584951" y="3333169"/>
              <a:ext cx="841884" cy="24733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596087" y="3580507"/>
              <a:ext cx="841884" cy="24733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700" i="1" dirty="0" smtClean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7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596087" y="3824099"/>
              <a:ext cx="841884" cy="247338"/>
            </a:xfrm>
            <a:prstGeom prst="rect">
              <a:avLst/>
            </a:prstGeom>
            <a:solidFill>
              <a:srgbClr val="262626">
                <a:alpha val="0"/>
              </a:srgbClr>
            </a:solidFill>
            <a:ln w="9525" cmpd="sng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097401" y="4752619"/>
              <a:ext cx="595439" cy="863564"/>
            </a:xfrm>
            <a:prstGeom prst="rect">
              <a:avLst/>
            </a:prstGeom>
            <a:noFill/>
            <a:ln w="9525" cmpd="sng">
              <a:noFill/>
            </a:ln>
          </p:spPr>
          <p:txBody>
            <a:bodyPr wrap="none" rtlCol="0">
              <a:spAutoFit/>
            </a:bodyPr>
            <a:lstStyle/>
            <a:p>
              <a:endParaRPr kumimoji="1" lang="zh-CN" altLang="en-US" sz="900" dirty="0"/>
            </a:p>
          </p:txBody>
        </p:sp>
        <p:cxnSp>
          <p:nvCxnSpPr>
            <p:cNvPr id="23" name="Straight Arrow Connector 39"/>
            <p:cNvCxnSpPr>
              <a:stCxn id="19" idx="3"/>
              <a:endCxn id="72" idx="1"/>
            </p:cNvCxnSpPr>
            <p:nvPr/>
          </p:nvCxnSpPr>
          <p:spPr bwMode="auto">
            <a:xfrm flipV="1">
              <a:off x="3426835" y="3187578"/>
              <a:ext cx="441045" cy="269260"/>
            </a:xfrm>
            <a:prstGeom prst="bentConnector3">
              <a:avLst>
                <a:gd name="adj1" fmla="val 50000"/>
              </a:avLst>
            </a:prstGeom>
            <a:ln w="317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/>
          </p:nvGrpSpPr>
          <p:grpSpPr>
            <a:xfrm>
              <a:off x="3867880" y="3063909"/>
              <a:ext cx="853020" cy="738268"/>
              <a:chOff x="549560" y="4272458"/>
              <a:chExt cx="1053915" cy="956121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7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7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25" name="组 24"/>
            <p:cNvGrpSpPr/>
            <p:nvPr/>
          </p:nvGrpSpPr>
          <p:grpSpPr>
            <a:xfrm>
              <a:off x="3835537" y="4567130"/>
              <a:ext cx="853020" cy="738268"/>
              <a:chOff x="549560" y="4272458"/>
              <a:chExt cx="1053915" cy="956121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549560" y="4272458"/>
                <a:ext cx="1040156" cy="9445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7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7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26" name="组 25"/>
            <p:cNvGrpSpPr/>
            <p:nvPr/>
          </p:nvGrpSpPr>
          <p:grpSpPr>
            <a:xfrm>
              <a:off x="4990354" y="3059016"/>
              <a:ext cx="853020" cy="738268"/>
              <a:chOff x="549560" y="4272458"/>
              <a:chExt cx="1053915" cy="956121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7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7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27" name="组 26"/>
            <p:cNvGrpSpPr/>
            <p:nvPr/>
          </p:nvGrpSpPr>
          <p:grpSpPr>
            <a:xfrm>
              <a:off x="4989945" y="3996393"/>
              <a:ext cx="853020" cy="738268"/>
              <a:chOff x="549560" y="4272458"/>
              <a:chExt cx="1053915" cy="956121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549560" y="4272458"/>
                <a:ext cx="1040156" cy="9445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7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7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28" name="Straight Arrow Connector 39"/>
            <p:cNvCxnSpPr>
              <a:stCxn id="72" idx="3"/>
              <a:endCxn id="64" idx="1"/>
            </p:cNvCxnSpPr>
            <p:nvPr/>
          </p:nvCxnSpPr>
          <p:spPr bwMode="auto">
            <a:xfrm flipV="1">
              <a:off x="4709764" y="3182685"/>
              <a:ext cx="280590" cy="4893"/>
            </a:xfrm>
            <a:prstGeom prst="bentConnector3">
              <a:avLst>
                <a:gd name="adj1" fmla="val 50000"/>
              </a:avLst>
            </a:prstGeom>
            <a:ln w="952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39"/>
            <p:cNvCxnSpPr>
              <a:stCxn id="74" idx="3"/>
              <a:endCxn id="60" idx="1"/>
            </p:cNvCxnSpPr>
            <p:nvPr/>
          </p:nvCxnSpPr>
          <p:spPr bwMode="auto">
            <a:xfrm>
              <a:off x="4720900" y="3678508"/>
              <a:ext cx="269045" cy="441554"/>
            </a:xfrm>
            <a:prstGeom prst="bentConnector3">
              <a:avLst>
                <a:gd name="adj1" fmla="val 50000"/>
              </a:avLst>
            </a:prstGeom>
            <a:ln w="952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组 29"/>
            <p:cNvGrpSpPr/>
            <p:nvPr/>
          </p:nvGrpSpPr>
          <p:grpSpPr>
            <a:xfrm>
              <a:off x="5001490" y="5068469"/>
              <a:ext cx="853020" cy="738268"/>
              <a:chOff x="549560" y="4272458"/>
              <a:chExt cx="1053915" cy="956121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7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7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31" name="Straight Arrow Connector 39"/>
            <p:cNvCxnSpPr>
              <a:stCxn id="70" idx="3"/>
              <a:endCxn id="56" idx="1"/>
            </p:cNvCxnSpPr>
            <p:nvPr/>
          </p:nvCxnSpPr>
          <p:spPr bwMode="auto">
            <a:xfrm>
              <a:off x="4688557" y="5181729"/>
              <a:ext cx="312933" cy="10409"/>
            </a:xfrm>
            <a:prstGeom prst="straightConnector1">
              <a:avLst/>
            </a:prstGeom>
            <a:ln w="952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组 31"/>
            <p:cNvGrpSpPr/>
            <p:nvPr/>
          </p:nvGrpSpPr>
          <p:grpSpPr>
            <a:xfrm>
              <a:off x="6343482" y="3051331"/>
              <a:ext cx="853020" cy="738268"/>
              <a:chOff x="549560" y="4272458"/>
              <a:chExt cx="1053915" cy="956121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7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7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33" name="Straight Arrow Connector 39"/>
            <p:cNvCxnSpPr>
              <a:stCxn id="64" idx="3"/>
              <a:endCxn id="52" idx="1"/>
            </p:cNvCxnSpPr>
            <p:nvPr/>
          </p:nvCxnSpPr>
          <p:spPr bwMode="auto">
            <a:xfrm flipV="1">
              <a:off x="5832238" y="3175000"/>
              <a:ext cx="511244" cy="7685"/>
            </a:xfrm>
            <a:prstGeom prst="bentConnector3">
              <a:avLst>
                <a:gd name="adj1" fmla="val 50000"/>
              </a:avLst>
            </a:prstGeom>
            <a:ln w="952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组 33"/>
            <p:cNvGrpSpPr/>
            <p:nvPr/>
          </p:nvGrpSpPr>
          <p:grpSpPr>
            <a:xfrm>
              <a:off x="6354618" y="4062523"/>
              <a:ext cx="853020" cy="738268"/>
              <a:chOff x="549560" y="4272458"/>
              <a:chExt cx="1053915" cy="956121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7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7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35" name="Straight Arrow Connector 39"/>
            <p:cNvCxnSpPr>
              <a:stCxn id="66" idx="3"/>
              <a:endCxn id="48" idx="1"/>
            </p:cNvCxnSpPr>
            <p:nvPr/>
          </p:nvCxnSpPr>
          <p:spPr bwMode="auto">
            <a:xfrm>
              <a:off x="5843374" y="3673615"/>
              <a:ext cx="511244" cy="512577"/>
            </a:xfrm>
            <a:prstGeom prst="bentConnector3">
              <a:avLst>
                <a:gd name="adj1" fmla="val 50000"/>
              </a:avLst>
            </a:prstGeom>
            <a:ln w="952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组 35"/>
            <p:cNvGrpSpPr/>
            <p:nvPr/>
          </p:nvGrpSpPr>
          <p:grpSpPr>
            <a:xfrm>
              <a:off x="6365754" y="5150079"/>
              <a:ext cx="853020" cy="738268"/>
              <a:chOff x="549560" y="4272458"/>
              <a:chExt cx="1053915" cy="956121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549560" y="4272458"/>
                <a:ext cx="1040156" cy="94457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49560" y="4272458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63319" y="4592782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700" i="1" dirty="0" smtClean="0">
                    <a:ln>
                      <a:solidFill>
                        <a:schemeClr val="tx1"/>
                      </a:solidFill>
                      <a:prstDash val="dash"/>
                    </a:ln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7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63319" y="4908255"/>
                <a:ext cx="1040156" cy="320324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cmpd="sng">
                <a:solidFill>
                  <a:srgbClr val="00009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2198916" y="4217987"/>
              <a:ext cx="1587839" cy="748424"/>
            </a:xfrm>
            <a:prstGeom prst="rect">
              <a:avLst/>
            </a:prstGeom>
            <a:ln w="9525" cmpd="sng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700" b="1" dirty="0" smtClean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Level 0</a:t>
              </a:r>
              <a:endParaRPr lang="zh-CN" altLang="en-US" sz="7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454921" y="5444384"/>
              <a:ext cx="1576995" cy="748424"/>
            </a:xfrm>
            <a:prstGeom prst="rect">
              <a:avLst/>
            </a:prstGeom>
            <a:ln w="9525" cmpd="sng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700" b="1" dirty="0" smtClean="0">
                  <a:solidFill>
                    <a:schemeClr val="accent2">
                      <a:lumMod val="75000"/>
                    </a:schemeClr>
                  </a:solidFill>
                  <a:latin typeface="Arial"/>
                  <a:cs typeface="Arial"/>
                </a:rPr>
                <a:t>Level 1</a:t>
              </a:r>
              <a:endParaRPr lang="zh-CN" altLang="en-US" sz="7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714550" y="5886304"/>
              <a:ext cx="1587839" cy="748424"/>
            </a:xfrm>
            <a:prstGeom prst="rect">
              <a:avLst/>
            </a:prstGeom>
            <a:ln w="9525" cmpd="sng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700" b="1" dirty="0" smtClean="0">
                  <a:solidFill>
                    <a:schemeClr val="accent3">
                      <a:lumMod val="75000"/>
                    </a:schemeClr>
                  </a:solidFill>
                  <a:latin typeface="Arial"/>
                  <a:cs typeface="Arial"/>
                </a:rPr>
                <a:t>Level 2</a:t>
              </a:r>
              <a:endParaRPr lang="zh-CN" altLang="en-US" sz="7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009403" y="5932484"/>
              <a:ext cx="1587839" cy="748424"/>
            </a:xfrm>
            <a:prstGeom prst="rect">
              <a:avLst/>
            </a:prstGeom>
            <a:ln w="9525" cmpd="sng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700" b="1" dirty="0" smtClean="0">
                  <a:solidFill>
                    <a:schemeClr val="accent4">
                      <a:lumMod val="75000"/>
                    </a:schemeClr>
                  </a:solidFill>
                  <a:latin typeface="Arial"/>
                  <a:cs typeface="Arial"/>
                </a:rPr>
                <a:t>Level 3</a:t>
              </a:r>
              <a:endParaRPr lang="zh-CN" altLang="en-US" sz="7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41" name="Straight Arrow Connector 39"/>
            <p:cNvCxnSpPr/>
            <p:nvPr/>
          </p:nvCxnSpPr>
          <p:spPr bwMode="auto">
            <a:xfrm>
              <a:off x="3437971" y="3947768"/>
              <a:ext cx="397566" cy="743031"/>
            </a:xfrm>
            <a:prstGeom prst="bentConnector3">
              <a:avLst>
                <a:gd name="adj1" fmla="val 50000"/>
              </a:avLst>
            </a:prstGeom>
            <a:ln w="952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39"/>
            <p:cNvCxnSpPr/>
            <p:nvPr/>
          </p:nvCxnSpPr>
          <p:spPr bwMode="auto">
            <a:xfrm>
              <a:off x="5843374" y="5192138"/>
              <a:ext cx="522380" cy="81610"/>
            </a:xfrm>
            <a:prstGeom prst="straightConnector1">
              <a:avLst/>
            </a:prstGeom>
            <a:ln w="9525" cmpd="sng">
              <a:solidFill>
                <a:srgbClr val="00009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矩形 74"/>
          <p:cNvSpPr/>
          <p:nvPr/>
        </p:nvSpPr>
        <p:spPr>
          <a:xfrm>
            <a:off x="1735426" y="5572823"/>
            <a:ext cx="1142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Virtual </a:t>
            </a:r>
            <a:r>
              <a:rPr lang="en-US" altLang="zh-CN" sz="1200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ddress</a:t>
            </a:r>
            <a:endParaRPr lang="zh-CN" altLang="en-US" sz="1200" b="1" dirty="0"/>
          </a:p>
        </p:txBody>
      </p:sp>
      <p:sp>
        <p:nvSpPr>
          <p:cNvPr id="84" name="矩形 83"/>
          <p:cNvSpPr/>
          <p:nvPr/>
        </p:nvSpPr>
        <p:spPr>
          <a:xfrm>
            <a:off x="4081372" y="5791883"/>
            <a:ext cx="11422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PP5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27788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Latency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Memory access</a:t>
            </a:r>
          </a:p>
          <a:p>
            <a:pPr lvl="1"/>
            <a:r>
              <a:rPr kumimoji="1" lang="en-US" altLang="zh-CN" dirty="0" smtClean="0"/>
              <a:t>Hundreds of CPU cycles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TLB access</a:t>
            </a:r>
          </a:p>
          <a:p>
            <a:pPr lvl="1"/>
            <a:r>
              <a:rPr kumimoji="1" lang="en-US" altLang="zh-CN" dirty="0" smtClean="0"/>
              <a:t>Only a couple of CPU cycles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58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Summary</a:t>
            </a:r>
            <a:endParaRPr kumimoji="1" lang="zh-CN" altLang="en-US" dirty="0"/>
          </a:p>
        </p:txBody>
      </p:sp>
      <p:cxnSp>
        <p:nvCxnSpPr>
          <p:cNvPr id="5" name="直线箭头连接符 4"/>
          <p:cNvCxnSpPr>
            <a:endCxn id="7" idx="1"/>
          </p:cNvCxnSpPr>
          <p:nvPr/>
        </p:nvCxnSpPr>
        <p:spPr>
          <a:xfrm>
            <a:off x="2299000" y="1751794"/>
            <a:ext cx="13903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689347" y="1499973"/>
            <a:ext cx="1861096" cy="50364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TLB Access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0" name="直线箭头连接符 9"/>
          <p:cNvCxnSpPr>
            <a:stCxn id="7" idx="2"/>
            <a:endCxn id="13" idx="0"/>
          </p:cNvCxnSpPr>
          <p:nvPr/>
        </p:nvCxnSpPr>
        <p:spPr>
          <a:xfrm>
            <a:off x="4619895" y="2003614"/>
            <a:ext cx="10948" cy="372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菱形 12"/>
          <p:cNvSpPr/>
          <p:nvPr/>
        </p:nvSpPr>
        <p:spPr>
          <a:xfrm>
            <a:off x="3968512" y="2375872"/>
            <a:ext cx="1324661" cy="919692"/>
          </a:xfrm>
          <a:prstGeom prst="diamond">
            <a:avLst/>
          </a:prstGeom>
          <a:solidFill>
            <a:srgbClr val="FFFFFF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Hit ?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5" name="直线箭头连接符 14"/>
          <p:cNvCxnSpPr>
            <a:stCxn id="13" idx="2"/>
          </p:cNvCxnSpPr>
          <p:nvPr/>
        </p:nvCxnSpPr>
        <p:spPr>
          <a:xfrm flipH="1">
            <a:off x="4619895" y="3295564"/>
            <a:ext cx="10948" cy="985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923521" y="3506512"/>
            <a:ext cx="561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Yes</a:t>
            </a:r>
            <a:endParaRPr lang="zh-CN" altLang="en-US" dirty="0"/>
          </a:p>
        </p:txBody>
      </p:sp>
      <p:cxnSp>
        <p:nvCxnSpPr>
          <p:cNvPr id="19" name="直线箭头连接符 18"/>
          <p:cNvCxnSpPr>
            <a:stCxn id="13" idx="1"/>
            <a:endCxn id="24" idx="3"/>
          </p:cNvCxnSpPr>
          <p:nvPr/>
        </p:nvCxnSpPr>
        <p:spPr>
          <a:xfrm flipH="1">
            <a:off x="3141967" y="2835718"/>
            <a:ext cx="8265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421128" y="2421708"/>
            <a:ext cx="479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No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280871" y="2583897"/>
            <a:ext cx="1861096" cy="50364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Walk Though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Page Table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700295" y="4280947"/>
            <a:ext cx="1861096" cy="50364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PPN + Offset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43544" y="1232972"/>
            <a:ext cx="1745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Virtual Address</a:t>
            </a:r>
            <a:endParaRPr lang="zh-CN" altLang="en-US" dirty="0"/>
          </a:p>
        </p:txBody>
      </p:sp>
      <p:cxnSp>
        <p:nvCxnSpPr>
          <p:cNvPr id="30" name="直线箭头连接符 29"/>
          <p:cNvCxnSpPr>
            <a:stCxn id="24" idx="2"/>
            <a:endCxn id="28" idx="1"/>
          </p:cNvCxnSpPr>
          <p:nvPr/>
        </p:nvCxnSpPr>
        <p:spPr>
          <a:xfrm rot="16200000" flipH="1">
            <a:off x="2233242" y="3065715"/>
            <a:ext cx="1445230" cy="148887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28" idx="2"/>
          </p:cNvCxnSpPr>
          <p:nvPr/>
        </p:nvCxnSpPr>
        <p:spPr>
          <a:xfrm flipH="1">
            <a:off x="4619895" y="4784588"/>
            <a:ext cx="10948" cy="8211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701999" y="5075089"/>
            <a:ext cx="1942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Physical Address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210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on TLBs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8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0"/>
          <p:cNvSpPr>
            <a:spLocks noChangeArrowheads="1"/>
          </p:cNvSpPr>
          <p:nvPr/>
        </p:nvSpPr>
        <p:spPr bwMode="auto">
          <a:xfrm>
            <a:off x="2351339" y="1355926"/>
            <a:ext cx="2459182" cy="227789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/>
                <a:cs typeface="Arial"/>
              </a:rPr>
              <a:t>Speedup Address Translation</a:t>
            </a:r>
            <a:endParaRPr kumimoji="1" lang="zh-CN" altLang="en-US" dirty="0"/>
          </a:p>
        </p:txBody>
      </p:sp>
      <p:grpSp>
        <p:nvGrpSpPr>
          <p:cNvPr id="130" name="组 129"/>
          <p:cNvGrpSpPr/>
          <p:nvPr/>
        </p:nvGrpSpPr>
        <p:grpSpPr>
          <a:xfrm>
            <a:off x="71799" y="1682816"/>
            <a:ext cx="1352272" cy="858175"/>
            <a:chOff x="6134132" y="1398807"/>
            <a:chExt cx="2263361" cy="2524666"/>
          </a:xfrm>
        </p:grpSpPr>
        <p:sp>
          <p:nvSpPr>
            <p:cNvPr id="131" name="矩形 130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graphicFrame>
        <p:nvGraphicFramePr>
          <p:cNvPr id="135" name="表格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853503"/>
              </p:ext>
            </p:extLst>
          </p:nvPr>
        </p:nvGraphicFramePr>
        <p:xfrm>
          <a:off x="2662747" y="1802660"/>
          <a:ext cx="1766772" cy="1538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424"/>
                <a:gridCol w="785348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097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6" name="矩形 135"/>
          <p:cNvSpPr/>
          <p:nvPr/>
        </p:nvSpPr>
        <p:spPr>
          <a:xfrm>
            <a:off x="2755107" y="3295268"/>
            <a:ext cx="1580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TLB (4 Entries)</a:t>
            </a:r>
            <a:endParaRPr lang="zh-CN" alt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37" name="Straight Arrow Connector 39"/>
          <p:cNvCxnSpPr>
            <a:stCxn id="131" idx="3"/>
            <a:endCxn id="128" idx="1"/>
          </p:cNvCxnSpPr>
          <p:nvPr/>
        </p:nvCxnSpPr>
        <p:spPr bwMode="auto">
          <a:xfrm>
            <a:off x="1424071" y="2111904"/>
            <a:ext cx="927268" cy="382970"/>
          </a:xfrm>
          <a:prstGeom prst="bentConnector3">
            <a:avLst>
              <a:gd name="adj1" fmla="val 50000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3084882" y="1290965"/>
            <a:ext cx="879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2000" b="1" dirty="0">
                <a:solidFill>
                  <a:schemeClr val="bg1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14" name="矩形 13"/>
          <p:cNvSpPr/>
          <p:nvPr/>
        </p:nvSpPr>
        <p:spPr>
          <a:xfrm>
            <a:off x="172713" y="4444937"/>
            <a:ext cx="223706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TLB: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0x1234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, TLB Miss</a:t>
            </a:r>
            <a:endParaRPr lang="en-US" altLang="zh-CN" sz="1400" b="1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lvl="1"/>
            <a:endParaRPr lang="en-US" altLang="zh-CN" sz="1400" dirty="0" smtClean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99028" y="1255088"/>
            <a:ext cx="4244972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Calculate VPN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VPN = VA &gt;&gt; 12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Check TLB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Index = </a:t>
            </a:r>
            <a:r>
              <a:rPr lang="en-US" altLang="zh-CN" sz="1400" i="1" dirty="0" smtClean="0">
                <a:solidFill>
                  <a:srgbClr val="000090"/>
                </a:solidFill>
                <a:latin typeface="Arial"/>
                <a:cs typeface="Arial"/>
              </a:rPr>
              <a:t>VPN % 4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Check if TLB[Index].VPN == VPN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On TLB hit,  </a:t>
            </a:r>
          </a:p>
          <a:p>
            <a:pPr lvl="1"/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	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PA = </a:t>
            </a:r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TLB[Index]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.</a:t>
            </a:r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P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PN + Offset</a:t>
            </a:r>
            <a:endParaRPr lang="en-US" altLang="zh-CN" sz="1600" dirty="0">
              <a:solidFill>
                <a:srgbClr val="000090"/>
              </a:solidFill>
              <a:latin typeface="Arial"/>
              <a:cs typeface="Arial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On TLB miss</a:t>
            </a:r>
          </a:p>
          <a:p>
            <a:pPr lvl="2"/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Go though page table to get PPN</a:t>
            </a:r>
          </a:p>
          <a:p>
            <a:pPr lvl="2"/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Buffer the result in TLB </a:t>
            </a:r>
          </a:p>
        </p:txBody>
      </p:sp>
      <p:sp>
        <p:nvSpPr>
          <p:cNvPr id="77" name="矩形 76"/>
          <p:cNvSpPr/>
          <p:nvPr/>
        </p:nvSpPr>
        <p:spPr>
          <a:xfrm>
            <a:off x="-4837" y="2866753"/>
            <a:ext cx="139241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0x1234</a:t>
            </a:r>
            <a:endParaRPr lang="en-US" altLang="zh-CN" sz="14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0x5234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0x1234</a:t>
            </a:r>
            <a:endParaRPr lang="en-US" altLang="zh-CN" sz="1400" dirty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0x5234</a:t>
            </a:r>
            <a:endParaRPr lang="en-US" altLang="zh-CN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4433" y="2623201"/>
            <a:ext cx="15418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pattern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4061691" y="4118918"/>
            <a:ext cx="4484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Both 0x1234 and 0x5234 go to the entry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675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0"/>
          <p:cNvSpPr>
            <a:spLocks noChangeArrowheads="1"/>
          </p:cNvSpPr>
          <p:nvPr/>
        </p:nvSpPr>
        <p:spPr bwMode="auto">
          <a:xfrm>
            <a:off x="2351339" y="1355926"/>
            <a:ext cx="2459182" cy="227789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/>
                <a:cs typeface="Arial"/>
              </a:rPr>
              <a:t>Speedup Address Translation</a:t>
            </a:r>
            <a:endParaRPr kumimoji="1" lang="zh-CN" altLang="en-US" dirty="0"/>
          </a:p>
        </p:txBody>
      </p:sp>
      <p:grpSp>
        <p:nvGrpSpPr>
          <p:cNvPr id="130" name="组 129"/>
          <p:cNvGrpSpPr/>
          <p:nvPr/>
        </p:nvGrpSpPr>
        <p:grpSpPr>
          <a:xfrm>
            <a:off x="71799" y="1682816"/>
            <a:ext cx="1352272" cy="858175"/>
            <a:chOff x="6134132" y="1398807"/>
            <a:chExt cx="2263361" cy="2524666"/>
          </a:xfrm>
        </p:grpSpPr>
        <p:sp>
          <p:nvSpPr>
            <p:cNvPr id="131" name="矩形 130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graphicFrame>
        <p:nvGraphicFramePr>
          <p:cNvPr id="135" name="表格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636208"/>
              </p:ext>
            </p:extLst>
          </p:nvPr>
        </p:nvGraphicFramePr>
        <p:xfrm>
          <a:off x="2662747" y="1802660"/>
          <a:ext cx="1766772" cy="1538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424"/>
                <a:gridCol w="785348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097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6" name="矩形 135"/>
          <p:cNvSpPr/>
          <p:nvPr/>
        </p:nvSpPr>
        <p:spPr>
          <a:xfrm>
            <a:off x="2755107" y="3295268"/>
            <a:ext cx="1580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TLB (4 Entries)</a:t>
            </a:r>
            <a:endParaRPr lang="zh-CN" alt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37" name="Straight Arrow Connector 39"/>
          <p:cNvCxnSpPr>
            <a:stCxn id="131" idx="3"/>
            <a:endCxn id="128" idx="1"/>
          </p:cNvCxnSpPr>
          <p:nvPr/>
        </p:nvCxnSpPr>
        <p:spPr bwMode="auto">
          <a:xfrm>
            <a:off x="1424071" y="2111904"/>
            <a:ext cx="927268" cy="382970"/>
          </a:xfrm>
          <a:prstGeom prst="bentConnector3">
            <a:avLst>
              <a:gd name="adj1" fmla="val 50000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3084882" y="1290965"/>
            <a:ext cx="879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2000" b="1" dirty="0">
                <a:solidFill>
                  <a:schemeClr val="bg1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15" name="矩形 14"/>
          <p:cNvSpPr/>
          <p:nvPr/>
        </p:nvSpPr>
        <p:spPr>
          <a:xfrm>
            <a:off x="4899028" y="1255088"/>
            <a:ext cx="4244972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Calculate VPN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VPN = VA &gt;&gt; 12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Check TLB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Index = </a:t>
            </a:r>
            <a:r>
              <a:rPr lang="en-US" altLang="zh-CN" sz="1400" i="1" dirty="0" smtClean="0">
                <a:solidFill>
                  <a:srgbClr val="000090"/>
                </a:solidFill>
                <a:latin typeface="Arial"/>
                <a:cs typeface="Arial"/>
              </a:rPr>
              <a:t>VPN % 4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Check if TLB[Index].VPN == VPN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On TLB hit,  </a:t>
            </a:r>
          </a:p>
          <a:p>
            <a:pPr lvl="1"/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	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PA = </a:t>
            </a:r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TLB[Index]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.</a:t>
            </a:r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P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PN + Offset</a:t>
            </a:r>
            <a:endParaRPr lang="en-US" altLang="zh-CN" sz="1600" dirty="0">
              <a:solidFill>
                <a:srgbClr val="000090"/>
              </a:solidFill>
              <a:latin typeface="Arial"/>
              <a:cs typeface="Arial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On TLB miss</a:t>
            </a:r>
          </a:p>
          <a:p>
            <a:pPr lvl="2"/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Go though page table to get PPN</a:t>
            </a:r>
          </a:p>
          <a:p>
            <a:pPr lvl="2"/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Buffer the result in TLB </a:t>
            </a:r>
          </a:p>
        </p:txBody>
      </p:sp>
      <p:sp>
        <p:nvSpPr>
          <p:cNvPr id="77" name="矩形 76"/>
          <p:cNvSpPr/>
          <p:nvPr/>
        </p:nvSpPr>
        <p:spPr>
          <a:xfrm>
            <a:off x="-4837" y="2866753"/>
            <a:ext cx="139241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0x1234</a:t>
            </a:r>
            <a:endParaRPr lang="en-US" altLang="zh-CN" sz="14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0x5234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0x1234</a:t>
            </a:r>
            <a:endParaRPr lang="en-US" altLang="zh-CN" sz="1400" dirty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0x5234</a:t>
            </a:r>
            <a:endParaRPr lang="en-US" altLang="zh-CN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4433" y="2623201"/>
            <a:ext cx="15418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pattern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172713" y="4444937"/>
            <a:ext cx="381396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TLB: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0x1234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, TLB Miss, cache VP1&lt;-&gt;PP3</a:t>
            </a:r>
          </a:p>
          <a:p>
            <a:pPr lvl="1"/>
            <a:endParaRPr lang="en-US" altLang="zh-CN" sz="1400" dirty="0" smtClean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61691" y="4118918"/>
            <a:ext cx="4484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Both 0x1234 and 0x5234 go to the entry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654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0"/>
          <p:cNvSpPr>
            <a:spLocks noChangeArrowheads="1"/>
          </p:cNvSpPr>
          <p:nvPr/>
        </p:nvSpPr>
        <p:spPr bwMode="auto">
          <a:xfrm>
            <a:off x="2351339" y="1355926"/>
            <a:ext cx="2459182" cy="227789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/>
                <a:cs typeface="Arial"/>
              </a:rPr>
              <a:t>Speedup Address Translation</a:t>
            </a:r>
            <a:endParaRPr kumimoji="1" lang="zh-CN" altLang="en-US" dirty="0"/>
          </a:p>
        </p:txBody>
      </p:sp>
      <p:grpSp>
        <p:nvGrpSpPr>
          <p:cNvPr id="130" name="组 129"/>
          <p:cNvGrpSpPr/>
          <p:nvPr/>
        </p:nvGrpSpPr>
        <p:grpSpPr>
          <a:xfrm>
            <a:off x="71799" y="1682816"/>
            <a:ext cx="1352272" cy="858175"/>
            <a:chOff x="6134132" y="1398807"/>
            <a:chExt cx="2263361" cy="2524666"/>
          </a:xfrm>
        </p:grpSpPr>
        <p:sp>
          <p:nvSpPr>
            <p:cNvPr id="131" name="矩形 130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graphicFrame>
        <p:nvGraphicFramePr>
          <p:cNvPr id="135" name="表格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467427"/>
              </p:ext>
            </p:extLst>
          </p:nvPr>
        </p:nvGraphicFramePr>
        <p:xfrm>
          <a:off x="2662747" y="1802660"/>
          <a:ext cx="1766772" cy="1538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424"/>
                <a:gridCol w="785348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097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6" name="矩形 135"/>
          <p:cNvSpPr/>
          <p:nvPr/>
        </p:nvSpPr>
        <p:spPr>
          <a:xfrm>
            <a:off x="2755107" y="3295268"/>
            <a:ext cx="1580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TLB (4 Entries)</a:t>
            </a:r>
            <a:endParaRPr lang="zh-CN" alt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37" name="Straight Arrow Connector 39"/>
          <p:cNvCxnSpPr>
            <a:stCxn id="131" idx="3"/>
            <a:endCxn id="128" idx="1"/>
          </p:cNvCxnSpPr>
          <p:nvPr/>
        </p:nvCxnSpPr>
        <p:spPr bwMode="auto">
          <a:xfrm>
            <a:off x="1424071" y="2111904"/>
            <a:ext cx="927268" cy="382970"/>
          </a:xfrm>
          <a:prstGeom prst="bentConnector3">
            <a:avLst>
              <a:gd name="adj1" fmla="val 50000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3084882" y="1290965"/>
            <a:ext cx="879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2000" b="1" dirty="0">
                <a:solidFill>
                  <a:schemeClr val="bg1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15" name="矩形 14"/>
          <p:cNvSpPr/>
          <p:nvPr/>
        </p:nvSpPr>
        <p:spPr>
          <a:xfrm>
            <a:off x="4899028" y="1255088"/>
            <a:ext cx="4244972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Calculate VPN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VPN = VA &gt;&gt; 12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Check TLB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Index = </a:t>
            </a:r>
            <a:r>
              <a:rPr lang="en-US" altLang="zh-CN" sz="1400" i="1" dirty="0" smtClean="0">
                <a:solidFill>
                  <a:srgbClr val="000090"/>
                </a:solidFill>
                <a:latin typeface="Arial"/>
                <a:cs typeface="Arial"/>
              </a:rPr>
              <a:t>VPN % 4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Check if TLB[Index].VPN == VPN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On TLB hit,  </a:t>
            </a:r>
          </a:p>
          <a:p>
            <a:pPr lvl="1"/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	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PA = </a:t>
            </a:r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TLB[Index]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.</a:t>
            </a:r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P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PN + Offset</a:t>
            </a:r>
            <a:endParaRPr lang="en-US" altLang="zh-CN" sz="1600" dirty="0">
              <a:solidFill>
                <a:srgbClr val="000090"/>
              </a:solidFill>
              <a:latin typeface="Arial"/>
              <a:cs typeface="Arial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On TLB miss</a:t>
            </a:r>
          </a:p>
          <a:p>
            <a:pPr lvl="2"/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Go though page table to get PPN</a:t>
            </a:r>
          </a:p>
          <a:p>
            <a:pPr lvl="2"/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Buffer the result in TLB </a:t>
            </a:r>
          </a:p>
        </p:txBody>
      </p:sp>
      <p:sp>
        <p:nvSpPr>
          <p:cNvPr id="77" name="矩形 76"/>
          <p:cNvSpPr/>
          <p:nvPr/>
        </p:nvSpPr>
        <p:spPr>
          <a:xfrm>
            <a:off x="-4837" y="2866753"/>
            <a:ext cx="139241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0x1234</a:t>
            </a:r>
            <a:endParaRPr lang="en-US" altLang="zh-CN" sz="14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0x5234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0x1234</a:t>
            </a:r>
            <a:endParaRPr lang="en-US" altLang="zh-CN" sz="1400" dirty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0x5234</a:t>
            </a:r>
            <a:endParaRPr lang="en-US" altLang="zh-CN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4433" y="2623201"/>
            <a:ext cx="15418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pattern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172713" y="4444937"/>
            <a:ext cx="528093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TLB: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0x1234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, TLB Miss, cache VP1&lt;-&gt;PP3</a:t>
            </a:r>
          </a:p>
          <a:p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0x5234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, TLB Miss, evict VP1&lt;-&gt;PP3, cache VP5&lt;-&gt;PP8 </a:t>
            </a:r>
            <a:endParaRPr lang="en-US" altLang="zh-CN" sz="1400" b="1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lvl="1"/>
            <a:endParaRPr lang="en-US" altLang="zh-CN" sz="1400" dirty="0" smtClean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61691" y="4118918"/>
            <a:ext cx="4484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Both 0x1234 and 0x5234 go to the entry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533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0"/>
          <p:cNvSpPr>
            <a:spLocks noChangeArrowheads="1"/>
          </p:cNvSpPr>
          <p:nvPr/>
        </p:nvSpPr>
        <p:spPr bwMode="auto">
          <a:xfrm>
            <a:off x="2351339" y="1355926"/>
            <a:ext cx="2459182" cy="227789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/>
                <a:cs typeface="Arial"/>
              </a:rPr>
              <a:t>Speedup Address Translation</a:t>
            </a:r>
            <a:endParaRPr kumimoji="1" lang="zh-CN" altLang="en-US" dirty="0"/>
          </a:p>
        </p:txBody>
      </p:sp>
      <p:grpSp>
        <p:nvGrpSpPr>
          <p:cNvPr id="130" name="组 129"/>
          <p:cNvGrpSpPr/>
          <p:nvPr/>
        </p:nvGrpSpPr>
        <p:grpSpPr>
          <a:xfrm>
            <a:off x="71799" y="1682816"/>
            <a:ext cx="1352272" cy="858175"/>
            <a:chOff x="6134132" y="1398807"/>
            <a:chExt cx="2263361" cy="2524666"/>
          </a:xfrm>
        </p:grpSpPr>
        <p:sp>
          <p:nvSpPr>
            <p:cNvPr id="131" name="矩形 130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graphicFrame>
        <p:nvGraphicFramePr>
          <p:cNvPr id="135" name="表格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287226"/>
              </p:ext>
            </p:extLst>
          </p:nvPr>
        </p:nvGraphicFramePr>
        <p:xfrm>
          <a:off x="2662747" y="1802660"/>
          <a:ext cx="1766772" cy="1538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424"/>
                <a:gridCol w="785348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097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6" name="矩形 135"/>
          <p:cNvSpPr/>
          <p:nvPr/>
        </p:nvSpPr>
        <p:spPr>
          <a:xfrm>
            <a:off x="2755107" y="3295268"/>
            <a:ext cx="1580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TLB (4 Entries)</a:t>
            </a:r>
            <a:endParaRPr lang="zh-CN" alt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37" name="Straight Arrow Connector 39"/>
          <p:cNvCxnSpPr>
            <a:stCxn id="131" idx="3"/>
            <a:endCxn id="128" idx="1"/>
          </p:cNvCxnSpPr>
          <p:nvPr/>
        </p:nvCxnSpPr>
        <p:spPr bwMode="auto">
          <a:xfrm>
            <a:off x="1424071" y="2111904"/>
            <a:ext cx="927268" cy="382970"/>
          </a:xfrm>
          <a:prstGeom prst="bentConnector3">
            <a:avLst>
              <a:gd name="adj1" fmla="val 50000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3084882" y="1290965"/>
            <a:ext cx="879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2000" b="1" dirty="0">
                <a:solidFill>
                  <a:schemeClr val="bg1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15" name="矩形 14"/>
          <p:cNvSpPr/>
          <p:nvPr/>
        </p:nvSpPr>
        <p:spPr>
          <a:xfrm>
            <a:off x="4899028" y="1255088"/>
            <a:ext cx="4244972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Calculate VPN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VPN = VA &gt;&gt; 12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Check TLB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Index = </a:t>
            </a:r>
            <a:r>
              <a:rPr lang="en-US" altLang="zh-CN" sz="1400" i="1" dirty="0" smtClean="0">
                <a:solidFill>
                  <a:srgbClr val="000090"/>
                </a:solidFill>
                <a:latin typeface="Arial"/>
                <a:cs typeface="Arial"/>
              </a:rPr>
              <a:t>VPN % 4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Check if TLB[Index].VPN == VPN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On TLB hit,  </a:t>
            </a:r>
          </a:p>
          <a:p>
            <a:pPr lvl="1"/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	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PA = </a:t>
            </a:r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TLB[Index]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.</a:t>
            </a:r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P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PN + Offset</a:t>
            </a:r>
            <a:endParaRPr lang="en-US" altLang="zh-CN" sz="1600" dirty="0">
              <a:solidFill>
                <a:srgbClr val="000090"/>
              </a:solidFill>
              <a:latin typeface="Arial"/>
              <a:cs typeface="Arial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On TLB miss</a:t>
            </a:r>
          </a:p>
          <a:p>
            <a:pPr lvl="2"/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Go though page table to get PPN</a:t>
            </a:r>
          </a:p>
          <a:p>
            <a:pPr lvl="2"/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Buffer the result in TLB </a:t>
            </a:r>
          </a:p>
        </p:txBody>
      </p:sp>
      <p:sp>
        <p:nvSpPr>
          <p:cNvPr id="77" name="矩形 76"/>
          <p:cNvSpPr/>
          <p:nvPr/>
        </p:nvSpPr>
        <p:spPr>
          <a:xfrm>
            <a:off x="-4837" y="2866753"/>
            <a:ext cx="139241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0x1234</a:t>
            </a:r>
            <a:endParaRPr lang="en-US" altLang="zh-CN" sz="14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0x5234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0x1234</a:t>
            </a:r>
            <a:endParaRPr lang="en-US" altLang="zh-CN" sz="1400" dirty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0x5234</a:t>
            </a:r>
            <a:endParaRPr lang="en-US" altLang="zh-CN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4433" y="2623201"/>
            <a:ext cx="15418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pattern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172713" y="4444937"/>
            <a:ext cx="5280938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TLB: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0x1234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, TLB Miss, cache VP1&lt;-&gt;PP3</a:t>
            </a:r>
          </a:p>
          <a:p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0x5234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, TLB Miss, evict VP1&lt;-&gt;PP3, cache VP5&lt;-&gt;PP8</a:t>
            </a:r>
          </a:p>
          <a:p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0x1234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, TLB Miss, evict VP5&lt;-&gt;PP8, cache VP1&lt;-&gt;PP3 </a:t>
            </a:r>
            <a:endParaRPr lang="en-US" altLang="zh-CN" sz="1400" b="1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lvl="1"/>
            <a:endParaRPr lang="en-US" altLang="zh-CN" sz="1400" dirty="0" smtClean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61691" y="4118918"/>
            <a:ext cx="4484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Both 0x1234 and 0x5234 go to the entry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2840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0"/>
          <p:cNvSpPr>
            <a:spLocks noChangeArrowheads="1"/>
          </p:cNvSpPr>
          <p:nvPr/>
        </p:nvSpPr>
        <p:spPr bwMode="auto">
          <a:xfrm>
            <a:off x="2351339" y="1355926"/>
            <a:ext cx="2459182" cy="227789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/>
                <a:cs typeface="Arial"/>
              </a:rPr>
              <a:t>Speedup Address Translation</a:t>
            </a:r>
            <a:endParaRPr kumimoji="1" lang="zh-CN" altLang="en-US" dirty="0"/>
          </a:p>
        </p:txBody>
      </p:sp>
      <p:grpSp>
        <p:nvGrpSpPr>
          <p:cNvPr id="130" name="组 129"/>
          <p:cNvGrpSpPr/>
          <p:nvPr/>
        </p:nvGrpSpPr>
        <p:grpSpPr>
          <a:xfrm>
            <a:off x="71799" y="1682816"/>
            <a:ext cx="1352272" cy="858175"/>
            <a:chOff x="6134132" y="1398807"/>
            <a:chExt cx="2263361" cy="2524666"/>
          </a:xfrm>
        </p:grpSpPr>
        <p:sp>
          <p:nvSpPr>
            <p:cNvPr id="131" name="矩形 130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graphicFrame>
        <p:nvGraphicFramePr>
          <p:cNvPr id="135" name="表格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879142"/>
              </p:ext>
            </p:extLst>
          </p:nvPr>
        </p:nvGraphicFramePr>
        <p:xfrm>
          <a:off x="2662747" y="1802660"/>
          <a:ext cx="1766772" cy="1538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424"/>
                <a:gridCol w="785348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097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6" name="矩形 135"/>
          <p:cNvSpPr/>
          <p:nvPr/>
        </p:nvSpPr>
        <p:spPr>
          <a:xfrm>
            <a:off x="2755107" y="3295268"/>
            <a:ext cx="1580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TLB (4 Entries)</a:t>
            </a:r>
            <a:endParaRPr lang="zh-CN" alt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37" name="Straight Arrow Connector 39"/>
          <p:cNvCxnSpPr>
            <a:stCxn id="131" idx="3"/>
            <a:endCxn id="128" idx="1"/>
          </p:cNvCxnSpPr>
          <p:nvPr/>
        </p:nvCxnSpPr>
        <p:spPr bwMode="auto">
          <a:xfrm>
            <a:off x="1424071" y="2111904"/>
            <a:ext cx="927268" cy="382970"/>
          </a:xfrm>
          <a:prstGeom prst="bentConnector3">
            <a:avLst>
              <a:gd name="adj1" fmla="val 50000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3084882" y="1290965"/>
            <a:ext cx="879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2000" b="1" dirty="0">
                <a:solidFill>
                  <a:schemeClr val="bg1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15" name="矩形 14"/>
          <p:cNvSpPr/>
          <p:nvPr/>
        </p:nvSpPr>
        <p:spPr>
          <a:xfrm>
            <a:off x="4899028" y="1255088"/>
            <a:ext cx="4244972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Calculate VPN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VPN = VA &gt;&gt; 12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Check TLB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Index = </a:t>
            </a:r>
            <a:r>
              <a:rPr lang="en-US" altLang="zh-CN" sz="1400" i="1" dirty="0" smtClean="0">
                <a:solidFill>
                  <a:srgbClr val="000090"/>
                </a:solidFill>
                <a:latin typeface="Arial"/>
                <a:cs typeface="Arial"/>
              </a:rPr>
              <a:t>VPN % 4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Check if TLB[Index].VPN == VPN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On TLB hit,  </a:t>
            </a:r>
          </a:p>
          <a:p>
            <a:pPr lvl="1"/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	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PA = </a:t>
            </a:r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TLB[Index]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.</a:t>
            </a:r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P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PN + Offset</a:t>
            </a:r>
            <a:endParaRPr lang="en-US" altLang="zh-CN" sz="1600" dirty="0">
              <a:solidFill>
                <a:srgbClr val="000090"/>
              </a:solidFill>
              <a:latin typeface="Arial"/>
              <a:cs typeface="Arial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On TLB miss</a:t>
            </a:r>
          </a:p>
          <a:p>
            <a:pPr lvl="2"/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Go though page table to get PPN</a:t>
            </a:r>
          </a:p>
          <a:p>
            <a:pPr lvl="2"/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Buffer the result in TLB </a:t>
            </a:r>
          </a:p>
        </p:txBody>
      </p:sp>
      <p:sp>
        <p:nvSpPr>
          <p:cNvPr id="77" name="矩形 76"/>
          <p:cNvSpPr/>
          <p:nvPr/>
        </p:nvSpPr>
        <p:spPr>
          <a:xfrm>
            <a:off x="-4837" y="2866753"/>
            <a:ext cx="139241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0x1234</a:t>
            </a:r>
            <a:endParaRPr lang="en-US" altLang="zh-CN" sz="14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0x5234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0x1234</a:t>
            </a:r>
            <a:endParaRPr lang="en-US" altLang="zh-CN" sz="1400" dirty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0x5234</a:t>
            </a:r>
            <a:endParaRPr lang="en-US" altLang="zh-CN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4433" y="2623201"/>
            <a:ext cx="15418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pattern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172713" y="4444937"/>
            <a:ext cx="528093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TLB: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0x1234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, TLB Miss, cache VP1&lt;-&gt;PP3</a:t>
            </a:r>
          </a:p>
          <a:p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0x5234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, TLB Miss, evict VP1&lt;-&gt;PP3, cache VP5&lt;-&gt;PP8</a:t>
            </a:r>
          </a:p>
          <a:p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0x1234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, TLB Miss, evict VP5&lt;-&gt;PP8, cache VP1&lt;-&gt;PP3</a:t>
            </a:r>
          </a:p>
          <a:p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access </a:t>
            </a:r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0x5234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, TLB Miss, evict VP5&lt;-&gt;PP8, cache VP1&lt;-&gt;PP3 </a:t>
            </a:r>
            <a:endParaRPr lang="en-US" altLang="zh-CN" sz="1400" b="1" dirty="0">
              <a:solidFill>
                <a:prstClr val="black"/>
              </a:solidFill>
              <a:latin typeface="Arial"/>
              <a:cs typeface="Arial"/>
            </a:endParaRPr>
          </a:p>
          <a:p>
            <a:endParaRPr lang="en-US" altLang="zh-CN" sz="1400" b="1" dirty="0" smtClean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3044" y="5850126"/>
            <a:ext cx="36328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FF0066"/>
                </a:solidFill>
                <a:latin typeface="Arial"/>
                <a:cs typeface="Arial"/>
              </a:rPr>
              <a:t>TLB eviction due to conflict!</a:t>
            </a:r>
            <a:endParaRPr lang="zh-CN" altLang="en-US" sz="2000" dirty="0">
              <a:solidFill>
                <a:srgbClr val="FF0066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61691" y="4118918"/>
            <a:ext cx="4484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Both 0x1234 and 0x5234 go to the entry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9671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0"/>
          <p:cNvSpPr>
            <a:spLocks noChangeArrowheads="1"/>
          </p:cNvSpPr>
          <p:nvPr/>
        </p:nvSpPr>
        <p:spPr bwMode="auto">
          <a:xfrm>
            <a:off x="2351339" y="1355926"/>
            <a:ext cx="2459182" cy="227789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/>
                <a:cs typeface="Arial"/>
              </a:rPr>
              <a:t>Speedup Address Translation</a:t>
            </a:r>
            <a:endParaRPr kumimoji="1" lang="zh-CN" altLang="en-US" dirty="0"/>
          </a:p>
        </p:txBody>
      </p:sp>
      <p:grpSp>
        <p:nvGrpSpPr>
          <p:cNvPr id="130" name="组 129"/>
          <p:cNvGrpSpPr/>
          <p:nvPr/>
        </p:nvGrpSpPr>
        <p:grpSpPr>
          <a:xfrm>
            <a:off x="71799" y="1682816"/>
            <a:ext cx="1352272" cy="858175"/>
            <a:chOff x="6134132" y="1398807"/>
            <a:chExt cx="2263361" cy="2524666"/>
          </a:xfrm>
        </p:grpSpPr>
        <p:sp>
          <p:nvSpPr>
            <p:cNvPr id="131" name="矩形 130"/>
            <p:cNvSpPr/>
            <p:nvPr/>
          </p:nvSpPr>
          <p:spPr>
            <a:xfrm>
              <a:off x="6134132" y="1398807"/>
              <a:ext cx="2263361" cy="252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CPU</a:t>
              </a:r>
              <a:endPara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303037" y="1996951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zh-CN" altLang="en-US" sz="1600" dirty="0">
                <a:latin typeface="Verdana"/>
                <a:cs typeface="Verdana"/>
              </a:endParaRPr>
            </a:p>
          </p:txBody>
        </p:sp>
      </p:grpSp>
      <p:graphicFrame>
        <p:nvGraphicFramePr>
          <p:cNvPr id="135" name="表格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771715"/>
              </p:ext>
            </p:extLst>
          </p:nvPr>
        </p:nvGraphicFramePr>
        <p:xfrm>
          <a:off x="2662747" y="1802660"/>
          <a:ext cx="1766772" cy="1538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424"/>
                <a:gridCol w="785348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097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VP5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PP8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932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unused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6" name="矩形 135"/>
          <p:cNvSpPr/>
          <p:nvPr/>
        </p:nvSpPr>
        <p:spPr>
          <a:xfrm>
            <a:off x="2755107" y="3295268"/>
            <a:ext cx="1580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TLB (4 Entries)</a:t>
            </a:r>
            <a:endParaRPr lang="zh-CN" alt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37" name="Straight Arrow Connector 39"/>
          <p:cNvCxnSpPr>
            <a:stCxn id="131" idx="3"/>
            <a:endCxn id="128" idx="1"/>
          </p:cNvCxnSpPr>
          <p:nvPr/>
        </p:nvCxnSpPr>
        <p:spPr bwMode="auto">
          <a:xfrm>
            <a:off x="1424071" y="2111904"/>
            <a:ext cx="927268" cy="382970"/>
          </a:xfrm>
          <a:prstGeom prst="bentConnector3">
            <a:avLst>
              <a:gd name="adj1" fmla="val 50000"/>
            </a:avLst>
          </a:prstGeom>
          <a:ln w="28575" cmpd="sng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3084882" y="1290965"/>
            <a:ext cx="879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2000" b="1" dirty="0">
                <a:solidFill>
                  <a:schemeClr val="bg1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15" name="矩形 14"/>
          <p:cNvSpPr/>
          <p:nvPr/>
        </p:nvSpPr>
        <p:spPr>
          <a:xfrm>
            <a:off x="4899028" y="1255088"/>
            <a:ext cx="4244972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Calculate VPN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VPN = VA &gt;&gt; 12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Check TLB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Index = </a:t>
            </a:r>
            <a:r>
              <a:rPr lang="en-US" altLang="zh-CN" sz="1400" i="1" dirty="0" smtClean="0">
                <a:solidFill>
                  <a:srgbClr val="000090"/>
                </a:solidFill>
                <a:latin typeface="Arial"/>
                <a:cs typeface="Arial"/>
              </a:rPr>
              <a:t>VPN % 4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Check if TLB[Index].VPN == VPN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On TLB hit,  </a:t>
            </a:r>
          </a:p>
          <a:p>
            <a:pPr lvl="1"/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	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PA = </a:t>
            </a:r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TLB[Index]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.</a:t>
            </a:r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P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PN + Offset</a:t>
            </a:r>
            <a:endParaRPr lang="en-US" altLang="zh-CN" sz="1600" dirty="0">
              <a:solidFill>
                <a:srgbClr val="000090"/>
              </a:solidFill>
              <a:latin typeface="Arial"/>
              <a:cs typeface="Arial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On TLB miss</a:t>
            </a:r>
          </a:p>
          <a:p>
            <a:pPr lvl="2"/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Go though page table to get PPN</a:t>
            </a:r>
          </a:p>
          <a:p>
            <a:pPr lvl="2"/>
            <a:r>
              <a:rPr lang="en-US" altLang="zh-CN" sz="160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srgbClr val="000090"/>
                </a:solidFill>
                <a:latin typeface="Arial"/>
                <a:cs typeface="Arial"/>
              </a:rPr>
              <a:t>  Buffer the result in TLB </a:t>
            </a:r>
          </a:p>
        </p:txBody>
      </p:sp>
      <p:sp>
        <p:nvSpPr>
          <p:cNvPr id="77" name="矩形 76"/>
          <p:cNvSpPr/>
          <p:nvPr/>
        </p:nvSpPr>
        <p:spPr>
          <a:xfrm>
            <a:off x="-4837" y="2866753"/>
            <a:ext cx="139241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0x1234</a:t>
            </a:r>
            <a:endParaRPr lang="en-US" altLang="zh-CN" sz="14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0x5234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0x1234</a:t>
            </a:r>
            <a:endParaRPr lang="en-US" altLang="zh-CN" sz="1400" dirty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0x5234</a:t>
            </a:r>
            <a:endParaRPr lang="en-US" altLang="zh-CN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4433" y="2623201"/>
            <a:ext cx="15418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pattern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172713" y="4444937"/>
            <a:ext cx="528093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TLB: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0x1234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, TLB Miss, cache VP1&lt;-&gt;PP3</a:t>
            </a:r>
          </a:p>
          <a:p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0x5234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, TLB Miss, evict VP1&lt;-&gt;PP3, cache VP5&lt;-&gt;PP8</a:t>
            </a:r>
          </a:p>
          <a:p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access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0x1234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, TLB Miss, evict VP5&lt;-&gt;PP8, cache VP1&lt;-&gt;PP3</a:t>
            </a:r>
          </a:p>
          <a:p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access </a:t>
            </a:r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0x5234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  <a:sym typeface="Wingdings"/>
              </a:rPr>
              <a:t>, TLB Miss, evict VP5&lt;-&gt;PP8, cache VP1&lt;-&gt;PP3 </a:t>
            </a:r>
            <a:endParaRPr lang="en-US" altLang="zh-CN" sz="1400" b="1" dirty="0">
              <a:solidFill>
                <a:prstClr val="black"/>
              </a:solidFill>
              <a:latin typeface="Arial"/>
              <a:cs typeface="Arial"/>
            </a:endParaRPr>
          </a:p>
          <a:p>
            <a:endParaRPr lang="en-US" altLang="zh-CN" sz="1400" b="1" dirty="0" smtClean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3044" y="5829932"/>
            <a:ext cx="7720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FF0066"/>
                </a:solidFill>
                <a:latin typeface="Arial"/>
                <a:cs typeface="Arial"/>
              </a:rPr>
              <a:t>TLB eviction due to conflict! </a:t>
            </a:r>
            <a:r>
              <a:rPr lang="en-US" altLang="zh-CN" sz="2000" b="1" dirty="0" smtClean="0">
                <a:solidFill>
                  <a:srgbClr val="FF0066"/>
                </a:solidFill>
                <a:latin typeface="Arial"/>
                <a:cs typeface="Arial"/>
                <a:sym typeface="Wingdings"/>
              </a:rPr>
              <a:t> </a:t>
            </a:r>
            <a:r>
              <a:rPr lang="en-US" altLang="zh-CN" sz="2400" b="1" dirty="0" smtClean="0">
                <a:solidFill>
                  <a:srgbClr val="000090"/>
                </a:solidFill>
                <a:latin typeface="Arial"/>
                <a:cs typeface="Arial"/>
                <a:sym typeface="Wingdings"/>
              </a:rPr>
              <a:t>Multi-set associative TLB</a:t>
            </a:r>
            <a:endParaRPr lang="zh-CN" altLang="en-US" sz="2400" dirty="0">
              <a:solidFill>
                <a:srgbClr val="00009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61691" y="4118918"/>
            <a:ext cx="4484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Both 0x1234 and 0x5234 go to the entry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094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CPU: time multiplexing</a:t>
            </a:r>
            <a:endParaRPr lang="en-US" dirty="0"/>
          </a:p>
        </p:txBody>
      </p:sp>
      <p:sp>
        <p:nvSpPr>
          <p:cNvPr id="7" name="矩形 4"/>
          <p:cNvSpPr/>
          <p:nvPr/>
        </p:nvSpPr>
        <p:spPr>
          <a:xfrm>
            <a:off x="476693" y="1435442"/>
            <a:ext cx="2263361" cy="252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8" name="矩形 26"/>
          <p:cNvSpPr/>
          <p:nvPr/>
        </p:nvSpPr>
        <p:spPr>
          <a:xfrm>
            <a:off x="1170136" y="1417638"/>
            <a:ext cx="70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latin typeface="Verdana"/>
                <a:cs typeface="Verdana"/>
              </a:rPr>
              <a:t>CPU</a:t>
            </a:r>
            <a:endParaRPr kumimoji="1" lang="zh-CN" altLang="en-US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0" name="矩形 28"/>
          <p:cNvSpPr/>
          <p:nvPr/>
        </p:nvSpPr>
        <p:spPr>
          <a:xfrm>
            <a:off x="465511" y="1864104"/>
            <a:ext cx="544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latin typeface="Verdana"/>
                <a:cs typeface="Verdana"/>
              </a:rPr>
              <a:t>PC: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29"/>
          <p:cNvSpPr/>
          <p:nvPr/>
        </p:nvSpPr>
        <p:spPr>
          <a:xfrm>
            <a:off x="476693" y="2282199"/>
            <a:ext cx="5068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latin typeface="Verdana"/>
                <a:cs typeface="Verdana"/>
              </a:rPr>
              <a:t>IR: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32"/>
          <p:cNvSpPr/>
          <p:nvPr/>
        </p:nvSpPr>
        <p:spPr>
          <a:xfrm>
            <a:off x="460349" y="2730911"/>
            <a:ext cx="699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sz="1600" dirty="0" smtClean="0">
                <a:latin typeface="Verdana"/>
                <a:cs typeface="Verdana"/>
              </a:rPr>
              <a:t>: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16" name="矩形 41"/>
          <p:cNvSpPr/>
          <p:nvPr/>
        </p:nvSpPr>
        <p:spPr>
          <a:xfrm>
            <a:off x="1689872" y="3559998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17" name="矩形 42"/>
          <p:cNvSpPr/>
          <p:nvPr/>
        </p:nvSpPr>
        <p:spPr>
          <a:xfrm>
            <a:off x="457200" y="3182667"/>
            <a:ext cx="699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sz="1600" dirty="0" smtClean="0">
                <a:latin typeface="Verdana"/>
                <a:cs typeface="Verdana"/>
              </a:rPr>
              <a:t>: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5"/>
          <p:cNvSpPr/>
          <p:nvPr/>
        </p:nvSpPr>
        <p:spPr>
          <a:xfrm>
            <a:off x="6930882" y="5443111"/>
            <a:ext cx="122442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 smtClean="0">
                <a:latin typeface="Verdana"/>
                <a:cs typeface="Verdana"/>
              </a:rPr>
              <a:t>Memory</a:t>
            </a:r>
            <a:endParaRPr lang="zh-CN" altLang="en-US" b="1" dirty="0"/>
          </a:p>
        </p:txBody>
      </p:sp>
      <p:sp>
        <p:nvSpPr>
          <p:cNvPr id="20" name="矩形 6"/>
          <p:cNvSpPr/>
          <p:nvPr/>
        </p:nvSpPr>
        <p:spPr>
          <a:xfrm>
            <a:off x="6744498" y="2473564"/>
            <a:ext cx="1565903" cy="373433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矩形 7"/>
          <p:cNvSpPr/>
          <p:nvPr/>
        </p:nvSpPr>
        <p:spPr>
          <a:xfrm>
            <a:off x="6744498" y="2100131"/>
            <a:ext cx="1565903" cy="373433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2" name="矩形 8"/>
          <p:cNvSpPr/>
          <p:nvPr/>
        </p:nvSpPr>
        <p:spPr>
          <a:xfrm>
            <a:off x="6744498" y="1729341"/>
            <a:ext cx="1565903" cy="373433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23" name="矩形 9"/>
          <p:cNvSpPr/>
          <p:nvPr/>
        </p:nvSpPr>
        <p:spPr>
          <a:xfrm>
            <a:off x="6744498" y="1355908"/>
            <a:ext cx="1565903" cy="373433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24" name="矩形 10"/>
          <p:cNvSpPr/>
          <p:nvPr/>
        </p:nvSpPr>
        <p:spPr>
          <a:xfrm>
            <a:off x="6744498" y="2846604"/>
            <a:ext cx="1565903" cy="373433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i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矩形 11"/>
          <p:cNvSpPr/>
          <p:nvPr/>
        </p:nvSpPr>
        <p:spPr>
          <a:xfrm>
            <a:off x="6748005" y="3594113"/>
            <a:ext cx="156590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矩形 12"/>
          <p:cNvSpPr/>
          <p:nvPr/>
        </p:nvSpPr>
        <p:spPr>
          <a:xfrm>
            <a:off x="6751510" y="3967546"/>
            <a:ext cx="1565903" cy="373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13"/>
          <p:cNvSpPr/>
          <p:nvPr/>
        </p:nvSpPr>
        <p:spPr>
          <a:xfrm>
            <a:off x="6757593" y="4333606"/>
            <a:ext cx="1565903" cy="373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矩形 14"/>
          <p:cNvSpPr/>
          <p:nvPr/>
        </p:nvSpPr>
        <p:spPr>
          <a:xfrm>
            <a:off x="6757593" y="4701177"/>
            <a:ext cx="1565903" cy="373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矩形 15"/>
          <p:cNvSpPr/>
          <p:nvPr/>
        </p:nvSpPr>
        <p:spPr>
          <a:xfrm>
            <a:off x="6757593" y="5069678"/>
            <a:ext cx="1565903" cy="373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58758" y="1864104"/>
            <a:ext cx="1628823" cy="1704823"/>
            <a:chOff x="3714812" y="3967546"/>
            <a:chExt cx="1628823" cy="1704823"/>
          </a:xfrm>
        </p:grpSpPr>
        <p:sp>
          <p:nvSpPr>
            <p:cNvPr id="36" name="圆角矩形 27"/>
            <p:cNvSpPr/>
            <p:nvPr/>
          </p:nvSpPr>
          <p:spPr>
            <a:xfrm>
              <a:off x="3714813" y="3967546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7" name="圆角矩形 30"/>
            <p:cNvSpPr/>
            <p:nvPr/>
          </p:nvSpPr>
          <p:spPr>
            <a:xfrm>
              <a:off x="3714812" y="4427378"/>
              <a:ext cx="1603576" cy="37777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altLang="zh-CN" sz="1200" b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38" name="圆角矩形 33"/>
            <p:cNvSpPr/>
            <p:nvPr/>
          </p:nvSpPr>
          <p:spPr>
            <a:xfrm>
              <a:off x="3714812" y="4864648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圆角矩形 34"/>
            <p:cNvSpPr/>
            <p:nvPr/>
          </p:nvSpPr>
          <p:spPr>
            <a:xfrm>
              <a:off x="3740059" y="5294591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0" name="矩形 24"/>
          <p:cNvSpPr/>
          <p:nvPr/>
        </p:nvSpPr>
        <p:spPr>
          <a:xfrm>
            <a:off x="6744498" y="3229648"/>
            <a:ext cx="156590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4919" y="5868657"/>
            <a:ext cx="67199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. OS saves/restores CPU state in memory to switch </a:t>
            </a:r>
          </a:p>
          <a:p>
            <a:r>
              <a:rPr lang="en-US" sz="2400" dirty="0" smtClean="0"/>
              <a:t>execution of one process to another every ~10ms</a:t>
            </a:r>
            <a:endParaRPr lang="en-US" sz="2400" dirty="0"/>
          </a:p>
        </p:txBody>
      </p:sp>
      <p:sp>
        <p:nvSpPr>
          <p:cNvPr id="31" name="圆角矩形 34"/>
          <p:cNvSpPr/>
          <p:nvPr/>
        </p:nvSpPr>
        <p:spPr>
          <a:xfrm>
            <a:off x="2911391" y="2473564"/>
            <a:ext cx="1603576" cy="336078"/>
          </a:xfrm>
          <a:prstGeom prst="roundRect">
            <a:avLst/>
          </a:prstGeom>
          <a:solidFill>
            <a:srgbClr val="DDD9C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smtClean="0">
                <a:solidFill>
                  <a:schemeClr val="tx1"/>
                </a:solidFill>
                <a:latin typeface="Arial"/>
                <a:cs typeface="Arial"/>
              </a:rPr>
              <a:t>saved CPU state</a:t>
            </a:r>
            <a:endParaRPr lang="zh-CN" altLang="en-US" sz="14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58758" y="1855175"/>
            <a:ext cx="1628823" cy="1704823"/>
            <a:chOff x="1058758" y="1844180"/>
            <a:chExt cx="1628823" cy="1704823"/>
          </a:xfrm>
        </p:grpSpPr>
        <p:sp>
          <p:nvSpPr>
            <p:cNvPr id="9" name="圆角矩形 27"/>
            <p:cNvSpPr/>
            <p:nvPr/>
          </p:nvSpPr>
          <p:spPr>
            <a:xfrm>
              <a:off x="1058759" y="1844180"/>
              <a:ext cx="1603576" cy="377778"/>
            </a:xfrm>
            <a:prstGeom prst="roundRect">
              <a:avLst/>
            </a:prstGeom>
            <a:solidFill>
              <a:srgbClr val="DDD9C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0xfe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0058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12" name="圆角矩形 30"/>
            <p:cNvSpPr/>
            <p:nvPr/>
          </p:nvSpPr>
          <p:spPr>
            <a:xfrm>
              <a:off x="1058758" y="2304012"/>
              <a:ext cx="1603576" cy="377778"/>
            </a:xfrm>
            <a:prstGeom prst="roundRect">
              <a:avLst/>
            </a:prstGeom>
            <a:solidFill>
              <a:srgbClr val="95B3D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1200" b="1" dirty="0" err="1">
                  <a:solidFill>
                    <a:prstClr val="black"/>
                  </a:solidFill>
                  <a:latin typeface="Arial"/>
                  <a:cs typeface="Arial"/>
                </a:rPr>
                <a:t>movq</a:t>
              </a:r>
              <a:r>
                <a:rPr lang="en-US" altLang="zh-CN" sz="1200" b="1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lang="en-US" altLang="zh-CN" sz="1200" b="1" dirty="0" smtClean="0">
                  <a:solidFill>
                    <a:prstClr val="black"/>
                  </a:solidFill>
                  <a:latin typeface="Arial"/>
                  <a:cs typeface="Arial"/>
                </a:rPr>
                <a:t>(%</a:t>
              </a:r>
              <a:r>
                <a:rPr lang="en-US" altLang="zh-CN" sz="1200" b="1" dirty="0" err="1" smtClean="0">
                  <a:solidFill>
                    <a:prstClr val="black"/>
                  </a:solidFill>
                  <a:latin typeface="Arial"/>
                  <a:cs typeface="Arial"/>
                </a:rPr>
                <a:t>rax</a:t>
              </a:r>
              <a:r>
                <a:rPr lang="en-US" altLang="zh-CN" sz="1200" b="1" dirty="0" smtClean="0">
                  <a:solidFill>
                    <a:prstClr val="black"/>
                  </a:solidFill>
                  <a:latin typeface="Arial"/>
                  <a:cs typeface="Arial"/>
                </a:rPr>
                <a:t>), %</a:t>
              </a:r>
              <a:r>
                <a:rPr lang="en-US" altLang="zh-CN" sz="1200" b="1" dirty="0" err="1" smtClean="0">
                  <a:solidFill>
                    <a:prstClr val="black"/>
                  </a:solidFill>
                  <a:latin typeface="Arial"/>
                  <a:cs typeface="Arial"/>
                </a:rPr>
                <a:t>rbx</a:t>
              </a:r>
              <a:endParaRPr lang="en-US" altLang="zh-CN" sz="1200" b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4" name="圆角矩形 33"/>
            <p:cNvSpPr/>
            <p:nvPr/>
          </p:nvSpPr>
          <p:spPr>
            <a:xfrm>
              <a:off x="1058758" y="2741282"/>
              <a:ext cx="1603576" cy="377778"/>
            </a:xfrm>
            <a:prstGeom prst="roundRect">
              <a:avLst/>
            </a:prstGeom>
            <a:solidFill>
              <a:srgbClr val="DDD9C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0xee..0038</a:t>
              </a:r>
              <a:endParaRPr lang="zh-CN" altLang="en-US" dirty="0"/>
            </a:p>
          </p:txBody>
        </p:sp>
        <p:sp>
          <p:nvSpPr>
            <p:cNvPr id="15" name="圆角矩形 34"/>
            <p:cNvSpPr/>
            <p:nvPr/>
          </p:nvSpPr>
          <p:spPr>
            <a:xfrm>
              <a:off x="1084005" y="3171225"/>
              <a:ext cx="1603576" cy="377778"/>
            </a:xfrm>
            <a:prstGeom prst="roundRect">
              <a:avLst/>
            </a:prstGeom>
            <a:solidFill>
              <a:srgbClr val="DDD9C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 smtClean="0">
                  <a:solidFill>
                    <a:schemeClr val="tx1"/>
                  </a:solidFill>
                  <a:latin typeface="Arial"/>
                  <a:cs typeface="Arial"/>
                </a:rPr>
                <a:t>0x1</a:t>
              </a:r>
              <a:endParaRPr lang="zh-CN" altLang="en-US" i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017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339E-6 -2.86078E-6 L 0.4182 0.005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10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/>
                <a:cs typeface="Arial"/>
              </a:rPr>
              <a:t>Multi-set associative TLB</a:t>
            </a:r>
          </a:p>
        </p:txBody>
      </p:sp>
      <p:sp>
        <p:nvSpPr>
          <p:cNvPr id="133" name="Rectangle 10"/>
          <p:cNvSpPr>
            <a:spLocks noChangeArrowheads="1"/>
          </p:cNvSpPr>
          <p:nvPr/>
        </p:nvSpPr>
        <p:spPr bwMode="auto">
          <a:xfrm>
            <a:off x="689700" y="3656874"/>
            <a:ext cx="7997099" cy="261101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146276" y="5838202"/>
            <a:ext cx="3663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TLB (16 sets, 4 way 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associative)</a:t>
            </a:r>
            <a:endParaRPr lang="zh-CN" alt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321963" y="6301423"/>
            <a:ext cx="879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2000" b="1" dirty="0">
                <a:solidFill>
                  <a:srgbClr val="000000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137" name="矩形 136"/>
          <p:cNvSpPr/>
          <p:nvPr/>
        </p:nvSpPr>
        <p:spPr>
          <a:xfrm>
            <a:off x="2256145" y="3853947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1461658" y="3865486"/>
            <a:ext cx="7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0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2261945" y="4355257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1467458" y="4366796"/>
            <a:ext cx="7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4488352" y="486095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2000" dirty="0" smtClean="0">
                <a:solidFill>
                  <a:srgbClr val="FFFFFF"/>
                </a:solidFill>
                <a:latin typeface="Arial"/>
                <a:cs typeface="Arial"/>
              </a:rPr>
              <a:t>……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2261945" y="5369739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1347030" y="5381278"/>
            <a:ext cx="852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15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147" name="表格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151987"/>
              </p:ext>
            </p:extLst>
          </p:nvPr>
        </p:nvGraphicFramePr>
        <p:xfrm>
          <a:off x="2327633" y="3897096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" name="表格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263949"/>
              </p:ext>
            </p:extLst>
          </p:nvPr>
        </p:nvGraphicFramePr>
        <p:xfrm>
          <a:off x="3776013" y="3904687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表格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019442"/>
              </p:ext>
            </p:extLst>
          </p:nvPr>
        </p:nvGraphicFramePr>
        <p:xfrm>
          <a:off x="5191602" y="3892857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" name="表格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098224"/>
              </p:ext>
            </p:extLst>
          </p:nvPr>
        </p:nvGraphicFramePr>
        <p:xfrm>
          <a:off x="6650983" y="388190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表格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642969"/>
              </p:ext>
            </p:extLst>
          </p:nvPr>
        </p:nvGraphicFramePr>
        <p:xfrm>
          <a:off x="2305742" y="4401507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表格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232169"/>
              </p:ext>
            </p:extLst>
          </p:nvPr>
        </p:nvGraphicFramePr>
        <p:xfrm>
          <a:off x="3754122" y="440909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表格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3741"/>
              </p:ext>
            </p:extLst>
          </p:nvPr>
        </p:nvGraphicFramePr>
        <p:xfrm>
          <a:off x="5169711" y="439726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表格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552636"/>
              </p:ext>
            </p:extLst>
          </p:nvPr>
        </p:nvGraphicFramePr>
        <p:xfrm>
          <a:off x="6629092" y="4386319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表格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826769"/>
              </p:ext>
            </p:extLst>
          </p:nvPr>
        </p:nvGraphicFramePr>
        <p:xfrm>
          <a:off x="2349529" y="5420283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表格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464272"/>
              </p:ext>
            </p:extLst>
          </p:nvPr>
        </p:nvGraphicFramePr>
        <p:xfrm>
          <a:off x="3797909" y="5427874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表格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678856"/>
              </p:ext>
            </p:extLst>
          </p:nvPr>
        </p:nvGraphicFramePr>
        <p:xfrm>
          <a:off x="5213498" y="5416044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表格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795385"/>
              </p:ext>
            </p:extLst>
          </p:nvPr>
        </p:nvGraphicFramePr>
        <p:xfrm>
          <a:off x="6672879" y="5405095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624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/>
                <a:cs typeface="Arial"/>
              </a:rPr>
              <a:t>Multi-set associative TLB</a:t>
            </a:r>
            <a:endParaRPr kumimoji="1" lang="zh-CN" altLang="en-US" dirty="0"/>
          </a:p>
        </p:txBody>
      </p:sp>
      <p:sp>
        <p:nvSpPr>
          <p:cNvPr id="133" name="Rectangle 10"/>
          <p:cNvSpPr>
            <a:spLocks noChangeArrowheads="1"/>
          </p:cNvSpPr>
          <p:nvPr/>
        </p:nvSpPr>
        <p:spPr bwMode="auto">
          <a:xfrm>
            <a:off x="689700" y="3656874"/>
            <a:ext cx="7997099" cy="261101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146276" y="5838202"/>
            <a:ext cx="3663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TLB (16 sets, 4 way 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associative)</a:t>
            </a:r>
            <a:endParaRPr lang="zh-CN" alt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321963" y="6301423"/>
            <a:ext cx="879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2000" b="1" dirty="0">
                <a:solidFill>
                  <a:srgbClr val="000000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137" name="矩形 136"/>
          <p:cNvSpPr/>
          <p:nvPr/>
        </p:nvSpPr>
        <p:spPr>
          <a:xfrm>
            <a:off x="2256145" y="3853947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1461658" y="3865486"/>
            <a:ext cx="7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0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2261945" y="4355257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1467458" y="4366796"/>
            <a:ext cx="7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4488352" y="486095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2000" dirty="0" smtClean="0">
                <a:solidFill>
                  <a:srgbClr val="FFFFFF"/>
                </a:solidFill>
                <a:latin typeface="Arial"/>
                <a:cs typeface="Arial"/>
              </a:rPr>
              <a:t>……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2261945" y="5369739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1347030" y="5381278"/>
            <a:ext cx="852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15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147" name="表格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409390"/>
              </p:ext>
            </p:extLst>
          </p:nvPr>
        </p:nvGraphicFramePr>
        <p:xfrm>
          <a:off x="2327633" y="3897096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" name="表格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608056"/>
              </p:ext>
            </p:extLst>
          </p:nvPr>
        </p:nvGraphicFramePr>
        <p:xfrm>
          <a:off x="3776013" y="3904687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表格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353227"/>
              </p:ext>
            </p:extLst>
          </p:nvPr>
        </p:nvGraphicFramePr>
        <p:xfrm>
          <a:off x="5191602" y="3892857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" name="表格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80012"/>
              </p:ext>
            </p:extLst>
          </p:nvPr>
        </p:nvGraphicFramePr>
        <p:xfrm>
          <a:off x="6650983" y="388190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表格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125744"/>
              </p:ext>
            </p:extLst>
          </p:nvPr>
        </p:nvGraphicFramePr>
        <p:xfrm>
          <a:off x="2305742" y="4401507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表格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063884"/>
              </p:ext>
            </p:extLst>
          </p:nvPr>
        </p:nvGraphicFramePr>
        <p:xfrm>
          <a:off x="3754122" y="440909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表格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042736"/>
              </p:ext>
            </p:extLst>
          </p:nvPr>
        </p:nvGraphicFramePr>
        <p:xfrm>
          <a:off x="5169711" y="439726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表格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379794"/>
              </p:ext>
            </p:extLst>
          </p:nvPr>
        </p:nvGraphicFramePr>
        <p:xfrm>
          <a:off x="6629092" y="4386319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表格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31481"/>
              </p:ext>
            </p:extLst>
          </p:nvPr>
        </p:nvGraphicFramePr>
        <p:xfrm>
          <a:off x="2349529" y="5420283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表格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053856"/>
              </p:ext>
            </p:extLst>
          </p:nvPr>
        </p:nvGraphicFramePr>
        <p:xfrm>
          <a:off x="3797909" y="5427874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表格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653435"/>
              </p:ext>
            </p:extLst>
          </p:nvPr>
        </p:nvGraphicFramePr>
        <p:xfrm>
          <a:off x="5213498" y="5416044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表格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896267"/>
              </p:ext>
            </p:extLst>
          </p:nvPr>
        </p:nvGraphicFramePr>
        <p:xfrm>
          <a:off x="6672879" y="5405095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TextBox 15"/>
          <p:cNvSpPr txBox="1"/>
          <p:nvPr/>
        </p:nvSpPr>
        <p:spPr>
          <a:xfrm>
            <a:off x="584492" y="1519154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26" name="TextBox 15"/>
          <p:cNvSpPr txBox="1"/>
          <p:nvPr/>
        </p:nvSpPr>
        <p:spPr>
          <a:xfrm>
            <a:off x="7796878" y="1519154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33" name="TextBox 15"/>
          <p:cNvSpPr txBox="1"/>
          <p:nvPr/>
        </p:nvSpPr>
        <p:spPr>
          <a:xfrm>
            <a:off x="4447281" y="1528942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15</a:t>
            </a:r>
          </a:p>
        </p:txBody>
      </p:sp>
      <p:grpSp>
        <p:nvGrpSpPr>
          <p:cNvPr id="35" name="组 34"/>
          <p:cNvGrpSpPr/>
          <p:nvPr/>
        </p:nvGrpSpPr>
        <p:grpSpPr>
          <a:xfrm>
            <a:off x="666852" y="1908066"/>
            <a:ext cx="7484913" cy="442779"/>
            <a:chOff x="764737" y="1910902"/>
            <a:chExt cx="7484913" cy="442779"/>
          </a:xfrm>
        </p:grpSpPr>
        <p:sp>
          <p:nvSpPr>
            <p:cNvPr id="37" name="Rectangle 9"/>
            <p:cNvSpPr/>
            <p:nvPr/>
          </p:nvSpPr>
          <p:spPr bwMode="auto">
            <a:xfrm>
              <a:off x="764737" y="1910902"/>
              <a:ext cx="3897352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Tag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0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Page Offset 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1" name="Rectangle 9"/>
            <p:cNvSpPr/>
            <p:nvPr/>
          </p:nvSpPr>
          <p:spPr bwMode="auto">
            <a:xfrm>
              <a:off x="4662089" y="1913392"/>
              <a:ext cx="1639242" cy="44023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Set Index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42" name="TextBox 15"/>
          <p:cNvSpPr txBox="1"/>
          <p:nvPr/>
        </p:nvSpPr>
        <p:spPr>
          <a:xfrm>
            <a:off x="5819076" y="1551027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12</a:t>
            </a:r>
          </a:p>
        </p:txBody>
      </p:sp>
      <p:sp>
        <p:nvSpPr>
          <p:cNvPr id="43" name="TextBox 15"/>
          <p:cNvSpPr txBox="1"/>
          <p:nvPr/>
        </p:nvSpPr>
        <p:spPr>
          <a:xfrm>
            <a:off x="6121561" y="1553342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11</a:t>
            </a:r>
          </a:p>
        </p:txBody>
      </p:sp>
      <p:cxnSp>
        <p:nvCxnSpPr>
          <p:cNvPr id="4" name="直线箭头连接符 3"/>
          <p:cNvCxnSpPr>
            <a:stCxn id="41" idx="2"/>
            <a:endCxn id="137" idx="3"/>
          </p:cNvCxnSpPr>
          <p:nvPr/>
        </p:nvCxnSpPr>
        <p:spPr>
          <a:xfrm rot="16200000" flipH="1">
            <a:off x="5912625" y="1821991"/>
            <a:ext cx="1704541" cy="2762140"/>
          </a:xfrm>
          <a:prstGeom prst="bentConnector4">
            <a:avLst>
              <a:gd name="adj1" fmla="val 44093"/>
              <a:gd name="adj2" fmla="val 108276"/>
            </a:avLst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68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/>
                <a:cs typeface="Arial"/>
              </a:rPr>
              <a:t>Multi-set associative TLB</a:t>
            </a:r>
            <a:endParaRPr kumimoji="1" lang="zh-CN" altLang="en-US" dirty="0"/>
          </a:p>
        </p:txBody>
      </p:sp>
      <p:sp>
        <p:nvSpPr>
          <p:cNvPr id="133" name="Rectangle 10"/>
          <p:cNvSpPr>
            <a:spLocks noChangeArrowheads="1"/>
          </p:cNvSpPr>
          <p:nvPr/>
        </p:nvSpPr>
        <p:spPr bwMode="auto">
          <a:xfrm>
            <a:off x="689700" y="3656874"/>
            <a:ext cx="7997099" cy="261101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146276" y="5838202"/>
            <a:ext cx="3663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TLB (16 sets, 4 way 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associative)</a:t>
            </a:r>
            <a:endParaRPr lang="zh-CN" alt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321963" y="6301423"/>
            <a:ext cx="879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2000" b="1" dirty="0">
                <a:solidFill>
                  <a:srgbClr val="000000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137" name="矩形 136"/>
          <p:cNvSpPr/>
          <p:nvPr/>
        </p:nvSpPr>
        <p:spPr>
          <a:xfrm>
            <a:off x="2256145" y="3853947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1461658" y="3865486"/>
            <a:ext cx="7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0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2261945" y="4355257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1467458" y="4366796"/>
            <a:ext cx="7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4488352" y="486095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2000" dirty="0" smtClean="0">
                <a:solidFill>
                  <a:srgbClr val="FFFFFF"/>
                </a:solidFill>
                <a:latin typeface="Arial"/>
                <a:cs typeface="Arial"/>
              </a:rPr>
              <a:t>……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2261945" y="5369739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1347030" y="5381278"/>
            <a:ext cx="852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15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147" name="表格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317899"/>
              </p:ext>
            </p:extLst>
          </p:nvPr>
        </p:nvGraphicFramePr>
        <p:xfrm>
          <a:off x="2327633" y="3897096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" name="表格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713203"/>
              </p:ext>
            </p:extLst>
          </p:nvPr>
        </p:nvGraphicFramePr>
        <p:xfrm>
          <a:off x="3776013" y="3904687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表格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338991"/>
              </p:ext>
            </p:extLst>
          </p:nvPr>
        </p:nvGraphicFramePr>
        <p:xfrm>
          <a:off x="5191602" y="3892857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" name="表格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646114"/>
              </p:ext>
            </p:extLst>
          </p:nvPr>
        </p:nvGraphicFramePr>
        <p:xfrm>
          <a:off x="6650983" y="388190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表格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640945"/>
              </p:ext>
            </p:extLst>
          </p:nvPr>
        </p:nvGraphicFramePr>
        <p:xfrm>
          <a:off x="2305742" y="4401507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表格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698024"/>
              </p:ext>
            </p:extLst>
          </p:nvPr>
        </p:nvGraphicFramePr>
        <p:xfrm>
          <a:off x="3754122" y="440909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表格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111651"/>
              </p:ext>
            </p:extLst>
          </p:nvPr>
        </p:nvGraphicFramePr>
        <p:xfrm>
          <a:off x="5169711" y="439726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表格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047527"/>
              </p:ext>
            </p:extLst>
          </p:nvPr>
        </p:nvGraphicFramePr>
        <p:xfrm>
          <a:off x="6629092" y="4386319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表格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902636"/>
              </p:ext>
            </p:extLst>
          </p:nvPr>
        </p:nvGraphicFramePr>
        <p:xfrm>
          <a:off x="2349529" y="5420283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表格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601973"/>
              </p:ext>
            </p:extLst>
          </p:nvPr>
        </p:nvGraphicFramePr>
        <p:xfrm>
          <a:off x="3797909" y="5427874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表格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205357"/>
              </p:ext>
            </p:extLst>
          </p:nvPr>
        </p:nvGraphicFramePr>
        <p:xfrm>
          <a:off x="5213498" y="5416044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表格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493299"/>
              </p:ext>
            </p:extLst>
          </p:nvPr>
        </p:nvGraphicFramePr>
        <p:xfrm>
          <a:off x="6672879" y="5405095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TextBox 15"/>
          <p:cNvSpPr txBox="1"/>
          <p:nvPr/>
        </p:nvSpPr>
        <p:spPr>
          <a:xfrm>
            <a:off x="584492" y="1519154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26" name="TextBox 15"/>
          <p:cNvSpPr txBox="1"/>
          <p:nvPr/>
        </p:nvSpPr>
        <p:spPr>
          <a:xfrm>
            <a:off x="7796878" y="1519154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33" name="TextBox 15"/>
          <p:cNvSpPr txBox="1"/>
          <p:nvPr/>
        </p:nvSpPr>
        <p:spPr>
          <a:xfrm>
            <a:off x="4447281" y="1528942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15</a:t>
            </a:r>
          </a:p>
        </p:txBody>
      </p:sp>
      <p:grpSp>
        <p:nvGrpSpPr>
          <p:cNvPr id="35" name="组 34"/>
          <p:cNvGrpSpPr/>
          <p:nvPr/>
        </p:nvGrpSpPr>
        <p:grpSpPr>
          <a:xfrm>
            <a:off x="666852" y="1908066"/>
            <a:ext cx="7484913" cy="442779"/>
            <a:chOff x="764737" y="1910902"/>
            <a:chExt cx="7484913" cy="442779"/>
          </a:xfrm>
        </p:grpSpPr>
        <p:sp>
          <p:nvSpPr>
            <p:cNvPr id="37" name="Rectangle 9"/>
            <p:cNvSpPr/>
            <p:nvPr/>
          </p:nvSpPr>
          <p:spPr bwMode="auto">
            <a:xfrm>
              <a:off x="764737" y="1910902"/>
              <a:ext cx="3897352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Tag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0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Page Offset 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1" name="Rectangle 9"/>
            <p:cNvSpPr/>
            <p:nvPr/>
          </p:nvSpPr>
          <p:spPr bwMode="auto">
            <a:xfrm>
              <a:off x="4662089" y="1913392"/>
              <a:ext cx="1639242" cy="44023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Set Index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42" name="TextBox 15"/>
          <p:cNvSpPr txBox="1"/>
          <p:nvPr/>
        </p:nvSpPr>
        <p:spPr>
          <a:xfrm>
            <a:off x="5819076" y="1551027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12</a:t>
            </a:r>
          </a:p>
        </p:txBody>
      </p:sp>
      <p:sp>
        <p:nvSpPr>
          <p:cNvPr id="43" name="TextBox 15"/>
          <p:cNvSpPr txBox="1"/>
          <p:nvPr/>
        </p:nvSpPr>
        <p:spPr>
          <a:xfrm>
            <a:off x="6121561" y="1553342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11</a:t>
            </a:r>
          </a:p>
        </p:txBody>
      </p:sp>
      <p:cxnSp>
        <p:nvCxnSpPr>
          <p:cNvPr id="4" name="直线箭头连接符 3"/>
          <p:cNvCxnSpPr/>
          <p:nvPr/>
        </p:nvCxnSpPr>
        <p:spPr>
          <a:xfrm rot="16200000" flipH="1">
            <a:off x="5912625" y="1832940"/>
            <a:ext cx="1704541" cy="2762140"/>
          </a:xfrm>
          <a:prstGeom prst="bentConnector4">
            <a:avLst>
              <a:gd name="adj1" fmla="val 44093"/>
              <a:gd name="adj2" fmla="val 108276"/>
            </a:avLst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"/>
          <p:cNvCxnSpPr>
            <a:stCxn id="37" idx="2"/>
            <a:endCxn id="148" idx="0"/>
          </p:cNvCxnSpPr>
          <p:nvPr/>
        </p:nvCxnSpPr>
        <p:spPr>
          <a:xfrm rot="16200000" flipH="1">
            <a:off x="2741585" y="2222243"/>
            <a:ext cx="1556386" cy="1808501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072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</a:t>
            </a:r>
            <a:endParaRPr kumimoji="1" lang="zh-CN" altLang="en-US" dirty="0"/>
          </a:p>
        </p:txBody>
      </p:sp>
      <p:sp>
        <p:nvSpPr>
          <p:cNvPr id="133" name="Rectangle 10"/>
          <p:cNvSpPr>
            <a:spLocks noChangeArrowheads="1"/>
          </p:cNvSpPr>
          <p:nvPr/>
        </p:nvSpPr>
        <p:spPr bwMode="auto">
          <a:xfrm>
            <a:off x="689700" y="3656874"/>
            <a:ext cx="7997099" cy="261101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146276" y="5838202"/>
            <a:ext cx="3663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TLB (16 sets, 4 way 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associative)</a:t>
            </a:r>
            <a:endParaRPr lang="zh-CN" alt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321963" y="6301423"/>
            <a:ext cx="879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2000" b="1" dirty="0">
                <a:solidFill>
                  <a:srgbClr val="000000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137" name="矩形 136"/>
          <p:cNvSpPr/>
          <p:nvPr/>
        </p:nvSpPr>
        <p:spPr>
          <a:xfrm>
            <a:off x="2256145" y="3853947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1461658" y="3865486"/>
            <a:ext cx="7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0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2261945" y="4355257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1467458" y="4366796"/>
            <a:ext cx="7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4488352" y="486095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2000" dirty="0" smtClean="0">
                <a:solidFill>
                  <a:srgbClr val="FFFFFF"/>
                </a:solidFill>
                <a:latin typeface="Arial"/>
                <a:cs typeface="Arial"/>
              </a:rPr>
              <a:t>……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2261945" y="5369739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1347030" y="5381278"/>
            <a:ext cx="852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15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147" name="表格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096259"/>
              </p:ext>
            </p:extLst>
          </p:nvPr>
        </p:nvGraphicFramePr>
        <p:xfrm>
          <a:off x="2327633" y="3897096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" name="表格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043348"/>
              </p:ext>
            </p:extLst>
          </p:nvPr>
        </p:nvGraphicFramePr>
        <p:xfrm>
          <a:off x="3776013" y="3904687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表格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292041"/>
              </p:ext>
            </p:extLst>
          </p:nvPr>
        </p:nvGraphicFramePr>
        <p:xfrm>
          <a:off x="5191602" y="3892857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" name="表格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504246"/>
              </p:ext>
            </p:extLst>
          </p:nvPr>
        </p:nvGraphicFramePr>
        <p:xfrm>
          <a:off x="6650983" y="388190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表格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678827"/>
              </p:ext>
            </p:extLst>
          </p:nvPr>
        </p:nvGraphicFramePr>
        <p:xfrm>
          <a:off x="2305742" y="4401507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表格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41161"/>
              </p:ext>
            </p:extLst>
          </p:nvPr>
        </p:nvGraphicFramePr>
        <p:xfrm>
          <a:off x="3754122" y="440909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表格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842426"/>
              </p:ext>
            </p:extLst>
          </p:nvPr>
        </p:nvGraphicFramePr>
        <p:xfrm>
          <a:off x="5169711" y="439726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表格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512822"/>
              </p:ext>
            </p:extLst>
          </p:nvPr>
        </p:nvGraphicFramePr>
        <p:xfrm>
          <a:off x="6629092" y="4386319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表格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142640"/>
              </p:ext>
            </p:extLst>
          </p:nvPr>
        </p:nvGraphicFramePr>
        <p:xfrm>
          <a:off x="2349529" y="5420283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表格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66643"/>
              </p:ext>
            </p:extLst>
          </p:nvPr>
        </p:nvGraphicFramePr>
        <p:xfrm>
          <a:off x="3797909" y="5427874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表格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234053"/>
              </p:ext>
            </p:extLst>
          </p:nvPr>
        </p:nvGraphicFramePr>
        <p:xfrm>
          <a:off x="5213498" y="5416044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表格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632913"/>
              </p:ext>
            </p:extLst>
          </p:nvPr>
        </p:nvGraphicFramePr>
        <p:xfrm>
          <a:off x="6672879" y="5405095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TextBox 15"/>
          <p:cNvSpPr txBox="1"/>
          <p:nvPr/>
        </p:nvSpPr>
        <p:spPr>
          <a:xfrm>
            <a:off x="584492" y="2471717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26" name="TextBox 15"/>
          <p:cNvSpPr txBox="1"/>
          <p:nvPr/>
        </p:nvSpPr>
        <p:spPr>
          <a:xfrm>
            <a:off x="7796878" y="2471717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33" name="TextBox 15"/>
          <p:cNvSpPr txBox="1"/>
          <p:nvPr/>
        </p:nvSpPr>
        <p:spPr>
          <a:xfrm>
            <a:off x="4447281" y="24815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15</a:t>
            </a:r>
          </a:p>
        </p:txBody>
      </p:sp>
      <p:grpSp>
        <p:nvGrpSpPr>
          <p:cNvPr id="35" name="组 34"/>
          <p:cNvGrpSpPr/>
          <p:nvPr/>
        </p:nvGrpSpPr>
        <p:grpSpPr>
          <a:xfrm>
            <a:off x="666852" y="2860629"/>
            <a:ext cx="7484913" cy="442779"/>
            <a:chOff x="764737" y="1910902"/>
            <a:chExt cx="7484913" cy="442779"/>
          </a:xfrm>
        </p:grpSpPr>
        <p:sp>
          <p:nvSpPr>
            <p:cNvPr id="37" name="Rectangle 9"/>
            <p:cNvSpPr/>
            <p:nvPr/>
          </p:nvSpPr>
          <p:spPr bwMode="auto">
            <a:xfrm>
              <a:off x="764737" y="1910902"/>
              <a:ext cx="3897352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0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0x234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1" name="Rectangle 9"/>
            <p:cNvSpPr/>
            <p:nvPr/>
          </p:nvSpPr>
          <p:spPr bwMode="auto">
            <a:xfrm>
              <a:off x="4662089" y="1913392"/>
              <a:ext cx="1639242" cy="44023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42" name="TextBox 15"/>
          <p:cNvSpPr txBox="1"/>
          <p:nvPr/>
        </p:nvSpPr>
        <p:spPr>
          <a:xfrm>
            <a:off x="5819076" y="25035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12</a:t>
            </a:r>
          </a:p>
        </p:txBody>
      </p:sp>
      <p:sp>
        <p:nvSpPr>
          <p:cNvPr id="43" name="TextBox 15"/>
          <p:cNvSpPr txBox="1"/>
          <p:nvPr/>
        </p:nvSpPr>
        <p:spPr>
          <a:xfrm>
            <a:off x="6121561" y="25059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11</a:t>
            </a:r>
          </a:p>
        </p:txBody>
      </p:sp>
      <p:cxnSp>
        <p:nvCxnSpPr>
          <p:cNvPr id="4" name="直线箭头连接符 3"/>
          <p:cNvCxnSpPr>
            <a:stCxn id="41" idx="2"/>
            <a:endCxn id="139" idx="3"/>
          </p:cNvCxnSpPr>
          <p:nvPr/>
        </p:nvCxnSpPr>
        <p:spPr>
          <a:xfrm rot="16200000" flipH="1">
            <a:off x="6141151" y="2546028"/>
            <a:ext cx="1253288" cy="2767940"/>
          </a:xfrm>
          <a:prstGeom prst="bentConnector4">
            <a:avLst>
              <a:gd name="adj1" fmla="val 22747"/>
              <a:gd name="adj2" fmla="val 108259"/>
            </a:avLst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38153" y="1071161"/>
            <a:ext cx="30074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0x11234, TLB Miss</a:t>
            </a:r>
            <a:endParaRPr lang="en-US" altLang="zh-CN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0x21234</a:t>
            </a:r>
          </a:p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0x11234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0x21234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00249" y="2307975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Tag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92899" y="2318924"/>
            <a:ext cx="115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Set Index</a:t>
            </a:r>
          </a:p>
        </p:txBody>
      </p:sp>
      <p:sp>
        <p:nvSpPr>
          <p:cNvPr id="6" name="矩形 5"/>
          <p:cNvSpPr/>
          <p:nvPr/>
        </p:nvSpPr>
        <p:spPr>
          <a:xfrm>
            <a:off x="6455452" y="2300541"/>
            <a:ext cx="1399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cxnSp>
        <p:nvCxnSpPr>
          <p:cNvPr id="8" name="直线箭头连接符 7"/>
          <p:cNvCxnSpPr/>
          <p:nvPr/>
        </p:nvCxnSpPr>
        <p:spPr>
          <a:xfrm>
            <a:off x="317481" y="1270051"/>
            <a:ext cx="4206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004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</a:t>
            </a:r>
            <a:endParaRPr kumimoji="1" lang="zh-CN" altLang="en-US" dirty="0"/>
          </a:p>
        </p:txBody>
      </p:sp>
      <p:sp>
        <p:nvSpPr>
          <p:cNvPr id="133" name="Rectangle 10"/>
          <p:cNvSpPr>
            <a:spLocks noChangeArrowheads="1"/>
          </p:cNvSpPr>
          <p:nvPr/>
        </p:nvSpPr>
        <p:spPr bwMode="auto">
          <a:xfrm>
            <a:off x="689700" y="3656874"/>
            <a:ext cx="7997099" cy="261101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146276" y="5838202"/>
            <a:ext cx="3663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TLB (16 sets, 4 way 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associative)</a:t>
            </a:r>
            <a:endParaRPr lang="zh-CN" alt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321963" y="6301423"/>
            <a:ext cx="879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2000" b="1" dirty="0">
                <a:solidFill>
                  <a:srgbClr val="000000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137" name="矩形 136"/>
          <p:cNvSpPr/>
          <p:nvPr/>
        </p:nvSpPr>
        <p:spPr>
          <a:xfrm>
            <a:off x="2256145" y="3853947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1461658" y="3865486"/>
            <a:ext cx="7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0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2261945" y="4355257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1467458" y="4366796"/>
            <a:ext cx="7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4488352" y="486095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2000" dirty="0" smtClean="0">
                <a:solidFill>
                  <a:srgbClr val="FFFFFF"/>
                </a:solidFill>
                <a:latin typeface="Arial"/>
                <a:cs typeface="Arial"/>
              </a:rPr>
              <a:t>……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2261945" y="5369739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1347030" y="5381278"/>
            <a:ext cx="852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15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147" name="表格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013800"/>
              </p:ext>
            </p:extLst>
          </p:nvPr>
        </p:nvGraphicFramePr>
        <p:xfrm>
          <a:off x="2327633" y="3897096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" name="表格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237501"/>
              </p:ext>
            </p:extLst>
          </p:nvPr>
        </p:nvGraphicFramePr>
        <p:xfrm>
          <a:off x="3776013" y="3904687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表格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414540"/>
              </p:ext>
            </p:extLst>
          </p:nvPr>
        </p:nvGraphicFramePr>
        <p:xfrm>
          <a:off x="5191602" y="3892857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" name="表格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13924"/>
              </p:ext>
            </p:extLst>
          </p:nvPr>
        </p:nvGraphicFramePr>
        <p:xfrm>
          <a:off x="6650983" y="388190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表格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014585"/>
              </p:ext>
            </p:extLst>
          </p:nvPr>
        </p:nvGraphicFramePr>
        <p:xfrm>
          <a:off x="2305742" y="4401507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表格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605468"/>
              </p:ext>
            </p:extLst>
          </p:nvPr>
        </p:nvGraphicFramePr>
        <p:xfrm>
          <a:off x="3754122" y="440909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0x1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PP4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表格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175489"/>
              </p:ext>
            </p:extLst>
          </p:nvPr>
        </p:nvGraphicFramePr>
        <p:xfrm>
          <a:off x="5169711" y="439726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表格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96808"/>
              </p:ext>
            </p:extLst>
          </p:nvPr>
        </p:nvGraphicFramePr>
        <p:xfrm>
          <a:off x="6629092" y="4386319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表格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6195"/>
              </p:ext>
            </p:extLst>
          </p:nvPr>
        </p:nvGraphicFramePr>
        <p:xfrm>
          <a:off x="2349529" y="5420283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表格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735750"/>
              </p:ext>
            </p:extLst>
          </p:nvPr>
        </p:nvGraphicFramePr>
        <p:xfrm>
          <a:off x="3797909" y="5427874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表格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58461"/>
              </p:ext>
            </p:extLst>
          </p:nvPr>
        </p:nvGraphicFramePr>
        <p:xfrm>
          <a:off x="5213498" y="5416044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表格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839553"/>
              </p:ext>
            </p:extLst>
          </p:nvPr>
        </p:nvGraphicFramePr>
        <p:xfrm>
          <a:off x="6672879" y="5405095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TextBox 15"/>
          <p:cNvSpPr txBox="1"/>
          <p:nvPr/>
        </p:nvSpPr>
        <p:spPr>
          <a:xfrm>
            <a:off x="584492" y="2471717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26" name="TextBox 15"/>
          <p:cNvSpPr txBox="1"/>
          <p:nvPr/>
        </p:nvSpPr>
        <p:spPr>
          <a:xfrm>
            <a:off x="7796878" y="2471717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33" name="TextBox 15"/>
          <p:cNvSpPr txBox="1"/>
          <p:nvPr/>
        </p:nvSpPr>
        <p:spPr>
          <a:xfrm>
            <a:off x="4447281" y="24815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15</a:t>
            </a:r>
          </a:p>
        </p:txBody>
      </p:sp>
      <p:grpSp>
        <p:nvGrpSpPr>
          <p:cNvPr id="35" name="组 34"/>
          <p:cNvGrpSpPr/>
          <p:nvPr/>
        </p:nvGrpSpPr>
        <p:grpSpPr>
          <a:xfrm>
            <a:off x="666852" y="2860629"/>
            <a:ext cx="7484913" cy="442779"/>
            <a:chOff x="764737" y="1910902"/>
            <a:chExt cx="7484913" cy="442779"/>
          </a:xfrm>
        </p:grpSpPr>
        <p:sp>
          <p:nvSpPr>
            <p:cNvPr id="37" name="Rectangle 9"/>
            <p:cNvSpPr/>
            <p:nvPr/>
          </p:nvSpPr>
          <p:spPr bwMode="auto">
            <a:xfrm>
              <a:off x="764737" y="1910902"/>
              <a:ext cx="3897352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0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0x234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1" name="Rectangle 9"/>
            <p:cNvSpPr/>
            <p:nvPr/>
          </p:nvSpPr>
          <p:spPr bwMode="auto">
            <a:xfrm>
              <a:off x="4662089" y="1913392"/>
              <a:ext cx="1639242" cy="44023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42" name="TextBox 15"/>
          <p:cNvSpPr txBox="1"/>
          <p:nvPr/>
        </p:nvSpPr>
        <p:spPr>
          <a:xfrm>
            <a:off x="5819076" y="25035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12</a:t>
            </a:r>
          </a:p>
        </p:txBody>
      </p:sp>
      <p:sp>
        <p:nvSpPr>
          <p:cNvPr id="43" name="TextBox 15"/>
          <p:cNvSpPr txBox="1"/>
          <p:nvPr/>
        </p:nvSpPr>
        <p:spPr>
          <a:xfrm>
            <a:off x="6121561" y="25059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11</a:t>
            </a:r>
          </a:p>
        </p:txBody>
      </p:sp>
      <p:cxnSp>
        <p:nvCxnSpPr>
          <p:cNvPr id="4" name="直线箭头连接符 3"/>
          <p:cNvCxnSpPr>
            <a:stCxn id="41" idx="2"/>
            <a:endCxn id="139" idx="3"/>
          </p:cNvCxnSpPr>
          <p:nvPr/>
        </p:nvCxnSpPr>
        <p:spPr>
          <a:xfrm rot="16200000" flipH="1">
            <a:off x="6141151" y="2546028"/>
            <a:ext cx="1253288" cy="2767940"/>
          </a:xfrm>
          <a:prstGeom prst="bentConnector4">
            <a:avLst>
              <a:gd name="adj1" fmla="val 22747"/>
              <a:gd name="adj2" fmla="val 108259"/>
            </a:avLst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"/>
          <p:cNvCxnSpPr>
            <a:stCxn id="37" idx="2"/>
            <a:endCxn id="153" idx="0"/>
          </p:cNvCxnSpPr>
          <p:nvPr/>
        </p:nvCxnSpPr>
        <p:spPr>
          <a:xfrm rot="16200000" flipH="1">
            <a:off x="2954716" y="2961676"/>
            <a:ext cx="1108234" cy="1786610"/>
          </a:xfrm>
          <a:prstGeom prst="bentConnector3">
            <a:avLst>
              <a:gd name="adj1" fmla="val 19374"/>
            </a:avLst>
          </a:prstGeom>
          <a:ln w="3810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38153" y="1071161"/>
            <a:ext cx="613739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0x11234, TLB Miss, cache the translation result</a:t>
            </a:r>
            <a:endParaRPr lang="en-US" altLang="zh-CN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0x21234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0x11234</a:t>
            </a:r>
            <a:endParaRPr lang="en-US" altLang="zh-CN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0x21234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00249" y="2307975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Tag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92899" y="2318924"/>
            <a:ext cx="115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Set Index</a:t>
            </a:r>
          </a:p>
        </p:txBody>
      </p:sp>
      <p:sp>
        <p:nvSpPr>
          <p:cNvPr id="6" name="矩形 5"/>
          <p:cNvSpPr/>
          <p:nvPr/>
        </p:nvSpPr>
        <p:spPr>
          <a:xfrm>
            <a:off x="6455452" y="2300541"/>
            <a:ext cx="1399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cxnSp>
        <p:nvCxnSpPr>
          <p:cNvPr id="8" name="直线箭头连接符 7"/>
          <p:cNvCxnSpPr/>
          <p:nvPr/>
        </p:nvCxnSpPr>
        <p:spPr>
          <a:xfrm>
            <a:off x="317481" y="1270051"/>
            <a:ext cx="4206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488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</a:t>
            </a:r>
            <a:endParaRPr kumimoji="1" lang="zh-CN" altLang="en-US" dirty="0"/>
          </a:p>
        </p:txBody>
      </p:sp>
      <p:sp>
        <p:nvSpPr>
          <p:cNvPr id="133" name="Rectangle 10"/>
          <p:cNvSpPr>
            <a:spLocks noChangeArrowheads="1"/>
          </p:cNvSpPr>
          <p:nvPr/>
        </p:nvSpPr>
        <p:spPr bwMode="auto">
          <a:xfrm>
            <a:off x="689700" y="3656874"/>
            <a:ext cx="7997099" cy="261101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146276" y="5838202"/>
            <a:ext cx="3663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TLB (16 sets, 4 way 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associative)</a:t>
            </a:r>
            <a:endParaRPr lang="zh-CN" alt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321963" y="6301423"/>
            <a:ext cx="879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2000" b="1" dirty="0">
                <a:solidFill>
                  <a:srgbClr val="000000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137" name="矩形 136"/>
          <p:cNvSpPr/>
          <p:nvPr/>
        </p:nvSpPr>
        <p:spPr>
          <a:xfrm>
            <a:off x="2256145" y="3853947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1461658" y="3865486"/>
            <a:ext cx="7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0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2261945" y="4355257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1467458" y="4366796"/>
            <a:ext cx="7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4488352" y="486095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2000" dirty="0" smtClean="0">
                <a:solidFill>
                  <a:srgbClr val="FFFFFF"/>
                </a:solidFill>
                <a:latin typeface="Arial"/>
                <a:cs typeface="Arial"/>
              </a:rPr>
              <a:t>……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2261945" y="5369739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1347030" y="5381278"/>
            <a:ext cx="852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15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147" name="表格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757144"/>
              </p:ext>
            </p:extLst>
          </p:nvPr>
        </p:nvGraphicFramePr>
        <p:xfrm>
          <a:off x="2327633" y="3897096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" name="表格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388791"/>
              </p:ext>
            </p:extLst>
          </p:nvPr>
        </p:nvGraphicFramePr>
        <p:xfrm>
          <a:off x="3776013" y="3904687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表格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163728"/>
              </p:ext>
            </p:extLst>
          </p:nvPr>
        </p:nvGraphicFramePr>
        <p:xfrm>
          <a:off x="5191602" y="3892857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" name="表格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997622"/>
              </p:ext>
            </p:extLst>
          </p:nvPr>
        </p:nvGraphicFramePr>
        <p:xfrm>
          <a:off x="6650983" y="388190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表格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187179"/>
              </p:ext>
            </p:extLst>
          </p:nvPr>
        </p:nvGraphicFramePr>
        <p:xfrm>
          <a:off x="2305742" y="4401507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表格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578605"/>
              </p:ext>
            </p:extLst>
          </p:nvPr>
        </p:nvGraphicFramePr>
        <p:xfrm>
          <a:off x="3754122" y="440909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0x1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PP4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表格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586074"/>
              </p:ext>
            </p:extLst>
          </p:nvPr>
        </p:nvGraphicFramePr>
        <p:xfrm>
          <a:off x="5169711" y="439726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表格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65323"/>
              </p:ext>
            </p:extLst>
          </p:nvPr>
        </p:nvGraphicFramePr>
        <p:xfrm>
          <a:off x="6629092" y="4386319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表格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305014"/>
              </p:ext>
            </p:extLst>
          </p:nvPr>
        </p:nvGraphicFramePr>
        <p:xfrm>
          <a:off x="2349529" y="5420283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表格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425899"/>
              </p:ext>
            </p:extLst>
          </p:nvPr>
        </p:nvGraphicFramePr>
        <p:xfrm>
          <a:off x="3797909" y="5427874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表格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590676"/>
              </p:ext>
            </p:extLst>
          </p:nvPr>
        </p:nvGraphicFramePr>
        <p:xfrm>
          <a:off x="5213498" y="5416044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表格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600896"/>
              </p:ext>
            </p:extLst>
          </p:nvPr>
        </p:nvGraphicFramePr>
        <p:xfrm>
          <a:off x="6672879" y="5405095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TextBox 15"/>
          <p:cNvSpPr txBox="1"/>
          <p:nvPr/>
        </p:nvSpPr>
        <p:spPr>
          <a:xfrm>
            <a:off x="584492" y="2471717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26" name="TextBox 15"/>
          <p:cNvSpPr txBox="1"/>
          <p:nvPr/>
        </p:nvSpPr>
        <p:spPr>
          <a:xfrm>
            <a:off x="7796878" y="2471717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33" name="TextBox 15"/>
          <p:cNvSpPr txBox="1"/>
          <p:nvPr/>
        </p:nvSpPr>
        <p:spPr>
          <a:xfrm>
            <a:off x="4447281" y="24815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15</a:t>
            </a:r>
          </a:p>
        </p:txBody>
      </p:sp>
      <p:grpSp>
        <p:nvGrpSpPr>
          <p:cNvPr id="35" name="组 34"/>
          <p:cNvGrpSpPr/>
          <p:nvPr/>
        </p:nvGrpSpPr>
        <p:grpSpPr>
          <a:xfrm>
            <a:off x="666852" y="2860629"/>
            <a:ext cx="7484913" cy="442779"/>
            <a:chOff x="764737" y="1910902"/>
            <a:chExt cx="7484913" cy="442779"/>
          </a:xfrm>
        </p:grpSpPr>
        <p:sp>
          <p:nvSpPr>
            <p:cNvPr id="37" name="Rectangle 9"/>
            <p:cNvSpPr/>
            <p:nvPr/>
          </p:nvSpPr>
          <p:spPr bwMode="auto">
            <a:xfrm>
              <a:off x="764737" y="1910902"/>
              <a:ext cx="3897352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0x2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0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0x234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1" name="Rectangle 9"/>
            <p:cNvSpPr/>
            <p:nvPr/>
          </p:nvSpPr>
          <p:spPr bwMode="auto">
            <a:xfrm>
              <a:off x="4662089" y="1913392"/>
              <a:ext cx="1639242" cy="44023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42" name="TextBox 15"/>
          <p:cNvSpPr txBox="1"/>
          <p:nvPr/>
        </p:nvSpPr>
        <p:spPr>
          <a:xfrm>
            <a:off x="5819076" y="25035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12</a:t>
            </a:r>
          </a:p>
        </p:txBody>
      </p:sp>
      <p:sp>
        <p:nvSpPr>
          <p:cNvPr id="43" name="TextBox 15"/>
          <p:cNvSpPr txBox="1"/>
          <p:nvPr/>
        </p:nvSpPr>
        <p:spPr>
          <a:xfrm>
            <a:off x="6121561" y="25059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11</a:t>
            </a:r>
          </a:p>
        </p:txBody>
      </p:sp>
      <p:cxnSp>
        <p:nvCxnSpPr>
          <p:cNvPr id="4" name="直线箭头连接符 3"/>
          <p:cNvCxnSpPr>
            <a:stCxn id="41" idx="2"/>
            <a:endCxn id="139" idx="3"/>
          </p:cNvCxnSpPr>
          <p:nvPr/>
        </p:nvCxnSpPr>
        <p:spPr>
          <a:xfrm rot="16200000" flipH="1">
            <a:off x="6141151" y="2546028"/>
            <a:ext cx="1253288" cy="2767940"/>
          </a:xfrm>
          <a:prstGeom prst="bentConnector4">
            <a:avLst>
              <a:gd name="adj1" fmla="val 22747"/>
              <a:gd name="adj2" fmla="val 108259"/>
            </a:avLst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38153" y="1071161"/>
            <a:ext cx="613739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0x11234, TLB </a:t>
            </a:r>
            <a:r>
              <a:rPr lang="en-US" altLang="zh-CN" b="1" dirty="0">
                <a:solidFill>
                  <a:prstClr val="black"/>
                </a:solidFill>
                <a:latin typeface="Arial"/>
                <a:cs typeface="Arial"/>
              </a:rPr>
              <a:t>Miss,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cache the </a:t>
            </a:r>
            <a:r>
              <a:rPr lang="en-US" altLang="zh-CN" b="1" dirty="0">
                <a:solidFill>
                  <a:prstClr val="black"/>
                </a:solidFill>
                <a:latin typeface="Arial"/>
                <a:cs typeface="Arial"/>
              </a:rPr>
              <a:t>translation result </a:t>
            </a:r>
            <a:endParaRPr lang="en-US" altLang="zh-CN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0x21234, TLB Miss, </a:t>
            </a:r>
          </a:p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0x11234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0x21234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00249" y="2307975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Tag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92899" y="2318924"/>
            <a:ext cx="115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Set Index</a:t>
            </a:r>
          </a:p>
        </p:txBody>
      </p:sp>
      <p:sp>
        <p:nvSpPr>
          <p:cNvPr id="6" name="矩形 5"/>
          <p:cNvSpPr/>
          <p:nvPr/>
        </p:nvSpPr>
        <p:spPr>
          <a:xfrm>
            <a:off x="6455452" y="2300541"/>
            <a:ext cx="1399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cxnSp>
        <p:nvCxnSpPr>
          <p:cNvPr id="8" name="直线箭头连接符 7"/>
          <p:cNvCxnSpPr/>
          <p:nvPr/>
        </p:nvCxnSpPr>
        <p:spPr>
          <a:xfrm>
            <a:off x="374156" y="1554717"/>
            <a:ext cx="4206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785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</a:t>
            </a:r>
            <a:endParaRPr kumimoji="1" lang="zh-CN" altLang="en-US" dirty="0"/>
          </a:p>
        </p:txBody>
      </p:sp>
      <p:sp>
        <p:nvSpPr>
          <p:cNvPr id="133" name="Rectangle 10"/>
          <p:cNvSpPr>
            <a:spLocks noChangeArrowheads="1"/>
          </p:cNvSpPr>
          <p:nvPr/>
        </p:nvSpPr>
        <p:spPr bwMode="auto">
          <a:xfrm>
            <a:off x="689700" y="3656874"/>
            <a:ext cx="7997099" cy="261101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146276" y="5838202"/>
            <a:ext cx="3663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TLB (16 sets, 4 way 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associative)</a:t>
            </a:r>
            <a:endParaRPr lang="zh-CN" alt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321963" y="6301423"/>
            <a:ext cx="879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2000" b="1" dirty="0">
                <a:solidFill>
                  <a:srgbClr val="000000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137" name="矩形 136"/>
          <p:cNvSpPr/>
          <p:nvPr/>
        </p:nvSpPr>
        <p:spPr>
          <a:xfrm>
            <a:off x="2256145" y="3853947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1461658" y="3865486"/>
            <a:ext cx="7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0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2261945" y="4355257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1467458" y="4366796"/>
            <a:ext cx="7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4488352" y="486095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2000" dirty="0" smtClean="0">
                <a:solidFill>
                  <a:srgbClr val="FFFFFF"/>
                </a:solidFill>
                <a:latin typeface="Arial"/>
                <a:cs typeface="Arial"/>
              </a:rPr>
              <a:t>……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2261945" y="5369739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1347030" y="5381278"/>
            <a:ext cx="852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15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147" name="表格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540585"/>
              </p:ext>
            </p:extLst>
          </p:nvPr>
        </p:nvGraphicFramePr>
        <p:xfrm>
          <a:off x="2327633" y="3897096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" name="表格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656722"/>
              </p:ext>
            </p:extLst>
          </p:nvPr>
        </p:nvGraphicFramePr>
        <p:xfrm>
          <a:off x="3776013" y="3904687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表格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144795"/>
              </p:ext>
            </p:extLst>
          </p:nvPr>
        </p:nvGraphicFramePr>
        <p:xfrm>
          <a:off x="5191602" y="3892857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" name="表格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281297"/>
              </p:ext>
            </p:extLst>
          </p:nvPr>
        </p:nvGraphicFramePr>
        <p:xfrm>
          <a:off x="6650983" y="388190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表格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26114"/>
              </p:ext>
            </p:extLst>
          </p:nvPr>
        </p:nvGraphicFramePr>
        <p:xfrm>
          <a:off x="2305742" y="4401507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0x2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PP6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表格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934405"/>
              </p:ext>
            </p:extLst>
          </p:nvPr>
        </p:nvGraphicFramePr>
        <p:xfrm>
          <a:off x="3754122" y="440909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0x1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PP4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表格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661169"/>
              </p:ext>
            </p:extLst>
          </p:nvPr>
        </p:nvGraphicFramePr>
        <p:xfrm>
          <a:off x="5169711" y="439726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表格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904885"/>
              </p:ext>
            </p:extLst>
          </p:nvPr>
        </p:nvGraphicFramePr>
        <p:xfrm>
          <a:off x="6629092" y="4386319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表格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15246"/>
              </p:ext>
            </p:extLst>
          </p:nvPr>
        </p:nvGraphicFramePr>
        <p:xfrm>
          <a:off x="2349529" y="5420283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表格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244142"/>
              </p:ext>
            </p:extLst>
          </p:nvPr>
        </p:nvGraphicFramePr>
        <p:xfrm>
          <a:off x="3797909" y="5427874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表格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844807"/>
              </p:ext>
            </p:extLst>
          </p:nvPr>
        </p:nvGraphicFramePr>
        <p:xfrm>
          <a:off x="5213498" y="5416044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表格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779180"/>
              </p:ext>
            </p:extLst>
          </p:nvPr>
        </p:nvGraphicFramePr>
        <p:xfrm>
          <a:off x="6672879" y="5405095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TextBox 15"/>
          <p:cNvSpPr txBox="1"/>
          <p:nvPr/>
        </p:nvSpPr>
        <p:spPr>
          <a:xfrm>
            <a:off x="584492" y="2471717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26" name="TextBox 15"/>
          <p:cNvSpPr txBox="1"/>
          <p:nvPr/>
        </p:nvSpPr>
        <p:spPr>
          <a:xfrm>
            <a:off x="7796878" y="2471717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33" name="TextBox 15"/>
          <p:cNvSpPr txBox="1"/>
          <p:nvPr/>
        </p:nvSpPr>
        <p:spPr>
          <a:xfrm>
            <a:off x="4447281" y="24815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15</a:t>
            </a:r>
          </a:p>
        </p:txBody>
      </p:sp>
      <p:grpSp>
        <p:nvGrpSpPr>
          <p:cNvPr id="35" name="组 34"/>
          <p:cNvGrpSpPr/>
          <p:nvPr/>
        </p:nvGrpSpPr>
        <p:grpSpPr>
          <a:xfrm>
            <a:off x="666852" y="2860629"/>
            <a:ext cx="7484913" cy="442779"/>
            <a:chOff x="764737" y="1910902"/>
            <a:chExt cx="7484913" cy="442779"/>
          </a:xfrm>
        </p:grpSpPr>
        <p:sp>
          <p:nvSpPr>
            <p:cNvPr id="37" name="Rectangle 9"/>
            <p:cNvSpPr/>
            <p:nvPr/>
          </p:nvSpPr>
          <p:spPr bwMode="auto">
            <a:xfrm>
              <a:off x="764737" y="1910902"/>
              <a:ext cx="3897352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0x2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0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0x234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1" name="Rectangle 9"/>
            <p:cNvSpPr/>
            <p:nvPr/>
          </p:nvSpPr>
          <p:spPr bwMode="auto">
            <a:xfrm>
              <a:off x="4662089" y="1913392"/>
              <a:ext cx="1639242" cy="44023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42" name="TextBox 15"/>
          <p:cNvSpPr txBox="1"/>
          <p:nvPr/>
        </p:nvSpPr>
        <p:spPr>
          <a:xfrm>
            <a:off x="5819076" y="25035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12</a:t>
            </a:r>
          </a:p>
        </p:txBody>
      </p:sp>
      <p:sp>
        <p:nvSpPr>
          <p:cNvPr id="43" name="TextBox 15"/>
          <p:cNvSpPr txBox="1"/>
          <p:nvPr/>
        </p:nvSpPr>
        <p:spPr>
          <a:xfrm>
            <a:off x="6121561" y="25059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11</a:t>
            </a:r>
          </a:p>
        </p:txBody>
      </p:sp>
      <p:cxnSp>
        <p:nvCxnSpPr>
          <p:cNvPr id="4" name="直线箭头连接符 3"/>
          <p:cNvCxnSpPr>
            <a:stCxn id="41" idx="2"/>
            <a:endCxn id="139" idx="3"/>
          </p:cNvCxnSpPr>
          <p:nvPr/>
        </p:nvCxnSpPr>
        <p:spPr>
          <a:xfrm rot="16200000" flipH="1">
            <a:off x="6141151" y="2546028"/>
            <a:ext cx="1253288" cy="2767940"/>
          </a:xfrm>
          <a:prstGeom prst="bentConnector4">
            <a:avLst>
              <a:gd name="adj1" fmla="val 22747"/>
              <a:gd name="adj2" fmla="val 108259"/>
            </a:avLst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"/>
          <p:cNvCxnSpPr>
            <a:stCxn id="37" idx="2"/>
            <a:endCxn id="152" idx="0"/>
          </p:cNvCxnSpPr>
          <p:nvPr/>
        </p:nvCxnSpPr>
        <p:spPr>
          <a:xfrm rot="16200000" flipH="1">
            <a:off x="2234322" y="3682070"/>
            <a:ext cx="1100643" cy="338230"/>
          </a:xfrm>
          <a:prstGeom prst="bentConnector3">
            <a:avLst>
              <a:gd name="adj1" fmla="val 20157"/>
            </a:avLst>
          </a:prstGeom>
          <a:ln w="3810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38153" y="1071161"/>
            <a:ext cx="61495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0x11234, TLB </a:t>
            </a:r>
            <a:r>
              <a:rPr lang="en-US" altLang="zh-CN" b="1" dirty="0">
                <a:solidFill>
                  <a:prstClr val="black"/>
                </a:solidFill>
                <a:latin typeface="Arial"/>
                <a:cs typeface="Arial"/>
              </a:rPr>
              <a:t>Miss,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cache the </a:t>
            </a:r>
            <a:r>
              <a:rPr lang="en-US" altLang="zh-CN" b="1" dirty="0">
                <a:solidFill>
                  <a:prstClr val="black"/>
                </a:solidFill>
                <a:latin typeface="Arial"/>
                <a:cs typeface="Arial"/>
              </a:rPr>
              <a:t>translation result </a:t>
            </a:r>
            <a:endParaRPr lang="en-US" altLang="zh-CN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0x21234, TLB </a:t>
            </a:r>
            <a:r>
              <a:rPr lang="en-US" altLang="zh-CN" b="1" dirty="0">
                <a:solidFill>
                  <a:prstClr val="black"/>
                </a:solidFill>
                <a:latin typeface="Arial"/>
                <a:cs typeface="Arial"/>
              </a:rPr>
              <a:t>Miss,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cache the </a:t>
            </a:r>
            <a:r>
              <a:rPr lang="en-US" altLang="zh-CN" b="1" dirty="0">
                <a:solidFill>
                  <a:prstClr val="black"/>
                </a:solidFill>
                <a:latin typeface="Arial"/>
                <a:cs typeface="Arial"/>
              </a:rPr>
              <a:t>translation result </a:t>
            </a:r>
            <a:endParaRPr lang="en-US" altLang="zh-CN" b="1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0x11234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0x21234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00249" y="2307975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Tag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92899" y="2318924"/>
            <a:ext cx="115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Set Index</a:t>
            </a:r>
          </a:p>
        </p:txBody>
      </p:sp>
      <p:sp>
        <p:nvSpPr>
          <p:cNvPr id="6" name="矩形 5"/>
          <p:cNvSpPr/>
          <p:nvPr/>
        </p:nvSpPr>
        <p:spPr>
          <a:xfrm>
            <a:off x="6455452" y="2300541"/>
            <a:ext cx="1399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cxnSp>
        <p:nvCxnSpPr>
          <p:cNvPr id="8" name="直线箭头连接符 7"/>
          <p:cNvCxnSpPr/>
          <p:nvPr/>
        </p:nvCxnSpPr>
        <p:spPr>
          <a:xfrm>
            <a:off x="374156" y="1554717"/>
            <a:ext cx="4206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2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</a:t>
            </a:r>
            <a:endParaRPr kumimoji="1" lang="zh-CN" altLang="en-US" dirty="0"/>
          </a:p>
        </p:txBody>
      </p:sp>
      <p:sp>
        <p:nvSpPr>
          <p:cNvPr id="133" name="Rectangle 10"/>
          <p:cNvSpPr>
            <a:spLocks noChangeArrowheads="1"/>
          </p:cNvSpPr>
          <p:nvPr/>
        </p:nvSpPr>
        <p:spPr bwMode="auto">
          <a:xfrm>
            <a:off x="689700" y="3656874"/>
            <a:ext cx="7997099" cy="261101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146276" y="5838202"/>
            <a:ext cx="3663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TLB (16 sets, 4 way 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associative)</a:t>
            </a:r>
            <a:endParaRPr lang="zh-CN" alt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321963" y="6301423"/>
            <a:ext cx="879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2000" b="1" dirty="0">
                <a:solidFill>
                  <a:srgbClr val="000000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137" name="矩形 136"/>
          <p:cNvSpPr/>
          <p:nvPr/>
        </p:nvSpPr>
        <p:spPr>
          <a:xfrm>
            <a:off x="2256145" y="3853947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1461658" y="3865486"/>
            <a:ext cx="7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0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2261945" y="4355257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1467458" y="4366796"/>
            <a:ext cx="7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4488352" y="486095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2000" dirty="0" smtClean="0">
                <a:solidFill>
                  <a:srgbClr val="FFFFFF"/>
                </a:solidFill>
                <a:latin typeface="Arial"/>
                <a:cs typeface="Arial"/>
              </a:rPr>
              <a:t>……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2261945" y="5369739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1347030" y="5381278"/>
            <a:ext cx="852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15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147" name="表格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704770"/>
              </p:ext>
            </p:extLst>
          </p:nvPr>
        </p:nvGraphicFramePr>
        <p:xfrm>
          <a:off x="2327633" y="3897096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" name="表格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885749"/>
              </p:ext>
            </p:extLst>
          </p:nvPr>
        </p:nvGraphicFramePr>
        <p:xfrm>
          <a:off x="3776013" y="3904687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表格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672659"/>
              </p:ext>
            </p:extLst>
          </p:nvPr>
        </p:nvGraphicFramePr>
        <p:xfrm>
          <a:off x="5191602" y="3892857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" name="表格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688540"/>
              </p:ext>
            </p:extLst>
          </p:nvPr>
        </p:nvGraphicFramePr>
        <p:xfrm>
          <a:off x="6650983" y="388190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表格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995461"/>
              </p:ext>
            </p:extLst>
          </p:nvPr>
        </p:nvGraphicFramePr>
        <p:xfrm>
          <a:off x="2305742" y="4401507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0x2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PP6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表格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435651"/>
              </p:ext>
            </p:extLst>
          </p:nvPr>
        </p:nvGraphicFramePr>
        <p:xfrm>
          <a:off x="3754122" y="440909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0x1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PP4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表格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459568"/>
              </p:ext>
            </p:extLst>
          </p:nvPr>
        </p:nvGraphicFramePr>
        <p:xfrm>
          <a:off x="5169711" y="439726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表格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505167"/>
              </p:ext>
            </p:extLst>
          </p:nvPr>
        </p:nvGraphicFramePr>
        <p:xfrm>
          <a:off x="6629092" y="4386319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表格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782643"/>
              </p:ext>
            </p:extLst>
          </p:nvPr>
        </p:nvGraphicFramePr>
        <p:xfrm>
          <a:off x="2349529" y="5420283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表格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899283"/>
              </p:ext>
            </p:extLst>
          </p:nvPr>
        </p:nvGraphicFramePr>
        <p:xfrm>
          <a:off x="3797909" y="5427874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表格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255385"/>
              </p:ext>
            </p:extLst>
          </p:nvPr>
        </p:nvGraphicFramePr>
        <p:xfrm>
          <a:off x="5213498" y="5416044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表格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318347"/>
              </p:ext>
            </p:extLst>
          </p:nvPr>
        </p:nvGraphicFramePr>
        <p:xfrm>
          <a:off x="6672879" y="5405095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TextBox 15"/>
          <p:cNvSpPr txBox="1"/>
          <p:nvPr/>
        </p:nvSpPr>
        <p:spPr>
          <a:xfrm>
            <a:off x="584492" y="2471717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26" name="TextBox 15"/>
          <p:cNvSpPr txBox="1"/>
          <p:nvPr/>
        </p:nvSpPr>
        <p:spPr>
          <a:xfrm>
            <a:off x="7796878" y="2471717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33" name="TextBox 15"/>
          <p:cNvSpPr txBox="1"/>
          <p:nvPr/>
        </p:nvSpPr>
        <p:spPr>
          <a:xfrm>
            <a:off x="4447281" y="24815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15</a:t>
            </a:r>
          </a:p>
        </p:txBody>
      </p:sp>
      <p:grpSp>
        <p:nvGrpSpPr>
          <p:cNvPr id="35" name="组 34"/>
          <p:cNvGrpSpPr/>
          <p:nvPr/>
        </p:nvGrpSpPr>
        <p:grpSpPr>
          <a:xfrm>
            <a:off x="666852" y="2860629"/>
            <a:ext cx="7484913" cy="442779"/>
            <a:chOff x="764737" y="1910902"/>
            <a:chExt cx="7484913" cy="442779"/>
          </a:xfrm>
        </p:grpSpPr>
        <p:sp>
          <p:nvSpPr>
            <p:cNvPr id="37" name="Rectangle 9"/>
            <p:cNvSpPr/>
            <p:nvPr/>
          </p:nvSpPr>
          <p:spPr bwMode="auto">
            <a:xfrm>
              <a:off x="764737" y="1910902"/>
              <a:ext cx="3897352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0x2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0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0x234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1" name="Rectangle 9"/>
            <p:cNvSpPr/>
            <p:nvPr/>
          </p:nvSpPr>
          <p:spPr bwMode="auto">
            <a:xfrm>
              <a:off x="4662089" y="1913392"/>
              <a:ext cx="1639242" cy="44023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42" name="TextBox 15"/>
          <p:cNvSpPr txBox="1"/>
          <p:nvPr/>
        </p:nvSpPr>
        <p:spPr>
          <a:xfrm>
            <a:off x="5819076" y="25035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12</a:t>
            </a:r>
          </a:p>
        </p:txBody>
      </p:sp>
      <p:sp>
        <p:nvSpPr>
          <p:cNvPr id="43" name="TextBox 15"/>
          <p:cNvSpPr txBox="1"/>
          <p:nvPr/>
        </p:nvSpPr>
        <p:spPr>
          <a:xfrm>
            <a:off x="6121561" y="25059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11</a:t>
            </a:r>
          </a:p>
        </p:txBody>
      </p:sp>
      <p:cxnSp>
        <p:nvCxnSpPr>
          <p:cNvPr id="4" name="直线箭头连接符 3"/>
          <p:cNvCxnSpPr>
            <a:stCxn id="41" idx="2"/>
            <a:endCxn id="139" idx="3"/>
          </p:cNvCxnSpPr>
          <p:nvPr/>
        </p:nvCxnSpPr>
        <p:spPr>
          <a:xfrm rot="16200000" flipH="1">
            <a:off x="6141151" y="2546028"/>
            <a:ext cx="1253288" cy="2767940"/>
          </a:xfrm>
          <a:prstGeom prst="bentConnector4">
            <a:avLst>
              <a:gd name="adj1" fmla="val 22747"/>
              <a:gd name="adj2" fmla="val 108259"/>
            </a:avLst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"/>
          <p:cNvCxnSpPr>
            <a:stCxn id="37" idx="2"/>
            <a:endCxn id="152" idx="0"/>
          </p:cNvCxnSpPr>
          <p:nvPr/>
        </p:nvCxnSpPr>
        <p:spPr>
          <a:xfrm rot="16200000" flipH="1">
            <a:off x="2234322" y="3682070"/>
            <a:ext cx="1100643" cy="338230"/>
          </a:xfrm>
          <a:prstGeom prst="bentConnector3">
            <a:avLst>
              <a:gd name="adj1" fmla="val 20157"/>
            </a:avLst>
          </a:prstGeom>
          <a:ln w="3810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38153" y="1071161"/>
            <a:ext cx="61368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0x11234, </a:t>
            </a:r>
            <a:r>
              <a:rPr lang="en-US" altLang="zh-CN" b="1" dirty="0">
                <a:solidFill>
                  <a:prstClr val="black"/>
                </a:solidFill>
                <a:latin typeface="Arial"/>
                <a:cs typeface="Arial"/>
              </a:rPr>
              <a:t>TLB Miss,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cache the </a:t>
            </a:r>
            <a:r>
              <a:rPr lang="en-US" altLang="zh-CN" b="1" dirty="0">
                <a:solidFill>
                  <a:prstClr val="black"/>
                </a:solidFill>
                <a:latin typeface="Arial"/>
                <a:cs typeface="Arial"/>
              </a:rPr>
              <a:t>translation result</a:t>
            </a:r>
            <a:endParaRPr lang="en-US" altLang="zh-CN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0x21234, </a:t>
            </a:r>
            <a:r>
              <a:rPr lang="en-US" altLang="zh-CN" b="1" dirty="0">
                <a:solidFill>
                  <a:prstClr val="black"/>
                </a:solidFill>
                <a:latin typeface="Arial"/>
                <a:cs typeface="Arial"/>
              </a:rPr>
              <a:t>TLB Miss,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cache the </a:t>
            </a:r>
            <a:r>
              <a:rPr lang="en-US" altLang="zh-CN" b="1" dirty="0">
                <a:solidFill>
                  <a:prstClr val="black"/>
                </a:solidFill>
                <a:latin typeface="Arial"/>
                <a:cs typeface="Arial"/>
              </a:rPr>
              <a:t>translation result</a:t>
            </a:r>
            <a:endParaRPr lang="en-US" altLang="zh-CN" b="1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0x11234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0x21234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00249" y="2307975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Tag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92899" y="2318924"/>
            <a:ext cx="115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Set Index</a:t>
            </a:r>
          </a:p>
        </p:txBody>
      </p:sp>
      <p:sp>
        <p:nvSpPr>
          <p:cNvPr id="6" name="矩形 5"/>
          <p:cNvSpPr/>
          <p:nvPr/>
        </p:nvSpPr>
        <p:spPr>
          <a:xfrm>
            <a:off x="6455452" y="2300541"/>
            <a:ext cx="1399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cxnSp>
        <p:nvCxnSpPr>
          <p:cNvPr id="8" name="直线箭头连接符 7"/>
          <p:cNvCxnSpPr/>
          <p:nvPr/>
        </p:nvCxnSpPr>
        <p:spPr>
          <a:xfrm>
            <a:off x="374156" y="1554717"/>
            <a:ext cx="4206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510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</a:t>
            </a:r>
            <a:endParaRPr kumimoji="1" lang="zh-CN" altLang="en-US" dirty="0"/>
          </a:p>
        </p:txBody>
      </p:sp>
      <p:sp>
        <p:nvSpPr>
          <p:cNvPr id="133" name="Rectangle 10"/>
          <p:cNvSpPr>
            <a:spLocks noChangeArrowheads="1"/>
          </p:cNvSpPr>
          <p:nvPr/>
        </p:nvSpPr>
        <p:spPr bwMode="auto">
          <a:xfrm>
            <a:off x="689700" y="3656874"/>
            <a:ext cx="7997099" cy="261101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146276" y="5838202"/>
            <a:ext cx="3663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TLB (16 sets, 4 way 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associative)</a:t>
            </a:r>
            <a:endParaRPr lang="zh-CN" alt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321963" y="6301423"/>
            <a:ext cx="879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sz="2000" b="1" dirty="0">
                <a:solidFill>
                  <a:srgbClr val="000000"/>
                </a:solidFill>
                <a:latin typeface="Verdana"/>
                <a:cs typeface="Verdana"/>
              </a:rPr>
              <a:t>MMU</a:t>
            </a:r>
          </a:p>
        </p:txBody>
      </p:sp>
      <p:sp>
        <p:nvSpPr>
          <p:cNvPr id="137" name="矩形 136"/>
          <p:cNvSpPr/>
          <p:nvPr/>
        </p:nvSpPr>
        <p:spPr>
          <a:xfrm>
            <a:off x="2256145" y="3853947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1461658" y="3865486"/>
            <a:ext cx="7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0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2261945" y="4355257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1467458" y="4366796"/>
            <a:ext cx="7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4488352" y="486095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2000" dirty="0" smtClean="0">
                <a:solidFill>
                  <a:srgbClr val="FFFFFF"/>
                </a:solidFill>
                <a:latin typeface="Arial"/>
                <a:cs typeface="Arial"/>
              </a:rPr>
              <a:t>……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2261945" y="5369739"/>
            <a:ext cx="5889820" cy="40276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1347030" y="5381278"/>
            <a:ext cx="852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et 15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147" name="表格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21977"/>
              </p:ext>
            </p:extLst>
          </p:nvPr>
        </p:nvGraphicFramePr>
        <p:xfrm>
          <a:off x="2327633" y="3897096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" name="表格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177807"/>
              </p:ext>
            </p:extLst>
          </p:nvPr>
        </p:nvGraphicFramePr>
        <p:xfrm>
          <a:off x="3776013" y="3904687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表格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904616"/>
              </p:ext>
            </p:extLst>
          </p:nvPr>
        </p:nvGraphicFramePr>
        <p:xfrm>
          <a:off x="5191602" y="3892857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" name="表格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25268"/>
              </p:ext>
            </p:extLst>
          </p:nvPr>
        </p:nvGraphicFramePr>
        <p:xfrm>
          <a:off x="6650983" y="388190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表格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010880"/>
              </p:ext>
            </p:extLst>
          </p:nvPr>
        </p:nvGraphicFramePr>
        <p:xfrm>
          <a:off x="2305742" y="4401507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0x2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PP6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表格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121581"/>
              </p:ext>
            </p:extLst>
          </p:nvPr>
        </p:nvGraphicFramePr>
        <p:xfrm>
          <a:off x="3754122" y="440909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0x1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PP4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表格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191633"/>
              </p:ext>
            </p:extLst>
          </p:nvPr>
        </p:nvGraphicFramePr>
        <p:xfrm>
          <a:off x="5169711" y="4397268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表格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11244"/>
              </p:ext>
            </p:extLst>
          </p:nvPr>
        </p:nvGraphicFramePr>
        <p:xfrm>
          <a:off x="6629092" y="4386319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表格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157211"/>
              </p:ext>
            </p:extLst>
          </p:nvPr>
        </p:nvGraphicFramePr>
        <p:xfrm>
          <a:off x="2349529" y="5420283"/>
          <a:ext cx="1296033" cy="319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表格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296741"/>
              </p:ext>
            </p:extLst>
          </p:nvPr>
        </p:nvGraphicFramePr>
        <p:xfrm>
          <a:off x="3797909" y="5427874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表格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010278"/>
              </p:ext>
            </p:extLst>
          </p:nvPr>
        </p:nvGraphicFramePr>
        <p:xfrm>
          <a:off x="5213498" y="5416044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表格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87363"/>
              </p:ext>
            </p:extLst>
          </p:nvPr>
        </p:nvGraphicFramePr>
        <p:xfrm>
          <a:off x="6672879" y="5405095"/>
          <a:ext cx="1296033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4"/>
                <a:gridCol w="511969"/>
                <a:gridCol w="5585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Tag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PPN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TextBox 15"/>
          <p:cNvSpPr txBox="1"/>
          <p:nvPr/>
        </p:nvSpPr>
        <p:spPr>
          <a:xfrm>
            <a:off x="584492" y="2471717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63</a:t>
            </a:r>
          </a:p>
        </p:txBody>
      </p:sp>
      <p:sp>
        <p:nvSpPr>
          <p:cNvPr id="26" name="TextBox 15"/>
          <p:cNvSpPr txBox="1"/>
          <p:nvPr/>
        </p:nvSpPr>
        <p:spPr>
          <a:xfrm>
            <a:off x="7796878" y="2471717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33" name="TextBox 15"/>
          <p:cNvSpPr txBox="1"/>
          <p:nvPr/>
        </p:nvSpPr>
        <p:spPr>
          <a:xfrm>
            <a:off x="4447281" y="24815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15</a:t>
            </a:r>
          </a:p>
        </p:txBody>
      </p:sp>
      <p:grpSp>
        <p:nvGrpSpPr>
          <p:cNvPr id="35" name="组 34"/>
          <p:cNvGrpSpPr/>
          <p:nvPr/>
        </p:nvGrpSpPr>
        <p:grpSpPr>
          <a:xfrm>
            <a:off x="666852" y="2860629"/>
            <a:ext cx="7484913" cy="442779"/>
            <a:chOff x="764737" y="1910902"/>
            <a:chExt cx="7484913" cy="442779"/>
          </a:xfrm>
        </p:grpSpPr>
        <p:sp>
          <p:nvSpPr>
            <p:cNvPr id="37" name="Rectangle 9"/>
            <p:cNvSpPr/>
            <p:nvPr/>
          </p:nvSpPr>
          <p:spPr bwMode="auto">
            <a:xfrm>
              <a:off x="764737" y="1910902"/>
              <a:ext cx="3897352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0x2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0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0x234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1" name="Rectangle 9"/>
            <p:cNvSpPr/>
            <p:nvPr/>
          </p:nvSpPr>
          <p:spPr bwMode="auto">
            <a:xfrm>
              <a:off x="4662089" y="1913392"/>
              <a:ext cx="1639242" cy="44023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0x1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42" name="TextBox 15"/>
          <p:cNvSpPr txBox="1"/>
          <p:nvPr/>
        </p:nvSpPr>
        <p:spPr>
          <a:xfrm>
            <a:off x="5819076" y="25035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12</a:t>
            </a:r>
          </a:p>
        </p:txBody>
      </p:sp>
      <p:sp>
        <p:nvSpPr>
          <p:cNvPr id="43" name="TextBox 15"/>
          <p:cNvSpPr txBox="1"/>
          <p:nvPr/>
        </p:nvSpPr>
        <p:spPr>
          <a:xfrm>
            <a:off x="6121561" y="25059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11</a:t>
            </a:r>
          </a:p>
        </p:txBody>
      </p:sp>
      <p:cxnSp>
        <p:nvCxnSpPr>
          <p:cNvPr id="4" name="直线箭头连接符 3"/>
          <p:cNvCxnSpPr>
            <a:stCxn id="41" idx="2"/>
            <a:endCxn id="139" idx="3"/>
          </p:cNvCxnSpPr>
          <p:nvPr/>
        </p:nvCxnSpPr>
        <p:spPr>
          <a:xfrm rot="16200000" flipH="1">
            <a:off x="6141151" y="2546028"/>
            <a:ext cx="1253288" cy="2767940"/>
          </a:xfrm>
          <a:prstGeom prst="bentConnector4">
            <a:avLst>
              <a:gd name="adj1" fmla="val 22747"/>
              <a:gd name="adj2" fmla="val 108259"/>
            </a:avLst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"/>
          <p:cNvCxnSpPr>
            <a:stCxn id="37" idx="2"/>
            <a:endCxn id="152" idx="0"/>
          </p:cNvCxnSpPr>
          <p:nvPr/>
        </p:nvCxnSpPr>
        <p:spPr>
          <a:xfrm rot="16200000" flipH="1">
            <a:off x="2234322" y="3682070"/>
            <a:ext cx="1100643" cy="338230"/>
          </a:xfrm>
          <a:prstGeom prst="bentConnector3">
            <a:avLst>
              <a:gd name="adj1" fmla="val 20157"/>
            </a:avLst>
          </a:prstGeom>
          <a:ln w="3810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38153" y="1071161"/>
            <a:ext cx="61368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0x11234, </a:t>
            </a:r>
            <a:r>
              <a:rPr lang="en-US" altLang="zh-CN" b="1" dirty="0">
                <a:solidFill>
                  <a:prstClr val="black"/>
                </a:solidFill>
                <a:latin typeface="Arial"/>
                <a:cs typeface="Arial"/>
              </a:rPr>
              <a:t>TLB Miss,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cache the </a:t>
            </a:r>
            <a:r>
              <a:rPr lang="en-US" altLang="zh-CN" b="1" dirty="0">
                <a:solidFill>
                  <a:prstClr val="black"/>
                </a:solidFill>
                <a:latin typeface="Arial"/>
                <a:cs typeface="Arial"/>
              </a:rPr>
              <a:t>translation result</a:t>
            </a:r>
            <a:endParaRPr lang="en-US" altLang="zh-CN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0x21234, </a:t>
            </a:r>
            <a:r>
              <a:rPr lang="en-US" altLang="zh-CN" b="1" dirty="0">
                <a:solidFill>
                  <a:prstClr val="black"/>
                </a:solidFill>
                <a:latin typeface="Arial"/>
                <a:cs typeface="Arial"/>
              </a:rPr>
              <a:t>TLB Miss,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cache the </a:t>
            </a:r>
            <a:r>
              <a:rPr lang="en-US" altLang="zh-CN" b="1" dirty="0">
                <a:solidFill>
                  <a:prstClr val="black"/>
                </a:solidFill>
                <a:latin typeface="Arial"/>
                <a:cs typeface="Arial"/>
              </a:rPr>
              <a:t>translation result</a:t>
            </a:r>
            <a:endParaRPr lang="en-US" altLang="zh-CN" b="1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0x11234, TLB Hit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access </a:t>
            </a:r>
            <a:r>
              <a:rPr lang="en-US" altLang="zh-CN" b="1" dirty="0" smtClean="0">
                <a:solidFill>
                  <a:prstClr val="black"/>
                </a:solidFill>
                <a:latin typeface="Arial"/>
                <a:cs typeface="Arial"/>
              </a:rPr>
              <a:t>0x21234, TLB Hit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00249" y="2307975"/>
            <a:ext cx="55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Tag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92899" y="2318924"/>
            <a:ext cx="115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Set Index</a:t>
            </a:r>
          </a:p>
        </p:txBody>
      </p:sp>
      <p:sp>
        <p:nvSpPr>
          <p:cNvPr id="6" name="矩形 5"/>
          <p:cNvSpPr/>
          <p:nvPr/>
        </p:nvSpPr>
        <p:spPr>
          <a:xfrm>
            <a:off x="6455452" y="2300541"/>
            <a:ext cx="1399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</p:spTree>
    <p:extLst>
      <p:ext uri="{BB962C8B-B14F-4D97-AF65-F5344CB8AC3E}">
        <p14:creationId xmlns:p14="http://schemas.microsoft.com/office/powerpoint/2010/main" val="2892041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CPU: time multiplexing</a:t>
            </a:r>
            <a:endParaRPr lang="en-US" dirty="0"/>
          </a:p>
        </p:txBody>
      </p:sp>
      <p:sp>
        <p:nvSpPr>
          <p:cNvPr id="7" name="矩形 4"/>
          <p:cNvSpPr/>
          <p:nvPr/>
        </p:nvSpPr>
        <p:spPr>
          <a:xfrm>
            <a:off x="476693" y="1435442"/>
            <a:ext cx="2263361" cy="252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8" name="矩形 26"/>
          <p:cNvSpPr/>
          <p:nvPr/>
        </p:nvSpPr>
        <p:spPr>
          <a:xfrm>
            <a:off x="1170136" y="1417638"/>
            <a:ext cx="70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latin typeface="Verdana"/>
                <a:cs typeface="Verdana"/>
              </a:rPr>
              <a:t>CPU</a:t>
            </a:r>
            <a:endParaRPr kumimoji="1" lang="zh-CN" altLang="en-US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0" name="矩形 28"/>
          <p:cNvSpPr/>
          <p:nvPr/>
        </p:nvSpPr>
        <p:spPr>
          <a:xfrm>
            <a:off x="465511" y="1864104"/>
            <a:ext cx="544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latin typeface="Verdana"/>
                <a:cs typeface="Verdana"/>
              </a:rPr>
              <a:t>PC: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29"/>
          <p:cNvSpPr/>
          <p:nvPr/>
        </p:nvSpPr>
        <p:spPr>
          <a:xfrm>
            <a:off x="476693" y="2282199"/>
            <a:ext cx="5068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latin typeface="Verdana"/>
                <a:cs typeface="Verdana"/>
              </a:rPr>
              <a:t>IR: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32"/>
          <p:cNvSpPr/>
          <p:nvPr/>
        </p:nvSpPr>
        <p:spPr>
          <a:xfrm>
            <a:off x="460349" y="2730911"/>
            <a:ext cx="699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sz="1600" dirty="0" smtClean="0">
                <a:latin typeface="Verdana"/>
                <a:cs typeface="Verdana"/>
              </a:rPr>
              <a:t>: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16" name="矩形 41"/>
          <p:cNvSpPr/>
          <p:nvPr/>
        </p:nvSpPr>
        <p:spPr>
          <a:xfrm>
            <a:off x="1689872" y="3559998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17" name="矩形 42"/>
          <p:cNvSpPr/>
          <p:nvPr/>
        </p:nvSpPr>
        <p:spPr>
          <a:xfrm>
            <a:off x="457200" y="3182667"/>
            <a:ext cx="699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sz="1600" dirty="0" smtClean="0">
                <a:latin typeface="Verdana"/>
                <a:cs typeface="Verdana"/>
              </a:rPr>
              <a:t>: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5"/>
          <p:cNvSpPr/>
          <p:nvPr/>
        </p:nvSpPr>
        <p:spPr>
          <a:xfrm>
            <a:off x="6930882" y="5443111"/>
            <a:ext cx="122442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 smtClean="0">
                <a:latin typeface="Verdana"/>
                <a:cs typeface="Verdana"/>
              </a:rPr>
              <a:t>Memory</a:t>
            </a:r>
            <a:endParaRPr lang="zh-CN" altLang="en-US" b="1" dirty="0"/>
          </a:p>
        </p:txBody>
      </p:sp>
      <p:sp>
        <p:nvSpPr>
          <p:cNvPr id="20" name="矩形 6"/>
          <p:cNvSpPr/>
          <p:nvPr/>
        </p:nvSpPr>
        <p:spPr>
          <a:xfrm>
            <a:off x="6744498" y="2473564"/>
            <a:ext cx="1565903" cy="373433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矩形 7"/>
          <p:cNvSpPr/>
          <p:nvPr/>
        </p:nvSpPr>
        <p:spPr>
          <a:xfrm>
            <a:off x="6744498" y="2100131"/>
            <a:ext cx="1565903" cy="373433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2" name="矩形 8"/>
          <p:cNvSpPr/>
          <p:nvPr/>
        </p:nvSpPr>
        <p:spPr>
          <a:xfrm>
            <a:off x="6744498" y="1729341"/>
            <a:ext cx="1565903" cy="373433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23" name="矩形 9"/>
          <p:cNvSpPr/>
          <p:nvPr/>
        </p:nvSpPr>
        <p:spPr>
          <a:xfrm>
            <a:off x="6744498" y="1355908"/>
            <a:ext cx="1565903" cy="373433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24" name="矩形 10"/>
          <p:cNvSpPr/>
          <p:nvPr/>
        </p:nvSpPr>
        <p:spPr>
          <a:xfrm>
            <a:off x="6744498" y="2846604"/>
            <a:ext cx="1565903" cy="373433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i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矩形 11"/>
          <p:cNvSpPr/>
          <p:nvPr/>
        </p:nvSpPr>
        <p:spPr>
          <a:xfrm>
            <a:off x="6748005" y="3594113"/>
            <a:ext cx="1565903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矩形 12"/>
          <p:cNvSpPr/>
          <p:nvPr/>
        </p:nvSpPr>
        <p:spPr>
          <a:xfrm>
            <a:off x="6751510" y="3967546"/>
            <a:ext cx="1565903" cy="373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13"/>
          <p:cNvSpPr/>
          <p:nvPr/>
        </p:nvSpPr>
        <p:spPr>
          <a:xfrm>
            <a:off x="6757593" y="4333606"/>
            <a:ext cx="1565903" cy="373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矩形 14"/>
          <p:cNvSpPr/>
          <p:nvPr/>
        </p:nvSpPr>
        <p:spPr>
          <a:xfrm>
            <a:off x="6757593" y="4701177"/>
            <a:ext cx="1565903" cy="373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矩形 15"/>
          <p:cNvSpPr/>
          <p:nvPr/>
        </p:nvSpPr>
        <p:spPr>
          <a:xfrm>
            <a:off x="6757593" y="5069678"/>
            <a:ext cx="1565903" cy="373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58758" y="1864104"/>
            <a:ext cx="1628823" cy="1704823"/>
            <a:chOff x="3714812" y="3967546"/>
            <a:chExt cx="1628823" cy="1704823"/>
          </a:xfrm>
        </p:grpSpPr>
        <p:sp>
          <p:nvSpPr>
            <p:cNvPr id="36" name="圆角矩形 27"/>
            <p:cNvSpPr/>
            <p:nvPr/>
          </p:nvSpPr>
          <p:spPr>
            <a:xfrm>
              <a:off x="3714813" y="3967546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7" name="圆角矩形 30"/>
            <p:cNvSpPr/>
            <p:nvPr/>
          </p:nvSpPr>
          <p:spPr>
            <a:xfrm>
              <a:off x="3714812" y="4427378"/>
              <a:ext cx="1603576" cy="377778"/>
            </a:xfrm>
            <a:prstGeom prst="roundRect">
              <a:avLst/>
            </a:prstGeom>
            <a:solidFill>
              <a:srgbClr val="95B3D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altLang="zh-CN" sz="1200" b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38" name="圆角矩形 33"/>
            <p:cNvSpPr/>
            <p:nvPr/>
          </p:nvSpPr>
          <p:spPr>
            <a:xfrm>
              <a:off x="3714812" y="4864648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圆角矩形 34"/>
            <p:cNvSpPr/>
            <p:nvPr/>
          </p:nvSpPr>
          <p:spPr>
            <a:xfrm>
              <a:off x="3740059" y="5294591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0" name="矩形 24"/>
          <p:cNvSpPr/>
          <p:nvPr/>
        </p:nvSpPr>
        <p:spPr>
          <a:xfrm>
            <a:off x="6744498" y="3229648"/>
            <a:ext cx="1565903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4919" y="5868657"/>
            <a:ext cx="67199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. OS saves/restores CPU state in memory to switch </a:t>
            </a:r>
          </a:p>
          <a:p>
            <a:r>
              <a:rPr lang="en-US" sz="2400" dirty="0" smtClean="0"/>
              <a:t>execution of one process to another every ~10ms</a:t>
            </a:r>
            <a:endParaRPr lang="en-US" sz="2400" dirty="0"/>
          </a:p>
        </p:txBody>
      </p:sp>
      <p:sp>
        <p:nvSpPr>
          <p:cNvPr id="45" name="圆角矩形 34"/>
          <p:cNvSpPr/>
          <p:nvPr/>
        </p:nvSpPr>
        <p:spPr>
          <a:xfrm>
            <a:off x="6746645" y="5092758"/>
            <a:ext cx="1603576" cy="33607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smtClean="0">
                <a:solidFill>
                  <a:schemeClr val="tx1"/>
                </a:solidFill>
                <a:latin typeface="Arial"/>
                <a:cs typeface="Arial"/>
              </a:rPr>
              <a:t>saved CPU state</a:t>
            </a:r>
            <a:endParaRPr lang="zh-CN" altLang="en-US" sz="14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3550" y="2499577"/>
            <a:ext cx="1603576" cy="33607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smtClean="0">
                <a:solidFill>
                  <a:schemeClr val="tx1"/>
                </a:solidFill>
                <a:latin typeface="Arial"/>
                <a:cs typeface="Arial"/>
              </a:rPr>
              <a:t>saved CPU state</a:t>
            </a:r>
            <a:endParaRPr lang="zh-CN" altLang="en-US" sz="14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58758" y="1876889"/>
            <a:ext cx="1628823" cy="1704823"/>
            <a:chOff x="1938265" y="3951982"/>
            <a:chExt cx="1628823" cy="1704823"/>
          </a:xfrm>
        </p:grpSpPr>
        <p:sp>
          <p:nvSpPr>
            <p:cNvPr id="40" name="圆角矩形 27"/>
            <p:cNvSpPr/>
            <p:nvPr/>
          </p:nvSpPr>
          <p:spPr>
            <a:xfrm>
              <a:off x="1938266" y="3951982"/>
              <a:ext cx="1603576" cy="37777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0028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41" name="圆角矩形 30"/>
            <p:cNvSpPr/>
            <p:nvPr/>
          </p:nvSpPr>
          <p:spPr>
            <a:xfrm>
              <a:off x="1938265" y="4411814"/>
              <a:ext cx="1603576" cy="377778"/>
            </a:xfrm>
            <a:prstGeom prst="roundRect">
              <a:avLst/>
            </a:prstGeom>
            <a:solidFill>
              <a:srgbClr val="95B3D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1200" b="1" dirty="0" err="1" smtClean="0">
                  <a:solidFill>
                    <a:prstClr val="black"/>
                  </a:solidFill>
                  <a:latin typeface="Arial"/>
                  <a:cs typeface="Arial"/>
                </a:rPr>
                <a:t>mov</a:t>
              </a:r>
              <a:r>
                <a:rPr lang="en-US" altLang="zh-CN" sz="1200" b="1" dirty="0" smtClean="0">
                  <a:solidFill>
                    <a:prstClr val="black"/>
                  </a:solidFill>
                  <a:latin typeface="Arial"/>
                  <a:cs typeface="Arial"/>
                </a:rPr>
                <a:t> %</a:t>
              </a:r>
              <a:r>
                <a:rPr lang="en-US" altLang="zh-CN" sz="1200" b="1" dirty="0" err="1" smtClean="0">
                  <a:solidFill>
                    <a:prstClr val="black"/>
                  </a:solidFill>
                  <a:latin typeface="Arial"/>
                  <a:cs typeface="Arial"/>
                </a:rPr>
                <a:t>rax</a:t>
              </a:r>
              <a:r>
                <a:rPr lang="en-US" altLang="zh-CN" sz="1200" b="1" dirty="0" smtClean="0">
                  <a:solidFill>
                    <a:prstClr val="black"/>
                  </a:solidFill>
                  <a:latin typeface="Arial"/>
                  <a:cs typeface="Arial"/>
                </a:rPr>
                <a:t>, (%</a:t>
              </a:r>
              <a:r>
                <a:rPr lang="en-US" altLang="zh-CN" sz="1200" b="1" dirty="0" err="1" smtClean="0">
                  <a:solidFill>
                    <a:prstClr val="black"/>
                  </a:solidFill>
                  <a:latin typeface="Arial"/>
                  <a:cs typeface="Arial"/>
                </a:rPr>
                <a:t>rbx</a:t>
              </a:r>
              <a:r>
                <a:rPr lang="en-US" altLang="zh-CN" sz="1200" b="1" dirty="0" smtClean="0">
                  <a:solidFill>
                    <a:prstClr val="black"/>
                  </a:solidFill>
                  <a:latin typeface="Arial"/>
                  <a:cs typeface="Arial"/>
                </a:rPr>
                <a:t>)</a:t>
              </a:r>
              <a:endParaRPr lang="en-US" altLang="zh-CN" sz="1200" b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2" name="圆角矩形 33"/>
            <p:cNvSpPr/>
            <p:nvPr/>
          </p:nvSpPr>
          <p:spPr>
            <a:xfrm>
              <a:off x="1938265" y="4849084"/>
              <a:ext cx="1603576" cy="37777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0x2</a:t>
              </a:r>
              <a:endParaRPr lang="zh-CN" altLang="en-US" dirty="0"/>
            </a:p>
          </p:txBody>
        </p:sp>
        <p:sp>
          <p:nvSpPr>
            <p:cNvPr id="43" name="圆角矩形 34"/>
            <p:cNvSpPr/>
            <p:nvPr/>
          </p:nvSpPr>
          <p:spPr>
            <a:xfrm>
              <a:off x="1963512" y="5279027"/>
              <a:ext cx="1603576" cy="37777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 smtClean="0">
                  <a:solidFill>
                    <a:schemeClr val="tx1"/>
                  </a:solidFill>
                  <a:latin typeface="Arial"/>
                  <a:cs typeface="Arial"/>
                </a:rPr>
                <a:t>0x00..1234</a:t>
              </a:r>
              <a:endParaRPr lang="zh-CN" altLang="en-US" i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8348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7843 -0.35789 " pathEditMode="relative" ptsTypes="AA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1" animBg="1"/>
      <p:bldP spid="45" grpId="2" animBg="1"/>
    </p:bld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55329</TotalTime>
  <Words>6847</Words>
  <Application>Microsoft Macintosh PowerPoint</Application>
  <PresentationFormat>On-screen Show (4:3)</PresentationFormat>
  <Paragraphs>2825</Paragraphs>
  <Slides>88</Slides>
  <Notes>8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0" baseType="lpstr">
      <vt:lpstr>CloudVisor-Austin</vt:lpstr>
      <vt:lpstr>Equation</vt:lpstr>
      <vt:lpstr>Isolation &amp; Virtual Memory</vt:lpstr>
      <vt:lpstr>Layered organization</vt:lpstr>
      <vt:lpstr>Isolation</vt:lpstr>
      <vt:lpstr>Process</vt:lpstr>
      <vt:lpstr>Isolation</vt:lpstr>
      <vt:lpstr>Our simplified “Mental Model” of  program execution</vt:lpstr>
      <vt:lpstr>Sharing CPU: time multiplexing</vt:lpstr>
      <vt:lpstr>Sharing CPU: time multiplexing</vt:lpstr>
      <vt:lpstr>Sharing CPU: time multiplexing</vt:lpstr>
      <vt:lpstr>Sharing CPU: time multiplexing</vt:lpstr>
      <vt:lpstr>Processes need to share  memory safely</vt:lpstr>
      <vt:lpstr>Hardware solution: Virtual addressing </vt:lpstr>
      <vt:lpstr>Address Translation – Strawman</vt:lpstr>
      <vt:lpstr>Address Translation – Page</vt:lpstr>
      <vt:lpstr>Paging example: 4-bit address</vt:lpstr>
      <vt:lpstr>Paging example: 4-bit address</vt:lpstr>
      <vt:lpstr>Paging example: 4-bit address</vt:lpstr>
      <vt:lpstr>Paging example: 4-bit address</vt:lpstr>
      <vt:lpstr>Paging example: 4-bit address</vt:lpstr>
      <vt:lpstr>Paging example: 4-bit address</vt:lpstr>
      <vt:lpstr>Paging example: 4-bit address</vt:lpstr>
      <vt:lpstr>Each process has its own page table</vt:lpstr>
      <vt:lpstr>Recap: Linux address space</vt:lpstr>
      <vt:lpstr>Address Translation: 32-bit address</vt:lpstr>
      <vt:lpstr>Address Translation: 32-bit address</vt:lpstr>
      <vt:lpstr>Address Translation: 32-bit address</vt:lpstr>
      <vt:lpstr>Address Translation: 64-bit address</vt:lpstr>
      <vt:lpstr>Address Translation: 64-bit address</vt:lpstr>
      <vt:lpstr>This lecture</vt:lpstr>
      <vt:lpstr>Multi-level page tables</vt:lpstr>
      <vt:lpstr>Multi-level page tables</vt:lpstr>
      <vt:lpstr>2-level Paging Example</vt:lpstr>
      <vt:lpstr>2-level Paging Example</vt:lpstr>
      <vt:lpstr>2-level Paging Example</vt:lpstr>
      <vt:lpstr>2-level Paging Example</vt:lpstr>
      <vt:lpstr>2-level Paging Example</vt:lpstr>
      <vt:lpstr>X86_64 supports 4-level page table</vt:lpstr>
      <vt:lpstr>Multi-level page tables on X86_64</vt:lpstr>
      <vt:lpstr>Multi-level page tables on X86_64</vt:lpstr>
      <vt:lpstr>Multi-level page tables on X86_64</vt:lpstr>
      <vt:lpstr>Multi-level page tables on X86_64</vt:lpstr>
      <vt:lpstr>Multi-level page tables on X86_64</vt:lpstr>
      <vt:lpstr>Multi-level page tables on X86_64</vt:lpstr>
      <vt:lpstr>Multi-level page tables on X86_64</vt:lpstr>
      <vt:lpstr>Multi-level page tables on X86_64</vt:lpstr>
      <vt:lpstr>Multi-level page tables on X86_64</vt:lpstr>
      <vt:lpstr>Multi-level page tables on X86_64</vt:lpstr>
      <vt:lpstr>Multi-level page tables on X86_64</vt:lpstr>
      <vt:lpstr>Review Virtual Address</vt:lpstr>
      <vt:lpstr>Virtual Address Space For Each Process</vt:lpstr>
      <vt:lpstr>Demand Paging</vt:lpstr>
      <vt:lpstr>Demand Paging</vt:lpstr>
      <vt:lpstr>Demand Paging</vt:lpstr>
      <vt:lpstr>Demand Paging</vt:lpstr>
      <vt:lpstr>Demand Paging</vt:lpstr>
      <vt:lpstr>Demand Paging</vt:lpstr>
      <vt:lpstr>Demand Paging</vt:lpstr>
      <vt:lpstr>Demand Paging</vt:lpstr>
      <vt:lpstr>Demand Paging</vt:lpstr>
      <vt:lpstr>Demand Paging</vt:lpstr>
      <vt:lpstr>Demand Paging</vt:lpstr>
      <vt:lpstr>Questions</vt:lpstr>
      <vt:lpstr>Understanding Seg Fault</vt:lpstr>
      <vt:lpstr>Memory Access Cost</vt:lpstr>
      <vt:lpstr>Address translation is potentially  very costly</vt:lpstr>
      <vt:lpstr>Address translation is potentially  very costly</vt:lpstr>
      <vt:lpstr>Speedup Address Translation</vt:lpstr>
      <vt:lpstr>Speedup Address Translation</vt:lpstr>
      <vt:lpstr>Speedup Address Translation</vt:lpstr>
      <vt:lpstr>Speedup Address Translation</vt:lpstr>
      <vt:lpstr>Latency</vt:lpstr>
      <vt:lpstr>Summary</vt:lpstr>
      <vt:lpstr>More on TLBs</vt:lpstr>
      <vt:lpstr>Speedup Address Translation</vt:lpstr>
      <vt:lpstr>Speedup Address Translation</vt:lpstr>
      <vt:lpstr>Speedup Address Translation</vt:lpstr>
      <vt:lpstr>Speedup Address Translation</vt:lpstr>
      <vt:lpstr>Speedup Address Translation</vt:lpstr>
      <vt:lpstr>Speedup Address Translation</vt:lpstr>
      <vt:lpstr>Multi-set associative TLB</vt:lpstr>
      <vt:lpstr>Multi-set associative TLB</vt:lpstr>
      <vt:lpstr>Multi-set associative TLB</vt:lpstr>
      <vt:lpstr>Example</vt:lpstr>
      <vt:lpstr>Example</vt:lpstr>
      <vt:lpstr>Example</vt:lpstr>
      <vt:lpstr>Example</vt:lpstr>
      <vt:lpstr>Example</vt:lpstr>
      <vt:lpstr>Example</vt:lpstr>
    </vt:vector>
  </TitlesOfParts>
  <Company>fudan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5958</cp:revision>
  <cp:lastPrinted>2018-11-13T03:03:10Z</cp:lastPrinted>
  <dcterms:created xsi:type="dcterms:W3CDTF">2012-08-17T04:52:30Z</dcterms:created>
  <dcterms:modified xsi:type="dcterms:W3CDTF">2019-04-15T17:28:43Z</dcterms:modified>
</cp:coreProperties>
</file>