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7"/>
  </p:notesMasterIdLst>
  <p:handoutMasterIdLst>
    <p:handoutMasterId r:id="rId38"/>
  </p:handoutMasterIdLst>
  <p:sldIdLst>
    <p:sldId id="256" r:id="rId2"/>
    <p:sldId id="952" r:id="rId3"/>
    <p:sldId id="991" r:id="rId4"/>
    <p:sldId id="954" r:id="rId5"/>
    <p:sldId id="955" r:id="rId6"/>
    <p:sldId id="956" r:id="rId7"/>
    <p:sldId id="957" r:id="rId8"/>
    <p:sldId id="958" r:id="rId9"/>
    <p:sldId id="962" r:id="rId10"/>
    <p:sldId id="967" r:id="rId11"/>
    <p:sldId id="959" r:id="rId12"/>
    <p:sldId id="963" r:id="rId13"/>
    <p:sldId id="964" r:id="rId14"/>
    <p:sldId id="968" r:id="rId15"/>
    <p:sldId id="986" r:id="rId16"/>
    <p:sldId id="987" r:id="rId17"/>
    <p:sldId id="988" r:id="rId18"/>
    <p:sldId id="989" r:id="rId19"/>
    <p:sldId id="970" r:id="rId20"/>
    <p:sldId id="971" r:id="rId21"/>
    <p:sldId id="972" r:id="rId22"/>
    <p:sldId id="973" r:id="rId23"/>
    <p:sldId id="974" r:id="rId24"/>
    <p:sldId id="975" r:id="rId25"/>
    <p:sldId id="976" r:id="rId26"/>
    <p:sldId id="977" r:id="rId27"/>
    <p:sldId id="978" r:id="rId28"/>
    <p:sldId id="979" r:id="rId29"/>
    <p:sldId id="981" r:id="rId30"/>
    <p:sldId id="982" r:id="rId31"/>
    <p:sldId id="983" r:id="rId32"/>
    <p:sldId id="985" r:id="rId33"/>
    <p:sldId id="984" r:id="rId34"/>
    <p:sldId id="990" r:id="rId35"/>
    <p:sldId id="992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CD5B5"/>
    <a:srgbClr val="0000FF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80" autoAdjust="0"/>
    <p:restoredTop sz="92857" autoAdjust="0"/>
  </p:normalViewPr>
  <p:slideViewPr>
    <p:cSldViewPr snapToGrid="0" snapToObjects="1">
      <p:cViewPr>
        <p:scale>
          <a:sx n="116" d="100"/>
          <a:sy n="116" d="100"/>
        </p:scale>
        <p:origin x="-544" y="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23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23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23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23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23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CE92C60D-91EB-7A40-99CB-9174973C6666}" type="slidenum">
              <a:rPr lang="zh-CN" altLang="en-US" sz="1200" b="0">
                <a:latin typeface="Times New Roman" charset="0"/>
              </a:rPr>
              <a:pPr/>
              <a:t>28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11/19/18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11/19/18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lang="en-US" sz="4800" b="0" dirty="0" smtClean="0">
                <a:solidFill>
                  <a:srgbClr val="0000FF"/>
                </a:solidFill>
                <a:latin typeface="+mj-lt"/>
                <a:ea typeface="Verdana" pitchFamily="34" charset="0"/>
                <a:cs typeface="Consolas" pitchFamily="49" charset="0"/>
              </a:rPr>
              <a:t>Memory &amp; Cache</a:t>
            </a:r>
            <a:r>
              <a:rPr lang="en-US" sz="4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/>
            </a:r>
            <a:br>
              <a:rPr lang="en-US" sz="4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</a:br>
            <a:r>
              <a:rPr lang="en-US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/>
            </a:r>
            <a:br>
              <a:rPr lang="en-US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</a:br>
            <a:r>
              <a:rPr lang="en-US" sz="36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Jinyang Li</a:t>
            </a:r>
            <a:br>
              <a:rPr lang="en-US" sz="36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</a:br>
            <a:r>
              <a:rPr lang="en-US" sz="36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/>
            </a:r>
            <a:br>
              <a:rPr lang="en-US" sz="36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</a:br>
            <a:r>
              <a:rPr lang="en-US" sz="2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based on Tiger Wang’s slides </a:t>
            </a:r>
            <a:endParaRPr lang="en-US" sz="3600" b="0" dirty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Caching at block granularity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600200"/>
            <a:ext cx="8585535" cy="4804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Solution:</a:t>
            </a:r>
          </a:p>
          <a:p>
            <a:r>
              <a:rPr kumimoji="1" lang="en-US" altLang="zh-CN" dirty="0" smtClean="0"/>
              <a:t>Cache one block (</a:t>
            </a:r>
            <a:r>
              <a:rPr kumimoji="1" lang="en-US" altLang="zh-CN" dirty="0" err="1" smtClean="0"/>
              <a:t>cacheline</a:t>
            </a:r>
            <a:r>
              <a:rPr kumimoji="1" lang="en-US" altLang="zh-CN" dirty="0" smtClean="0"/>
              <a:t>) at a time. </a:t>
            </a:r>
          </a:p>
          <a:p>
            <a:pPr lvl="1"/>
            <a:r>
              <a:rPr kumimoji="1" lang="en-US" altLang="zh-CN" dirty="0" smtClean="0"/>
              <a:t>A typical </a:t>
            </a:r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acheline</a:t>
            </a:r>
            <a:r>
              <a:rPr kumimoji="1" lang="en-US" altLang="zh-CN" dirty="0" smtClean="0"/>
              <a:t> size is 64 bytes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Advantages:</a:t>
            </a:r>
            <a:endParaRPr kumimoji="1" lang="en-US" altLang="zh-CN" dirty="0" smtClean="0"/>
          </a:p>
          <a:p>
            <a:r>
              <a:rPr kumimoji="1" lang="en-US" altLang="zh-CN" dirty="0" smtClean="0"/>
              <a:t>Less bookkeeping </a:t>
            </a:r>
            <a:r>
              <a:rPr kumimoji="1" lang="en-US" altLang="zh-CN" dirty="0" smtClean="0"/>
              <a:t>overhead</a:t>
            </a:r>
          </a:p>
          <a:p>
            <a:pPr lvl="1"/>
            <a:r>
              <a:rPr kumimoji="1" lang="en-US" altLang="zh-CN" dirty="0" smtClean="0"/>
              <a:t>A cache line has 8 byte of address and 64 byte of data</a:t>
            </a:r>
          </a:p>
          <a:p>
            <a:r>
              <a:rPr kumimoji="1" lang="en-US" altLang="zh-CN" dirty="0" smtClean="0"/>
              <a:t>Exploits spatial locality</a:t>
            </a:r>
          </a:p>
          <a:p>
            <a:pPr lvl="1"/>
            <a:r>
              <a:rPr kumimoji="1" lang="en-US" altLang="zh-CN" dirty="0" smtClean="0"/>
              <a:t>Accessing location x causes 64 bytes around x to be cached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251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3152897" y="4504214"/>
            <a:ext cx="3131019" cy="1941346"/>
            <a:chOff x="6134132" y="1398807"/>
            <a:chExt cx="2263361" cy="252466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>
                <a:latin typeface="Arial"/>
                <a:cs typeface="Arial"/>
              </a:rPr>
              <a:t>Direct-mapped cache</a:t>
            </a:r>
            <a:endParaRPr kumimoji="1" lang="zh-CN" altLang="en-US" sz="4400" dirty="0">
              <a:latin typeface="Arial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805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Caching at block granularity </a:t>
            </a:r>
          </a:p>
          <a:p>
            <a:pPr>
              <a:buFont typeface="Symbol" charset="2"/>
              <a:buChar char="-"/>
            </a:pPr>
            <a:r>
              <a:rPr kumimoji="1" lang="en-US" altLang="zh-CN" dirty="0" smtClean="0"/>
              <a:t>Each cache line has 64 bytes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99136" y="6390307"/>
            <a:ext cx="13187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b="1" dirty="0" smtClean="0"/>
              <a:t>CPU Cache</a:t>
            </a:r>
            <a:endParaRPr kumimoji="1" lang="zh-CN" altLang="en-US" sz="20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700688"/>
              </p:ext>
            </p:extLst>
          </p:nvPr>
        </p:nvGraphicFramePr>
        <p:xfrm>
          <a:off x="3306164" y="4658042"/>
          <a:ext cx="2794627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2387"/>
                <a:gridCol w="124224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PA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64 bytes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0971">
                <a:tc>
                  <a:txBody>
                    <a:bodyPr/>
                    <a:lstStyle/>
                    <a:p>
                      <a:r>
                        <a:rPr lang="de-DE" altLang="zh-CN" sz="1600" dirty="0" smtClean="0">
                          <a:latin typeface="Arial"/>
                          <a:cs typeface="Arial"/>
                        </a:rPr>
                        <a:t>0x100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600" dirty="0" smtClean="0">
                          <a:latin typeface="Arial"/>
                          <a:cs typeface="Arial"/>
                        </a:rPr>
                        <a:t>0x140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de-DE" altLang="zh-CN" sz="1600" dirty="0" smtClean="0">
                          <a:latin typeface="Arial"/>
                          <a:cs typeface="Arial"/>
                        </a:rPr>
                        <a:t>0x80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de-DE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0xc0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7937869" y="6543717"/>
            <a:ext cx="800219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050" b="1" dirty="0" smtClean="0">
                <a:latin typeface="Verdana"/>
                <a:cs typeface="Verdana"/>
              </a:rPr>
              <a:t>Memory</a:t>
            </a:r>
            <a:endParaRPr lang="zh-CN" altLang="en-US" sz="1050" b="1" dirty="0"/>
          </a:p>
        </p:txBody>
      </p:sp>
      <p:sp>
        <p:nvSpPr>
          <p:cNvPr id="16" name="矩形 15"/>
          <p:cNvSpPr/>
          <p:nvPr/>
        </p:nvSpPr>
        <p:spPr>
          <a:xfrm>
            <a:off x="7829337" y="4626025"/>
            <a:ext cx="911827" cy="241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829337" y="4384868"/>
            <a:ext cx="911827" cy="241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1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829337" y="4145417"/>
            <a:ext cx="911827" cy="241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050" dirty="0">
              <a:latin typeface="Consolas"/>
              <a:cs typeface="Consola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829337" y="3904259"/>
            <a:ext cx="911827" cy="241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000" dirty="0"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29337" y="4866929"/>
            <a:ext cx="911827" cy="241158"/>
          </a:xfrm>
          <a:prstGeom prst="rect">
            <a:avLst/>
          </a:prstGeom>
          <a:solidFill>
            <a:srgbClr val="D9969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050" i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831379" y="5349660"/>
            <a:ext cx="911827" cy="241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833420" y="5590818"/>
            <a:ext cx="911827" cy="241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836962" y="5827214"/>
            <a:ext cx="911827" cy="241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0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836962" y="6064586"/>
            <a:ext cx="911827" cy="241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50" i="1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050" i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836962" y="6302559"/>
            <a:ext cx="911827" cy="2411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829337" y="5114294"/>
            <a:ext cx="911827" cy="2273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68257" y="3904259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088</a:t>
            </a:r>
            <a:endParaRPr lang="zh-CN" altLang="en-US" sz="1050" dirty="0"/>
          </a:p>
        </p:txBody>
      </p:sp>
      <p:sp>
        <p:nvSpPr>
          <p:cNvPr id="28" name="矩形 27"/>
          <p:cNvSpPr/>
          <p:nvPr/>
        </p:nvSpPr>
        <p:spPr>
          <a:xfrm>
            <a:off x="7063006" y="4140808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080</a:t>
            </a:r>
            <a:endParaRPr lang="zh-CN" altLang="en-US" sz="1050" dirty="0"/>
          </a:p>
        </p:txBody>
      </p:sp>
      <p:sp>
        <p:nvSpPr>
          <p:cNvPr id="29" name="矩形 28"/>
          <p:cNvSpPr/>
          <p:nvPr/>
        </p:nvSpPr>
        <p:spPr>
          <a:xfrm>
            <a:off x="7063006" y="6068371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040</a:t>
            </a:r>
            <a:endParaRPr lang="zh-CN" altLang="en-US" sz="1050" dirty="0"/>
          </a:p>
        </p:txBody>
      </p:sp>
      <p:sp>
        <p:nvSpPr>
          <p:cNvPr id="30" name="矩形 29"/>
          <p:cNvSpPr/>
          <p:nvPr/>
        </p:nvSpPr>
        <p:spPr>
          <a:xfrm>
            <a:off x="7063006" y="5826076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048</a:t>
            </a:r>
            <a:endParaRPr lang="zh-CN" altLang="en-US" sz="1050" dirty="0"/>
          </a:p>
        </p:txBody>
      </p:sp>
      <p:sp>
        <p:nvSpPr>
          <p:cNvPr id="31" name="矩形 30"/>
          <p:cNvSpPr/>
          <p:nvPr/>
        </p:nvSpPr>
        <p:spPr>
          <a:xfrm>
            <a:off x="7063006" y="5583181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050</a:t>
            </a:r>
            <a:endParaRPr lang="zh-CN" altLang="en-US" sz="1050" dirty="0"/>
          </a:p>
        </p:txBody>
      </p:sp>
      <p:sp>
        <p:nvSpPr>
          <p:cNvPr id="32" name="矩形 31"/>
          <p:cNvSpPr/>
          <p:nvPr/>
        </p:nvSpPr>
        <p:spPr>
          <a:xfrm>
            <a:off x="7063006" y="5352307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058</a:t>
            </a:r>
            <a:endParaRPr lang="zh-CN" altLang="en-US" sz="1050" dirty="0"/>
          </a:p>
        </p:txBody>
      </p:sp>
      <p:sp>
        <p:nvSpPr>
          <p:cNvPr id="33" name="矩形 32"/>
          <p:cNvSpPr/>
          <p:nvPr/>
        </p:nvSpPr>
        <p:spPr>
          <a:xfrm>
            <a:off x="7068257" y="5121887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060</a:t>
            </a:r>
            <a:endParaRPr lang="zh-CN" altLang="en-US" sz="1050" dirty="0"/>
          </a:p>
        </p:txBody>
      </p:sp>
      <p:sp>
        <p:nvSpPr>
          <p:cNvPr id="34" name="矩形 33"/>
          <p:cNvSpPr/>
          <p:nvPr/>
        </p:nvSpPr>
        <p:spPr>
          <a:xfrm>
            <a:off x="7069028" y="4857249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068</a:t>
            </a:r>
            <a:endParaRPr lang="zh-CN" altLang="en-US" sz="1050" dirty="0"/>
          </a:p>
        </p:txBody>
      </p:sp>
      <p:sp>
        <p:nvSpPr>
          <p:cNvPr id="35" name="矩形 34"/>
          <p:cNvSpPr/>
          <p:nvPr/>
        </p:nvSpPr>
        <p:spPr>
          <a:xfrm>
            <a:off x="7071070" y="4623353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070</a:t>
            </a:r>
            <a:endParaRPr lang="zh-CN" altLang="en-US" sz="1050" dirty="0"/>
          </a:p>
        </p:txBody>
      </p:sp>
      <p:sp>
        <p:nvSpPr>
          <p:cNvPr id="36" name="矩形 35"/>
          <p:cNvSpPr/>
          <p:nvPr/>
        </p:nvSpPr>
        <p:spPr>
          <a:xfrm>
            <a:off x="7066149" y="4393738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078</a:t>
            </a:r>
            <a:endParaRPr lang="zh-CN" altLang="en-US" sz="1050" dirty="0"/>
          </a:p>
        </p:txBody>
      </p:sp>
      <p:sp>
        <p:nvSpPr>
          <p:cNvPr id="37" name="矩形 36"/>
          <p:cNvSpPr/>
          <p:nvPr/>
        </p:nvSpPr>
        <p:spPr>
          <a:xfrm>
            <a:off x="7500269" y="6297424"/>
            <a:ext cx="302242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100" b="1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sz="1100" b="1" dirty="0"/>
          </a:p>
        </p:txBody>
      </p:sp>
      <p:sp>
        <p:nvSpPr>
          <p:cNvPr id="40" name="矩形 39"/>
          <p:cNvSpPr/>
          <p:nvPr/>
        </p:nvSpPr>
        <p:spPr>
          <a:xfrm>
            <a:off x="7822088" y="2489893"/>
            <a:ext cx="911827" cy="241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050" i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824130" y="2972624"/>
            <a:ext cx="911827" cy="241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826171" y="3213782"/>
            <a:ext cx="911827" cy="241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829713" y="3450178"/>
            <a:ext cx="911827" cy="241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0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829713" y="3687550"/>
            <a:ext cx="911827" cy="241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50" i="1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050" i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822088" y="2737258"/>
            <a:ext cx="911827" cy="2273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46" name="组 45"/>
          <p:cNvGrpSpPr/>
          <p:nvPr/>
        </p:nvGrpSpPr>
        <p:grpSpPr>
          <a:xfrm>
            <a:off x="788205" y="3929153"/>
            <a:ext cx="1056709" cy="628200"/>
            <a:chOff x="6134132" y="1568289"/>
            <a:chExt cx="2263361" cy="2524666"/>
          </a:xfrm>
        </p:grpSpPr>
        <p:sp>
          <p:nvSpPr>
            <p:cNvPr id="47" name="矩形 46"/>
            <p:cNvSpPr/>
            <p:nvPr/>
          </p:nvSpPr>
          <p:spPr>
            <a:xfrm>
              <a:off x="6134132" y="1568289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596255" y="4591807"/>
            <a:ext cx="14826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ccess  0x1234</a:t>
            </a:r>
            <a:endParaRPr lang="zh-CN" altLang="en-US" sz="1400" b="1" dirty="0"/>
          </a:p>
        </p:txBody>
      </p:sp>
      <p:sp>
        <p:nvSpPr>
          <p:cNvPr id="50" name="Rectangle 10"/>
          <p:cNvSpPr>
            <a:spLocks noChangeArrowheads="1"/>
          </p:cNvSpPr>
          <p:nvPr/>
        </p:nvSpPr>
        <p:spPr bwMode="auto">
          <a:xfrm>
            <a:off x="3073382" y="3527542"/>
            <a:ext cx="1137255" cy="51268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2000" b="1" dirty="0">
                <a:solidFill>
                  <a:schemeClr val="bg1"/>
                </a:solidFill>
                <a:latin typeface="Verdana"/>
                <a:cs typeface="Verdana"/>
              </a:rPr>
              <a:t>MMU</a:t>
            </a:r>
          </a:p>
        </p:txBody>
      </p:sp>
      <p:cxnSp>
        <p:nvCxnSpPr>
          <p:cNvPr id="51" name="直线箭头连接符 50"/>
          <p:cNvCxnSpPr>
            <a:stCxn id="47" idx="3"/>
            <a:endCxn id="50" idx="1"/>
          </p:cNvCxnSpPr>
          <p:nvPr/>
        </p:nvCxnSpPr>
        <p:spPr>
          <a:xfrm flipV="1">
            <a:off x="1844914" y="3783884"/>
            <a:ext cx="1228468" cy="459369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2078877" y="4230979"/>
            <a:ext cx="783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0x1234</a:t>
            </a:r>
            <a:endParaRPr lang="zh-CN" altLang="en-US" sz="1400" dirty="0"/>
          </a:p>
        </p:txBody>
      </p:sp>
      <p:cxnSp>
        <p:nvCxnSpPr>
          <p:cNvPr id="55" name="直线箭头连接符 50"/>
          <p:cNvCxnSpPr>
            <a:stCxn id="50" idx="2"/>
            <a:endCxn id="12" idx="0"/>
          </p:cNvCxnSpPr>
          <p:nvPr/>
        </p:nvCxnSpPr>
        <p:spPr>
          <a:xfrm rot="16200000" flipH="1">
            <a:off x="3948214" y="3734021"/>
            <a:ext cx="463988" cy="1076397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639415" y="3965021"/>
            <a:ext cx="16218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1. In cache? No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59" name="直线箭头连接符 50"/>
          <p:cNvCxnSpPr>
            <a:stCxn id="50" idx="3"/>
          </p:cNvCxnSpPr>
          <p:nvPr/>
        </p:nvCxnSpPr>
        <p:spPr>
          <a:xfrm>
            <a:off x="4210637" y="3783884"/>
            <a:ext cx="2971002" cy="2413087"/>
          </a:xfrm>
          <a:prstGeom prst="bentConnector3">
            <a:avLst>
              <a:gd name="adj1" fmla="val 85743"/>
            </a:avLst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50"/>
          <p:cNvCxnSpPr>
            <a:stCxn id="29" idx="3"/>
          </p:cNvCxnSpPr>
          <p:nvPr/>
        </p:nvCxnSpPr>
        <p:spPr>
          <a:xfrm flipH="1">
            <a:off x="6283916" y="6195329"/>
            <a:ext cx="1540170" cy="1642"/>
          </a:xfrm>
          <a:prstGeom prst="bentConnector5">
            <a:avLst>
              <a:gd name="adj1" fmla="val 11457"/>
              <a:gd name="adj2" fmla="val 21653959"/>
              <a:gd name="adj3" fmla="val 80394"/>
            </a:avLst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6699749" y="6498304"/>
            <a:ext cx="10286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3. Return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700531" y="3444786"/>
            <a:ext cx="9259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2. Fetch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210637" y="3771464"/>
            <a:ext cx="573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0x40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7506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3152897" y="4504214"/>
            <a:ext cx="3131019" cy="1941346"/>
            <a:chOff x="6134132" y="1398807"/>
            <a:chExt cx="2263361" cy="252466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4199136" y="6390307"/>
            <a:ext cx="13187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b="1" dirty="0" smtClean="0"/>
              <a:t>CPU Cache</a:t>
            </a:r>
            <a:endParaRPr kumimoji="1" lang="zh-CN" altLang="en-US" sz="20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520109"/>
              </p:ext>
            </p:extLst>
          </p:nvPr>
        </p:nvGraphicFramePr>
        <p:xfrm>
          <a:off x="3306164" y="4658042"/>
          <a:ext cx="2794627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2387"/>
                <a:gridCol w="124224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PA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64 bytes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0971">
                <a:tc>
                  <a:txBody>
                    <a:bodyPr/>
                    <a:lstStyle/>
                    <a:p>
                      <a:r>
                        <a:rPr lang="de-DE" altLang="zh-CN" sz="1600" dirty="0" smtClean="0">
                          <a:latin typeface="Arial"/>
                          <a:cs typeface="Arial"/>
                        </a:rPr>
                        <a:t>0x100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600" dirty="0" smtClean="0">
                          <a:latin typeface="Arial"/>
                          <a:cs typeface="Arial"/>
                        </a:rPr>
                        <a:t>0x40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de-DE" altLang="zh-CN" sz="1600" dirty="0" smtClean="0">
                          <a:latin typeface="Arial"/>
                          <a:cs typeface="Arial"/>
                        </a:rPr>
                        <a:t>0x80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de-DE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0xc0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7937869" y="6543717"/>
            <a:ext cx="800219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050" b="1" dirty="0" smtClean="0">
                <a:latin typeface="Verdana"/>
                <a:cs typeface="Verdana"/>
              </a:rPr>
              <a:t>Memory</a:t>
            </a:r>
            <a:endParaRPr lang="zh-CN" altLang="en-US" sz="1050" b="1" dirty="0"/>
          </a:p>
        </p:txBody>
      </p:sp>
      <p:sp>
        <p:nvSpPr>
          <p:cNvPr id="16" name="矩形 15"/>
          <p:cNvSpPr/>
          <p:nvPr/>
        </p:nvSpPr>
        <p:spPr>
          <a:xfrm>
            <a:off x="7829337" y="4626025"/>
            <a:ext cx="911827" cy="241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829337" y="4384868"/>
            <a:ext cx="911827" cy="241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1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829337" y="4145417"/>
            <a:ext cx="911827" cy="241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050" dirty="0">
              <a:latin typeface="Consolas"/>
              <a:cs typeface="Consola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829337" y="3904259"/>
            <a:ext cx="911827" cy="241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000" dirty="0"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29337" y="4866929"/>
            <a:ext cx="911827" cy="241158"/>
          </a:xfrm>
          <a:prstGeom prst="rect">
            <a:avLst/>
          </a:prstGeom>
          <a:solidFill>
            <a:srgbClr val="D9969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050" i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831379" y="5349660"/>
            <a:ext cx="911827" cy="241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833420" y="5590818"/>
            <a:ext cx="911827" cy="241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836962" y="5827214"/>
            <a:ext cx="911827" cy="241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0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836962" y="6064586"/>
            <a:ext cx="911827" cy="241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50" i="1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050" i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836962" y="6302559"/>
            <a:ext cx="911827" cy="2411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829337" y="5114294"/>
            <a:ext cx="911827" cy="2273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68257" y="3904259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088</a:t>
            </a:r>
            <a:endParaRPr lang="zh-CN" altLang="en-US" sz="1050" dirty="0"/>
          </a:p>
        </p:txBody>
      </p:sp>
      <p:sp>
        <p:nvSpPr>
          <p:cNvPr id="28" name="矩形 27"/>
          <p:cNvSpPr/>
          <p:nvPr/>
        </p:nvSpPr>
        <p:spPr>
          <a:xfrm>
            <a:off x="7063006" y="4140808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080</a:t>
            </a:r>
            <a:endParaRPr lang="zh-CN" altLang="en-US" sz="1050" dirty="0"/>
          </a:p>
        </p:txBody>
      </p:sp>
      <p:sp>
        <p:nvSpPr>
          <p:cNvPr id="29" name="矩形 28"/>
          <p:cNvSpPr/>
          <p:nvPr/>
        </p:nvSpPr>
        <p:spPr>
          <a:xfrm>
            <a:off x="7063006" y="6068371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040</a:t>
            </a:r>
            <a:endParaRPr lang="zh-CN" altLang="en-US" sz="1050" dirty="0"/>
          </a:p>
        </p:txBody>
      </p:sp>
      <p:sp>
        <p:nvSpPr>
          <p:cNvPr id="30" name="矩形 29"/>
          <p:cNvSpPr/>
          <p:nvPr/>
        </p:nvSpPr>
        <p:spPr>
          <a:xfrm>
            <a:off x="7063006" y="5826076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048</a:t>
            </a:r>
            <a:endParaRPr lang="zh-CN" altLang="en-US" sz="1050" dirty="0"/>
          </a:p>
        </p:txBody>
      </p:sp>
      <p:sp>
        <p:nvSpPr>
          <p:cNvPr id="31" name="矩形 30"/>
          <p:cNvSpPr/>
          <p:nvPr/>
        </p:nvSpPr>
        <p:spPr>
          <a:xfrm>
            <a:off x="7063006" y="5583181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050</a:t>
            </a:r>
            <a:endParaRPr lang="zh-CN" altLang="en-US" sz="1050" dirty="0"/>
          </a:p>
        </p:txBody>
      </p:sp>
      <p:sp>
        <p:nvSpPr>
          <p:cNvPr id="32" name="矩形 31"/>
          <p:cNvSpPr/>
          <p:nvPr/>
        </p:nvSpPr>
        <p:spPr>
          <a:xfrm>
            <a:off x="7063006" y="5352307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058</a:t>
            </a:r>
            <a:endParaRPr lang="zh-CN" altLang="en-US" sz="1050" dirty="0"/>
          </a:p>
        </p:txBody>
      </p:sp>
      <p:sp>
        <p:nvSpPr>
          <p:cNvPr id="33" name="矩形 32"/>
          <p:cNvSpPr/>
          <p:nvPr/>
        </p:nvSpPr>
        <p:spPr>
          <a:xfrm>
            <a:off x="7068257" y="5121887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060</a:t>
            </a:r>
            <a:endParaRPr lang="zh-CN" altLang="en-US" sz="1050" dirty="0"/>
          </a:p>
        </p:txBody>
      </p:sp>
      <p:sp>
        <p:nvSpPr>
          <p:cNvPr id="34" name="矩形 33"/>
          <p:cNvSpPr/>
          <p:nvPr/>
        </p:nvSpPr>
        <p:spPr>
          <a:xfrm>
            <a:off x="7069028" y="4857249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068</a:t>
            </a:r>
            <a:endParaRPr lang="zh-CN" altLang="en-US" sz="1050" dirty="0"/>
          </a:p>
        </p:txBody>
      </p:sp>
      <p:sp>
        <p:nvSpPr>
          <p:cNvPr id="35" name="矩形 34"/>
          <p:cNvSpPr/>
          <p:nvPr/>
        </p:nvSpPr>
        <p:spPr>
          <a:xfrm>
            <a:off x="7071070" y="4623353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070</a:t>
            </a:r>
            <a:endParaRPr lang="zh-CN" altLang="en-US" sz="1050" dirty="0"/>
          </a:p>
        </p:txBody>
      </p:sp>
      <p:sp>
        <p:nvSpPr>
          <p:cNvPr id="36" name="矩形 35"/>
          <p:cNvSpPr/>
          <p:nvPr/>
        </p:nvSpPr>
        <p:spPr>
          <a:xfrm>
            <a:off x="7066149" y="4393738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078</a:t>
            </a:r>
            <a:endParaRPr lang="zh-CN" altLang="en-US" sz="1050" dirty="0"/>
          </a:p>
        </p:txBody>
      </p:sp>
      <p:sp>
        <p:nvSpPr>
          <p:cNvPr id="37" name="矩形 36"/>
          <p:cNvSpPr/>
          <p:nvPr/>
        </p:nvSpPr>
        <p:spPr>
          <a:xfrm>
            <a:off x="7500269" y="6297424"/>
            <a:ext cx="302242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100" b="1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sz="1100" b="1" dirty="0"/>
          </a:p>
        </p:txBody>
      </p:sp>
      <p:sp>
        <p:nvSpPr>
          <p:cNvPr id="40" name="矩形 39"/>
          <p:cNvSpPr/>
          <p:nvPr/>
        </p:nvSpPr>
        <p:spPr>
          <a:xfrm>
            <a:off x="7822088" y="2489893"/>
            <a:ext cx="911827" cy="241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050" i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824130" y="2972624"/>
            <a:ext cx="911827" cy="241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826171" y="3213782"/>
            <a:ext cx="911827" cy="241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829713" y="3450178"/>
            <a:ext cx="911827" cy="241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0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829713" y="3687550"/>
            <a:ext cx="911827" cy="241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50" i="1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050" i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822088" y="2737258"/>
            <a:ext cx="911827" cy="2273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46" name="组 45"/>
          <p:cNvGrpSpPr/>
          <p:nvPr/>
        </p:nvGrpSpPr>
        <p:grpSpPr>
          <a:xfrm>
            <a:off x="788205" y="3929153"/>
            <a:ext cx="1056709" cy="628200"/>
            <a:chOff x="6134132" y="1568289"/>
            <a:chExt cx="2263361" cy="2524666"/>
          </a:xfrm>
        </p:grpSpPr>
        <p:sp>
          <p:nvSpPr>
            <p:cNvPr id="47" name="矩形 46"/>
            <p:cNvSpPr/>
            <p:nvPr/>
          </p:nvSpPr>
          <p:spPr>
            <a:xfrm>
              <a:off x="6134132" y="1568289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596255" y="4591807"/>
            <a:ext cx="14826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ccess  0x1234</a:t>
            </a:r>
            <a:endParaRPr lang="zh-CN" altLang="en-US" sz="1400" b="1" dirty="0"/>
          </a:p>
        </p:txBody>
      </p:sp>
      <p:sp>
        <p:nvSpPr>
          <p:cNvPr id="50" name="Rectangle 10"/>
          <p:cNvSpPr>
            <a:spLocks noChangeArrowheads="1"/>
          </p:cNvSpPr>
          <p:nvPr/>
        </p:nvSpPr>
        <p:spPr bwMode="auto">
          <a:xfrm>
            <a:off x="3073382" y="3527542"/>
            <a:ext cx="1137255" cy="51268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2000" b="1" dirty="0">
                <a:solidFill>
                  <a:schemeClr val="bg1"/>
                </a:solidFill>
                <a:latin typeface="Verdana"/>
                <a:cs typeface="Verdana"/>
              </a:rPr>
              <a:t>MMU</a:t>
            </a:r>
          </a:p>
        </p:txBody>
      </p:sp>
      <p:cxnSp>
        <p:nvCxnSpPr>
          <p:cNvPr id="51" name="直线箭头连接符 50"/>
          <p:cNvCxnSpPr>
            <a:stCxn id="47" idx="3"/>
            <a:endCxn id="50" idx="1"/>
          </p:cNvCxnSpPr>
          <p:nvPr/>
        </p:nvCxnSpPr>
        <p:spPr>
          <a:xfrm flipV="1">
            <a:off x="1844914" y="3783884"/>
            <a:ext cx="1228468" cy="459369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2078877" y="4230979"/>
            <a:ext cx="783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0x1234</a:t>
            </a:r>
            <a:endParaRPr lang="zh-CN" altLang="en-US" sz="1400" dirty="0"/>
          </a:p>
        </p:txBody>
      </p:sp>
      <p:cxnSp>
        <p:nvCxnSpPr>
          <p:cNvPr id="55" name="直线箭头连接符 50"/>
          <p:cNvCxnSpPr>
            <a:stCxn id="50" idx="2"/>
            <a:endCxn id="12" idx="0"/>
          </p:cNvCxnSpPr>
          <p:nvPr/>
        </p:nvCxnSpPr>
        <p:spPr>
          <a:xfrm rot="16200000" flipH="1">
            <a:off x="3948214" y="3734021"/>
            <a:ext cx="463988" cy="1076397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639415" y="3965021"/>
            <a:ext cx="16218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1. In cache? No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59" name="直线箭头连接符 50"/>
          <p:cNvCxnSpPr>
            <a:stCxn id="50" idx="3"/>
          </p:cNvCxnSpPr>
          <p:nvPr/>
        </p:nvCxnSpPr>
        <p:spPr>
          <a:xfrm>
            <a:off x="4210637" y="3783884"/>
            <a:ext cx="2971002" cy="2413087"/>
          </a:xfrm>
          <a:prstGeom prst="bentConnector3">
            <a:avLst>
              <a:gd name="adj1" fmla="val 85743"/>
            </a:avLst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50"/>
          <p:cNvCxnSpPr>
            <a:stCxn id="29" idx="3"/>
          </p:cNvCxnSpPr>
          <p:nvPr/>
        </p:nvCxnSpPr>
        <p:spPr>
          <a:xfrm flipH="1">
            <a:off x="6283916" y="6195329"/>
            <a:ext cx="1540170" cy="1642"/>
          </a:xfrm>
          <a:prstGeom prst="bentConnector5">
            <a:avLst>
              <a:gd name="adj1" fmla="val 11457"/>
              <a:gd name="adj2" fmla="val 21653959"/>
              <a:gd name="adj3" fmla="val 80394"/>
            </a:avLst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6699749" y="6498304"/>
            <a:ext cx="10286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3. Return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700531" y="3444786"/>
            <a:ext cx="9259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2. Fetch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52" name="直线箭头连接符 50"/>
          <p:cNvCxnSpPr>
            <a:stCxn id="9" idx="1"/>
            <a:endCxn id="49" idx="0"/>
          </p:cNvCxnSpPr>
          <p:nvPr/>
        </p:nvCxnSpPr>
        <p:spPr>
          <a:xfrm rot="10800000">
            <a:off x="1337566" y="4591808"/>
            <a:ext cx="1968598" cy="904435"/>
          </a:xfrm>
          <a:prstGeom prst="bentConnector4">
            <a:avLst>
              <a:gd name="adj1" fmla="val 31172"/>
              <a:gd name="adj2" fmla="val 29641"/>
            </a:avLst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1544781" y="4977061"/>
            <a:ext cx="5340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 0x1</a:t>
            </a:r>
            <a:endParaRPr lang="zh-CN" altLang="en-US" sz="1400" b="1" dirty="0"/>
          </a:p>
        </p:txBody>
      </p:sp>
      <p:sp>
        <p:nvSpPr>
          <p:cNvPr id="57" name="矩形 56"/>
          <p:cNvSpPr/>
          <p:nvPr/>
        </p:nvSpPr>
        <p:spPr>
          <a:xfrm>
            <a:off x="501955" y="5408650"/>
            <a:ext cx="227969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. Buffer the </a:t>
            </a:r>
            <a:r>
              <a:rPr lang="en-US" altLang="zh-CN" sz="1600" dirty="0" err="1" smtClean="0">
                <a:solidFill>
                  <a:srgbClr val="FF0000"/>
                </a:solidFill>
                <a:latin typeface="Arial"/>
                <a:cs typeface="Arial"/>
              </a:rPr>
              <a:t>cacheline</a:t>
            </a:r>
            <a:r>
              <a:rPr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,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end </a:t>
            </a:r>
            <a:r>
              <a:rPr lang="en-US" altLang="zh-CN" sz="16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x1 to the CPU</a:t>
            </a:r>
          </a:p>
        </p:txBody>
      </p:sp>
      <p:sp>
        <p:nvSpPr>
          <p:cNvPr id="60" name="矩形 59"/>
          <p:cNvSpPr/>
          <p:nvPr/>
        </p:nvSpPr>
        <p:spPr>
          <a:xfrm>
            <a:off x="4210637" y="3771464"/>
            <a:ext cx="573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0x40</a:t>
            </a:r>
            <a:endParaRPr lang="zh-CN" altLang="en-US" sz="1400" dirty="0"/>
          </a:p>
        </p:txBody>
      </p:sp>
      <p:sp>
        <p:nvSpPr>
          <p:cNvPr id="6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sz="4400" dirty="0" smtClean="0">
                <a:latin typeface="Arial"/>
                <a:cs typeface="Arial"/>
              </a:rPr>
              <a:t>Direct-mapped cache</a:t>
            </a:r>
            <a:endParaRPr kumimoji="1" lang="zh-CN" altLang="en-US" sz="4400" dirty="0">
              <a:latin typeface="Arial"/>
              <a:cs typeface="Arial"/>
            </a:endParaRPr>
          </a:p>
        </p:txBody>
      </p:sp>
      <p:sp>
        <p:nvSpPr>
          <p:cNvPr id="6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805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Caching at block granularity </a:t>
            </a:r>
          </a:p>
          <a:p>
            <a:pPr>
              <a:buFont typeface="Symbol" charset="2"/>
              <a:buChar char="-"/>
            </a:pPr>
            <a:r>
              <a:rPr kumimoji="1" lang="en-US" altLang="zh-CN" dirty="0" smtClean="0"/>
              <a:t>Each cache line has 64 bytes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423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3152897" y="4504214"/>
            <a:ext cx="3131019" cy="1941346"/>
            <a:chOff x="6134132" y="1398807"/>
            <a:chExt cx="2263361" cy="252466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4199136" y="6390307"/>
            <a:ext cx="13187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b="1" dirty="0" smtClean="0"/>
              <a:t>CPU Cache</a:t>
            </a:r>
            <a:endParaRPr kumimoji="1"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7937869" y="6543717"/>
            <a:ext cx="800219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050" b="1" dirty="0" smtClean="0">
                <a:latin typeface="Verdana"/>
                <a:cs typeface="Verdana"/>
              </a:rPr>
              <a:t>Memory</a:t>
            </a:r>
            <a:endParaRPr lang="zh-CN" altLang="en-US" sz="1050" b="1" dirty="0"/>
          </a:p>
        </p:txBody>
      </p:sp>
      <p:sp>
        <p:nvSpPr>
          <p:cNvPr id="16" name="矩形 15"/>
          <p:cNvSpPr/>
          <p:nvPr/>
        </p:nvSpPr>
        <p:spPr>
          <a:xfrm>
            <a:off x="7829337" y="4626025"/>
            <a:ext cx="911827" cy="241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829337" y="4384868"/>
            <a:ext cx="911827" cy="241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1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829337" y="4145417"/>
            <a:ext cx="911827" cy="241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050" dirty="0">
              <a:latin typeface="Consolas"/>
              <a:cs typeface="Consola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829337" y="3904259"/>
            <a:ext cx="911827" cy="241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000" dirty="0"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29337" y="4866929"/>
            <a:ext cx="911827" cy="241158"/>
          </a:xfrm>
          <a:prstGeom prst="rect">
            <a:avLst/>
          </a:prstGeom>
          <a:solidFill>
            <a:srgbClr val="D9969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050" i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831379" y="5349660"/>
            <a:ext cx="911827" cy="241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833420" y="5590818"/>
            <a:ext cx="911827" cy="241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836962" y="5827214"/>
            <a:ext cx="911827" cy="241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0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836962" y="6064586"/>
            <a:ext cx="911827" cy="241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50" i="1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050" i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836962" y="6302559"/>
            <a:ext cx="911827" cy="2411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829337" y="5114294"/>
            <a:ext cx="911827" cy="2273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68257" y="3904259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088</a:t>
            </a:r>
            <a:endParaRPr lang="zh-CN" altLang="en-US" sz="1050" dirty="0"/>
          </a:p>
        </p:txBody>
      </p:sp>
      <p:sp>
        <p:nvSpPr>
          <p:cNvPr id="28" name="矩形 27"/>
          <p:cNvSpPr/>
          <p:nvPr/>
        </p:nvSpPr>
        <p:spPr>
          <a:xfrm>
            <a:off x="7063006" y="4140808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080</a:t>
            </a:r>
            <a:endParaRPr lang="zh-CN" altLang="en-US" sz="1050" dirty="0"/>
          </a:p>
        </p:txBody>
      </p:sp>
      <p:sp>
        <p:nvSpPr>
          <p:cNvPr id="29" name="矩形 28"/>
          <p:cNvSpPr/>
          <p:nvPr/>
        </p:nvSpPr>
        <p:spPr>
          <a:xfrm>
            <a:off x="7063006" y="6068371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040</a:t>
            </a:r>
            <a:endParaRPr lang="zh-CN" altLang="en-US" sz="1050" dirty="0"/>
          </a:p>
        </p:txBody>
      </p:sp>
      <p:sp>
        <p:nvSpPr>
          <p:cNvPr id="30" name="矩形 29"/>
          <p:cNvSpPr/>
          <p:nvPr/>
        </p:nvSpPr>
        <p:spPr>
          <a:xfrm>
            <a:off x="7063006" y="5826076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048</a:t>
            </a:r>
            <a:endParaRPr lang="zh-CN" altLang="en-US" sz="1050" dirty="0"/>
          </a:p>
        </p:txBody>
      </p:sp>
      <p:sp>
        <p:nvSpPr>
          <p:cNvPr id="31" name="矩形 30"/>
          <p:cNvSpPr/>
          <p:nvPr/>
        </p:nvSpPr>
        <p:spPr>
          <a:xfrm>
            <a:off x="7063006" y="5583181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050</a:t>
            </a:r>
            <a:endParaRPr lang="zh-CN" altLang="en-US" sz="1050" dirty="0"/>
          </a:p>
        </p:txBody>
      </p:sp>
      <p:sp>
        <p:nvSpPr>
          <p:cNvPr id="32" name="矩形 31"/>
          <p:cNvSpPr/>
          <p:nvPr/>
        </p:nvSpPr>
        <p:spPr>
          <a:xfrm>
            <a:off x="7063006" y="5352307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058</a:t>
            </a:r>
            <a:endParaRPr lang="zh-CN" altLang="en-US" sz="1050" dirty="0"/>
          </a:p>
        </p:txBody>
      </p:sp>
      <p:sp>
        <p:nvSpPr>
          <p:cNvPr id="33" name="矩形 32"/>
          <p:cNvSpPr/>
          <p:nvPr/>
        </p:nvSpPr>
        <p:spPr>
          <a:xfrm>
            <a:off x="7068257" y="5121887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060</a:t>
            </a:r>
            <a:endParaRPr lang="zh-CN" altLang="en-US" sz="1050" dirty="0"/>
          </a:p>
        </p:txBody>
      </p:sp>
      <p:sp>
        <p:nvSpPr>
          <p:cNvPr id="34" name="矩形 33"/>
          <p:cNvSpPr/>
          <p:nvPr/>
        </p:nvSpPr>
        <p:spPr>
          <a:xfrm>
            <a:off x="7069028" y="4857249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068</a:t>
            </a:r>
            <a:endParaRPr lang="zh-CN" altLang="en-US" sz="1050" dirty="0"/>
          </a:p>
        </p:txBody>
      </p:sp>
      <p:sp>
        <p:nvSpPr>
          <p:cNvPr id="35" name="矩形 34"/>
          <p:cNvSpPr/>
          <p:nvPr/>
        </p:nvSpPr>
        <p:spPr>
          <a:xfrm>
            <a:off x="7071070" y="4623353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070</a:t>
            </a:r>
            <a:endParaRPr lang="zh-CN" altLang="en-US" sz="1050" dirty="0"/>
          </a:p>
        </p:txBody>
      </p:sp>
      <p:sp>
        <p:nvSpPr>
          <p:cNvPr id="36" name="矩形 35"/>
          <p:cNvSpPr/>
          <p:nvPr/>
        </p:nvSpPr>
        <p:spPr>
          <a:xfrm>
            <a:off x="7066149" y="4393738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078</a:t>
            </a:r>
            <a:endParaRPr lang="zh-CN" altLang="en-US" sz="1050" dirty="0"/>
          </a:p>
        </p:txBody>
      </p:sp>
      <p:sp>
        <p:nvSpPr>
          <p:cNvPr id="37" name="矩形 36"/>
          <p:cNvSpPr/>
          <p:nvPr/>
        </p:nvSpPr>
        <p:spPr>
          <a:xfrm>
            <a:off x="7500269" y="6297424"/>
            <a:ext cx="302242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100" b="1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sz="1100" b="1" dirty="0"/>
          </a:p>
        </p:txBody>
      </p:sp>
      <p:sp>
        <p:nvSpPr>
          <p:cNvPr id="40" name="矩形 39"/>
          <p:cNvSpPr/>
          <p:nvPr/>
        </p:nvSpPr>
        <p:spPr>
          <a:xfrm>
            <a:off x="7822088" y="2489893"/>
            <a:ext cx="911827" cy="241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050" i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824130" y="2972624"/>
            <a:ext cx="911827" cy="241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826171" y="3213782"/>
            <a:ext cx="911827" cy="241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829713" y="3450178"/>
            <a:ext cx="911827" cy="241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0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829713" y="3687550"/>
            <a:ext cx="911827" cy="241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50" i="1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050" i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822088" y="2737258"/>
            <a:ext cx="911827" cy="2273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46" name="组 45"/>
          <p:cNvGrpSpPr/>
          <p:nvPr/>
        </p:nvGrpSpPr>
        <p:grpSpPr>
          <a:xfrm>
            <a:off x="788205" y="3929153"/>
            <a:ext cx="1056709" cy="628200"/>
            <a:chOff x="6134132" y="1568289"/>
            <a:chExt cx="2263361" cy="2524666"/>
          </a:xfrm>
        </p:grpSpPr>
        <p:sp>
          <p:nvSpPr>
            <p:cNvPr id="47" name="矩形 46"/>
            <p:cNvSpPr/>
            <p:nvPr/>
          </p:nvSpPr>
          <p:spPr>
            <a:xfrm>
              <a:off x="6134132" y="1568289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596255" y="4591807"/>
            <a:ext cx="14826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ccess  0x123c</a:t>
            </a:r>
            <a:endParaRPr lang="zh-CN" altLang="en-US" sz="1400" b="1" dirty="0"/>
          </a:p>
        </p:txBody>
      </p:sp>
      <p:sp>
        <p:nvSpPr>
          <p:cNvPr id="50" name="Rectangle 10"/>
          <p:cNvSpPr>
            <a:spLocks noChangeArrowheads="1"/>
          </p:cNvSpPr>
          <p:nvPr/>
        </p:nvSpPr>
        <p:spPr bwMode="auto">
          <a:xfrm>
            <a:off x="3073382" y="3527542"/>
            <a:ext cx="1137255" cy="51268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2000" b="1" dirty="0">
                <a:solidFill>
                  <a:schemeClr val="bg1"/>
                </a:solidFill>
                <a:latin typeface="Verdana"/>
                <a:cs typeface="Verdana"/>
              </a:rPr>
              <a:t>MMU</a:t>
            </a:r>
          </a:p>
        </p:txBody>
      </p:sp>
      <p:cxnSp>
        <p:nvCxnSpPr>
          <p:cNvPr id="51" name="直线箭头连接符 50"/>
          <p:cNvCxnSpPr>
            <a:stCxn id="47" idx="3"/>
            <a:endCxn id="50" idx="1"/>
          </p:cNvCxnSpPr>
          <p:nvPr/>
        </p:nvCxnSpPr>
        <p:spPr>
          <a:xfrm flipV="1">
            <a:off x="1844914" y="3783884"/>
            <a:ext cx="1228468" cy="459369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2078877" y="4230979"/>
            <a:ext cx="763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0x123c</a:t>
            </a:r>
            <a:endParaRPr lang="zh-CN" altLang="en-US" sz="1400" dirty="0"/>
          </a:p>
        </p:txBody>
      </p:sp>
      <p:cxnSp>
        <p:nvCxnSpPr>
          <p:cNvPr id="55" name="直线箭头连接符 50"/>
          <p:cNvCxnSpPr>
            <a:stCxn id="50" idx="2"/>
            <a:endCxn id="12" idx="0"/>
          </p:cNvCxnSpPr>
          <p:nvPr/>
        </p:nvCxnSpPr>
        <p:spPr>
          <a:xfrm rot="16200000" flipH="1">
            <a:off x="3948214" y="3734021"/>
            <a:ext cx="463988" cy="1076397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639415" y="3965021"/>
            <a:ext cx="16905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1. In cache? Yes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52" name="直线箭头连接符 50"/>
          <p:cNvCxnSpPr>
            <a:stCxn id="61" idx="1"/>
            <a:endCxn id="49" idx="0"/>
          </p:cNvCxnSpPr>
          <p:nvPr/>
        </p:nvCxnSpPr>
        <p:spPr>
          <a:xfrm rot="10800000">
            <a:off x="1337566" y="4591808"/>
            <a:ext cx="1968598" cy="904435"/>
          </a:xfrm>
          <a:prstGeom prst="bentConnector4">
            <a:avLst>
              <a:gd name="adj1" fmla="val 31172"/>
              <a:gd name="adj2" fmla="val 23588"/>
            </a:avLst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1544781" y="4977061"/>
            <a:ext cx="5340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 0x2</a:t>
            </a:r>
            <a:endParaRPr lang="zh-CN" altLang="en-US" sz="1400" b="1" dirty="0"/>
          </a:p>
        </p:txBody>
      </p:sp>
      <p:sp>
        <p:nvSpPr>
          <p:cNvPr id="57" name="矩形 56"/>
          <p:cNvSpPr/>
          <p:nvPr/>
        </p:nvSpPr>
        <p:spPr>
          <a:xfrm>
            <a:off x="1016278" y="5408650"/>
            <a:ext cx="19981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2. Send 0x2 to CPU</a:t>
            </a:r>
          </a:p>
        </p:txBody>
      </p:sp>
      <p:sp>
        <p:nvSpPr>
          <p:cNvPr id="60" name="矩形 59"/>
          <p:cNvSpPr/>
          <p:nvPr/>
        </p:nvSpPr>
        <p:spPr>
          <a:xfrm>
            <a:off x="4210637" y="3771464"/>
            <a:ext cx="573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0x48</a:t>
            </a:r>
            <a:endParaRPr lang="zh-CN" altLang="en-US" sz="1400" dirty="0"/>
          </a:p>
        </p:txBody>
      </p: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583248"/>
              </p:ext>
            </p:extLst>
          </p:nvPr>
        </p:nvGraphicFramePr>
        <p:xfrm>
          <a:off x="3306164" y="4658042"/>
          <a:ext cx="2794627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2387"/>
                <a:gridCol w="124224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PA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64 bytes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0971">
                <a:tc>
                  <a:txBody>
                    <a:bodyPr/>
                    <a:lstStyle/>
                    <a:p>
                      <a:r>
                        <a:rPr lang="de-DE" altLang="zh-CN" sz="1600" dirty="0" smtClean="0">
                          <a:latin typeface="Arial"/>
                          <a:cs typeface="Arial"/>
                        </a:rPr>
                        <a:t>0x100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600" dirty="0" smtClean="0">
                          <a:latin typeface="Arial"/>
                          <a:cs typeface="Arial"/>
                        </a:rPr>
                        <a:t>0x40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de-DE" altLang="zh-CN" sz="1600" dirty="0" smtClean="0">
                          <a:latin typeface="Arial"/>
                          <a:cs typeface="Arial"/>
                        </a:rPr>
                        <a:t>0x80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de-DE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0xc0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sz="4400" dirty="0" smtClean="0">
                <a:latin typeface="Arial"/>
                <a:cs typeface="Arial"/>
              </a:rPr>
              <a:t>Direct-mapped cache</a:t>
            </a:r>
            <a:endParaRPr kumimoji="1" lang="zh-CN" altLang="en-US" sz="4400" dirty="0">
              <a:latin typeface="Arial"/>
              <a:cs typeface="Arial"/>
            </a:endParaRPr>
          </a:p>
        </p:txBody>
      </p:sp>
      <p:sp>
        <p:nvSpPr>
          <p:cNvPr id="6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805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Caching at block granularity </a:t>
            </a:r>
          </a:p>
          <a:p>
            <a:pPr>
              <a:buFont typeface="Symbol" charset="2"/>
              <a:buChar char="-"/>
            </a:pPr>
            <a:r>
              <a:rPr kumimoji="1" lang="en-US" altLang="zh-CN" dirty="0" smtClean="0"/>
              <a:t>Each cache line has 64 bytes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188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 bwMode="auto">
          <a:xfrm>
            <a:off x="1207970" y="1742605"/>
            <a:ext cx="3066098" cy="4402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Cache line tag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" name="Rectangle 10"/>
          <p:cNvSpPr/>
          <p:nvPr/>
        </p:nvSpPr>
        <p:spPr bwMode="auto">
          <a:xfrm>
            <a:off x="5174951" y="1742176"/>
            <a:ext cx="2340580" cy="440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Offset in the cache line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6" name="TextBox 15"/>
          <p:cNvSpPr txBox="1"/>
          <p:nvPr/>
        </p:nvSpPr>
        <p:spPr>
          <a:xfrm>
            <a:off x="1112609" y="1372321"/>
            <a:ext cx="57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3899051" y="1352741"/>
            <a:ext cx="57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8</a:t>
            </a:r>
            <a:endParaRPr lang="en-US" i="1" dirty="0" smtClean="0">
              <a:latin typeface="Calibri" pitchFamily="34" charset="0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5174950" y="1352741"/>
            <a:ext cx="57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5</a:t>
            </a:r>
            <a:endParaRPr lang="en-US" i="1" dirty="0" smtClean="0">
              <a:latin typeface="Calibri" pitchFamily="34" charset="0"/>
            </a:endParaRPr>
          </a:p>
        </p:txBody>
      </p:sp>
      <p:sp>
        <p:nvSpPr>
          <p:cNvPr id="9" name="TextBox 15"/>
          <p:cNvSpPr txBox="1"/>
          <p:nvPr/>
        </p:nvSpPr>
        <p:spPr>
          <a:xfrm>
            <a:off x="7212078" y="1352741"/>
            <a:ext cx="42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0</a:t>
            </a:r>
            <a:endParaRPr lang="en-US" i="1" dirty="0" smtClean="0">
              <a:latin typeface="Calibri" pitchFamily="34" charset="0"/>
            </a:endParaRPr>
          </a:p>
        </p:txBody>
      </p:sp>
      <p:grpSp>
        <p:nvGrpSpPr>
          <p:cNvPr id="38" name="组 37"/>
          <p:cNvGrpSpPr/>
          <p:nvPr/>
        </p:nvGrpSpPr>
        <p:grpSpPr>
          <a:xfrm>
            <a:off x="216957" y="3468982"/>
            <a:ext cx="4057110" cy="1941346"/>
            <a:chOff x="4173542" y="3854383"/>
            <a:chExt cx="4057110" cy="1941346"/>
          </a:xfrm>
        </p:grpSpPr>
        <p:sp>
          <p:nvSpPr>
            <p:cNvPr id="11" name="矩形 10"/>
            <p:cNvSpPr/>
            <p:nvPr/>
          </p:nvSpPr>
          <p:spPr>
            <a:xfrm>
              <a:off x="4173542" y="3854383"/>
              <a:ext cx="4057110" cy="194134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476307" y="4314327"/>
              <a:ext cx="331017" cy="2603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359277" y="5413953"/>
            <a:ext cx="35507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b="1" dirty="0" smtClean="0"/>
              <a:t>CPU Cache (64 bytes cache line)</a:t>
            </a:r>
            <a:endParaRPr kumimoji="1"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263365" y="3889700"/>
            <a:ext cx="323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51545" y="4228233"/>
            <a:ext cx="323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 smtClean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50673" y="4566766"/>
            <a:ext cx="323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49801" y="4905299"/>
            <a:ext cx="323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 smtClean="0">
                <a:solidFill>
                  <a:schemeClr val="bg1"/>
                </a:solidFill>
                <a:latin typeface="Arial"/>
                <a:cs typeface="Arial"/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59277" y="2964782"/>
            <a:ext cx="3016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CPU access data at </a:t>
            </a:r>
            <a:r>
              <a:rPr lang="en-US" altLang="zh-CN" sz="2000" dirty="0" smtClean="0">
                <a:latin typeface="Arial"/>
                <a:cs typeface="Arial"/>
              </a:rPr>
              <a:t>(</a:t>
            </a:r>
            <a:r>
              <a:rPr lang="en-US" altLang="zh-CN" sz="2000" dirty="0">
                <a:latin typeface="Arial"/>
                <a:cs typeface="Arial"/>
              </a:rPr>
              <a:t>PA)</a:t>
            </a:r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606467"/>
              </p:ext>
            </p:extLst>
          </p:nvPr>
        </p:nvGraphicFramePr>
        <p:xfrm>
          <a:off x="585456" y="3622810"/>
          <a:ext cx="3503256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849"/>
                <a:gridCol w="2490407"/>
              </a:tblGrid>
              <a:tr h="319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64 (2</a:t>
                      </a:r>
                      <a:r>
                        <a:rPr lang="en-US" altLang="zh-CN" sz="1600" baseline="30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) bytes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0971"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0x1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18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9"/>
          <p:cNvSpPr/>
          <p:nvPr/>
        </p:nvSpPr>
        <p:spPr bwMode="auto">
          <a:xfrm>
            <a:off x="4274069" y="1743101"/>
            <a:ext cx="900882" cy="4402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Index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1" name="TextBox 15"/>
          <p:cNvSpPr txBox="1"/>
          <p:nvPr/>
        </p:nvSpPr>
        <p:spPr>
          <a:xfrm>
            <a:off x="4863312" y="1354188"/>
            <a:ext cx="57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alibri" pitchFamily="34" charset="0"/>
              </a:rPr>
              <a:t>6</a:t>
            </a:r>
          </a:p>
        </p:txBody>
      </p:sp>
      <p:sp>
        <p:nvSpPr>
          <p:cNvPr id="22" name="TextBox 15"/>
          <p:cNvSpPr txBox="1"/>
          <p:nvPr/>
        </p:nvSpPr>
        <p:spPr>
          <a:xfrm>
            <a:off x="4188792" y="1351944"/>
            <a:ext cx="57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alibri" pitchFamily="34" charset="0"/>
              </a:rPr>
              <a:t>7</a:t>
            </a:r>
          </a:p>
        </p:txBody>
      </p:sp>
      <p:sp>
        <p:nvSpPr>
          <p:cNvPr id="3" name="矩形 2"/>
          <p:cNvSpPr/>
          <p:nvPr/>
        </p:nvSpPr>
        <p:spPr>
          <a:xfrm>
            <a:off x="356549" y="1775279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PA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42888" y="10146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address: 0x48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00822" y="616052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0000 0000 .... 0000 0000 0000 0000 0100 1000</a:t>
            </a:r>
            <a:endParaRPr lang="en-US" dirty="0">
              <a:latin typeface="Consolas"/>
              <a:cs typeface="Consolas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6075929" y="985384"/>
            <a:ext cx="810124" cy="738136"/>
            <a:chOff x="6075929" y="985384"/>
            <a:chExt cx="810124" cy="73813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75929" y="985384"/>
              <a:ext cx="810124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557625" y="985384"/>
              <a:ext cx="0" cy="738136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716855" y="985384"/>
            <a:ext cx="1359074" cy="678820"/>
            <a:chOff x="4716855" y="985384"/>
            <a:chExt cx="1359074" cy="67882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5754433" y="985384"/>
              <a:ext cx="32149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reeform 46"/>
            <p:cNvSpPr/>
            <p:nvPr/>
          </p:nvSpPr>
          <p:spPr>
            <a:xfrm>
              <a:off x="4716855" y="1018230"/>
              <a:ext cx="1265314" cy="645974"/>
            </a:xfrm>
            <a:custGeom>
              <a:avLst/>
              <a:gdLst>
                <a:gd name="connsiteX0" fmla="*/ 1183912 w 1265314"/>
                <a:gd name="connsiteY0" fmla="*/ 0 h 645974"/>
                <a:gd name="connsiteX1" fmla="*/ 1162017 w 1265314"/>
                <a:gd name="connsiteY1" fmla="*/ 295616 h 645974"/>
                <a:gd name="connsiteX2" fmla="*/ 165784 w 1265314"/>
                <a:gd name="connsiteY2" fmla="*/ 284667 h 645974"/>
                <a:gd name="connsiteX3" fmla="*/ 1569 w 1265314"/>
                <a:gd name="connsiteY3" fmla="*/ 645974 h 64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5314" h="645974">
                  <a:moveTo>
                    <a:pt x="1183912" y="0"/>
                  </a:moveTo>
                  <a:cubicBezTo>
                    <a:pt x="1257808" y="124086"/>
                    <a:pt x="1331705" y="248172"/>
                    <a:pt x="1162017" y="295616"/>
                  </a:cubicBezTo>
                  <a:cubicBezTo>
                    <a:pt x="992329" y="343060"/>
                    <a:pt x="359192" y="226274"/>
                    <a:pt x="165784" y="284667"/>
                  </a:cubicBezTo>
                  <a:cubicBezTo>
                    <a:pt x="-27624" y="343060"/>
                    <a:pt x="1569" y="645974"/>
                    <a:pt x="1569" y="645974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401295" y="985384"/>
            <a:ext cx="4258625" cy="678820"/>
            <a:chOff x="1401295" y="985384"/>
            <a:chExt cx="4258625" cy="678820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1401295" y="985384"/>
              <a:ext cx="425862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3152915" y="1018230"/>
              <a:ext cx="0" cy="64597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2952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Check and identify the location</a:t>
            </a:r>
            <a:endParaRPr kumimoji="1" lang="zh-CN" altLang="en-US" dirty="0"/>
          </a:p>
        </p:txBody>
      </p:sp>
      <p:sp>
        <p:nvSpPr>
          <p:cNvPr id="4" name="Rectangle 9"/>
          <p:cNvSpPr/>
          <p:nvPr/>
        </p:nvSpPr>
        <p:spPr bwMode="auto">
          <a:xfrm>
            <a:off x="1207970" y="1742605"/>
            <a:ext cx="3066098" cy="4402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0x0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" name="Rectangle 10"/>
          <p:cNvSpPr/>
          <p:nvPr/>
        </p:nvSpPr>
        <p:spPr bwMode="auto">
          <a:xfrm>
            <a:off x="5174951" y="1742176"/>
            <a:ext cx="2340580" cy="440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0x8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6" name="TextBox 15"/>
          <p:cNvSpPr txBox="1"/>
          <p:nvPr/>
        </p:nvSpPr>
        <p:spPr>
          <a:xfrm>
            <a:off x="1112609" y="1372321"/>
            <a:ext cx="57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3899051" y="1352741"/>
            <a:ext cx="57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8</a:t>
            </a:r>
            <a:endParaRPr lang="en-US" i="1" dirty="0" smtClean="0">
              <a:latin typeface="Calibri" pitchFamily="34" charset="0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5174950" y="1352741"/>
            <a:ext cx="57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5</a:t>
            </a:r>
            <a:endParaRPr lang="en-US" i="1" dirty="0" smtClean="0">
              <a:latin typeface="Calibri" pitchFamily="34" charset="0"/>
            </a:endParaRPr>
          </a:p>
        </p:txBody>
      </p:sp>
      <p:sp>
        <p:nvSpPr>
          <p:cNvPr id="9" name="TextBox 15"/>
          <p:cNvSpPr txBox="1"/>
          <p:nvPr/>
        </p:nvSpPr>
        <p:spPr>
          <a:xfrm>
            <a:off x="7212078" y="1352741"/>
            <a:ext cx="42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0</a:t>
            </a:r>
            <a:endParaRPr lang="en-US" i="1" dirty="0" smtClean="0">
              <a:latin typeface="Calibri" pitchFamily="34" charset="0"/>
            </a:endParaRPr>
          </a:p>
        </p:txBody>
      </p:sp>
      <p:grpSp>
        <p:nvGrpSpPr>
          <p:cNvPr id="38" name="组 37"/>
          <p:cNvGrpSpPr/>
          <p:nvPr/>
        </p:nvGrpSpPr>
        <p:grpSpPr>
          <a:xfrm>
            <a:off x="216957" y="3468982"/>
            <a:ext cx="4057110" cy="1941346"/>
            <a:chOff x="4173542" y="3854383"/>
            <a:chExt cx="4057110" cy="1941346"/>
          </a:xfrm>
        </p:grpSpPr>
        <p:sp>
          <p:nvSpPr>
            <p:cNvPr id="11" name="矩形 10"/>
            <p:cNvSpPr/>
            <p:nvPr/>
          </p:nvSpPr>
          <p:spPr>
            <a:xfrm>
              <a:off x="4173542" y="3854383"/>
              <a:ext cx="4057110" cy="194134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476307" y="4314327"/>
              <a:ext cx="331017" cy="2603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359277" y="5413953"/>
            <a:ext cx="35507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b="1" dirty="0" smtClean="0"/>
              <a:t>CPU Cache (64 bytes cache line)</a:t>
            </a:r>
            <a:endParaRPr kumimoji="1"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263365" y="3889700"/>
            <a:ext cx="323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51545" y="4228233"/>
            <a:ext cx="323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 smtClean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50673" y="4566766"/>
            <a:ext cx="323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49801" y="4905299"/>
            <a:ext cx="323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 smtClean="0">
                <a:solidFill>
                  <a:schemeClr val="bg1"/>
                </a:solidFill>
                <a:latin typeface="Arial"/>
                <a:cs typeface="Arial"/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274069" y="2733949"/>
            <a:ext cx="44807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000" dirty="0">
                <a:latin typeface="Arial"/>
                <a:cs typeface="Arial"/>
              </a:rPr>
              <a:t>Use bits[6:7] to find the cache line</a:t>
            </a:r>
          </a:p>
          <a:p>
            <a:r>
              <a:rPr lang="en-US" altLang="zh-CN" sz="2000" dirty="0">
                <a:latin typeface="Arial"/>
                <a:cs typeface="Arial"/>
              </a:rPr>
              <a:t>      which may buffer the data. </a:t>
            </a:r>
          </a:p>
        </p:txBody>
      </p:sp>
      <p:sp>
        <p:nvSpPr>
          <p:cNvPr id="39" name="矩形 38"/>
          <p:cNvSpPr/>
          <p:nvPr/>
        </p:nvSpPr>
        <p:spPr>
          <a:xfrm>
            <a:off x="359277" y="2964782"/>
            <a:ext cx="364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CPU access data at </a:t>
            </a:r>
            <a:r>
              <a:rPr lang="en-US" altLang="zh-CN" sz="2000" dirty="0" smtClean="0">
                <a:latin typeface="Arial"/>
                <a:cs typeface="Arial"/>
              </a:rPr>
              <a:t>(0x48 PA</a:t>
            </a:r>
            <a:r>
              <a:rPr lang="en-US" altLang="zh-CN" sz="2000" dirty="0">
                <a:latin typeface="Arial"/>
                <a:cs typeface="Arial"/>
              </a:rPr>
              <a:t>)</a:t>
            </a:r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285714"/>
              </p:ext>
            </p:extLst>
          </p:nvPr>
        </p:nvGraphicFramePr>
        <p:xfrm>
          <a:off x="585456" y="3622810"/>
          <a:ext cx="3503256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849"/>
                <a:gridCol w="2490407"/>
              </a:tblGrid>
              <a:tr h="319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64 (2</a:t>
                      </a:r>
                      <a:r>
                        <a:rPr lang="en-US" altLang="zh-CN" sz="1600" baseline="30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) bytes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0971"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0x1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18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9"/>
          <p:cNvSpPr/>
          <p:nvPr/>
        </p:nvSpPr>
        <p:spPr bwMode="auto">
          <a:xfrm>
            <a:off x="4274069" y="1743101"/>
            <a:ext cx="900882" cy="4402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0x1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1" name="TextBox 15"/>
          <p:cNvSpPr txBox="1"/>
          <p:nvPr/>
        </p:nvSpPr>
        <p:spPr>
          <a:xfrm>
            <a:off x="4863312" y="1354188"/>
            <a:ext cx="57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alibri" pitchFamily="34" charset="0"/>
              </a:rPr>
              <a:t>6</a:t>
            </a:r>
          </a:p>
        </p:txBody>
      </p:sp>
      <p:sp>
        <p:nvSpPr>
          <p:cNvPr id="22" name="TextBox 15"/>
          <p:cNvSpPr txBox="1"/>
          <p:nvPr/>
        </p:nvSpPr>
        <p:spPr>
          <a:xfrm>
            <a:off x="4188792" y="1351944"/>
            <a:ext cx="57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alibri" pitchFamily="34" charset="0"/>
              </a:rPr>
              <a:t>7</a:t>
            </a:r>
          </a:p>
        </p:txBody>
      </p:sp>
      <p:sp>
        <p:nvSpPr>
          <p:cNvPr id="3" name="矩形 2"/>
          <p:cNvSpPr/>
          <p:nvPr/>
        </p:nvSpPr>
        <p:spPr>
          <a:xfrm>
            <a:off x="1979236" y="2208748"/>
            <a:ext cx="1660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Cache line tag</a:t>
            </a:r>
          </a:p>
        </p:txBody>
      </p:sp>
      <p:sp>
        <p:nvSpPr>
          <p:cNvPr id="10" name="矩形 9"/>
          <p:cNvSpPr/>
          <p:nvPr/>
        </p:nvSpPr>
        <p:spPr>
          <a:xfrm>
            <a:off x="4334868" y="2212263"/>
            <a:ext cx="749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Index</a:t>
            </a:r>
          </a:p>
        </p:txBody>
      </p:sp>
      <p:sp>
        <p:nvSpPr>
          <p:cNvPr id="14" name="矩形 13"/>
          <p:cNvSpPr/>
          <p:nvPr/>
        </p:nvSpPr>
        <p:spPr>
          <a:xfrm>
            <a:off x="5185898" y="2208748"/>
            <a:ext cx="2528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Offset in the cache line</a:t>
            </a:r>
          </a:p>
        </p:txBody>
      </p:sp>
    </p:spTree>
    <p:extLst>
      <p:ext uri="{BB962C8B-B14F-4D97-AF65-F5344CB8AC3E}">
        <p14:creationId xmlns:p14="http://schemas.microsoft.com/office/powerpoint/2010/main" val="267550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Check and identify the location</a:t>
            </a:r>
            <a:endParaRPr kumimoji="1" lang="zh-CN" altLang="en-US" dirty="0"/>
          </a:p>
        </p:txBody>
      </p:sp>
      <p:sp>
        <p:nvSpPr>
          <p:cNvPr id="4" name="Rectangle 9"/>
          <p:cNvSpPr/>
          <p:nvPr/>
        </p:nvSpPr>
        <p:spPr bwMode="auto">
          <a:xfrm>
            <a:off x="1207970" y="1742605"/>
            <a:ext cx="3066098" cy="4402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0x0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" name="Rectangle 10"/>
          <p:cNvSpPr/>
          <p:nvPr/>
        </p:nvSpPr>
        <p:spPr bwMode="auto">
          <a:xfrm>
            <a:off x="5174951" y="1742176"/>
            <a:ext cx="2340580" cy="440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0x8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6" name="TextBox 15"/>
          <p:cNvSpPr txBox="1"/>
          <p:nvPr/>
        </p:nvSpPr>
        <p:spPr>
          <a:xfrm>
            <a:off x="1112609" y="1372321"/>
            <a:ext cx="57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3899051" y="1352741"/>
            <a:ext cx="57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8</a:t>
            </a:r>
            <a:endParaRPr lang="en-US" i="1" dirty="0" smtClean="0">
              <a:latin typeface="Calibri" pitchFamily="34" charset="0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5174950" y="1352741"/>
            <a:ext cx="57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5</a:t>
            </a:r>
            <a:endParaRPr lang="en-US" i="1" dirty="0" smtClean="0">
              <a:latin typeface="Calibri" pitchFamily="34" charset="0"/>
            </a:endParaRPr>
          </a:p>
        </p:txBody>
      </p:sp>
      <p:sp>
        <p:nvSpPr>
          <p:cNvPr id="9" name="TextBox 15"/>
          <p:cNvSpPr txBox="1"/>
          <p:nvPr/>
        </p:nvSpPr>
        <p:spPr>
          <a:xfrm>
            <a:off x="7212078" y="1352741"/>
            <a:ext cx="42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0</a:t>
            </a:r>
            <a:endParaRPr lang="en-US" i="1" dirty="0" smtClean="0">
              <a:latin typeface="Calibri" pitchFamily="34" charset="0"/>
            </a:endParaRPr>
          </a:p>
        </p:txBody>
      </p:sp>
      <p:grpSp>
        <p:nvGrpSpPr>
          <p:cNvPr id="38" name="组 37"/>
          <p:cNvGrpSpPr/>
          <p:nvPr/>
        </p:nvGrpSpPr>
        <p:grpSpPr>
          <a:xfrm>
            <a:off x="216957" y="3468982"/>
            <a:ext cx="4057110" cy="1941346"/>
            <a:chOff x="4173542" y="3854383"/>
            <a:chExt cx="4057110" cy="1941346"/>
          </a:xfrm>
        </p:grpSpPr>
        <p:sp>
          <p:nvSpPr>
            <p:cNvPr id="11" name="矩形 10"/>
            <p:cNvSpPr/>
            <p:nvPr/>
          </p:nvSpPr>
          <p:spPr>
            <a:xfrm>
              <a:off x="4173542" y="3854383"/>
              <a:ext cx="4057110" cy="194134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476307" y="4314327"/>
              <a:ext cx="331017" cy="2603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359277" y="5413953"/>
            <a:ext cx="35507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b="1" dirty="0" smtClean="0"/>
              <a:t>CPU Cache (64 bytes cache line)</a:t>
            </a:r>
            <a:endParaRPr kumimoji="1"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263365" y="3889700"/>
            <a:ext cx="323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51545" y="4228233"/>
            <a:ext cx="323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 smtClean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50673" y="4566766"/>
            <a:ext cx="323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49801" y="4905299"/>
            <a:ext cx="323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 smtClean="0">
                <a:solidFill>
                  <a:schemeClr val="bg1"/>
                </a:solidFill>
                <a:latin typeface="Arial"/>
                <a:cs typeface="Arial"/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274069" y="2733949"/>
            <a:ext cx="489108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000" dirty="0">
                <a:latin typeface="Arial"/>
                <a:cs typeface="Arial"/>
              </a:rPr>
              <a:t>Use bits[6:7] to find the cache line</a:t>
            </a:r>
          </a:p>
          <a:p>
            <a:r>
              <a:rPr lang="en-US" altLang="zh-CN" sz="2000" dirty="0">
                <a:latin typeface="Arial"/>
                <a:cs typeface="Arial"/>
              </a:rPr>
              <a:t>      which may buffer the data. </a:t>
            </a:r>
          </a:p>
          <a:p>
            <a:pPr marL="457200" indent="-457200">
              <a:buAutoNum type="arabicPeriod" startAt="2"/>
            </a:pPr>
            <a:r>
              <a:rPr lang="en-US" altLang="zh-CN" sz="2000" dirty="0" smtClean="0">
                <a:latin typeface="Arial"/>
                <a:cs typeface="Arial"/>
              </a:rPr>
              <a:t>Compare the cache line tag bits[8:63]</a:t>
            </a:r>
          </a:p>
          <a:p>
            <a:r>
              <a:rPr lang="en-US" altLang="zh-CN" sz="2000" dirty="0" smtClean="0">
                <a:latin typeface="Arial"/>
                <a:cs typeface="Arial"/>
              </a:rPr>
              <a:t>      (Cache miss)</a:t>
            </a:r>
          </a:p>
        </p:txBody>
      </p:sp>
      <p:sp>
        <p:nvSpPr>
          <p:cNvPr id="39" name="矩形 38"/>
          <p:cNvSpPr/>
          <p:nvPr/>
        </p:nvSpPr>
        <p:spPr>
          <a:xfrm>
            <a:off x="359277" y="2964782"/>
            <a:ext cx="364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CPU access data at </a:t>
            </a:r>
            <a:r>
              <a:rPr lang="en-US" altLang="zh-CN" sz="2000" dirty="0" smtClean="0">
                <a:latin typeface="Arial"/>
                <a:cs typeface="Arial"/>
              </a:rPr>
              <a:t>(0x48 PA</a:t>
            </a:r>
            <a:r>
              <a:rPr lang="en-US" altLang="zh-CN" sz="2000" dirty="0">
                <a:latin typeface="Arial"/>
                <a:cs typeface="Arial"/>
              </a:rPr>
              <a:t>)</a:t>
            </a:r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942469"/>
              </p:ext>
            </p:extLst>
          </p:nvPr>
        </p:nvGraphicFramePr>
        <p:xfrm>
          <a:off x="585456" y="3622810"/>
          <a:ext cx="3503256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849"/>
                <a:gridCol w="2490407"/>
              </a:tblGrid>
              <a:tr h="319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64 (2</a:t>
                      </a:r>
                      <a:r>
                        <a:rPr lang="en-US" altLang="zh-CN" sz="1600" baseline="30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) bytes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0971"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0x1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18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9"/>
          <p:cNvSpPr/>
          <p:nvPr/>
        </p:nvSpPr>
        <p:spPr bwMode="auto">
          <a:xfrm>
            <a:off x="4274069" y="1743101"/>
            <a:ext cx="900882" cy="4402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0x1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1" name="TextBox 15"/>
          <p:cNvSpPr txBox="1"/>
          <p:nvPr/>
        </p:nvSpPr>
        <p:spPr>
          <a:xfrm>
            <a:off x="4863312" y="1354188"/>
            <a:ext cx="57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alibri" pitchFamily="34" charset="0"/>
              </a:rPr>
              <a:t>6</a:t>
            </a:r>
          </a:p>
        </p:txBody>
      </p:sp>
      <p:sp>
        <p:nvSpPr>
          <p:cNvPr id="22" name="TextBox 15"/>
          <p:cNvSpPr txBox="1"/>
          <p:nvPr/>
        </p:nvSpPr>
        <p:spPr>
          <a:xfrm>
            <a:off x="4188792" y="1351944"/>
            <a:ext cx="57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alibri" pitchFamily="34" charset="0"/>
              </a:rPr>
              <a:t>7</a:t>
            </a:r>
          </a:p>
        </p:txBody>
      </p:sp>
      <p:sp>
        <p:nvSpPr>
          <p:cNvPr id="3" name="矩形 2"/>
          <p:cNvSpPr/>
          <p:nvPr/>
        </p:nvSpPr>
        <p:spPr>
          <a:xfrm>
            <a:off x="1979236" y="2208748"/>
            <a:ext cx="1660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Cache line tag</a:t>
            </a:r>
          </a:p>
        </p:txBody>
      </p:sp>
      <p:sp>
        <p:nvSpPr>
          <p:cNvPr id="10" name="矩形 9"/>
          <p:cNvSpPr/>
          <p:nvPr/>
        </p:nvSpPr>
        <p:spPr>
          <a:xfrm>
            <a:off x="4334868" y="2212263"/>
            <a:ext cx="749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Index</a:t>
            </a:r>
          </a:p>
        </p:txBody>
      </p:sp>
      <p:sp>
        <p:nvSpPr>
          <p:cNvPr id="14" name="矩形 13"/>
          <p:cNvSpPr/>
          <p:nvPr/>
        </p:nvSpPr>
        <p:spPr>
          <a:xfrm>
            <a:off x="5185898" y="2208748"/>
            <a:ext cx="2528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Offset in the cache line</a:t>
            </a:r>
          </a:p>
        </p:txBody>
      </p:sp>
    </p:spTree>
    <p:extLst>
      <p:ext uri="{BB962C8B-B14F-4D97-AF65-F5344CB8AC3E}">
        <p14:creationId xmlns:p14="http://schemas.microsoft.com/office/powerpoint/2010/main" val="357299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Check and identify the location</a:t>
            </a:r>
            <a:endParaRPr kumimoji="1" lang="zh-CN" altLang="en-US" dirty="0"/>
          </a:p>
        </p:txBody>
      </p:sp>
      <p:sp>
        <p:nvSpPr>
          <p:cNvPr id="4" name="Rectangle 9"/>
          <p:cNvSpPr/>
          <p:nvPr/>
        </p:nvSpPr>
        <p:spPr bwMode="auto">
          <a:xfrm>
            <a:off x="1207970" y="1742605"/>
            <a:ext cx="3066098" cy="4402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0x0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" name="Rectangle 10"/>
          <p:cNvSpPr/>
          <p:nvPr/>
        </p:nvSpPr>
        <p:spPr bwMode="auto">
          <a:xfrm>
            <a:off x="5174951" y="1742176"/>
            <a:ext cx="2340580" cy="440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0x8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6" name="TextBox 15"/>
          <p:cNvSpPr txBox="1"/>
          <p:nvPr/>
        </p:nvSpPr>
        <p:spPr>
          <a:xfrm>
            <a:off x="1112609" y="1372321"/>
            <a:ext cx="57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3899051" y="1352741"/>
            <a:ext cx="57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8</a:t>
            </a:r>
            <a:endParaRPr lang="en-US" i="1" dirty="0" smtClean="0">
              <a:latin typeface="Calibri" pitchFamily="34" charset="0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5174950" y="1352741"/>
            <a:ext cx="57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5</a:t>
            </a:r>
            <a:endParaRPr lang="en-US" i="1" dirty="0" smtClean="0">
              <a:latin typeface="Calibri" pitchFamily="34" charset="0"/>
            </a:endParaRPr>
          </a:p>
        </p:txBody>
      </p:sp>
      <p:sp>
        <p:nvSpPr>
          <p:cNvPr id="9" name="TextBox 15"/>
          <p:cNvSpPr txBox="1"/>
          <p:nvPr/>
        </p:nvSpPr>
        <p:spPr>
          <a:xfrm>
            <a:off x="7212078" y="1352741"/>
            <a:ext cx="42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0</a:t>
            </a:r>
            <a:endParaRPr lang="en-US" i="1" dirty="0" smtClean="0">
              <a:latin typeface="Calibri" pitchFamily="34" charset="0"/>
            </a:endParaRPr>
          </a:p>
        </p:txBody>
      </p:sp>
      <p:grpSp>
        <p:nvGrpSpPr>
          <p:cNvPr id="38" name="组 37"/>
          <p:cNvGrpSpPr/>
          <p:nvPr/>
        </p:nvGrpSpPr>
        <p:grpSpPr>
          <a:xfrm>
            <a:off x="216957" y="3468982"/>
            <a:ext cx="4057110" cy="1941346"/>
            <a:chOff x="4173542" y="3854383"/>
            <a:chExt cx="4057110" cy="1941346"/>
          </a:xfrm>
        </p:grpSpPr>
        <p:sp>
          <p:nvSpPr>
            <p:cNvPr id="11" name="矩形 10"/>
            <p:cNvSpPr/>
            <p:nvPr/>
          </p:nvSpPr>
          <p:spPr>
            <a:xfrm>
              <a:off x="4173542" y="3854383"/>
              <a:ext cx="4057110" cy="194134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476307" y="4314327"/>
              <a:ext cx="331017" cy="2603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359277" y="5413953"/>
            <a:ext cx="35507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b="1" dirty="0" smtClean="0"/>
              <a:t>CPU Cache (64 bytes cache line)</a:t>
            </a:r>
            <a:endParaRPr kumimoji="1"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263365" y="3889700"/>
            <a:ext cx="323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51545" y="4228233"/>
            <a:ext cx="323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 smtClean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50673" y="4566766"/>
            <a:ext cx="323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49801" y="4905299"/>
            <a:ext cx="323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 smtClean="0">
                <a:solidFill>
                  <a:schemeClr val="bg1"/>
                </a:solidFill>
                <a:latin typeface="Arial"/>
                <a:cs typeface="Arial"/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274069" y="2733949"/>
            <a:ext cx="4891083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000" dirty="0">
                <a:latin typeface="Arial"/>
                <a:cs typeface="Arial"/>
              </a:rPr>
              <a:t>Use bits[6:7] to find the cache line</a:t>
            </a:r>
          </a:p>
          <a:p>
            <a:r>
              <a:rPr lang="en-US" altLang="zh-CN" sz="2000" dirty="0">
                <a:latin typeface="Arial"/>
                <a:cs typeface="Arial"/>
              </a:rPr>
              <a:t>      which may buffer the data. </a:t>
            </a:r>
          </a:p>
          <a:p>
            <a:pPr marL="457200" indent="-457200">
              <a:buAutoNum type="arabicPeriod" startAt="2"/>
            </a:pPr>
            <a:r>
              <a:rPr lang="en-US" altLang="zh-CN" sz="2000" dirty="0" smtClean="0">
                <a:latin typeface="Arial"/>
                <a:cs typeface="Arial"/>
              </a:rPr>
              <a:t>Compare the cache line tag bits[8:63]</a:t>
            </a:r>
          </a:p>
          <a:p>
            <a:r>
              <a:rPr lang="en-US" altLang="zh-CN" sz="2000" dirty="0" smtClean="0">
                <a:latin typeface="Arial"/>
                <a:cs typeface="Arial"/>
              </a:rPr>
              <a:t>      (Cache miss)</a:t>
            </a:r>
          </a:p>
          <a:p>
            <a:r>
              <a:rPr lang="en-US" altLang="zh-CN" sz="2000" dirty="0" smtClean="0">
                <a:latin typeface="Arial"/>
                <a:cs typeface="Arial"/>
              </a:rPr>
              <a:t>3.   Load 64 bytes from 0x40</a:t>
            </a:r>
          </a:p>
        </p:txBody>
      </p:sp>
      <p:sp>
        <p:nvSpPr>
          <p:cNvPr id="39" name="矩形 38"/>
          <p:cNvSpPr/>
          <p:nvPr/>
        </p:nvSpPr>
        <p:spPr>
          <a:xfrm>
            <a:off x="359277" y="2964782"/>
            <a:ext cx="364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CPU access data at </a:t>
            </a:r>
            <a:r>
              <a:rPr lang="en-US" altLang="zh-CN" sz="2000" dirty="0" smtClean="0">
                <a:latin typeface="Arial"/>
                <a:cs typeface="Arial"/>
              </a:rPr>
              <a:t>(0x48 PA</a:t>
            </a:r>
            <a:r>
              <a:rPr lang="en-US" altLang="zh-CN" sz="2000" dirty="0">
                <a:latin typeface="Arial"/>
                <a:cs typeface="Arial"/>
              </a:rPr>
              <a:t>)</a:t>
            </a:r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754854"/>
              </p:ext>
            </p:extLst>
          </p:nvPr>
        </p:nvGraphicFramePr>
        <p:xfrm>
          <a:off x="585456" y="3622810"/>
          <a:ext cx="3503256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849"/>
                <a:gridCol w="2490407"/>
              </a:tblGrid>
              <a:tr h="319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64 (2</a:t>
                      </a:r>
                      <a:r>
                        <a:rPr lang="en-US" altLang="zh-CN" sz="1600" baseline="30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) bytes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0971"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0x0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18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9"/>
          <p:cNvSpPr/>
          <p:nvPr/>
        </p:nvSpPr>
        <p:spPr bwMode="auto">
          <a:xfrm>
            <a:off x="4274069" y="1743101"/>
            <a:ext cx="900882" cy="4402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0x1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1" name="TextBox 15"/>
          <p:cNvSpPr txBox="1"/>
          <p:nvPr/>
        </p:nvSpPr>
        <p:spPr>
          <a:xfrm>
            <a:off x="4863312" y="1354188"/>
            <a:ext cx="57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alibri" pitchFamily="34" charset="0"/>
              </a:rPr>
              <a:t>6</a:t>
            </a:r>
          </a:p>
        </p:txBody>
      </p:sp>
      <p:sp>
        <p:nvSpPr>
          <p:cNvPr id="22" name="TextBox 15"/>
          <p:cNvSpPr txBox="1"/>
          <p:nvPr/>
        </p:nvSpPr>
        <p:spPr>
          <a:xfrm>
            <a:off x="4188792" y="1351944"/>
            <a:ext cx="57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alibri" pitchFamily="34" charset="0"/>
              </a:rPr>
              <a:t>7</a:t>
            </a:r>
          </a:p>
        </p:txBody>
      </p:sp>
      <p:sp>
        <p:nvSpPr>
          <p:cNvPr id="3" name="矩形 2"/>
          <p:cNvSpPr/>
          <p:nvPr/>
        </p:nvSpPr>
        <p:spPr>
          <a:xfrm>
            <a:off x="1979236" y="2208748"/>
            <a:ext cx="1660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Cache line tag</a:t>
            </a:r>
          </a:p>
        </p:txBody>
      </p:sp>
      <p:sp>
        <p:nvSpPr>
          <p:cNvPr id="10" name="矩形 9"/>
          <p:cNvSpPr/>
          <p:nvPr/>
        </p:nvSpPr>
        <p:spPr>
          <a:xfrm>
            <a:off x="4334868" y="2212263"/>
            <a:ext cx="749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Index</a:t>
            </a:r>
          </a:p>
        </p:txBody>
      </p:sp>
      <p:sp>
        <p:nvSpPr>
          <p:cNvPr id="14" name="矩形 13"/>
          <p:cNvSpPr/>
          <p:nvPr/>
        </p:nvSpPr>
        <p:spPr>
          <a:xfrm>
            <a:off x="5185898" y="2208748"/>
            <a:ext cx="2528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Offset in the cache line</a:t>
            </a:r>
          </a:p>
        </p:txBody>
      </p:sp>
    </p:spTree>
    <p:extLst>
      <p:ext uri="{BB962C8B-B14F-4D97-AF65-F5344CB8AC3E}">
        <p14:creationId xmlns:p14="http://schemas.microsoft.com/office/powerpoint/2010/main" val="782445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Check and identify the location</a:t>
            </a:r>
            <a:endParaRPr kumimoji="1" lang="zh-CN" altLang="en-US" dirty="0"/>
          </a:p>
        </p:txBody>
      </p:sp>
      <p:sp>
        <p:nvSpPr>
          <p:cNvPr id="4" name="Rectangle 9"/>
          <p:cNvSpPr/>
          <p:nvPr/>
        </p:nvSpPr>
        <p:spPr bwMode="auto">
          <a:xfrm>
            <a:off x="1207970" y="1742605"/>
            <a:ext cx="3066098" cy="4402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0x0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" name="Rectangle 10"/>
          <p:cNvSpPr/>
          <p:nvPr/>
        </p:nvSpPr>
        <p:spPr bwMode="auto">
          <a:xfrm>
            <a:off x="5174951" y="1742176"/>
            <a:ext cx="2340580" cy="440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0x8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6" name="TextBox 15"/>
          <p:cNvSpPr txBox="1"/>
          <p:nvPr/>
        </p:nvSpPr>
        <p:spPr>
          <a:xfrm>
            <a:off x="1112609" y="1372321"/>
            <a:ext cx="57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3899051" y="1352741"/>
            <a:ext cx="57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8</a:t>
            </a:r>
            <a:endParaRPr lang="en-US" i="1" dirty="0" smtClean="0">
              <a:latin typeface="Calibri" pitchFamily="34" charset="0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5174950" y="1352741"/>
            <a:ext cx="57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5</a:t>
            </a:r>
            <a:endParaRPr lang="en-US" i="1" dirty="0" smtClean="0">
              <a:latin typeface="Calibri" pitchFamily="34" charset="0"/>
            </a:endParaRPr>
          </a:p>
        </p:txBody>
      </p:sp>
      <p:sp>
        <p:nvSpPr>
          <p:cNvPr id="9" name="TextBox 15"/>
          <p:cNvSpPr txBox="1"/>
          <p:nvPr/>
        </p:nvSpPr>
        <p:spPr>
          <a:xfrm>
            <a:off x="7212078" y="1352741"/>
            <a:ext cx="42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0</a:t>
            </a:r>
            <a:endParaRPr lang="en-US" i="1" dirty="0" smtClean="0">
              <a:latin typeface="Calibri" pitchFamily="34" charset="0"/>
            </a:endParaRPr>
          </a:p>
        </p:txBody>
      </p:sp>
      <p:grpSp>
        <p:nvGrpSpPr>
          <p:cNvPr id="38" name="组 37"/>
          <p:cNvGrpSpPr/>
          <p:nvPr/>
        </p:nvGrpSpPr>
        <p:grpSpPr>
          <a:xfrm>
            <a:off x="216957" y="3468982"/>
            <a:ext cx="4057110" cy="1941346"/>
            <a:chOff x="4173542" y="3854383"/>
            <a:chExt cx="4057110" cy="1941346"/>
          </a:xfrm>
        </p:grpSpPr>
        <p:sp>
          <p:nvSpPr>
            <p:cNvPr id="11" name="矩形 10"/>
            <p:cNvSpPr/>
            <p:nvPr/>
          </p:nvSpPr>
          <p:spPr>
            <a:xfrm>
              <a:off x="4173542" y="3854383"/>
              <a:ext cx="4057110" cy="194134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476307" y="4314327"/>
              <a:ext cx="331017" cy="2603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359277" y="5413953"/>
            <a:ext cx="35507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b="1" dirty="0" smtClean="0"/>
              <a:t>CPU Cache (64 bytes cache line)</a:t>
            </a:r>
            <a:endParaRPr kumimoji="1"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263365" y="3889700"/>
            <a:ext cx="323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51545" y="4228233"/>
            <a:ext cx="323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 smtClean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50673" y="4566766"/>
            <a:ext cx="323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49801" y="4905299"/>
            <a:ext cx="323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 smtClean="0">
                <a:solidFill>
                  <a:schemeClr val="bg1"/>
                </a:solidFill>
                <a:latin typeface="Arial"/>
                <a:cs typeface="Arial"/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274069" y="2733949"/>
            <a:ext cx="4891083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000" dirty="0">
                <a:latin typeface="Arial"/>
                <a:cs typeface="Arial"/>
              </a:rPr>
              <a:t>Use bits[6:7] to find the cache line</a:t>
            </a:r>
          </a:p>
          <a:p>
            <a:r>
              <a:rPr lang="en-US" altLang="zh-CN" sz="2000" dirty="0">
                <a:latin typeface="Arial"/>
                <a:cs typeface="Arial"/>
              </a:rPr>
              <a:t>      which may buffer the data. </a:t>
            </a:r>
          </a:p>
          <a:p>
            <a:pPr marL="457200" indent="-457200">
              <a:buAutoNum type="arabicPeriod" startAt="2"/>
            </a:pPr>
            <a:r>
              <a:rPr lang="en-US" altLang="zh-CN" sz="2000" dirty="0" smtClean="0">
                <a:latin typeface="Arial"/>
                <a:cs typeface="Arial"/>
              </a:rPr>
              <a:t>Compare the cache line tag bits[8:63]</a:t>
            </a:r>
          </a:p>
          <a:p>
            <a:r>
              <a:rPr lang="en-US" altLang="zh-CN" sz="2000" dirty="0" smtClean="0">
                <a:latin typeface="Arial"/>
                <a:cs typeface="Arial"/>
              </a:rPr>
              <a:t>      (Cache miss)</a:t>
            </a:r>
          </a:p>
          <a:p>
            <a:pPr marL="457200" indent="-457200">
              <a:buAutoNum type="arabicPeriod" startAt="3"/>
            </a:pPr>
            <a:r>
              <a:rPr lang="en-US" altLang="zh-CN" sz="2000" dirty="0" smtClean="0">
                <a:latin typeface="Arial"/>
                <a:cs typeface="Arial"/>
              </a:rPr>
              <a:t>Load 64 bytes from 0x40</a:t>
            </a:r>
          </a:p>
          <a:p>
            <a:pPr marL="457200" indent="-457200">
              <a:buAutoNum type="arabicPeriod" startAt="3"/>
            </a:pPr>
            <a:r>
              <a:rPr lang="en-US" altLang="zh-CN" sz="2000" dirty="0" smtClean="0">
                <a:latin typeface="Arial"/>
                <a:cs typeface="Arial"/>
              </a:rPr>
              <a:t>Send the data at the offset of 0x8 in </a:t>
            </a:r>
          </a:p>
          <a:p>
            <a:r>
              <a:rPr lang="en-US" altLang="zh-CN" sz="2000" dirty="0">
                <a:latin typeface="Arial"/>
                <a:cs typeface="Arial"/>
              </a:rPr>
              <a:t> </a:t>
            </a:r>
            <a:r>
              <a:rPr lang="en-US" altLang="zh-CN" sz="2000" dirty="0" smtClean="0">
                <a:latin typeface="Arial"/>
                <a:cs typeface="Arial"/>
              </a:rPr>
              <a:t>      buffered cache line.</a:t>
            </a:r>
          </a:p>
        </p:txBody>
      </p:sp>
      <p:sp>
        <p:nvSpPr>
          <p:cNvPr id="39" name="矩形 38"/>
          <p:cNvSpPr/>
          <p:nvPr/>
        </p:nvSpPr>
        <p:spPr>
          <a:xfrm>
            <a:off x="359277" y="2964782"/>
            <a:ext cx="364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CPU access data at </a:t>
            </a:r>
            <a:r>
              <a:rPr lang="en-US" altLang="zh-CN" sz="2000" dirty="0" smtClean="0">
                <a:latin typeface="Arial"/>
                <a:cs typeface="Arial"/>
              </a:rPr>
              <a:t>(0x48 PA</a:t>
            </a:r>
            <a:r>
              <a:rPr lang="en-US" altLang="zh-CN" sz="2000" dirty="0">
                <a:latin typeface="Arial"/>
                <a:cs typeface="Arial"/>
              </a:rPr>
              <a:t>)</a:t>
            </a:r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306821"/>
              </p:ext>
            </p:extLst>
          </p:nvPr>
        </p:nvGraphicFramePr>
        <p:xfrm>
          <a:off x="585456" y="3622810"/>
          <a:ext cx="3503256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849"/>
                <a:gridCol w="2490407"/>
              </a:tblGrid>
              <a:tr h="319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64 (2</a:t>
                      </a:r>
                      <a:r>
                        <a:rPr lang="en-US" altLang="zh-CN" sz="1600" baseline="30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) bytes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0971"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0x0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18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9"/>
          <p:cNvSpPr/>
          <p:nvPr/>
        </p:nvSpPr>
        <p:spPr bwMode="auto">
          <a:xfrm>
            <a:off x="4274069" y="1743101"/>
            <a:ext cx="900882" cy="4402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0x1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1" name="TextBox 15"/>
          <p:cNvSpPr txBox="1"/>
          <p:nvPr/>
        </p:nvSpPr>
        <p:spPr>
          <a:xfrm>
            <a:off x="4863312" y="1354188"/>
            <a:ext cx="57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alibri" pitchFamily="34" charset="0"/>
              </a:rPr>
              <a:t>6</a:t>
            </a:r>
          </a:p>
        </p:txBody>
      </p:sp>
      <p:sp>
        <p:nvSpPr>
          <p:cNvPr id="22" name="TextBox 15"/>
          <p:cNvSpPr txBox="1"/>
          <p:nvPr/>
        </p:nvSpPr>
        <p:spPr>
          <a:xfrm>
            <a:off x="4188792" y="1351944"/>
            <a:ext cx="57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alibri" pitchFamily="34" charset="0"/>
              </a:rPr>
              <a:t>7</a:t>
            </a:r>
          </a:p>
        </p:txBody>
      </p:sp>
      <p:sp>
        <p:nvSpPr>
          <p:cNvPr id="3" name="矩形 2"/>
          <p:cNvSpPr/>
          <p:nvPr/>
        </p:nvSpPr>
        <p:spPr>
          <a:xfrm>
            <a:off x="1979236" y="2208748"/>
            <a:ext cx="1660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Cache line tag</a:t>
            </a:r>
          </a:p>
        </p:txBody>
      </p:sp>
      <p:sp>
        <p:nvSpPr>
          <p:cNvPr id="10" name="矩形 9"/>
          <p:cNvSpPr/>
          <p:nvPr/>
        </p:nvSpPr>
        <p:spPr>
          <a:xfrm>
            <a:off x="4334868" y="2212263"/>
            <a:ext cx="749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Index</a:t>
            </a:r>
          </a:p>
        </p:txBody>
      </p:sp>
      <p:sp>
        <p:nvSpPr>
          <p:cNvPr id="14" name="矩形 13"/>
          <p:cNvSpPr/>
          <p:nvPr/>
        </p:nvSpPr>
        <p:spPr>
          <a:xfrm>
            <a:off x="5185898" y="2208748"/>
            <a:ext cx="2528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Offset in the cache line</a:t>
            </a:r>
          </a:p>
        </p:txBody>
      </p:sp>
    </p:spTree>
    <p:extLst>
      <p:ext uri="{BB962C8B-B14F-4D97-AF65-F5344CB8AC3E}">
        <p14:creationId xmlns:p14="http://schemas.microsoft.com/office/powerpoint/2010/main" val="1863862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Issue </a:t>
            </a:r>
            <a:r>
              <a:rPr kumimoji="1" lang="en-US" altLang="zh-CN" dirty="0" smtClean="0"/>
              <a:t>I: Cache Collision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0603" y="1335373"/>
            <a:ext cx="2318714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Access pattern:</a:t>
            </a:r>
          </a:p>
          <a:p>
            <a:r>
              <a:rPr lang="en-US" altLang="zh-CN" sz="2400" dirty="0" smtClean="0">
                <a:latin typeface="Arial"/>
                <a:cs typeface="Arial"/>
              </a:rPr>
              <a:t>  </a:t>
            </a:r>
            <a:r>
              <a:rPr lang="en-US" altLang="zh-CN" sz="2000" dirty="0" smtClean="0">
                <a:latin typeface="Arial"/>
                <a:cs typeface="Arial"/>
              </a:rPr>
              <a:t>access </a:t>
            </a:r>
            <a:r>
              <a:rPr lang="en-US" altLang="zh-CN" sz="2000" b="1" dirty="0" smtClean="0">
                <a:latin typeface="Arial"/>
                <a:cs typeface="Arial"/>
              </a:rPr>
              <a:t>0x40</a:t>
            </a:r>
          </a:p>
          <a:p>
            <a:r>
              <a:rPr lang="en-US" altLang="zh-CN" sz="2000" dirty="0" smtClean="0">
                <a:latin typeface="Arial"/>
                <a:cs typeface="Arial"/>
              </a:rPr>
              <a:t>  access </a:t>
            </a:r>
            <a:r>
              <a:rPr lang="en-US" altLang="zh-CN" sz="2000" b="1" dirty="0" smtClean="0">
                <a:latin typeface="Arial"/>
                <a:cs typeface="Arial"/>
              </a:rPr>
              <a:t>0x140</a:t>
            </a:r>
          </a:p>
          <a:p>
            <a:r>
              <a:rPr lang="en-US" altLang="zh-CN" sz="2000" dirty="0" smtClean="0">
                <a:latin typeface="Arial"/>
                <a:cs typeface="Arial"/>
              </a:rPr>
              <a:t>  access </a:t>
            </a:r>
            <a:r>
              <a:rPr lang="en-US" altLang="zh-CN" sz="2000" b="1" dirty="0" smtClean="0">
                <a:latin typeface="Arial"/>
                <a:cs typeface="Arial"/>
              </a:rPr>
              <a:t>0x40</a:t>
            </a:r>
          </a:p>
          <a:p>
            <a:r>
              <a:rPr lang="en-US" altLang="zh-CN" sz="2000" dirty="0" smtClean="0">
                <a:latin typeface="Arial"/>
                <a:cs typeface="Arial"/>
              </a:rPr>
              <a:t>  access </a:t>
            </a:r>
            <a:r>
              <a:rPr lang="en-US" altLang="zh-CN" sz="2000" b="1" dirty="0" smtClean="0">
                <a:latin typeface="Arial"/>
                <a:cs typeface="Arial"/>
              </a:rPr>
              <a:t>0x140</a:t>
            </a:r>
            <a:endParaRPr lang="zh-CN" altLang="en-US" sz="2000" b="1" dirty="0">
              <a:latin typeface="Arial"/>
              <a:cs typeface="Arial"/>
            </a:endParaRPr>
          </a:p>
        </p:txBody>
      </p:sp>
      <p:cxnSp>
        <p:nvCxnSpPr>
          <p:cNvPr id="5" name="直线箭头连接符 4"/>
          <p:cNvCxnSpPr/>
          <p:nvPr/>
        </p:nvCxnSpPr>
        <p:spPr>
          <a:xfrm>
            <a:off x="75968" y="1992665"/>
            <a:ext cx="3045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组 6"/>
          <p:cNvGrpSpPr/>
          <p:nvPr/>
        </p:nvGrpSpPr>
        <p:grpSpPr>
          <a:xfrm>
            <a:off x="3623662" y="1607607"/>
            <a:ext cx="4514915" cy="1941346"/>
            <a:chOff x="4173542" y="3854383"/>
            <a:chExt cx="4057110" cy="1941346"/>
          </a:xfrm>
        </p:grpSpPr>
        <p:sp>
          <p:nvSpPr>
            <p:cNvPr id="8" name="矩形 7"/>
            <p:cNvSpPr/>
            <p:nvPr/>
          </p:nvSpPr>
          <p:spPr>
            <a:xfrm>
              <a:off x="4173542" y="3854383"/>
              <a:ext cx="4057110" cy="194134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476307" y="4314327"/>
              <a:ext cx="331017" cy="2603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5539996" y="3548953"/>
            <a:ext cx="13187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b="1" dirty="0" smtClean="0"/>
              <a:t>CPU Cache</a:t>
            </a:r>
            <a:endParaRPr kumimoji="1"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3733747" y="2028325"/>
            <a:ext cx="323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21927" y="2366858"/>
            <a:ext cx="323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 smtClean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21055" y="2705391"/>
            <a:ext cx="323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20183" y="3043924"/>
            <a:ext cx="323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 smtClean="0">
                <a:solidFill>
                  <a:schemeClr val="bg1"/>
                </a:solidFill>
                <a:latin typeface="Arial"/>
                <a:cs typeface="Arial"/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75256"/>
              </p:ext>
            </p:extLst>
          </p:nvPr>
        </p:nvGraphicFramePr>
        <p:xfrm>
          <a:off x="4138200" y="1750486"/>
          <a:ext cx="3804074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124"/>
                <a:gridCol w="2993950"/>
              </a:tblGrid>
              <a:tr h="319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64 bytes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0971"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0x0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64</a:t>
                      </a:r>
                      <a:r>
                        <a:rPr lang="en-US" altLang="zh-CN" sz="1800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bytes start at 0x40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178766" y="4116898"/>
            <a:ext cx="28879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Cache line tag: </a:t>
            </a:r>
            <a:r>
              <a:rPr lang="en-US" altLang="zh-CN" sz="2400" dirty="0">
                <a:latin typeface="Arial"/>
                <a:cs typeface="Arial"/>
              </a:rPr>
              <a:t>0</a:t>
            </a:r>
            <a:endParaRPr lang="en-US" altLang="zh-CN" sz="2400" dirty="0" smtClean="0">
              <a:latin typeface="Arial"/>
              <a:cs typeface="Arial"/>
            </a:endParaRPr>
          </a:p>
          <a:p>
            <a:r>
              <a:rPr lang="en-US" altLang="zh-CN" sz="2400" dirty="0" smtClean="0">
                <a:latin typeface="Arial"/>
                <a:cs typeface="Arial"/>
              </a:rPr>
              <a:t>Cache line index:</a:t>
            </a:r>
            <a:r>
              <a:rPr lang="en-US" altLang="zh-CN" sz="2400" dirty="0" smtClean="0">
                <a:latin typeface="Arial"/>
                <a:cs typeface="Arial"/>
                <a:sym typeface="Wingdings"/>
              </a:rPr>
              <a:t> 1</a:t>
            </a:r>
            <a:r>
              <a:rPr lang="en-US" altLang="zh-CN" sz="2400" dirty="0" smtClean="0">
                <a:latin typeface="Arial"/>
                <a:cs typeface="Arial"/>
              </a:rPr>
              <a:t> </a:t>
            </a:r>
            <a:endParaRPr lang="zh-CN" altLang="en-US" sz="2400" dirty="0"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1166" y="5375118"/>
            <a:ext cx="56652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Arial"/>
                <a:cs typeface="Arial"/>
              </a:rPr>
              <a:t>Load</a:t>
            </a:r>
            <a:r>
              <a:rPr lang="en-US" altLang="zh-CN" sz="2400" dirty="0" smtClean="0">
                <a:latin typeface="Arial"/>
                <a:cs typeface="Arial"/>
              </a:rPr>
              <a:t> 64 bytes start at </a:t>
            </a:r>
            <a:r>
              <a:rPr lang="en-US" altLang="zh-CN" sz="2400" dirty="0" smtClean="0">
                <a:solidFill>
                  <a:srgbClr val="0000FF"/>
                </a:solidFill>
                <a:latin typeface="Arial"/>
                <a:cs typeface="Arial"/>
              </a:rPr>
              <a:t>0x40 </a:t>
            </a:r>
            <a:r>
              <a:rPr lang="en-US" altLang="zh-CN" sz="2400" dirty="0">
                <a:latin typeface="Arial"/>
                <a:cs typeface="Arial"/>
              </a:rPr>
              <a:t>into 1</a:t>
            </a:r>
            <a:r>
              <a:rPr lang="en-US" altLang="zh-CN" sz="2400" baseline="30000" dirty="0">
                <a:latin typeface="Arial"/>
                <a:cs typeface="Arial"/>
              </a:rPr>
              <a:t>st</a:t>
            </a:r>
            <a:r>
              <a:rPr lang="en-US" altLang="zh-CN" sz="2400" dirty="0">
                <a:latin typeface="Arial"/>
                <a:cs typeface="Arial"/>
              </a:rPr>
              <a:t> entry</a:t>
            </a:r>
            <a:endParaRPr lang="zh-CN" altLang="en-US" sz="2400" dirty="0">
              <a:latin typeface="Arial"/>
              <a:cs typeface="Arial"/>
            </a:endParaRPr>
          </a:p>
          <a:p>
            <a:endParaRPr lang="zh-CN" alt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25432" y="1717639"/>
            <a:ext cx="1429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lang="en-US" altLang="zh-CN" b="1" dirty="0" smtClean="0">
                <a:solidFill>
                  <a:srgbClr val="FF0000"/>
                </a:solidFill>
                <a:latin typeface="Arial"/>
                <a:cs typeface="Arial"/>
              </a:rPr>
              <a:t>ache miss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460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Memor</a:t>
            </a:r>
            <a:r>
              <a:rPr kumimoji="1" lang="en-US" altLang="zh-CN" dirty="0" smtClean="0"/>
              <a:t>y access is costly</a:t>
            </a:r>
            <a:endParaRPr kumimoji="1" lang="zh-CN" alt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2389"/>
          </a:xfrm>
        </p:spPr>
        <p:txBody>
          <a:bodyPr/>
          <a:lstStyle/>
          <a:p>
            <a:r>
              <a:rPr lang="en-US" dirty="0" smtClean="0"/>
              <a:t>Memory resides off-chip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892109" y="2419665"/>
            <a:ext cx="5759165" cy="4319374"/>
            <a:chOff x="892109" y="2419665"/>
            <a:chExt cx="5759165" cy="4319374"/>
          </a:xfrm>
        </p:grpSpPr>
        <p:pic>
          <p:nvPicPr>
            <p:cNvPr id="5" name="Picture 4" descr="JwrKt1ZCIWvbre3x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109" y="2419665"/>
              <a:ext cx="5759165" cy="431937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291819" y="5450016"/>
              <a:ext cx="37016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Microsoft Surface Pro 6 teardown</a:t>
              </a:r>
            </a:p>
            <a:p>
              <a:r>
                <a:rPr lang="en-US" sz="1600" dirty="0" smtClean="0"/>
                <a:t>http://</a:t>
              </a:r>
              <a:r>
                <a:rPr lang="en-US" sz="1600" dirty="0" err="1" smtClean="0"/>
                <a:t>ifixit.com</a:t>
              </a:r>
              <a:r>
                <a:rPr lang="en-US" sz="1600" dirty="0" smtClean="0"/>
                <a:t>/teardown</a:t>
              </a:r>
              <a:endParaRPr lang="en-US" sz="16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48500" y="2459554"/>
            <a:ext cx="4448507" cy="1684640"/>
            <a:chOff x="3645558" y="1939384"/>
            <a:chExt cx="4448507" cy="1684640"/>
          </a:xfrm>
        </p:grpSpPr>
        <p:sp>
          <p:nvSpPr>
            <p:cNvPr id="14" name="Rectangle 13"/>
            <p:cNvSpPr/>
            <p:nvPr/>
          </p:nvSpPr>
          <p:spPr>
            <a:xfrm>
              <a:off x="3645558" y="2945204"/>
              <a:ext cx="1204238" cy="678820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4937377" y="2222589"/>
              <a:ext cx="1280871" cy="722615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327724" y="1939384"/>
              <a:ext cx="1766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Intel Core i5 CPU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251442" y="2090222"/>
            <a:ext cx="4132363" cy="1210921"/>
            <a:chOff x="3251442" y="2090222"/>
            <a:chExt cx="4132363" cy="1210921"/>
          </a:xfrm>
        </p:grpSpPr>
        <p:sp>
          <p:nvSpPr>
            <p:cNvPr id="19" name="Rectangle 18"/>
            <p:cNvSpPr/>
            <p:nvPr/>
          </p:nvSpPr>
          <p:spPr>
            <a:xfrm>
              <a:off x="3251442" y="2983630"/>
              <a:ext cx="1488877" cy="317513"/>
            </a:xfrm>
            <a:prstGeom prst="rect">
              <a:avLst/>
            </a:prstGeom>
            <a:noFill/>
            <a:ln w="38100" cmpd="sng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4652738" y="2315759"/>
              <a:ext cx="613067" cy="667871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265805" y="2090222"/>
              <a:ext cx="2118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Samsung 2GB DRAM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40256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Issue </a:t>
            </a:r>
            <a:r>
              <a:rPr kumimoji="1" lang="en-US" altLang="zh-CN" dirty="0" smtClean="0"/>
              <a:t>I: Cache Collision</a:t>
            </a:r>
            <a:endParaRPr kumimoji="1" lang="zh-CN" altLang="en-US" dirty="0"/>
          </a:p>
        </p:txBody>
      </p:sp>
      <p:cxnSp>
        <p:nvCxnSpPr>
          <p:cNvPr id="5" name="直线箭头连接符 4"/>
          <p:cNvCxnSpPr/>
          <p:nvPr/>
        </p:nvCxnSpPr>
        <p:spPr>
          <a:xfrm>
            <a:off x="75968" y="2305985"/>
            <a:ext cx="3045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组 6"/>
          <p:cNvGrpSpPr/>
          <p:nvPr/>
        </p:nvGrpSpPr>
        <p:grpSpPr>
          <a:xfrm>
            <a:off x="3623662" y="1607607"/>
            <a:ext cx="4514915" cy="1941346"/>
            <a:chOff x="4173542" y="3854383"/>
            <a:chExt cx="4057110" cy="1941346"/>
          </a:xfrm>
        </p:grpSpPr>
        <p:sp>
          <p:nvSpPr>
            <p:cNvPr id="8" name="矩形 7"/>
            <p:cNvSpPr/>
            <p:nvPr/>
          </p:nvSpPr>
          <p:spPr>
            <a:xfrm>
              <a:off x="4173542" y="3854383"/>
              <a:ext cx="4057110" cy="194134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476307" y="4314327"/>
              <a:ext cx="331017" cy="2603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5539996" y="3548953"/>
            <a:ext cx="13187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b="1" dirty="0" smtClean="0"/>
              <a:t>CPU Cache</a:t>
            </a:r>
            <a:endParaRPr kumimoji="1"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3733747" y="2028325"/>
            <a:ext cx="323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21927" y="2366858"/>
            <a:ext cx="323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 smtClean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21055" y="2705391"/>
            <a:ext cx="323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20183" y="3043924"/>
            <a:ext cx="323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 smtClean="0">
                <a:solidFill>
                  <a:schemeClr val="bg1"/>
                </a:solidFill>
                <a:latin typeface="Arial"/>
                <a:cs typeface="Arial"/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255257"/>
              </p:ext>
            </p:extLst>
          </p:nvPr>
        </p:nvGraphicFramePr>
        <p:xfrm>
          <a:off x="4138200" y="1750486"/>
          <a:ext cx="3804074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124"/>
                <a:gridCol w="2993950"/>
              </a:tblGrid>
              <a:tr h="319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64 bytes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0971"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0x1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64</a:t>
                      </a:r>
                      <a:r>
                        <a:rPr lang="en-US" altLang="zh-CN" sz="1800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bytes start at 0x140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190603" y="4203935"/>
            <a:ext cx="28024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Cache line tag: </a:t>
            </a:r>
            <a:r>
              <a:rPr lang="en-US" altLang="zh-CN" sz="2400" dirty="0" smtClean="0">
                <a:latin typeface="Arial"/>
                <a:cs typeface="Arial"/>
                <a:sym typeface="Wingdings"/>
              </a:rPr>
              <a:t>1</a:t>
            </a:r>
          </a:p>
          <a:p>
            <a:r>
              <a:rPr lang="en-US" altLang="zh-CN" sz="2400" dirty="0" smtClean="0">
                <a:latin typeface="Arial"/>
                <a:cs typeface="Arial"/>
              </a:rPr>
              <a:t>Cache line index: </a:t>
            </a:r>
            <a:r>
              <a:rPr lang="en-US" altLang="zh-CN" sz="2400" dirty="0" smtClean="0">
                <a:latin typeface="Arial"/>
                <a:cs typeface="Arial"/>
                <a:sym typeface="Wingdings"/>
              </a:rPr>
              <a:t>1</a:t>
            </a:r>
            <a:r>
              <a:rPr lang="en-US" altLang="zh-CN" sz="2400" dirty="0" smtClean="0">
                <a:latin typeface="Arial"/>
                <a:cs typeface="Arial"/>
              </a:rPr>
              <a:t> </a:t>
            </a:r>
            <a:endParaRPr lang="zh-CN" altLang="en-US" sz="2400" dirty="0"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0603" y="5375118"/>
            <a:ext cx="58364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66"/>
                </a:solidFill>
                <a:latin typeface="Arial"/>
                <a:cs typeface="Arial"/>
              </a:rPr>
              <a:t>Evict </a:t>
            </a:r>
            <a:r>
              <a:rPr lang="en-US" altLang="zh-CN" sz="2400" dirty="0" smtClean="0">
                <a:latin typeface="Arial"/>
                <a:cs typeface="Arial"/>
              </a:rPr>
              <a:t>old cache line (1</a:t>
            </a:r>
            <a:r>
              <a:rPr lang="en-US" altLang="zh-CN" sz="2400" baseline="30000" dirty="0" smtClean="0">
                <a:latin typeface="Arial"/>
                <a:cs typeface="Arial"/>
              </a:rPr>
              <a:t>st</a:t>
            </a:r>
            <a:r>
              <a:rPr lang="en-US" altLang="zh-CN" sz="2400" dirty="0" smtClean="0">
                <a:latin typeface="Arial"/>
                <a:cs typeface="Arial"/>
              </a:rPr>
              <a:t> entry), 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latin typeface="Arial"/>
                <a:cs typeface="Arial"/>
              </a:rPr>
              <a:t>Load </a:t>
            </a:r>
            <a:r>
              <a:rPr lang="en-US" altLang="zh-CN" sz="2400" dirty="0" smtClean="0">
                <a:latin typeface="Arial"/>
                <a:cs typeface="Arial"/>
              </a:rPr>
              <a:t>64 bytes start at </a:t>
            </a:r>
            <a:r>
              <a:rPr lang="en-US" altLang="zh-CN" sz="2400" dirty="0" smtClean="0">
                <a:solidFill>
                  <a:srgbClr val="0000FF"/>
                </a:solidFill>
                <a:latin typeface="Arial"/>
                <a:cs typeface="Arial"/>
              </a:rPr>
              <a:t>0x140 </a:t>
            </a:r>
            <a:r>
              <a:rPr lang="en-US" altLang="zh-CN" sz="2400" dirty="0" smtClean="0">
                <a:latin typeface="Arial"/>
                <a:cs typeface="Arial"/>
              </a:rPr>
              <a:t>into 1</a:t>
            </a:r>
            <a:r>
              <a:rPr lang="en-US" altLang="zh-CN" sz="2400" baseline="30000" dirty="0" smtClean="0">
                <a:latin typeface="Arial"/>
                <a:cs typeface="Arial"/>
              </a:rPr>
              <a:t>st</a:t>
            </a:r>
            <a:r>
              <a:rPr lang="en-US" altLang="zh-CN" sz="2400" dirty="0" smtClean="0">
                <a:latin typeface="Arial"/>
                <a:cs typeface="Arial"/>
              </a:rPr>
              <a:t> entry</a:t>
            </a:r>
            <a:endParaRPr lang="zh-CN" altLang="en-US" sz="2400" dirty="0"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25432" y="2031138"/>
            <a:ext cx="1429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lang="en-US" altLang="zh-CN" b="1" dirty="0" smtClean="0">
                <a:solidFill>
                  <a:srgbClr val="FF0000"/>
                </a:solidFill>
                <a:latin typeface="Arial"/>
                <a:cs typeface="Arial"/>
              </a:rPr>
              <a:t>ache miss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25432" y="1717639"/>
            <a:ext cx="1429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lang="en-US" altLang="zh-CN" b="1" dirty="0" smtClean="0">
                <a:solidFill>
                  <a:srgbClr val="FF0000"/>
                </a:solidFill>
                <a:latin typeface="Arial"/>
                <a:cs typeface="Arial"/>
              </a:rPr>
              <a:t>ache miss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0603" y="1335373"/>
            <a:ext cx="2318714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Access pattern:</a:t>
            </a:r>
          </a:p>
          <a:p>
            <a:r>
              <a:rPr lang="en-US" altLang="zh-CN" sz="2400" dirty="0" smtClean="0">
                <a:latin typeface="Arial"/>
                <a:cs typeface="Arial"/>
              </a:rPr>
              <a:t>  </a:t>
            </a:r>
            <a:r>
              <a:rPr lang="en-US" altLang="zh-CN" sz="2000" dirty="0" smtClean="0">
                <a:latin typeface="Arial"/>
                <a:cs typeface="Arial"/>
              </a:rPr>
              <a:t>access </a:t>
            </a:r>
            <a:r>
              <a:rPr lang="en-US" altLang="zh-CN" sz="2000" b="1" dirty="0" smtClean="0">
                <a:latin typeface="Arial"/>
                <a:cs typeface="Arial"/>
              </a:rPr>
              <a:t>0x40</a:t>
            </a:r>
          </a:p>
          <a:p>
            <a:r>
              <a:rPr lang="en-US" altLang="zh-CN" sz="2000" dirty="0" smtClean="0">
                <a:latin typeface="Arial"/>
                <a:cs typeface="Arial"/>
              </a:rPr>
              <a:t>  access </a:t>
            </a:r>
            <a:r>
              <a:rPr lang="en-US" altLang="zh-CN" sz="2000" b="1" dirty="0" smtClean="0">
                <a:latin typeface="Arial"/>
                <a:cs typeface="Arial"/>
              </a:rPr>
              <a:t>0x140</a:t>
            </a:r>
          </a:p>
          <a:p>
            <a:r>
              <a:rPr lang="en-US" altLang="zh-CN" sz="2000" dirty="0" smtClean="0">
                <a:latin typeface="Arial"/>
                <a:cs typeface="Arial"/>
              </a:rPr>
              <a:t>  access </a:t>
            </a:r>
            <a:r>
              <a:rPr lang="en-US" altLang="zh-CN" sz="2000" b="1" dirty="0" smtClean="0">
                <a:latin typeface="Arial"/>
                <a:cs typeface="Arial"/>
              </a:rPr>
              <a:t>0x40</a:t>
            </a:r>
          </a:p>
          <a:p>
            <a:r>
              <a:rPr lang="en-US" altLang="zh-CN" sz="2000" dirty="0" smtClean="0">
                <a:latin typeface="Arial"/>
                <a:cs typeface="Arial"/>
              </a:rPr>
              <a:t>  access </a:t>
            </a:r>
            <a:r>
              <a:rPr lang="en-US" altLang="zh-CN" sz="2000" b="1" dirty="0" smtClean="0">
                <a:latin typeface="Arial"/>
                <a:cs typeface="Arial"/>
              </a:rPr>
              <a:t>0x140</a:t>
            </a:r>
            <a:endParaRPr lang="zh-CN" altLang="en-US" sz="2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8031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Issue </a:t>
            </a:r>
            <a:r>
              <a:rPr kumimoji="1" lang="en-US" altLang="zh-CN" dirty="0" smtClean="0"/>
              <a:t>I: Cache Collision</a:t>
            </a:r>
            <a:endParaRPr kumimoji="1" lang="zh-CN" altLang="en-US" dirty="0"/>
          </a:p>
        </p:txBody>
      </p:sp>
      <p:cxnSp>
        <p:nvCxnSpPr>
          <p:cNvPr id="5" name="直线箭头连接符 4"/>
          <p:cNvCxnSpPr/>
          <p:nvPr/>
        </p:nvCxnSpPr>
        <p:spPr>
          <a:xfrm>
            <a:off x="75968" y="2601601"/>
            <a:ext cx="3045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组 6"/>
          <p:cNvGrpSpPr/>
          <p:nvPr/>
        </p:nvGrpSpPr>
        <p:grpSpPr>
          <a:xfrm>
            <a:off x="3623662" y="1607607"/>
            <a:ext cx="4514915" cy="1941346"/>
            <a:chOff x="4173542" y="3854383"/>
            <a:chExt cx="4057110" cy="1941346"/>
          </a:xfrm>
        </p:grpSpPr>
        <p:sp>
          <p:nvSpPr>
            <p:cNvPr id="8" name="矩形 7"/>
            <p:cNvSpPr/>
            <p:nvPr/>
          </p:nvSpPr>
          <p:spPr>
            <a:xfrm>
              <a:off x="4173542" y="3854383"/>
              <a:ext cx="4057110" cy="194134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476307" y="4314327"/>
              <a:ext cx="331017" cy="2603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5539996" y="3548953"/>
            <a:ext cx="13187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b="1" dirty="0" smtClean="0"/>
              <a:t>CPU Cache</a:t>
            </a:r>
            <a:endParaRPr kumimoji="1"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3733747" y="2028325"/>
            <a:ext cx="323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21927" y="2366858"/>
            <a:ext cx="323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 smtClean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21055" y="2705391"/>
            <a:ext cx="323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20183" y="3043924"/>
            <a:ext cx="323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 smtClean="0">
                <a:solidFill>
                  <a:schemeClr val="bg1"/>
                </a:solidFill>
                <a:latin typeface="Arial"/>
                <a:cs typeface="Arial"/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5012"/>
              </p:ext>
            </p:extLst>
          </p:nvPr>
        </p:nvGraphicFramePr>
        <p:xfrm>
          <a:off x="4138200" y="1750486"/>
          <a:ext cx="3804074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124"/>
                <a:gridCol w="2993950"/>
              </a:tblGrid>
              <a:tr h="319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64 bytes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0971"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0x0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64</a:t>
                      </a:r>
                      <a:r>
                        <a:rPr lang="en-US" altLang="zh-CN" sz="1800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bytes start at 0x40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190603" y="4203935"/>
            <a:ext cx="28024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Cache line tag: </a:t>
            </a:r>
            <a:r>
              <a:rPr lang="en-US" altLang="zh-CN" sz="2400" dirty="0">
                <a:latin typeface="Arial"/>
                <a:cs typeface="Arial"/>
              </a:rPr>
              <a:t>0</a:t>
            </a:r>
            <a:endParaRPr lang="en-US" altLang="zh-CN" sz="2400" dirty="0" smtClean="0">
              <a:latin typeface="Arial"/>
              <a:cs typeface="Arial"/>
            </a:endParaRPr>
          </a:p>
          <a:p>
            <a:r>
              <a:rPr lang="en-US" altLang="zh-CN" sz="2400" dirty="0" smtClean="0">
                <a:latin typeface="Arial"/>
                <a:cs typeface="Arial"/>
              </a:rPr>
              <a:t>Cache line index: </a:t>
            </a:r>
            <a:r>
              <a:rPr lang="en-US" altLang="zh-CN" sz="2400" dirty="0">
                <a:latin typeface="Arial"/>
                <a:cs typeface="Arial"/>
              </a:rPr>
              <a:t>1</a:t>
            </a:r>
            <a:r>
              <a:rPr lang="en-US" altLang="zh-CN" sz="2400" dirty="0" smtClean="0">
                <a:latin typeface="Arial"/>
                <a:cs typeface="Arial"/>
              </a:rPr>
              <a:t> </a:t>
            </a:r>
            <a:endParaRPr lang="zh-CN" altLang="en-US" sz="2400" dirty="0"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0603" y="5375118"/>
            <a:ext cx="58364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66"/>
                </a:solidFill>
                <a:latin typeface="Arial"/>
                <a:cs typeface="Arial"/>
              </a:rPr>
              <a:t>Evict </a:t>
            </a:r>
            <a:r>
              <a:rPr lang="en-US" altLang="zh-CN" sz="2400" dirty="0" smtClean="0">
                <a:latin typeface="Arial"/>
                <a:cs typeface="Arial"/>
              </a:rPr>
              <a:t>old cache line (1</a:t>
            </a:r>
            <a:r>
              <a:rPr lang="en-US" altLang="zh-CN" sz="2400" baseline="30000" dirty="0" smtClean="0">
                <a:latin typeface="Arial"/>
                <a:cs typeface="Arial"/>
              </a:rPr>
              <a:t>st</a:t>
            </a:r>
            <a:r>
              <a:rPr lang="en-US" altLang="zh-CN" sz="2400" dirty="0" smtClean="0">
                <a:latin typeface="Arial"/>
                <a:cs typeface="Arial"/>
              </a:rPr>
              <a:t> entry), 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latin typeface="Arial"/>
                <a:cs typeface="Arial"/>
              </a:rPr>
              <a:t>Load </a:t>
            </a:r>
            <a:r>
              <a:rPr lang="en-US" altLang="zh-CN" sz="2400" dirty="0" smtClean="0">
                <a:latin typeface="Arial"/>
                <a:cs typeface="Arial"/>
              </a:rPr>
              <a:t>64 bytes start at </a:t>
            </a:r>
            <a:r>
              <a:rPr lang="en-US" altLang="zh-CN" sz="2400" dirty="0" smtClean="0">
                <a:solidFill>
                  <a:srgbClr val="0000FF"/>
                </a:solidFill>
                <a:latin typeface="Arial"/>
                <a:cs typeface="Arial"/>
              </a:rPr>
              <a:t>0x40 </a:t>
            </a:r>
            <a:r>
              <a:rPr lang="en-US" altLang="zh-CN" sz="2400" dirty="0" smtClean="0">
                <a:latin typeface="Arial"/>
                <a:cs typeface="Arial"/>
              </a:rPr>
              <a:t>into 1</a:t>
            </a:r>
            <a:r>
              <a:rPr lang="en-US" altLang="zh-CN" sz="2400" baseline="30000" dirty="0" smtClean="0">
                <a:latin typeface="Arial"/>
                <a:cs typeface="Arial"/>
              </a:rPr>
              <a:t>st</a:t>
            </a:r>
            <a:r>
              <a:rPr lang="en-US" altLang="zh-CN" sz="2400" dirty="0" smtClean="0">
                <a:latin typeface="Arial"/>
                <a:cs typeface="Arial"/>
              </a:rPr>
              <a:t> entry</a:t>
            </a:r>
            <a:endParaRPr lang="zh-CN" altLang="en-US" sz="2400" dirty="0"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25432" y="2031138"/>
            <a:ext cx="1429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lang="en-US" altLang="zh-CN" b="1" dirty="0" smtClean="0">
                <a:solidFill>
                  <a:srgbClr val="FF0000"/>
                </a:solidFill>
                <a:latin typeface="Arial"/>
                <a:cs typeface="Arial"/>
              </a:rPr>
              <a:t>ache miss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25432" y="1717639"/>
            <a:ext cx="1429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lang="en-US" altLang="zh-CN" b="1" dirty="0" smtClean="0">
                <a:solidFill>
                  <a:srgbClr val="FF0000"/>
                </a:solidFill>
                <a:latin typeface="Arial"/>
                <a:cs typeface="Arial"/>
              </a:rPr>
              <a:t>ache miss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14484" y="2366858"/>
            <a:ext cx="1429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lang="en-US" altLang="zh-CN" b="1" dirty="0" smtClean="0">
                <a:solidFill>
                  <a:srgbClr val="FF0000"/>
                </a:solidFill>
                <a:latin typeface="Arial"/>
                <a:cs typeface="Arial"/>
              </a:rPr>
              <a:t>ache miss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0603" y="1335373"/>
            <a:ext cx="2318714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Access pattern:</a:t>
            </a:r>
          </a:p>
          <a:p>
            <a:r>
              <a:rPr lang="en-US" altLang="zh-CN" sz="2400" dirty="0" smtClean="0">
                <a:latin typeface="Arial"/>
                <a:cs typeface="Arial"/>
              </a:rPr>
              <a:t>  </a:t>
            </a:r>
            <a:r>
              <a:rPr lang="en-US" altLang="zh-CN" sz="2000" dirty="0" smtClean="0">
                <a:latin typeface="Arial"/>
                <a:cs typeface="Arial"/>
              </a:rPr>
              <a:t>access </a:t>
            </a:r>
            <a:r>
              <a:rPr lang="en-US" altLang="zh-CN" sz="2000" b="1" dirty="0" smtClean="0">
                <a:latin typeface="Arial"/>
                <a:cs typeface="Arial"/>
              </a:rPr>
              <a:t>0x40</a:t>
            </a:r>
          </a:p>
          <a:p>
            <a:r>
              <a:rPr lang="en-US" altLang="zh-CN" sz="2000" dirty="0" smtClean="0">
                <a:latin typeface="Arial"/>
                <a:cs typeface="Arial"/>
              </a:rPr>
              <a:t>  access </a:t>
            </a:r>
            <a:r>
              <a:rPr lang="en-US" altLang="zh-CN" sz="2000" b="1" dirty="0" smtClean="0">
                <a:latin typeface="Arial"/>
                <a:cs typeface="Arial"/>
              </a:rPr>
              <a:t>0x140</a:t>
            </a:r>
          </a:p>
          <a:p>
            <a:r>
              <a:rPr lang="en-US" altLang="zh-CN" sz="2000" dirty="0" smtClean="0">
                <a:latin typeface="Arial"/>
                <a:cs typeface="Arial"/>
              </a:rPr>
              <a:t>  access </a:t>
            </a:r>
            <a:r>
              <a:rPr lang="en-US" altLang="zh-CN" sz="2000" b="1" dirty="0" smtClean="0">
                <a:latin typeface="Arial"/>
                <a:cs typeface="Arial"/>
              </a:rPr>
              <a:t>0x40</a:t>
            </a:r>
          </a:p>
          <a:p>
            <a:r>
              <a:rPr lang="en-US" altLang="zh-CN" sz="2000" dirty="0" smtClean="0">
                <a:latin typeface="Arial"/>
                <a:cs typeface="Arial"/>
              </a:rPr>
              <a:t>  access </a:t>
            </a:r>
            <a:r>
              <a:rPr lang="en-US" altLang="zh-CN" sz="2000" b="1" dirty="0" smtClean="0">
                <a:latin typeface="Arial"/>
                <a:cs typeface="Arial"/>
              </a:rPr>
              <a:t>0x140</a:t>
            </a:r>
            <a:endParaRPr lang="zh-CN" altLang="en-US" sz="2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5017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Issue </a:t>
            </a:r>
            <a:r>
              <a:rPr kumimoji="1" lang="en-US" altLang="zh-CN" dirty="0" smtClean="0"/>
              <a:t>I: Cache Collision</a:t>
            </a:r>
            <a:endParaRPr kumimoji="1" lang="zh-CN" altLang="en-US" dirty="0"/>
          </a:p>
        </p:txBody>
      </p:sp>
      <p:cxnSp>
        <p:nvCxnSpPr>
          <p:cNvPr id="5" name="直线箭头连接符 4"/>
          <p:cNvCxnSpPr/>
          <p:nvPr/>
        </p:nvCxnSpPr>
        <p:spPr>
          <a:xfrm>
            <a:off x="38305" y="2930062"/>
            <a:ext cx="3045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组 6"/>
          <p:cNvGrpSpPr/>
          <p:nvPr/>
        </p:nvGrpSpPr>
        <p:grpSpPr>
          <a:xfrm>
            <a:off x="3623662" y="1607607"/>
            <a:ext cx="4514915" cy="1941346"/>
            <a:chOff x="4173542" y="3854383"/>
            <a:chExt cx="4057110" cy="1941346"/>
          </a:xfrm>
        </p:grpSpPr>
        <p:sp>
          <p:nvSpPr>
            <p:cNvPr id="8" name="矩形 7"/>
            <p:cNvSpPr/>
            <p:nvPr/>
          </p:nvSpPr>
          <p:spPr>
            <a:xfrm>
              <a:off x="4173542" y="3854383"/>
              <a:ext cx="4057110" cy="194134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476307" y="4314327"/>
              <a:ext cx="331017" cy="2603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5539996" y="3548953"/>
            <a:ext cx="13187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b="1" dirty="0" smtClean="0"/>
              <a:t>CPU Cache</a:t>
            </a:r>
            <a:endParaRPr kumimoji="1"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3733747" y="2028325"/>
            <a:ext cx="323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21927" y="2366858"/>
            <a:ext cx="323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 smtClean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21055" y="2705391"/>
            <a:ext cx="323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20183" y="3043924"/>
            <a:ext cx="323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 smtClean="0">
                <a:solidFill>
                  <a:schemeClr val="bg1"/>
                </a:solidFill>
                <a:latin typeface="Arial"/>
                <a:cs typeface="Arial"/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722219"/>
              </p:ext>
            </p:extLst>
          </p:nvPr>
        </p:nvGraphicFramePr>
        <p:xfrm>
          <a:off x="4138200" y="1750486"/>
          <a:ext cx="3804074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124"/>
                <a:gridCol w="2993950"/>
              </a:tblGrid>
              <a:tr h="319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64 bytes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0971"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0x1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64</a:t>
                      </a:r>
                      <a:r>
                        <a:rPr lang="en-US" altLang="zh-CN" sz="1800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bytes start at 0x140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190603" y="4203935"/>
            <a:ext cx="28879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Cache line tag:</a:t>
            </a:r>
            <a:r>
              <a:rPr lang="en-US" altLang="zh-CN" sz="2400" dirty="0" smtClean="0">
                <a:latin typeface="Arial"/>
                <a:cs typeface="Arial"/>
                <a:sym typeface="Wingdings"/>
              </a:rPr>
              <a:t> </a:t>
            </a:r>
            <a:r>
              <a:rPr lang="en-US" altLang="zh-CN" sz="2400" dirty="0">
                <a:latin typeface="Arial"/>
                <a:cs typeface="Arial"/>
                <a:sym typeface="Wingdings"/>
              </a:rPr>
              <a:t>1</a:t>
            </a:r>
            <a:endParaRPr lang="en-US" altLang="zh-CN" sz="2400" dirty="0" smtClean="0">
              <a:latin typeface="Arial"/>
              <a:cs typeface="Arial"/>
            </a:endParaRPr>
          </a:p>
          <a:p>
            <a:r>
              <a:rPr lang="en-US" altLang="zh-CN" sz="2400" dirty="0" smtClean="0">
                <a:latin typeface="Arial"/>
                <a:cs typeface="Arial"/>
              </a:rPr>
              <a:t>Cache line index:</a:t>
            </a:r>
            <a:r>
              <a:rPr lang="en-US" altLang="zh-CN" sz="2400" dirty="0" smtClean="0">
                <a:latin typeface="Arial"/>
                <a:cs typeface="Arial"/>
                <a:sym typeface="Wingdings"/>
              </a:rPr>
              <a:t> 1</a:t>
            </a:r>
            <a:r>
              <a:rPr lang="en-US" altLang="zh-CN" sz="2400" dirty="0" smtClean="0">
                <a:latin typeface="Arial"/>
                <a:cs typeface="Arial"/>
              </a:rPr>
              <a:t> </a:t>
            </a:r>
            <a:endParaRPr lang="zh-CN" altLang="en-US" sz="2400" dirty="0"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0603" y="5375118"/>
            <a:ext cx="58364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66"/>
                </a:solidFill>
                <a:latin typeface="Arial"/>
                <a:cs typeface="Arial"/>
              </a:rPr>
              <a:t>Evict </a:t>
            </a:r>
            <a:r>
              <a:rPr lang="en-US" altLang="zh-CN" sz="2400" dirty="0" smtClean="0">
                <a:latin typeface="Arial"/>
                <a:cs typeface="Arial"/>
              </a:rPr>
              <a:t>old cache line (1</a:t>
            </a:r>
            <a:r>
              <a:rPr lang="en-US" altLang="zh-CN" sz="2400" baseline="30000" dirty="0" smtClean="0">
                <a:latin typeface="Arial"/>
                <a:cs typeface="Arial"/>
              </a:rPr>
              <a:t>st</a:t>
            </a:r>
            <a:r>
              <a:rPr lang="en-US" altLang="zh-CN" sz="2400" dirty="0" smtClean="0">
                <a:latin typeface="Arial"/>
                <a:cs typeface="Arial"/>
              </a:rPr>
              <a:t> entry), 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latin typeface="Arial"/>
                <a:cs typeface="Arial"/>
              </a:rPr>
              <a:t>Load </a:t>
            </a:r>
            <a:r>
              <a:rPr lang="en-US" altLang="zh-CN" sz="2400" dirty="0" smtClean="0">
                <a:latin typeface="Arial"/>
                <a:cs typeface="Arial"/>
              </a:rPr>
              <a:t>64 bytes start at </a:t>
            </a:r>
            <a:r>
              <a:rPr lang="en-US" altLang="zh-CN" sz="2400" dirty="0" smtClean="0">
                <a:solidFill>
                  <a:srgbClr val="0000FF"/>
                </a:solidFill>
                <a:latin typeface="Arial"/>
                <a:cs typeface="Arial"/>
              </a:rPr>
              <a:t>0x140 </a:t>
            </a:r>
            <a:r>
              <a:rPr lang="en-US" altLang="zh-CN" sz="2400" dirty="0" smtClean="0">
                <a:latin typeface="Arial"/>
                <a:cs typeface="Arial"/>
              </a:rPr>
              <a:t>into 1</a:t>
            </a:r>
            <a:r>
              <a:rPr lang="en-US" altLang="zh-CN" sz="2400" baseline="30000" dirty="0" smtClean="0">
                <a:latin typeface="Arial"/>
                <a:cs typeface="Arial"/>
              </a:rPr>
              <a:t>st</a:t>
            </a:r>
            <a:r>
              <a:rPr lang="en-US" altLang="zh-CN" sz="2400" dirty="0" smtClean="0">
                <a:latin typeface="Arial"/>
                <a:cs typeface="Arial"/>
              </a:rPr>
              <a:t> entry</a:t>
            </a:r>
            <a:endParaRPr lang="zh-CN" altLang="en-US" sz="2400" dirty="0"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25432" y="2031138"/>
            <a:ext cx="1429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lang="en-US" altLang="zh-CN" b="1" dirty="0" smtClean="0">
                <a:solidFill>
                  <a:srgbClr val="FF0000"/>
                </a:solidFill>
                <a:latin typeface="Arial"/>
                <a:cs typeface="Arial"/>
              </a:rPr>
              <a:t>ache miss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25432" y="1717639"/>
            <a:ext cx="1429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lang="en-US" altLang="zh-CN" b="1" dirty="0" smtClean="0">
                <a:solidFill>
                  <a:srgbClr val="FF0000"/>
                </a:solidFill>
                <a:latin typeface="Arial"/>
                <a:cs typeface="Arial"/>
              </a:rPr>
              <a:t>ache miss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14484" y="2366858"/>
            <a:ext cx="1429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lang="en-US" altLang="zh-CN" b="1" dirty="0" smtClean="0">
                <a:solidFill>
                  <a:srgbClr val="FF0000"/>
                </a:solidFill>
                <a:latin typeface="Arial"/>
                <a:cs typeface="Arial"/>
              </a:rPr>
              <a:t>ache miss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15926" y="2674592"/>
            <a:ext cx="1429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lang="en-US" altLang="zh-CN" b="1" dirty="0" smtClean="0">
                <a:solidFill>
                  <a:srgbClr val="FF0000"/>
                </a:solidFill>
                <a:latin typeface="Arial"/>
                <a:cs typeface="Arial"/>
              </a:rPr>
              <a:t>ache miss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0603" y="1335373"/>
            <a:ext cx="2318714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Access pattern:</a:t>
            </a:r>
          </a:p>
          <a:p>
            <a:r>
              <a:rPr lang="en-US" altLang="zh-CN" sz="2400" dirty="0" smtClean="0">
                <a:latin typeface="Arial"/>
                <a:cs typeface="Arial"/>
              </a:rPr>
              <a:t>  </a:t>
            </a:r>
            <a:r>
              <a:rPr lang="en-US" altLang="zh-CN" sz="2000" dirty="0" smtClean="0">
                <a:latin typeface="Arial"/>
                <a:cs typeface="Arial"/>
              </a:rPr>
              <a:t>access </a:t>
            </a:r>
            <a:r>
              <a:rPr lang="en-US" altLang="zh-CN" sz="2000" b="1" dirty="0" smtClean="0">
                <a:latin typeface="Arial"/>
                <a:cs typeface="Arial"/>
              </a:rPr>
              <a:t>0x40</a:t>
            </a:r>
          </a:p>
          <a:p>
            <a:r>
              <a:rPr lang="en-US" altLang="zh-CN" sz="2000" dirty="0" smtClean="0">
                <a:latin typeface="Arial"/>
                <a:cs typeface="Arial"/>
              </a:rPr>
              <a:t>  access </a:t>
            </a:r>
            <a:r>
              <a:rPr lang="en-US" altLang="zh-CN" sz="2000" b="1" dirty="0" smtClean="0">
                <a:latin typeface="Arial"/>
                <a:cs typeface="Arial"/>
              </a:rPr>
              <a:t>0x140</a:t>
            </a:r>
          </a:p>
          <a:p>
            <a:r>
              <a:rPr lang="en-US" altLang="zh-CN" sz="2000" dirty="0" smtClean="0">
                <a:latin typeface="Arial"/>
                <a:cs typeface="Arial"/>
              </a:rPr>
              <a:t>  access </a:t>
            </a:r>
            <a:r>
              <a:rPr lang="en-US" altLang="zh-CN" sz="2000" b="1" dirty="0" smtClean="0">
                <a:latin typeface="Arial"/>
                <a:cs typeface="Arial"/>
              </a:rPr>
              <a:t>0x40</a:t>
            </a:r>
          </a:p>
          <a:p>
            <a:r>
              <a:rPr lang="en-US" altLang="zh-CN" sz="2000" dirty="0" smtClean="0">
                <a:latin typeface="Arial"/>
                <a:cs typeface="Arial"/>
              </a:rPr>
              <a:t>  access </a:t>
            </a:r>
            <a:r>
              <a:rPr lang="en-US" altLang="zh-CN" sz="2000" b="1" dirty="0" smtClean="0">
                <a:latin typeface="Arial"/>
                <a:cs typeface="Arial"/>
              </a:rPr>
              <a:t>0x140</a:t>
            </a:r>
            <a:endParaRPr lang="zh-CN" altLang="en-US" sz="2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2398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Solution: Multi</a:t>
            </a:r>
            <a:r>
              <a:rPr kumimoji="1" lang="en-US" altLang="zh-CN" dirty="0" smtClean="0"/>
              <a:t>-way set associative cache</a:t>
            </a:r>
            <a:endParaRPr kumimoji="1" lang="zh-CN" altLang="en-US" dirty="0"/>
          </a:p>
        </p:txBody>
      </p:sp>
      <p:grpSp>
        <p:nvGrpSpPr>
          <p:cNvPr id="63" name="组 62"/>
          <p:cNvGrpSpPr/>
          <p:nvPr/>
        </p:nvGrpSpPr>
        <p:grpSpPr>
          <a:xfrm>
            <a:off x="1924179" y="4244706"/>
            <a:ext cx="5640625" cy="2110568"/>
            <a:chOff x="1924179" y="4244706"/>
            <a:chExt cx="5640625" cy="2110568"/>
          </a:xfrm>
        </p:grpSpPr>
        <p:sp>
          <p:nvSpPr>
            <p:cNvPr id="5" name="矩形 4"/>
            <p:cNvSpPr/>
            <p:nvPr/>
          </p:nvSpPr>
          <p:spPr>
            <a:xfrm>
              <a:off x="1924179" y="4244706"/>
              <a:ext cx="5640625" cy="211056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345115" y="4744742"/>
              <a:ext cx="460215" cy="28302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3916937" y="6372230"/>
            <a:ext cx="2488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/>
              <a:t>CPU Cache</a:t>
            </a:r>
            <a:endParaRPr kumimoji="1"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013933" y="4380750"/>
            <a:ext cx="766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 smtClean="0">
                <a:solidFill>
                  <a:schemeClr val="bg1"/>
                </a:solidFill>
                <a:latin typeface="Arial"/>
                <a:cs typeface="Arial"/>
              </a:rPr>
              <a:t>Set 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92037" y="4905416"/>
            <a:ext cx="85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 smtClean="0">
                <a:solidFill>
                  <a:schemeClr val="bg1"/>
                </a:solidFill>
                <a:latin typeface="Arial"/>
                <a:cs typeface="Arial"/>
              </a:rPr>
              <a:t>Set 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58320" y="5878105"/>
            <a:ext cx="8457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 smtClean="0">
                <a:solidFill>
                  <a:schemeClr val="bg1"/>
                </a:solidFill>
                <a:latin typeface="Arial"/>
                <a:cs typeface="Arial"/>
              </a:rPr>
              <a:t>Set 15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36089" y="4371877"/>
            <a:ext cx="4356496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835220" y="4880346"/>
            <a:ext cx="4357366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867192" y="5867156"/>
            <a:ext cx="4325393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651807"/>
              </p:ext>
            </p:extLst>
          </p:nvPr>
        </p:nvGraphicFramePr>
        <p:xfrm>
          <a:off x="2932880" y="4405180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64830"/>
              </p:ext>
            </p:extLst>
          </p:nvPr>
        </p:nvGraphicFramePr>
        <p:xfrm>
          <a:off x="5092909" y="4405180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808366"/>
              </p:ext>
            </p:extLst>
          </p:nvPr>
        </p:nvGraphicFramePr>
        <p:xfrm>
          <a:off x="2921932" y="4920754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681941"/>
              </p:ext>
            </p:extLst>
          </p:nvPr>
        </p:nvGraphicFramePr>
        <p:xfrm>
          <a:off x="5081961" y="4920754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810629"/>
              </p:ext>
            </p:extLst>
          </p:nvPr>
        </p:nvGraphicFramePr>
        <p:xfrm>
          <a:off x="2909240" y="5915341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798983"/>
              </p:ext>
            </p:extLst>
          </p:nvPr>
        </p:nvGraphicFramePr>
        <p:xfrm>
          <a:off x="5069269" y="5915341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4488352" y="531166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2000" dirty="0" smtClean="0">
                <a:solidFill>
                  <a:srgbClr val="FFFFFF"/>
                </a:solidFill>
                <a:latin typeface="Arial"/>
                <a:cs typeface="Arial"/>
              </a:rPr>
              <a:t>……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21822" y="3758405"/>
            <a:ext cx="2755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2-</a:t>
            </a:r>
            <a:r>
              <a:rPr kumimoji="1" lang="en-US" altLang="zh-CN" dirty="0"/>
              <a:t>way set associative cache</a:t>
            </a:r>
            <a:endParaRPr lang="zh-CN" altLang="en-US" dirty="0"/>
          </a:p>
        </p:txBody>
      </p:sp>
      <p:sp>
        <p:nvSpPr>
          <p:cNvPr id="29" name="TextBox 15"/>
          <p:cNvSpPr txBox="1"/>
          <p:nvPr/>
        </p:nvSpPr>
        <p:spPr>
          <a:xfrm>
            <a:off x="843929" y="1597183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30" name="TextBox 15"/>
          <p:cNvSpPr txBox="1"/>
          <p:nvPr/>
        </p:nvSpPr>
        <p:spPr>
          <a:xfrm>
            <a:off x="8056315" y="1597183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31" name="TextBox 15"/>
          <p:cNvSpPr txBox="1"/>
          <p:nvPr/>
        </p:nvSpPr>
        <p:spPr>
          <a:xfrm>
            <a:off x="5524237" y="1629056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9</a:t>
            </a:r>
            <a:endParaRPr lang="en-US" dirty="0" smtClean="0">
              <a:latin typeface="Calibri" pitchFamily="34" charset="0"/>
            </a:endParaRPr>
          </a:p>
        </p:txBody>
      </p:sp>
      <p:grpSp>
        <p:nvGrpSpPr>
          <p:cNvPr id="32" name="组 31"/>
          <p:cNvGrpSpPr/>
          <p:nvPr/>
        </p:nvGrpSpPr>
        <p:grpSpPr>
          <a:xfrm>
            <a:off x="926288" y="1986095"/>
            <a:ext cx="7645699" cy="442779"/>
            <a:chOff x="764736" y="1910902"/>
            <a:chExt cx="7645699" cy="442779"/>
          </a:xfrm>
        </p:grpSpPr>
        <p:sp>
          <p:nvSpPr>
            <p:cNvPr id="33" name="Rectangle 9"/>
            <p:cNvSpPr/>
            <p:nvPr/>
          </p:nvSpPr>
          <p:spPr bwMode="auto">
            <a:xfrm>
              <a:off x="764736" y="1910902"/>
              <a:ext cx="4675587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/>
                  <a:cs typeface="Arial"/>
                </a:rPr>
                <a:t>Tag</a:t>
              </a:r>
              <a:endParaRPr lang="en-US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34" name="Rectangle 9"/>
            <p:cNvSpPr/>
            <p:nvPr/>
          </p:nvSpPr>
          <p:spPr bwMode="auto">
            <a:xfrm>
              <a:off x="6647869" y="1913446"/>
              <a:ext cx="1762566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Arial"/>
                  <a:cs typeface="Arial"/>
                </a:rPr>
                <a:t>Cache line offset</a:t>
              </a:r>
              <a:endParaRPr lang="en-US" sz="16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35" name="Rectangle 9"/>
            <p:cNvSpPr/>
            <p:nvPr/>
          </p:nvSpPr>
          <p:spPr bwMode="auto">
            <a:xfrm>
              <a:off x="5440325" y="1913392"/>
              <a:ext cx="1207544" cy="44023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Arial"/>
                  <a:cs typeface="Arial"/>
                </a:rPr>
                <a:t>Set Index</a:t>
              </a:r>
              <a:endParaRPr lang="en-US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6" name="TextBox 15"/>
          <p:cNvSpPr txBox="1"/>
          <p:nvPr/>
        </p:nvSpPr>
        <p:spPr>
          <a:xfrm>
            <a:off x="6518633" y="16400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37" name="TextBox 15"/>
          <p:cNvSpPr txBox="1"/>
          <p:nvPr/>
        </p:nvSpPr>
        <p:spPr>
          <a:xfrm>
            <a:off x="6761494" y="1631371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5</a:t>
            </a:r>
          </a:p>
        </p:txBody>
      </p:sp>
      <p:cxnSp>
        <p:nvCxnSpPr>
          <p:cNvPr id="42" name="直线箭头连接符 3"/>
          <p:cNvCxnSpPr>
            <a:stCxn id="33" idx="2"/>
          </p:cNvCxnSpPr>
          <p:nvPr/>
        </p:nvCxnSpPr>
        <p:spPr>
          <a:xfrm rot="16200000" flipH="1">
            <a:off x="3185767" y="2504644"/>
            <a:ext cx="2494426" cy="2337797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3"/>
          <p:cNvCxnSpPr/>
          <p:nvPr/>
        </p:nvCxnSpPr>
        <p:spPr>
          <a:xfrm rot="16200000" flipH="1">
            <a:off x="5435682" y="3350978"/>
            <a:ext cx="2651623" cy="807305"/>
          </a:xfrm>
          <a:prstGeom prst="bentConnector4">
            <a:avLst>
              <a:gd name="adj1" fmla="val 46989"/>
              <a:gd name="adj2" fmla="val 128316"/>
            </a:avLst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3"/>
          <p:cNvCxnSpPr>
            <a:stCxn id="34" idx="2"/>
            <a:endCxn id="22" idx="2"/>
          </p:cNvCxnSpPr>
          <p:nvPr/>
        </p:nvCxnSpPr>
        <p:spPr>
          <a:xfrm rot="5400000">
            <a:off x="5463452" y="3012880"/>
            <a:ext cx="2811258" cy="1643247"/>
          </a:xfrm>
          <a:prstGeom prst="bentConnector3">
            <a:avLst>
              <a:gd name="adj1" fmla="val 108132"/>
            </a:avLst>
          </a:prstGeom>
          <a:ln w="381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091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Multi-way set associative cache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1924179" y="4244706"/>
            <a:ext cx="5640625" cy="2110568"/>
            <a:chOff x="4173542" y="3854383"/>
            <a:chExt cx="4057110" cy="1941346"/>
          </a:xfrm>
        </p:grpSpPr>
        <p:sp>
          <p:nvSpPr>
            <p:cNvPr id="5" name="矩形 4"/>
            <p:cNvSpPr/>
            <p:nvPr/>
          </p:nvSpPr>
          <p:spPr>
            <a:xfrm>
              <a:off x="4173542" y="3854383"/>
              <a:ext cx="4057110" cy="194134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476307" y="4314327"/>
              <a:ext cx="331017" cy="2603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3916937" y="6372230"/>
            <a:ext cx="2488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/>
              <a:t>CPU Cache</a:t>
            </a:r>
            <a:endParaRPr kumimoji="1"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013933" y="4380750"/>
            <a:ext cx="766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 smtClean="0">
                <a:solidFill>
                  <a:schemeClr val="bg1"/>
                </a:solidFill>
                <a:latin typeface="Arial"/>
                <a:cs typeface="Arial"/>
              </a:rPr>
              <a:t>Set 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92037" y="4905416"/>
            <a:ext cx="85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 smtClean="0">
                <a:solidFill>
                  <a:schemeClr val="bg1"/>
                </a:solidFill>
                <a:latin typeface="Arial"/>
                <a:cs typeface="Arial"/>
              </a:rPr>
              <a:t>Set 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58320" y="5878105"/>
            <a:ext cx="8457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 smtClean="0">
                <a:solidFill>
                  <a:schemeClr val="bg1"/>
                </a:solidFill>
                <a:latin typeface="Arial"/>
                <a:cs typeface="Arial"/>
              </a:rPr>
              <a:t>Set 15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36089" y="4371877"/>
            <a:ext cx="4356496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835220" y="4880346"/>
            <a:ext cx="4357366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867192" y="5867156"/>
            <a:ext cx="4325393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817182"/>
              </p:ext>
            </p:extLst>
          </p:nvPr>
        </p:nvGraphicFramePr>
        <p:xfrm>
          <a:off x="2932880" y="4405180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091742"/>
              </p:ext>
            </p:extLst>
          </p:nvPr>
        </p:nvGraphicFramePr>
        <p:xfrm>
          <a:off x="5092909" y="4405180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36394"/>
              </p:ext>
            </p:extLst>
          </p:nvPr>
        </p:nvGraphicFramePr>
        <p:xfrm>
          <a:off x="2921932" y="4920754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0x0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682912"/>
              </p:ext>
            </p:extLst>
          </p:nvPr>
        </p:nvGraphicFramePr>
        <p:xfrm>
          <a:off x="5081961" y="4920754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856851"/>
              </p:ext>
            </p:extLst>
          </p:nvPr>
        </p:nvGraphicFramePr>
        <p:xfrm>
          <a:off x="2909240" y="5915341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419907"/>
              </p:ext>
            </p:extLst>
          </p:nvPr>
        </p:nvGraphicFramePr>
        <p:xfrm>
          <a:off x="5069269" y="5915341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4488352" y="531166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2000" dirty="0" smtClean="0">
                <a:solidFill>
                  <a:srgbClr val="FFFFFF"/>
                </a:solidFill>
                <a:latin typeface="Arial"/>
                <a:cs typeface="Arial"/>
              </a:rPr>
              <a:t>……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29" name="TextBox 15"/>
          <p:cNvSpPr txBox="1"/>
          <p:nvPr/>
        </p:nvSpPr>
        <p:spPr>
          <a:xfrm>
            <a:off x="761570" y="2651976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30" name="TextBox 15"/>
          <p:cNvSpPr txBox="1"/>
          <p:nvPr/>
        </p:nvSpPr>
        <p:spPr>
          <a:xfrm>
            <a:off x="7973956" y="2651976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31" name="TextBox 15"/>
          <p:cNvSpPr txBox="1"/>
          <p:nvPr/>
        </p:nvSpPr>
        <p:spPr>
          <a:xfrm>
            <a:off x="5441878" y="268384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9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36" name="TextBox 15"/>
          <p:cNvSpPr txBox="1"/>
          <p:nvPr/>
        </p:nvSpPr>
        <p:spPr>
          <a:xfrm>
            <a:off x="6589546" y="269479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37" name="TextBox 15"/>
          <p:cNvSpPr txBox="1"/>
          <p:nvPr/>
        </p:nvSpPr>
        <p:spPr>
          <a:xfrm>
            <a:off x="6821459" y="268616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5</a:t>
            </a:r>
          </a:p>
        </p:txBody>
      </p:sp>
      <p:sp>
        <p:nvSpPr>
          <p:cNvPr id="38" name="矩形 37"/>
          <p:cNvSpPr/>
          <p:nvPr/>
        </p:nvSpPr>
        <p:spPr>
          <a:xfrm>
            <a:off x="2890373" y="3555182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Tag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577235" y="3569332"/>
            <a:ext cx="115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Set Index</a:t>
            </a:r>
          </a:p>
        </p:txBody>
      </p:sp>
      <p:sp>
        <p:nvSpPr>
          <p:cNvPr id="40" name="矩形 39"/>
          <p:cNvSpPr/>
          <p:nvPr/>
        </p:nvSpPr>
        <p:spPr>
          <a:xfrm>
            <a:off x="6791930" y="3569332"/>
            <a:ext cx="1899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</a:rPr>
              <a:t>Cache line offset </a:t>
            </a:r>
            <a:endParaRPr lang="en-US" altLang="zh-CN" dirty="0">
              <a:latin typeface="Arial"/>
              <a:cs typeface="Arial"/>
            </a:endParaRPr>
          </a:p>
        </p:txBody>
      </p:sp>
      <p:grpSp>
        <p:nvGrpSpPr>
          <p:cNvPr id="41" name="组 40"/>
          <p:cNvGrpSpPr/>
          <p:nvPr/>
        </p:nvGrpSpPr>
        <p:grpSpPr>
          <a:xfrm>
            <a:off x="843929" y="3040888"/>
            <a:ext cx="7645699" cy="442779"/>
            <a:chOff x="764736" y="1910902"/>
            <a:chExt cx="7645699" cy="442779"/>
          </a:xfrm>
        </p:grpSpPr>
        <p:sp>
          <p:nvSpPr>
            <p:cNvPr id="42" name="Rectangle 9"/>
            <p:cNvSpPr/>
            <p:nvPr/>
          </p:nvSpPr>
          <p:spPr bwMode="auto">
            <a:xfrm>
              <a:off x="764736" y="1910902"/>
              <a:ext cx="4675587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/>
                  <a:cs typeface="Arial"/>
                </a:rPr>
                <a:t>0x0</a:t>
              </a:r>
              <a:endParaRPr lang="en-US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43" name="Rectangle 9"/>
            <p:cNvSpPr/>
            <p:nvPr/>
          </p:nvSpPr>
          <p:spPr bwMode="auto">
            <a:xfrm>
              <a:off x="6647869" y="1913446"/>
              <a:ext cx="1762566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Arial"/>
                  <a:cs typeface="Arial"/>
                </a:rPr>
                <a:t>0x0</a:t>
              </a:r>
              <a:endParaRPr lang="en-US" sz="16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44" name="Rectangle 9"/>
            <p:cNvSpPr/>
            <p:nvPr/>
          </p:nvSpPr>
          <p:spPr bwMode="auto">
            <a:xfrm>
              <a:off x="5440325" y="1913392"/>
              <a:ext cx="1207544" cy="44023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Arial"/>
                  <a:cs typeface="Arial"/>
                </a:rPr>
                <a:t>0x1</a:t>
              </a:r>
              <a:endParaRPr lang="en-US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379939" y="1132402"/>
            <a:ext cx="1965176" cy="15388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/>
                <a:cs typeface="Arial"/>
              </a:rPr>
              <a:t>Access pattern:</a:t>
            </a:r>
          </a:p>
          <a:p>
            <a:r>
              <a:rPr lang="en-US" altLang="zh-CN" sz="2000" dirty="0" smtClean="0">
                <a:latin typeface="Arial"/>
                <a:cs typeface="Arial"/>
              </a:rPr>
              <a:t>  </a:t>
            </a:r>
            <a:r>
              <a:rPr lang="en-US" altLang="zh-CN" dirty="0" smtClean="0">
                <a:latin typeface="Arial"/>
                <a:cs typeface="Arial"/>
              </a:rPr>
              <a:t>access </a:t>
            </a:r>
            <a:r>
              <a:rPr lang="en-US" altLang="zh-CN" b="1" dirty="0" smtClean="0">
                <a:latin typeface="Arial"/>
                <a:cs typeface="Arial"/>
              </a:rPr>
              <a:t>0x40</a:t>
            </a:r>
          </a:p>
          <a:p>
            <a:r>
              <a:rPr lang="en-US" altLang="zh-CN" dirty="0" smtClean="0">
                <a:latin typeface="Arial"/>
                <a:cs typeface="Arial"/>
              </a:rPr>
              <a:t>  access </a:t>
            </a:r>
            <a:r>
              <a:rPr lang="en-US" altLang="zh-CN" b="1" dirty="0" smtClean="0">
                <a:latin typeface="Arial"/>
                <a:cs typeface="Arial"/>
              </a:rPr>
              <a:t>0x440</a:t>
            </a:r>
          </a:p>
          <a:p>
            <a:r>
              <a:rPr lang="en-US" altLang="zh-CN" dirty="0" smtClean="0">
                <a:latin typeface="Arial"/>
                <a:cs typeface="Arial"/>
              </a:rPr>
              <a:t>  access </a:t>
            </a:r>
            <a:r>
              <a:rPr lang="en-US" altLang="zh-CN" b="1" dirty="0" smtClean="0">
                <a:latin typeface="Arial"/>
                <a:cs typeface="Arial"/>
              </a:rPr>
              <a:t>0x40</a:t>
            </a:r>
          </a:p>
          <a:p>
            <a:r>
              <a:rPr lang="en-US" altLang="zh-CN" dirty="0" smtClean="0">
                <a:latin typeface="Arial"/>
                <a:cs typeface="Arial"/>
              </a:rPr>
              <a:t>  access </a:t>
            </a:r>
            <a:r>
              <a:rPr lang="en-US" altLang="zh-CN" b="1" dirty="0" smtClean="0">
                <a:latin typeface="Arial"/>
                <a:cs typeface="Arial"/>
              </a:rPr>
              <a:t>0x440</a:t>
            </a:r>
            <a:endParaRPr lang="zh-CN" altLang="en-US" b="1" dirty="0">
              <a:latin typeface="Arial"/>
              <a:cs typeface="Arial"/>
            </a:endParaRPr>
          </a:p>
        </p:txBody>
      </p:sp>
      <p:cxnSp>
        <p:nvCxnSpPr>
          <p:cNvPr id="46" name="直线箭头连接符 45"/>
          <p:cNvCxnSpPr/>
          <p:nvPr/>
        </p:nvCxnSpPr>
        <p:spPr>
          <a:xfrm>
            <a:off x="75968" y="1692858"/>
            <a:ext cx="3045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002985" y="1413403"/>
            <a:ext cx="710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"/>
                <a:cs typeface="Arial"/>
              </a:rPr>
              <a:t>miss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25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Multi-way set associative cache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1924179" y="4244706"/>
            <a:ext cx="5640625" cy="2110568"/>
            <a:chOff x="4173542" y="3854383"/>
            <a:chExt cx="4057110" cy="1941346"/>
          </a:xfrm>
        </p:grpSpPr>
        <p:sp>
          <p:nvSpPr>
            <p:cNvPr id="5" name="矩形 4"/>
            <p:cNvSpPr/>
            <p:nvPr/>
          </p:nvSpPr>
          <p:spPr>
            <a:xfrm>
              <a:off x="4173542" y="3854383"/>
              <a:ext cx="4057110" cy="194134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476307" y="4314327"/>
              <a:ext cx="331017" cy="2603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3916937" y="6372230"/>
            <a:ext cx="2488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/>
              <a:t>CPU Cache</a:t>
            </a:r>
            <a:endParaRPr kumimoji="1"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013933" y="4380750"/>
            <a:ext cx="766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 smtClean="0">
                <a:solidFill>
                  <a:schemeClr val="bg1"/>
                </a:solidFill>
                <a:latin typeface="Arial"/>
                <a:cs typeface="Arial"/>
              </a:rPr>
              <a:t>Set 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92037" y="4905416"/>
            <a:ext cx="85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 smtClean="0">
                <a:solidFill>
                  <a:schemeClr val="bg1"/>
                </a:solidFill>
                <a:latin typeface="Arial"/>
                <a:cs typeface="Arial"/>
              </a:rPr>
              <a:t>Set 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58320" y="5878105"/>
            <a:ext cx="8457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 smtClean="0">
                <a:solidFill>
                  <a:schemeClr val="bg1"/>
                </a:solidFill>
                <a:latin typeface="Arial"/>
                <a:cs typeface="Arial"/>
              </a:rPr>
              <a:t>Set 15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36089" y="4371877"/>
            <a:ext cx="4356496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835220" y="4880346"/>
            <a:ext cx="4357366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867192" y="5867156"/>
            <a:ext cx="4325393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05812"/>
              </p:ext>
            </p:extLst>
          </p:nvPr>
        </p:nvGraphicFramePr>
        <p:xfrm>
          <a:off x="2932880" y="4405180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721973"/>
              </p:ext>
            </p:extLst>
          </p:nvPr>
        </p:nvGraphicFramePr>
        <p:xfrm>
          <a:off x="5092909" y="4405180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14256"/>
              </p:ext>
            </p:extLst>
          </p:nvPr>
        </p:nvGraphicFramePr>
        <p:xfrm>
          <a:off x="2921932" y="4920754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b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0x0</a:t>
                      </a:r>
                      <a:endParaRPr lang="zh-CN" altLang="en-US" sz="1400" b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400" b="1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1400" b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834609"/>
              </p:ext>
            </p:extLst>
          </p:nvPr>
        </p:nvGraphicFramePr>
        <p:xfrm>
          <a:off x="5081961" y="4920754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b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0x1</a:t>
                      </a:r>
                      <a:endParaRPr lang="zh-CN" altLang="en-US" sz="1400" b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400" b="1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1400" b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223341"/>
              </p:ext>
            </p:extLst>
          </p:nvPr>
        </p:nvGraphicFramePr>
        <p:xfrm>
          <a:off x="2909240" y="5915341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964957"/>
              </p:ext>
            </p:extLst>
          </p:nvPr>
        </p:nvGraphicFramePr>
        <p:xfrm>
          <a:off x="5069269" y="5915341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4488352" y="531166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2000" dirty="0" smtClean="0">
                <a:solidFill>
                  <a:srgbClr val="FFFFFF"/>
                </a:solidFill>
                <a:latin typeface="Arial"/>
                <a:cs typeface="Arial"/>
              </a:rPr>
              <a:t>……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29" name="TextBox 15"/>
          <p:cNvSpPr txBox="1"/>
          <p:nvPr/>
        </p:nvSpPr>
        <p:spPr>
          <a:xfrm>
            <a:off x="761570" y="2651976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30" name="TextBox 15"/>
          <p:cNvSpPr txBox="1"/>
          <p:nvPr/>
        </p:nvSpPr>
        <p:spPr>
          <a:xfrm>
            <a:off x="7973956" y="2651976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31" name="TextBox 15"/>
          <p:cNvSpPr txBox="1"/>
          <p:nvPr/>
        </p:nvSpPr>
        <p:spPr>
          <a:xfrm>
            <a:off x="5441878" y="268384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9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36" name="TextBox 15"/>
          <p:cNvSpPr txBox="1"/>
          <p:nvPr/>
        </p:nvSpPr>
        <p:spPr>
          <a:xfrm>
            <a:off x="6589546" y="269479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37" name="TextBox 15"/>
          <p:cNvSpPr txBox="1"/>
          <p:nvPr/>
        </p:nvSpPr>
        <p:spPr>
          <a:xfrm>
            <a:off x="6821459" y="268616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5</a:t>
            </a:r>
          </a:p>
        </p:txBody>
      </p:sp>
      <p:sp>
        <p:nvSpPr>
          <p:cNvPr id="38" name="矩形 37"/>
          <p:cNvSpPr/>
          <p:nvPr/>
        </p:nvSpPr>
        <p:spPr>
          <a:xfrm>
            <a:off x="2890373" y="3555182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Tag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577235" y="3569332"/>
            <a:ext cx="115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Set Index</a:t>
            </a:r>
          </a:p>
        </p:txBody>
      </p:sp>
      <p:sp>
        <p:nvSpPr>
          <p:cNvPr id="40" name="矩形 39"/>
          <p:cNvSpPr/>
          <p:nvPr/>
        </p:nvSpPr>
        <p:spPr>
          <a:xfrm>
            <a:off x="6791930" y="3569332"/>
            <a:ext cx="1899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</a:rPr>
              <a:t>Cache line offset </a:t>
            </a:r>
            <a:endParaRPr lang="en-US" altLang="zh-CN" dirty="0">
              <a:latin typeface="Arial"/>
              <a:cs typeface="Arial"/>
            </a:endParaRPr>
          </a:p>
        </p:txBody>
      </p:sp>
      <p:grpSp>
        <p:nvGrpSpPr>
          <p:cNvPr id="41" name="组 40"/>
          <p:cNvGrpSpPr/>
          <p:nvPr/>
        </p:nvGrpSpPr>
        <p:grpSpPr>
          <a:xfrm>
            <a:off x="843929" y="3040888"/>
            <a:ext cx="7645699" cy="442779"/>
            <a:chOff x="764736" y="1910902"/>
            <a:chExt cx="7645699" cy="442779"/>
          </a:xfrm>
        </p:grpSpPr>
        <p:sp>
          <p:nvSpPr>
            <p:cNvPr id="42" name="Rectangle 9"/>
            <p:cNvSpPr/>
            <p:nvPr/>
          </p:nvSpPr>
          <p:spPr bwMode="auto">
            <a:xfrm>
              <a:off x="764736" y="1910902"/>
              <a:ext cx="4675587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/>
                  <a:cs typeface="Arial"/>
                </a:rPr>
                <a:t>0x1</a:t>
              </a:r>
              <a:endParaRPr lang="en-US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43" name="Rectangle 9"/>
            <p:cNvSpPr/>
            <p:nvPr/>
          </p:nvSpPr>
          <p:spPr bwMode="auto">
            <a:xfrm>
              <a:off x="6647869" y="1913446"/>
              <a:ext cx="1762566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Arial"/>
                  <a:cs typeface="Arial"/>
                </a:rPr>
                <a:t>0x0</a:t>
              </a:r>
              <a:endParaRPr lang="en-US" sz="16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44" name="Rectangle 9"/>
            <p:cNvSpPr/>
            <p:nvPr/>
          </p:nvSpPr>
          <p:spPr bwMode="auto">
            <a:xfrm>
              <a:off x="5440325" y="1913392"/>
              <a:ext cx="1207544" cy="44023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Arial"/>
                  <a:cs typeface="Arial"/>
                </a:rPr>
                <a:t>0x1</a:t>
              </a:r>
              <a:endParaRPr lang="en-US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379939" y="1132402"/>
            <a:ext cx="1965176" cy="15388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/>
                <a:cs typeface="Arial"/>
              </a:rPr>
              <a:t>Access pattern:</a:t>
            </a:r>
          </a:p>
          <a:p>
            <a:r>
              <a:rPr lang="en-US" altLang="zh-CN" sz="2000" dirty="0" smtClean="0">
                <a:latin typeface="Arial"/>
                <a:cs typeface="Arial"/>
              </a:rPr>
              <a:t>  </a:t>
            </a:r>
            <a:r>
              <a:rPr lang="en-US" altLang="zh-CN" dirty="0" smtClean="0">
                <a:latin typeface="Arial"/>
                <a:cs typeface="Arial"/>
              </a:rPr>
              <a:t>access </a:t>
            </a:r>
            <a:r>
              <a:rPr lang="en-US" altLang="zh-CN" b="1" dirty="0" smtClean="0">
                <a:latin typeface="Arial"/>
                <a:cs typeface="Arial"/>
              </a:rPr>
              <a:t>0x40</a:t>
            </a:r>
          </a:p>
          <a:p>
            <a:r>
              <a:rPr lang="en-US" altLang="zh-CN" dirty="0" smtClean="0">
                <a:latin typeface="Arial"/>
                <a:cs typeface="Arial"/>
              </a:rPr>
              <a:t>  access </a:t>
            </a:r>
            <a:r>
              <a:rPr lang="en-US" altLang="zh-CN" b="1" dirty="0" smtClean="0">
                <a:latin typeface="Arial"/>
                <a:cs typeface="Arial"/>
              </a:rPr>
              <a:t>0x440</a:t>
            </a:r>
          </a:p>
          <a:p>
            <a:r>
              <a:rPr lang="en-US" altLang="zh-CN" dirty="0" smtClean="0">
                <a:latin typeface="Arial"/>
                <a:cs typeface="Arial"/>
              </a:rPr>
              <a:t>  access </a:t>
            </a:r>
            <a:r>
              <a:rPr lang="en-US" altLang="zh-CN" b="1" dirty="0" smtClean="0">
                <a:latin typeface="Arial"/>
                <a:cs typeface="Arial"/>
              </a:rPr>
              <a:t>0x40</a:t>
            </a:r>
          </a:p>
          <a:p>
            <a:r>
              <a:rPr lang="en-US" altLang="zh-CN" dirty="0" smtClean="0">
                <a:latin typeface="Arial"/>
                <a:cs typeface="Arial"/>
              </a:rPr>
              <a:t>  access </a:t>
            </a:r>
            <a:r>
              <a:rPr lang="en-US" altLang="zh-CN" b="1" dirty="0" smtClean="0">
                <a:latin typeface="Arial"/>
                <a:cs typeface="Arial"/>
              </a:rPr>
              <a:t>0x440</a:t>
            </a:r>
            <a:endParaRPr lang="zh-CN" altLang="en-US" b="1" dirty="0">
              <a:latin typeface="Arial"/>
              <a:cs typeface="Arial"/>
            </a:endParaRPr>
          </a:p>
        </p:txBody>
      </p:sp>
      <p:cxnSp>
        <p:nvCxnSpPr>
          <p:cNvPr id="46" name="直线箭头连接符 45"/>
          <p:cNvCxnSpPr/>
          <p:nvPr/>
        </p:nvCxnSpPr>
        <p:spPr>
          <a:xfrm>
            <a:off x="75968" y="1933730"/>
            <a:ext cx="3045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002985" y="1413403"/>
            <a:ext cx="710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"/>
                <a:cs typeface="Arial"/>
              </a:rPr>
              <a:t>miss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000815" y="1717622"/>
            <a:ext cx="710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"/>
                <a:cs typeface="Arial"/>
              </a:rPr>
              <a:t>miss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901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Multi-way set associative cache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1924179" y="4244706"/>
            <a:ext cx="5640625" cy="2110568"/>
            <a:chOff x="4173542" y="3854383"/>
            <a:chExt cx="4057110" cy="1941346"/>
          </a:xfrm>
        </p:grpSpPr>
        <p:sp>
          <p:nvSpPr>
            <p:cNvPr id="5" name="矩形 4"/>
            <p:cNvSpPr/>
            <p:nvPr/>
          </p:nvSpPr>
          <p:spPr>
            <a:xfrm>
              <a:off x="4173542" y="3854383"/>
              <a:ext cx="4057110" cy="194134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476307" y="4314327"/>
              <a:ext cx="331017" cy="2603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3916937" y="6372230"/>
            <a:ext cx="2488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/>
              <a:t>CPU Cache</a:t>
            </a:r>
            <a:endParaRPr kumimoji="1"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013933" y="4380750"/>
            <a:ext cx="766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 smtClean="0">
                <a:solidFill>
                  <a:schemeClr val="bg1"/>
                </a:solidFill>
                <a:latin typeface="Arial"/>
                <a:cs typeface="Arial"/>
              </a:rPr>
              <a:t>Set 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92037" y="4905416"/>
            <a:ext cx="85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 smtClean="0">
                <a:solidFill>
                  <a:schemeClr val="bg1"/>
                </a:solidFill>
                <a:latin typeface="Arial"/>
                <a:cs typeface="Arial"/>
              </a:rPr>
              <a:t>Set 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58320" y="5878105"/>
            <a:ext cx="8457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 smtClean="0">
                <a:solidFill>
                  <a:schemeClr val="bg1"/>
                </a:solidFill>
                <a:latin typeface="Arial"/>
                <a:cs typeface="Arial"/>
              </a:rPr>
              <a:t>Set 15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36089" y="4371877"/>
            <a:ext cx="4356496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835220" y="4880346"/>
            <a:ext cx="4357366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867192" y="5867156"/>
            <a:ext cx="4325393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148576"/>
              </p:ext>
            </p:extLst>
          </p:nvPr>
        </p:nvGraphicFramePr>
        <p:xfrm>
          <a:off x="2932880" y="4405180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869902"/>
              </p:ext>
            </p:extLst>
          </p:nvPr>
        </p:nvGraphicFramePr>
        <p:xfrm>
          <a:off x="5092909" y="4405180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178602"/>
              </p:ext>
            </p:extLst>
          </p:nvPr>
        </p:nvGraphicFramePr>
        <p:xfrm>
          <a:off x="2921932" y="4920754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b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0x0</a:t>
                      </a:r>
                      <a:endParaRPr lang="zh-CN" altLang="en-US" sz="1400" b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400" b="1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1400" b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705028"/>
              </p:ext>
            </p:extLst>
          </p:nvPr>
        </p:nvGraphicFramePr>
        <p:xfrm>
          <a:off x="5081961" y="4920754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b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0x1</a:t>
                      </a:r>
                      <a:endParaRPr lang="zh-CN" altLang="en-US" sz="1400" b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400" b="1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1400" b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666131"/>
              </p:ext>
            </p:extLst>
          </p:nvPr>
        </p:nvGraphicFramePr>
        <p:xfrm>
          <a:off x="2909240" y="5915341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258130"/>
              </p:ext>
            </p:extLst>
          </p:nvPr>
        </p:nvGraphicFramePr>
        <p:xfrm>
          <a:off x="5069269" y="5915341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4488352" y="531166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2000" dirty="0" smtClean="0">
                <a:solidFill>
                  <a:srgbClr val="FFFFFF"/>
                </a:solidFill>
                <a:latin typeface="Arial"/>
                <a:cs typeface="Arial"/>
              </a:rPr>
              <a:t>……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29" name="TextBox 15"/>
          <p:cNvSpPr txBox="1"/>
          <p:nvPr/>
        </p:nvSpPr>
        <p:spPr>
          <a:xfrm>
            <a:off x="761570" y="2651976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30" name="TextBox 15"/>
          <p:cNvSpPr txBox="1"/>
          <p:nvPr/>
        </p:nvSpPr>
        <p:spPr>
          <a:xfrm>
            <a:off x="7973956" y="2651976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31" name="TextBox 15"/>
          <p:cNvSpPr txBox="1"/>
          <p:nvPr/>
        </p:nvSpPr>
        <p:spPr>
          <a:xfrm>
            <a:off x="5441878" y="268384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9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36" name="TextBox 15"/>
          <p:cNvSpPr txBox="1"/>
          <p:nvPr/>
        </p:nvSpPr>
        <p:spPr>
          <a:xfrm>
            <a:off x="6589546" y="269479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37" name="TextBox 15"/>
          <p:cNvSpPr txBox="1"/>
          <p:nvPr/>
        </p:nvSpPr>
        <p:spPr>
          <a:xfrm>
            <a:off x="6821459" y="268616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5</a:t>
            </a:r>
          </a:p>
        </p:txBody>
      </p:sp>
      <p:sp>
        <p:nvSpPr>
          <p:cNvPr id="38" name="矩形 37"/>
          <p:cNvSpPr/>
          <p:nvPr/>
        </p:nvSpPr>
        <p:spPr>
          <a:xfrm>
            <a:off x="2890373" y="3555182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Tag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577235" y="3569332"/>
            <a:ext cx="115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Set Index</a:t>
            </a:r>
          </a:p>
        </p:txBody>
      </p:sp>
      <p:sp>
        <p:nvSpPr>
          <p:cNvPr id="40" name="矩形 39"/>
          <p:cNvSpPr/>
          <p:nvPr/>
        </p:nvSpPr>
        <p:spPr>
          <a:xfrm>
            <a:off x="6791930" y="3569332"/>
            <a:ext cx="1899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</a:rPr>
              <a:t>Cache line offset </a:t>
            </a:r>
            <a:endParaRPr lang="en-US" altLang="zh-CN" dirty="0">
              <a:latin typeface="Arial"/>
              <a:cs typeface="Arial"/>
            </a:endParaRPr>
          </a:p>
        </p:txBody>
      </p:sp>
      <p:grpSp>
        <p:nvGrpSpPr>
          <p:cNvPr id="41" name="组 40"/>
          <p:cNvGrpSpPr/>
          <p:nvPr/>
        </p:nvGrpSpPr>
        <p:grpSpPr>
          <a:xfrm>
            <a:off x="843929" y="3040888"/>
            <a:ext cx="7645699" cy="442779"/>
            <a:chOff x="764736" y="1910902"/>
            <a:chExt cx="7645699" cy="442779"/>
          </a:xfrm>
        </p:grpSpPr>
        <p:sp>
          <p:nvSpPr>
            <p:cNvPr id="42" name="Rectangle 9"/>
            <p:cNvSpPr/>
            <p:nvPr/>
          </p:nvSpPr>
          <p:spPr bwMode="auto">
            <a:xfrm>
              <a:off x="764736" y="1910902"/>
              <a:ext cx="4675587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/>
                  <a:cs typeface="Arial"/>
                </a:rPr>
                <a:t>0x1</a:t>
              </a:r>
              <a:endParaRPr lang="en-US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43" name="Rectangle 9"/>
            <p:cNvSpPr/>
            <p:nvPr/>
          </p:nvSpPr>
          <p:spPr bwMode="auto">
            <a:xfrm>
              <a:off x="6647869" y="1913446"/>
              <a:ext cx="1762566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Arial"/>
                  <a:cs typeface="Arial"/>
                </a:rPr>
                <a:t>0x0</a:t>
              </a:r>
              <a:endParaRPr lang="en-US" sz="16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44" name="Rectangle 9"/>
            <p:cNvSpPr/>
            <p:nvPr/>
          </p:nvSpPr>
          <p:spPr bwMode="auto">
            <a:xfrm>
              <a:off x="5440325" y="1913392"/>
              <a:ext cx="1207544" cy="44023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Arial"/>
                  <a:cs typeface="Arial"/>
                </a:rPr>
                <a:t>0x1</a:t>
              </a:r>
              <a:endParaRPr lang="en-US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379939" y="1132402"/>
            <a:ext cx="1965176" cy="15388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/>
                <a:cs typeface="Arial"/>
              </a:rPr>
              <a:t>Access pattern:</a:t>
            </a:r>
          </a:p>
          <a:p>
            <a:r>
              <a:rPr lang="en-US" altLang="zh-CN" sz="2000" dirty="0" smtClean="0">
                <a:latin typeface="Arial"/>
                <a:cs typeface="Arial"/>
              </a:rPr>
              <a:t>  </a:t>
            </a:r>
            <a:r>
              <a:rPr lang="en-US" altLang="zh-CN" dirty="0" smtClean="0">
                <a:latin typeface="Arial"/>
                <a:cs typeface="Arial"/>
              </a:rPr>
              <a:t>access </a:t>
            </a:r>
            <a:r>
              <a:rPr lang="en-US" altLang="zh-CN" b="1" dirty="0" smtClean="0">
                <a:latin typeface="Arial"/>
                <a:cs typeface="Arial"/>
              </a:rPr>
              <a:t>0x40</a:t>
            </a:r>
          </a:p>
          <a:p>
            <a:r>
              <a:rPr lang="en-US" altLang="zh-CN" dirty="0" smtClean="0">
                <a:latin typeface="Arial"/>
                <a:cs typeface="Arial"/>
              </a:rPr>
              <a:t>  access </a:t>
            </a:r>
            <a:r>
              <a:rPr lang="en-US" altLang="zh-CN" b="1" dirty="0" smtClean="0">
                <a:latin typeface="Arial"/>
                <a:cs typeface="Arial"/>
              </a:rPr>
              <a:t>0x440</a:t>
            </a:r>
          </a:p>
          <a:p>
            <a:r>
              <a:rPr lang="en-US" altLang="zh-CN" dirty="0" smtClean="0">
                <a:latin typeface="Arial"/>
                <a:cs typeface="Arial"/>
              </a:rPr>
              <a:t>  access </a:t>
            </a:r>
            <a:r>
              <a:rPr lang="en-US" altLang="zh-CN" b="1" dirty="0" smtClean="0">
                <a:latin typeface="Arial"/>
                <a:cs typeface="Arial"/>
              </a:rPr>
              <a:t>0x40</a:t>
            </a:r>
          </a:p>
          <a:p>
            <a:r>
              <a:rPr lang="en-US" altLang="zh-CN" dirty="0" smtClean="0">
                <a:latin typeface="Arial"/>
                <a:cs typeface="Arial"/>
              </a:rPr>
              <a:t>  access </a:t>
            </a:r>
            <a:r>
              <a:rPr lang="en-US" altLang="zh-CN" b="1" dirty="0" smtClean="0">
                <a:latin typeface="Arial"/>
                <a:cs typeface="Arial"/>
              </a:rPr>
              <a:t>0x440</a:t>
            </a:r>
            <a:endParaRPr lang="zh-CN" altLang="en-US" b="1" dirty="0"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002985" y="1413403"/>
            <a:ext cx="710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"/>
                <a:cs typeface="Arial"/>
              </a:rPr>
              <a:t>miss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000815" y="1717622"/>
            <a:ext cx="710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"/>
                <a:cs typeface="Arial"/>
              </a:rPr>
              <a:t>miss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002610" y="2000829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Arial"/>
                <a:cs typeface="Arial"/>
              </a:rPr>
              <a:t>hit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989120" y="2293593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Arial"/>
                <a:cs typeface="Arial"/>
              </a:rPr>
              <a:t>hit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609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Multi-way set associative cache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1924179" y="4244706"/>
            <a:ext cx="5640625" cy="2110568"/>
            <a:chOff x="4173542" y="3854383"/>
            <a:chExt cx="4057110" cy="1941346"/>
          </a:xfrm>
        </p:grpSpPr>
        <p:sp>
          <p:nvSpPr>
            <p:cNvPr id="5" name="矩形 4"/>
            <p:cNvSpPr/>
            <p:nvPr/>
          </p:nvSpPr>
          <p:spPr>
            <a:xfrm>
              <a:off x="4173542" y="3854383"/>
              <a:ext cx="4057110" cy="194134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476307" y="4314327"/>
              <a:ext cx="331017" cy="2603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3916937" y="6372230"/>
            <a:ext cx="2488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/>
              <a:t>CPU Cache</a:t>
            </a:r>
            <a:endParaRPr kumimoji="1"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013933" y="4380750"/>
            <a:ext cx="766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 smtClean="0">
                <a:solidFill>
                  <a:schemeClr val="bg1"/>
                </a:solidFill>
                <a:latin typeface="Arial"/>
                <a:cs typeface="Arial"/>
              </a:rPr>
              <a:t>Set 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92037" y="4905416"/>
            <a:ext cx="85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 smtClean="0">
                <a:solidFill>
                  <a:schemeClr val="bg1"/>
                </a:solidFill>
                <a:latin typeface="Arial"/>
                <a:cs typeface="Arial"/>
              </a:rPr>
              <a:t>Set 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58320" y="5878105"/>
            <a:ext cx="8457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 smtClean="0">
                <a:solidFill>
                  <a:schemeClr val="bg1"/>
                </a:solidFill>
                <a:latin typeface="Arial"/>
                <a:cs typeface="Arial"/>
              </a:rPr>
              <a:t>Set 15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36089" y="4371877"/>
            <a:ext cx="4356496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835220" y="4880346"/>
            <a:ext cx="4357366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867192" y="5867156"/>
            <a:ext cx="4325393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14936"/>
              </p:ext>
            </p:extLst>
          </p:nvPr>
        </p:nvGraphicFramePr>
        <p:xfrm>
          <a:off x="2932880" y="4405180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083873"/>
              </p:ext>
            </p:extLst>
          </p:nvPr>
        </p:nvGraphicFramePr>
        <p:xfrm>
          <a:off x="5092909" y="4405180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02754"/>
              </p:ext>
            </p:extLst>
          </p:nvPr>
        </p:nvGraphicFramePr>
        <p:xfrm>
          <a:off x="2921932" y="4920754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b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0x0</a:t>
                      </a:r>
                      <a:endParaRPr lang="zh-CN" altLang="en-US" sz="1400" b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400" b="1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1400" b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081778"/>
              </p:ext>
            </p:extLst>
          </p:nvPr>
        </p:nvGraphicFramePr>
        <p:xfrm>
          <a:off x="5081961" y="4920754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b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0x1</a:t>
                      </a:r>
                      <a:endParaRPr lang="zh-CN" altLang="en-US" sz="1400" b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400" b="1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1400" b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375464"/>
              </p:ext>
            </p:extLst>
          </p:nvPr>
        </p:nvGraphicFramePr>
        <p:xfrm>
          <a:off x="2909240" y="5915341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217544"/>
              </p:ext>
            </p:extLst>
          </p:nvPr>
        </p:nvGraphicFramePr>
        <p:xfrm>
          <a:off x="5069269" y="5915341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4488352" y="531166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2000" dirty="0" smtClean="0">
                <a:solidFill>
                  <a:srgbClr val="FFFFFF"/>
                </a:solidFill>
                <a:latin typeface="Arial"/>
                <a:cs typeface="Arial"/>
              </a:rPr>
              <a:t>……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29" name="TextBox 15"/>
          <p:cNvSpPr txBox="1"/>
          <p:nvPr/>
        </p:nvSpPr>
        <p:spPr>
          <a:xfrm>
            <a:off x="761570" y="2651976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30" name="TextBox 15"/>
          <p:cNvSpPr txBox="1"/>
          <p:nvPr/>
        </p:nvSpPr>
        <p:spPr>
          <a:xfrm>
            <a:off x="7973956" y="2651976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31" name="TextBox 15"/>
          <p:cNvSpPr txBox="1"/>
          <p:nvPr/>
        </p:nvSpPr>
        <p:spPr>
          <a:xfrm>
            <a:off x="5441878" y="268384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9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36" name="TextBox 15"/>
          <p:cNvSpPr txBox="1"/>
          <p:nvPr/>
        </p:nvSpPr>
        <p:spPr>
          <a:xfrm>
            <a:off x="6589546" y="269479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37" name="TextBox 15"/>
          <p:cNvSpPr txBox="1"/>
          <p:nvPr/>
        </p:nvSpPr>
        <p:spPr>
          <a:xfrm>
            <a:off x="6821459" y="268616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5</a:t>
            </a:r>
          </a:p>
        </p:txBody>
      </p:sp>
      <p:sp>
        <p:nvSpPr>
          <p:cNvPr id="38" name="矩形 37"/>
          <p:cNvSpPr/>
          <p:nvPr/>
        </p:nvSpPr>
        <p:spPr>
          <a:xfrm>
            <a:off x="2890373" y="3555182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Tag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577235" y="3569332"/>
            <a:ext cx="115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Set Index</a:t>
            </a:r>
          </a:p>
        </p:txBody>
      </p:sp>
      <p:sp>
        <p:nvSpPr>
          <p:cNvPr id="40" name="矩形 39"/>
          <p:cNvSpPr/>
          <p:nvPr/>
        </p:nvSpPr>
        <p:spPr>
          <a:xfrm>
            <a:off x="6791930" y="3569332"/>
            <a:ext cx="1899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</a:rPr>
              <a:t>Cache line offset </a:t>
            </a:r>
            <a:endParaRPr lang="en-US" altLang="zh-CN" dirty="0">
              <a:latin typeface="Arial"/>
              <a:cs typeface="Arial"/>
            </a:endParaRPr>
          </a:p>
        </p:txBody>
      </p:sp>
      <p:grpSp>
        <p:nvGrpSpPr>
          <p:cNvPr id="41" name="组 40"/>
          <p:cNvGrpSpPr/>
          <p:nvPr/>
        </p:nvGrpSpPr>
        <p:grpSpPr>
          <a:xfrm>
            <a:off x="843929" y="3040888"/>
            <a:ext cx="7645699" cy="442779"/>
            <a:chOff x="764736" y="1910902"/>
            <a:chExt cx="7645699" cy="442779"/>
          </a:xfrm>
        </p:grpSpPr>
        <p:sp>
          <p:nvSpPr>
            <p:cNvPr id="42" name="Rectangle 9"/>
            <p:cNvSpPr/>
            <p:nvPr/>
          </p:nvSpPr>
          <p:spPr bwMode="auto">
            <a:xfrm>
              <a:off x="764736" y="1910902"/>
              <a:ext cx="4675587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/>
                  <a:cs typeface="Arial"/>
                </a:rPr>
                <a:t>0x2</a:t>
              </a:r>
              <a:endParaRPr lang="en-US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43" name="Rectangle 9"/>
            <p:cNvSpPr/>
            <p:nvPr/>
          </p:nvSpPr>
          <p:spPr bwMode="auto">
            <a:xfrm>
              <a:off x="6647869" y="1913446"/>
              <a:ext cx="1762566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Arial"/>
                  <a:cs typeface="Arial"/>
                </a:rPr>
                <a:t>0x0</a:t>
              </a:r>
              <a:endParaRPr lang="en-US" sz="16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44" name="Rectangle 9"/>
            <p:cNvSpPr/>
            <p:nvPr/>
          </p:nvSpPr>
          <p:spPr bwMode="auto">
            <a:xfrm>
              <a:off x="5440325" y="1913392"/>
              <a:ext cx="1207544" cy="44023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Arial"/>
                  <a:cs typeface="Arial"/>
                </a:rPr>
                <a:t>0x1</a:t>
              </a:r>
              <a:endParaRPr lang="en-US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379939" y="1132402"/>
            <a:ext cx="1965176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/>
                <a:cs typeface="Arial"/>
              </a:rPr>
              <a:t>Access pattern:</a:t>
            </a:r>
          </a:p>
          <a:p>
            <a:r>
              <a:rPr lang="en-US" altLang="zh-CN" sz="2000" dirty="0" smtClean="0">
                <a:latin typeface="Arial"/>
                <a:cs typeface="Arial"/>
              </a:rPr>
              <a:t>  </a:t>
            </a:r>
            <a:r>
              <a:rPr lang="en-US" altLang="zh-CN" dirty="0" smtClean="0">
                <a:latin typeface="Arial"/>
                <a:cs typeface="Arial"/>
              </a:rPr>
              <a:t>access </a:t>
            </a:r>
            <a:r>
              <a:rPr lang="en-US" altLang="zh-CN" b="1" dirty="0" smtClean="0">
                <a:latin typeface="Arial"/>
                <a:cs typeface="Arial"/>
              </a:rPr>
              <a:t>0x40</a:t>
            </a:r>
          </a:p>
          <a:p>
            <a:r>
              <a:rPr lang="en-US" altLang="zh-CN" dirty="0" smtClean="0">
                <a:latin typeface="Arial"/>
                <a:cs typeface="Arial"/>
              </a:rPr>
              <a:t>  access </a:t>
            </a:r>
            <a:r>
              <a:rPr lang="en-US" altLang="zh-CN" b="1" dirty="0" smtClean="0">
                <a:latin typeface="Arial"/>
                <a:cs typeface="Arial"/>
              </a:rPr>
              <a:t>0x440</a:t>
            </a:r>
          </a:p>
          <a:p>
            <a:r>
              <a:rPr lang="en-US" altLang="zh-CN" dirty="0" smtClean="0">
                <a:latin typeface="Arial"/>
                <a:cs typeface="Arial"/>
              </a:rPr>
              <a:t>  access </a:t>
            </a:r>
            <a:r>
              <a:rPr lang="en-US" altLang="zh-CN" b="1" dirty="0" smtClean="0">
                <a:latin typeface="Arial"/>
                <a:cs typeface="Arial"/>
              </a:rPr>
              <a:t>0x840</a:t>
            </a:r>
          </a:p>
        </p:txBody>
      </p:sp>
      <p:cxnSp>
        <p:nvCxnSpPr>
          <p:cNvPr id="46" name="直线箭头连接符 45"/>
          <p:cNvCxnSpPr/>
          <p:nvPr/>
        </p:nvCxnSpPr>
        <p:spPr>
          <a:xfrm>
            <a:off x="75968" y="2251243"/>
            <a:ext cx="3045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226798" y="1313402"/>
            <a:ext cx="67008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Arial"/>
                <a:cs typeface="Arial"/>
              </a:rPr>
              <a:t/>
            </a:r>
            <a:br>
              <a:rPr lang="en-US" altLang="zh-CN" sz="2400" b="1" dirty="0" smtClean="0">
                <a:solidFill>
                  <a:srgbClr val="FF0000"/>
                </a:solidFill>
                <a:latin typeface="Arial"/>
                <a:cs typeface="Arial"/>
              </a:rPr>
            </a:br>
            <a:r>
              <a:rPr lang="en-US" altLang="zh-CN" sz="2400" b="1" dirty="0" smtClean="0">
                <a:solidFill>
                  <a:srgbClr val="FF0000"/>
                </a:solidFill>
                <a:latin typeface="Arial"/>
                <a:cs typeface="Arial"/>
              </a:rPr>
              <a:t>Which cache line in set 1 should be evicted?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235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7B227086-AEC2-4B40-AFD8-66EC0FB18A26}" type="slidenum">
              <a:rPr lang="zh-CN" altLang="en-US" sz="1400">
                <a:latin typeface="Times New Roman" charset="0"/>
              </a:rPr>
              <a:pPr/>
              <a:t>28</a:t>
            </a:fld>
            <a:endParaRPr lang="en-US" altLang="zh-CN" sz="1400">
              <a:latin typeface="Times New Roman" charset="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Cache line replacement </a:t>
            </a:r>
            <a:r>
              <a:rPr lang="en-US" altLang="zh-CN" dirty="0">
                <a:latin typeface="Arial"/>
                <a:cs typeface="Arial"/>
              </a:rPr>
              <a:t>p</a:t>
            </a:r>
            <a:r>
              <a:rPr lang="en-US" altLang="zh-CN" dirty="0" smtClean="0">
                <a:latin typeface="Arial"/>
                <a:cs typeface="Arial"/>
              </a:rPr>
              <a:t>olicy</a:t>
            </a:r>
            <a:endParaRPr lang="en-US" altLang="zh-CN" dirty="0">
              <a:latin typeface="Arial"/>
              <a:cs typeface="Arial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87006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LFU </a:t>
            </a:r>
            <a:r>
              <a:rPr lang="en-US" altLang="zh-CN" dirty="0"/>
              <a:t>(least-frequently-used)</a:t>
            </a:r>
          </a:p>
          <a:p>
            <a:pPr lvl="1"/>
            <a:r>
              <a:rPr lang="en-US" altLang="zh-CN" dirty="0"/>
              <a:t>Replace the line that has been referenced the fewest times over some past time window</a:t>
            </a:r>
          </a:p>
          <a:p>
            <a:pPr marL="0" indent="0">
              <a:buNone/>
            </a:pPr>
            <a:r>
              <a:rPr lang="en-US" altLang="zh-CN" dirty="0"/>
              <a:t>LRU (least-recently-used)</a:t>
            </a:r>
          </a:p>
          <a:p>
            <a:pPr lvl="1"/>
            <a:r>
              <a:rPr lang="en-US" altLang="zh-CN" dirty="0"/>
              <a:t>Replace the line that </a:t>
            </a:r>
            <a:r>
              <a:rPr lang="en-US" altLang="zh-CN" dirty="0" smtClean="0"/>
              <a:t>has the furthest access in </a:t>
            </a:r>
            <a:r>
              <a:rPr lang="en-US" altLang="zh-CN" dirty="0"/>
              <a:t>the past</a:t>
            </a:r>
          </a:p>
          <a:p>
            <a:pPr marL="0" indent="0">
              <a:buNone/>
            </a:pPr>
            <a:r>
              <a:rPr lang="en-US" altLang="zh-CN" dirty="0"/>
              <a:t>T</a:t>
            </a:r>
            <a:r>
              <a:rPr lang="en-US" altLang="zh-CN" dirty="0" smtClean="0"/>
              <a:t>hese </a:t>
            </a:r>
            <a:r>
              <a:rPr lang="en-US" altLang="zh-CN" dirty="0"/>
              <a:t>policies require additional time and hardware</a:t>
            </a:r>
          </a:p>
        </p:txBody>
      </p:sp>
    </p:spTree>
    <p:extLst>
      <p:ext uri="{BB962C8B-B14F-4D97-AF65-F5344CB8AC3E}">
        <p14:creationId xmlns:p14="http://schemas.microsoft.com/office/powerpoint/2010/main" val="382375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sz="4400" dirty="0" smtClean="0">
                <a:latin typeface="Arial"/>
                <a:cs typeface="Arial"/>
              </a:rPr>
              <a:t>Issue </a:t>
            </a:r>
            <a:r>
              <a:rPr kumimoji="1" lang="en-US" altLang="zh-CN" sz="4400" dirty="0" smtClean="0">
                <a:latin typeface="Arial"/>
                <a:cs typeface="Arial"/>
              </a:rPr>
              <a:t>II: sequential address translation and cache access</a:t>
            </a:r>
            <a:endParaRPr kumimoji="1" lang="zh-CN" altLang="en-US" sz="4400" dirty="0">
              <a:latin typeface="Arial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6456" y="1512612"/>
            <a:ext cx="8686800" cy="122464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Current </a:t>
            </a:r>
            <a:r>
              <a:rPr kumimoji="1" lang="en-US" altLang="zh-CN" dirty="0" smtClean="0"/>
              <a:t>design: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en-US" altLang="zh-CN" dirty="0" smtClean="0"/>
              <a:t>ddress translation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must finish before</a:t>
            </a:r>
            <a:r>
              <a:rPr kumimoji="1" lang="en-US" altLang="zh-CN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cache </a:t>
            </a:r>
            <a:r>
              <a:rPr kumimoji="1" lang="en-US" altLang="zh-CN" dirty="0" smtClean="0">
                <a:sym typeface="Wingdings"/>
              </a:rPr>
              <a:t>access</a:t>
            </a:r>
            <a:endParaRPr kumimoji="1" lang="en-US" altLang="zh-CN" dirty="0" smtClean="0">
              <a:sym typeface="Wingding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73082" y="6496786"/>
            <a:ext cx="13187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b="1" dirty="0" smtClean="0"/>
              <a:t>CPU Cache</a:t>
            </a:r>
            <a:endParaRPr kumimoji="1"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7937869" y="6543717"/>
            <a:ext cx="800219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050" b="1" dirty="0" smtClean="0">
                <a:latin typeface="Verdana"/>
                <a:cs typeface="Verdana"/>
              </a:rPr>
              <a:t>Memory</a:t>
            </a:r>
            <a:endParaRPr lang="zh-CN" altLang="en-US" sz="1050" b="1" dirty="0"/>
          </a:p>
        </p:txBody>
      </p:sp>
      <p:sp>
        <p:nvSpPr>
          <p:cNvPr id="16" name="矩形 15"/>
          <p:cNvSpPr/>
          <p:nvPr/>
        </p:nvSpPr>
        <p:spPr>
          <a:xfrm>
            <a:off x="7829337" y="4626025"/>
            <a:ext cx="911827" cy="241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829337" y="4384868"/>
            <a:ext cx="911827" cy="241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1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829337" y="4145417"/>
            <a:ext cx="911827" cy="241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050" dirty="0">
              <a:latin typeface="Consolas"/>
              <a:cs typeface="Consola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829337" y="3904259"/>
            <a:ext cx="911827" cy="241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000" dirty="0"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29337" y="4866929"/>
            <a:ext cx="911827" cy="241158"/>
          </a:xfrm>
          <a:prstGeom prst="rect">
            <a:avLst/>
          </a:prstGeom>
          <a:solidFill>
            <a:srgbClr val="D9969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050" i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831379" y="5349660"/>
            <a:ext cx="911827" cy="241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833420" y="5590818"/>
            <a:ext cx="911827" cy="241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836962" y="5827214"/>
            <a:ext cx="911827" cy="241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0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836962" y="6064586"/>
            <a:ext cx="911827" cy="241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50" i="1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050" i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836962" y="6302559"/>
            <a:ext cx="911827" cy="2411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829337" y="5114294"/>
            <a:ext cx="911827" cy="2273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68257" y="3904259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088</a:t>
            </a:r>
            <a:endParaRPr lang="zh-CN" altLang="en-US" sz="1050" dirty="0"/>
          </a:p>
        </p:txBody>
      </p:sp>
      <p:sp>
        <p:nvSpPr>
          <p:cNvPr id="28" name="矩形 27"/>
          <p:cNvSpPr/>
          <p:nvPr/>
        </p:nvSpPr>
        <p:spPr>
          <a:xfrm>
            <a:off x="7063006" y="4140808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080</a:t>
            </a:r>
            <a:endParaRPr lang="zh-CN" altLang="en-US" sz="1050" dirty="0"/>
          </a:p>
        </p:txBody>
      </p:sp>
      <p:sp>
        <p:nvSpPr>
          <p:cNvPr id="29" name="矩形 28"/>
          <p:cNvSpPr/>
          <p:nvPr/>
        </p:nvSpPr>
        <p:spPr>
          <a:xfrm>
            <a:off x="7063006" y="6068371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040</a:t>
            </a:r>
            <a:endParaRPr lang="zh-CN" altLang="en-US" sz="1050" dirty="0"/>
          </a:p>
        </p:txBody>
      </p:sp>
      <p:sp>
        <p:nvSpPr>
          <p:cNvPr id="30" name="矩形 29"/>
          <p:cNvSpPr/>
          <p:nvPr/>
        </p:nvSpPr>
        <p:spPr>
          <a:xfrm>
            <a:off x="7063006" y="5826076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048</a:t>
            </a:r>
            <a:endParaRPr lang="zh-CN" altLang="en-US" sz="1050" dirty="0"/>
          </a:p>
        </p:txBody>
      </p:sp>
      <p:sp>
        <p:nvSpPr>
          <p:cNvPr id="31" name="矩形 30"/>
          <p:cNvSpPr/>
          <p:nvPr/>
        </p:nvSpPr>
        <p:spPr>
          <a:xfrm>
            <a:off x="7063006" y="5583181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050</a:t>
            </a:r>
            <a:endParaRPr lang="zh-CN" altLang="en-US" sz="1050" dirty="0"/>
          </a:p>
        </p:txBody>
      </p:sp>
      <p:sp>
        <p:nvSpPr>
          <p:cNvPr id="32" name="矩形 31"/>
          <p:cNvSpPr/>
          <p:nvPr/>
        </p:nvSpPr>
        <p:spPr>
          <a:xfrm>
            <a:off x="7063006" y="5352307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058</a:t>
            </a:r>
            <a:endParaRPr lang="zh-CN" altLang="en-US" sz="1050" dirty="0"/>
          </a:p>
        </p:txBody>
      </p:sp>
      <p:sp>
        <p:nvSpPr>
          <p:cNvPr id="33" name="矩形 32"/>
          <p:cNvSpPr/>
          <p:nvPr/>
        </p:nvSpPr>
        <p:spPr>
          <a:xfrm>
            <a:off x="7068257" y="5121887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060</a:t>
            </a:r>
            <a:endParaRPr lang="zh-CN" altLang="en-US" sz="1050" dirty="0"/>
          </a:p>
        </p:txBody>
      </p:sp>
      <p:sp>
        <p:nvSpPr>
          <p:cNvPr id="34" name="矩形 33"/>
          <p:cNvSpPr/>
          <p:nvPr/>
        </p:nvSpPr>
        <p:spPr>
          <a:xfrm>
            <a:off x="7069028" y="4857249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068</a:t>
            </a:r>
            <a:endParaRPr lang="zh-CN" altLang="en-US" sz="1050" dirty="0"/>
          </a:p>
        </p:txBody>
      </p:sp>
      <p:sp>
        <p:nvSpPr>
          <p:cNvPr id="35" name="矩形 34"/>
          <p:cNvSpPr/>
          <p:nvPr/>
        </p:nvSpPr>
        <p:spPr>
          <a:xfrm>
            <a:off x="7071070" y="4623353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070</a:t>
            </a:r>
            <a:endParaRPr lang="zh-CN" altLang="en-US" sz="1050" dirty="0"/>
          </a:p>
        </p:txBody>
      </p:sp>
      <p:sp>
        <p:nvSpPr>
          <p:cNvPr id="36" name="矩形 35"/>
          <p:cNvSpPr/>
          <p:nvPr/>
        </p:nvSpPr>
        <p:spPr>
          <a:xfrm>
            <a:off x="7066149" y="4393738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078</a:t>
            </a:r>
            <a:endParaRPr lang="zh-CN" altLang="en-US" sz="1050" dirty="0"/>
          </a:p>
        </p:txBody>
      </p:sp>
      <p:sp>
        <p:nvSpPr>
          <p:cNvPr id="37" name="矩形 36"/>
          <p:cNvSpPr/>
          <p:nvPr/>
        </p:nvSpPr>
        <p:spPr>
          <a:xfrm>
            <a:off x="7500269" y="6297424"/>
            <a:ext cx="302242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100" b="1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sz="1100" b="1" dirty="0"/>
          </a:p>
        </p:txBody>
      </p:sp>
      <p:sp>
        <p:nvSpPr>
          <p:cNvPr id="40" name="矩形 39"/>
          <p:cNvSpPr/>
          <p:nvPr/>
        </p:nvSpPr>
        <p:spPr>
          <a:xfrm>
            <a:off x="7822088" y="2489893"/>
            <a:ext cx="911827" cy="241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050" i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824130" y="2972624"/>
            <a:ext cx="911827" cy="241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826171" y="3213782"/>
            <a:ext cx="911827" cy="241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829713" y="3450178"/>
            <a:ext cx="911827" cy="241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0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829713" y="3687550"/>
            <a:ext cx="911827" cy="241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50" i="1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050" i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822088" y="2737258"/>
            <a:ext cx="911827" cy="2273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46" name="组 45"/>
          <p:cNvGrpSpPr/>
          <p:nvPr/>
        </p:nvGrpSpPr>
        <p:grpSpPr>
          <a:xfrm>
            <a:off x="596255" y="3213782"/>
            <a:ext cx="1056709" cy="628200"/>
            <a:chOff x="6134132" y="1568289"/>
            <a:chExt cx="2263361" cy="2524666"/>
          </a:xfrm>
        </p:grpSpPr>
        <p:sp>
          <p:nvSpPr>
            <p:cNvPr id="47" name="矩形 46"/>
            <p:cNvSpPr/>
            <p:nvPr/>
          </p:nvSpPr>
          <p:spPr>
            <a:xfrm>
              <a:off x="6134132" y="1568289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50" name="Rectangle 10"/>
          <p:cNvSpPr>
            <a:spLocks noChangeArrowheads="1"/>
          </p:cNvSpPr>
          <p:nvPr/>
        </p:nvSpPr>
        <p:spPr bwMode="auto">
          <a:xfrm>
            <a:off x="3073382" y="3269879"/>
            <a:ext cx="1137255" cy="51268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2000" b="1" dirty="0">
                <a:solidFill>
                  <a:schemeClr val="bg1"/>
                </a:solidFill>
                <a:latin typeface="Verdana"/>
                <a:cs typeface="Verdana"/>
              </a:rPr>
              <a:t>MMU</a:t>
            </a:r>
          </a:p>
        </p:txBody>
      </p:sp>
      <p:cxnSp>
        <p:nvCxnSpPr>
          <p:cNvPr id="51" name="直线箭头连接符 50"/>
          <p:cNvCxnSpPr>
            <a:stCxn id="47" idx="3"/>
            <a:endCxn id="50" idx="1"/>
          </p:cNvCxnSpPr>
          <p:nvPr/>
        </p:nvCxnSpPr>
        <p:spPr>
          <a:xfrm flipV="1">
            <a:off x="1652964" y="3526221"/>
            <a:ext cx="1420418" cy="1661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0"/>
          <p:cNvCxnSpPr>
            <a:stCxn id="50" idx="2"/>
            <a:endCxn id="60" idx="0"/>
          </p:cNvCxnSpPr>
          <p:nvPr/>
        </p:nvCxnSpPr>
        <p:spPr>
          <a:xfrm rot="16200000" flipH="1">
            <a:off x="3316113" y="4108459"/>
            <a:ext cx="960192" cy="308399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0"/>
          <p:cNvCxnSpPr>
            <a:stCxn id="50" idx="3"/>
            <a:endCxn id="24" idx="1"/>
          </p:cNvCxnSpPr>
          <p:nvPr/>
        </p:nvCxnSpPr>
        <p:spPr>
          <a:xfrm>
            <a:off x="4210637" y="3526221"/>
            <a:ext cx="3626325" cy="2658944"/>
          </a:xfrm>
          <a:prstGeom prst="bentConnector3">
            <a:avLst>
              <a:gd name="adj1" fmla="val 77774"/>
            </a:avLst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6568373" y="6498304"/>
            <a:ext cx="1416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64 bytes data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grpSp>
        <p:nvGrpSpPr>
          <p:cNvPr id="84" name="组 83"/>
          <p:cNvGrpSpPr/>
          <p:nvPr/>
        </p:nvGrpSpPr>
        <p:grpSpPr>
          <a:xfrm>
            <a:off x="1577330" y="4731266"/>
            <a:ext cx="4746156" cy="1777987"/>
            <a:chOff x="1463748" y="4302004"/>
            <a:chExt cx="5041331" cy="2124295"/>
          </a:xfrm>
        </p:grpSpPr>
        <p:sp>
          <p:nvSpPr>
            <p:cNvPr id="54" name="矩形 53"/>
            <p:cNvSpPr/>
            <p:nvPr/>
          </p:nvSpPr>
          <p:spPr>
            <a:xfrm>
              <a:off x="1618446" y="4302004"/>
              <a:ext cx="6895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prstClr val="black"/>
                  </a:solidFill>
                  <a:latin typeface="Arial"/>
                  <a:cs typeface="Arial"/>
                </a:rPr>
                <a:t>0x1234</a:t>
              </a:r>
              <a:endParaRPr lang="zh-CN" altLang="en-US" sz="1200" dirty="0"/>
            </a:p>
          </p:txBody>
        </p:sp>
        <p:grpSp>
          <p:nvGrpSpPr>
            <p:cNvPr id="57" name="组 56"/>
            <p:cNvGrpSpPr/>
            <p:nvPr/>
          </p:nvGrpSpPr>
          <p:grpSpPr>
            <a:xfrm>
              <a:off x="1463748" y="4315731"/>
              <a:ext cx="5041331" cy="2110568"/>
              <a:chOff x="1924179" y="4244706"/>
              <a:chExt cx="5244312" cy="2110568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1924179" y="4244706"/>
                <a:ext cx="5244312" cy="211056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 b="1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2479172" y="4744742"/>
                <a:ext cx="192101" cy="27699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 algn="ctr"/>
                <a:endParaRPr kumimoji="1" lang="zh-CN" altLang="en-US" sz="1200" dirty="0">
                  <a:latin typeface="Verdana"/>
                  <a:cs typeface="Verdana"/>
                </a:endParaRPr>
              </a:p>
            </p:txBody>
          </p:sp>
        </p:grpSp>
        <p:sp>
          <p:nvSpPr>
            <p:cNvPr id="62" name="矩形 61"/>
            <p:cNvSpPr/>
            <p:nvPr/>
          </p:nvSpPr>
          <p:spPr>
            <a:xfrm>
              <a:off x="1553502" y="4451775"/>
              <a:ext cx="76654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altLang="zh-CN" sz="1600" dirty="0" smtClean="0">
                  <a:solidFill>
                    <a:schemeClr val="bg1"/>
                  </a:solidFill>
                  <a:latin typeface="Arial"/>
                  <a:cs typeface="Arial"/>
                </a:rPr>
                <a:t>Set 0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1531606" y="4976441"/>
              <a:ext cx="8550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altLang="zh-CN" sz="1600" dirty="0" smtClean="0">
                  <a:solidFill>
                    <a:schemeClr val="bg1"/>
                  </a:solidFill>
                  <a:latin typeface="Arial"/>
                  <a:cs typeface="Arial"/>
                </a:rPr>
                <a:t>Set 1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497889" y="5949130"/>
              <a:ext cx="84579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altLang="zh-CN" sz="1600" dirty="0" smtClean="0">
                  <a:solidFill>
                    <a:schemeClr val="bg1"/>
                  </a:solidFill>
                  <a:latin typeface="Arial"/>
                  <a:cs typeface="Arial"/>
                </a:rPr>
                <a:t>Set 15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2375658" y="4442901"/>
              <a:ext cx="3959495" cy="402770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66" name="矩形 65"/>
            <p:cNvSpPr/>
            <p:nvPr/>
          </p:nvSpPr>
          <p:spPr>
            <a:xfrm>
              <a:off x="2374789" y="4951372"/>
              <a:ext cx="3960364" cy="402770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67" name="矩形 66"/>
            <p:cNvSpPr/>
            <p:nvPr/>
          </p:nvSpPr>
          <p:spPr>
            <a:xfrm>
              <a:off x="2406761" y="5938181"/>
              <a:ext cx="3928392" cy="402770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77" name="矩形 76"/>
            <p:cNvSpPr/>
            <p:nvPr/>
          </p:nvSpPr>
          <p:spPr>
            <a:xfrm>
              <a:off x="4027921" y="5382685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mr-IN" altLang="zh-CN" dirty="0" smtClean="0">
                  <a:solidFill>
                    <a:srgbClr val="FFFFFF"/>
                  </a:solidFill>
                  <a:latin typeface="Arial"/>
                  <a:cs typeface="Arial"/>
                </a:rPr>
                <a:t>……</a:t>
              </a: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69" name="直线箭头连接符 50"/>
          <p:cNvCxnSpPr>
            <a:stCxn id="29" idx="3"/>
            <a:endCxn id="67" idx="3"/>
          </p:cNvCxnSpPr>
          <p:nvPr/>
        </p:nvCxnSpPr>
        <p:spPr>
          <a:xfrm flipH="1">
            <a:off x="6163510" y="6195329"/>
            <a:ext cx="1660576" cy="73935"/>
          </a:xfrm>
          <a:prstGeom prst="bentConnector5">
            <a:avLst>
              <a:gd name="adj1" fmla="val 18538"/>
              <a:gd name="adj2" fmla="val 480906"/>
              <a:gd name="adj3" fmla="val 72916"/>
            </a:avLst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1599226" y="3128669"/>
            <a:ext cx="15609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Virtual Address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637709" y="3176718"/>
            <a:ext cx="17470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Physical Address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950409" y="4056170"/>
            <a:ext cx="17470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Physical Address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748050"/>
              </p:ext>
            </p:extLst>
          </p:nvPr>
        </p:nvGraphicFramePr>
        <p:xfrm>
          <a:off x="2544105" y="4880296"/>
          <a:ext cx="164299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138"/>
                <a:gridCol w="456427"/>
                <a:gridCol w="959428"/>
              </a:tblGrid>
              <a:tr h="240782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2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2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2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表格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100826"/>
              </p:ext>
            </p:extLst>
          </p:nvPr>
        </p:nvGraphicFramePr>
        <p:xfrm>
          <a:off x="4375295" y="4887533"/>
          <a:ext cx="164299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138"/>
                <a:gridCol w="456427"/>
                <a:gridCol w="959428"/>
              </a:tblGrid>
              <a:tr h="240782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2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2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2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表格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953733"/>
              </p:ext>
            </p:extLst>
          </p:nvPr>
        </p:nvGraphicFramePr>
        <p:xfrm>
          <a:off x="2522209" y="5315663"/>
          <a:ext cx="164299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138"/>
                <a:gridCol w="456427"/>
                <a:gridCol w="959428"/>
              </a:tblGrid>
              <a:tr h="240782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2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2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2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表格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498521"/>
              </p:ext>
            </p:extLst>
          </p:nvPr>
        </p:nvGraphicFramePr>
        <p:xfrm>
          <a:off x="4353399" y="5322900"/>
          <a:ext cx="164299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138"/>
                <a:gridCol w="456427"/>
                <a:gridCol w="959428"/>
              </a:tblGrid>
              <a:tr h="240782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2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2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2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127991"/>
              </p:ext>
            </p:extLst>
          </p:nvPr>
        </p:nvGraphicFramePr>
        <p:xfrm>
          <a:off x="2567644" y="6126998"/>
          <a:ext cx="164299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138"/>
                <a:gridCol w="456427"/>
                <a:gridCol w="959428"/>
              </a:tblGrid>
              <a:tr h="240782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2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2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2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" name="表格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407644"/>
              </p:ext>
            </p:extLst>
          </p:nvPr>
        </p:nvGraphicFramePr>
        <p:xfrm>
          <a:off x="4398834" y="6134235"/>
          <a:ext cx="164299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138"/>
                <a:gridCol w="456427"/>
                <a:gridCol w="959428"/>
              </a:tblGrid>
              <a:tr h="240782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2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2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2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813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Memor</a:t>
            </a:r>
            <a:r>
              <a:rPr kumimoji="1" lang="en-US" altLang="zh-CN" dirty="0" smtClean="0"/>
              <a:t>y access is costly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76058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How many memory access are </a:t>
            </a:r>
            <a:r>
              <a:rPr kumimoji="1" lang="en-US" altLang="zh-CN" dirty="0" smtClean="0"/>
              <a:t>needed? 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>
                <a:latin typeface="Consolas"/>
                <a:cs typeface="Consolas"/>
              </a:rPr>
              <a:t>movq</a:t>
            </a:r>
            <a:r>
              <a:rPr kumimoji="1" lang="en-US" altLang="zh-CN" dirty="0" smtClean="0">
                <a:latin typeface="Consolas"/>
                <a:cs typeface="Consolas"/>
              </a:rPr>
              <a:t> (%</a:t>
            </a:r>
            <a:r>
              <a:rPr kumimoji="1" lang="en-US" altLang="zh-CN" dirty="0" err="1" smtClean="0">
                <a:latin typeface="Consolas"/>
                <a:cs typeface="Consolas"/>
              </a:rPr>
              <a:t>rax</a:t>
            </a:r>
            <a:r>
              <a:rPr kumimoji="1" lang="en-US" altLang="zh-CN" dirty="0" smtClean="0">
                <a:latin typeface="Consolas"/>
                <a:cs typeface="Consolas"/>
              </a:rPr>
              <a:t>), %</a:t>
            </a:r>
            <a:r>
              <a:rPr kumimoji="1" lang="en-US" altLang="zh-CN" dirty="0" err="1" smtClean="0">
                <a:latin typeface="Consolas"/>
                <a:cs typeface="Consolas"/>
              </a:rPr>
              <a:t>rbx</a:t>
            </a:r>
            <a:r>
              <a:rPr kumimoji="1" lang="en-US" altLang="zh-CN" dirty="0" smtClean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 err="1" smtClean="0">
                <a:latin typeface="Consolas"/>
                <a:cs typeface="Consolas"/>
              </a:rPr>
              <a:t>addq</a:t>
            </a:r>
            <a:r>
              <a:rPr kumimoji="1" lang="en-US" altLang="zh-CN" dirty="0" smtClean="0">
                <a:latin typeface="Consolas"/>
                <a:cs typeface="Consolas"/>
              </a:rPr>
              <a:t> %</a:t>
            </a:r>
            <a:r>
              <a:rPr kumimoji="1" lang="en-US" altLang="zh-CN" dirty="0" err="1" smtClean="0">
                <a:latin typeface="Consolas"/>
                <a:cs typeface="Consolas"/>
              </a:rPr>
              <a:t>rax</a:t>
            </a:r>
            <a:r>
              <a:rPr kumimoji="1" lang="en-US" altLang="zh-CN" dirty="0" smtClean="0">
                <a:latin typeface="Consolas"/>
                <a:cs typeface="Consolas"/>
              </a:rPr>
              <a:t>, %</a:t>
            </a:r>
            <a:r>
              <a:rPr kumimoji="1" lang="en-US" altLang="zh-CN" dirty="0" err="1" smtClean="0">
                <a:latin typeface="Consolas"/>
                <a:cs typeface="Consolas"/>
              </a:rPr>
              <a:t>rbx</a:t>
            </a:r>
            <a:endParaRPr kumimoji="1" lang="en-US" altLang="zh-CN" dirty="0" smtClean="0">
              <a:latin typeface="Consolas"/>
              <a:cs typeface="Consola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258624" y="2430614"/>
            <a:ext cx="4668759" cy="646331"/>
            <a:chOff x="4258624" y="2430614"/>
            <a:chExt cx="4668759" cy="646331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4258624" y="2430614"/>
              <a:ext cx="416010" cy="2518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674634" y="2430614"/>
              <a:ext cx="42527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memory access.</a:t>
              </a:r>
            </a:p>
            <a:p>
              <a:r>
                <a:rPr lang="en-US" dirty="0" smtClean="0"/>
                <a:t>Instruction takes 100 CPU cycles to execute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50619" y="2977168"/>
            <a:ext cx="4719645" cy="908574"/>
            <a:chOff x="4050619" y="2977168"/>
            <a:chExt cx="4719645" cy="908574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4050619" y="2977168"/>
              <a:ext cx="416010" cy="2518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74634" y="3239411"/>
              <a:ext cx="40956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r>
                <a:rPr lang="en-US" dirty="0" smtClean="0"/>
                <a:t> memory access.</a:t>
              </a:r>
            </a:p>
            <a:p>
              <a:r>
                <a:rPr lang="en-US" dirty="0" smtClean="0"/>
                <a:t>Instruction takes ~1 CPU cycle to execute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324662" y="4313793"/>
            <a:ext cx="6463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to reduce the cost of memory access?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06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405" y="24263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sz="4400" dirty="0" smtClean="0">
                <a:latin typeface="Arial"/>
                <a:cs typeface="Arial"/>
              </a:rPr>
              <a:t>Solution: virtual indexing and physical tag</a:t>
            </a:r>
            <a:endParaRPr kumimoji="1" lang="zh-CN" altLang="en-US" sz="4400" dirty="0">
              <a:latin typeface="Arial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70" y="1419373"/>
            <a:ext cx="8848278" cy="1077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400" dirty="0" smtClean="0"/>
              <a:t>How to parallelize address translation and cache access?</a:t>
            </a:r>
            <a:endParaRPr kumimoji="1" lang="en-US" altLang="zh-CN" sz="2400" dirty="0" smtClean="0"/>
          </a:p>
          <a:p>
            <a:pPr>
              <a:buFont typeface="Symbol" charset="2"/>
              <a:buChar char="-"/>
            </a:pPr>
            <a:r>
              <a:rPr kumimoji="1" lang="en-US" altLang="zh-CN" sz="2400" dirty="0" smtClean="0"/>
              <a:t>Use VA to index set, </a:t>
            </a:r>
            <a:r>
              <a:rPr kumimoji="1" lang="en-US" altLang="zh-CN" sz="2400" dirty="0" smtClean="0"/>
              <a:t>match tag </a:t>
            </a:r>
            <a:r>
              <a:rPr kumimoji="1" lang="en-US" altLang="zh-CN" sz="2400" dirty="0" smtClean="0"/>
              <a:t>from </a:t>
            </a:r>
            <a:r>
              <a:rPr kumimoji="1" lang="en-US" altLang="zh-CN" sz="2400" dirty="0" smtClean="0"/>
              <a:t>PA</a:t>
            </a:r>
            <a:endParaRPr kumimoji="1" lang="en-US" altLang="zh-CN" sz="2400" dirty="0" smtClean="0"/>
          </a:p>
        </p:txBody>
      </p:sp>
      <p:sp>
        <p:nvSpPr>
          <p:cNvPr id="7" name="矩形 6"/>
          <p:cNvSpPr/>
          <p:nvPr/>
        </p:nvSpPr>
        <p:spPr>
          <a:xfrm>
            <a:off x="3973082" y="6496786"/>
            <a:ext cx="13187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b="1" dirty="0" smtClean="0"/>
              <a:t>CPU Cache</a:t>
            </a:r>
            <a:endParaRPr kumimoji="1"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7937869" y="6543717"/>
            <a:ext cx="800219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050" b="1" dirty="0" smtClean="0">
                <a:latin typeface="Verdana"/>
                <a:cs typeface="Verdana"/>
              </a:rPr>
              <a:t>Memory</a:t>
            </a:r>
            <a:endParaRPr lang="zh-CN" altLang="en-US" sz="1050" b="1" dirty="0"/>
          </a:p>
        </p:txBody>
      </p:sp>
      <p:sp>
        <p:nvSpPr>
          <p:cNvPr id="16" name="矩形 15"/>
          <p:cNvSpPr/>
          <p:nvPr/>
        </p:nvSpPr>
        <p:spPr>
          <a:xfrm>
            <a:off x="7829337" y="4626025"/>
            <a:ext cx="911827" cy="241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829337" y="4384868"/>
            <a:ext cx="911827" cy="241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1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829337" y="4145417"/>
            <a:ext cx="911827" cy="241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050" dirty="0">
              <a:latin typeface="Consolas"/>
              <a:cs typeface="Consola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829337" y="3904259"/>
            <a:ext cx="911827" cy="241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000" dirty="0"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29337" y="4866929"/>
            <a:ext cx="911827" cy="241158"/>
          </a:xfrm>
          <a:prstGeom prst="rect">
            <a:avLst/>
          </a:prstGeom>
          <a:solidFill>
            <a:srgbClr val="D9969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050" i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831379" y="5349660"/>
            <a:ext cx="911827" cy="241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833420" y="5590818"/>
            <a:ext cx="911827" cy="241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836962" y="5827214"/>
            <a:ext cx="911827" cy="241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0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836962" y="6064586"/>
            <a:ext cx="911827" cy="241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50" i="1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050" i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836962" y="6302559"/>
            <a:ext cx="911827" cy="2411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829337" y="5114294"/>
            <a:ext cx="911827" cy="2273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68257" y="3904259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088</a:t>
            </a:r>
            <a:endParaRPr lang="zh-CN" altLang="en-US" sz="1050" dirty="0"/>
          </a:p>
        </p:txBody>
      </p:sp>
      <p:sp>
        <p:nvSpPr>
          <p:cNvPr id="28" name="矩形 27"/>
          <p:cNvSpPr/>
          <p:nvPr/>
        </p:nvSpPr>
        <p:spPr>
          <a:xfrm>
            <a:off x="7063006" y="4140808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080</a:t>
            </a:r>
            <a:endParaRPr lang="zh-CN" altLang="en-US" sz="1050" dirty="0"/>
          </a:p>
        </p:txBody>
      </p:sp>
      <p:sp>
        <p:nvSpPr>
          <p:cNvPr id="29" name="矩形 28"/>
          <p:cNvSpPr/>
          <p:nvPr/>
        </p:nvSpPr>
        <p:spPr>
          <a:xfrm>
            <a:off x="7063006" y="6068371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040</a:t>
            </a:r>
            <a:endParaRPr lang="zh-CN" altLang="en-US" sz="1050" dirty="0"/>
          </a:p>
        </p:txBody>
      </p:sp>
      <p:sp>
        <p:nvSpPr>
          <p:cNvPr id="30" name="矩形 29"/>
          <p:cNvSpPr/>
          <p:nvPr/>
        </p:nvSpPr>
        <p:spPr>
          <a:xfrm>
            <a:off x="7063006" y="5826076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048</a:t>
            </a:r>
            <a:endParaRPr lang="zh-CN" altLang="en-US" sz="1050" dirty="0"/>
          </a:p>
        </p:txBody>
      </p:sp>
      <p:sp>
        <p:nvSpPr>
          <p:cNvPr id="31" name="矩形 30"/>
          <p:cNvSpPr/>
          <p:nvPr/>
        </p:nvSpPr>
        <p:spPr>
          <a:xfrm>
            <a:off x="7063006" y="5583181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050</a:t>
            </a:r>
            <a:endParaRPr lang="zh-CN" altLang="en-US" sz="1050" dirty="0"/>
          </a:p>
        </p:txBody>
      </p:sp>
      <p:sp>
        <p:nvSpPr>
          <p:cNvPr id="32" name="矩形 31"/>
          <p:cNvSpPr/>
          <p:nvPr/>
        </p:nvSpPr>
        <p:spPr>
          <a:xfrm>
            <a:off x="7063006" y="5352307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058</a:t>
            </a:r>
            <a:endParaRPr lang="zh-CN" altLang="en-US" sz="1050" dirty="0"/>
          </a:p>
        </p:txBody>
      </p:sp>
      <p:sp>
        <p:nvSpPr>
          <p:cNvPr id="33" name="矩形 32"/>
          <p:cNvSpPr/>
          <p:nvPr/>
        </p:nvSpPr>
        <p:spPr>
          <a:xfrm>
            <a:off x="7068257" y="5121887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060</a:t>
            </a:r>
            <a:endParaRPr lang="zh-CN" altLang="en-US" sz="1050" dirty="0"/>
          </a:p>
        </p:txBody>
      </p:sp>
      <p:sp>
        <p:nvSpPr>
          <p:cNvPr id="34" name="矩形 33"/>
          <p:cNvSpPr/>
          <p:nvPr/>
        </p:nvSpPr>
        <p:spPr>
          <a:xfrm>
            <a:off x="7069028" y="4857249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068</a:t>
            </a:r>
            <a:endParaRPr lang="zh-CN" altLang="en-US" sz="1050" dirty="0"/>
          </a:p>
        </p:txBody>
      </p:sp>
      <p:sp>
        <p:nvSpPr>
          <p:cNvPr id="35" name="矩形 34"/>
          <p:cNvSpPr/>
          <p:nvPr/>
        </p:nvSpPr>
        <p:spPr>
          <a:xfrm>
            <a:off x="7071070" y="4623353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070</a:t>
            </a:r>
            <a:endParaRPr lang="zh-CN" altLang="en-US" sz="1050" dirty="0"/>
          </a:p>
        </p:txBody>
      </p:sp>
      <p:sp>
        <p:nvSpPr>
          <p:cNvPr id="36" name="矩形 35"/>
          <p:cNvSpPr/>
          <p:nvPr/>
        </p:nvSpPr>
        <p:spPr>
          <a:xfrm>
            <a:off x="7066149" y="4393738"/>
            <a:ext cx="761080" cy="2539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050" dirty="0" smtClean="0">
                <a:solidFill>
                  <a:prstClr val="black"/>
                </a:solidFill>
                <a:latin typeface="Arial"/>
                <a:cs typeface="Arial"/>
              </a:rPr>
              <a:t>078</a:t>
            </a:r>
            <a:endParaRPr lang="zh-CN" altLang="en-US" sz="1050" dirty="0"/>
          </a:p>
        </p:txBody>
      </p:sp>
      <p:sp>
        <p:nvSpPr>
          <p:cNvPr id="37" name="矩形 36"/>
          <p:cNvSpPr/>
          <p:nvPr/>
        </p:nvSpPr>
        <p:spPr>
          <a:xfrm>
            <a:off x="7500269" y="6297424"/>
            <a:ext cx="302242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100" b="1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sz="1100" b="1" dirty="0"/>
          </a:p>
        </p:txBody>
      </p:sp>
      <p:sp>
        <p:nvSpPr>
          <p:cNvPr id="40" name="矩形 39"/>
          <p:cNvSpPr/>
          <p:nvPr/>
        </p:nvSpPr>
        <p:spPr>
          <a:xfrm>
            <a:off x="7822088" y="2489893"/>
            <a:ext cx="911827" cy="241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050" i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824130" y="2972624"/>
            <a:ext cx="911827" cy="241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826171" y="3213782"/>
            <a:ext cx="911827" cy="241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829713" y="3450178"/>
            <a:ext cx="911827" cy="241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0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829713" y="3687550"/>
            <a:ext cx="911827" cy="241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50" i="1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050" i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822088" y="2737258"/>
            <a:ext cx="911827" cy="2273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46" name="组 45"/>
          <p:cNvGrpSpPr/>
          <p:nvPr/>
        </p:nvGrpSpPr>
        <p:grpSpPr>
          <a:xfrm>
            <a:off x="596255" y="3213782"/>
            <a:ext cx="1056709" cy="628200"/>
            <a:chOff x="6134132" y="1568289"/>
            <a:chExt cx="2263361" cy="2524666"/>
          </a:xfrm>
        </p:grpSpPr>
        <p:sp>
          <p:nvSpPr>
            <p:cNvPr id="47" name="矩形 46"/>
            <p:cNvSpPr/>
            <p:nvPr/>
          </p:nvSpPr>
          <p:spPr>
            <a:xfrm>
              <a:off x="6134132" y="1568289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50" name="Rectangle 10"/>
          <p:cNvSpPr>
            <a:spLocks noChangeArrowheads="1"/>
          </p:cNvSpPr>
          <p:nvPr/>
        </p:nvSpPr>
        <p:spPr bwMode="auto">
          <a:xfrm>
            <a:off x="3073382" y="3269879"/>
            <a:ext cx="1137255" cy="51268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2000" b="1" dirty="0">
                <a:solidFill>
                  <a:schemeClr val="bg1"/>
                </a:solidFill>
                <a:latin typeface="Verdana"/>
                <a:cs typeface="Verdana"/>
              </a:rPr>
              <a:t>MMU</a:t>
            </a:r>
          </a:p>
        </p:txBody>
      </p:sp>
      <p:cxnSp>
        <p:nvCxnSpPr>
          <p:cNvPr id="51" name="直线箭头连接符 50"/>
          <p:cNvCxnSpPr>
            <a:stCxn id="47" idx="3"/>
            <a:endCxn id="50" idx="1"/>
          </p:cNvCxnSpPr>
          <p:nvPr/>
        </p:nvCxnSpPr>
        <p:spPr>
          <a:xfrm flipV="1">
            <a:off x="1652964" y="3526221"/>
            <a:ext cx="1420418" cy="1661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0"/>
          <p:cNvCxnSpPr>
            <a:stCxn id="50" idx="3"/>
            <a:endCxn id="24" idx="1"/>
          </p:cNvCxnSpPr>
          <p:nvPr/>
        </p:nvCxnSpPr>
        <p:spPr>
          <a:xfrm>
            <a:off x="4210637" y="3526221"/>
            <a:ext cx="3626325" cy="2658944"/>
          </a:xfrm>
          <a:prstGeom prst="bentConnector3">
            <a:avLst>
              <a:gd name="adj1" fmla="val 77774"/>
            </a:avLst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6568373" y="6498304"/>
            <a:ext cx="1416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64 bytes data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grpSp>
        <p:nvGrpSpPr>
          <p:cNvPr id="84" name="组 83"/>
          <p:cNvGrpSpPr/>
          <p:nvPr/>
        </p:nvGrpSpPr>
        <p:grpSpPr>
          <a:xfrm>
            <a:off x="1577330" y="4731266"/>
            <a:ext cx="4746156" cy="1777987"/>
            <a:chOff x="1463748" y="4302004"/>
            <a:chExt cx="5041331" cy="2124295"/>
          </a:xfrm>
        </p:grpSpPr>
        <p:sp>
          <p:nvSpPr>
            <p:cNvPr id="54" name="矩形 53"/>
            <p:cNvSpPr/>
            <p:nvPr/>
          </p:nvSpPr>
          <p:spPr>
            <a:xfrm>
              <a:off x="1618446" y="4302004"/>
              <a:ext cx="6895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prstClr val="black"/>
                  </a:solidFill>
                  <a:latin typeface="Arial"/>
                  <a:cs typeface="Arial"/>
                </a:rPr>
                <a:t>0x1234</a:t>
              </a:r>
              <a:endParaRPr lang="zh-CN" altLang="en-US" sz="1200" dirty="0"/>
            </a:p>
          </p:txBody>
        </p:sp>
        <p:grpSp>
          <p:nvGrpSpPr>
            <p:cNvPr id="57" name="组 56"/>
            <p:cNvGrpSpPr/>
            <p:nvPr/>
          </p:nvGrpSpPr>
          <p:grpSpPr>
            <a:xfrm>
              <a:off x="1463748" y="4315731"/>
              <a:ext cx="5041331" cy="2110568"/>
              <a:chOff x="1924179" y="4244706"/>
              <a:chExt cx="5244312" cy="2110568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1924179" y="4244706"/>
                <a:ext cx="5244312" cy="211056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 b="1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2479172" y="4744742"/>
                <a:ext cx="192101" cy="27699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 algn="ctr"/>
                <a:endParaRPr kumimoji="1" lang="zh-CN" altLang="en-US" sz="1200" dirty="0">
                  <a:latin typeface="Verdana"/>
                  <a:cs typeface="Verdana"/>
                </a:endParaRPr>
              </a:p>
            </p:txBody>
          </p:sp>
        </p:grpSp>
        <p:sp>
          <p:nvSpPr>
            <p:cNvPr id="62" name="矩形 61"/>
            <p:cNvSpPr/>
            <p:nvPr/>
          </p:nvSpPr>
          <p:spPr>
            <a:xfrm>
              <a:off x="1553502" y="4451775"/>
              <a:ext cx="76654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altLang="zh-CN" sz="1600" dirty="0" smtClean="0">
                  <a:solidFill>
                    <a:schemeClr val="bg1"/>
                  </a:solidFill>
                  <a:latin typeface="Arial"/>
                  <a:cs typeface="Arial"/>
                </a:rPr>
                <a:t>Set 0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1531606" y="4976441"/>
              <a:ext cx="8550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altLang="zh-CN" sz="1600" dirty="0" smtClean="0">
                  <a:solidFill>
                    <a:schemeClr val="bg1"/>
                  </a:solidFill>
                  <a:latin typeface="Arial"/>
                  <a:cs typeface="Arial"/>
                </a:rPr>
                <a:t>Set 1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497889" y="5949130"/>
              <a:ext cx="84579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altLang="zh-CN" sz="1600" dirty="0" smtClean="0">
                  <a:solidFill>
                    <a:schemeClr val="bg1"/>
                  </a:solidFill>
                  <a:latin typeface="Arial"/>
                  <a:cs typeface="Arial"/>
                </a:rPr>
                <a:t>Set 15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2375658" y="4442901"/>
              <a:ext cx="3959495" cy="402770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66" name="矩形 65"/>
            <p:cNvSpPr/>
            <p:nvPr/>
          </p:nvSpPr>
          <p:spPr>
            <a:xfrm>
              <a:off x="2374789" y="4951372"/>
              <a:ext cx="3960364" cy="402770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67" name="矩形 66"/>
            <p:cNvSpPr/>
            <p:nvPr/>
          </p:nvSpPr>
          <p:spPr>
            <a:xfrm>
              <a:off x="2406761" y="5938181"/>
              <a:ext cx="3928392" cy="402770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77" name="矩形 76"/>
            <p:cNvSpPr/>
            <p:nvPr/>
          </p:nvSpPr>
          <p:spPr>
            <a:xfrm>
              <a:off x="4027921" y="5382685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mr-IN" altLang="zh-CN" dirty="0" smtClean="0">
                  <a:solidFill>
                    <a:srgbClr val="FFFFFF"/>
                  </a:solidFill>
                  <a:latin typeface="Arial"/>
                  <a:cs typeface="Arial"/>
                </a:rPr>
                <a:t>……</a:t>
              </a: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69" name="直线箭头连接符 50"/>
          <p:cNvCxnSpPr>
            <a:stCxn id="29" idx="3"/>
            <a:endCxn id="67" idx="3"/>
          </p:cNvCxnSpPr>
          <p:nvPr/>
        </p:nvCxnSpPr>
        <p:spPr>
          <a:xfrm flipH="1">
            <a:off x="6163510" y="6195329"/>
            <a:ext cx="1660576" cy="73935"/>
          </a:xfrm>
          <a:prstGeom prst="bentConnector5">
            <a:avLst>
              <a:gd name="adj1" fmla="val 18538"/>
              <a:gd name="adj2" fmla="val 480906"/>
              <a:gd name="adj3" fmla="val 72916"/>
            </a:avLst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1599226" y="3128669"/>
            <a:ext cx="17890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1. Virtual Address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637709" y="3176718"/>
            <a:ext cx="19752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. Physical Address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726309" y="4033297"/>
            <a:ext cx="197522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2. Physical Address</a:t>
            </a:r>
          </a:p>
          <a:p>
            <a:r>
              <a:rPr lang="en-US" altLang="zh-CN" sz="1600" dirty="0" smtClean="0">
                <a:solidFill>
                  <a:srgbClr val="FF0000"/>
                </a:solidFill>
                <a:latin typeface="Arial"/>
                <a:cs typeface="Arial"/>
                <a:sym typeface="Wingdings"/>
              </a:rPr>
              <a:t> Tag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88830"/>
              </p:ext>
            </p:extLst>
          </p:nvPr>
        </p:nvGraphicFramePr>
        <p:xfrm>
          <a:off x="2544105" y="4880296"/>
          <a:ext cx="164299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138"/>
                <a:gridCol w="456427"/>
                <a:gridCol w="959428"/>
              </a:tblGrid>
              <a:tr h="240782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2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2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2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表格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156945"/>
              </p:ext>
            </p:extLst>
          </p:nvPr>
        </p:nvGraphicFramePr>
        <p:xfrm>
          <a:off x="4375295" y="4887533"/>
          <a:ext cx="164299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138"/>
                <a:gridCol w="456427"/>
                <a:gridCol w="959428"/>
              </a:tblGrid>
              <a:tr h="240782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2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2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2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表格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563762"/>
              </p:ext>
            </p:extLst>
          </p:nvPr>
        </p:nvGraphicFramePr>
        <p:xfrm>
          <a:off x="2522209" y="5315663"/>
          <a:ext cx="164299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138"/>
                <a:gridCol w="456427"/>
                <a:gridCol w="959428"/>
              </a:tblGrid>
              <a:tr h="240782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2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2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2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表格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795725"/>
              </p:ext>
            </p:extLst>
          </p:nvPr>
        </p:nvGraphicFramePr>
        <p:xfrm>
          <a:off x="4353399" y="5322900"/>
          <a:ext cx="164299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138"/>
                <a:gridCol w="456427"/>
                <a:gridCol w="959428"/>
              </a:tblGrid>
              <a:tr h="240782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2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2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2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129750"/>
              </p:ext>
            </p:extLst>
          </p:nvPr>
        </p:nvGraphicFramePr>
        <p:xfrm>
          <a:off x="2567644" y="6126998"/>
          <a:ext cx="164299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138"/>
                <a:gridCol w="456427"/>
                <a:gridCol w="959428"/>
              </a:tblGrid>
              <a:tr h="240782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2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2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2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" name="表格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119893"/>
              </p:ext>
            </p:extLst>
          </p:nvPr>
        </p:nvGraphicFramePr>
        <p:xfrm>
          <a:off x="4398834" y="6134235"/>
          <a:ext cx="164299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138"/>
                <a:gridCol w="456427"/>
                <a:gridCol w="959428"/>
              </a:tblGrid>
              <a:tr h="240782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2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2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2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5" name="直线箭头连接符 50"/>
          <p:cNvCxnSpPr>
            <a:stCxn id="50" idx="2"/>
          </p:cNvCxnSpPr>
          <p:nvPr/>
        </p:nvCxnSpPr>
        <p:spPr>
          <a:xfrm rot="5400000">
            <a:off x="2767423" y="4088522"/>
            <a:ext cx="1180547" cy="568628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50"/>
          <p:cNvCxnSpPr/>
          <p:nvPr/>
        </p:nvCxnSpPr>
        <p:spPr>
          <a:xfrm rot="16200000" flipH="1">
            <a:off x="1357785" y="3895957"/>
            <a:ext cx="1483028" cy="721662"/>
          </a:xfrm>
          <a:prstGeom prst="bentConnector4">
            <a:avLst>
              <a:gd name="adj1" fmla="val 45223"/>
              <a:gd name="adj2" fmla="val -302"/>
            </a:avLst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1763633" y="3734982"/>
            <a:ext cx="178907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. Virtual Address</a:t>
            </a:r>
          </a:p>
          <a:p>
            <a:r>
              <a:rPr lang="en-US" altLang="zh-CN" sz="1600" dirty="0" smtClean="0">
                <a:solidFill>
                  <a:srgbClr val="FF0000"/>
                </a:solidFill>
                <a:latin typeface="Arial"/>
                <a:cs typeface="Arial"/>
                <a:sym typeface="Wingdings"/>
              </a:rPr>
              <a:t>Set Index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942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/>
              <a:t>Virtual Index and Physical Tag</a:t>
            </a:r>
          </a:p>
        </p:txBody>
      </p:sp>
      <p:grpSp>
        <p:nvGrpSpPr>
          <p:cNvPr id="63" name="组 62"/>
          <p:cNvGrpSpPr/>
          <p:nvPr/>
        </p:nvGrpSpPr>
        <p:grpSpPr>
          <a:xfrm>
            <a:off x="1924179" y="4244706"/>
            <a:ext cx="5640625" cy="2110568"/>
            <a:chOff x="1924179" y="4244706"/>
            <a:chExt cx="5640625" cy="2110568"/>
          </a:xfrm>
        </p:grpSpPr>
        <p:sp>
          <p:nvSpPr>
            <p:cNvPr id="5" name="矩形 4"/>
            <p:cNvSpPr/>
            <p:nvPr/>
          </p:nvSpPr>
          <p:spPr>
            <a:xfrm>
              <a:off x="1924179" y="4244706"/>
              <a:ext cx="5640625" cy="211056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345115" y="4744742"/>
              <a:ext cx="460215" cy="28302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3916937" y="6372230"/>
            <a:ext cx="2488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/>
              <a:t>CPU Cache</a:t>
            </a:r>
            <a:endParaRPr kumimoji="1"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013933" y="4380750"/>
            <a:ext cx="766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 smtClean="0">
                <a:solidFill>
                  <a:schemeClr val="bg1"/>
                </a:solidFill>
                <a:latin typeface="Arial"/>
                <a:cs typeface="Arial"/>
              </a:rPr>
              <a:t>Set 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92037" y="4905416"/>
            <a:ext cx="85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 smtClean="0">
                <a:solidFill>
                  <a:schemeClr val="bg1"/>
                </a:solidFill>
                <a:latin typeface="Arial"/>
                <a:cs typeface="Arial"/>
              </a:rPr>
              <a:t>Set 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58320" y="5878105"/>
            <a:ext cx="8457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 smtClean="0">
                <a:solidFill>
                  <a:schemeClr val="bg1"/>
                </a:solidFill>
                <a:latin typeface="Arial"/>
                <a:cs typeface="Arial"/>
              </a:rPr>
              <a:t>Set 15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36089" y="4371877"/>
            <a:ext cx="4356496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835220" y="4880346"/>
            <a:ext cx="4357366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867192" y="5867156"/>
            <a:ext cx="4325393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832087"/>
              </p:ext>
            </p:extLst>
          </p:nvPr>
        </p:nvGraphicFramePr>
        <p:xfrm>
          <a:off x="2932880" y="4405180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933994"/>
              </p:ext>
            </p:extLst>
          </p:nvPr>
        </p:nvGraphicFramePr>
        <p:xfrm>
          <a:off x="5092909" y="4405180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518378"/>
              </p:ext>
            </p:extLst>
          </p:nvPr>
        </p:nvGraphicFramePr>
        <p:xfrm>
          <a:off x="2921932" y="4920754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597275"/>
              </p:ext>
            </p:extLst>
          </p:nvPr>
        </p:nvGraphicFramePr>
        <p:xfrm>
          <a:off x="5081961" y="4920754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802040"/>
              </p:ext>
            </p:extLst>
          </p:nvPr>
        </p:nvGraphicFramePr>
        <p:xfrm>
          <a:off x="2909240" y="5915341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576905"/>
              </p:ext>
            </p:extLst>
          </p:nvPr>
        </p:nvGraphicFramePr>
        <p:xfrm>
          <a:off x="5069269" y="5915341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4488352" y="531166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2000" dirty="0" smtClean="0">
                <a:solidFill>
                  <a:srgbClr val="FFFFFF"/>
                </a:solidFill>
                <a:latin typeface="Arial"/>
                <a:cs typeface="Arial"/>
              </a:rPr>
              <a:t>……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87510" y="3670816"/>
            <a:ext cx="2755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2-</a:t>
            </a:r>
            <a:r>
              <a:rPr kumimoji="1" lang="en-US" altLang="zh-CN" dirty="0"/>
              <a:t>way set associative cache</a:t>
            </a:r>
            <a:endParaRPr lang="zh-CN" altLang="en-US" dirty="0"/>
          </a:p>
        </p:txBody>
      </p:sp>
      <p:sp>
        <p:nvSpPr>
          <p:cNvPr id="29" name="TextBox 15"/>
          <p:cNvSpPr txBox="1"/>
          <p:nvPr/>
        </p:nvSpPr>
        <p:spPr>
          <a:xfrm>
            <a:off x="946296" y="2306917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30" name="TextBox 15"/>
          <p:cNvSpPr txBox="1"/>
          <p:nvPr/>
        </p:nvSpPr>
        <p:spPr>
          <a:xfrm>
            <a:off x="8158682" y="2306917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grpSp>
        <p:nvGrpSpPr>
          <p:cNvPr id="32" name="组 31"/>
          <p:cNvGrpSpPr/>
          <p:nvPr/>
        </p:nvGrpSpPr>
        <p:grpSpPr>
          <a:xfrm>
            <a:off x="1028655" y="2695829"/>
            <a:ext cx="7645699" cy="442779"/>
            <a:chOff x="764736" y="1910902"/>
            <a:chExt cx="7645699" cy="442779"/>
          </a:xfrm>
        </p:grpSpPr>
        <p:sp>
          <p:nvSpPr>
            <p:cNvPr id="33" name="Rectangle 9"/>
            <p:cNvSpPr/>
            <p:nvPr/>
          </p:nvSpPr>
          <p:spPr bwMode="auto">
            <a:xfrm>
              <a:off x="764736" y="1910902"/>
              <a:ext cx="5883133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/>
                  <a:cs typeface="Arial"/>
                </a:rPr>
                <a:t>Tag</a:t>
              </a:r>
              <a:endParaRPr lang="en-US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34" name="Rectangle 9"/>
            <p:cNvSpPr/>
            <p:nvPr/>
          </p:nvSpPr>
          <p:spPr bwMode="auto">
            <a:xfrm>
              <a:off x="6647869" y="1913446"/>
              <a:ext cx="1762566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Arial"/>
                  <a:cs typeface="Arial"/>
                </a:rPr>
                <a:t>Cache line offset</a:t>
              </a:r>
              <a:endParaRPr lang="en-US" sz="16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6" name="TextBox 15"/>
          <p:cNvSpPr txBox="1"/>
          <p:nvPr/>
        </p:nvSpPr>
        <p:spPr>
          <a:xfrm>
            <a:off x="6621000" y="234973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37" name="TextBox 15"/>
          <p:cNvSpPr txBox="1"/>
          <p:nvPr/>
        </p:nvSpPr>
        <p:spPr>
          <a:xfrm>
            <a:off x="6863861" y="23411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5</a:t>
            </a:r>
          </a:p>
        </p:txBody>
      </p:sp>
      <p:cxnSp>
        <p:nvCxnSpPr>
          <p:cNvPr id="52" name="直线箭头连接符 3"/>
          <p:cNvCxnSpPr>
            <a:stCxn id="34" idx="2"/>
            <a:endCxn id="22" idx="2"/>
          </p:cNvCxnSpPr>
          <p:nvPr/>
        </p:nvCxnSpPr>
        <p:spPr>
          <a:xfrm rot="5400000">
            <a:off x="5869502" y="3316563"/>
            <a:ext cx="2101524" cy="1745614"/>
          </a:xfrm>
          <a:prstGeom prst="bentConnector3">
            <a:avLst>
              <a:gd name="adj1" fmla="val 110878"/>
            </a:avLst>
          </a:prstGeom>
          <a:ln w="381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15"/>
          <p:cNvSpPr txBox="1"/>
          <p:nvPr/>
        </p:nvSpPr>
        <p:spPr>
          <a:xfrm>
            <a:off x="288249" y="2766731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PA:</a:t>
            </a:r>
          </a:p>
        </p:txBody>
      </p:sp>
      <p:grpSp>
        <p:nvGrpSpPr>
          <p:cNvPr id="39" name="组 38"/>
          <p:cNvGrpSpPr/>
          <p:nvPr/>
        </p:nvGrpSpPr>
        <p:grpSpPr>
          <a:xfrm>
            <a:off x="1017383" y="1676716"/>
            <a:ext cx="7645699" cy="442779"/>
            <a:chOff x="764736" y="1910902"/>
            <a:chExt cx="7645699" cy="442779"/>
          </a:xfrm>
        </p:grpSpPr>
        <p:sp>
          <p:nvSpPr>
            <p:cNvPr id="40" name="Rectangle 9"/>
            <p:cNvSpPr/>
            <p:nvPr/>
          </p:nvSpPr>
          <p:spPr bwMode="auto">
            <a:xfrm>
              <a:off x="764736" y="1910902"/>
              <a:ext cx="4675587" cy="44023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mr-IN" dirty="0" smtClean="0">
                  <a:solidFill>
                    <a:schemeClr val="bg1"/>
                  </a:solidFill>
                  <a:latin typeface="Arial"/>
                  <a:cs typeface="Arial"/>
                </a:rPr>
                <a:t>…</a:t>
              </a:r>
              <a:endParaRPr lang="en-US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41" name="Rectangle 9"/>
            <p:cNvSpPr/>
            <p:nvPr/>
          </p:nvSpPr>
          <p:spPr bwMode="auto">
            <a:xfrm>
              <a:off x="6647869" y="1913446"/>
              <a:ext cx="1762566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Arial"/>
                  <a:cs typeface="Arial"/>
                </a:rPr>
                <a:t>Cache line offset</a:t>
              </a:r>
              <a:endParaRPr lang="en-US" sz="16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43" name="Rectangle 9"/>
            <p:cNvSpPr/>
            <p:nvPr/>
          </p:nvSpPr>
          <p:spPr bwMode="auto">
            <a:xfrm>
              <a:off x="5440325" y="1913392"/>
              <a:ext cx="1207544" cy="44023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Arial"/>
                  <a:cs typeface="Arial"/>
                </a:rPr>
                <a:t>Set Index</a:t>
              </a:r>
              <a:endParaRPr lang="en-US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44" name="TextBox 15"/>
          <p:cNvSpPr txBox="1"/>
          <p:nvPr/>
        </p:nvSpPr>
        <p:spPr>
          <a:xfrm>
            <a:off x="319958" y="1707672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</a:t>
            </a:r>
            <a:r>
              <a:rPr lang="en-US" dirty="0" smtClean="0">
                <a:latin typeface="Calibri" pitchFamily="34" charset="0"/>
              </a:rPr>
              <a:t>A:</a:t>
            </a:r>
          </a:p>
        </p:txBody>
      </p:sp>
      <p:sp>
        <p:nvSpPr>
          <p:cNvPr id="45" name="TextBox 15"/>
          <p:cNvSpPr txBox="1"/>
          <p:nvPr/>
        </p:nvSpPr>
        <p:spPr>
          <a:xfrm>
            <a:off x="5611489" y="1280559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9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46" name="TextBox 15"/>
          <p:cNvSpPr txBox="1"/>
          <p:nvPr/>
        </p:nvSpPr>
        <p:spPr>
          <a:xfrm>
            <a:off x="6502082" y="127579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</a:t>
            </a:r>
            <a:endParaRPr lang="en-US" dirty="0" smtClean="0">
              <a:latin typeface="Calibri" pitchFamily="34" charset="0"/>
            </a:endParaRPr>
          </a:p>
        </p:txBody>
      </p:sp>
      <p:cxnSp>
        <p:nvCxnSpPr>
          <p:cNvPr id="47" name="直线箭头连接符 3"/>
          <p:cNvCxnSpPr>
            <a:stCxn id="43" idx="2"/>
            <a:endCxn id="9" idx="1"/>
          </p:cNvCxnSpPr>
          <p:nvPr/>
        </p:nvCxnSpPr>
        <p:spPr>
          <a:xfrm rot="5400000">
            <a:off x="2659071" y="1452408"/>
            <a:ext cx="2970641" cy="4304707"/>
          </a:xfrm>
          <a:prstGeom prst="bentConnector4">
            <a:avLst>
              <a:gd name="adj1" fmla="val 5244"/>
              <a:gd name="adj2" fmla="val 140151"/>
            </a:avLst>
          </a:prstGeom>
          <a:ln w="3810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直线箭头连接符 3"/>
          <p:cNvCxnSpPr>
            <a:stCxn id="33" idx="2"/>
          </p:cNvCxnSpPr>
          <p:nvPr/>
        </p:nvCxnSpPr>
        <p:spPr>
          <a:xfrm rot="16200000" flipH="1">
            <a:off x="3898510" y="3207775"/>
            <a:ext cx="1784692" cy="1641269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394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Virtual Index and Physical </a:t>
            </a:r>
            <a:r>
              <a:rPr kumimoji="1" lang="en-US" altLang="zh-CN" dirty="0" smtClean="0"/>
              <a:t>Tag</a:t>
            </a:r>
            <a:endParaRPr kumimoji="1" lang="zh-CN" altLang="en-US" dirty="0"/>
          </a:p>
        </p:txBody>
      </p:sp>
      <p:grpSp>
        <p:nvGrpSpPr>
          <p:cNvPr id="63" name="组 62"/>
          <p:cNvGrpSpPr/>
          <p:nvPr/>
        </p:nvGrpSpPr>
        <p:grpSpPr>
          <a:xfrm>
            <a:off x="1924179" y="4244706"/>
            <a:ext cx="5640625" cy="2110568"/>
            <a:chOff x="1924179" y="4244706"/>
            <a:chExt cx="5640625" cy="2110568"/>
          </a:xfrm>
        </p:grpSpPr>
        <p:sp>
          <p:nvSpPr>
            <p:cNvPr id="5" name="矩形 4"/>
            <p:cNvSpPr/>
            <p:nvPr/>
          </p:nvSpPr>
          <p:spPr>
            <a:xfrm>
              <a:off x="1924179" y="4244706"/>
              <a:ext cx="5640625" cy="211056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345115" y="4744742"/>
              <a:ext cx="460215" cy="28302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3916937" y="6372230"/>
            <a:ext cx="2488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/>
              <a:t>CPU Cache</a:t>
            </a:r>
            <a:endParaRPr kumimoji="1"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013933" y="4380750"/>
            <a:ext cx="766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 smtClean="0">
                <a:solidFill>
                  <a:schemeClr val="bg1"/>
                </a:solidFill>
                <a:latin typeface="Arial"/>
                <a:cs typeface="Arial"/>
              </a:rPr>
              <a:t>Set 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92037" y="4905416"/>
            <a:ext cx="85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 smtClean="0">
                <a:solidFill>
                  <a:schemeClr val="bg1"/>
                </a:solidFill>
                <a:latin typeface="Arial"/>
                <a:cs typeface="Arial"/>
              </a:rPr>
              <a:t>Set 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58320" y="5878105"/>
            <a:ext cx="8457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 smtClean="0">
                <a:solidFill>
                  <a:schemeClr val="bg1"/>
                </a:solidFill>
                <a:latin typeface="Arial"/>
                <a:cs typeface="Arial"/>
              </a:rPr>
              <a:t>Set 15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36089" y="4371877"/>
            <a:ext cx="4356496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835220" y="4880346"/>
            <a:ext cx="4357366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867192" y="5867156"/>
            <a:ext cx="4325393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720945"/>
              </p:ext>
            </p:extLst>
          </p:nvPr>
        </p:nvGraphicFramePr>
        <p:xfrm>
          <a:off x="2932880" y="4405180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046356"/>
              </p:ext>
            </p:extLst>
          </p:nvPr>
        </p:nvGraphicFramePr>
        <p:xfrm>
          <a:off x="5092909" y="4405180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936616"/>
              </p:ext>
            </p:extLst>
          </p:nvPr>
        </p:nvGraphicFramePr>
        <p:xfrm>
          <a:off x="2921932" y="4920754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660343"/>
              </p:ext>
            </p:extLst>
          </p:nvPr>
        </p:nvGraphicFramePr>
        <p:xfrm>
          <a:off x="5081961" y="4920754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71435"/>
              </p:ext>
            </p:extLst>
          </p:nvPr>
        </p:nvGraphicFramePr>
        <p:xfrm>
          <a:off x="2909240" y="5915341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804394"/>
              </p:ext>
            </p:extLst>
          </p:nvPr>
        </p:nvGraphicFramePr>
        <p:xfrm>
          <a:off x="5069269" y="5915341"/>
          <a:ext cx="193099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53"/>
                <a:gridCol w="536434"/>
                <a:gridCol w="1127606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Cache line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4488352" y="531166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2000" dirty="0" smtClean="0">
                <a:solidFill>
                  <a:srgbClr val="FFFFFF"/>
                </a:solidFill>
                <a:latin typeface="Arial"/>
                <a:cs typeface="Arial"/>
              </a:rPr>
              <a:t>……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21822" y="3758405"/>
            <a:ext cx="2755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2-</a:t>
            </a:r>
            <a:r>
              <a:rPr kumimoji="1" lang="en-US" altLang="zh-CN" dirty="0"/>
              <a:t>way set associative cache</a:t>
            </a:r>
            <a:endParaRPr lang="zh-CN" altLang="en-US" dirty="0"/>
          </a:p>
        </p:txBody>
      </p:sp>
      <p:sp>
        <p:nvSpPr>
          <p:cNvPr id="29" name="TextBox 15"/>
          <p:cNvSpPr txBox="1"/>
          <p:nvPr/>
        </p:nvSpPr>
        <p:spPr>
          <a:xfrm>
            <a:off x="946296" y="2788673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30" name="TextBox 15"/>
          <p:cNvSpPr txBox="1"/>
          <p:nvPr/>
        </p:nvSpPr>
        <p:spPr>
          <a:xfrm>
            <a:off x="8158682" y="2788673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grpSp>
        <p:nvGrpSpPr>
          <p:cNvPr id="32" name="组 31"/>
          <p:cNvGrpSpPr/>
          <p:nvPr/>
        </p:nvGrpSpPr>
        <p:grpSpPr>
          <a:xfrm>
            <a:off x="1028655" y="3177585"/>
            <a:ext cx="7645699" cy="442779"/>
            <a:chOff x="764736" y="1910902"/>
            <a:chExt cx="7645699" cy="442779"/>
          </a:xfrm>
        </p:grpSpPr>
        <p:sp>
          <p:nvSpPr>
            <p:cNvPr id="33" name="Rectangle 9"/>
            <p:cNvSpPr/>
            <p:nvPr/>
          </p:nvSpPr>
          <p:spPr bwMode="auto">
            <a:xfrm>
              <a:off x="764736" y="1910902"/>
              <a:ext cx="5883133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/>
                  <a:cs typeface="Arial"/>
                </a:rPr>
                <a:t>0x3fffc01</a:t>
              </a:r>
            </a:p>
          </p:txBody>
        </p:sp>
        <p:sp>
          <p:nvSpPr>
            <p:cNvPr id="34" name="Rectangle 9"/>
            <p:cNvSpPr/>
            <p:nvPr/>
          </p:nvSpPr>
          <p:spPr bwMode="auto">
            <a:xfrm>
              <a:off x="6647869" y="1913446"/>
              <a:ext cx="1762566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Arial"/>
                  <a:cs typeface="Arial"/>
                </a:rPr>
                <a:t>Cache line offset</a:t>
              </a:r>
              <a:endParaRPr lang="en-US" sz="16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6" name="TextBox 15"/>
          <p:cNvSpPr txBox="1"/>
          <p:nvPr/>
        </p:nvSpPr>
        <p:spPr>
          <a:xfrm>
            <a:off x="6621000" y="283149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37" name="TextBox 15"/>
          <p:cNvSpPr txBox="1"/>
          <p:nvPr/>
        </p:nvSpPr>
        <p:spPr>
          <a:xfrm>
            <a:off x="6863861" y="2822861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5</a:t>
            </a:r>
          </a:p>
        </p:txBody>
      </p:sp>
      <p:cxnSp>
        <p:nvCxnSpPr>
          <p:cNvPr id="52" name="直线箭头连接符 3"/>
          <p:cNvCxnSpPr>
            <a:stCxn id="34" idx="2"/>
            <a:endCxn id="22" idx="2"/>
          </p:cNvCxnSpPr>
          <p:nvPr/>
        </p:nvCxnSpPr>
        <p:spPr>
          <a:xfrm rot="5400000">
            <a:off x="6110380" y="3557441"/>
            <a:ext cx="1619768" cy="1745614"/>
          </a:xfrm>
          <a:prstGeom prst="bentConnector3">
            <a:avLst>
              <a:gd name="adj1" fmla="val 114113"/>
            </a:avLst>
          </a:prstGeom>
          <a:ln w="381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15"/>
          <p:cNvSpPr txBox="1"/>
          <p:nvPr/>
        </p:nvSpPr>
        <p:spPr>
          <a:xfrm>
            <a:off x="288249" y="3248487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PA:</a:t>
            </a:r>
          </a:p>
        </p:txBody>
      </p:sp>
      <p:sp>
        <p:nvSpPr>
          <p:cNvPr id="44" name="TextBox 15"/>
          <p:cNvSpPr txBox="1"/>
          <p:nvPr/>
        </p:nvSpPr>
        <p:spPr>
          <a:xfrm>
            <a:off x="319958" y="2101836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</a:t>
            </a:r>
            <a:r>
              <a:rPr lang="en-US" dirty="0" smtClean="0">
                <a:latin typeface="Calibri" pitchFamily="34" charset="0"/>
              </a:rPr>
              <a:t>A:</a:t>
            </a:r>
          </a:p>
        </p:txBody>
      </p:sp>
      <p:sp>
        <p:nvSpPr>
          <p:cNvPr id="45" name="TextBox 15"/>
          <p:cNvSpPr txBox="1"/>
          <p:nvPr/>
        </p:nvSpPr>
        <p:spPr>
          <a:xfrm>
            <a:off x="5611489" y="1674723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9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46" name="TextBox 15"/>
          <p:cNvSpPr txBox="1"/>
          <p:nvPr/>
        </p:nvSpPr>
        <p:spPr>
          <a:xfrm>
            <a:off x="6502082" y="166995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</a:t>
            </a:r>
            <a:endParaRPr lang="en-US" dirty="0" smtClean="0">
              <a:latin typeface="Calibri" pitchFamily="34" charset="0"/>
            </a:endParaRPr>
          </a:p>
        </p:txBody>
      </p:sp>
      <p:cxnSp>
        <p:nvCxnSpPr>
          <p:cNvPr id="47" name="直线箭头连接符 3"/>
          <p:cNvCxnSpPr>
            <a:stCxn id="43" idx="2"/>
            <a:endCxn id="21" idx="1"/>
          </p:cNvCxnSpPr>
          <p:nvPr/>
        </p:nvCxnSpPr>
        <p:spPr>
          <a:xfrm rot="5400000">
            <a:off x="3325919" y="2109618"/>
            <a:ext cx="2566838" cy="3374812"/>
          </a:xfrm>
          <a:prstGeom prst="bentConnector4">
            <a:avLst>
              <a:gd name="adj1" fmla="val 46889"/>
              <a:gd name="adj2" fmla="val 106774"/>
            </a:avLst>
          </a:prstGeom>
          <a:ln w="3810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57200" y="1417638"/>
            <a:ext cx="39771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/>
                <a:cs typeface="Arial"/>
              </a:rPr>
              <a:t>access </a:t>
            </a:r>
            <a:r>
              <a:rPr lang="en-US" altLang="zh-CN" sz="2000" b="1" dirty="0" err="1" smtClean="0">
                <a:latin typeface="Arial"/>
                <a:cs typeface="Arial"/>
              </a:rPr>
              <a:t>va</a:t>
            </a:r>
            <a:r>
              <a:rPr lang="en-US" altLang="zh-CN" sz="2000" dirty="0" smtClean="0">
                <a:latin typeface="Arial"/>
                <a:cs typeface="Arial"/>
              </a:rPr>
              <a:t> </a:t>
            </a:r>
            <a:r>
              <a:rPr lang="en-US" altLang="zh-CN" sz="2000" b="1" dirty="0" smtClean="0">
                <a:latin typeface="Arial"/>
                <a:cs typeface="Arial"/>
              </a:rPr>
              <a:t>0x1040  pa 0xffff0040</a:t>
            </a:r>
            <a:r>
              <a:rPr lang="en-US" altLang="zh-CN" sz="2000" dirty="0" smtClean="0">
                <a:latin typeface="Arial"/>
                <a:cs typeface="Arial"/>
              </a:rPr>
              <a:t> </a:t>
            </a:r>
          </a:p>
        </p:txBody>
      </p:sp>
      <p:grpSp>
        <p:nvGrpSpPr>
          <p:cNvPr id="39" name="组 38"/>
          <p:cNvGrpSpPr/>
          <p:nvPr/>
        </p:nvGrpSpPr>
        <p:grpSpPr>
          <a:xfrm>
            <a:off x="1017383" y="2070880"/>
            <a:ext cx="7645699" cy="442779"/>
            <a:chOff x="764736" y="1910902"/>
            <a:chExt cx="7645699" cy="442779"/>
          </a:xfrm>
        </p:grpSpPr>
        <p:sp>
          <p:nvSpPr>
            <p:cNvPr id="40" name="Rectangle 9"/>
            <p:cNvSpPr/>
            <p:nvPr/>
          </p:nvSpPr>
          <p:spPr bwMode="auto">
            <a:xfrm>
              <a:off x="764736" y="1910902"/>
              <a:ext cx="4675587" cy="44023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mr-IN" dirty="0" smtClean="0">
                  <a:solidFill>
                    <a:schemeClr val="bg1"/>
                  </a:solidFill>
                  <a:latin typeface="Arial"/>
                  <a:cs typeface="Arial"/>
                </a:rPr>
                <a:t>…</a:t>
              </a:r>
              <a:endParaRPr lang="en-US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41" name="Rectangle 9"/>
            <p:cNvSpPr/>
            <p:nvPr/>
          </p:nvSpPr>
          <p:spPr bwMode="auto">
            <a:xfrm>
              <a:off x="6647869" y="1913446"/>
              <a:ext cx="1762566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Arial"/>
                  <a:cs typeface="Arial"/>
                </a:rPr>
                <a:t>Cache line offset</a:t>
              </a:r>
              <a:endParaRPr lang="en-US" sz="16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43" name="Rectangle 9"/>
            <p:cNvSpPr/>
            <p:nvPr/>
          </p:nvSpPr>
          <p:spPr bwMode="auto">
            <a:xfrm>
              <a:off x="5440325" y="1913392"/>
              <a:ext cx="1207544" cy="44023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Arial"/>
                  <a:cs typeface="Arial"/>
                </a:rPr>
                <a:t>0x1</a:t>
              </a:r>
              <a:endParaRPr lang="en-US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48" name="直线箭头连接符 3"/>
          <p:cNvCxnSpPr/>
          <p:nvPr/>
        </p:nvCxnSpPr>
        <p:spPr>
          <a:xfrm rot="16200000" flipH="1">
            <a:off x="3952296" y="3230669"/>
            <a:ext cx="1302934" cy="2077235"/>
          </a:xfrm>
          <a:prstGeom prst="bentConnector3">
            <a:avLst>
              <a:gd name="adj1" fmla="val 40757"/>
            </a:avLst>
          </a:prstGeom>
          <a:ln w="38100" cmpd="sng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111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Memory hierarchy</a:t>
            </a:r>
            <a:endParaRPr kumimoji="1" lang="zh-CN" altLang="en-US" dirty="0"/>
          </a:p>
        </p:txBody>
      </p:sp>
      <p:grpSp>
        <p:nvGrpSpPr>
          <p:cNvPr id="9" name="组 8"/>
          <p:cNvGrpSpPr/>
          <p:nvPr/>
        </p:nvGrpSpPr>
        <p:grpSpPr>
          <a:xfrm>
            <a:off x="3378586" y="1297199"/>
            <a:ext cx="1767678" cy="947287"/>
            <a:chOff x="6134132" y="1398807"/>
            <a:chExt cx="2263361" cy="2524666"/>
          </a:xfrm>
          <a:solidFill>
            <a:schemeClr val="bg1"/>
          </a:solidFill>
        </p:grpSpPr>
        <p:sp>
          <p:nvSpPr>
            <p:cNvPr id="10" name="矩形 9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1297053" y="5507203"/>
            <a:ext cx="6442901" cy="1204358"/>
            <a:chOff x="6134132" y="1398807"/>
            <a:chExt cx="2263361" cy="2524666"/>
          </a:xfrm>
        </p:grpSpPr>
        <p:sp>
          <p:nvSpPr>
            <p:cNvPr id="13" name="矩形 12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3600" b="1" dirty="0" smtClean="0">
                  <a:solidFill>
                    <a:schemeClr val="tx1"/>
                  </a:solidFill>
                  <a:latin typeface="Arial"/>
                  <a:cs typeface="Arial"/>
                </a:rPr>
                <a:t>Memory</a:t>
              </a:r>
              <a:endParaRPr kumimoji="1" lang="zh-CN" altLang="en-US" sz="36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359988" y="1996952"/>
              <a:ext cx="70764" cy="550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400" dirty="0">
                <a:latin typeface="Verdana"/>
                <a:cs typeface="Verdana"/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3165680" y="2569747"/>
            <a:ext cx="2384763" cy="725813"/>
            <a:chOff x="6134132" y="1398807"/>
            <a:chExt cx="2263361" cy="252466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6" name="矩形 15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L1 Cache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3961445" y="1425984"/>
            <a:ext cx="1023828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61396" y="1627707"/>
            <a:ext cx="726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rgbClr val="000000"/>
                </a:solidFill>
                <a:latin typeface="Arial"/>
                <a:cs typeface="Arial"/>
              </a:rPr>
              <a:t>CPU</a:t>
            </a:r>
          </a:p>
        </p:txBody>
      </p:sp>
      <p:sp>
        <p:nvSpPr>
          <p:cNvPr id="20" name="矩形 19"/>
          <p:cNvSpPr/>
          <p:nvPr/>
        </p:nvSpPr>
        <p:spPr>
          <a:xfrm>
            <a:off x="3413196" y="1360913"/>
            <a:ext cx="50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 smtClean="0">
                <a:solidFill>
                  <a:srgbClr val="000000"/>
                </a:solidFill>
                <a:latin typeface="Arial"/>
                <a:cs typeface="Arial"/>
              </a:rPr>
              <a:t>rax</a:t>
            </a:r>
            <a:endParaRPr kumimoji="1" lang="en-US" altLang="zh-CN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60573" y="1841160"/>
            <a:ext cx="1023828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12324" y="1776089"/>
            <a:ext cx="50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 smtClean="0">
                <a:solidFill>
                  <a:srgbClr val="000000"/>
                </a:solidFill>
                <a:latin typeface="Arial"/>
                <a:cs typeface="Arial"/>
              </a:rPr>
              <a:t>rbx</a:t>
            </a:r>
            <a:endParaRPr kumimoji="1" lang="en-US" altLang="zh-CN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2759752" y="3652787"/>
            <a:ext cx="3206700" cy="725813"/>
            <a:chOff x="6134132" y="1398807"/>
            <a:chExt cx="2263361" cy="252466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5" name="矩形 24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L2 Cache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2025310" y="4648238"/>
            <a:ext cx="4795058" cy="725813"/>
            <a:chOff x="6134132" y="1398807"/>
            <a:chExt cx="2263361" cy="252466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8" name="矩形 27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L3 Cache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717049" y="2580696"/>
            <a:ext cx="1332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solidFill>
                  <a:srgbClr val="FF0000"/>
                </a:solidFill>
                <a:latin typeface="Arial"/>
                <a:cs typeface="Arial"/>
              </a:rPr>
              <a:t>~ 4 cycles</a:t>
            </a:r>
            <a:endParaRPr kumimoji="1" lang="en-US" altLang="zh-CN" sz="2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642645" y="2612657"/>
            <a:ext cx="16326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Virtual Index</a:t>
            </a:r>
          </a:p>
          <a:p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Physical Tag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152548" y="3596053"/>
            <a:ext cx="26468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Virtual/Physical Index</a:t>
            </a:r>
          </a:p>
          <a:p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Physical Tag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65628" y="4677327"/>
            <a:ext cx="26340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Physical/Virtual Index</a:t>
            </a:r>
          </a:p>
          <a:p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Physical Tag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25042" y="3804723"/>
            <a:ext cx="1474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solidFill>
                  <a:srgbClr val="FF0000"/>
                </a:solidFill>
                <a:latin typeface="Arial"/>
                <a:cs typeface="Arial"/>
              </a:rPr>
              <a:t>~ 12 cycles</a:t>
            </a:r>
            <a:endParaRPr kumimoji="1" lang="en-US" altLang="zh-CN" sz="2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59636" y="4820198"/>
            <a:ext cx="1474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solidFill>
                  <a:srgbClr val="FF0000"/>
                </a:solidFill>
                <a:latin typeface="Arial"/>
                <a:cs typeface="Arial"/>
              </a:rPr>
              <a:t>~ 35 cycles</a:t>
            </a:r>
            <a:endParaRPr kumimoji="1" lang="en-US" altLang="zh-CN" sz="2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7266" y="5855316"/>
            <a:ext cx="16174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solidFill>
                  <a:srgbClr val="FF0000"/>
                </a:solidFill>
                <a:latin typeface="Arial"/>
                <a:cs typeface="Arial"/>
              </a:rPr>
              <a:t>~ 150 cycles</a:t>
            </a:r>
            <a:endParaRPr kumimoji="1" lang="en-US" altLang="zh-CN" sz="2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7299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program runs faster?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5286" y="1510923"/>
            <a:ext cx="3357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#define ROWS 100</a:t>
            </a:r>
          </a:p>
          <a:p>
            <a:r>
              <a:rPr lang="en-US" dirty="0" smtClean="0">
                <a:latin typeface="Consolas"/>
                <a:cs typeface="Consolas"/>
              </a:rPr>
              <a:t>#define COLS 100</a:t>
            </a:r>
          </a:p>
          <a:p>
            <a:r>
              <a:rPr lang="en-US" dirty="0" smtClean="0">
                <a:latin typeface="Consolas"/>
                <a:cs typeface="Consolas"/>
              </a:rPr>
              <a:t>float matrix[ROWS][COLS];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5286" y="2540102"/>
            <a:ext cx="6530303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void </a:t>
            </a:r>
            <a:r>
              <a:rPr lang="en-US" dirty="0" err="1" smtClean="0">
                <a:latin typeface="Consolas"/>
                <a:cs typeface="Consolas"/>
              </a:rPr>
              <a:t>MulRowByRow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>
                <a:latin typeface="Consolas"/>
                <a:cs typeface="Consolas"/>
              </a:rPr>
              <a:t>float </a:t>
            </a:r>
            <a:r>
              <a:rPr lang="en-US" dirty="0" smtClean="0">
                <a:latin typeface="Consolas"/>
                <a:cs typeface="Consolas"/>
              </a:rPr>
              <a:t>mat[</a:t>
            </a:r>
            <a:r>
              <a:rPr lang="en-US" dirty="0">
                <a:latin typeface="Consolas"/>
                <a:cs typeface="Consolas"/>
              </a:rPr>
              <a:t>ROWS][COLS], float c) {</a:t>
            </a:r>
          </a:p>
          <a:p>
            <a:r>
              <a:rPr lang="en-US" dirty="0">
                <a:latin typeface="Consolas"/>
                <a:cs typeface="Consolas"/>
              </a:rPr>
              <a:t>   for 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= 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ROWS;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++) </a:t>
            </a:r>
          </a:p>
          <a:p>
            <a:r>
              <a:rPr lang="en-US" dirty="0">
                <a:latin typeface="Consolas"/>
                <a:cs typeface="Consolas"/>
              </a:rPr>
              <a:t>      for 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j = 0; j &lt; COLS; j++) </a:t>
            </a:r>
          </a:p>
          <a:p>
            <a:r>
              <a:rPr lang="en-US" dirty="0">
                <a:latin typeface="Consolas"/>
                <a:cs typeface="Consolas"/>
              </a:rPr>
              <a:t>         </a:t>
            </a:r>
            <a:r>
              <a:rPr lang="en-US" dirty="0" smtClean="0">
                <a:latin typeface="Consolas"/>
                <a:cs typeface="Consolas"/>
              </a:rPr>
              <a:t>mat[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][j] *= c;</a:t>
            </a:r>
          </a:p>
          <a:p>
            <a:r>
              <a:rPr lang="en-US" dirty="0">
                <a:latin typeface="Consolas"/>
                <a:cs typeface="Consolas"/>
              </a:rPr>
              <a:t>}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4163" y="4489742"/>
            <a:ext cx="6530303" cy="175432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void </a:t>
            </a:r>
            <a:r>
              <a:rPr lang="en-US" dirty="0" err="1" smtClean="0">
                <a:latin typeface="Consolas"/>
                <a:cs typeface="Consolas"/>
              </a:rPr>
              <a:t>MulColByCol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>
                <a:latin typeface="Consolas"/>
                <a:cs typeface="Consolas"/>
              </a:rPr>
              <a:t>float </a:t>
            </a:r>
            <a:r>
              <a:rPr lang="en-US" dirty="0" smtClean="0">
                <a:latin typeface="Consolas"/>
                <a:cs typeface="Consolas"/>
              </a:rPr>
              <a:t>mat[</a:t>
            </a:r>
            <a:r>
              <a:rPr lang="en-US" dirty="0">
                <a:latin typeface="Consolas"/>
                <a:cs typeface="Consolas"/>
              </a:rPr>
              <a:t>ROWS][COLS], float c) {</a:t>
            </a:r>
          </a:p>
          <a:p>
            <a:r>
              <a:rPr lang="en-US" dirty="0">
                <a:latin typeface="Consolas"/>
                <a:cs typeface="Consolas"/>
              </a:rPr>
              <a:t>   for 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j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= 0; </a:t>
            </a:r>
            <a:r>
              <a:rPr lang="en-US" dirty="0" smtClean="0">
                <a:latin typeface="Consolas"/>
                <a:cs typeface="Consolas"/>
              </a:rPr>
              <a:t>j </a:t>
            </a:r>
            <a:r>
              <a:rPr lang="en-US" dirty="0">
                <a:latin typeface="Consolas"/>
                <a:cs typeface="Consolas"/>
              </a:rPr>
              <a:t>&lt; </a:t>
            </a:r>
            <a:r>
              <a:rPr lang="en-US" dirty="0" smtClean="0">
                <a:latin typeface="Consolas"/>
                <a:cs typeface="Consolas"/>
              </a:rPr>
              <a:t>COLS; j+</a:t>
            </a:r>
            <a:r>
              <a:rPr lang="en-US" dirty="0">
                <a:latin typeface="Consolas"/>
                <a:cs typeface="Consolas"/>
              </a:rPr>
              <a:t>+) </a:t>
            </a:r>
          </a:p>
          <a:p>
            <a:r>
              <a:rPr lang="en-US" dirty="0">
                <a:latin typeface="Consolas"/>
                <a:cs typeface="Consolas"/>
              </a:rPr>
              <a:t>      for 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= 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 </a:t>
            </a:r>
            <a:r>
              <a:rPr lang="en-US" dirty="0" smtClean="0">
                <a:latin typeface="Consolas"/>
                <a:cs typeface="Consolas"/>
              </a:rPr>
              <a:t>ROWS; </a:t>
            </a:r>
            <a:r>
              <a:rPr lang="en-US" dirty="0" smtClean="0">
                <a:latin typeface="Consolas"/>
                <a:cs typeface="Consolas"/>
              </a:rPr>
              <a:t>i</a:t>
            </a:r>
            <a:r>
              <a:rPr lang="en-US" smtClean="0">
                <a:latin typeface="Consolas"/>
                <a:cs typeface="Consolas"/>
              </a:rPr>
              <a:t>+</a:t>
            </a:r>
            <a:r>
              <a:rPr lang="en-US" dirty="0">
                <a:latin typeface="Consolas"/>
                <a:cs typeface="Consolas"/>
              </a:rPr>
              <a:t>+) </a:t>
            </a:r>
          </a:p>
          <a:p>
            <a:r>
              <a:rPr lang="en-US" dirty="0">
                <a:latin typeface="Consolas"/>
                <a:cs typeface="Consolas"/>
              </a:rPr>
              <a:t>         </a:t>
            </a:r>
            <a:r>
              <a:rPr lang="en-US" dirty="0" smtClean="0">
                <a:latin typeface="Consolas"/>
                <a:cs typeface="Consolas"/>
              </a:rPr>
              <a:t>mat[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][j] *= c;</a:t>
            </a:r>
          </a:p>
          <a:p>
            <a:r>
              <a:rPr lang="en-US" dirty="0">
                <a:latin typeface="Consolas"/>
                <a:cs typeface="Consolas"/>
              </a:rPr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48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Caching </a:t>
            </a:r>
            <a:r>
              <a:rPr lang="en-US" dirty="0" smtClean="0"/>
              <a:t>is used to speed </a:t>
            </a:r>
            <a:r>
              <a:rPr lang="en-US" dirty="0" smtClean="0"/>
              <a:t>up memory access</a:t>
            </a:r>
          </a:p>
          <a:p>
            <a:pPr lvl="1"/>
            <a:r>
              <a:rPr lang="en-US" dirty="0" smtClean="0"/>
              <a:t>L1/L2/L3 cache data</a:t>
            </a:r>
          </a:p>
          <a:p>
            <a:r>
              <a:rPr lang="en-US" dirty="0" smtClean="0"/>
              <a:t>TLB cache address translation</a:t>
            </a:r>
          </a:p>
          <a:p>
            <a:r>
              <a:rPr lang="en-US" dirty="0" smtClean="0"/>
              <a:t>Cache design:</a:t>
            </a:r>
          </a:p>
          <a:p>
            <a:pPr lvl="1"/>
            <a:r>
              <a:rPr lang="en-US" dirty="0" smtClean="0"/>
              <a:t>Direct mapping</a:t>
            </a:r>
          </a:p>
          <a:p>
            <a:pPr lvl="1"/>
            <a:r>
              <a:rPr lang="en-US" dirty="0" smtClean="0"/>
              <a:t>Multi-way set associative</a:t>
            </a:r>
          </a:p>
          <a:p>
            <a:pPr lvl="1"/>
            <a:r>
              <a:rPr lang="en-US" dirty="0" smtClean="0"/>
              <a:t>Virtual index + physical tag parallelize cache access and address translation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03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Principle </a:t>
            </a:r>
            <a:r>
              <a:rPr kumimoji="1" lang="en-US" altLang="zh-CN" dirty="0"/>
              <a:t>of l</a:t>
            </a:r>
            <a:r>
              <a:rPr kumimoji="1" lang="en-US" altLang="zh-CN" dirty="0" smtClean="0"/>
              <a:t>ocality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Temporal locality</a:t>
            </a:r>
          </a:p>
          <a:p>
            <a:pPr lvl="1"/>
            <a:r>
              <a:rPr kumimoji="1" lang="en-US" altLang="zh-CN" dirty="0"/>
              <a:t>If </a:t>
            </a:r>
            <a:r>
              <a:rPr kumimoji="1" lang="en-US" altLang="zh-CN" dirty="0" smtClean="0"/>
              <a:t>memory </a:t>
            </a:r>
            <a:r>
              <a:rPr kumimoji="1" lang="en-US" altLang="zh-CN" dirty="0"/>
              <a:t>location </a:t>
            </a:r>
            <a:r>
              <a:rPr kumimoji="1" lang="en-US" altLang="zh-CN" dirty="0" smtClean="0"/>
              <a:t>x is </a:t>
            </a:r>
            <a:r>
              <a:rPr kumimoji="1" lang="en-US" altLang="zh-CN" dirty="0"/>
              <a:t>referenced, then </a:t>
            </a:r>
            <a:r>
              <a:rPr kumimoji="1" lang="en-US" altLang="zh-CN" dirty="0" smtClean="0"/>
              <a:t>x will likely be referenced </a:t>
            </a:r>
            <a:r>
              <a:rPr kumimoji="1" lang="en-US" altLang="zh-CN" dirty="0"/>
              <a:t>again in the near future</a:t>
            </a:r>
            <a:r>
              <a:rPr kumimoji="1" lang="en-US" altLang="zh-CN" dirty="0" smtClean="0"/>
              <a:t>.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Spatial </a:t>
            </a:r>
            <a:r>
              <a:rPr kumimoji="1" lang="en-US" altLang="zh-CN" dirty="0" smtClean="0"/>
              <a:t>locality</a:t>
            </a:r>
          </a:p>
          <a:p>
            <a:pPr lvl="1"/>
            <a:r>
              <a:rPr kumimoji="1" lang="en-US" altLang="zh-CN" dirty="0"/>
              <a:t>If </a:t>
            </a:r>
            <a:r>
              <a:rPr kumimoji="1" lang="en-US" altLang="zh-CN" dirty="0" smtClean="0"/>
              <a:t>memory location x is referenced, </a:t>
            </a:r>
            <a:r>
              <a:rPr kumimoji="1" lang="en-US" altLang="zh-CN" dirty="0"/>
              <a:t>then </a:t>
            </a:r>
            <a:r>
              <a:rPr kumimoji="1" lang="en-US" altLang="zh-CN" dirty="0" smtClean="0"/>
              <a:t>locations near x will likely be referenced </a:t>
            </a:r>
            <a:r>
              <a:rPr kumimoji="1" lang="en-US" altLang="zh-CN" dirty="0"/>
              <a:t>in the near future</a:t>
            </a:r>
            <a:r>
              <a:rPr kumimoji="1" lang="en-US" altLang="zh-CN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1596" y="5156844"/>
            <a:ext cx="7198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Idea: buffer recently accessed data in cache close to CPU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16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Basic idea - caching</a:t>
            </a:r>
            <a:endParaRPr kumimoji="1" lang="zh-CN" altLang="en-US" dirty="0"/>
          </a:p>
        </p:txBody>
      </p:sp>
      <p:grpSp>
        <p:nvGrpSpPr>
          <p:cNvPr id="7" name="组 6"/>
          <p:cNvGrpSpPr/>
          <p:nvPr/>
        </p:nvGrpSpPr>
        <p:grpSpPr>
          <a:xfrm>
            <a:off x="3378586" y="1297199"/>
            <a:ext cx="1767678" cy="1144361"/>
            <a:chOff x="6134132" y="1398807"/>
            <a:chExt cx="2263361" cy="2524666"/>
          </a:xfrm>
          <a:solidFill>
            <a:schemeClr val="bg1"/>
          </a:solidFill>
        </p:grpSpPr>
        <p:sp>
          <p:nvSpPr>
            <p:cNvPr id="8" name="矩形 7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1143786" y="4819508"/>
            <a:ext cx="6442901" cy="1410310"/>
            <a:chOff x="6134132" y="1398807"/>
            <a:chExt cx="2263361" cy="2524666"/>
          </a:xfrm>
        </p:grpSpPr>
        <p:sp>
          <p:nvSpPr>
            <p:cNvPr id="11" name="矩形 10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3600" b="1" dirty="0" smtClean="0">
                  <a:solidFill>
                    <a:schemeClr val="tx1"/>
                  </a:solidFill>
                  <a:latin typeface="Arial"/>
                  <a:cs typeface="Arial"/>
                </a:rPr>
                <a:t>Memory</a:t>
              </a:r>
              <a:endParaRPr kumimoji="1" lang="zh-CN" altLang="en-US" sz="36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359988" y="1996952"/>
              <a:ext cx="70764" cy="550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400" dirty="0">
                <a:latin typeface="Verdana"/>
                <a:cs typeface="Verdana"/>
              </a:endParaRPr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2441306" y="3018646"/>
            <a:ext cx="3547029" cy="858175"/>
            <a:chOff x="6134132" y="1398807"/>
            <a:chExt cx="2263361" cy="252466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4" name="矩形 13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Cache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3961445" y="1425984"/>
            <a:ext cx="1023828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61396" y="1627707"/>
            <a:ext cx="726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rgbClr val="000000"/>
                </a:solidFill>
                <a:latin typeface="Arial"/>
                <a:cs typeface="Arial"/>
              </a:rPr>
              <a:t>CPU</a:t>
            </a:r>
          </a:p>
        </p:txBody>
      </p:sp>
      <p:sp>
        <p:nvSpPr>
          <p:cNvPr id="18" name="矩形 17"/>
          <p:cNvSpPr/>
          <p:nvPr/>
        </p:nvSpPr>
        <p:spPr>
          <a:xfrm>
            <a:off x="3413196" y="1360913"/>
            <a:ext cx="50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 smtClean="0">
                <a:solidFill>
                  <a:srgbClr val="000000"/>
                </a:solidFill>
                <a:latin typeface="Arial"/>
                <a:cs typeface="Arial"/>
              </a:rPr>
              <a:t>rax</a:t>
            </a:r>
            <a:endParaRPr kumimoji="1" lang="en-US" altLang="zh-CN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60573" y="1841160"/>
            <a:ext cx="1023828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12324" y="1776089"/>
            <a:ext cx="50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 smtClean="0">
                <a:solidFill>
                  <a:srgbClr val="000000"/>
                </a:solidFill>
                <a:latin typeface="Arial"/>
                <a:cs typeface="Arial"/>
              </a:rPr>
              <a:t>rbx</a:t>
            </a:r>
            <a:endParaRPr kumimoji="1" lang="en-US" altLang="zh-CN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07073" y="2929037"/>
            <a:ext cx="290701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Smaller, </a:t>
            </a:r>
          </a:p>
          <a:p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Faster,</a:t>
            </a:r>
          </a:p>
          <a:p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Closer 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to CPU (on-chip)</a:t>
            </a:r>
            <a:endParaRPr kumimoji="1" lang="en-US" altLang="zh-CN" sz="20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3150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Basic idea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 caching</a:t>
            </a:r>
            <a:endParaRPr kumimoji="1" lang="zh-CN" altLang="en-US" dirty="0"/>
          </a:p>
        </p:txBody>
      </p:sp>
      <p:grpSp>
        <p:nvGrpSpPr>
          <p:cNvPr id="7" name="组 6"/>
          <p:cNvGrpSpPr/>
          <p:nvPr/>
        </p:nvGrpSpPr>
        <p:grpSpPr>
          <a:xfrm>
            <a:off x="3378586" y="1297199"/>
            <a:ext cx="1767678" cy="1144361"/>
            <a:chOff x="6134132" y="1398807"/>
            <a:chExt cx="2263361" cy="2524666"/>
          </a:xfrm>
          <a:solidFill>
            <a:schemeClr val="bg1"/>
          </a:solidFill>
        </p:grpSpPr>
        <p:sp>
          <p:nvSpPr>
            <p:cNvPr id="8" name="矩形 7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1143786" y="4819508"/>
            <a:ext cx="6442901" cy="1410310"/>
            <a:chOff x="6134132" y="1398807"/>
            <a:chExt cx="2263361" cy="2524666"/>
          </a:xfrm>
        </p:grpSpPr>
        <p:sp>
          <p:nvSpPr>
            <p:cNvPr id="11" name="矩形 10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3600" b="1" dirty="0" smtClean="0">
                  <a:solidFill>
                    <a:schemeClr val="tx1"/>
                  </a:solidFill>
                  <a:latin typeface="Arial"/>
                  <a:cs typeface="Arial"/>
                </a:rPr>
                <a:t>Memory</a:t>
              </a:r>
              <a:endParaRPr kumimoji="1" lang="zh-CN" altLang="en-US" sz="36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359988" y="1996952"/>
              <a:ext cx="70764" cy="550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400" dirty="0">
                <a:latin typeface="Verdana"/>
                <a:cs typeface="Verdana"/>
              </a:endParaRPr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2441306" y="3018646"/>
            <a:ext cx="3547029" cy="858175"/>
            <a:chOff x="6134132" y="1398807"/>
            <a:chExt cx="2263361" cy="252466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4" name="矩形 13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Cache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3961445" y="1425984"/>
            <a:ext cx="1023828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400" b="1" dirty="0" smtClean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endParaRPr kumimoji="1" lang="zh-CN" altLang="en-US" sz="24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61396" y="1627707"/>
            <a:ext cx="726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rgbClr val="000000"/>
                </a:solidFill>
                <a:latin typeface="Arial"/>
                <a:cs typeface="Arial"/>
              </a:rPr>
              <a:t>CPU</a:t>
            </a:r>
          </a:p>
        </p:txBody>
      </p:sp>
      <p:sp>
        <p:nvSpPr>
          <p:cNvPr id="18" name="矩形 17"/>
          <p:cNvSpPr/>
          <p:nvPr/>
        </p:nvSpPr>
        <p:spPr>
          <a:xfrm>
            <a:off x="3413196" y="1360913"/>
            <a:ext cx="50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 smtClean="0">
                <a:solidFill>
                  <a:srgbClr val="000000"/>
                </a:solidFill>
                <a:latin typeface="Arial"/>
                <a:cs typeface="Arial"/>
              </a:rPr>
              <a:t>rax</a:t>
            </a:r>
            <a:endParaRPr kumimoji="1" lang="en-US" altLang="zh-CN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60573" y="1841160"/>
            <a:ext cx="1023828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12324" y="1776089"/>
            <a:ext cx="50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 smtClean="0">
                <a:solidFill>
                  <a:srgbClr val="000000"/>
                </a:solidFill>
                <a:latin typeface="Arial"/>
                <a:cs typeface="Arial"/>
              </a:rPr>
              <a:t>rbx</a:t>
            </a:r>
            <a:endParaRPr kumimoji="1" lang="en-US" altLang="zh-CN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07073" y="2929037"/>
            <a:ext cx="182373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Smaller, </a:t>
            </a:r>
          </a:p>
          <a:p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Faster,</a:t>
            </a:r>
          </a:p>
          <a:p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Closer to CPU</a:t>
            </a:r>
            <a:endParaRPr kumimoji="1" lang="en-US" altLang="zh-CN" sz="2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>
            <a:off x="4795059" y="2441560"/>
            <a:ext cx="21896" cy="2377948"/>
          </a:xfrm>
          <a:prstGeom prst="straightConnector1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 flipV="1">
            <a:off x="3654724" y="2441560"/>
            <a:ext cx="1" cy="2377949"/>
          </a:xfrm>
          <a:prstGeom prst="straightConnector1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984401" y="4149821"/>
            <a:ext cx="2236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Access the data 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500665" y="4102166"/>
            <a:ext cx="20098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Send the data 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d</a:t>
            </a:r>
          </a:p>
          <a:p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to </a:t>
            </a:r>
            <a:r>
              <a:rPr kumimoji="1" lang="en-US" altLang="zh-CN" sz="2000" dirty="0" err="1" smtClean="0">
                <a:solidFill>
                  <a:srgbClr val="000000"/>
                </a:solidFill>
                <a:latin typeface="Arial"/>
                <a:cs typeface="Arial"/>
              </a:rPr>
              <a:t>cpu</a:t>
            </a:r>
            <a:endParaRPr kumimoji="1" lang="en-US" altLang="zh-CN" sz="2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2215" y="3070858"/>
            <a:ext cx="17768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Buffer 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 in the </a:t>
            </a:r>
          </a:p>
          <a:p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cache</a:t>
            </a:r>
            <a:endParaRPr kumimoji="1" lang="en-US" altLang="zh-CN" sz="20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7022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Basic idea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 caching</a:t>
            </a:r>
            <a:endParaRPr kumimoji="1" lang="zh-CN" altLang="en-US" dirty="0"/>
          </a:p>
        </p:txBody>
      </p:sp>
      <p:grpSp>
        <p:nvGrpSpPr>
          <p:cNvPr id="7" name="组 6"/>
          <p:cNvGrpSpPr/>
          <p:nvPr/>
        </p:nvGrpSpPr>
        <p:grpSpPr>
          <a:xfrm>
            <a:off x="3378586" y="1297199"/>
            <a:ext cx="1767678" cy="1144361"/>
            <a:chOff x="6134132" y="1398807"/>
            <a:chExt cx="2263361" cy="2524666"/>
          </a:xfrm>
          <a:solidFill>
            <a:schemeClr val="bg1"/>
          </a:solidFill>
        </p:grpSpPr>
        <p:sp>
          <p:nvSpPr>
            <p:cNvPr id="8" name="矩形 7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1143786" y="4819508"/>
            <a:ext cx="6442901" cy="1410310"/>
            <a:chOff x="6134132" y="1398807"/>
            <a:chExt cx="2263361" cy="2524666"/>
          </a:xfrm>
        </p:grpSpPr>
        <p:sp>
          <p:nvSpPr>
            <p:cNvPr id="11" name="矩形 10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3600" b="1" dirty="0" smtClean="0">
                  <a:solidFill>
                    <a:schemeClr val="tx1"/>
                  </a:solidFill>
                  <a:latin typeface="Arial"/>
                  <a:cs typeface="Arial"/>
                </a:rPr>
                <a:t>Memory</a:t>
              </a:r>
              <a:endParaRPr kumimoji="1" lang="zh-CN" altLang="en-US" sz="36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359988" y="1996952"/>
              <a:ext cx="70764" cy="550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400" dirty="0">
                <a:latin typeface="Verdana"/>
                <a:cs typeface="Verdana"/>
              </a:endParaRPr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2441306" y="3018646"/>
            <a:ext cx="3547029" cy="858175"/>
            <a:chOff x="6134132" y="1398807"/>
            <a:chExt cx="2263361" cy="252466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4" name="矩形 13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Cache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3961445" y="1425984"/>
            <a:ext cx="1023828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400" b="1" dirty="0" smtClean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endParaRPr kumimoji="1" lang="zh-CN" altLang="en-US" sz="24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61396" y="1627707"/>
            <a:ext cx="726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rgbClr val="000000"/>
                </a:solidFill>
                <a:latin typeface="Arial"/>
                <a:cs typeface="Arial"/>
              </a:rPr>
              <a:t>CPU</a:t>
            </a:r>
          </a:p>
        </p:txBody>
      </p:sp>
      <p:sp>
        <p:nvSpPr>
          <p:cNvPr id="18" name="矩形 17"/>
          <p:cNvSpPr/>
          <p:nvPr/>
        </p:nvSpPr>
        <p:spPr>
          <a:xfrm>
            <a:off x="3413196" y="1360913"/>
            <a:ext cx="50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 smtClean="0">
                <a:solidFill>
                  <a:srgbClr val="000000"/>
                </a:solidFill>
                <a:latin typeface="Arial"/>
                <a:cs typeface="Arial"/>
              </a:rPr>
              <a:t>rax</a:t>
            </a:r>
            <a:endParaRPr kumimoji="1" lang="en-US" altLang="zh-CN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60573" y="1841160"/>
            <a:ext cx="1023828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12324" y="1776089"/>
            <a:ext cx="50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 smtClean="0">
                <a:solidFill>
                  <a:srgbClr val="000000"/>
                </a:solidFill>
                <a:latin typeface="Arial"/>
                <a:cs typeface="Arial"/>
              </a:rPr>
              <a:t>rbx</a:t>
            </a:r>
            <a:endParaRPr kumimoji="1" lang="en-US" altLang="zh-CN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07073" y="2929037"/>
            <a:ext cx="182373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Smaller, </a:t>
            </a:r>
          </a:p>
          <a:p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Faster,</a:t>
            </a:r>
          </a:p>
          <a:p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Closer to CPU</a:t>
            </a:r>
            <a:endParaRPr kumimoji="1" lang="en-US" altLang="zh-CN" sz="2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>
            <a:off x="4795059" y="2441560"/>
            <a:ext cx="21896" cy="577086"/>
          </a:xfrm>
          <a:prstGeom prst="straightConnector1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 flipV="1">
            <a:off x="3654725" y="2441561"/>
            <a:ext cx="0" cy="577085"/>
          </a:xfrm>
          <a:prstGeom prst="straightConnector1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146264" y="2528927"/>
            <a:ext cx="2236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Access the data 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30211" y="2441561"/>
            <a:ext cx="2433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Send the buffered 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0552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Basic idea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 caching</a:t>
            </a:r>
            <a:endParaRPr kumimoji="1" lang="zh-CN" altLang="en-US" dirty="0"/>
          </a:p>
        </p:txBody>
      </p:sp>
      <p:grpSp>
        <p:nvGrpSpPr>
          <p:cNvPr id="7" name="组 6"/>
          <p:cNvGrpSpPr/>
          <p:nvPr/>
        </p:nvGrpSpPr>
        <p:grpSpPr>
          <a:xfrm>
            <a:off x="3378586" y="1297199"/>
            <a:ext cx="1767678" cy="1144361"/>
            <a:chOff x="6134132" y="1398807"/>
            <a:chExt cx="2263361" cy="2524666"/>
          </a:xfrm>
          <a:solidFill>
            <a:schemeClr val="bg1"/>
          </a:solidFill>
        </p:grpSpPr>
        <p:sp>
          <p:nvSpPr>
            <p:cNvPr id="8" name="矩形 7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1143786" y="4819508"/>
            <a:ext cx="6442901" cy="1410310"/>
            <a:chOff x="6134132" y="1398807"/>
            <a:chExt cx="2263361" cy="2524666"/>
          </a:xfrm>
        </p:grpSpPr>
        <p:sp>
          <p:nvSpPr>
            <p:cNvPr id="11" name="矩形 10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3600" b="1" dirty="0" smtClean="0">
                  <a:solidFill>
                    <a:schemeClr val="tx1"/>
                  </a:solidFill>
                  <a:latin typeface="Arial"/>
                  <a:cs typeface="Arial"/>
                </a:rPr>
                <a:t>Memory</a:t>
              </a:r>
              <a:endParaRPr kumimoji="1" lang="zh-CN" altLang="en-US" sz="36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359988" y="1996952"/>
              <a:ext cx="70764" cy="550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400" dirty="0">
                <a:latin typeface="Verdana"/>
                <a:cs typeface="Verdana"/>
              </a:endParaRPr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2441306" y="3018646"/>
            <a:ext cx="3547029" cy="858175"/>
            <a:chOff x="6134132" y="1398807"/>
            <a:chExt cx="2263361" cy="252466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4" name="矩形 13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Cache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3961445" y="1425984"/>
            <a:ext cx="1023828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400" b="1" dirty="0" smtClean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endParaRPr kumimoji="1" lang="zh-CN" altLang="en-US" sz="24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61396" y="1627707"/>
            <a:ext cx="726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rgbClr val="000000"/>
                </a:solidFill>
                <a:latin typeface="Arial"/>
                <a:cs typeface="Arial"/>
              </a:rPr>
              <a:t>CPU</a:t>
            </a:r>
          </a:p>
        </p:txBody>
      </p:sp>
      <p:sp>
        <p:nvSpPr>
          <p:cNvPr id="18" name="矩形 17"/>
          <p:cNvSpPr/>
          <p:nvPr/>
        </p:nvSpPr>
        <p:spPr>
          <a:xfrm>
            <a:off x="3413196" y="1360913"/>
            <a:ext cx="50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 smtClean="0">
                <a:solidFill>
                  <a:srgbClr val="000000"/>
                </a:solidFill>
                <a:latin typeface="Arial"/>
                <a:cs typeface="Arial"/>
              </a:rPr>
              <a:t>rax</a:t>
            </a:r>
            <a:endParaRPr kumimoji="1" lang="en-US" altLang="zh-CN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60573" y="1841160"/>
            <a:ext cx="1023828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12324" y="1776089"/>
            <a:ext cx="50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 smtClean="0">
                <a:solidFill>
                  <a:srgbClr val="000000"/>
                </a:solidFill>
                <a:latin typeface="Arial"/>
                <a:cs typeface="Arial"/>
              </a:rPr>
              <a:t>rbx</a:t>
            </a:r>
            <a:endParaRPr kumimoji="1" lang="en-US" altLang="zh-CN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07073" y="2929037"/>
            <a:ext cx="182373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Smaller, </a:t>
            </a:r>
          </a:p>
          <a:p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Faster,</a:t>
            </a:r>
          </a:p>
          <a:p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Closer to CPU</a:t>
            </a:r>
            <a:endParaRPr kumimoji="1" lang="en-US" altLang="zh-CN" sz="2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>
            <a:off x="4795059" y="2441560"/>
            <a:ext cx="21896" cy="577086"/>
          </a:xfrm>
          <a:prstGeom prst="straightConnector1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 flipV="1">
            <a:off x="3654725" y="2441561"/>
            <a:ext cx="0" cy="577085"/>
          </a:xfrm>
          <a:prstGeom prst="straightConnector1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146264" y="2528927"/>
            <a:ext cx="2236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Access the data 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30211" y="2441561"/>
            <a:ext cx="2433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Send the buffered 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470027" y="4864289"/>
            <a:ext cx="2116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solidFill>
                  <a:srgbClr val="FF0000"/>
                </a:solidFill>
                <a:latin typeface="Arial"/>
                <a:cs typeface="Arial"/>
              </a:rPr>
              <a:t>100 ~ 200 cycles</a:t>
            </a:r>
            <a:endParaRPr kumimoji="1" lang="en-US" altLang="zh-CN" sz="2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84711" y="3021910"/>
            <a:ext cx="1332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solidFill>
                  <a:srgbClr val="FF0000"/>
                </a:solidFill>
                <a:latin typeface="Arial"/>
                <a:cs typeface="Arial"/>
              </a:rPr>
              <a:t>~ 4 cycles</a:t>
            </a:r>
            <a:endParaRPr kumimoji="1" lang="en-US" altLang="zh-CN" sz="2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5786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Intuitive implementation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52692" cy="21880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Caching at byte </a:t>
            </a:r>
            <a:r>
              <a:rPr kumimoji="1" lang="en-US" altLang="zh-CN" dirty="0" smtClean="0"/>
              <a:t>granularity?</a:t>
            </a:r>
            <a:endParaRPr kumimoji="1" lang="en-US" altLang="zh-CN" dirty="0" smtClean="0"/>
          </a:p>
          <a:p>
            <a:pPr>
              <a:buFont typeface="Symbol" charset="2"/>
              <a:buChar char="-"/>
            </a:pPr>
            <a:r>
              <a:rPr kumimoji="1" lang="en-US" altLang="zh-CN" dirty="0" smtClean="0"/>
              <a:t>Too slow</a:t>
            </a:r>
            <a:endParaRPr kumimoji="1" lang="en-US" altLang="zh-CN" dirty="0" smtClean="0"/>
          </a:p>
          <a:p>
            <a:pPr lvl="1">
              <a:buFont typeface="Symbol" charset="2"/>
              <a:buChar char="-"/>
            </a:pPr>
            <a:r>
              <a:rPr kumimoji="1" lang="en-US" altLang="zh-CN" sz="1900" dirty="0" err="1" smtClean="0">
                <a:latin typeface="Consolas"/>
                <a:cs typeface="Consolas"/>
              </a:rPr>
              <a:t>movq</a:t>
            </a:r>
            <a:r>
              <a:rPr kumimoji="1" lang="en-US" altLang="zh-CN" sz="1900" dirty="0" smtClean="0">
                <a:latin typeface="Consolas"/>
                <a:cs typeface="Consolas"/>
              </a:rPr>
              <a:t> (%</a:t>
            </a:r>
            <a:r>
              <a:rPr kumimoji="1" lang="en-US" altLang="zh-CN" sz="1900" dirty="0" err="1" smtClean="0">
                <a:latin typeface="Consolas"/>
                <a:cs typeface="Consolas"/>
              </a:rPr>
              <a:t>rax</a:t>
            </a:r>
            <a:r>
              <a:rPr kumimoji="1" lang="en-US" altLang="zh-CN" sz="1900" dirty="0" smtClean="0">
                <a:latin typeface="Consolas"/>
                <a:cs typeface="Consolas"/>
              </a:rPr>
              <a:t>), %</a:t>
            </a:r>
            <a:r>
              <a:rPr kumimoji="1" lang="en-US" altLang="zh-CN" sz="1900" dirty="0" err="1" smtClean="0">
                <a:latin typeface="Consolas"/>
                <a:cs typeface="Consolas"/>
              </a:rPr>
              <a:t>rbx</a:t>
            </a:r>
            <a:r>
              <a:rPr kumimoji="1" lang="en-US" altLang="zh-CN" sz="1900" dirty="0"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sym typeface="Wingdings"/>
              </a:rPr>
              <a:t>requires </a:t>
            </a:r>
            <a:r>
              <a:rPr kumimoji="1" lang="en-US" altLang="zh-CN" dirty="0" smtClean="0"/>
              <a:t>searching the cache 8 </a:t>
            </a:r>
            <a:r>
              <a:rPr kumimoji="1" lang="en-US" altLang="zh-CN" dirty="0" smtClean="0"/>
              <a:t>times</a:t>
            </a:r>
          </a:p>
          <a:p>
            <a:pPr>
              <a:buFont typeface="Symbol" charset="2"/>
              <a:buChar char="-"/>
            </a:pPr>
            <a:r>
              <a:rPr kumimoji="1" lang="en-US" altLang="zh-CN" dirty="0" smtClean="0"/>
              <a:t>High </a:t>
            </a:r>
            <a:r>
              <a:rPr kumimoji="1" lang="en-US" altLang="zh-CN" dirty="0" smtClean="0"/>
              <a:t>bookkeeping overhead</a:t>
            </a:r>
          </a:p>
          <a:p>
            <a:pPr lvl="1">
              <a:buFont typeface="Symbol" charset="2"/>
              <a:buChar char="-"/>
            </a:pPr>
            <a:r>
              <a:rPr kumimoji="1" lang="en-US" altLang="zh-CN" dirty="0" smtClean="0"/>
              <a:t>each </a:t>
            </a:r>
            <a:r>
              <a:rPr kumimoji="1" lang="en-US" altLang="zh-CN" dirty="0" smtClean="0"/>
              <a:t>cache </a:t>
            </a:r>
            <a:r>
              <a:rPr kumimoji="1" lang="en-US" altLang="zh-CN" dirty="0" smtClean="0"/>
              <a:t>entry has 8 bytes of address and 1 byte of data</a:t>
            </a:r>
            <a:endParaRPr kumimoji="1" lang="zh-CN" altLang="en-US" dirty="0"/>
          </a:p>
        </p:txBody>
      </p:sp>
      <p:grpSp>
        <p:nvGrpSpPr>
          <p:cNvPr id="52" name="组 51"/>
          <p:cNvGrpSpPr/>
          <p:nvPr/>
        </p:nvGrpSpPr>
        <p:grpSpPr>
          <a:xfrm>
            <a:off x="1729725" y="4504214"/>
            <a:ext cx="4554192" cy="1941346"/>
            <a:chOff x="6134132" y="1398807"/>
            <a:chExt cx="2263361" cy="252466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3" name="矩形 52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178777"/>
              </p:ext>
            </p:extLst>
          </p:nvPr>
        </p:nvGraphicFramePr>
        <p:xfrm>
          <a:off x="1937729" y="4658042"/>
          <a:ext cx="4163063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2540"/>
                <a:gridCol w="1850523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PA (Physical address)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 (1 byte)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0971">
                <a:tc>
                  <a:txBody>
                    <a:bodyPr/>
                    <a:lstStyle/>
                    <a:p>
                      <a:r>
                        <a:rPr lang="de-DE" altLang="zh-CN" sz="1600" dirty="0" smtClean="0">
                          <a:latin typeface="Arial"/>
                          <a:cs typeface="Arial"/>
                        </a:rPr>
                        <a:t>0x100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600" dirty="0" smtClean="0">
                          <a:latin typeface="Arial"/>
                          <a:cs typeface="Arial"/>
                        </a:rPr>
                        <a:t>0x101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de-DE" altLang="zh-CN" sz="1600" dirty="0" smtClean="0">
                          <a:latin typeface="Arial"/>
                          <a:cs typeface="Arial"/>
                        </a:rPr>
                        <a:t>0x102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de-DE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0x103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3525134" y="3788255"/>
            <a:ext cx="2758782" cy="1436235"/>
            <a:chOff x="3525134" y="3788255"/>
            <a:chExt cx="2758782" cy="143623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941143" y="3788255"/>
              <a:ext cx="23427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" idx="2"/>
            </p:cNvCxnSpPr>
            <p:nvPr/>
          </p:nvCxnSpPr>
          <p:spPr>
            <a:xfrm flipH="1">
              <a:off x="3525134" y="3788255"/>
              <a:ext cx="1208412" cy="14362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867925" y="3788255"/>
            <a:ext cx="2818875" cy="1436235"/>
            <a:chOff x="5867925" y="3788255"/>
            <a:chExt cx="2818875" cy="1436235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6886053" y="3788255"/>
              <a:ext cx="180074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5867925" y="3788255"/>
              <a:ext cx="1740671" cy="14362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2604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44898</TotalTime>
  <Words>2288</Words>
  <Application>Microsoft Macintosh PowerPoint</Application>
  <PresentationFormat>On-screen Show (4:3)</PresentationFormat>
  <Paragraphs>861</Paragraphs>
  <Slides>35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CloudVisor-Austin</vt:lpstr>
      <vt:lpstr>Memory &amp; Cache  Jinyang Li  based on Tiger Wang’s slides </vt:lpstr>
      <vt:lpstr>Memory access is costly</vt:lpstr>
      <vt:lpstr>Memory access is costly</vt:lpstr>
      <vt:lpstr>Principle of locality</vt:lpstr>
      <vt:lpstr>Basic idea - caching</vt:lpstr>
      <vt:lpstr>Basic idea – caching</vt:lpstr>
      <vt:lpstr>Basic idea – caching</vt:lpstr>
      <vt:lpstr>Basic idea – caching</vt:lpstr>
      <vt:lpstr>Intuitive implementation</vt:lpstr>
      <vt:lpstr>Caching at block granularity</vt:lpstr>
      <vt:lpstr>Direct-mapped cache</vt:lpstr>
      <vt:lpstr>Direct-mapped cache</vt:lpstr>
      <vt:lpstr>Direct-mapped cache</vt:lpstr>
      <vt:lpstr>PowerPoint Presentation</vt:lpstr>
      <vt:lpstr>Check and identify the location</vt:lpstr>
      <vt:lpstr>Check and identify the location</vt:lpstr>
      <vt:lpstr>Check and identify the location</vt:lpstr>
      <vt:lpstr>Check and identify the location</vt:lpstr>
      <vt:lpstr>Issue I: Cache Collision</vt:lpstr>
      <vt:lpstr>Issue I: Cache Collision</vt:lpstr>
      <vt:lpstr>Issue I: Cache Collision</vt:lpstr>
      <vt:lpstr>Issue I: Cache Collision</vt:lpstr>
      <vt:lpstr>Solution: Multi-way set associative cache</vt:lpstr>
      <vt:lpstr>Multi-way set associative cache</vt:lpstr>
      <vt:lpstr>Multi-way set associative cache</vt:lpstr>
      <vt:lpstr>Multi-way set associative cache</vt:lpstr>
      <vt:lpstr>Multi-way set associative cache</vt:lpstr>
      <vt:lpstr>Cache line replacement policy</vt:lpstr>
      <vt:lpstr>Issue II: sequential address translation and cache access</vt:lpstr>
      <vt:lpstr>Solution: virtual indexing and physical tag</vt:lpstr>
      <vt:lpstr>Virtual Index and Physical Tag</vt:lpstr>
      <vt:lpstr>Virtual Index and Physical Tag</vt:lpstr>
      <vt:lpstr>Memory hierarchy</vt:lpstr>
      <vt:lpstr>Which program runs faster?</vt:lpstr>
      <vt:lpstr>Cache summary</vt:lpstr>
    </vt:vector>
  </TitlesOfParts>
  <Company>fudan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6052</cp:revision>
  <cp:lastPrinted>2018-04-05T14:47:19Z</cp:lastPrinted>
  <dcterms:created xsi:type="dcterms:W3CDTF">2012-08-17T04:52:30Z</dcterms:created>
  <dcterms:modified xsi:type="dcterms:W3CDTF">2018-11-19T20:28:22Z</dcterms:modified>
</cp:coreProperties>
</file>