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392" r:id="rId3"/>
    <p:sldId id="393" r:id="rId4"/>
    <p:sldId id="394" r:id="rId5"/>
    <p:sldId id="257" r:id="rId6"/>
    <p:sldId id="400" r:id="rId7"/>
    <p:sldId id="259" r:id="rId8"/>
    <p:sldId id="261" r:id="rId9"/>
    <p:sldId id="262" r:id="rId10"/>
    <p:sldId id="263" r:id="rId11"/>
    <p:sldId id="264" r:id="rId12"/>
    <p:sldId id="298" r:id="rId13"/>
    <p:sldId id="297" r:id="rId14"/>
    <p:sldId id="265" r:id="rId15"/>
    <p:sldId id="300" r:id="rId16"/>
    <p:sldId id="356" r:id="rId17"/>
    <p:sldId id="357" r:id="rId18"/>
    <p:sldId id="359" r:id="rId19"/>
    <p:sldId id="396" r:id="rId20"/>
    <p:sldId id="401" r:id="rId21"/>
    <p:sldId id="402" r:id="rId22"/>
    <p:sldId id="403" r:id="rId23"/>
    <p:sldId id="285" r:id="rId24"/>
    <p:sldId id="294" r:id="rId25"/>
    <p:sldId id="302" r:id="rId26"/>
    <p:sldId id="303" r:id="rId27"/>
    <p:sldId id="304" r:id="rId28"/>
    <p:sldId id="350" r:id="rId29"/>
    <p:sldId id="351" r:id="rId30"/>
    <p:sldId id="352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76" r:id="rId39"/>
    <p:sldId id="404" r:id="rId40"/>
    <p:sldId id="377" r:id="rId41"/>
    <p:sldId id="378" r:id="rId42"/>
    <p:sldId id="37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282BE7A-C76A-D544-9691-C2C93FE5AE01}">
          <p14:sldIdLst>
            <p14:sldId id="256"/>
            <p14:sldId id="392"/>
            <p14:sldId id="393"/>
            <p14:sldId id="394"/>
            <p14:sldId id="257"/>
            <p14:sldId id="400"/>
            <p14:sldId id="259"/>
            <p14:sldId id="261"/>
            <p14:sldId id="262"/>
            <p14:sldId id="263"/>
            <p14:sldId id="264"/>
            <p14:sldId id="298"/>
            <p14:sldId id="297"/>
            <p14:sldId id="265"/>
            <p14:sldId id="300"/>
            <p14:sldId id="356"/>
            <p14:sldId id="357"/>
            <p14:sldId id="359"/>
            <p14:sldId id="396"/>
            <p14:sldId id="401"/>
            <p14:sldId id="402"/>
            <p14:sldId id="403"/>
            <p14:sldId id="285"/>
            <p14:sldId id="294"/>
            <p14:sldId id="302"/>
            <p14:sldId id="303"/>
            <p14:sldId id="304"/>
            <p14:sldId id="350"/>
            <p14:sldId id="351"/>
            <p14:sldId id="352"/>
            <p14:sldId id="362"/>
            <p14:sldId id="363"/>
            <p14:sldId id="364"/>
            <p14:sldId id="365"/>
            <p14:sldId id="366"/>
            <p14:sldId id="367"/>
            <p14:sldId id="368"/>
            <p14:sldId id="376"/>
            <p14:sldId id="404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321" autoAdjust="0"/>
    <p:restoredTop sz="92701" autoAdjust="0"/>
  </p:normalViewPr>
  <p:slideViewPr>
    <p:cSldViewPr snapToGrid="0" snapToObjects="1">
      <p:cViewPr>
        <p:scale>
          <a:sx n="108" d="100"/>
          <a:sy n="108" d="100"/>
        </p:scale>
        <p:origin x="-752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9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kumimoji="1" lang="en-US" altLang="zh-CN" dirty="0" smtClean="0"/>
              <a:t>Conditional Variable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6342" y="3886640"/>
            <a:ext cx="6643767" cy="1169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Jinyang Li</a:t>
            </a:r>
          </a:p>
          <a:p>
            <a:endParaRPr lang="en-US" sz="2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  <a:p>
            <a:r>
              <a:rPr lang="en-US" sz="2000" b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Consolas" pitchFamily="49" charset="0"/>
              </a:rPr>
              <a:t>based on slides by Tiger Wang</a:t>
            </a:r>
            <a:endParaRPr lang="en-US" sz="2000" b="0" dirty="0">
              <a:solidFill>
                <a:schemeClr val="bg1">
                  <a:lumMod val="50000"/>
                </a:schemeClr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pthread_cond_signal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262" y="1600200"/>
            <a:ext cx="87147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int pthread_cond_signal(pthread_cond_t *cond)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r>
              <a:rPr kumimoji="1" lang="en-US" altLang="zh-CN" sz="2400" dirty="0" smtClean="0"/>
              <a:t>Wake up at </a:t>
            </a:r>
            <a:r>
              <a:rPr kumimoji="1" lang="en-US" altLang="zh-CN" sz="2400" dirty="0"/>
              <a:t>least one of the threads blocked </a:t>
            </a:r>
            <a:r>
              <a:rPr kumimoji="1" lang="en-US" altLang="zh-CN" sz="2400" dirty="0" smtClean="0"/>
              <a:t>on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Consolas"/>
                <a:cs typeface="Consolas"/>
              </a:rPr>
              <a:t>cond</a:t>
            </a:r>
            <a:endParaRPr kumimoji="1" lang="en-US" altLang="zh-CN" sz="2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int </a:t>
            </a:r>
            <a:r>
              <a:rPr kumimoji="1" lang="en-US" altLang="zh-CN" sz="2400" dirty="0" smtClean="0">
                <a:latin typeface="Consolas"/>
                <a:cs typeface="Consolas"/>
              </a:rPr>
              <a:t>pthread_cond_broadcast(pthread_cond_t </a:t>
            </a:r>
            <a:r>
              <a:rPr kumimoji="1" lang="en-US" altLang="zh-CN" sz="2400" dirty="0">
                <a:latin typeface="Consolas"/>
                <a:cs typeface="Consolas"/>
              </a:rPr>
              <a:t>*cond)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 smtClean="0"/>
              <a:t>Wake up all threads </a:t>
            </a:r>
            <a:r>
              <a:rPr kumimoji="1" lang="en-US" altLang="zh-CN" sz="2400" dirty="0"/>
              <a:t>blocked on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Consolas"/>
                <a:cs typeface="Consolas"/>
              </a:rPr>
              <a:t>cond</a:t>
            </a:r>
            <a:r>
              <a:rPr kumimoji="1" lang="en-US" altLang="zh-CN" sz="2400" dirty="0" smtClean="0"/>
              <a:t>.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466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Pseudo-code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071" y="1951871"/>
            <a:ext cx="4691794" cy="4115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pthread_cond_wait(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/>
                <a:cs typeface="Consolas"/>
              </a:rPr>
              <a:t>cond</a:t>
            </a:r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mutex)</a:t>
            </a:r>
            <a:endParaRPr kumimoji="1" lang="zh-CN" alt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5465" y="1704947"/>
            <a:ext cx="2607458" cy="92890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unlock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mutex</a:t>
            </a:r>
          </a:p>
          <a:p>
            <a:pPr marL="342900" indent="-342900">
              <a:buAutoNum type="arabicPeriod"/>
            </a:pPr>
            <a:endParaRPr kumimoji="1" lang="en-US" altLang="zh-CN" sz="105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block on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cond</a:t>
            </a:r>
            <a:endParaRPr kumimoji="1" lang="zh-CN" alt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785865" y="2157640"/>
            <a:ext cx="799600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38429" y="1335615"/>
            <a:ext cx="86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atomic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439" y="158253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1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11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Pseudo-code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071" y="1951871"/>
            <a:ext cx="4691794" cy="4115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pthread_cond_wait(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/>
                <a:cs typeface="Consolas"/>
              </a:rPr>
              <a:t>cond</a:t>
            </a:r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mutex)</a:t>
            </a:r>
            <a:endParaRPr kumimoji="1" lang="zh-CN" alt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5465" y="1704947"/>
            <a:ext cx="2607458" cy="92890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unlock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mutex</a:t>
            </a:r>
          </a:p>
          <a:p>
            <a:pPr marL="342900" indent="-342900">
              <a:buAutoNum type="arabicPeriod"/>
            </a:pPr>
            <a:endParaRPr kumimoji="1" lang="en-US" altLang="zh-CN" sz="105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block on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cond</a:t>
            </a:r>
            <a:endParaRPr kumimoji="1" lang="zh-CN" alt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785865" y="2157640"/>
            <a:ext cx="799600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99439" y="3432953"/>
            <a:ext cx="4152282" cy="4115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Consolas"/>
                <a:cs typeface="Consolas"/>
              </a:rPr>
              <a:t>pthread_cond_signal(cond)</a:t>
            </a:r>
            <a:endParaRPr kumimoji="1" lang="zh-CN" alt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5652" y="3186030"/>
            <a:ext cx="3081296" cy="92890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Wake up a thread blocked on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cond</a:t>
            </a:r>
            <a:endParaRPr kumimoji="1" lang="zh-CN" alt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12" name="直线箭头连接符 11"/>
          <p:cNvCxnSpPr>
            <a:stCxn id="10" idx="3"/>
            <a:endCxn id="11" idx="1"/>
          </p:cNvCxnSpPr>
          <p:nvPr/>
        </p:nvCxnSpPr>
        <p:spPr>
          <a:xfrm>
            <a:off x="4351721" y="3638722"/>
            <a:ext cx="1103931" cy="1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38429" y="1335615"/>
            <a:ext cx="864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atomic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351721" y="2633849"/>
            <a:ext cx="434144" cy="411538"/>
          </a:xfrm>
          <a:prstGeom prst="down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9439" y="158253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6471" y="3063621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98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Pseudo-code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071" y="1951871"/>
            <a:ext cx="4691794" cy="4115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pthread_cond_wait(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/>
                <a:cs typeface="Consolas"/>
              </a:rPr>
              <a:t>cond</a:t>
            </a:r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mutex)</a:t>
            </a:r>
            <a:endParaRPr kumimoji="1" lang="zh-CN" alt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5465" y="1704947"/>
            <a:ext cx="2607458" cy="92890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unlock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mutex</a:t>
            </a:r>
          </a:p>
          <a:p>
            <a:pPr marL="342900" indent="-342900">
              <a:buAutoNum type="arabicPeriod"/>
            </a:pPr>
            <a:endParaRPr kumimoji="1" lang="en-US" altLang="zh-CN" sz="105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block on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cond</a:t>
            </a:r>
            <a:endParaRPr kumimoji="1" lang="zh-CN" alt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785865" y="2157640"/>
            <a:ext cx="799600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99439" y="3432953"/>
            <a:ext cx="4152282" cy="4115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Consolas"/>
                <a:cs typeface="Consolas"/>
              </a:rPr>
              <a:t>pthread_cond_signal(cond)</a:t>
            </a:r>
            <a:endParaRPr kumimoji="1" lang="zh-CN" alt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5652" y="3186030"/>
            <a:ext cx="3081296" cy="92890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Wake up a thread blocked on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cond</a:t>
            </a:r>
            <a:endParaRPr kumimoji="1" lang="zh-CN" alt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12" name="直线箭头连接符 11"/>
          <p:cNvCxnSpPr>
            <a:stCxn id="10" idx="3"/>
            <a:endCxn id="11" idx="1"/>
          </p:cNvCxnSpPr>
          <p:nvPr/>
        </p:nvCxnSpPr>
        <p:spPr>
          <a:xfrm>
            <a:off x="4351721" y="3638722"/>
            <a:ext cx="1103931" cy="1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38429" y="1335615"/>
            <a:ext cx="186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tomic: suspend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351721" y="2633849"/>
            <a:ext cx="434144" cy="411538"/>
          </a:xfrm>
          <a:prstGeom prst="down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351721" y="4479437"/>
            <a:ext cx="434144" cy="411538"/>
          </a:xfrm>
          <a:prstGeom prst="down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6471" y="5208450"/>
            <a:ext cx="4691794" cy="41153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pthread_cond_wait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/>
                <a:cs typeface="Consolas"/>
              </a:rPr>
              <a:t>(cond</a:t>
            </a:r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Consolas"/>
                <a:cs typeface="Consolas"/>
              </a:rPr>
              <a:t>mutex)</a:t>
            </a:r>
            <a:endParaRPr kumimoji="1" lang="zh-CN" alt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37864" y="4961526"/>
            <a:ext cx="3281197" cy="893627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ock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Consolas"/>
                <a:cs typeface="Consolas"/>
              </a:rPr>
              <a:t>mutex</a:t>
            </a:r>
            <a:endParaRPr kumimoji="1" lang="en-US" altLang="zh-CN" sz="105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342900" indent="-342900">
              <a:buAutoNum type="arabicPeriod"/>
            </a:pPr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eturn 0</a:t>
            </a:r>
          </a:p>
        </p:txBody>
      </p:sp>
      <p:cxnSp>
        <p:nvCxnSpPr>
          <p:cNvPr id="17" name="直线箭头连接符 16"/>
          <p:cNvCxnSpPr>
            <a:stCxn id="14" idx="3"/>
            <a:endCxn id="15" idx="1"/>
          </p:cNvCxnSpPr>
          <p:nvPr/>
        </p:nvCxnSpPr>
        <p:spPr>
          <a:xfrm flipV="1">
            <a:off x="4938265" y="5408340"/>
            <a:ext cx="799599" cy="5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690829" y="4592194"/>
            <a:ext cx="178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tomic: wakeup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439" y="1582539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1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6471" y="3063621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2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9439" y="4890975"/>
            <a:ext cx="110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Thread 1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26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Simple Example</a:t>
            </a:r>
            <a:r>
              <a:rPr kumimoji="1" lang="en-US" altLang="zh-CN" dirty="0"/>
              <a:t>:</a:t>
            </a:r>
            <a:r>
              <a:rPr kumimoji="1" lang="en-US" altLang="zh-CN" dirty="0" smtClean="0"/>
              <a:t> hello bye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185" y="1266872"/>
            <a:ext cx="295153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pthread_mutex_t mutex;</a:t>
            </a:r>
            <a:endParaRPr lang="en-US" altLang="zh-CN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bool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saidHello</a:t>
            </a:r>
            <a:r>
              <a:rPr lang="en-US" altLang="zh-CN" sz="1600" dirty="0" smtClean="0">
                <a:latin typeface="Consolas"/>
                <a:cs typeface="Consolas"/>
              </a:rPr>
              <a:t> = false; </a:t>
            </a:r>
          </a:p>
        </p:txBody>
      </p:sp>
      <p:sp>
        <p:nvSpPr>
          <p:cNvPr id="5" name="矩形 4"/>
          <p:cNvSpPr/>
          <p:nvPr/>
        </p:nvSpPr>
        <p:spPr>
          <a:xfrm>
            <a:off x="-11758" y="2354940"/>
            <a:ext cx="5684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sayHello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(&amp;mutex);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(“hello\n”);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saidHello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= true;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(&amp;mutex);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4178575" y="2127263"/>
            <a:ext cx="11758" cy="4268246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04001" y="2275767"/>
            <a:ext cx="5684317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sayBye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while (1) {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if (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saidHello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latin typeface="Consolas"/>
                <a:cs typeface="Consolas"/>
              </a:rPr>
              <a:t>(“bye\n”);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break;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 </a:t>
            </a:r>
            <a:r>
              <a:rPr lang="en-US" altLang="zh-CN" sz="1600" dirty="0" smtClean="0">
                <a:latin typeface="Consolas"/>
                <a:cs typeface="Consolas"/>
              </a:rPr>
              <a:t>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39819" y="1399232"/>
            <a:ext cx="3047578" cy="388022"/>
            <a:chOff x="2739819" y="1399232"/>
            <a:chExt cx="3047578" cy="388022"/>
          </a:xfrm>
        </p:grpSpPr>
        <p:sp>
          <p:nvSpPr>
            <p:cNvPr id="10" name="Freeform 9"/>
            <p:cNvSpPr/>
            <p:nvPr/>
          </p:nvSpPr>
          <p:spPr>
            <a:xfrm>
              <a:off x="2739819" y="1399232"/>
              <a:ext cx="518408" cy="388022"/>
            </a:xfrm>
            <a:custGeom>
              <a:avLst/>
              <a:gdLst>
                <a:gd name="connsiteX0" fmla="*/ 0 w 518408"/>
                <a:gd name="connsiteY0" fmla="*/ 0 h 388022"/>
                <a:gd name="connsiteX1" fmla="*/ 517391 w 518408"/>
                <a:gd name="connsiteY1" fmla="*/ 211648 h 388022"/>
                <a:gd name="connsiteX2" fmla="*/ 105830 w 518408"/>
                <a:gd name="connsiteY2" fmla="*/ 388022 h 38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408" h="388022">
                  <a:moveTo>
                    <a:pt x="0" y="0"/>
                  </a:moveTo>
                  <a:cubicBezTo>
                    <a:pt x="249876" y="73489"/>
                    <a:pt x="499753" y="146978"/>
                    <a:pt x="517391" y="211648"/>
                  </a:cubicBezTo>
                  <a:cubicBezTo>
                    <a:pt x="535029" y="276318"/>
                    <a:pt x="320429" y="332170"/>
                    <a:pt x="105830" y="388022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8227" y="1399232"/>
              <a:ext cx="2529170" cy="369332"/>
            </a:xfrm>
            <a:prstGeom prst="rect">
              <a:avLst/>
            </a:prstGeom>
            <a:solidFill>
              <a:srgbClr val="F2DCDB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mutex</a:t>
              </a:r>
              <a:r>
                <a:rPr lang="en-US" dirty="0" smtClean="0"/>
                <a:t> protects </a:t>
              </a:r>
              <a:r>
                <a:rPr lang="en-US" dirty="0" err="1" smtClean="0"/>
                <a:t>saidHello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95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758" y="15956"/>
            <a:ext cx="8957254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Simple example using </a:t>
            </a:r>
            <a:r>
              <a:rPr kumimoji="1" lang="en-US" altLang="zh-CN" dirty="0" err="1" smtClean="0"/>
              <a:t>cond</a:t>
            </a:r>
            <a:r>
              <a:rPr kumimoji="1" lang="en-US" altLang="zh-CN" dirty="0" smtClean="0"/>
              <a:t> 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185" y="1266872"/>
            <a:ext cx="2951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pthread_mutex_t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mutex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err="1">
                <a:latin typeface="Consolas"/>
                <a:cs typeface="Consolas"/>
              </a:rPr>
              <a:t>bool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saidHello</a:t>
            </a:r>
            <a:r>
              <a:rPr lang="en-US" altLang="zh-CN" sz="1600" dirty="0">
                <a:latin typeface="Consolas"/>
                <a:cs typeface="Consolas"/>
              </a:rPr>
              <a:t> = false; </a:t>
            </a:r>
            <a:endParaRPr lang="en-US" altLang="zh-CN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thread_cond_t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cond</a:t>
            </a:r>
            <a:r>
              <a:rPr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lang="en-US" altLang="zh-CN" sz="1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758" y="2354940"/>
            <a:ext cx="5684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sayHello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(&amp;mutex);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(“hello\n”);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saidHello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= true;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pthread_cond_signal</a:t>
            </a:r>
            <a:r>
              <a:rPr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(&amp;cond</a:t>
            </a:r>
            <a:r>
              <a:rPr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(&amp;mutex);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4178575" y="2127263"/>
            <a:ext cx="11758" cy="4268246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04001" y="2275767"/>
            <a:ext cx="56843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sayBye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while(!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saidHello</a:t>
            </a:r>
            <a:r>
              <a:rPr lang="mr-IN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) </a:t>
            </a:r>
            <a:r>
              <a:rPr lang="mr-IN" altLang="zh-CN" sz="1600"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    pthread_cond_wait(&amp;mutex, &amp;cond);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latin typeface="Consolas"/>
                <a:cs typeface="Consolas"/>
              </a:rPr>
              <a:t>(“bye\n”);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39819" y="1152314"/>
            <a:ext cx="3047578" cy="517360"/>
            <a:chOff x="2739819" y="1269894"/>
            <a:chExt cx="3047578" cy="517360"/>
          </a:xfrm>
        </p:grpSpPr>
        <p:sp>
          <p:nvSpPr>
            <p:cNvPr id="10" name="Freeform 9"/>
            <p:cNvSpPr/>
            <p:nvPr/>
          </p:nvSpPr>
          <p:spPr>
            <a:xfrm>
              <a:off x="2739819" y="1540328"/>
              <a:ext cx="518408" cy="246926"/>
            </a:xfrm>
            <a:custGeom>
              <a:avLst/>
              <a:gdLst>
                <a:gd name="connsiteX0" fmla="*/ 0 w 518408"/>
                <a:gd name="connsiteY0" fmla="*/ 0 h 388022"/>
                <a:gd name="connsiteX1" fmla="*/ 517391 w 518408"/>
                <a:gd name="connsiteY1" fmla="*/ 211648 h 388022"/>
                <a:gd name="connsiteX2" fmla="*/ 105830 w 518408"/>
                <a:gd name="connsiteY2" fmla="*/ 388022 h 38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408" h="388022">
                  <a:moveTo>
                    <a:pt x="0" y="0"/>
                  </a:moveTo>
                  <a:cubicBezTo>
                    <a:pt x="249876" y="73489"/>
                    <a:pt x="499753" y="146978"/>
                    <a:pt x="517391" y="211648"/>
                  </a:cubicBezTo>
                  <a:cubicBezTo>
                    <a:pt x="535029" y="276318"/>
                    <a:pt x="320429" y="332170"/>
                    <a:pt x="105830" y="388022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8227" y="1269894"/>
              <a:ext cx="2529170" cy="369332"/>
            </a:xfrm>
            <a:prstGeom prst="rect">
              <a:avLst/>
            </a:prstGeom>
            <a:solidFill>
              <a:srgbClr val="F2DCDB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mutex</a:t>
              </a:r>
              <a:r>
                <a:rPr lang="en-US" dirty="0" smtClean="0"/>
                <a:t> protects </a:t>
              </a:r>
              <a:r>
                <a:rPr lang="en-US" dirty="0" err="1" smtClean="0"/>
                <a:t>saidHello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39819" y="1814237"/>
            <a:ext cx="5211970" cy="369332"/>
            <a:chOff x="2739819" y="1814237"/>
            <a:chExt cx="521197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739819" y="1998903"/>
              <a:ext cx="4274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58227" y="1814237"/>
              <a:ext cx="4693562" cy="369332"/>
            </a:xfrm>
            <a:prstGeom prst="rect">
              <a:avLst/>
            </a:prstGeom>
            <a:solidFill>
              <a:srgbClr val="F2DCDB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associated with the condition “</a:t>
              </a:r>
              <a:r>
                <a:rPr lang="en-US" dirty="0" err="1" smtClean="0"/>
                <a:t>saidHello</a:t>
              </a:r>
              <a:r>
                <a:rPr lang="en-US" dirty="0" smtClean="0"/>
                <a:t> is true”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77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8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ommon pattern for using </a:t>
            </a:r>
            <a:r>
              <a:rPr kumimoji="1" lang="en-US" altLang="zh-CN" dirty="0" err="1" smtClean="0"/>
              <a:t>cond</a:t>
            </a:r>
            <a:r>
              <a:rPr kumimoji="1" lang="en-US" altLang="zh-CN" dirty="0" smtClean="0"/>
              <a:t> variables: use </a:t>
            </a:r>
            <a:r>
              <a:rPr kumimoji="1" lang="en-US" altLang="zh-CN" u="sng" dirty="0" smtClean="0"/>
              <a:t>while</a:t>
            </a:r>
            <a:r>
              <a:rPr kumimoji="1" lang="en-US" altLang="zh-CN" dirty="0" smtClean="0"/>
              <a:t> not </a:t>
            </a:r>
            <a:r>
              <a:rPr kumimoji="1" lang="en-US" altLang="zh-CN" u="sng" dirty="0" smtClean="0"/>
              <a:t>if</a:t>
            </a:r>
            <a:endParaRPr kumimoji="1" lang="zh-CN" altLang="en-US" u="sng" dirty="0"/>
          </a:p>
        </p:txBody>
      </p:sp>
      <p:sp>
        <p:nvSpPr>
          <p:cNvPr id="4" name="矩形 3"/>
          <p:cNvSpPr/>
          <p:nvPr/>
        </p:nvSpPr>
        <p:spPr>
          <a:xfrm>
            <a:off x="98185" y="1266872"/>
            <a:ext cx="29515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pthread_mutex_t mutex;</a:t>
            </a:r>
            <a:endParaRPr lang="en-US" altLang="zh-CN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bool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saidHello</a:t>
            </a:r>
            <a:r>
              <a:rPr lang="en-US" altLang="zh-CN" sz="1600" dirty="0" smtClean="0">
                <a:latin typeface="Consolas"/>
                <a:cs typeface="Consolas"/>
              </a:rPr>
              <a:t> = false; 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pthread_cond_t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cond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758" y="2354940"/>
            <a:ext cx="5684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sayHello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(&amp;mutex);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(“hello\n”);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saidHello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= true;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pthread_cond_signal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(&amp;cond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(&amp;mutex);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4178575" y="2127263"/>
            <a:ext cx="11758" cy="4268246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04001" y="2275767"/>
            <a:ext cx="56843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sayBye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 while(!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saidHello</a:t>
            </a:r>
            <a:r>
              <a:rPr lang="mr-IN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) </a:t>
            </a:r>
            <a:r>
              <a:rPr lang="mr-IN" altLang="zh-CN" sz="1600"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 pthread_cond_wait(&amp;mutex, &amp;cond);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latin typeface="Consolas"/>
                <a:cs typeface="Consolas"/>
              </a:rPr>
              <a:t>(“bye\n”);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任意形状 2"/>
          <p:cNvSpPr/>
          <p:nvPr/>
        </p:nvSpPr>
        <p:spPr>
          <a:xfrm>
            <a:off x="3351283" y="3280551"/>
            <a:ext cx="1375788" cy="1916595"/>
          </a:xfrm>
          <a:custGeom>
            <a:avLst/>
            <a:gdLst>
              <a:gd name="connsiteX0" fmla="*/ 1869662 w 1869662"/>
              <a:gd name="connsiteY0" fmla="*/ 0 h 1622639"/>
              <a:gd name="connsiteX1" fmla="*/ 1023022 w 1869662"/>
              <a:gd name="connsiteY1" fmla="*/ 411539 h 1622639"/>
              <a:gd name="connsiteX2" fmla="*/ 717291 w 1869662"/>
              <a:gd name="connsiteY2" fmla="*/ 1258133 h 1622639"/>
              <a:gd name="connsiteX3" fmla="*/ 0 w 1869662"/>
              <a:gd name="connsiteY3" fmla="*/ 1622639 h 1622639"/>
              <a:gd name="connsiteX4" fmla="*/ 0 w 1869662"/>
              <a:gd name="connsiteY4" fmla="*/ 1622639 h 162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62" h="1622639">
                <a:moveTo>
                  <a:pt x="1869662" y="0"/>
                </a:moveTo>
                <a:cubicBezTo>
                  <a:pt x="1542373" y="100925"/>
                  <a:pt x="1215084" y="201850"/>
                  <a:pt x="1023022" y="411539"/>
                </a:cubicBezTo>
                <a:cubicBezTo>
                  <a:pt x="830960" y="621228"/>
                  <a:pt x="887795" y="1056283"/>
                  <a:pt x="717291" y="1258133"/>
                </a:cubicBezTo>
                <a:cubicBezTo>
                  <a:pt x="546787" y="1459983"/>
                  <a:pt x="0" y="1622639"/>
                  <a:pt x="0" y="1622639"/>
                </a:cubicBezTo>
                <a:lnTo>
                  <a:pt x="0" y="1622639"/>
                </a:lnTo>
              </a:path>
            </a:pathLst>
          </a:custGeom>
          <a:ln w="63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7"/>
          <p:cNvSpPr/>
          <p:nvPr/>
        </p:nvSpPr>
        <p:spPr>
          <a:xfrm>
            <a:off x="129349" y="5302971"/>
            <a:ext cx="4274652" cy="1293408"/>
          </a:xfrm>
          <a:prstGeom prst="rect">
            <a:avLst/>
          </a:prstGeom>
          <a:solidFill>
            <a:srgbClr val="E6B9B8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Use “while” instead of “if”, 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because spurious 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wakeups from the </a:t>
            </a:r>
            <a:r>
              <a:rPr kumimoji="1"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pthread_cond_wait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() 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may </a:t>
            </a:r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occur.</a:t>
            </a:r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74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002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Common pattern for using </a:t>
            </a:r>
            <a:r>
              <a:rPr kumimoji="1" lang="en-US" altLang="zh-CN" dirty="0" err="1"/>
              <a:t>cond</a:t>
            </a:r>
            <a:r>
              <a:rPr kumimoji="1" lang="en-US" altLang="zh-CN" dirty="0"/>
              <a:t> variables: </a:t>
            </a:r>
            <a:r>
              <a:rPr kumimoji="1" lang="en-US" altLang="zh-CN" dirty="0" smtClean="0"/>
              <a:t>hold lock while signaling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1758" y="2354940"/>
            <a:ext cx="5684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sayHello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(&amp;mutex);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(“hello\n”);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saidHello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= true;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pthread_cond_signal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(&amp;cond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mutex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4178575" y="2127263"/>
            <a:ext cx="11758" cy="2703049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04001" y="2275767"/>
            <a:ext cx="56843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sayBye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while(!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saidHello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 pthread_cond_wait(&amp;mutex, &amp;cond);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latin typeface="Consolas"/>
                <a:cs typeface="Consolas"/>
              </a:rPr>
              <a:t>(“bye\n”);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6937" y="2986596"/>
            <a:ext cx="3276189" cy="2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6937" y="3985590"/>
            <a:ext cx="3276189" cy="2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4686780"/>
            <a:ext cx="288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66"/>
                </a:solidFill>
              </a:rPr>
              <a:t>Why is this incorrect?</a:t>
            </a:r>
            <a:endParaRPr lang="en-US" sz="2400" dirty="0">
              <a:solidFill>
                <a:srgbClr val="FF0066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98064" y="4830312"/>
            <a:ext cx="5650579" cy="1918924"/>
            <a:chOff x="3498064" y="4830312"/>
            <a:chExt cx="5650579" cy="1918924"/>
          </a:xfrm>
        </p:grpSpPr>
        <p:sp>
          <p:nvSpPr>
            <p:cNvPr id="24" name="Rectangle 23"/>
            <p:cNvSpPr/>
            <p:nvPr/>
          </p:nvSpPr>
          <p:spPr>
            <a:xfrm>
              <a:off x="3498064" y="4830312"/>
              <a:ext cx="5645936" cy="1918924"/>
            </a:xfrm>
            <a:prstGeom prst="rect">
              <a:avLst/>
            </a:prstGeom>
            <a:solidFill>
              <a:srgbClr val="F2DC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98064" y="5573410"/>
              <a:ext cx="165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saidHello</a:t>
              </a:r>
              <a:r>
                <a:rPr lang="en-US" dirty="0" smtClean="0"/>
                <a:t> = true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98064" y="5907012"/>
              <a:ext cx="2160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pthread_cond_signal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49393" y="5299172"/>
              <a:ext cx="359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while (!</a:t>
              </a:r>
              <a:r>
                <a:rPr lang="en-US" dirty="0" err="1" smtClean="0"/>
                <a:t>saidHello</a:t>
              </a:r>
              <a:r>
                <a:rPr lang="en-US" dirty="0" smtClean="0"/>
                <a:t>) //</a:t>
              </a:r>
              <a:r>
                <a:rPr lang="en-US" dirty="0" err="1" smtClean="0"/>
                <a:t>saidHello</a:t>
              </a:r>
              <a:r>
                <a:rPr lang="en-US" dirty="0" smtClean="0"/>
                <a:t> is false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6388" y="620533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pthread_cond_wait</a:t>
              </a:r>
              <a:endParaRPr lang="en-US" dirty="0"/>
            </a:p>
          </p:txBody>
        </p:sp>
        <p:sp>
          <p:nvSpPr>
            <p:cNvPr id="18" name="任意形状 12"/>
            <p:cNvSpPr/>
            <p:nvPr/>
          </p:nvSpPr>
          <p:spPr>
            <a:xfrm>
              <a:off x="4451037" y="4885745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9" name="任意形状 14"/>
            <p:cNvSpPr/>
            <p:nvPr/>
          </p:nvSpPr>
          <p:spPr>
            <a:xfrm>
              <a:off x="6664907" y="4850471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8185" y="5114506"/>
            <a:ext cx="30000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Answer: result in “Lost Signal”</a:t>
            </a:r>
            <a:endParaRPr lang="en-US" dirty="0"/>
          </a:p>
        </p:txBody>
      </p:sp>
      <p:sp>
        <p:nvSpPr>
          <p:cNvPr id="23" name="矩形 3"/>
          <p:cNvSpPr/>
          <p:nvPr/>
        </p:nvSpPr>
        <p:spPr>
          <a:xfrm>
            <a:off x="98185" y="1266872"/>
            <a:ext cx="29515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pthread_mutex_t mutex;</a:t>
            </a:r>
            <a:endParaRPr lang="en-US" altLang="zh-CN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bool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saidHello</a:t>
            </a:r>
            <a:r>
              <a:rPr lang="en-US" altLang="zh-CN" sz="1600" dirty="0" smtClean="0">
                <a:latin typeface="Consolas"/>
                <a:cs typeface="Consolas"/>
              </a:rPr>
              <a:t> = false; 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pthread_cond_t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cond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1780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88" y="41566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Why must </a:t>
            </a:r>
            <a:r>
              <a:rPr kumimoji="1" lang="en-US" altLang="zh-CN" dirty="0" err="1" smtClean="0"/>
              <a:t>pthread_cond_wait</a:t>
            </a:r>
            <a:r>
              <a:rPr kumimoji="1" lang="en-US" altLang="zh-CN" dirty="0" smtClean="0"/>
              <a:t> atomically release </a:t>
            </a:r>
            <a:r>
              <a:rPr kumimoji="1" lang="en-US" altLang="zh-CN" dirty="0" err="1" smtClean="0"/>
              <a:t>mutex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1758" y="2354940"/>
            <a:ext cx="5684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sayHello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(&amp;mutex);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(“hello\n”);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saidHello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= true;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pthread_cond_signal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(&amp;cond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(&amp;mutex);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7" name="直线连接符 6"/>
          <p:cNvCxnSpPr>
            <a:endCxn id="9" idx="2"/>
          </p:cNvCxnSpPr>
          <p:nvPr/>
        </p:nvCxnSpPr>
        <p:spPr>
          <a:xfrm flipH="1">
            <a:off x="4161314" y="2127263"/>
            <a:ext cx="29019" cy="2676323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04001" y="2275767"/>
            <a:ext cx="56843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sayBye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while(!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saidHello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 pthread_cond_wait(&amp;mutex, &amp;cond);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latin typeface="Consolas"/>
                <a:cs typeface="Consolas"/>
              </a:rPr>
              <a:t>(“bye\n”);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任意形状 2"/>
          <p:cNvSpPr/>
          <p:nvPr/>
        </p:nvSpPr>
        <p:spPr>
          <a:xfrm>
            <a:off x="3633496" y="3445168"/>
            <a:ext cx="1375788" cy="1751978"/>
          </a:xfrm>
          <a:custGeom>
            <a:avLst/>
            <a:gdLst>
              <a:gd name="connsiteX0" fmla="*/ 1869662 w 1869662"/>
              <a:gd name="connsiteY0" fmla="*/ 0 h 1622639"/>
              <a:gd name="connsiteX1" fmla="*/ 1023022 w 1869662"/>
              <a:gd name="connsiteY1" fmla="*/ 411539 h 1622639"/>
              <a:gd name="connsiteX2" fmla="*/ 717291 w 1869662"/>
              <a:gd name="connsiteY2" fmla="*/ 1258133 h 1622639"/>
              <a:gd name="connsiteX3" fmla="*/ 0 w 1869662"/>
              <a:gd name="connsiteY3" fmla="*/ 1622639 h 1622639"/>
              <a:gd name="connsiteX4" fmla="*/ 0 w 1869662"/>
              <a:gd name="connsiteY4" fmla="*/ 1622639 h 162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62" h="1622639">
                <a:moveTo>
                  <a:pt x="1869662" y="0"/>
                </a:moveTo>
                <a:cubicBezTo>
                  <a:pt x="1542373" y="100925"/>
                  <a:pt x="1215084" y="201850"/>
                  <a:pt x="1023022" y="411539"/>
                </a:cubicBezTo>
                <a:cubicBezTo>
                  <a:pt x="830960" y="621228"/>
                  <a:pt x="887795" y="1056283"/>
                  <a:pt x="717291" y="1258133"/>
                </a:cubicBezTo>
                <a:cubicBezTo>
                  <a:pt x="546787" y="1459983"/>
                  <a:pt x="0" y="1622639"/>
                  <a:pt x="0" y="1622639"/>
                </a:cubicBezTo>
                <a:lnTo>
                  <a:pt x="0" y="1622639"/>
                </a:lnTo>
              </a:path>
            </a:pathLst>
          </a:custGeom>
          <a:ln w="63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9349" y="5409209"/>
            <a:ext cx="4067066" cy="916728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>
                <a:solidFill>
                  <a:srgbClr val="FF0000"/>
                </a:solidFill>
                <a:latin typeface="Arial"/>
                <a:cs typeface="Arial"/>
              </a:rPr>
              <a:t>Why atomically release the lock and block calling thread?</a:t>
            </a:r>
            <a:endParaRPr kumimoji="1" lang="zh-CN" alt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52123" y="3445168"/>
            <a:ext cx="3837591" cy="740810"/>
            <a:chOff x="5052123" y="3445168"/>
            <a:chExt cx="3837591" cy="740810"/>
          </a:xfrm>
        </p:grpSpPr>
        <p:sp>
          <p:nvSpPr>
            <p:cNvPr id="3" name="TextBox 2"/>
            <p:cNvSpPr txBox="1"/>
            <p:nvPr/>
          </p:nvSpPr>
          <p:spPr>
            <a:xfrm>
              <a:off x="5125690" y="3539647"/>
              <a:ext cx="3336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pthread_mutex_unlock</a:t>
              </a:r>
              <a:r>
                <a:rPr lang="en-US" dirty="0" smtClean="0">
                  <a:solidFill>
                    <a:srgbClr val="FF0000"/>
                  </a:solidFill>
                </a:rPr>
                <a:t>(&amp;</a:t>
              </a:r>
              <a:r>
                <a:rPr lang="en-US" dirty="0" err="1" smtClean="0">
                  <a:solidFill>
                    <a:srgbClr val="FF0000"/>
                  </a:solidFill>
                </a:rPr>
                <a:t>mutex</a:t>
              </a:r>
              <a:r>
                <a:rPr lang="en-US" dirty="0" smtClean="0">
                  <a:solidFill>
                    <a:srgbClr val="FF0000"/>
                  </a:solidFill>
                </a:rPr>
                <a:t>);</a:t>
              </a:r>
            </a:p>
            <a:p>
              <a:r>
                <a:rPr lang="en-US" dirty="0" err="1" smtClean="0">
                  <a:solidFill>
                    <a:srgbClr val="FF0000"/>
                  </a:solidFill>
                </a:rPr>
                <a:t>pthread_cond_sleep</a:t>
              </a:r>
              <a:r>
                <a:rPr lang="en-US" dirty="0" smtClean="0">
                  <a:solidFill>
                    <a:srgbClr val="FF0000"/>
                  </a:solidFill>
                </a:rPr>
                <a:t>(&amp;</a:t>
              </a:r>
              <a:r>
                <a:rPr lang="en-US" dirty="0" err="1" smtClean="0">
                  <a:solidFill>
                    <a:srgbClr val="FF0000"/>
                  </a:solidFill>
                </a:rPr>
                <a:t>cond</a:t>
              </a:r>
              <a:r>
                <a:rPr lang="en-US" dirty="0" smtClean="0">
                  <a:solidFill>
                    <a:srgbClr val="FF0000"/>
                  </a:solidFill>
                </a:rPr>
                <a:t>);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52123" y="3445168"/>
              <a:ext cx="3837591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3"/>
          <p:cNvSpPr/>
          <p:nvPr/>
        </p:nvSpPr>
        <p:spPr>
          <a:xfrm>
            <a:off x="98185" y="1266872"/>
            <a:ext cx="29515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pthread_mutex_t mutex;</a:t>
            </a:r>
            <a:endParaRPr lang="en-US" altLang="zh-CN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bool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saidHello</a:t>
            </a:r>
            <a:r>
              <a:rPr lang="en-US" altLang="zh-CN" sz="1600" dirty="0" smtClean="0">
                <a:latin typeface="Consolas"/>
                <a:cs typeface="Consolas"/>
              </a:rPr>
              <a:t> = false; 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pthread_cond_t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cond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097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88" y="41566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Why must </a:t>
            </a:r>
            <a:r>
              <a:rPr kumimoji="1" lang="en-US" altLang="zh-CN" dirty="0" err="1" smtClean="0"/>
              <a:t>pthread_cond_wait</a:t>
            </a:r>
            <a:r>
              <a:rPr kumimoji="1" lang="en-US" altLang="zh-CN" dirty="0" smtClean="0"/>
              <a:t> atomically release </a:t>
            </a:r>
            <a:r>
              <a:rPr kumimoji="1" lang="en-US" altLang="zh-CN" dirty="0" err="1" smtClean="0"/>
              <a:t>mutex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1758" y="2354940"/>
            <a:ext cx="5684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sayHello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(&amp;mutex);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(“hello\n”);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saidHello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= true;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pthread_cond_signal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(&amp;cond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(&amp;mutex);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4161314" y="2127263"/>
            <a:ext cx="29019" cy="2676323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04001" y="2275767"/>
            <a:ext cx="56843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err="1" smtClean="0">
                <a:latin typeface="Consolas"/>
                <a:cs typeface="Consolas"/>
              </a:rPr>
              <a:t>sayBye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while(!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saidHello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 pthread_cond_wait(&amp;mutex, &amp;cond);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 smtClean="0">
                <a:latin typeface="Consolas"/>
                <a:cs typeface="Consolas"/>
              </a:rPr>
              <a:t>(“bye\n”);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&amp;mutex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52123" y="3445168"/>
            <a:ext cx="3837591" cy="740810"/>
            <a:chOff x="5052123" y="3445168"/>
            <a:chExt cx="3837591" cy="740810"/>
          </a:xfrm>
        </p:grpSpPr>
        <p:sp>
          <p:nvSpPr>
            <p:cNvPr id="3" name="TextBox 2"/>
            <p:cNvSpPr txBox="1"/>
            <p:nvPr/>
          </p:nvSpPr>
          <p:spPr>
            <a:xfrm>
              <a:off x="5125690" y="3539647"/>
              <a:ext cx="3336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pthread_mutex_unlock</a:t>
              </a:r>
              <a:r>
                <a:rPr lang="en-US" dirty="0" smtClean="0">
                  <a:solidFill>
                    <a:srgbClr val="FF0000"/>
                  </a:solidFill>
                </a:rPr>
                <a:t>(&amp;</a:t>
              </a:r>
              <a:r>
                <a:rPr lang="en-US" dirty="0" err="1" smtClean="0">
                  <a:solidFill>
                    <a:srgbClr val="FF0000"/>
                  </a:solidFill>
                </a:rPr>
                <a:t>mutex</a:t>
              </a:r>
              <a:r>
                <a:rPr lang="en-US" dirty="0" smtClean="0">
                  <a:solidFill>
                    <a:srgbClr val="FF0000"/>
                  </a:solidFill>
                </a:rPr>
                <a:t>);</a:t>
              </a:r>
            </a:p>
            <a:p>
              <a:r>
                <a:rPr lang="en-US" dirty="0" err="1" smtClean="0">
                  <a:solidFill>
                    <a:srgbClr val="FF0000"/>
                  </a:solidFill>
                </a:rPr>
                <a:t>pthread_cond_sleep</a:t>
              </a:r>
              <a:r>
                <a:rPr lang="en-US" dirty="0" smtClean="0">
                  <a:solidFill>
                    <a:srgbClr val="FF0000"/>
                  </a:solidFill>
                </a:rPr>
                <a:t>(&amp;</a:t>
              </a:r>
              <a:r>
                <a:rPr lang="en-US" dirty="0" err="1" smtClean="0">
                  <a:solidFill>
                    <a:srgbClr val="FF0000"/>
                  </a:solidFill>
                </a:rPr>
                <a:t>cond</a:t>
              </a:r>
              <a:r>
                <a:rPr lang="en-US" dirty="0" smtClean="0">
                  <a:solidFill>
                    <a:srgbClr val="FF0000"/>
                  </a:solidFill>
                </a:rPr>
                <a:t>);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52123" y="3445168"/>
              <a:ext cx="3837591" cy="0"/>
            </a:xfrm>
            <a:prstGeom prst="line">
              <a:avLst/>
            </a:prstGeom>
            <a:ln>
              <a:solidFill>
                <a:srgbClr val="C0504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3"/>
          <p:cNvSpPr/>
          <p:nvPr/>
        </p:nvSpPr>
        <p:spPr>
          <a:xfrm>
            <a:off x="98185" y="1266872"/>
            <a:ext cx="29515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pthread_mutex_t mutex;</a:t>
            </a:r>
            <a:endParaRPr lang="en-US" altLang="zh-CN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bool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saidHello</a:t>
            </a:r>
            <a:r>
              <a:rPr lang="en-US" altLang="zh-CN" sz="1600" dirty="0" smtClean="0">
                <a:latin typeface="Consolas"/>
                <a:cs typeface="Consolas"/>
              </a:rPr>
              <a:t> = false; 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pthread_cond_t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cond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4433" y="4663264"/>
            <a:ext cx="5650579" cy="2089610"/>
            <a:chOff x="224433" y="4663264"/>
            <a:chExt cx="5650579" cy="2089610"/>
          </a:xfrm>
        </p:grpSpPr>
        <p:sp>
          <p:nvSpPr>
            <p:cNvPr id="23" name="Rectangle 22"/>
            <p:cNvSpPr/>
            <p:nvPr/>
          </p:nvSpPr>
          <p:spPr>
            <a:xfrm>
              <a:off x="224433" y="4663264"/>
              <a:ext cx="5645936" cy="2089610"/>
            </a:xfrm>
            <a:prstGeom prst="rect">
              <a:avLst/>
            </a:prstGeom>
            <a:solidFill>
              <a:srgbClr val="F2DCD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4433" y="5730077"/>
              <a:ext cx="165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saidHello</a:t>
              </a:r>
              <a:r>
                <a:rPr lang="en-US" dirty="0" smtClean="0"/>
                <a:t> = true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433" y="5945924"/>
              <a:ext cx="2160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pthread_cond_signal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75762" y="5067650"/>
              <a:ext cx="3599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while (!</a:t>
              </a:r>
              <a:r>
                <a:rPr lang="en-US" dirty="0" err="1" smtClean="0"/>
                <a:t>saidHello</a:t>
              </a:r>
              <a:r>
                <a:rPr lang="en-US" dirty="0" smtClean="0"/>
                <a:t>) //</a:t>
              </a:r>
              <a:r>
                <a:rPr lang="en-US" dirty="0" err="1" smtClean="0"/>
                <a:t>saidHello</a:t>
              </a:r>
              <a:r>
                <a:rPr lang="en-US" dirty="0" smtClean="0"/>
                <a:t> is false</a:t>
              </a:r>
            </a:p>
            <a:p>
              <a:r>
                <a:rPr lang="en-US" dirty="0" err="1" smtClean="0"/>
                <a:t>pthread_mutex_unlock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9239" y="6208977"/>
              <a:ext cx="2117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pthread_cond_sleep</a:t>
              </a:r>
              <a:endParaRPr lang="en-US" dirty="0"/>
            </a:p>
          </p:txBody>
        </p:sp>
        <p:sp>
          <p:nvSpPr>
            <p:cNvPr id="28" name="任意形状 12"/>
            <p:cNvSpPr/>
            <p:nvPr/>
          </p:nvSpPr>
          <p:spPr>
            <a:xfrm>
              <a:off x="1177406" y="4689497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任意形状 14"/>
            <p:cNvSpPr/>
            <p:nvPr/>
          </p:nvSpPr>
          <p:spPr>
            <a:xfrm>
              <a:off x="3391276" y="4701255"/>
              <a:ext cx="157594" cy="324780"/>
            </a:xfrm>
            <a:custGeom>
              <a:avLst/>
              <a:gdLst>
                <a:gd name="connsiteX0" fmla="*/ 0 w 477642"/>
                <a:gd name="connsiteY0" fmla="*/ 0 h 711200"/>
                <a:gd name="connsiteX1" fmla="*/ 477520 w 477642"/>
                <a:gd name="connsiteY1" fmla="*/ 172720 h 711200"/>
                <a:gd name="connsiteX2" fmla="*/ 50800 w 477642"/>
                <a:gd name="connsiteY2" fmla="*/ 487680 h 711200"/>
                <a:gd name="connsiteX3" fmla="*/ 457200 w 477642"/>
                <a:gd name="connsiteY3" fmla="*/ 711200 h 711200"/>
                <a:gd name="connsiteX4" fmla="*/ 457200 w 477642"/>
                <a:gd name="connsiteY4" fmla="*/ 711200 h 711200"/>
                <a:gd name="connsiteX5" fmla="*/ 457200 w 477642"/>
                <a:gd name="connsiteY5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642" h="711200">
                  <a:moveTo>
                    <a:pt x="0" y="0"/>
                  </a:moveTo>
                  <a:cubicBezTo>
                    <a:pt x="234526" y="45720"/>
                    <a:pt x="469053" y="91440"/>
                    <a:pt x="477520" y="172720"/>
                  </a:cubicBezTo>
                  <a:cubicBezTo>
                    <a:pt x="485987" y="254000"/>
                    <a:pt x="54187" y="397933"/>
                    <a:pt x="50800" y="487680"/>
                  </a:cubicBezTo>
                  <a:cubicBezTo>
                    <a:pt x="47413" y="577427"/>
                    <a:pt x="457200" y="711200"/>
                    <a:pt x="457200" y="711200"/>
                  </a:cubicBezTo>
                  <a:lnTo>
                    <a:pt x="457200" y="711200"/>
                  </a:lnTo>
                  <a:lnTo>
                    <a:pt x="457200" y="711200"/>
                  </a:lnTo>
                </a:path>
              </a:pathLst>
            </a:custGeom>
            <a:ln w="38100" cmpd="sng"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990" y="5506500"/>
              <a:ext cx="21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pthread_mutex_lock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08788" y="5637744"/>
            <a:ext cx="2717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Lost signal problem!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504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Races</a:t>
            </a:r>
          </a:p>
          <a:p>
            <a:r>
              <a:rPr lang="en-US" dirty="0" smtClean="0"/>
              <a:t>One form of synchronization: mutual exclusion</a:t>
            </a:r>
          </a:p>
          <a:p>
            <a:pPr lvl="1"/>
            <a:r>
              <a:rPr lang="en-US" dirty="0" smtClean="0"/>
              <a:t>use locks</a:t>
            </a:r>
          </a:p>
          <a:p>
            <a:r>
              <a:rPr lang="en-US" dirty="0" smtClean="0"/>
              <a:t>When to lock?</a:t>
            </a:r>
          </a:p>
          <a:p>
            <a:pPr lvl="1"/>
            <a:r>
              <a:rPr lang="en-US" dirty="0" smtClean="0"/>
              <a:t>Whenever some state is accessed by &gt;=2 threads and one thread writes the variable.</a:t>
            </a:r>
          </a:p>
          <a:p>
            <a:pPr lvl="1"/>
            <a:r>
              <a:rPr lang="en-US" dirty="0" smtClean="0"/>
              <a:t>Mentally associate locks with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265" y="-31070"/>
            <a:ext cx="8844074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Back to producer</a:t>
            </a:r>
            <a:r>
              <a:rPr kumimoji="1" lang="en-US" altLang="zh-CN" dirty="0"/>
              <a:t>-consumer example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0265" y="1111930"/>
            <a:ext cx="82090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int </a:t>
            </a:r>
            <a:r>
              <a:rPr lang="en-US" altLang="zh-CN" sz="1600" dirty="0">
                <a:latin typeface="Consolas"/>
                <a:cs typeface="Consolas"/>
              </a:rPr>
              <a:t>data[MAX]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size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mu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endParaRPr lang="en-US" altLang="zh-CN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 buffer_t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dirty="0" smtClean="0">
                <a:latin typeface="Consolas"/>
                <a:cs typeface="Consolas"/>
              </a:rPr>
              <a:t>uffer_t </a:t>
            </a:r>
            <a:r>
              <a:rPr lang="en-US" altLang="zh-CN" sz="1600" dirty="0" err="1" smtClean="0">
                <a:latin typeface="Consolas"/>
                <a:cs typeface="Consolas"/>
              </a:rPr>
              <a:t>buf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20" name="矩形 19"/>
          <p:cNvSpPr/>
          <p:nvPr/>
        </p:nvSpPr>
        <p:spPr>
          <a:xfrm>
            <a:off x="116192" y="3084924"/>
            <a:ext cx="49518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smtClean="0">
                <a:latin typeface="Consolas"/>
                <a:cs typeface="Consolas"/>
              </a:rPr>
              <a:t>producer(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 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r = random(); //produce data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while (1)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latin typeface="Consolas"/>
                <a:cs typeface="Consolas"/>
              </a:rPr>
              <a:t>(&amp;</a:t>
            </a:r>
            <a:r>
              <a:rPr lang="en-US" altLang="zh-CN" sz="1600" dirty="0" err="1" smtClean="0">
                <a:latin typeface="Consolas"/>
                <a:cs typeface="Consolas"/>
              </a:rPr>
              <a:t>buf.mu</a:t>
            </a:r>
            <a:r>
              <a:rPr lang="en-US" altLang="zh-CN" sz="1600" dirty="0" smtClean="0">
                <a:latin typeface="Consolas"/>
                <a:cs typeface="Consolas"/>
              </a:rPr>
              <a:t>);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if (</a:t>
            </a:r>
            <a:r>
              <a:rPr lang="en-US" altLang="zh-CN" sz="1600" dirty="0">
                <a:latin typeface="Consolas"/>
                <a:cs typeface="Consolas"/>
              </a:rPr>
              <a:t>buf.size &lt; </a:t>
            </a:r>
            <a:r>
              <a:rPr lang="en-US" altLang="zh-CN" sz="1600" dirty="0" smtClean="0">
                <a:latin typeface="Consolas"/>
                <a:cs typeface="Consolas"/>
              </a:rPr>
              <a:t>MAX)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 </a:t>
            </a:r>
            <a:r>
              <a:rPr lang="mr-IN" altLang="zh-CN" sz="1600" dirty="0" smtClean="0">
                <a:latin typeface="Consolas"/>
                <a:cs typeface="Consolas"/>
              </a:rPr>
              <a:t>buf.data[buf.size] = </a:t>
            </a:r>
            <a:r>
              <a:rPr lang="en-US" altLang="zh-CN" sz="1600" dirty="0" smtClean="0">
                <a:latin typeface="Consolas"/>
                <a:cs typeface="Consolas"/>
              </a:rPr>
              <a:t>r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  </a:t>
            </a:r>
            <a:r>
              <a:rPr lang="en-US" altLang="zh-CN" sz="1600" dirty="0" err="1" smtClean="0">
                <a:latin typeface="Consolas"/>
                <a:cs typeface="Consolas"/>
              </a:rPr>
              <a:t>buf.size</a:t>
            </a:r>
            <a:r>
              <a:rPr lang="en-US" altLang="zh-CN" sz="16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break;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</a:t>
            </a:r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latin typeface="Consolas"/>
                <a:cs typeface="Consolas"/>
              </a:rPr>
              <a:t>buf.mu</a:t>
            </a:r>
            <a:r>
              <a:rPr lang="en-US" altLang="zh-CN" sz="1600" dirty="0">
                <a:latin typeface="Consolas"/>
                <a:cs typeface="Consolas"/>
              </a:rPr>
              <a:t>);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>
                <a:latin typeface="Consolas"/>
                <a:cs typeface="Consolas"/>
              </a:rPr>
              <a:t>(“produced %d\n”, r);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1" name="矩形 20"/>
          <p:cNvSpPr/>
          <p:nvPr/>
        </p:nvSpPr>
        <p:spPr>
          <a:xfrm>
            <a:off x="4609483" y="2982242"/>
            <a:ext cx="56843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smtClean="0">
                <a:latin typeface="Consolas"/>
                <a:cs typeface="Consolas"/>
              </a:rPr>
              <a:t>consumer(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r;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while(1)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if 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buf.size &gt; 0)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  r 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= buf.data</a:t>
            </a:r>
            <a:r>
              <a:rPr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[buf.size - 1]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buf.size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--</a:t>
            </a:r>
            <a:r>
              <a:rPr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  break;</a:t>
            </a:r>
            <a:endParaRPr lang="mr-IN" altLang="zh-CN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  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>
                <a:latin typeface="Consolas"/>
                <a:cs typeface="Consolas"/>
              </a:rPr>
              <a:t>(“consumed %d\n”, r);</a:t>
            </a:r>
            <a:r>
              <a:rPr lang="mr-IN" altLang="zh-CN" sz="1600" dirty="0">
                <a:latin typeface="Consolas"/>
                <a:cs typeface="Consolas"/>
              </a:rPr>
              <a:t>       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4280236" y="2873276"/>
            <a:ext cx="0" cy="3773076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63734" y="2252485"/>
            <a:ext cx="2073965" cy="145951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920110" y="1298669"/>
            <a:ext cx="5223890" cy="1229651"/>
            <a:chOff x="5263016" y="5471647"/>
            <a:chExt cx="5223890" cy="1229651"/>
          </a:xfrm>
        </p:grpSpPr>
        <p:pic>
          <p:nvPicPr>
            <p:cNvPr id="9" name="Picture 8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16" y="5471647"/>
              <a:ext cx="828085" cy="82808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91101" y="5685635"/>
              <a:ext cx="43958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How to get rid of busy loop in producer?</a:t>
              </a:r>
            </a:p>
            <a:p>
              <a:r>
                <a:rPr lang="en-US" sz="2000" dirty="0" smtClean="0">
                  <a:solidFill>
                    <a:srgbClr val="FF6600"/>
                  </a:solidFill>
                </a:rPr>
                <a:t>What is the condition that</a:t>
              </a:r>
            </a:p>
            <a:p>
              <a:r>
                <a:rPr lang="en-US" sz="2000" dirty="0" smtClean="0">
                  <a:solidFill>
                    <a:srgbClr val="FF6600"/>
                  </a:solidFill>
                </a:rPr>
                <a:t>producer must wait for?</a:t>
              </a:r>
              <a:endParaRPr lang="en-US" sz="20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82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67" y="-31070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Back to producer</a:t>
            </a:r>
            <a:r>
              <a:rPr kumimoji="1" lang="en-US" altLang="zh-CN" dirty="0"/>
              <a:t>-consumer example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63229" y="1053140"/>
            <a:ext cx="820909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int </a:t>
            </a:r>
            <a:r>
              <a:rPr lang="en-US" altLang="zh-CN" sz="1600" dirty="0">
                <a:latin typeface="Consolas"/>
                <a:cs typeface="Consolas"/>
              </a:rPr>
              <a:t>data[MAX]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size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mu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pthread_cond_t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notfull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 buffer_t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dirty="0" smtClean="0">
                <a:latin typeface="Consolas"/>
                <a:cs typeface="Consolas"/>
              </a:rPr>
              <a:t>uffer_t </a:t>
            </a:r>
            <a:r>
              <a:rPr lang="en-US" altLang="zh-CN" sz="1600" dirty="0" err="1" smtClean="0">
                <a:latin typeface="Consolas"/>
                <a:cs typeface="Consolas"/>
              </a:rPr>
              <a:t>buf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20" name="矩形 19"/>
          <p:cNvSpPr/>
          <p:nvPr/>
        </p:nvSpPr>
        <p:spPr>
          <a:xfrm>
            <a:off x="116192" y="3084924"/>
            <a:ext cx="49518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smtClean="0">
                <a:latin typeface="Consolas"/>
                <a:cs typeface="Consolas"/>
              </a:rPr>
              <a:t>producer(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 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r = random(); //produce data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latin typeface="Consolas"/>
                <a:cs typeface="Consolas"/>
              </a:rPr>
              <a:t>(&amp;</a:t>
            </a:r>
            <a:r>
              <a:rPr lang="en-US" altLang="zh-CN" sz="1600" dirty="0" err="1" smtClean="0">
                <a:latin typeface="Consolas"/>
                <a:cs typeface="Consolas"/>
              </a:rPr>
              <a:t>buf.mu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buf.size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== 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MAX) 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pthread_cond_wait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buf.notfull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                       &amp;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buf.mutex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buf.data[buf.size] = </a:t>
            </a:r>
            <a:r>
              <a:rPr lang="en-US" altLang="zh-CN" sz="1600" dirty="0" smtClean="0">
                <a:latin typeface="Consolas"/>
                <a:cs typeface="Consolas"/>
              </a:rPr>
              <a:t>r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buf.size</a:t>
            </a:r>
            <a:r>
              <a:rPr lang="en-US" altLang="zh-CN" sz="16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latin typeface="Consolas"/>
                <a:cs typeface="Consolas"/>
              </a:rPr>
              <a:t>buf.mu</a:t>
            </a:r>
            <a:r>
              <a:rPr lang="en-US" altLang="zh-CN" sz="1600" dirty="0">
                <a:latin typeface="Consolas"/>
                <a:cs typeface="Consolas"/>
              </a:rPr>
              <a:t>);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>
                <a:latin typeface="Consolas"/>
                <a:cs typeface="Consolas"/>
              </a:rPr>
              <a:t>(“produced %d\n”, r);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1" name="矩形 20"/>
          <p:cNvSpPr/>
          <p:nvPr/>
        </p:nvSpPr>
        <p:spPr>
          <a:xfrm>
            <a:off x="4609483" y="2982242"/>
            <a:ext cx="56843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smtClean="0">
                <a:latin typeface="Consolas"/>
                <a:cs typeface="Consolas"/>
              </a:rPr>
              <a:t>consumer(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r;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while(1)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if 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buf.size &gt; 0)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  r 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= buf.data</a:t>
            </a:r>
            <a:r>
              <a:rPr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[buf.size - 1]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buf.size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--</a:t>
            </a:r>
            <a:r>
              <a:rPr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pthread_cond_signal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buf.notfull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  <a:endParaRPr lang="en-US" altLang="zh-CN" sz="16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  break;</a:t>
            </a:r>
            <a:endParaRPr lang="mr-IN" altLang="zh-CN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  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>
                <a:latin typeface="Consolas"/>
                <a:cs typeface="Consolas"/>
              </a:rPr>
              <a:t>(“consumed %d\n”, r);</a:t>
            </a:r>
            <a:r>
              <a:rPr lang="mr-IN" altLang="zh-CN" sz="1600" dirty="0">
                <a:latin typeface="Consolas"/>
                <a:cs typeface="Consolas"/>
              </a:rPr>
              <a:t>       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4280236" y="2873276"/>
            <a:ext cx="0" cy="3773076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920110" y="1298669"/>
            <a:ext cx="5304917" cy="2264081"/>
            <a:chOff x="3920110" y="1298669"/>
            <a:chExt cx="5304917" cy="226408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915212" y="2622090"/>
              <a:ext cx="1058300" cy="94066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920110" y="1298669"/>
              <a:ext cx="5304917" cy="1229651"/>
              <a:chOff x="5263016" y="5471647"/>
              <a:chExt cx="5304917" cy="1229651"/>
            </a:xfrm>
          </p:grpSpPr>
          <p:pic>
            <p:nvPicPr>
              <p:cNvPr id="13" name="Picture 12" descr="download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3016" y="5471647"/>
                <a:ext cx="828085" cy="82808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091101" y="5685635"/>
                <a:ext cx="44768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6600"/>
                    </a:solidFill>
                  </a:rPr>
                  <a:t>How to get rid of busy loop in consumer?</a:t>
                </a:r>
              </a:p>
              <a:p>
                <a:r>
                  <a:rPr lang="en-US" sz="2000" dirty="0" smtClean="0">
                    <a:solidFill>
                      <a:srgbClr val="FF6600"/>
                    </a:solidFill>
                  </a:rPr>
                  <a:t>What is the condition that</a:t>
                </a:r>
              </a:p>
              <a:p>
                <a:r>
                  <a:rPr lang="en-US" sz="2000" dirty="0" smtClean="0">
                    <a:solidFill>
                      <a:srgbClr val="FF6600"/>
                    </a:solidFill>
                  </a:rPr>
                  <a:t>consumer must wait for?</a:t>
                </a:r>
                <a:endParaRPr lang="en-US" sz="2000" dirty="0">
                  <a:solidFill>
                    <a:srgbClr val="FF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77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67" y="-31070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Back to producer</a:t>
            </a:r>
            <a:r>
              <a:rPr kumimoji="1" lang="en-US" altLang="zh-CN" dirty="0"/>
              <a:t>-consumer example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63229" y="1053140"/>
            <a:ext cx="820909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int </a:t>
            </a:r>
            <a:r>
              <a:rPr lang="en-US" altLang="zh-CN" sz="1600" dirty="0">
                <a:latin typeface="Consolas"/>
                <a:cs typeface="Consolas"/>
              </a:rPr>
              <a:t>data[MAX]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size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mu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pthread_cond_t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notfull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pthread_cond_t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notempty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 </a:t>
            </a:r>
            <a:r>
              <a:rPr lang="en-US" altLang="zh-CN" sz="1600" dirty="0" err="1">
                <a:latin typeface="Consolas"/>
                <a:cs typeface="Consolas"/>
              </a:rPr>
              <a:t>buffer_t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dirty="0" smtClean="0">
                <a:latin typeface="Consolas"/>
                <a:cs typeface="Consolas"/>
              </a:rPr>
              <a:t>uffer_t </a:t>
            </a:r>
            <a:r>
              <a:rPr lang="en-US" altLang="zh-CN" sz="1600" dirty="0" err="1" smtClean="0">
                <a:latin typeface="Consolas"/>
                <a:cs typeface="Consolas"/>
              </a:rPr>
              <a:t>buf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20" name="矩形 19"/>
          <p:cNvSpPr/>
          <p:nvPr/>
        </p:nvSpPr>
        <p:spPr>
          <a:xfrm>
            <a:off x="116192" y="3084924"/>
            <a:ext cx="49518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smtClean="0">
                <a:latin typeface="Consolas"/>
                <a:cs typeface="Consolas"/>
              </a:rPr>
              <a:t>producer(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 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r = random(); //produce data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latin typeface="Consolas"/>
                <a:cs typeface="Consolas"/>
              </a:rPr>
              <a:t>(&amp;</a:t>
            </a:r>
            <a:r>
              <a:rPr lang="en-US" altLang="zh-CN" sz="1600" dirty="0" err="1" smtClean="0">
                <a:latin typeface="Consolas"/>
                <a:cs typeface="Consolas"/>
              </a:rPr>
              <a:t>buf.mu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buf.size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== 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MAX) 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pthread_cond_wait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buf.notfull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                       &amp;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)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latin typeface="Consolas"/>
                <a:cs typeface="Consolas"/>
              </a:rPr>
              <a:t>buf.data[buf.size] = </a:t>
            </a:r>
            <a:r>
              <a:rPr lang="en-US" altLang="zh-CN" sz="1600" dirty="0" smtClean="0">
                <a:latin typeface="Consolas"/>
                <a:cs typeface="Consolas"/>
              </a:rPr>
              <a:t>r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buf.size</a:t>
            </a:r>
            <a:r>
              <a:rPr lang="en-US" altLang="zh-CN" sz="16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pthread_cond_signal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buf.notempty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latin typeface="Consolas"/>
                <a:cs typeface="Consolas"/>
              </a:rPr>
              <a:t>buf.mu</a:t>
            </a:r>
            <a:r>
              <a:rPr lang="en-US" altLang="zh-CN" sz="1600" dirty="0">
                <a:latin typeface="Consolas"/>
                <a:cs typeface="Consolas"/>
              </a:rPr>
              <a:t>);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>
                <a:latin typeface="Consolas"/>
                <a:cs typeface="Consolas"/>
              </a:rPr>
              <a:t>(“produced %d\n”, r);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1" name="矩形 20"/>
          <p:cNvSpPr/>
          <p:nvPr/>
        </p:nvSpPr>
        <p:spPr>
          <a:xfrm>
            <a:off x="4609483" y="2982242"/>
            <a:ext cx="56843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smtClean="0">
                <a:latin typeface="Consolas"/>
                <a:cs typeface="Consolas"/>
              </a:rPr>
              <a:t>consumer(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r;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while </a:t>
            </a:r>
            <a:r>
              <a:rPr lang="mr-IN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mr-IN" altLang="zh-CN" sz="1600" dirty="0">
                <a:solidFill>
                  <a:srgbClr val="0000FF"/>
                </a:solidFill>
                <a:latin typeface="Consolas"/>
                <a:cs typeface="Consolas"/>
              </a:rPr>
              <a:t>buf.size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==</a:t>
            </a:r>
            <a:r>
              <a:rPr lang="mr-IN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>
                <a:solidFill>
                  <a:srgbClr val="0000FF"/>
                </a:solidFill>
                <a:latin typeface="Consolas"/>
                <a:cs typeface="Consolas"/>
              </a:rPr>
              <a:t>0) </a:t>
            </a:r>
            <a:r>
              <a:rPr lang="mr-IN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lang="en-US" altLang="zh-CN" sz="16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pthread_cond_wait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buf.notempty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                  &amp;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}</a:t>
            </a:r>
            <a:endParaRPr lang="mr-IN" altLang="zh-CN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r 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= buf.data</a:t>
            </a:r>
            <a:r>
              <a:rPr lang="mr-IN" altLang="zh-CN" sz="1600" dirty="0">
                <a:solidFill>
                  <a:srgbClr val="000000"/>
                </a:solidFill>
                <a:latin typeface="Consolas"/>
                <a:cs typeface="Consolas"/>
              </a:rPr>
              <a:t>[buf.size - 1]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buf.size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--</a:t>
            </a:r>
            <a:r>
              <a:rPr lang="mr-IN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pthread_cond_signal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buf.notfull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);</a:t>
            </a:r>
            <a:r>
              <a:rPr lang="mr-IN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altLang="zh-CN" sz="16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cs typeface="Consolas"/>
              </a:rPr>
              <a:t>);  </a:t>
            </a:r>
            <a:endParaRPr lang="en-US" altLang="zh-CN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>
                <a:latin typeface="Consolas"/>
                <a:cs typeface="Consolas"/>
              </a:rPr>
              <a:t>(“consumed %d\n”, r);</a:t>
            </a:r>
            <a:r>
              <a:rPr lang="mr-IN" altLang="zh-CN" sz="1600" dirty="0">
                <a:latin typeface="Consolas"/>
                <a:cs typeface="Consolas"/>
              </a:rPr>
              <a:t>       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4280236" y="2873276"/>
            <a:ext cx="0" cy="3773076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9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Another example: FIFO 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6506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pthread_mutex</a:t>
            </a:r>
            <a:r>
              <a:rPr kumimoji="1" lang="en-US" altLang="zh-CN" dirty="0" smtClean="0"/>
              <a:t> does not provide fairness</a:t>
            </a:r>
          </a:p>
          <a:p>
            <a:pPr lvl="1"/>
            <a:r>
              <a:rPr kumimoji="1" lang="en-US" altLang="zh-CN" dirty="0" smtClean="0"/>
              <a:t>a latecomer might get lock before an earlier waiter</a:t>
            </a:r>
          </a:p>
          <a:p>
            <a:r>
              <a:rPr kumimoji="1" lang="en-US" altLang="zh-CN" dirty="0" smtClean="0"/>
              <a:t>Add fairness 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en-US" altLang="zh-CN" dirty="0" smtClean="0"/>
              <a:t>FIFO Lock</a:t>
            </a:r>
          </a:p>
          <a:p>
            <a:pPr lvl="1"/>
            <a:r>
              <a:rPr kumimoji="1" lang="en-US" altLang="zh-CN" dirty="0" smtClean="0"/>
              <a:t>Locks </a:t>
            </a:r>
            <a:r>
              <a:rPr kumimoji="1" lang="en-US" altLang="zh-CN" dirty="0"/>
              <a:t>are </a:t>
            </a:r>
            <a:r>
              <a:rPr kumimoji="1" lang="en-US" altLang="zh-CN" dirty="0" smtClean="0"/>
              <a:t>granted </a:t>
            </a:r>
            <a:r>
              <a:rPr kumimoji="1" lang="en-US" altLang="zh-CN" dirty="0"/>
              <a:t>in the order they are </a:t>
            </a:r>
            <a:r>
              <a:rPr kumimoji="1" lang="en-US" altLang="zh-CN" dirty="0" smtClean="0"/>
              <a:t>requested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15171" y="4014825"/>
            <a:ext cx="4271355" cy="828085"/>
            <a:chOff x="5263016" y="5471647"/>
            <a:chExt cx="4271355" cy="828085"/>
          </a:xfrm>
        </p:grpSpPr>
        <p:pic>
          <p:nvPicPr>
            <p:cNvPr id="5" name="Picture 4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16" y="5471647"/>
              <a:ext cx="828085" cy="82808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91101" y="5685635"/>
              <a:ext cx="3443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How to implement a FIFO lock?</a:t>
              </a:r>
              <a:endParaRPr lang="en-US" sz="2000" dirty="0">
                <a:solidFill>
                  <a:srgbClr val="FF66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0" y="5126596"/>
            <a:ext cx="8384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Design #1: Use </a:t>
            </a:r>
            <a:r>
              <a:rPr lang="en-US" sz="2000" u="sng" dirty="0" smtClean="0"/>
              <a:t>one </a:t>
            </a:r>
            <a:r>
              <a:rPr lang="en-US" sz="2000" u="sng" dirty="0" err="1" smtClean="0"/>
              <a:t>cond</a:t>
            </a:r>
            <a:r>
              <a:rPr lang="en-US" sz="2000" u="sng" dirty="0" smtClean="0"/>
              <a:t> per thread</a:t>
            </a:r>
            <a:r>
              <a:rPr lang="en-US" sz="2000" dirty="0" smtClean="0"/>
              <a:t>. Each thread sleeps on its own cond. Wake up only the thread whose turn it is to grab the lock.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Design #2: Use </a:t>
            </a:r>
            <a:r>
              <a:rPr lang="en-US" sz="2000" u="sng" dirty="0" smtClean="0"/>
              <a:t>one </a:t>
            </a:r>
            <a:r>
              <a:rPr lang="en-US" sz="2000" u="sng" dirty="0" err="1" smtClean="0"/>
              <a:t>cond</a:t>
            </a:r>
            <a:r>
              <a:rPr lang="en-US" sz="2000" u="sng" dirty="0" smtClean="0"/>
              <a:t> for all threads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ake up all threads to check their turn. </a:t>
            </a:r>
            <a:r>
              <a:rPr lang="en-US" sz="2000" dirty="0"/>
              <a:t>A</a:t>
            </a:r>
            <a:r>
              <a:rPr lang="en-US" sz="2000" dirty="0" smtClean="0"/>
              <a:t>ll but one grabs the lock.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9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0187" y="1314623"/>
            <a:ext cx="504091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typedef struct 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pthread_mutex_t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  <a:cs typeface="Consolas"/>
              </a:rPr>
              <a:t> mu;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</a:t>
            </a:r>
            <a:r>
              <a:rPr lang="en-US" altLang="zh-CN" dirty="0" err="1" smtClean="0">
                <a:latin typeface="Consolas"/>
                <a:cs typeface="Consolas"/>
              </a:rPr>
              <a:t>bool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>
                <a:latin typeface="Consolas"/>
                <a:cs typeface="Consolas"/>
              </a:rPr>
              <a:t>busy;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node_t</a:t>
            </a:r>
            <a:r>
              <a:rPr lang="en-US" altLang="zh-CN" dirty="0" smtClean="0">
                <a:latin typeface="Consolas"/>
                <a:cs typeface="Consolas"/>
              </a:rPr>
              <a:t> *head;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</a:t>
            </a:r>
            <a:r>
              <a:rPr lang="en-US" altLang="zh-CN" dirty="0" err="1" smtClean="0">
                <a:latin typeface="Consolas"/>
                <a:cs typeface="Consolas"/>
              </a:rPr>
              <a:t>node_t</a:t>
            </a:r>
            <a:r>
              <a:rPr lang="en-US" altLang="zh-CN" dirty="0" smtClean="0">
                <a:latin typeface="Consolas"/>
                <a:cs typeface="Consolas"/>
              </a:rPr>
              <a:t> *tail;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 </a:t>
            </a:r>
            <a:r>
              <a:rPr lang="en-US" altLang="zh-CN" dirty="0" err="1" smtClean="0">
                <a:latin typeface="Consolas"/>
                <a:cs typeface="Consolas"/>
              </a:rPr>
              <a:t>lock_t</a:t>
            </a:r>
            <a:r>
              <a:rPr lang="en-US" altLang="zh-CN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0" y="166872"/>
            <a:ext cx="8880809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 #1: one </a:t>
            </a:r>
            <a:r>
              <a:rPr lang="en-US" sz="3200" dirty="0" err="1" smtClean="0"/>
              <a:t>cond</a:t>
            </a:r>
            <a:r>
              <a:rPr lang="en-US" sz="3200" dirty="0" smtClean="0"/>
              <a:t> per waiting thread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57408" y="2058207"/>
            <a:ext cx="6232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4700" y="1920567"/>
            <a:ext cx="44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F81BD"/>
                </a:solidFill>
              </a:rPr>
              <a:t>S</a:t>
            </a:r>
            <a:r>
              <a:rPr lang="en-US" dirty="0" smtClean="0">
                <a:solidFill>
                  <a:srgbClr val="4F81BD"/>
                </a:solidFill>
              </a:rPr>
              <a:t>tatus of the lock. True if granted. False if free</a:t>
            </a:r>
            <a:endParaRPr lang="en-US" dirty="0">
              <a:solidFill>
                <a:srgbClr val="4F81BD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56715" y="1570779"/>
            <a:ext cx="3365163" cy="369332"/>
            <a:chOff x="4256715" y="1570779"/>
            <a:chExt cx="3365163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256715" y="1775496"/>
              <a:ext cx="4350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691794" y="1570779"/>
              <a:ext cx="2930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protect access to </a:t>
              </a:r>
              <a:r>
                <a:rPr lang="en-US" dirty="0" err="1" smtClean="0">
                  <a:solidFill>
                    <a:srgbClr val="4F81BD"/>
                  </a:solidFill>
                </a:rPr>
                <a:t>struct</a:t>
              </a:r>
              <a:r>
                <a:rPr lang="en-US" dirty="0" smtClean="0">
                  <a:solidFill>
                    <a:srgbClr val="4F81BD"/>
                  </a:solidFill>
                </a:rPr>
                <a:t> fields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92239" y="2305179"/>
            <a:ext cx="479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A linked list corresponding to the waiting threads</a:t>
            </a:r>
            <a:endParaRPr lang="en-US" dirty="0">
              <a:solidFill>
                <a:srgbClr val="4F81B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50187" y="3240871"/>
            <a:ext cx="8042282" cy="1477328"/>
            <a:chOff x="1205285" y="3536932"/>
            <a:chExt cx="8042282" cy="1477328"/>
          </a:xfrm>
        </p:grpSpPr>
        <p:sp>
          <p:nvSpPr>
            <p:cNvPr id="19" name="矩形 3"/>
            <p:cNvSpPr/>
            <p:nvPr/>
          </p:nvSpPr>
          <p:spPr>
            <a:xfrm>
              <a:off x="1205285" y="3536932"/>
              <a:ext cx="330424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Consolas"/>
                  <a:cs typeface="Consolas"/>
                </a:rPr>
                <a:t>t</a:t>
              </a:r>
              <a:r>
                <a:rPr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ypedef 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Consolas"/>
                  <a:cs typeface="Consolas"/>
                </a:rPr>
                <a:t>struct</a:t>
              </a:r>
              <a:r>
                <a:rPr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Consolas"/>
                  <a:cs typeface="Consolas"/>
                </a:rPr>
                <a:t>node_t</a:t>
              </a:r>
              <a:r>
                <a:rPr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 {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  pthread_cond_t cond;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  struct node_t* next;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latin typeface="Consolas"/>
                  <a:cs typeface="Consolas"/>
                </a:rPr>
                <a:t>bool</a:t>
              </a:r>
              <a:r>
                <a:rPr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 blocked; </a:t>
              </a:r>
              <a:endParaRPr lang="en-US" altLang="zh-CN" dirty="0">
                <a:solidFill>
                  <a:srgbClr val="000000"/>
                </a:solidFill>
                <a:latin typeface="Consolas"/>
                <a:cs typeface="Consolas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Consolas"/>
                  <a:cs typeface="Consolas"/>
                </a:rPr>
                <a:t>} node_t;</a:t>
              </a:r>
              <a:endParaRPr lang="en-US" altLang="zh-CN" dirty="0" smtClean="0">
                <a:latin typeface="Consolas"/>
                <a:cs typeface="Consolas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45452" y="4572785"/>
              <a:ext cx="1046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02766" y="3794869"/>
              <a:ext cx="4865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F81BD"/>
                  </a:solidFill>
                </a:rPr>
                <a:t> </a:t>
              </a:r>
              <a:r>
                <a:rPr lang="en-US" dirty="0" smtClean="0">
                  <a:solidFill>
                    <a:srgbClr val="4F81BD"/>
                  </a:solidFill>
                </a:rPr>
                <a:t>          each thread to block on one linked list node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139126" y="3979535"/>
              <a:ext cx="7408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15508" y="4364603"/>
              <a:ext cx="4932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indicates whether thread should be blocked or not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  <p:sp>
        <p:nvSpPr>
          <p:cNvPr id="26" name="Right Brace 25"/>
          <p:cNvSpPr/>
          <p:nvPr/>
        </p:nvSpPr>
        <p:spPr>
          <a:xfrm>
            <a:off x="3127862" y="2305179"/>
            <a:ext cx="352767" cy="3693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30267" y="4973740"/>
            <a:ext cx="4245874" cy="175432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fifo_lock_init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lock_t</a:t>
            </a:r>
            <a:r>
              <a:rPr lang="en-US" dirty="0" smtClean="0">
                <a:latin typeface="Consolas"/>
                <a:cs typeface="Consolas"/>
              </a:rPr>
              <a:t> *l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pthread_mutex_init</a:t>
            </a:r>
            <a:r>
              <a:rPr lang="en-US" dirty="0" smtClean="0">
                <a:latin typeface="Consolas"/>
                <a:cs typeface="Consolas"/>
              </a:rPr>
              <a:t>(&amp;l-&gt;mu);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pthread_cond_init</a:t>
            </a:r>
            <a:r>
              <a:rPr lang="en-US" dirty="0" smtClean="0">
                <a:latin typeface="Consolas"/>
                <a:cs typeface="Consolas"/>
              </a:rPr>
              <a:t>(&amp;l-&gt;</a:t>
            </a:r>
            <a:r>
              <a:rPr lang="en-US" dirty="0" err="1" smtClean="0">
                <a:latin typeface="Consolas"/>
                <a:cs typeface="Consolas"/>
              </a:rPr>
              <a:t>cond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l-&gt;busy = false;</a:t>
            </a:r>
            <a:r>
              <a:rPr lang="en-US" dirty="0" smtClean="0">
                <a:latin typeface="Consolas"/>
                <a:cs typeface="Consolas"/>
              </a:rPr>
              <a:t>   </a:t>
            </a:r>
          </a:p>
          <a:p>
            <a:r>
              <a:rPr lang="en-US" dirty="0" smtClean="0">
                <a:latin typeface="Consolas"/>
                <a:cs typeface="Consolas"/>
              </a:rPr>
              <a:t>   l-&gt;head = l-&gt;tail = NULL;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074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21828"/>
            <a:ext cx="29515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ypedef struct node_t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pthread_cond_t cond;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struct node_t* 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blocked; </a:t>
            </a:r>
            <a:endParaRPr lang="en-US" altLang="zh-CN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} node_t;</a:t>
            </a:r>
            <a:endParaRPr lang="en-US" altLang="zh-CN" sz="1400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0206" y="-77830"/>
            <a:ext cx="50409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mu;</a:t>
            </a:r>
            <a:endParaRPr lang="en-US" altLang="zh-CN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node_t *head;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latin typeface="Consolas"/>
                <a:cs typeface="Consolas"/>
              </a:rPr>
              <a:t> busy; 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} 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18942" y="1183640"/>
            <a:ext cx="3540803" cy="2031325"/>
          </a:xfrm>
          <a:prstGeom prst="rect">
            <a:avLst/>
          </a:prstGeom>
          <a:solidFill>
            <a:srgbClr val="EEECE1"/>
          </a:solidFill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*l) {</a:t>
            </a:r>
          </a:p>
          <a:p>
            <a:endParaRPr lang="en-US" altLang="zh-CN" sz="1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pthread_mutex_lock(&amp;l-&gt;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if(!l-&gt;busy) 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l-&gt;busy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= true;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pthread_mutex_unlock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(&amp;l-&gt;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mu)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altLang="zh-CN" sz="1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return 0;</a:t>
            </a:r>
            <a:endParaRPr lang="en-US" altLang="zh-CN" sz="14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endParaRPr lang="zh-CN" altLang="en-US" sz="16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770001" y="1270969"/>
            <a:ext cx="8229600" cy="3843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 smtClean="0"/>
              <a:t>Acquire Lock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If the lock is unlocked, set the busy bit and return</a:t>
            </a:r>
          </a:p>
          <a:p>
            <a:pPr>
              <a:buAutoNum type="arabicPeriod"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69135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21828"/>
            <a:ext cx="29515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ypedef struct node_t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pthread_cond_t cond;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struct node_t* 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blocked; </a:t>
            </a:r>
            <a:endParaRPr lang="en-US" altLang="zh-CN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} node_t;</a:t>
            </a:r>
            <a:endParaRPr lang="en-US" altLang="zh-CN" sz="1400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0206" y="-77830"/>
            <a:ext cx="50409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mu;</a:t>
            </a:r>
            <a:endParaRPr lang="en-US" altLang="zh-CN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node_t *head, *tail;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latin typeface="Consolas"/>
                <a:cs typeface="Consolas"/>
              </a:rPr>
              <a:t> busy; 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} 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18942" y="1183640"/>
            <a:ext cx="3824134" cy="4585870"/>
          </a:xfrm>
          <a:prstGeom prst="rect">
            <a:avLst/>
          </a:prstGeom>
          <a:solidFill>
            <a:srgbClr val="EEECE1"/>
          </a:solidFill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 *l) 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if(!l-&gt;busy) 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</a:t>
            </a:r>
            <a:r>
              <a:rPr lang="en-US" altLang="zh-CN" sz="1400" dirty="0">
                <a:latin typeface="Consolas"/>
                <a:cs typeface="Consolas"/>
              </a:rPr>
              <a:t>l-&gt;busy </a:t>
            </a:r>
            <a:r>
              <a:rPr lang="en-US" altLang="zh-CN" sz="1400" dirty="0" smtClean="0">
                <a:latin typeface="Consolas"/>
                <a:cs typeface="Consolas"/>
              </a:rPr>
              <a:t>= true;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pthread_mutex_unlock</a:t>
            </a:r>
            <a:r>
              <a:rPr lang="en-US" altLang="zh-CN" sz="1400" dirty="0">
                <a:latin typeface="Consolas"/>
                <a:cs typeface="Consolas"/>
              </a:rPr>
              <a:t>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return 0;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lang="en-US" altLang="zh-CN" sz="1200" i="1" dirty="0">
                <a:solidFill>
                  <a:srgbClr val="0000FF"/>
                </a:solidFill>
                <a:latin typeface="Consolas"/>
                <a:cs typeface="Consolas"/>
              </a:rPr>
              <a:t>/ </a:t>
            </a:r>
            <a:r>
              <a:rPr lang="en-US" altLang="zh-CN" sz="1200" i="1" dirty="0" smtClean="0">
                <a:solidFill>
                  <a:srgbClr val="0000FF"/>
                </a:solidFill>
                <a:latin typeface="Consolas"/>
                <a:cs typeface="Consolas"/>
              </a:rPr>
              <a:t>lock is busy, block on a new cond</a:t>
            </a:r>
          </a:p>
          <a:p>
            <a:r>
              <a:rPr lang="en-US" altLang="zh-CN" sz="1200" i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node_t *n =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malloc(sizeof(node_t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));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pthread_cond_init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(&amp;n-&gt;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cond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, NULL);</a:t>
            </a:r>
          </a:p>
          <a:p>
            <a:r>
              <a:rPr lang="en-US" altLang="zh-CN" sz="1400" i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i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n-&gt;blocked = true;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n-&gt;next = NULL;</a:t>
            </a:r>
            <a:endParaRPr lang="en-US" altLang="zh-CN" sz="12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 l-&gt;head = n;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l-&gt;tail = n;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} else {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 l-&gt;tail-&gt;next = n;   </a:t>
            </a:r>
            <a:endParaRPr lang="en-US" altLang="zh-CN" sz="14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 l-&gt;tail = 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altLang="zh-CN" sz="14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endParaRPr lang="zh-CN" altLang="en-US" sz="1400" dirty="0">
              <a:solidFill>
                <a:srgbClr val="4F81BD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021537" y="1270969"/>
            <a:ext cx="5150390" cy="3843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 smtClean="0"/>
              <a:t>Acquire Lock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If the lock is unlocked, set the busy bit and return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Otherwise create a node and append it to the linked list. (Blocked is initialized to be 1)</a:t>
            </a:r>
          </a:p>
          <a:p>
            <a:pPr>
              <a:buAutoNum type="arabicPeriod"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47405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21828"/>
            <a:ext cx="29515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ypedef struct node_t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pthread_cond_t cond;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struct node_t* 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blocked; </a:t>
            </a:r>
            <a:endParaRPr lang="en-US" altLang="zh-CN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} node_t;</a:t>
            </a:r>
            <a:endParaRPr lang="en-US" altLang="zh-CN" sz="1400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0206" y="-77830"/>
            <a:ext cx="50409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mu;</a:t>
            </a:r>
            <a:endParaRPr lang="en-US" altLang="zh-CN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node_t *head, *tail;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latin typeface="Consolas"/>
                <a:cs typeface="Consolas"/>
              </a:rPr>
              <a:t> busy; 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} 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18941" y="1183640"/>
            <a:ext cx="4155462" cy="523220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 *l) {</a:t>
            </a:r>
          </a:p>
          <a:p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if(!l-&gt;busy) 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</a:t>
            </a:r>
            <a:r>
              <a:rPr lang="en-US" altLang="zh-CN" sz="1400" dirty="0">
                <a:latin typeface="Consolas"/>
                <a:cs typeface="Consolas"/>
              </a:rPr>
              <a:t>l-&gt;busy </a:t>
            </a:r>
            <a:r>
              <a:rPr lang="en-US" altLang="zh-CN" sz="1400" dirty="0" smtClean="0">
                <a:latin typeface="Consolas"/>
                <a:cs typeface="Consolas"/>
              </a:rPr>
              <a:t>= true;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pthread_mutex_unlock</a:t>
            </a:r>
            <a:r>
              <a:rPr lang="en-US" altLang="zh-CN" sz="1400" dirty="0">
                <a:latin typeface="Consolas"/>
                <a:cs typeface="Consolas"/>
              </a:rPr>
              <a:t>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return 0;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latin typeface="Consolas"/>
                <a:cs typeface="Consolas"/>
              </a:rPr>
              <a:t>/</a:t>
            </a:r>
            <a:r>
              <a:rPr lang="en-US" altLang="zh-CN" sz="1200" i="1" dirty="0">
                <a:latin typeface="Consolas"/>
                <a:cs typeface="Consolas"/>
              </a:rPr>
              <a:t>/ </a:t>
            </a:r>
            <a:r>
              <a:rPr lang="en-US" altLang="zh-CN" sz="1200" i="1" dirty="0" smtClean="0">
                <a:latin typeface="Consolas"/>
                <a:cs typeface="Consolas"/>
              </a:rPr>
              <a:t>lock is busy, suspend on a new cond</a:t>
            </a:r>
          </a:p>
          <a:p>
            <a:r>
              <a:rPr lang="en-US" altLang="zh-CN" sz="1200" i="1" dirty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node_t *n =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malloc(sizeof(node_t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));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pthread_cond_init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(&amp;n-&gt;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cond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, NULL);</a:t>
            </a:r>
          </a:p>
          <a:p>
            <a:r>
              <a:rPr lang="en-US" altLang="zh-CN" sz="1400" i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i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n-&gt;blocked = true;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 n-&gt;next = NULL;</a:t>
            </a:r>
            <a:endParaRPr lang="en-US" altLang="zh-CN" sz="12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l-&gt;head = n;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l-&gt;tail = </a:t>
            </a:r>
            <a:r>
              <a:rPr lang="en-US" altLang="zh-CN" sz="1400" dirty="0"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} else {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l-&gt;tail-&gt;next = n;   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l-&gt;tail = </a:t>
            </a:r>
            <a:r>
              <a:rPr lang="en-US" altLang="zh-CN" sz="1400" dirty="0"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}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while(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-&gt;blocked) {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 pthread_cond_wait(&amp;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-&gt;cond,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&amp;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l-&gt;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mu);</a:t>
            </a:r>
            <a:endParaRPr lang="en-US" altLang="zh-CN" sz="1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altLang="zh-CN" sz="14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endParaRPr lang="zh-CN" altLang="en-US" sz="1400" dirty="0">
              <a:solidFill>
                <a:srgbClr val="4F81BD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174403" y="1270969"/>
            <a:ext cx="4997524" cy="3843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 smtClean="0"/>
              <a:t>Acquire Lock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If the lock is unlocked, set the busy bit and return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Otherwise create a node and append it to the linked list. (Blocked is initialized to be 1)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Suspend itself on the </a:t>
            </a:r>
            <a:r>
              <a:rPr kumimoji="1" lang="en-US" altLang="zh-CN" sz="1600" dirty="0" err="1" smtClean="0"/>
              <a:t>cond</a:t>
            </a:r>
            <a:r>
              <a:rPr kumimoji="1" lang="en-US" altLang="zh-CN" sz="1600" dirty="0" smtClean="0"/>
              <a:t> variable of the created node.</a:t>
            </a:r>
          </a:p>
          <a:p>
            <a:pPr>
              <a:buAutoNum type="arabicPeriod"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202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21828"/>
            <a:ext cx="29515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ypedef struct node_t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pthread_cond_t cond;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struct node_t* 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blocked; </a:t>
            </a:r>
            <a:endParaRPr lang="en-US" altLang="zh-CN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} node_t;</a:t>
            </a:r>
            <a:endParaRPr lang="en-US" altLang="zh-CN" sz="1400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0206" y="-77830"/>
            <a:ext cx="50409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mu;</a:t>
            </a:r>
            <a:endParaRPr lang="en-US" altLang="zh-CN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node_t *head, *tail;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latin typeface="Consolas"/>
                <a:cs typeface="Consolas"/>
              </a:rPr>
              <a:t> busy; 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} 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18942" y="1183640"/>
            <a:ext cx="4247176" cy="5201423"/>
          </a:xfrm>
          <a:prstGeom prst="rect">
            <a:avLst/>
          </a:prstGeom>
          <a:solidFill>
            <a:srgbClr val="EEECE1"/>
          </a:solidFill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 *l) {</a:t>
            </a:r>
          </a:p>
          <a:p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i="1" dirty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latin typeface="Consolas"/>
                <a:cs typeface="Consolas"/>
              </a:rPr>
              <a:t> // lock is free, hold the lock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if(!l-&gt;busy) 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</a:t>
            </a:r>
            <a:r>
              <a:rPr lang="en-US" altLang="zh-CN" sz="1400" dirty="0">
                <a:latin typeface="Consolas"/>
                <a:cs typeface="Consolas"/>
              </a:rPr>
              <a:t>l-&gt;busy </a:t>
            </a:r>
            <a:r>
              <a:rPr lang="en-US" altLang="zh-CN" sz="1400" dirty="0" smtClean="0">
                <a:latin typeface="Consolas"/>
                <a:cs typeface="Consolas"/>
              </a:rPr>
              <a:t>= true;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pthread_mutex_unlock</a:t>
            </a:r>
            <a:r>
              <a:rPr lang="en-US" altLang="zh-CN" sz="1400" dirty="0">
                <a:latin typeface="Consolas"/>
                <a:cs typeface="Consolas"/>
              </a:rPr>
              <a:t>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return 0;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latin typeface="Consolas"/>
                <a:cs typeface="Consolas"/>
              </a:rPr>
              <a:t>/</a:t>
            </a:r>
            <a:r>
              <a:rPr lang="en-US" altLang="zh-CN" sz="1200" i="1" dirty="0">
                <a:latin typeface="Consolas"/>
                <a:cs typeface="Consolas"/>
              </a:rPr>
              <a:t>/ </a:t>
            </a:r>
            <a:r>
              <a:rPr lang="en-US" altLang="zh-CN" sz="1200" i="1" dirty="0" smtClean="0">
                <a:latin typeface="Consolas"/>
                <a:cs typeface="Consolas"/>
              </a:rPr>
              <a:t>lock is busy, suspend on a new cond</a:t>
            </a:r>
          </a:p>
          <a:p>
            <a:r>
              <a:rPr lang="en-US" altLang="zh-CN" sz="1200" i="1" dirty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node_t *n =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malloc(sizeof(node_t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));</a:t>
            </a:r>
          </a:p>
          <a:p>
            <a:r>
              <a:rPr lang="en-US" altLang="zh-CN" sz="1400" i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i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n-&gt;blocked = true;</a:t>
            </a:r>
          </a:p>
          <a:p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  n-&gt;next = NULL;</a:t>
            </a:r>
            <a:endParaRPr lang="en-US" altLang="zh-CN" sz="1200" i="1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l-&gt;head = n;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l-&gt;tail = l-&gt;head;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} else {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l-&gt;tail-&gt;next = n;   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l-&gt;tail = l-&gt;tail-&gt;next;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}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while(</a:t>
            </a:r>
            <a:r>
              <a:rPr lang="en-US" altLang="zh-CN" sz="1400" dirty="0"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latin typeface="Consolas"/>
                <a:cs typeface="Consolas"/>
              </a:rPr>
              <a:t>-&gt;blocked) {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pthread_cond_wait(&amp;</a:t>
            </a:r>
            <a:r>
              <a:rPr lang="en-US" altLang="zh-CN" sz="1400" dirty="0"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latin typeface="Consolas"/>
                <a:cs typeface="Consolas"/>
              </a:rPr>
              <a:t>-&gt;cond, 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843410" y="1140949"/>
            <a:ext cx="3454930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fifo_unlock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*l) {</a:t>
            </a:r>
          </a:p>
          <a:p>
            <a:endParaRPr lang="en-US" altLang="zh-CN" sz="1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pthread_mutex_lock(&amp;l-&gt;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200" i="1" dirty="0" smtClean="0">
                <a:solidFill>
                  <a:srgbClr val="0000FF"/>
                </a:solidFill>
                <a:latin typeface="Consolas"/>
                <a:cs typeface="Consolas"/>
              </a:rPr>
              <a:t>   // no waiters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l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-&gt;busy =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false;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 pthread_mutex_unlock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(&amp;l-&gt;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mu)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en-US" altLang="zh-CN" sz="1400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return 0;</a:t>
            </a:r>
            <a:endParaRPr lang="en-US" altLang="zh-CN" sz="14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}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34625" y="4131163"/>
            <a:ext cx="5460721" cy="3843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 smtClean="0"/>
              <a:t>Release Lock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If there is no waiter, clear the busy field.</a:t>
            </a:r>
          </a:p>
          <a:p>
            <a:pPr>
              <a:buAutoNum type="arabicPeriod"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7705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21828"/>
            <a:ext cx="29515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ypedef struct node_t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pthread_cond_t cond;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struct node_t* 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blocked; </a:t>
            </a:r>
            <a:endParaRPr lang="en-US" altLang="zh-CN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} node_t;</a:t>
            </a:r>
            <a:endParaRPr lang="en-US" altLang="zh-CN" sz="1400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0206" y="-77830"/>
            <a:ext cx="50409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mu;</a:t>
            </a:r>
            <a:endParaRPr lang="en-US" altLang="zh-CN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node_t *head, *tail;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latin typeface="Consolas"/>
                <a:cs typeface="Consolas"/>
              </a:rPr>
              <a:t> busy; 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} 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18942" y="1183640"/>
            <a:ext cx="4247176" cy="5201423"/>
          </a:xfrm>
          <a:prstGeom prst="rect">
            <a:avLst/>
          </a:prstGeom>
          <a:solidFill>
            <a:srgbClr val="EEECE1"/>
          </a:solidFill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Consolas"/>
                <a:cs typeface="Consolas"/>
              </a:rPr>
              <a:t>int</a:t>
            </a:r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>
                <a:latin typeface="Consolas"/>
                <a:cs typeface="Consolas"/>
              </a:rPr>
              <a:t>(</a:t>
            </a:r>
            <a:r>
              <a:rPr lang="en-US" altLang="zh-CN" sz="1400" dirty="0" err="1">
                <a:latin typeface="Consolas"/>
                <a:cs typeface="Consolas"/>
              </a:rPr>
              <a:t>lock_t</a:t>
            </a:r>
            <a:r>
              <a:rPr lang="en-US" altLang="zh-CN" sz="1400" dirty="0">
                <a:latin typeface="Consolas"/>
                <a:cs typeface="Consolas"/>
              </a:rPr>
              <a:t> *l) {</a:t>
            </a:r>
          </a:p>
          <a:p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i="1" dirty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latin typeface="Consolas"/>
                <a:cs typeface="Consolas"/>
              </a:rPr>
              <a:t> // lock is free, hold the lock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if(!l-&gt;busy) 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</a:t>
            </a:r>
            <a:r>
              <a:rPr lang="en-US" altLang="zh-CN" sz="1400" dirty="0">
                <a:latin typeface="Consolas"/>
                <a:cs typeface="Consolas"/>
              </a:rPr>
              <a:t>l-&gt;busy </a:t>
            </a:r>
            <a:r>
              <a:rPr lang="en-US" altLang="zh-CN" sz="1400" dirty="0" smtClean="0">
                <a:latin typeface="Consolas"/>
                <a:cs typeface="Consolas"/>
              </a:rPr>
              <a:t>= true;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pthread_mutex_unlock</a:t>
            </a:r>
            <a:r>
              <a:rPr lang="en-US" altLang="zh-CN" sz="1400" dirty="0">
                <a:latin typeface="Consolas"/>
                <a:cs typeface="Consolas"/>
              </a:rPr>
              <a:t>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return 0;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latin typeface="Consolas"/>
                <a:cs typeface="Consolas"/>
              </a:rPr>
              <a:t>/</a:t>
            </a:r>
            <a:r>
              <a:rPr lang="en-US" altLang="zh-CN" sz="1200" i="1" dirty="0">
                <a:latin typeface="Consolas"/>
                <a:cs typeface="Consolas"/>
              </a:rPr>
              <a:t>/ </a:t>
            </a:r>
            <a:r>
              <a:rPr lang="en-US" altLang="zh-CN" sz="1200" i="1" dirty="0" smtClean="0">
                <a:latin typeface="Consolas"/>
                <a:cs typeface="Consolas"/>
              </a:rPr>
              <a:t>lock is busy, suspend on a new cond</a:t>
            </a:r>
          </a:p>
          <a:p>
            <a:r>
              <a:rPr lang="en-US" altLang="zh-CN" sz="1200" i="1" dirty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node_t *n =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malloc(sizeof(node_t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));</a:t>
            </a:r>
          </a:p>
          <a:p>
            <a:r>
              <a:rPr lang="en-US" altLang="zh-CN" sz="1400" i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i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n-&gt;blocked = true;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 n-&gt;next = NULL;</a:t>
            </a:r>
            <a:endParaRPr lang="en-US" altLang="zh-CN" sz="12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l-&gt;head = n;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l-&gt;tail = l-&gt;head;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} else {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l-&gt;tail-&gt;next = n;   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l-&gt;tail = l-&gt;tail-&gt;next;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}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while(</a:t>
            </a:r>
            <a:r>
              <a:rPr lang="en-US" altLang="zh-CN" sz="1400" dirty="0"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latin typeface="Consolas"/>
                <a:cs typeface="Consolas"/>
              </a:rPr>
              <a:t>-&gt;blocked) {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pthread_cond_wait(&amp;</a:t>
            </a:r>
            <a:r>
              <a:rPr lang="en-US" altLang="zh-CN" sz="1400" dirty="0"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latin typeface="Consolas"/>
                <a:cs typeface="Consolas"/>
              </a:rPr>
              <a:t>-&gt;cond, 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843410" y="1140949"/>
            <a:ext cx="4047189" cy="3077766"/>
          </a:xfrm>
          <a:prstGeom prst="rect">
            <a:avLst/>
          </a:prstGeom>
          <a:solidFill>
            <a:srgbClr val="EEECE1"/>
          </a:solidFill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fifo_unlock</a:t>
            </a:r>
            <a:r>
              <a:rPr lang="en-US" altLang="zh-CN" sz="1400" dirty="0" smtClean="0">
                <a:latin typeface="Consolas"/>
                <a:cs typeface="Consolas"/>
              </a:rPr>
              <a:t>(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*l) {</a:t>
            </a:r>
          </a:p>
          <a:p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i="1" dirty="0" smtClean="0">
                <a:latin typeface="Consolas"/>
                <a:cs typeface="Consolas"/>
              </a:rPr>
              <a:t>   // no waiters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l</a:t>
            </a:r>
            <a:r>
              <a:rPr lang="en-US" altLang="zh-CN" sz="1400" dirty="0">
                <a:latin typeface="Consolas"/>
                <a:cs typeface="Consolas"/>
              </a:rPr>
              <a:t>-&gt;busy = </a:t>
            </a:r>
            <a:r>
              <a:rPr lang="en-US" altLang="zh-CN" sz="1400" dirty="0" smtClean="0">
                <a:latin typeface="Consolas"/>
                <a:cs typeface="Consolas"/>
              </a:rPr>
              <a:t>false;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pthread_mutex_unlock</a:t>
            </a:r>
            <a:r>
              <a:rPr lang="en-US" altLang="zh-CN" sz="1400" dirty="0">
                <a:latin typeface="Consolas"/>
                <a:cs typeface="Consolas"/>
              </a:rPr>
              <a:t>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return 0;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l-&gt;head-&gt;blocked = false;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pthread_cond_signal(&amp;l-&gt;head-&gt;cond);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pthread_mutex_unlock(&amp;l-&gt;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return 0;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} 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34625" y="4131163"/>
            <a:ext cx="5460721" cy="3843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 smtClean="0"/>
              <a:t>Release Lock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If there is no waiters, clear the busy field.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Otherwise, clear the blocked field of the first node in the waiting list and wakeup the suspended thread</a:t>
            </a:r>
            <a:r>
              <a:rPr kumimoji="1" lang="en-US" altLang="zh-CN" sz="1600" dirty="0" smtClean="0"/>
              <a:t>.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87381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Another form of synchronization: condition</a:t>
            </a:r>
          </a:p>
          <a:p>
            <a:pPr lvl="1"/>
            <a:r>
              <a:rPr lang="en-US" dirty="0" smtClean="0"/>
              <a:t>One thread waits for (another thread to make) some condition to be true</a:t>
            </a:r>
          </a:p>
        </p:txBody>
      </p:sp>
    </p:spTree>
    <p:extLst>
      <p:ext uri="{BB962C8B-B14F-4D97-AF65-F5344CB8AC3E}">
        <p14:creationId xmlns:p14="http://schemas.microsoft.com/office/powerpoint/2010/main" val="376282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21828"/>
            <a:ext cx="29515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ypedef struct node_t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pthread_cond_t cond;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struct node_t* 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blocked; </a:t>
            </a:r>
            <a:endParaRPr lang="en-US" altLang="zh-CN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} node_t;</a:t>
            </a:r>
            <a:endParaRPr lang="en-US" altLang="zh-CN" sz="1400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0206" y="-77830"/>
            <a:ext cx="50409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cs typeface="Consolas"/>
              </a:rPr>
              <a:t>mu;</a:t>
            </a:r>
            <a:endParaRPr lang="en-US" altLang="zh-CN" sz="1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node_t *head, *tail;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bool</a:t>
            </a:r>
            <a:r>
              <a:rPr lang="en-US" altLang="zh-CN" sz="1400" dirty="0" smtClean="0">
                <a:latin typeface="Consolas"/>
                <a:cs typeface="Consolas"/>
              </a:rPr>
              <a:t> busy; 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} 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18942" y="1183640"/>
            <a:ext cx="4247176" cy="5847753"/>
          </a:xfrm>
          <a:prstGeom prst="rect">
            <a:avLst/>
          </a:prstGeom>
          <a:solidFill>
            <a:srgbClr val="EEECE1"/>
          </a:solidFill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 *l) 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i="1" dirty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latin typeface="Consolas"/>
                <a:cs typeface="Consolas"/>
              </a:rPr>
              <a:t> // lock is free, hold the lock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if(l-&gt;busy == 0) 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</a:t>
            </a:r>
            <a:r>
              <a:rPr lang="en-US" altLang="zh-CN" sz="1400" dirty="0">
                <a:latin typeface="Consolas"/>
                <a:cs typeface="Consolas"/>
              </a:rPr>
              <a:t>l-&gt;busy </a:t>
            </a:r>
            <a:r>
              <a:rPr lang="en-US" altLang="zh-CN" sz="1400" dirty="0" smtClean="0">
                <a:latin typeface="Consolas"/>
                <a:cs typeface="Consolas"/>
              </a:rPr>
              <a:t>= 1;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pthread_mutex_unlock</a:t>
            </a:r>
            <a:r>
              <a:rPr lang="en-US" altLang="zh-CN" sz="1400" dirty="0">
                <a:latin typeface="Consolas"/>
                <a:cs typeface="Consolas"/>
              </a:rPr>
              <a:t>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return 0;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200" dirty="0">
                <a:latin typeface="Consolas"/>
                <a:cs typeface="Consolas"/>
              </a:rPr>
              <a:t> </a:t>
            </a:r>
            <a:r>
              <a:rPr lang="en-US" altLang="zh-CN" sz="1200" dirty="0" smtClean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latin typeface="Consolas"/>
                <a:cs typeface="Consolas"/>
              </a:rPr>
              <a:t>/</a:t>
            </a:r>
            <a:r>
              <a:rPr lang="en-US" altLang="zh-CN" sz="1200" i="1" dirty="0">
                <a:latin typeface="Consolas"/>
                <a:cs typeface="Consolas"/>
              </a:rPr>
              <a:t>/ </a:t>
            </a:r>
            <a:r>
              <a:rPr lang="en-US" altLang="zh-CN" sz="1200" i="1" dirty="0" smtClean="0">
                <a:latin typeface="Consolas"/>
                <a:cs typeface="Consolas"/>
              </a:rPr>
              <a:t>lock is busy, suspend on a new cond</a:t>
            </a:r>
          </a:p>
          <a:p>
            <a:r>
              <a:rPr lang="en-US" altLang="zh-CN" sz="1200" i="1" dirty="0">
                <a:latin typeface="Consolas"/>
                <a:cs typeface="Consolas"/>
              </a:rPr>
              <a:t> </a:t>
            </a:r>
            <a:r>
              <a:rPr lang="en-US" altLang="zh-CN" sz="1200" i="1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node_t *n =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malloc(sizeof(node_t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));</a:t>
            </a:r>
          </a:p>
          <a:p>
            <a:r>
              <a:rPr lang="en-US" altLang="zh-CN" sz="1400" i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i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n-&gt;blocked = true; 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 n-&gt;next = NULL;</a:t>
            </a:r>
            <a:endParaRPr lang="en-US" altLang="zh-CN" sz="1200" i="1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l-&gt;head = n;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l-&gt;tail = l-&gt;head;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} else {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l-&gt;tail-&gt;next = n;   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  l-&gt;tail = l-&gt;tail-&gt;next;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}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while(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-&gt;blocked) 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  pthread_cond_wait(&amp;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-&gt;cond, &amp;l-&gt;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l-&gt;head = l-&gt;head-&gt;next;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if(l-&gt;head == NULL) l-&gt;tail = NULL;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free(n);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pthread_mutex_unlock(&amp;l-&gt;mutex);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  <a:latin typeface="Consolas"/>
                <a:cs typeface="Consolas"/>
              </a:rPr>
              <a:t>  return 0;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}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843410" y="1140949"/>
            <a:ext cx="4047189" cy="3077766"/>
          </a:xfrm>
          <a:prstGeom prst="rect">
            <a:avLst/>
          </a:prstGeom>
          <a:solidFill>
            <a:srgbClr val="EEECE1"/>
          </a:solidFill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int</a:t>
            </a:r>
            <a:r>
              <a:rPr lang="en-US" altLang="zh-CN" sz="1400" dirty="0" smtClean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fifo_unlock</a:t>
            </a:r>
            <a:r>
              <a:rPr lang="en-US" altLang="zh-CN" sz="1400" dirty="0" smtClean="0">
                <a:latin typeface="Consolas"/>
                <a:cs typeface="Consolas"/>
              </a:rPr>
              <a:t>(</a:t>
            </a:r>
            <a:r>
              <a:rPr lang="en-US" altLang="zh-CN" sz="1400" dirty="0" err="1" smtClean="0">
                <a:latin typeface="Consolas"/>
                <a:cs typeface="Consolas"/>
              </a:rPr>
              <a:t>lock_t</a:t>
            </a:r>
            <a:r>
              <a:rPr lang="en-US" altLang="zh-CN" sz="1400" dirty="0" smtClean="0">
                <a:latin typeface="Consolas"/>
                <a:cs typeface="Consolas"/>
              </a:rPr>
              <a:t> *l) {</a:t>
            </a:r>
          </a:p>
          <a:p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200" i="1" dirty="0" smtClean="0">
                <a:latin typeface="Consolas"/>
                <a:cs typeface="Consolas"/>
              </a:rPr>
              <a:t>   // no waiters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l</a:t>
            </a:r>
            <a:r>
              <a:rPr lang="en-US" altLang="zh-CN" sz="1400" dirty="0">
                <a:latin typeface="Consolas"/>
                <a:cs typeface="Consolas"/>
              </a:rPr>
              <a:t>-&gt;busy = </a:t>
            </a:r>
            <a:r>
              <a:rPr lang="en-US" altLang="zh-CN" sz="1400" dirty="0" smtClean="0">
                <a:latin typeface="Consolas"/>
                <a:cs typeface="Consolas"/>
              </a:rPr>
              <a:t>false;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    pthread_mutex_unlock</a:t>
            </a:r>
            <a:r>
              <a:rPr lang="en-US" altLang="zh-CN" sz="1400" dirty="0">
                <a:latin typeface="Consolas"/>
                <a:cs typeface="Consolas"/>
              </a:rPr>
              <a:t>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  <a:endParaRPr lang="en-US" altLang="zh-CN" sz="1400" dirty="0" smtClean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  return 0;</a:t>
            </a:r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l-&gt;head-&gt;blocked = false;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pthread_cond_signal(&amp;l-&gt;head-&gt;cond);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pthread_mutex_unlock(&amp;l-&gt;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latin typeface="Consolas"/>
                <a:cs typeface="Consolas"/>
              </a:rPr>
              <a:t> return 0;</a:t>
            </a:r>
          </a:p>
          <a:p>
            <a:r>
              <a:rPr lang="en-US" altLang="zh-CN" sz="1400" dirty="0" smtClean="0">
                <a:latin typeface="Consolas"/>
                <a:cs typeface="Consolas"/>
              </a:rPr>
              <a:t>} </a:t>
            </a:r>
            <a:endParaRPr lang="zh-CN" altLang="en-US" sz="14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805277" y="4251493"/>
            <a:ext cx="5460721" cy="813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 smtClean="0"/>
              <a:t>Acquire Lock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4. Remove and free the node from the waiting list 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AutoNum type="arabicPeriod"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6215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3041"/>
            <a:ext cx="58150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lock_t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l &lt; busy: false,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head: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null,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tail: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null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&gt;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87755" y="3349346"/>
            <a:ext cx="2787029" cy="3631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 smtClean="0">
                <a:latin typeface="Consolas"/>
                <a:cs typeface="Consolas"/>
              </a:rPr>
              <a:t>int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dirty="0" err="1" smtClean="0">
                <a:latin typeface="Consolas"/>
                <a:cs typeface="Consolas"/>
              </a:rPr>
              <a:t>fifo_lock</a:t>
            </a:r>
            <a:r>
              <a:rPr lang="en-US" altLang="zh-CN" sz="800" dirty="0" smtClean="0">
                <a:latin typeface="Consolas"/>
                <a:cs typeface="Consolas"/>
              </a:rPr>
              <a:t>(lock_t *l) {</a:t>
            </a:r>
          </a:p>
          <a:p>
            <a:endParaRPr lang="en-US" altLang="zh-CN" sz="800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pthread_mutex_lock(&amp;l-&gt;mutex);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// lock is free, hold the lock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latin typeface="Consolas"/>
                <a:cs typeface="Consolas"/>
              </a:rPr>
              <a:t>if(!l-&gt;busy) {</a:t>
            </a:r>
          </a:p>
          <a:p>
            <a:r>
              <a:rPr lang="en-US" altLang="zh-CN" sz="800" b="1" dirty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latin typeface="Consolas"/>
                <a:cs typeface="Consolas"/>
              </a:rPr>
              <a:t>   </a:t>
            </a:r>
            <a:r>
              <a:rPr lang="en-US" altLang="zh-CN" sz="800" b="1" dirty="0">
                <a:latin typeface="Consolas"/>
                <a:cs typeface="Consolas"/>
              </a:rPr>
              <a:t>l-&gt;busy </a:t>
            </a:r>
            <a:r>
              <a:rPr lang="en-US" altLang="zh-CN" sz="800" b="1" dirty="0" smtClean="0">
                <a:latin typeface="Consolas"/>
                <a:cs typeface="Consolas"/>
              </a:rPr>
              <a:t>= true;</a:t>
            </a:r>
          </a:p>
          <a:p>
            <a:r>
              <a:rPr lang="en-US" altLang="zh-CN" sz="800" b="1" dirty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latin typeface="Consolas"/>
                <a:cs typeface="Consolas"/>
              </a:rPr>
              <a:t>   pthread_mutex_unlock</a:t>
            </a:r>
            <a:r>
              <a:rPr lang="en-US" altLang="zh-CN" sz="800" b="1" dirty="0">
                <a:latin typeface="Consolas"/>
                <a:cs typeface="Consolas"/>
              </a:rPr>
              <a:t>(&amp;l-&gt;</a:t>
            </a:r>
            <a:r>
              <a:rPr lang="en-US" altLang="zh-CN" sz="800" b="1" dirty="0" smtClean="0">
                <a:latin typeface="Consolas"/>
                <a:cs typeface="Consolas"/>
              </a:rPr>
              <a:t>mu)</a:t>
            </a:r>
            <a:r>
              <a:rPr lang="en-US" altLang="zh-CN" sz="800" b="1" dirty="0">
                <a:latin typeface="Consolas"/>
                <a:cs typeface="Consolas"/>
              </a:rPr>
              <a:t>;</a:t>
            </a:r>
            <a:endParaRPr lang="en-US" altLang="zh-CN" sz="800" b="1" dirty="0" smtClean="0">
              <a:latin typeface="Consolas"/>
              <a:cs typeface="Consolas"/>
            </a:endParaRPr>
          </a:p>
          <a:p>
            <a:r>
              <a:rPr lang="en-US" altLang="zh-CN" sz="800" b="1" dirty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latin typeface="Consolas"/>
                <a:cs typeface="Consolas"/>
              </a:rPr>
              <a:t>   return 0;</a:t>
            </a:r>
            <a:endParaRPr lang="en-US" altLang="zh-CN" sz="800" b="1" dirty="0">
              <a:latin typeface="Consolas"/>
              <a:cs typeface="Consolas"/>
            </a:endParaRPr>
          </a:p>
          <a:p>
            <a:r>
              <a:rPr lang="en-US" altLang="zh-CN" sz="800" b="1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700" dirty="0">
                <a:latin typeface="Consolas"/>
                <a:cs typeface="Consolas"/>
              </a:rPr>
              <a:t> </a:t>
            </a:r>
            <a:r>
              <a:rPr lang="en-US" altLang="zh-CN" sz="700" dirty="0" smtClean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/</a:t>
            </a:r>
            <a:r>
              <a:rPr lang="en-US" altLang="zh-CN" sz="700" i="1" dirty="0">
                <a:latin typeface="Consolas"/>
                <a:cs typeface="Consolas"/>
              </a:rPr>
              <a:t>/ </a:t>
            </a:r>
            <a:r>
              <a:rPr lang="en-US" altLang="zh-CN" sz="700" i="1" dirty="0" smtClean="0">
                <a:latin typeface="Consolas"/>
                <a:cs typeface="Consolas"/>
              </a:rPr>
              <a:t>lock is busy, suspend on a new cond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node_t *n = </a:t>
            </a:r>
            <a:r>
              <a:rPr lang="en-US" altLang="zh-CN" sz="800" dirty="0">
                <a:solidFill>
                  <a:prstClr val="black"/>
                </a:solidFill>
                <a:latin typeface="Consolas"/>
                <a:cs typeface="Consolas"/>
              </a:rPr>
              <a:t>malloc(sizeof(node_t</a:t>
            </a:r>
            <a:r>
              <a:rPr lang="en-US" altLang="zh-CN" sz="800" dirty="0" smtClean="0">
                <a:solidFill>
                  <a:prstClr val="black"/>
                </a:solidFill>
                <a:latin typeface="Consolas"/>
                <a:cs typeface="Consolas"/>
              </a:rPr>
              <a:t>));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800" dirty="0" err="1" smtClean="0">
                <a:solidFill>
                  <a:prstClr val="black"/>
                </a:solidFill>
                <a:latin typeface="Consolas"/>
                <a:cs typeface="Consolas"/>
              </a:rPr>
              <a:t>pthread_cond_init</a:t>
            </a:r>
            <a:r>
              <a:rPr lang="en-US" altLang="zh-CN" sz="800" dirty="0" smtClean="0">
                <a:solidFill>
                  <a:prstClr val="black"/>
                </a:solidFill>
                <a:latin typeface="Consolas"/>
                <a:cs typeface="Consolas"/>
              </a:rPr>
              <a:t>(&amp;n-&gt;</a:t>
            </a:r>
            <a:r>
              <a:rPr lang="en-US" altLang="zh-CN" sz="800" dirty="0" err="1" smtClean="0">
                <a:solidFill>
                  <a:prstClr val="black"/>
                </a:solidFill>
                <a:latin typeface="Consolas"/>
                <a:cs typeface="Consolas"/>
              </a:rPr>
              <a:t>cond</a:t>
            </a:r>
            <a:r>
              <a:rPr lang="en-US" altLang="zh-CN" sz="800" dirty="0" smtClean="0">
                <a:solidFill>
                  <a:prstClr val="black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800" i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800" i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solidFill>
                  <a:prstClr val="black"/>
                </a:solidFill>
                <a:latin typeface="Consolas"/>
                <a:cs typeface="Consolas"/>
              </a:rPr>
              <a:t>n-&gt;blocked = 1;</a:t>
            </a:r>
            <a:endParaRPr lang="en-US" altLang="zh-CN" sz="700" i="1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l-&gt;head = n;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l-&gt;tail = l-&gt;head;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} else {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l-&gt;tail-&gt;next = n;   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 = l-&gt;tail-&gt;next;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}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while(l-&gt;head-&gt;blocked) {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  pthread_cond_wait(&amp;l-&gt;tail-&gt;cond, 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l-&gt;head = l-&gt;head-&gt;next;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if(l-&gt;head == NULL) l-&gt;tail = NULL;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free(n);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pthread_mutex_unlock(&amp;l-&gt;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return 0;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} </a:t>
            </a:r>
            <a:endParaRPr lang="zh-CN" altLang="en-US" sz="800" dirty="0"/>
          </a:p>
        </p:txBody>
      </p:sp>
      <p:sp>
        <p:nvSpPr>
          <p:cNvPr id="13" name="矩形 12"/>
          <p:cNvSpPr/>
          <p:nvPr/>
        </p:nvSpPr>
        <p:spPr>
          <a:xfrm>
            <a:off x="598776" y="1339709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</a:t>
            </a:r>
            <a:r>
              <a:rPr kumimoji="1" lang="en-US" altLang="zh-CN" sz="1400" dirty="0" smtClean="0">
                <a:latin typeface="Arial"/>
                <a:cs typeface="Arial"/>
              </a:rPr>
              <a:t>1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4" name="任意形状 13"/>
          <p:cNvSpPr/>
          <p:nvPr/>
        </p:nvSpPr>
        <p:spPr>
          <a:xfrm>
            <a:off x="1546225" y="133769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67110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3041"/>
            <a:ext cx="5702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lock_t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l &lt; busy: true,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head: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null,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tail: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null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&gt;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87755" y="3349346"/>
            <a:ext cx="2787029" cy="3631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 smtClean="0">
                <a:latin typeface="Consolas"/>
                <a:cs typeface="Consolas"/>
              </a:rPr>
              <a:t>int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dirty="0" err="1" smtClean="0">
                <a:latin typeface="Consolas"/>
                <a:cs typeface="Consolas"/>
              </a:rPr>
              <a:t>fifo_lock</a:t>
            </a:r>
            <a:r>
              <a:rPr lang="en-US" altLang="zh-CN" sz="800" dirty="0" smtClean="0">
                <a:latin typeface="Consolas"/>
                <a:cs typeface="Consolas"/>
              </a:rPr>
              <a:t>(lock_t *l) {</a:t>
            </a:r>
          </a:p>
          <a:p>
            <a:endParaRPr lang="en-US" altLang="zh-CN" sz="800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// lock is free, hold the lock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66"/>
                </a:solidFill>
                <a:latin typeface="Consolas"/>
                <a:cs typeface="Consolas"/>
              </a:rPr>
              <a:t>if(!l-&gt;busy) {</a:t>
            </a:r>
          </a:p>
          <a:p>
            <a:r>
              <a:rPr lang="en-US" altLang="zh-CN" sz="800" b="1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66"/>
                </a:solidFill>
                <a:latin typeface="Consolas"/>
                <a:cs typeface="Consolas"/>
              </a:rPr>
              <a:t>   </a:t>
            </a:r>
            <a:r>
              <a:rPr lang="en-US" altLang="zh-CN" sz="800" b="1" dirty="0">
                <a:solidFill>
                  <a:srgbClr val="FF0066"/>
                </a:solidFill>
                <a:latin typeface="Consolas"/>
                <a:cs typeface="Consolas"/>
              </a:rPr>
              <a:t>l-&gt;busy </a:t>
            </a:r>
            <a:r>
              <a:rPr lang="en-US" altLang="zh-CN" sz="800" b="1" dirty="0" smtClean="0">
                <a:solidFill>
                  <a:srgbClr val="FF0066"/>
                </a:solidFill>
                <a:latin typeface="Consolas"/>
                <a:cs typeface="Consolas"/>
              </a:rPr>
              <a:t>= true;</a:t>
            </a:r>
          </a:p>
          <a:p>
            <a:r>
              <a:rPr lang="en-US" altLang="zh-CN" sz="800" b="1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66"/>
                </a:solidFill>
                <a:latin typeface="Consolas"/>
                <a:cs typeface="Consolas"/>
              </a:rPr>
              <a:t>   pthread_mutex_unlock</a:t>
            </a:r>
            <a:r>
              <a:rPr lang="en-US" altLang="zh-CN" sz="800" b="1" dirty="0">
                <a:solidFill>
                  <a:srgbClr val="FF0066"/>
                </a:solidFill>
                <a:latin typeface="Consolas"/>
                <a:cs typeface="Consolas"/>
              </a:rPr>
              <a:t>(&amp;l-&gt;</a:t>
            </a:r>
            <a:r>
              <a:rPr lang="en-US" altLang="zh-CN" sz="800" b="1" dirty="0" smtClean="0">
                <a:solidFill>
                  <a:srgbClr val="FF0066"/>
                </a:solidFill>
                <a:latin typeface="Consolas"/>
                <a:cs typeface="Consolas"/>
              </a:rPr>
              <a:t>mu)</a:t>
            </a:r>
            <a:r>
              <a:rPr lang="en-US" altLang="zh-CN" sz="800" b="1" dirty="0">
                <a:solidFill>
                  <a:srgbClr val="FF0066"/>
                </a:solidFill>
                <a:latin typeface="Consolas"/>
                <a:cs typeface="Consolas"/>
              </a:rPr>
              <a:t>;</a:t>
            </a:r>
            <a:endParaRPr lang="en-US" altLang="zh-CN" sz="800" b="1" dirty="0" smtClean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lang="en-US" altLang="zh-CN" sz="800" b="1" dirty="0">
                <a:solidFill>
                  <a:srgbClr val="FF0066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66"/>
                </a:solidFill>
                <a:latin typeface="Consolas"/>
                <a:cs typeface="Consolas"/>
              </a:rPr>
              <a:t>   return </a:t>
            </a:r>
            <a:r>
              <a:rPr lang="en-US" altLang="zh-CN" sz="800" b="1" dirty="0" smtClean="0">
                <a:solidFill>
                  <a:srgbClr val="FF0066"/>
                </a:solidFill>
                <a:latin typeface="Consolas"/>
                <a:cs typeface="Consolas"/>
              </a:rPr>
              <a:t>0;</a:t>
            </a:r>
            <a:endParaRPr lang="en-US" altLang="zh-CN" sz="800" b="1" dirty="0">
              <a:solidFill>
                <a:srgbClr val="FF0066"/>
              </a:solidFill>
              <a:latin typeface="Consolas"/>
              <a:cs typeface="Consolas"/>
            </a:endParaRPr>
          </a:p>
          <a:p>
            <a:r>
              <a:rPr lang="en-US" altLang="zh-CN" sz="800" b="1" dirty="0" smtClean="0">
                <a:solidFill>
                  <a:srgbClr val="FF0066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altLang="zh-CN" sz="700" dirty="0">
                <a:latin typeface="Consolas"/>
                <a:cs typeface="Consolas"/>
              </a:rPr>
              <a:t> </a:t>
            </a:r>
            <a:r>
              <a:rPr lang="en-US" altLang="zh-CN" sz="700" dirty="0" smtClean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/</a:t>
            </a:r>
            <a:r>
              <a:rPr lang="en-US" altLang="zh-CN" sz="700" i="1" dirty="0">
                <a:latin typeface="Consolas"/>
                <a:cs typeface="Consolas"/>
              </a:rPr>
              <a:t>/ </a:t>
            </a:r>
            <a:r>
              <a:rPr lang="en-US" altLang="zh-CN" sz="700" i="1" dirty="0" smtClean="0">
                <a:latin typeface="Consolas"/>
                <a:cs typeface="Consolas"/>
              </a:rPr>
              <a:t>lock is busy, suspend on a new cond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node_t *n = </a:t>
            </a:r>
            <a:r>
              <a:rPr lang="en-US" altLang="zh-CN" sz="800" dirty="0">
                <a:solidFill>
                  <a:prstClr val="black"/>
                </a:solidFill>
                <a:latin typeface="Consolas"/>
                <a:cs typeface="Consolas"/>
              </a:rPr>
              <a:t>malloc(sizeof(node_t</a:t>
            </a:r>
            <a:r>
              <a:rPr lang="en-US" altLang="zh-CN" sz="800" dirty="0" smtClean="0">
                <a:solidFill>
                  <a:prstClr val="black"/>
                </a:solidFill>
                <a:latin typeface="Consolas"/>
                <a:cs typeface="Consolas"/>
              </a:rPr>
              <a:t>));</a:t>
            </a:r>
          </a:p>
          <a:p>
            <a:r>
              <a:rPr lang="en-US" altLang="zh-CN" sz="8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800" dirty="0" err="1" smtClean="0">
                <a:solidFill>
                  <a:prstClr val="black"/>
                </a:solidFill>
                <a:latin typeface="Consolas"/>
                <a:cs typeface="Consolas"/>
              </a:rPr>
              <a:t>pthread_cond_init</a:t>
            </a:r>
            <a:r>
              <a:rPr lang="en-US" altLang="zh-CN" sz="800" dirty="0" smtClean="0">
                <a:solidFill>
                  <a:prstClr val="black"/>
                </a:solidFill>
                <a:latin typeface="Consolas"/>
                <a:cs typeface="Consolas"/>
              </a:rPr>
              <a:t>(&amp;n-&gt;</a:t>
            </a:r>
            <a:r>
              <a:rPr lang="en-US" altLang="zh-CN" sz="800" dirty="0" err="1" smtClean="0">
                <a:solidFill>
                  <a:prstClr val="black"/>
                </a:solidFill>
                <a:latin typeface="Consolas"/>
                <a:cs typeface="Consolas"/>
              </a:rPr>
              <a:t>cond</a:t>
            </a:r>
            <a:r>
              <a:rPr lang="en-US" altLang="zh-CN" sz="800" dirty="0" smtClean="0">
                <a:solidFill>
                  <a:prstClr val="black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800" i="1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800" i="1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solidFill>
                  <a:prstClr val="black"/>
                </a:solidFill>
                <a:latin typeface="Consolas"/>
                <a:cs typeface="Consolas"/>
              </a:rPr>
              <a:t>n-&gt;blocked = 1;</a:t>
            </a:r>
            <a:endParaRPr lang="en-US" altLang="zh-CN" sz="700" i="1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l-&gt;head = n;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l-&gt;tail = l-&gt;head;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} else {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l-&gt;tail-&gt;next = n;   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 = l-&gt;tail-&gt;next;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}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while(l-&gt;head-&gt;blocked) {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  pthread_cond_wait(&amp;l-&gt;tail-&gt;cond, 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l-&gt;head = l-&gt;head-&gt;next;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if(l-&gt;head == NULL) l-&gt;tail = NULL;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free(n);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pthread_mutex_unlock(&amp;l-&gt;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return 0;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} </a:t>
            </a:r>
            <a:endParaRPr lang="zh-CN" altLang="en-US" sz="800" dirty="0"/>
          </a:p>
        </p:txBody>
      </p:sp>
      <p:sp>
        <p:nvSpPr>
          <p:cNvPr id="15" name="矩形 14"/>
          <p:cNvSpPr/>
          <p:nvPr/>
        </p:nvSpPr>
        <p:spPr>
          <a:xfrm>
            <a:off x="598776" y="1339709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</a:t>
            </a:r>
            <a:r>
              <a:rPr kumimoji="1" lang="en-US" altLang="zh-CN" sz="1400" dirty="0" smtClean="0">
                <a:latin typeface="Arial"/>
                <a:cs typeface="Arial"/>
              </a:rPr>
              <a:t>1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1546225" y="133769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20098" y="1723030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764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3041"/>
            <a:ext cx="5138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lock_t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l &lt; busy: true,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head: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t2,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tail: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t2&gt;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8776" y="1339709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</a:t>
            </a:r>
            <a:r>
              <a:rPr kumimoji="1" lang="en-US" altLang="zh-CN" sz="1400" dirty="0" smtClean="0">
                <a:latin typeface="Arial"/>
                <a:cs typeface="Arial"/>
              </a:rPr>
              <a:t>1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546225" y="133769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20098" y="1723030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187755" y="3349346"/>
            <a:ext cx="2787029" cy="3631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 smtClean="0">
                <a:latin typeface="Consolas"/>
                <a:cs typeface="Consolas"/>
              </a:rPr>
              <a:t>int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dirty="0" err="1" smtClean="0">
                <a:latin typeface="Consolas"/>
                <a:cs typeface="Consolas"/>
              </a:rPr>
              <a:t>fifo_lock</a:t>
            </a:r>
            <a:r>
              <a:rPr lang="en-US" altLang="zh-CN" sz="800" dirty="0" smtClean="0">
                <a:latin typeface="Consolas"/>
                <a:cs typeface="Consolas"/>
              </a:rPr>
              <a:t>(lock_t *l) {</a:t>
            </a:r>
          </a:p>
          <a:p>
            <a:endParaRPr lang="en-US" altLang="zh-CN" sz="800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// lock is free, hold the lock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if(!l-&gt;busy {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</a:t>
            </a:r>
            <a:r>
              <a:rPr lang="en-US" altLang="zh-CN" sz="800" dirty="0">
                <a:latin typeface="Consolas"/>
                <a:cs typeface="Consolas"/>
              </a:rPr>
              <a:t>l-&gt;busy </a:t>
            </a:r>
            <a:r>
              <a:rPr lang="en-US" altLang="zh-CN" sz="800" dirty="0" smtClean="0">
                <a:latin typeface="Consolas"/>
                <a:cs typeface="Consolas"/>
              </a:rPr>
              <a:t>= 1;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pthread_mutex_unlock</a:t>
            </a:r>
            <a:r>
              <a:rPr lang="en-US" altLang="zh-CN" sz="800" dirty="0">
                <a:latin typeface="Consolas"/>
                <a:cs typeface="Consolas"/>
              </a:rPr>
              <a:t>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>
                <a:latin typeface="Consolas"/>
                <a:cs typeface="Consolas"/>
              </a:rPr>
              <a:t>;</a:t>
            </a:r>
            <a:endParaRPr lang="en-US" altLang="zh-CN" sz="800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return 0;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700" dirty="0">
                <a:latin typeface="Consolas"/>
                <a:cs typeface="Consolas"/>
              </a:rPr>
              <a:t> </a:t>
            </a:r>
            <a:r>
              <a:rPr lang="en-US" altLang="zh-CN" sz="700" dirty="0" smtClean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/</a:t>
            </a:r>
            <a:r>
              <a:rPr lang="en-US" altLang="zh-CN" sz="700" i="1" dirty="0">
                <a:latin typeface="Consolas"/>
                <a:cs typeface="Consolas"/>
              </a:rPr>
              <a:t>/ </a:t>
            </a:r>
            <a:r>
              <a:rPr lang="en-US" altLang="zh-CN" sz="700" i="1" dirty="0" smtClean="0">
                <a:latin typeface="Consolas"/>
                <a:cs typeface="Consolas"/>
              </a:rPr>
              <a:t>lock is busy, suspend on a new cond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node_t *n = </a:t>
            </a:r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malloc(sizeof(node_t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));</a:t>
            </a:r>
          </a:p>
          <a:p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pthread_cond_init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(&amp;n-&gt;</a:t>
            </a:r>
            <a:r>
              <a:rPr lang="en-US" altLang="zh-CN" sz="8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cond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800" b="1" i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i="1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n-&gt;blocked = 1;</a:t>
            </a:r>
            <a:endParaRPr lang="en-US" altLang="zh-CN" sz="700" b="1" i="1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  l-&gt;head = n;</a:t>
            </a:r>
          </a:p>
          <a:p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 l-&gt;tail = l-&gt;head;</a:t>
            </a:r>
            <a:endParaRPr lang="en-US" altLang="zh-CN" sz="800"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  <a:r>
              <a:rPr lang="en-US" altLang="zh-CN" sz="800" dirty="0" smtClean="0">
                <a:latin typeface="Consolas"/>
                <a:cs typeface="Consolas"/>
              </a:rPr>
              <a:t> else {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l-&gt;tail-&gt;next = n;   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 = l-&gt;tail-&gt;next;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}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while(l-&gt;head-&gt;blocked) {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  pthread_cond_wait(&amp;l-&gt;tail-&gt;cond, &amp;l-&gt;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mu)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l-&gt;head = l-&gt;head-&gt;next;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if(l-&gt;head == NULL) l-&gt;tail = NULL;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free(n);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pthread_mutex_unlock(&amp;l-&gt;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return 0;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} </a:t>
            </a:r>
            <a:endParaRPr lang="zh-CN" altLang="en-US" sz="800" dirty="0"/>
          </a:p>
        </p:txBody>
      </p:sp>
      <p:sp>
        <p:nvSpPr>
          <p:cNvPr id="9" name="矩形 8"/>
          <p:cNvSpPr/>
          <p:nvPr/>
        </p:nvSpPr>
        <p:spPr>
          <a:xfrm>
            <a:off x="3008750" y="1327951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2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956199" y="132593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2449882" y="2019049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529756" y="517363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latin typeface="Arial"/>
                <a:cs typeface="Arial"/>
              </a:rPr>
              <a:t>cond: wait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776" y="446815"/>
            <a:ext cx="635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head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5" name="曲线连接符 4"/>
          <p:cNvCxnSpPr>
            <a:stCxn id="3" idx="3"/>
            <a:endCxn id="2" idx="1"/>
          </p:cNvCxnSpPr>
          <p:nvPr/>
        </p:nvCxnSpPr>
        <p:spPr>
          <a:xfrm>
            <a:off x="1234687" y="616092"/>
            <a:ext cx="295069" cy="1988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29756" y="754592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latin typeface="Arial"/>
                <a:cs typeface="Arial"/>
              </a:rPr>
              <a:t>b</a:t>
            </a:r>
            <a:r>
              <a:rPr kumimoji="1" lang="en-US" altLang="zh-CN" sz="1400" dirty="0" smtClean="0">
                <a:latin typeface="Arial"/>
                <a:cs typeface="Arial"/>
              </a:rPr>
              <a:t>locked: 1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15257" y="974260"/>
            <a:ext cx="344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Arial"/>
                <a:cs typeface="Arial"/>
              </a:rPr>
              <a:t>t2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91324" y="2326826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35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3041"/>
            <a:ext cx="5025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lock_t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l &lt; busy: true,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head: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t2,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tail: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t3&gt;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8776" y="1339709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</a:t>
            </a:r>
            <a:r>
              <a:rPr kumimoji="1" lang="en-US" altLang="zh-CN" sz="1400" dirty="0" smtClean="0">
                <a:latin typeface="Arial"/>
                <a:cs typeface="Arial"/>
              </a:rPr>
              <a:t>1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546225" y="133769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20098" y="1723030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187755" y="3349346"/>
            <a:ext cx="2787029" cy="3631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 smtClean="0">
                <a:latin typeface="Consolas"/>
                <a:cs typeface="Consolas"/>
              </a:rPr>
              <a:t>int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dirty="0" err="1" smtClean="0">
                <a:latin typeface="Consolas"/>
                <a:cs typeface="Consolas"/>
              </a:rPr>
              <a:t>fifo_lock</a:t>
            </a:r>
            <a:r>
              <a:rPr lang="en-US" altLang="zh-CN" sz="800" dirty="0" smtClean="0">
                <a:latin typeface="Consolas"/>
                <a:cs typeface="Consolas"/>
              </a:rPr>
              <a:t>(lock_t *l) {</a:t>
            </a:r>
          </a:p>
          <a:p>
            <a:endParaRPr lang="en-US" altLang="zh-CN" sz="800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// lock is free, hold the lock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if(!l-&gt;busy) {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</a:t>
            </a:r>
            <a:r>
              <a:rPr lang="en-US" altLang="zh-CN" sz="800" dirty="0">
                <a:latin typeface="Consolas"/>
                <a:cs typeface="Consolas"/>
              </a:rPr>
              <a:t>l-&gt;busy </a:t>
            </a:r>
            <a:r>
              <a:rPr lang="en-US" altLang="zh-CN" sz="800" dirty="0" smtClean="0">
                <a:latin typeface="Consolas"/>
                <a:cs typeface="Consolas"/>
              </a:rPr>
              <a:t>= true;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pthread_mutex_unlock</a:t>
            </a:r>
            <a:r>
              <a:rPr lang="en-US" altLang="zh-CN" sz="800" dirty="0">
                <a:latin typeface="Consolas"/>
                <a:cs typeface="Consolas"/>
              </a:rPr>
              <a:t>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>
                <a:latin typeface="Consolas"/>
                <a:cs typeface="Consolas"/>
              </a:rPr>
              <a:t>;</a:t>
            </a:r>
            <a:endParaRPr lang="en-US" altLang="zh-CN" sz="800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return 0;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700" dirty="0">
                <a:latin typeface="Consolas"/>
                <a:cs typeface="Consolas"/>
              </a:rPr>
              <a:t> </a:t>
            </a:r>
            <a:r>
              <a:rPr lang="en-US" altLang="zh-CN" sz="700" dirty="0" smtClean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/</a:t>
            </a:r>
            <a:r>
              <a:rPr lang="en-US" altLang="zh-CN" sz="700" i="1" dirty="0">
                <a:latin typeface="Consolas"/>
                <a:cs typeface="Consolas"/>
              </a:rPr>
              <a:t>/ </a:t>
            </a:r>
            <a:r>
              <a:rPr lang="en-US" altLang="zh-CN" sz="700" i="1" dirty="0" smtClean="0">
                <a:latin typeface="Consolas"/>
                <a:cs typeface="Consolas"/>
              </a:rPr>
              <a:t>lock is busy, suspend on a new cond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node_t *n = </a:t>
            </a:r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malloc(sizeof(node_t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));</a:t>
            </a:r>
          </a:p>
          <a:p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pthread_cond_init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(&amp;n-&gt;</a:t>
            </a:r>
            <a:r>
              <a:rPr lang="en-US" altLang="zh-CN" sz="8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cond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800" b="1" i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i="1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n-&gt;blocked = 1;</a:t>
            </a:r>
            <a:endParaRPr lang="en-US" altLang="zh-CN" sz="700" b="1" i="1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  l-&gt;head = n;</a:t>
            </a:r>
          </a:p>
          <a:p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 l-&gt;tail = l-&gt;head;</a:t>
            </a:r>
            <a:endParaRPr lang="en-US" altLang="zh-CN" sz="800"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  <a:r>
              <a:rPr lang="en-US" altLang="zh-CN" sz="800" dirty="0" smtClean="0">
                <a:latin typeface="Consolas"/>
                <a:cs typeface="Consolas"/>
              </a:rPr>
              <a:t> else {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l-&gt;tail-&gt;next = n;   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 = l-&gt;tail-&gt;next;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}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while(l-&gt;head-&gt;blocked) {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  pthread_cond_wait(&amp;l-&gt;tail-&gt;cond, &amp;l-&gt;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mu)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l-&gt;head = l-&gt;head-&gt;next;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if(l-&gt;head == NULL) l-&gt;tail = NULL;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free(n);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pthread_mutex_unlock(&amp;l-&gt;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return 0;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} </a:t>
            </a:r>
            <a:endParaRPr lang="zh-CN" altLang="en-US" sz="800" dirty="0"/>
          </a:p>
        </p:txBody>
      </p:sp>
      <p:sp>
        <p:nvSpPr>
          <p:cNvPr id="9" name="矩形 8"/>
          <p:cNvSpPr/>
          <p:nvPr/>
        </p:nvSpPr>
        <p:spPr>
          <a:xfrm>
            <a:off x="3008750" y="1327951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2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956199" y="132593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2449882" y="2019049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529756" y="517363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latin typeface="Arial"/>
                <a:cs typeface="Arial"/>
              </a:rPr>
              <a:t>cond: wait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776" y="446815"/>
            <a:ext cx="635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head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5" name="曲线连接符 4"/>
          <p:cNvCxnSpPr>
            <a:stCxn id="3" idx="3"/>
            <a:endCxn id="2" idx="1"/>
          </p:cNvCxnSpPr>
          <p:nvPr/>
        </p:nvCxnSpPr>
        <p:spPr>
          <a:xfrm>
            <a:off x="1234687" y="616092"/>
            <a:ext cx="295069" cy="1988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29756" y="754592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latin typeface="Arial"/>
                <a:cs typeface="Arial"/>
              </a:rPr>
              <a:t>b</a:t>
            </a:r>
            <a:r>
              <a:rPr kumimoji="1" lang="en-US" altLang="zh-CN" sz="1400" dirty="0" smtClean="0">
                <a:latin typeface="Arial"/>
                <a:cs typeface="Arial"/>
              </a:rPr>
              <a:t>locked: 1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15257" y="974260"/>
            <a:ext cx="344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Arial"/>
                <a:cs typeface="Arial"/>
              </a:rPr>
              <a:t>t2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7836" y="1305469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</a:t>
            </a:r>
            <a:r>
              <a:rPr kumimoji="1" lang="en-US" altLang="zh-CN" sz="1400" dirty="0" smtClean="0">
                <a:latin typeface="Arial"/>
                <a:cs typeface="Arial"/>
              </a:rPr>
              <a:t>3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7" name="任意形状 16"/>
          <p:cNvSpPr/>
          <p:nvPr/>
        </p:nvSpPr>
        <p:spPr>
          <a:xfrm>
            <a:off x="6565285" y="130345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8" name="矩形 17"/>
          <p:cNvSpPr/>
          <p:nvPr/>
        </p:nvSpPr>
        <p:spPr>
          <a:xfrm>
            <a:off x="5058968" y="2304344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040915" y="565468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latin typeface="Arial"/>
                <a:cs typeface="Arial"/>
              </a:rPr>
              <a:t>cond: wait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cxnSp>
        <p:nvCxnSpPr>
          <p:cNvPr id="20" name="曲线连接符 19"/>
          <p:cNvCxnSpPr>
            <a:stCxn id="16" idx="3"/>
            <a:endCxn id="19" idx="1"/>
          </p:cNvCxnSpPr>
          <p:nvPr/>
        </p:nvCxnSpPr>
        <p:spPr>
          <a:xfrm flipV="1">
            <a:off x="2634800" y="684083"/>
            <a:ext cx="406115" cy="18912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040915" y="802697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latin typeface="Arial"/>
                <a:cs typeface="Arial"/>
              </a:rPr>
              <a:t>b</a:t>
            </a:r>
            <a:r>
              <a:rPr kumimoji="1" lang="en-US" altLang="zh-CN" sz="1400" dirty="0" smtClean="0">
                <a:latin typeface="Arial"/>
                <a:cs typeface="Arial"/>
              </a:rPr>
              <a:t>locked: 1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26416" y="1022365"/>
            <a:ext cx="344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Arial"/>
                <a:cs typeface="Arial"/>
              </a:rPr>
              <a:t>t3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91324" y="2326826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32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3041"/>
            <a:ext cx="5138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lock_t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l &lt; busy: true,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head: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t2,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tail: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t3&gt;,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8776" y="1339709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</a:t>
            </a:r>
            <a:r>
              <a:rPr kumimoji="1" lang="en-US" altLang="zh-CN" sz="1400" dirty="0" smtClean="0">
                <a:latin typeface="Arial"/>
                <a:cs typeface="Arial"/>
              </a:rPr>
              <a:t>1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546225" y="133769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20098" y="1723030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008750" y="1327951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2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956199" y="132593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2449882" y="2019049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529756" y="517363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latin typeface="Arial"/>
                <a:cs typeface="Arial"/>
              </a:rPr>
              <a:t>cond: wait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776" y="446815"/>
            <a:ext cx="635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head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5" name="曲线连接符 4"/>
          <p:cNvCxnSpPr>
            <a:stCxn id="3" idx="3"/>
            <a:endCxn id="2" idx="1"/>
          </p:cNvCxnSpPr>
          <p:nvPr/>
        </p:nvCxnSpPr>
        <p:spPr>
          <a:xfrm>
            <a:off x="1234687" y="616092"/>
            <a:ext cx="295069" cy="1988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29756" y="754592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latin typeface="Arial"/>
                <a:cs typeface="Arial"/>
              </a:rPr>
              <a:t>b</a:t>
            </a:r>
            <a:r>
              <a:rPr kumimoji="1" lang="en-US" altLang="zh-CN" sz="1400" dirty="0" smtClean="0">
                <a:latin typeface="Arial"/>
                <a:cs typeface="Arial"/>
              </a:rPr>
              <a:t>locked: 1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15257" y="974260"/>
            <a:ext cx="344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Arial"/>
                <a:cs typeface="Arial"/>
              </a:rPr>
              <a:t>t2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7836" y="1305469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</a:t>
            </a:r>
            <a:r>
              <a:rPr kumimoji="1" lang="en-US" altLang="zh-CN" sz="1400" dirty="0" smtClean="0">
                <a:latin typeface="Arial"/>
                <a:cs typeface="Arial"/>
              </a:rPr>
              <a:t>3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7" name="任意形状 16"/>
          <p:cNvSpPr/>
          <p:nvPr/>
        </p:nvSpPr>
        <p:spPr>
          <a:xfrm>
            <a:off x="6565285" y="130345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8" name="矩形 17"/>
          <p:cNvSpPr/>
          <p:nvPr/>
        </p:nvSpPr>
        <p:spPr>
          <a:xfrm>
            <a:off x="5058968" y="2304344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040915" y="565468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latin typeface="Arial"/>
                <a:cs typeface="Arial"/>
              </a:rPr>
              <a:t>cond: wait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cxnSp>
        <p:nvCxnSpPr>
          <p:cNvPr id="20" name="曲线连接符 19"/>
          <p:cNvCxnSpPr>
            <a:stCxn id="16" idx="3"/>
            <a:endCxn id="19" idx="1"/>
          </p:cNvCxnSpPr>
          <p:nvPr/>
        </p:nvCxnSpPr>
        <p:spPr>
          <a:xfrm flipV="1">
            <a:off x="2634800" y="684083"/>
            <a:ext cx="406115" cy="18912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040915" y="802697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latin typeface="Arial"/>
                <a:cs typeface="Arial"/>
              </a:rPr>
              <a:t>b</a:t>
            </a:r>
            <a:r>
              <a:rPr kumimoji="1" lang="en-US" altLang="zh-CN" sz="1400" dirty="0" smtClean="0">
                <a:latin typeface="Arial"/>
                <a:cs typeface="Arial"/>
              </a:rPr>
              <a:t>locked: 1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26416" y="1022365"/>
            <a:ext cx="344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Arial"/>
                <a:cs typeface="Arial"/>
              </a:rPr>
              <a:t>t3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900" y="2304344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Consolas"/>
                <a:cs typeface="Consolas"/>
              </a:rPr>
              <a:t>critical section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6187755" y="3349346"/>
            <a:ext cx="2787029" cy="3631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 smtClean="0">
                <a:latin typeface="Consolas"/>
                <a:cs typeface="Consolas"/>
              </a:rPr>
              <a:t>int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dirty="0" err="1" smtClean="0">
                <a:latin typeface="Consolas"/>
                <a:cs typeface="Consolas"/>
              </a:rPr>
              <a:t>fifo_lock</a:t>
            </a:r>
            <a:r>
              <a:rPr lang="en-US" altLang="zh-CN" sz="800" dirty="0" smtClean="0">
                <a:latin typeface="Consolas"/>
                <a:cs typeface="Consolas"/>
              </a:rPr>
              <a:t>(lock_t *l) {</a:t>
            </a:r>
          </a:p>
          <a:p>
            <a:endParaRPr lang="en-US" altLang="zh-CN" sz="800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// lock is free, hold the lock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if(!l-&gt;busy) {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</a:t>
            </a:r>
            <a:r>
              <a:rPr lang="en-US" altLang="zh-CN" sz="800" dirty="0">
                <a:latin typeface="Consolas"/>
                <a:cs typeface="Consolas"/>
              </a:rPr>
              <a:t>l-&gt;busy </a:t>
            </a:r>
            <a:r>
              <a:rPr lang="en-US" altLang="zh-CN" sz="800" dirty="0" smtClean="0">
                <a:latin typeface="Consolas"/>
                <a:cs typeface="Consolas"/>
              </a:rPr>
              <a:t>= true;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pthread_mutex_unlock</a:t>
            </a:r>
            <a:r>
              <a:rPr lang="en-US" altLang="zh-CN" sz="800" dirty="0">
                <a:latin typeface="Consolas"/>
                <a:cs typeface="Consolas"/>
              </a:rPr>
              <a:t>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>
                <a:latin typeface="Consolas"/>
                <a:cs typeface="Consolas"/>
              </a:rPr>
              <a:t>;</a:t>
            </a:r>
            <a:endParaRPr lang="en-US" altLang="zh-CN" sz="800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return 0;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700" dirty="0">
                <a:latin typeface="Consolas"/>
                <a:cs typeface="Consolas"/>
              </a:rPr>
              <a:t> </a:t>
            </a:r>
            <a:r>
              <a:rPr lang="en-US" altLang="zh-CN" sz="700" dirty="0" smtClean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/</a:t>
            </a:r>
            <a:r>
              <a:rPr lang="en-US" altLang="zh-CN" sz="700" i="1" dirty="0">
                <a:latin typeface="Consolas"/>
                <a:cs typeface="Consolas"/>
              </a:rPr>
              <a:t>/ </a:t>
            </a:r>
            <a:r>
              <a:rPr lang="en-US" altLang="zh-CN" sz="700" i="1" dirty="0" smtClean="0">
                <a:latin typeface="Consolas"/>
                <a:cs typeface="Consolas"/>
              </a:rPr>
              <a:t>lock is busy, suspend on a new cond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node_t *n = </a:t>
            </a:r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malloc(sizeof(node_t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));</a:t>
            </a:r>
          </a:p>
          <a:p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pthread_cond_init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(&amp;n-&gt;</a:t>
            </a:r>
            <a:r>
              <a:rPr lang="en-US" altLang="zh-CN" sz="8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cond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altLang="zh-CN" sz="800" b="1" i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i="1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n-&gt;blocked = 1;</a:t>
            </a:r>
            <a:endParaRPr lang="en-US" altLang="zh-CN" sz="700" b="1" i="1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  l-&gt;head = n;</a:t>
            </a:r>
          </a:p>
          <a:p>
            <a:r>
              <a:rPr lang="en-US" altLang="zh-CN" sz="8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 l-&gt;tail = l-&gt;head;</a:t>
            </a:r>
            <a:endParaRPr lang="en-US" altLang="zh-CN" sz="800"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  <a:r>
              <a:rPr lang="en-US" altLang="zh-CN" sz="800" dirty="0" smtClean="0">
                <a:latin typeface="Consolas"/>
                <a:cs typeface="Consolas"/>
              </a:rPr>
              <a:t> else {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l-&gt;tail-&gt;next = n;   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 = l-&gt;tail-&gt;next;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}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while(l-&gt;head-&gt;blocked) {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  pthread_cond_wait(&amp;l-&gt;tail-&gt;cond, &amp;l-&gt;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mu)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l-&gt;head = l-&gt;head-&gt;next;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if(l-&gt;head == NULL) l-&gt;tail = NULL;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free(n);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pthread_mutex_unlock(&amp;l-&gt;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return 0;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} </a:t>
            </a:r>
            <a:endParaRPr lang="zh-CN" altLang="en-US" sz="800" dirty="0"/>
          </a:p>
        </p:txBody>
      </p:sp>
      <p:sp>
        <p:nvSpPr>
          <p:cNvPr id="28" name="矩形 27"/>
          <p:cNvSpPr/>
          <p:nvPr/>
        </p:nvSpPr>
        <p:spPr>
          <a:xfrm>
            <a:off x="2491324" y="2326826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28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3041"/>
            <a:ext cx="5138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lock_t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l &lt; busy: true,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head: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t2,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tail: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t3&gt;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8776" y="1339709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</a:t>
            </a:r>
            <a:r>
              <a:rPr kumimoji="1" lang="en-US" altLang="zh-CN" sz="1400" dirty="0" smtClean="0">
                <a:latin typeface="Arial"/>
                <a:cs typeface="Arial"/>
              </a:rPr>
              <a:t>1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546225" y="133769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20098" y="1723030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008750" y="1327951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2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956199" y="132593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2449882" y="2019049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529756" y="517363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latin typeface="Arial"/>
                <a:cs typeface="Arial"/>
              </a:rPr>
              <a:t>cond: 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Arial"/>
                <a:cs typeface="Arial"/>
              </a:rPr>
              <a:t>signal</a:t>
            </a:r>
            <a:endParaRPr kumimoji="1" lang="zh-CN" alt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776" y="446815"/>
            <a:ext cx="635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head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5" name="曲线连接符 4"/>
          <p:cNvCxnSpPr>
            <a:stCxn id="3" idx="3"/>
            <a:endCxn id="2" idx="1"/>
          </p:cNvCxnSpPr>
          <p:nvPr/>
        </p:nvCxnSpPr>
        <p:spPr>
          <a:xfrm>
            <a:off x="1234687" y="616092"/>
            <a:ext cx="295069" cy="1988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29756" y="754592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latin typeface="Arial"/>
                <a:cs typeface="Arial"/>
              </a:rPr>
              <a:t>b</a:t>
            </a:r>
            <a:r>
              <a:rPr kumimoji="1" lang="en-US" altLang="zh-CN" sz="1400" dirty="0" smtClean="0">
                <a:latin typeface="Arial"/>
                <a:cs typeface="Arial"/>
              </a:rPr>
              <a:t>locked: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kumimoji="1" lang="zh-CN" altLang="en-US" sz="1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15257" y="974260"/>
            <a:ext cx="344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Arial"/>
                <a:cs typeface="Arial"/>
              </a:rPr>
              <a:t>t2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7836" y="1305469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</a:t>
            </a:r>
            <a:r>
              <a:rPr kumimoji="1" lang="en-US" altLang="zh-CN" sz="1400" dirty="0" smtClean="0">
                <a:latin typeface="Arial"/>
                <a:cs typeface="Arial"/>
              </a:rPr>
              <a:t>3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7" name="任意形状 16"/>
          <p:cNvSpPr/>
          <p:nvPr/>
        </p:nvSpPr>
        <p:spPr>
          <a:xfrm>
            <a:off x="6565285" y="130345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8" name="矩形 17"/>
          <p:cNvSpPr/>
          <p:nvPr/>
        </p:nvSpPr>
        <p:spPr>
          <a:xfrm>
            <a:off x="5058968" y="2304344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3040915" y="565468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latin typeface="Arial"/>
                <a:cs typeface="Arial"/>
              </a:rPr>
              <a:t>cond: wait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cxnSp>
        <p:nvCxnSpPr>
          <p:cNvPr id="20" name="曲线连接符 19"/>
          <p:cNvCxnSpPr>
            <a:stCxn id="16" idx="3"/>
            <a:endCxn id="19" idx="1"/>
          </p:cNvCxnSpPr>
          <p:nvPr/>
        </p:nvCxnSpPr>
        <p:spPr>
          <a:xfrm flipV="1">
            <a:off x="2634800" y="684083"/>
            <a:ext cx="406115" cy="18912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040915" y="802697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latin typeface="Arial"/>
                <a:cs typeface="Arial"/>
              </a:rPr>
              <a:t>b</a:t>
            </a:r>
            <a:r>
              <a:rPr kumimoji="1" lang="en-US" altLang="zh-CN" sz="1400" dirty="0" smtClean="0">
                <a:latin typeface="Arial"/>
                <a:cs typeface="Arial"/>
              </a:rPr>
              <a:t>locked: 1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26416" y="1022365"/>
            <a:ext cx="344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Arial"/>
                <a:cs typeface="Arial"/>
              </a:rPr>
              <a:t>t3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900" y="2304344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Consolas"/>
                <a:cs typeface="Consolas"/>
              </a:rPr>
              <a:t>critical section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6001869" y="4412682"/>
            <a:ext cx="3142131" cy="2454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>
                <a:latin typeface="Consolas"/>
                <a:cs typeface="Consolas"/>
              </a:rPr>
              <a:t>int</a:t>
            </a:r>
            <a:r>
              <a:rPr lang="en-US" altLang="zh-CN" sz="1100" dirty="0" smtClean="0">
                <a:latin typeface="Consolas"/>
                <a:cs typeface="Consolas"/>
              </a:rPr>
              <a:t> </a:t>
            </a:r>
            <a:r>
              <a:rPr lang="en-US" altLang="zh-CN" sz="1100" dirty="0" err="1" smtClean="0">
                <a:latin typeface="Consolas"/>
                <a:cs typeface="Consolas"/>
              </a:rPr>
              <a:t>fifo_unlock</a:t>
            </a:r>
            <a:r>
              <a:rPr lang="en-US" altLang="zh-CN" sz="1100" dirty="0" smtClean="0">
                <a:latin typeface="Consolas"/>
                <a:cs typeface="Consolas"/>
              </a:rPr>
              <a:t>(lock_t *l) {</a:t>
            </a:r>
          </a:p>
          <a:p>
            <a:endParaRPr lang="en-US" altLang="zh-CN" sz="1100" dirty="0" smtClean="0">
              <a:latin typeface="Consolas"/>
              <a:cs typeface="Consolas"/>
            </a:endParaRPr>
          </a:p>
          <a:p>
            <a:r>
              <a:rPr lang="en-US" altLang="zh-CN" sz="1100" dirty="0">
                <a:latin typeface="Consolas"/>
                <a:cs typeface="Consolas"/>
              </a:rPr>
              <a:t> </a:t>
            </a:r>
            <a:r>
              <a:rPr lang="en-US" altLang="zh-CN" sz="11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1100" dirty="0" smtClean="0">
                <a:latin typeface="Consolas"/>
                <a:cs typeface="Consolas"/>
              </a:rPr>
              <a:t>mu)</a:t>
            </a:r>
            <a:r>
              <a:rPr lang="en-US" altLang="zh-CN" sz="11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050" i="1" dirty="0" smtClean="0">
                <a:latin typeface="Consolas"/>
                <a:cs typeface="Consolas"/>
              </a:rPr>
              <a:t>   // no waiters</a:t>
            </a:r>
          </a:p>
          <a:p>
            <a:r>
              <a:rPr lang="en-US" altLang="zh-CN" sz="1100" dirty="0">
                <a:latin typeface="Consolas"/>
                <a:cs typeface="Consolas"/>
              </a:rPr>
              <a:t> </a:t>
            </a:r>
            <a:r>
              <a:rPr lang="en-US" altLang="zh-CN" sz="1100" dirty="0" smtClean="0"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1100" dirty="0">
                <a:latin typeface="Consolas"/>
                <a:cs typeface="Consolas"/>
              </a:rPr>
              <a:t> </a:t>
            </a:r>
            <a:r>
              <a:rPr lang="en-US" altLang="zh-CN" sz="1100" dirty="0" smtClean="0">
                <a:latin typeface="Consolas"/>
                <a:cs typeface="Consolas"/>
              </a:rPr>
              <a:t>   l</a:t>
            </a:r>
            <a:r>
              <a:rPr lang="en-US" altLang="zh-CN" sz="1100" dirty="0">
                <a:latin typeface="Consolas"/>
                <a:cs typeface="Consolas"/>
              </a:rPr>
              <a:t>-&gt;busy = </a:t>
            </a:r>
            <a:r>
              <a:rPr lang="en-US" altLang="zh-CN" sz="1100" dirty="0" smtClean="0">
                <a:latin typeface="Consolas"/>
                <a:cs typeface="Consolas"/>
              </a:rPr>
              <a:t>false;</a:t>
            </a:r>
          </a:p>
          <a:p>
            <a:r>
              <a:rPr lang="en-US" altLang="zh-CN" sz="1100" dirty="0" smtClean="0">
                <a:latin typeface="Consolas"/>
                <a:cs typeface="Consolas"/>
              </a:rPr>
              <a:t>    pthread_mutex_unlock</a:t>
            </a:r>
            <a:r>
              <a:rPr lang="en-US" altLang="zh-CN" sz="1100" dirty="0">
                <a:latin typeface="Consolas"/>
                <a:cs typeface="Consolas"/>
              </a:rPr>
              <a:t>(&amp;l-&gt;</a:t>
            </a:r>
            <a:r>
              <a:rPr lang="en-US" altLang="zh-CN" sz="1100" dirty="0" smtClean="0">
                <a:latin typeface="Consolas"/>
                <a:cs typeface="Consolas"/>
              </a:rPr>
              <a:t>mu)</a:t>
            </a:r>
            <a:r>
              <a:rPr lang="en-US" altLang="zh-CN" sz="1100" dirty="0">
                <a:latin typeface="Consolas"/>
                <a:cs typeface="Consolas"/>
              </a:rPr>
              <a:t>;</a:t>
            </a:r>
            <a:endParaRPr lang="en-US" altLang="zh-CN" sz="1100" dirty="0" smtClean="0">
              <a:latin typeface="Consolas"/>
              <a:cs typeface="Consolas"/>
            </a:endParaRPr>
          </a:p>
          <a:p>
            <a:r>
              <a:rPr lang="en-US" altLang="zh-CN" sz="1100" dirty="0">
                <a:latin typeface="Consolas"/>
                <a:cs typeface="Consolas"/>
              </a:rPr>
              <a:t> </a:t>
            </a:r>
            <a:r>
              <a:rPr lang="en-US" altLang="zh-CN" sz="1100" dirty="0" smtClean="0">
                <a:latin typeface="Consolas"/>
                <a:cs typeface="Consolas"/>
              </a:rPr>
              <a:t>   return 0;</a:t>
            </a:r>
            <a:endParaRPr lang="en-US" altLang="zh-CN" sz="1100" dirty="0">
              <a:latin typeface="Consolas"/>
              <a:cs typeface="Consolas"/>
            </a:endParaRPr>
          </a:p>
          <a:p>
            <a:r>
              <a:rPr lang="en-US" altLang="zh-CN" sz="11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100" dirty="0">
                <a:latin typeface="Consolas"/>
                <a:cs typeface="Consolas"/>
              </a:rPr>
              <a:t> </a:t>
            </a:r>
            <a:r>
              <a:rPr lang="en-US" altLang="zh-CN" sz="1100" dirty="0" smtClean="0">
                <a:latin typeface="Consolas"/>
                <a:cs typeface="Consolas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Consolas"/>
                <a:cs typeface="Consolas"/>
              </a:rPr>
              <a:t>l-&gt;head-&gt;blocked = 0;</a:t>
            </a:r>
          </a:p>
          <a:p>
            <a:r>
              <a:rPr lang="en-US" altLang="zh-CN" sz="11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Consolas"/>
                <a:cs typeface="Consolas"/>
              </a:rPr>
              <a:t> pthread_cond_signal(&amp;l-&gt;head-&gt;cond);</a:t>
            </a:r>
          </a:p>
          <a:p>
            <a:r>
              <a:rPr lang="en-US" altLang="zh-CN" sz="11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1100" dirty="0" smtClean="0">
                <a:latin typeface="Consolas"/>
                <a:cs typeface="Consolas"/>
              </a:rPr>
              <a:t>pthread_mutex_unlock(&amp;l-&gt;</a:t>
            </a:r>
            <a:r>
              <a:rPr lang="en-US" altLang="zh-CN" sz="1100" dirty="0" smtClean="0">
                <a:latin typeface="Consolas"/>
                <a:cs typeface="Consolas"/>
              </a:rPr>
              <a:t>mu)</a:t>
            </a:r>
            <a:r>
              <a:rPr lang="en-US" altLang="zh-CN" sz="11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100" dirty="0">
                <a:latin typeface="Consolas"/>
                <a:cs typeface="Consolas"/>
              </a:rPr>
              <a:t> </a:t>
            </a:r>
            <a:r>
              <a:rPr lang="en-US" altLang="zh-CN" sz="1100" dirty="0" smtClean="0">
                <a:latin typeface="Consolas"/>
                <a:cs typeface="Consolas"/>
              </a:rPr>
              <a:t> return 0;</a:t>
            </a:r>
          </a:p>
          <a:p>
            <a:r>
              <a:rPr lang="en-US" altLang="zh-CN" sz="1100" dirty="0" smtClean="0">
                <a:latin typeface="Consolas"/>
                <a:cs typeface="Consolas"/>
              </a:rPr>
              <a:t>} 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-57625" y="2863123"/>
            <a:ext cx="1665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fifo_unlock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2491324" y="2326826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1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3041"/>
            <a:ext cx="5025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lock_t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l &lt; busy: true,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head: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t3,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tail: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t3&gt;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8776" y="1339709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</a:t>
            </a:r>
            <a:r>
              <a:rPr kumimoji="1" lang="en-US" altLang="zh-CN" sz="1400" dirty="0" smtClean="0">
                <a:latin typeface="Arial"/>
                <a:cs typeface="Arial"/>
              </a:rPr>
              <a:t>1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1546225" y="133769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-3420" y="1723030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008750" y="1327951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2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3956199" y="1325936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2449882" y="2019049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98776" y="446815"/>
            <a:ext cx="635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head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7836" y="1305469"/>
            <a:ext cx="903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Arial"/>
                <a:cs typeface="Arial"/>
              </a:rPr>
              <a:t>Thread </a:t>
            </a:r>
            <a:r>
              <a:rPr kumimoji="1" lang="en-US" altLang="zh-CN" sz="1400" dirty="0" smtClean="0">
                <a:latin typeface="Arial"/>
                <a:cs typeface="Arial"/>
              </a:rPr>
              <a:t>3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7" name="任意形状 16"/>
          <p:cNvSpPr/>
          <p:nvPr/>
        </p:nvSpPr>
        <p:spPr>
          <a:xfrm>
            <a:off x="6565285" y="130345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8" name="矩形 17"/>
          <p:cNvSpPr/>
          <p:nvPr/>
        </p:nvSpPr>
        <p:spPr>
          <a:xfrm>
            <a:off x="5058968" y="2304344"/>
            <a:ext cx="146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1640802" y="433827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latin typeface="Arial"/>
                <a:cs typeface="Arial"/>
              </a:rPr>
              <a:t>cond: wait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cxnSp>
        <p:nvCxnSpPr>
          <p:cNvPr id="20" name="曲线连接符 19"/>
          <p:cNvCxnSpPr>
            <a:stCxn id="3" idx="3"/>
            <a:endCxn id="19" idx="1"/>
          </p:cNvCxnSpPr>
          <p:nvPr/>
        </p:nvCxnSpPr>
        <p:spPr>
          <a:xfrm flipV="1">
            <a:off x="1234687" y="552442"/>
            <a:ext cx="406115" cy="636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640802" y="671056"/>
            <a:ext cx="1105044" cy="2372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latin typeface="Arial"/>
                <a:cs typeface="Arial"/>
              </a:rPr>
              <a:t>b</a:t>
            </a:r>
            <a:r>
              <a:rPr kumimoji="1" lang="en-US" altLang="zh-CN" sz="1400" dirty="0" smtClean="0">
                <a:latin typeface="Arial"/>
                <a:cs typeface="Arial"/>
              </a:rPr>
              <a:t>locked: 1</a:t>
            </a:r>
            <a:endParaRPr kumimoji="1" lang="zh-CN" altLang="en-US" sz="1400" dirty="0"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96857" y="867208"/>
            <a:ext cx="344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Arial"/>
                <a:cs typeface="Arial"/>
              </a:rPr>
              <a:t>t3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900" y="2304344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Consolas"/>
                <a:cs typeface="Consolas"/>
              </a:rPr>
              <a:t>critical section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-57625" y="2863123"/>
            <a:ext cx="1665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Consolas"/>
                <a:cs typeface="Consolas"/>
              </a:rPr>
              <a:t>fifo_unlock</a:t>
            </a:r>
            <a:r>
              <a:rPr lang="en-US" altLang="zh-CN" sz="1400" dirty="0" smtClean="0">
                <a:latin typeface="Consolas"/>
                <a:cs typeface="Consolas"/>
              </a:rPr>
              <a:t>(&amp;l)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6187755" y="3349346"/>
            <a:ext cx="2787029" cy="3631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err="1" smtClean="0">
                <a:latin typeface="Consolas"/>
                <a:cs typeface="Consolas"/>
              </a:rPr>
              <a:t>int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dirty="0" err="1" smtClean="0">
                <a:latin typeface="Consolas"/>
                <a:cs typeface="Consolas"/>
              </a:rPr>
              <a:t>fifo_lock</a:t>
            </a:r>
            <a:r>
              <a:rPr lang="en-US" altLang="zh-CN" sz="800" dirty="0" smtClean="0">
                <a:latin typeface="Consolas"/>
                <a:cs typeface="Consolas"/>
              </a:rPr>
              <a:t>(lock_t *l) {</a:t>
            </a:r>
          </a:p>
          <a:p>
            <a:endParaRPr lang="en-US" altLang="zh-CN" sz="800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pthread_mutex_lock(&amp;l-&gt;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// lock is free, hold the lock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if(!l-&gt;busy) {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</a:t>
            </a:r>
            <a:r>
              <a:rPr lang="en-US" altLang="zh-CN" sz="800" dirty="0">
                <a:latin typeface="Consolas"/>
                <a:cs typeface="Consolas"/>
              </a:rPr>
              <a:t>l-&gt;busy </a:t>
            </a:r>
            <a:r>
              <a:rPr lang="en-US" altLang="zh-CN" sz="800" dirty="0" smtClean="0">
                <a:latin typeface="Consolas"/>
                <a:cs typeface="Consolas"/>
              </a:rPr>
              <a:t>= true;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pthread_mutex_unlock</a:t>
            </a:r>
            <a:r>
              <a:rPr lang="en-US" altLang="zh-CN" sz="800" dirty="0">
                <a:latin typeface="Consolas"/>
                <a:cs typeface="Consolas"/>
              </a:rPr>
              <a:t>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>
                <a:latin typeface="Consolas"/>
                <a:cs typeface="Consolas"/>
              </a:rPr>
              <a:t>;</a:t>
            </a:r>
            <a:endParaRPr lang="en-US" altLang="zh-CN" sz="800" dirty="0" smtClean="0">
              <a:latin typeface="Consolas"/>
              <a:cs typeface="Consolas"/>
            </a:endParaRP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  return 0;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700" dirty="0">
                <a:latin typeface="Consolas"/>
                <a:cs typeface="Consolas"/>
              </a:rPr>
              <a:t> </a:t>
            </a:r>
            <a:r>
              <a:rPr lang="en-US" altLang="zh-CN" sz="700" dirty="0" smtClean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/</a:t>
            </a:r>
            <a:r>
              <a:rPr lang="en-US" altLang="zh-CN" sz="700" i="1" dirty="0">
                <a:latin typeface="Consolas"/>
                <a:cs typeface="Consolas"/>
              </a:rPr>
              <a:t>/ </a:t>
            </a:r>
            <a:r>
              <a:rPr lang="en-US" altLang="zh-CN" sz="700" i="1" dirty="0" smtClean="0">
                <a:latin typeface="Consolas"/>
                <a:cs typeface="Consolas"/>
              </a:rPr>
              <a:t>lock is busy, suspend on a new cond</a:t>
            </a:r>
          </a:p>
          <a:p>
            <a:r>
              <a:rPr lang="en-US" altLang="zh-CN" sz="700" i="1" dirty="0">
                <a:latin typeface="Consolas"/>
                <a:cs typeface="Consolas"/>
              </a:rPr>
              <a:t> </a:t>
            </a:r>
            <a:r>
              <a:rPr lang="en-US" altLang="zh-CN" sz="700" i="1" dirty="0" smtClean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latin typeface="Consolas"/>
                <a:cs typeface="Consolas"/>
              </a:rPr>
              <a:t>node_t *n = </a:t>
            </a:r>
            <a:r>
              <a:rPr lang="en-US" altLang="zh-CN" sz="800" b="1" dirty="0">
                <a:latin typeface="Consolas"/>
                <a:cs typeface="Consolas"/>
              </a:rPr>
              <a:t>malloc(sizeof(node_t</a:t>
            </a:r>
            <a:r>
              <a:rPr lang="en-US" altLang="zh-CN" sz="800" b="1" dirty="0" smtClean="0">
                <a:latin typeface="Consolas"/>
                <a:cs typeface="Consolas"/>
              </a:rPr>
              <a:t>));</a:t>
            </a:r>
          </a:p>
          <a:p>
            <a:r>
              <a:rPr lang="en-US" altLang="zh-CN" sz="800" b="1" dirty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latin typeface="Consolas"/>
                <a:cs typeface="Consolas"/>
              </a:rPr>
              <a:t> </a:t>
            </a:r>
            <a:r>
              <a:rPr lang="en-US" altLang="zh-CN" sz="800" b="1" dirty="0" err="1" smtClean="0">
                <a:latin typeface="Consolas"/>
                <a:cs typeface="Consolas"/>
              </a:rPr>
              <a:t>pthread_cond_init</a:t>
            </a:r>
            <a:r>
              <a:rPr lang="en-US" altLang="zh-CN" sz="800" b="1" dirty="0" smtClean="0">
                <a:latin typeface="Consolas"/>
                <a:cs typeface="Consolas"/>
              </a:rPr>
              <a:t>(&amp;n-&gt;</a:t>
            </a:r>
            <a:r>
              <a:rPr lang="en-US" altLang="zh-CN" sz="800" b="1" dirty="0" err="1" smtClean="0">
                <a:latin typeface="Consolas"/>
                <a:cs typeface="Consolas"/>
              </a:rPr>
              <a:t>cond</a:t>
            </a:r>
            <a:r>
              <a:rPr lang="en-US" altLang="zh-CN" sz="800" b="1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800" b="1" i="1" dirty="0">
                <a:latin typeface="Consolas"/>
                <a:cs typeface="Consolas"/>
              </a:rPr>
              <a:t> </a:t>
            </a:r>
            <a:r>
              <a:rPr lang="en-US" altLang="zh-CN" sz="800" b="1" i="1" dirty="0" smtClean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latin typeface="Consolas"/>
                <a:cs typeface="Consolas"/>
              </a:rPr>
              <a:t>n-&gt;blocked = 1;</a:t>
            </a:r>
            <a:endParaRPr lang="en-US" altLang="zh-CN" sz="700" b="1" i="1" dirty="0" smtClean="0">
              <a:latin typeface="Consolas"/>
              <a:cs typeface="Consolas"/>
            </a:endParaRPr>
          </a:p>
          <a:p>
            <a:r>
              <a:rPr lang="en-US" altLang="zh-CN" sz="800" b="1" dirty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latin typeface="Consolas"/>
                <a:cs typeface="Consolas"/>
              </a:rPr>
              <a:t> if(l-&gt;head == NULL) {</a:t>
            </a:r>
          </a:p>
          <a:p>
            <a:r>
              <a:rPr lang="en-US" altLang="zh-CN" sz="800" b="1" dirty="0" smtClean="0">
                <a:latin typeface="Consolas"/>
                <a:cs typeface="Consolas"/>
              </a:rPr>
              <a:t>    l-&gt;head = n;</a:t>
            </a:r>
          </a:p>
          <a:p>
            <a:r>
              <a:rPr lang="en-US" altLang="zh-CN" sz="800" b="1" dirty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latin typeface="Consolas"/>
                <a:cs typeface="Consolas"/>
              </a:rPr>
              <a:t>   l-&gt;tail = l-&gt;head;</a:t>
            </a:r>
            <a:endParaRPr lang="en-US" altLang="zh-CN" sz="800" b="1" dirty="0">
              <a:latin typeface="Consolas"/>
              <a:cs typeface="Consolas"/>
            </a:endParaRPr>
          </a:p>
          <a:p>
            <a:r>
              <a:rPr lang="en-US" altLang="zh-CN" sz="800" b="1" dirty="0" smtClean="0">
                <a:latin typeface="Consolas"/>
                <a:cs typeface="Consolas"/>
              </a:rPr>
              <a:t>  }</a:t>
            </a:r>
            <a:r>
              <a:rPr lang="en-US" altLang="zh-CN" sz="800" dirty="0" smtClean="0">
                <a:latin typeface="Consolas"/>
                <a:cs typeface="Consolas"/>
              </a:rPr>
              <a:t> else {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l-&gt;tail-&gt;next = n;   </a:t>
            </a:r>
            <a:endParaRPr lang="en-US" altLang="zh-CN" sz="800" dirty="0">
              <a:latin typeface="Consolas"/>
              <a:cs typeface="Consolas"/>
            </a:endParaRPr>
          </a:p>
          <a:p>
            <a:r>
              <a:rPr lang="en-US" altLang="zh-CN" sz="800" dirty="0" smtClean="0">
                <a:latin typeface="Consolas"/>
                <a:cs typeface="Consolas"/>
              </a:rPr>
              <a:t>    l-&gt;tail = l-&gt;tail-&gt;next;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}</a:t>
            </a:r>
          </a:p>
          <a:p>
            <a:r>
              <a:rPr lang="en-US" altLang="zh-CN" sz="800" dirty="0"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latin typeface="Consolas"/>
                <a:cs typeface="Consolas"/>
              </a:rPr>
              <a:t> 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while(l-&gt;head-&gt;blocked) {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  pthread_cond_wait(&amp;l-&gt;tail-&gt;cond, &amp;l-&gt;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mu)</a:t>
            </a:r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altLang="zh-CN" sz="800" b="1" dirty="0" smtClean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altLang="zh-CN" sz="800" dirty="0" smtClean="0">
                <a:solidFill>
                  <a:srgbClr val="FF0000"/>
                </a:solidFill>
                <a:latin typeface="Consolas"/>
                <a:cs typeface="Consolas"/>
              </a:rPr>
              <a:t>  l-&gt;head = l-&gt;head-&gt;next;</a:t>
            </a:r>
          </a:p>
          <a:p>
            <a:r>
              <a:rPr lang="en-US" altLang="zh-CN" sz="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800" dirty="0" smtClean="0">
                <a:solidFill>
                  <a:srgbClr val="FF0000"/>
                </a:solidFill>
                <a:latin typeface="Consolas"/>
                <a:cs typeface="Consolas"/>
              </a:rPr>
              <a:t> if(l-&gt;head == NULL) l-&gt;tail = NULL;</a:t>
            </a:r>
          </a:p>
          <a:p>
            <a:r>
              <a:rPr lang="en-US" altLang="zh-CN" sz="800" dirty="0" smtClean="0">
                <a:solidFill>
                  <a:srgbClr val="FF0000"/>
                </a:solidFill>
                <a:latin typeface="Consolas"/>
                <a:cs typeface="Consolas"/>
              </a:rPr>
              <a:t>  free(n);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pthread_mutex_unlock(&amp;l-&gt;</a:t>
            </a:r>
            <a:r>
              <a:rPr lang="en-US" altLang="zh-CN" sz="800" dirty="0" smtClean="0">
                <a:latin typeface="Consolas"/>
                <a:cs typeface="Consolas"/>
              </a:rPr>
              <a:t>mu)</a:t>
            </a:r>
            <a:r>
              <a:rPr lang="en-US" altLang="zh-CN" sz="8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  return 0;</a:t>
            </a:r>
          </a:p>
          <a:p>
            <a:r>
              <a:rPr lang="en-US" altLang="zh-CN" sz="800" dirty="0" smtClean="0">
                <a:latin typeface="Consolas"/>
                <a:cs typeface="Consolas"/>
              </a:rPr>
              <a:t>} </a:t>
            </a:r>
            <a:endParaRPr lang="zh-CN" altLang="en-US" sz="800" dirty="0"/>
          </a:p>
        </p:txBody>
      </p:sp>
      <p:sp>
        <p:nvSpPr>
          <p:cNvPr id="32" name="矩形 31"/>
          <p:cNvSpPr/>
          <p:nvPr/>
        </p:nvSpPr>
        <p:spPr>
          <a:xfrm>
            <a:off x="2491324" y="2326826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53742" y="3170900"/>
            <a:ext cx="1764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Consolas"/>
                <a:cs typeface="Consolas"/>
              </a:rPr>
              <a:t>critical section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2553742" y="2863420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wakeup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70727" y="2898992"/>
            <a:ext cx="16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1400" b="1" dirty="0">
                <a:solidFill>
                  <a:schemeClr val="accent2"/>
                </a:solidFill>
                <a:latin typeface="Arial"/>
                <a:cs typeface="Arial"/>
              </a:rPr>
              <a:t>w</a:t>
            </a:r>
            <a:r>
              <a:rPr kumimoji="1" lang="en-US" altLang="zh-CN" sz="1400" b="1" dirty="0" smtClean="0">
                <a:solidFill>
                  <a:schemeClr val="accent2"/>
                </a:solidFill>
                <a:latin typeface="Arial"/>
                <a:cs typeface="Arial"/>
              </a:rPr>
              <a:t>ait and block</a:t>
            </a:r>
            <a:endParaRPr lang="en-US" altLang="zh-CN" sz="14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48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713" y="174070"/>
            <a:ext cx="518089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pthread_mutex_t mutex;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pthread_cond_t cond;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unsigned </a:t>
            </a:r>
            <a:r>
              <a:rPr lang="en-US" altLang="zh-CN" sz="1600" dirty="0">
                <a:latin typeface="Consolas"/>
                <a:cs typeface="Consolas"/>
              </a:rPr>
              <a:t>long </a:t>
            </a:r>
            <a:r>
              <a:rPr lang="en-US" altLang="zh-CN" sz="1600" dirty="0" smtClean="0">
                <a:latin typeface="Consolas"/>
                <a:cs typeface="Consolas"/>
              </a:rPr>
              <a:t>owner, ticket;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 lock_t;</a:t>
            </a:r>
            <a:endParaRPr lang="zh-CN" altLang="en-US" sz="1600" dirty="0">
              <a:latin typeface="Consolas"/>
              <a:cs typeface="Consola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611" y="1800090"/>
            <a:ext cx="8229600" cy="3843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/>
              <a:t>Basic Idea</a:t>
            </a:r>
          </a:p>
          <a:p>
            <a:pPr marL="0" indent="0">
              <a:buNone/>
            </a:pPr>
            <a:r>
              <a:rPr kumimoji="1" lang="en-US" altLang="zh-CN" sz="1600" dirty="0"/>
              <a:t>When a thread requests the lock, it will be assigned with a ticket number. The thread needs to wait until its turn is up</a:t>
            </a:r>
            <a:r>
              <a:rPr kumimoji="1" lang="en-US" altLang="zh-CN" sz="1600" dirty="0" smtClean="0"/>
              <a:t>.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 smtClean="0"/>
              <a:t>Lock</a:t>
            </a:r>
          </a:p>
          <a:p>
            <a:pPr>
              <a:buAutoNum type="arabicPeriod"/>
            </a:pPr>
            <a:r>
              <a:rPr kumimoji="1" lang="en-US" altLang="zh-CN" sz="1600" dirty="0"/>
              <a:t>o</a:t>
            </a:r>
            <a:r>
              <a:rPr kumimoji="1" lang="en-US" altLang="zh-CN" sz="1600" dirty="0" smtClean="0"/>
              <a:t>wner: the holder’s ticket number</a:t>
            </a:r>
          </a:p>
          <a:p>
            <a:pPr>
              <a:buAutoNum type="arabicPeriod"/>
            </a:pPr>
            <a:r>
              <a:rPr kumimoji="1" lang="en-US" altLang="zh-CN" sz="1600" dirty="0"/>
              <a:t>t</a:t>
            </a:r>
            <a:r>
              <a:rPr kumimoji="1" lang="en-US" altLang="zh-CN" sz="1600" dirty="0" smtClean="0"/>
              <a:t>icket: the ticket number waits to be assigned </a:t>
            </a:r>
          </a:p>
          <a:p>
            <a:pPr>
              <a:buAutoNum type="arabicPeriod"/>
            </a:pPr>
            <a:r>
              <a:rPr kumimoji="1" lang="en-US" altLang="zh-CN" sz="1600" dirty="0" err="1"/>
              <a:t>c</a:t>
            </a:r>
            <a:r>
              <a:rPr kumimoji="1" lang="en-US" altLang="zh-CN" sz="1600" dirty="0" err="1" smtClean="0"/>
              <a:t>ond</a:t>
            </a:r>
            <a:r>
              <a:rPr kumimoji="1" lang="en-US" altLang="zh-CN" sz="1600" dirty="0" smtClean="0"/>
              <a:t>: all waiting threads are blocked on </a:t>
            </a:r>
            <a:r>
              <a:rPr kumimoji="1" lang="en-US" altLang="zh-CN" sz="1600" dirty="0" err="1" smtClean="0"/>
              <a:t>cond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6194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 #2: one </a:t>
            </a:r>
            <a:r>
              <a:rPr lang="en-US" sz="3200" dirty="0" err="1" smtClean="0"/>
              <a:t>cond</a:t>
            </a:r>
            <a:r>
              <a:rPr lang="en-US" sz="3200" dirty="0" smtClean="0"/>
              <a:t> for all waiting threads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Basic Idea:</a:t>
            </a:r>
          </a:p>
          <a:p>
            <a:pPr lvl="1"/>
            <a:r>
              <a:rPr kumimoji="1" lang="en-US" altLang="zh-CN" dirty="0" smtClean="0"/>
              <a:t>Assign thread a </a:t>
            </a:r>
            <a:r>
              <a:rPr kumimoji="1" lang="en-US" altLang="zh-CN" dirty="0"/>
              <a:t>ticket number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Each </a:t>
            </a:r>
            <a:r>
              <a:rPr kumimoji="1" lang="en-US" altLang="zh-CN" dirty="0"/>
              <a:t>thread waits for its turn </a:t>
            </a:r>
            <a:r>
              <a:rPr kumimoji="1" lang="en-US" altLang="zh-CN" dirty="0" smtClean="0"/>
              <a:t>to get the lock according </a:t>
            </a:r>
            <a:r>
              <a:rPr kumimoji="1" lang="en-US" altLang="zh-CN" dirty="0"/>
              <a:t>to its ticket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4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Producer-consumer example</a:t>
            </a:r>
            <a:endParaRPr kumimoji="1"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620992"/>
            <a:ext cx="8229600" cy="2104727"/>
          </a:xfrm>
        </p:spPr>
        <p:txBody>
          <a:bodyPr>
            <a:normAutofit/>
          </a:bodyPr>
          <a:lstStyle/>
          <a:p>
            <a:r>
              <a:rPr lang="en-US" dirty="0" smtClean="0"/>
              <a:t>Producer must wait for consumer</a:t>
            </a:r>
          </a:p>
          <a:p>
            <a:pPr lvl="1"/>
            <a:r>
              <a:rPr lang="en-US" dirty="0" smtClean="0"/>
              <a:t>if buffer is about to overflow</a:t>
            </a:r>
          </a:p>
          <a:p>
            <a:r>
              <a:rPr lang="en-US" dirty="0" smtClean="0"/>
              <a:t>Consumer must wait for producer</a:t>
            </a:r>
          </a:p>
          <a:p>
            <a:pPr lvl="1"/>
            <a:r>
              <a:rPr lang="en-US" dirty="0" smtClean="0"/>
              <a:t>if buffer is empty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960213" y="1705441"/>
            <a:ext cx="1812879" cy="625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latin typeface="Arial"/>
                <a:cs typeface="Arial"/>
              </a:rPr>
              <a:t>Buffer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cxnSp>
        <p:nvCxnSpPr>
          <p:cNvPr id="6" name="直线箭头连接符 5"/>
          <p:cNvCxnSpPr>
            <a:stCxn id="11" idx="3"/>
            <a:endCxn id="4" idx="1"/>
          </p:cNvCxnSpPr>
          <p:nvPr/>
        </p:nvCxnSpPr>
        <p:spPr>
          <a:xfrm flipV="1">
            <a:off x="2986340" y="2018241"/>
            <a:ext cx="973873" cy="21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3"/>
            <a:endCxn id="12" idx="1"/>
          </p:cNvCxnSpPr>
          <p:nvPr/>
        </p:nvCxnSpPr>
        <p:spPr>
          <a:xfrm>
            <a:off x="5773092" y="2018241"/>
            <a:ext cx="881916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86773" y="1870053"/>
            <a:ext cx="1199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latin typeface="Arial"/>
                <a:cs typeface="Arial"/>
              </a:rPr>
              <a:t>Producers</a:t>
            </a:r>
            <a:endParaRPr lang="zh-CN" altLang="en-US" sz="1600" b="1" dirty="0"/>
          </a:p>
        </p:txBody>
      </p:sp>
      <p:sp>
        <p:nvSpPr>
          <p:cNvPr id="12" name="矩形 11"/>
          <p:cNvSpPr/>
          <p:nvPr/>
        </p:nvSpPr>
        <p:spPr>
          <a:xfrm>
            <a:off x="6655008" y="1853176"/>
            <a:ext cx="1199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 smtClean="0">
                <a:latin typeface="Arial"/>
                <a:cs typeface="Arial"/>
              </a:rPr>
              <a:t>Consumer</a:t>
            </a:r>
            <a:endParaRPr lang="zh-CN" altLang="en-US" sz="1600" b="1" dirty="0"/>
          </a:p>
        </p:txBody>
      </p:sp>
      <p:sp>
        <p:nvSpPr>
          <p:cNvPr id="13" name="任意形状 12"/>
          <p:cNvSpPr/>
          <p:nvPr/>
        </p:nvSpPr>
        <p:spPr>
          <a:xfrm>
            <a:off x="1992366" y="222700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5" name="任意形状 14"/>
          <p:cNvSpPr/>
          <p:nvPr/>
        </p:nvSpPr>
        <p:spPr>
          <a:xfrm>
            <a:off x="2278842" y="2227004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任意形状 16"/>
          <p:cNvSpPr/>
          <p:nvPr/>
        </p:nvSpPr>
        <p:spPr>
          <a:xfrm>
            <a:off x="7050081" y="2203488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8" name="任意形状 17"/>
          <p:cNvSpPr/>
          <p:nvPr/>
        </p:nvSpPr>
        <p:spPr>
          <a:xfrm>
            <a:off x="7336557" y="2203488"/>
            <a:ext cx="157594" cy="324780"/>
          </a:xfrm>
          <a:custGeom>
            <a:avLst/>
            <a:gdLst>
              <a:gd name="connsiteX0" fmla="*/ 0 w 477642"/>
              <a:gd name="connsiteY0" fmla="*/ 0 h 711200"/>
              <a:gd name="connsiteX1" fmla="*/ 477520 w 477642"/>
              <a:gd name="connsiteY1" fmla="*/ 172720 h 711200"/>
              <a:gd name="connsiteX2" fmla="*/ 50800 w 477642"/>
              <a:gd name="connsiteY2" fmla="*/ 487680 h 711200"/>
              <a:gd name="connsiteX3" fmla="*/ 457200 w 477642"/>
              <a:gd name="connsiteY3" fmla="*/ 711200 h 711200"/>
              <a:gd name="connsiteX4" fmla="*/ 457200 w 477642"/>
              <a:gd name="connsiteY4" fmla="*/ 711200 h 711200"/>
              <a:gd name="connsiteX5" fmla="*/ 457200 w 477642"/>
              <a:gd name="connsiteY5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2" h="711200">
                <a:moveTo>
                  <a:pt x="0" y="0"/>
                </a:moveTo>
                <a:cubicBezTo>
                  <a:pt x="234526" y="45720"/>
                  <a:pt x="469053" y="91440"/>
                  <a:pt x="477520" y="172720"/>
                </a:cubicBezTo>
                <a:cubicBezTo>
                  <a:pt x="485987" y="254000"/>
                  <a:pt x="54187" y="397933"/>
                  <a:pt x="50800" y="487680"/>
                </a:cubicBezTo>
                <a:cubicBezTo>
                  <a:pt x="47413" y="577427"/>
                  <a:pt x="457200" y="711200"/>
                  <a:pt x="457200" y="711200"/>
                </a:cubicBezTo>
                <a:lnTo>
                  <a:pt x="457200" y="711200"/>
                </a:lnTo>
                <a:lnTo>
                  <a:pt x="457200" y="711200"/>
                </a:lnTo>
              </a:path>
            </a:pathLst>
          </a:custGeom>
          <a:ln w="38100" cmpd="sng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" name="Rounded Rectangular Callout 2"/>
          <p:cNvSpPr/>
          <p:nvPr/>
        </p:nvSpPr>
        <p:spPr>
          <a:xfrm>
            <a:off x="1058300" y="3127237"/>
            <a:ext cx="2477592" cy="1258591"/>
          </a:xfrm>
          <a:prstGeom prst="wedgeRoundRectCallout">
            <a:avLst>
              <a:gd name="adj1" fmla="val -7090"/>
              <a:gd name="adj2" fmla="val -86106"/>
              <a:gd name="adj3" fmla="val 16667"/>
            </a:avLst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Producer thread inserts data (e.g. an integer) to buffer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6108219" y="3127237"/>
            <a:ext cx="2198911" cy="1258591"/>
          </a:xfrm>
          <a:prstGeom prst="wedgeRoundRectCallout">
            <a:avLst>
              <a:gd name="adj1" fmla="val -9691"/>
              <a:gd name="adj2" fmla="val -74895"/>
              <a:gd name="adj3" fmla="val 16667"/>
            </a:avLst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Consumer thread removes data from buffer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0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1970" y="1417638"/>
            <a:ext cx="518089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dirty="0">
                <a:latin typeface="Consolas"/>
                <a:cs typeface="Consolas"/>
              </a:rPr>
              <a:t>  </a:t>
            </a:r>
            <a:r>
              <a:rPr lang="en-US" altLang="zh-CN" dirty="0" err="1">
                <a:latin typeface="Consolas"/>
                <a:cs typeface="Consolas"/>
              </a:rPr>
              <a:t>pthread_mutex_t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mu;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 pthread_cond_t cond;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</a:t>
            </a:r>
            <a:r>
              <a:rPr lang="en-US" altLang="zh-CN" dirty="0" smtClean="0">
                <a:latin typeface="Consolas"/>
                <a:cs typeface="Consolas"/>
              </a:rPr>
              <a:t>unsigned long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turn;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unsigned long</a:t>
            </a:r>
            <a:r>
              <a:rPr lang="en-US" altLang="zh-CN" dirty="0" smtClean="0">
                <a:latin typeface="Consolas"/>
                <a:cs typeface="Consolas"/>
              </a:rPr>
              <a:t> ticker;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} lock_t;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Design #2: one </a:t>
            </a:r>
            <a:r>
              <a:rPr lang="en-US" sz="3200" dirty="0" err="1"/>
              <a:t>cond</a:t>
            </a:r>
            <a:r>
              <a:rPr lang="en-US" sz="3200" dirty="0"/>
              <a:t> for all waiting threads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33197" y="2433959"/>
            <a:ext cx="540909" cy="23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74106" y="2249292"/>
            <a:ext cx="36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whose turn it is to grab the lock now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74106" y="2726998"/>
            <a:ext cx="1023022" cy="23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7128" y="261862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ever increasing ticket counter</a:t>
            </a:r>
            <a:endParaRPr lang="en-US" dirty="0"/>
          </a:p>
        </p:txBody>
      </p:sp>
      <p:sp>
        <p:nvSpPr>
          <p:cNvPr id="12" name="矩形 3"/>
          <p:cNvSpPr/>
          <p:nvPr/>
        </p:nvSpPr>
        <p:spPr>
          <a:xfrm>
            <a:off x="921970" y="3498391"/>
            <a:ext cx="5180890" cy="1754327"/>
          </a:xfrm>
          <a:prstGeom prst="rect">
            <a:avLst/>
          </a:prstGeom>
          <a:solidFill>
            <a:srgbClr val="EEECE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void </a:t>
            </a:r>
            <a:r>
              <a:rPr lang="en-US" altLang="zh-CN" dirty="0" err="1" smtClean="0">
                <a:latin typeface="Consolas"/>
                <a:cs typeface="Consolas"/>
              </a:rPr>
              <a:t>fifo_lock_init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lock_t</a:t>
            </a:r>
            <a:r>
              <a:rPr lang="en-US" altLang="zh-CN" dirty="0" smtClean="0">
                <a:latin typeface="Consolas"/>
                <a:cs typeface="Consolas"/>
              </a:rPr>
              <a:t> *l) {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</a:t>
            </a:r>
            <a:r>
              <a:rPr lang="en-US" altLang="zh-CN" dirty="0" err="1" smtClean="0">
                <a:latin typeface="Consolas"/>
                <a:cs typeface="Consolas"/>
              </a:rPr>
              <a:t>pthread_mutex_init</a:t>
            </a:r>
            <a:r>
              <a:rPr lang="en-US" altLang="zh-CN" dirty="0" smtClean="0">
                <a:latin typeface="Consolas"/>
                <a:cs typeface="Consolas"/>
              </a:rPr>
              <a:t>(&amp;l-&gt;mu);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pthread_cond_init</a:t>
            </a:r>
            <a:r>
              <a:rPr lang="en-US" altLang="zh-CN" dirty="0" smtClean="0">
                <a:latin typeface="Consolas"/>
                <a:cs typeface="Consolas"/>
              </a:rPr>
              <a:t>(&amp;l-&gt;</a:t>
            </a:r>
            <a:r>
              <a:rPr lang="en-US" altLang="zh-CN" dirty="0" err="1" smtClean="0">
                <a:latin typeface="Consolas"/>
                <a:cs typeface="Consolas"/>
              </a:rPr>
              <a:t>cond</a:t>
            </a:r>
            <a:r>
              <a:rPr lang="en-US" altLang="zh-CN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l-&gt;turn = 0;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l-&gt;ticker= 0;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} lock_t;</a:t>
            </a:r>
            <a:endParaRPr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650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713" y="174070"/>
            <a:ext cx="518089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</a:t>
            </a:r>
            <a:r>
              <a:rPr lang="en-US" altLang="zh-CN" sz="1600" dirty="0" err="1">
                <a:latin typeface="Consolas"/>
                <a:cs typeface="Consolas"/>
              </a:rPr>
              <a:t>pthread_mutex_t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mu;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 pthread_cond_t cond;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unsigned </a:t>
            </a:r>
            <a:r>
              <a:rPr lang="en-US" altLang="zh-CN" sz="1600" dirty="0">
                <a:latin typeface="Consolas"/>
                <a:cs typeface="Consolas"/>
              </a:rPr>
              <a:t>long </a:t>
            </a:r>
            <a:r>
              <a:rPr lang="en-US" altLang="zh-CN" sz="1600" dirty="0" smtClean="0">
                <a:latin typeface="Consolas"/>
                <a:cs typeface="Consolas"/>
              </a:rPr>
              <a:t>turn, ticker;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 lock_t;</a:t>
            </a:r>
            <a:endParaRPr lang="zh-CN" altLang="en-US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713" y="1841023"/>
            <a:ext cx="4297577" cy="2462213"/>
          </a:xfrm>
          <a:prstGeom prst="rect">
            <a:avLst/>
          </a:prstGeom>
          <a:solidFill>
            <a:srgbClr val="EEECE1"/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/>
                <a:cs typeface="Consolas"/>
              </a:rPr>
              <a:t>int</a:t>
            </a:r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>
                <a:latin typeface="Consolas"/>
                <a:cs typeface="Consolas"/>
              </a:rPr>
              <a:t>(lock_t *l) </a:t>
            </a:r>
            <a:r>
              <a:rPr lang="en-US" altLang="zh-CN" sz="14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 pthread_mutex_lock(&amp;l-&gt;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</a:t>
            </a:r>
            <a:r>
              <a:rPr lang="en-US" altLang="zh-CN" sz="1400" dirty="0" smtClean="0">
                <a:latin typeface="Consolas"/>
                <a:cs typeface="Consolas"/>
              </a:rPr>
              <a:t>unsigned long ticket </a:t>
            </a:r>
            <a:r>
              <a:rPr lang="mr-IN" altLang="zh-CN" sz="1400" dirty="0" smtClean="0">
                <a:latin typeface="Consolas"/>
                <a:cs typeface="Consolas"/>
              </a:rPr>
              <a:t>= </a:t>
            </a:r>
            <a:r>
              <a:rPr lang="mr-IN" altLang="zh-CN" sz="1400" dirty="0">
                <a:latin typeface="Consolas"/>
                <a:cs typeface="Consolas"/>
              </a:rPr>
              <a:t>l-</a:t>
            </a:r>
            <a:r>
              <a:rPr lang="mr-IN" altLang="zh-CN" sz="1400" dirty="0" smtClean="0">
                <a:latin typeface="Consolas"/>
                <a:cs typeface="Consolas"/>
              </a:rPr>
              <a:t>&gt;</a:t>
            </a:r>
            <a:r>
              <a:rPr lang="en-US" altLang="zh-CN" sz="1400" dirty="0" smtClean="0">
                <a:latin typeface="Consolas"/>
                <a:cs typeface="Consolas"/>
              </a:rPr>
              <a:t>ticker</a:t>
            </a:r>
            <a:r>
              <a:rPr lang="mr-IN" altLang="zh-CN" sz="1400" dirty="0" smtClean="0">
                <a:latin typeface="Consolas"/>
                <a:cs typeface="Consolas"/>
              </a:rPr>
              <a:t>+</a:t>
            </a:r>
            <a:r>
              <a:rPr lang="mr-IN" altLang="zh-CN" sz="1400" dirty="0">
                <a:latin typeface="Consolas"/>
                <a:cs typeface="Consolas"/>
              </a:rPr>
              <a:t>+;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 </a:t>
            </a:r>
            <a:r>
              <a:rPr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while</a:t>
            </a:r>
            <a:r>
              <a:rPr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(ticket !</a:t>
            </a:r>
            <a:r>
              <a:rPr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= l-</a:t>
            </a:r>
            <a:r>
              <a:rPr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&gt;tur</a:t>
            </a:r>
            <a:r>
              <a:rPr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) </a:t>
            </a:r>
            <a:r>
              <a:rPr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   pthread_cond_wait(&amp;l-&gt;cond, &amp;l-&gt;</a:t>
            </a:r>
            <a:r>
              <a:rPr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mu)</a:t>
            </a:r>
            <a:r>
              <a:rPr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lang="mr-IN" altLang="zh-CN" sz="1400" dirty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 pthread_mutex_unlock(&amp;l-&gt;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</a:p>
          <a:p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 return 0;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49290" y="1695344"/>
            <a:ext cx="4594710" cy="144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 smtClean="0"/>
              <a:t>Acquire a lock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Get a ticket </a:t>
            </a:r>
            <a:r>
              <a:rPr kumimoji="1" lang="en-US" altLang="zh-CN" sz="1600" dirty="0" smtClean="0"/>
              <a:t>from ticker </a:t>
            </a:r>
            <a:r>
              <a:rPr kumimoji="1" lang="en-US" altLang="zh-CN" sz="1600" dirty="0" smtClean="0"/>
              <a:t>(update ticker)</a:t>
            </a:r>
            <a:endParaRPr kumimoji="1" lang="en-US" altLang="zh-CN" sz="1600" dirty="0" smtClean="0"/>
          </a:p>
          <a:p>
            <a:pPr>
              <a:buAutoNum type="arabicPeriod"/>
            </a:pPr>
            <a:r>
              <a:rPr kumimoji="1" lang="en-US" altLang="zh-CN" sz="1600" dirty="0" smtClean="0"/>
              <a:t>Check if its turn is up by comparing </a:t>
            </a:r>
            <a:r>
              <a:rPr kumimoji="1" lang="en-US" altLang="zh-CN" sz="1600" dirty="0" smtClean="0"/>
              <a:t>its ticket with l-&gt;turn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69297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713" y="174070"/>
            <a:ext cx="518089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pthread_mutex_t mutex;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pthread_cond_t cond;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unsigned long owner, ticket;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 lock_t;</a:t>
            </a:r>
            <a:endParaRPr lang="zh-CN" altLang="en-US" sz="16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713" y="1841023"/>
            <a:ext cx="4275456" cy="2462213"/>
          </a:xfrm>
          <a:prstGeom prst="rect">
            <a:avLst/>
          </a:prstGeom>
          <a:solidFill>
            <a:srgbClr val="EEECE1"/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/>
                <a:cs typeface="Consolas"/>
              </a:rPr>
              <a:t>int</a:t>
            </a:r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fifo_lock</a:t>
            </a:r>
            <a:r>
              <a:rPr lang="en-US" altLang="zh-CN" sz="1400" dirty="0">
                <a:latin typeface="Consolas"/>
                <a:cs typeface="Consolas"/>
              </a:rPr>
              <a:t>(lock_t *l) </a:t>
            </a:r>
            <a:r>
              <a:rPr lang="en-US" altLang="zh-CN" sz="1400" dirty="0" smtClean="0">
                <a:latin typeface="Consolas"/>
                <a:cs typeface="Consolas"/>
              </a:rPr>
              <a:t>{</a:t>
            </a:r>
          </a:p>
          <a:p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 pthread_mutex_lock(&amp;l-&gt;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</a:t>
            </a:r>
            <a:r>
              <a:rPr lang="en-US" altLang="zh-CN" sz="1400" dirty="0" smtClean="0">
                <a:latin typeface="Consolas"/>
                <a:cs typeface="Consolas"/>
              </a:rPr>
              <a:t>unsigned long ticket </a:t>
            </a:r>
            <a:r>
              <a:rPr lang="mr-IN" altLang="zh-CN" sz="1400" dirty="0" smtClean="0">
                <a:latin typeface="Consolas"/>
                <a:cs typeface="Consolas"/>
              </a:rPr>
              <a:t>= </a:t>
            </a:r>
            <a:r>
              <a:rPr lang="mr-IN" altLang="zh-CN" sz="1400" dirty="0">
                <a:latin typeface="Consolas"/>
                <a:cs typeface="Consolas"/>
              </a:rPr>
              <a:t>l-</a:t>
            </a:r>
            <a:r>
              <a:rPr lang="mr-IN" altLang="zh-CN" sz="1400" dirty="0" smtClean="0">
                <a:latin typeface="Consolas"/>
                <a:cs typeface="Consolas"/>
              </a:rPr>
              <a:t>&gt;</a:t>
            </a:r>
            <a:r>
              <a:rPr lang="en-US" altLang="zh-CN" sz="1400" dirty="0" smtClean="0">
                <a:latin typeface="Consolas"/>
                <a:cs typeface="Consolas"/>
              </a:rPr>
              <a:t>ticker</a:t>
            </a:r>
            <a:r>
              <a:rPr lang="mr-IN" altLang="zh-CN" sz="1400" dirty="0" smtClean="0">
                <a:latin typeface="Consolas"/>
                <a:cs typeface="Consolas"/>
              </a:rPr>
              <a:t>+</a:t>
            </a:r>
            <a:r>
              <a:rPr lang="mr-IN" altLang="zh-CN" sz="1400" dirty="0">
                <a:latin typeface="Consolas"/>
                <a:cs typeface="Consolas"/>
              </a:rPr>
              <a:t>+;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 while</a:t>
            </a:r>
            <a:r>
              <a:rPr lang="en-US" altLang="zh-CN" sz="1400" dirty="0" smtClean="0">
                <a:latin typeface="Consolas"/>
                <a:cs typeface="Consolas"/>
              </a:rPr>
              <a:t>(ticket !</a:t>
            </a:r>
            <a:r>
              <a:rPr lang="en-US" altLang="zh-CN" sz="1400" dirty="0">
                <a:latin typeface="Consolas"/>
                <a:cs typeface="Consolas"/>
              </a:rPr>
              <a:t>= l-</a:t>
            </a:r>
            <a:r>
              <a:rPr lang="en-US" altLang="zh-CN" sz="1400" dirty="0" smtClean="0">
                <a:latin typeface="Consolas"/>
                <a:cs typeface="Consolas"/>
              </a:rPr>
              <a:t>&gt;turn) </a:t>
            </a:r>
            <a:r>
              <a:rPr lang="en-US" altLang="zh-CN" sz="14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   pthread_cond_wait(&amp;l-&gt;cond, 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}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  pthread_mutex_unlock(&amp;l-&gt;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</a:p>
          <a:p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 return 0;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642552" y="1805749"/>
            <a:ext cx="4572000" cy="1600438"/>
          </a:xfrm>
          <a:prstGeom prst="rect">
            <a:avLst/>
          </a:prstGeom>
          <a:solidFill>
            <a:srgbClr val="EEECE1"/>
          </a:solidFill>
        </p:spPr>
        <p:txBody>
          <a:bodyPr>
            <a:spAutoFit/>
          </a:bodyPr>
          <a:lstStyle/>
          <a:p>
            <a:r>
              <a:rPr lang="en-US" altLang="zh-CN" sz="1400" dirty="0" err="1">
                <a:latin typeface="Consolas"/>
                <a:cs typeface="Consolas"/>
              </a:rPr>
              <a:t>int</a:t>
            </a:r>
            <a:r>
              <a:rPr lang="en-US" altLang="zh-CN" sz="1400" dirty="0">
                <a:latin typeface="Consolas"/>
                <a:cs typeface="Consolas"/>
              </a:rPr>
              <a:t> </a:t>
            </a:r>
            <a:r>
              <a:rPr lang="en-US" altLang="zh-CN" sz="1400" dirty="0" err="1" smtClean="0">
                <a:latin typeface="Consolas"/>
                <a:cs typeface="Consolas"/>
              </a:rPr>
              <a:t>fifo_unlock</a:t>
            </a:r>
            <a:r>
              <a:rPr lang="en-US" altLang="zh-CN" sz="1400" dirty="0">
                <a:latin typeface="Consolas"/>
                <a:cs typeface="Consolas"/>
              </a:rPr>
              <a:t>(lock_t *l) {</a:t>
            </a:r>
          </a:p>
          <a:p>
            <a:endParaRPr lang="en-US" altLang="zh-CN" sz="1400" dirty="0">
              <a:latin typeface="Consolas"/>
              <a:cs typeface="Consolas"/>
            </a:endParaRPr>
          </a:p>
          <a:p>
            <a:r>
              <a:rPr lang="en-US" altLang="zh-CN" sz="1400" dirty="0">
                <a:latin typeface="Consolas"/>
                <a:cs typeface="Consolas"/>
              </a:rPr>
              <a:t>  pthread_mutex_lock(&amp;l-&gt;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</a:p>
          <a:p>
            <a:r>
              <a:rPr lang="mr-IN" altLang="zh-CN" sz="1400" dirty="0">
                <a:latin typeface="Consolas"/>
                <a:cs typeface="Consolas"/>
              </a:rPr>
              <a:t>  </a:t>
            </a:r>
            <a:r>
              <a:rPr lang="mr-IN" altLang="zh-CN" sz="1400" dirty="0">
                <a:solidFill>
                  <a:srgbClr val="FF0000"/>
                </a:solidFill>
                <a:latin typeface="Consolas"/>
                <a:cs typeface="Consolas"/>
              </a:rPr>
              <a:t>l-</a:t>
            </a:r>
            <a:r>
              <a:rPr lang="mr-IN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r>
              <a:rPr lang="en-US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turn</a:t>
            </a:r>
            <a:r>
              <a:rPr lang="mr-IN" altLang="zh-CN" sz="1400" dirty="0" smtClean="0">
                <a:solidFill>
                  <a:srgbClr val="FF0000"/>
                </a:solidFill>
                <a:latin typeface="Consolas"/>
                <a:cs typeface="Consolas"/>
              </a:rPr>
              <a:t>+</a:t>
            </a:r>
            <a:r>
              <a:rPr lang="mr-IN" altLang="zh-CN" sz="1400" dirty="0">
                <a:solidFill>
                  <a:srgbClr val="FF0000"/>
                </a:solidFill>
                <a:latin typeface="Consolas"/>
                <a:cs typeface="Consolas"/>
              </a:rPr>
              <a:t>+;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 pthread_cond_broadcast(&amp;l-&gt;cond);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Consolas"/>
                <a:cs typeface="Consolas"/>
              </a:rPr>
              <a:t>  </a:t>
            </a:r>
            <a:r>
              <a:rPr lang="en-US" altLang="zh-CN" sz="1400" dirty="0">
                <a:latin typeface="Consolas"/>
                <a:cs typeface="Consolas"/>
              </a:rPr>
              <a:t>pthread_mutex_unlock(&amp;l-&gt;</a:t>
            </a:r>
            <a:r>
              <a:rPr lang="en-US" altLang="zh-CN" sz="1400" dirty="0" smtClean="0">
                <a:latin typeface="Consolas"/>
                <a:cs typeface="Consolas"/>
              </a:rPr>
              <a:t>mu)</a:t>
            </a:r>
            <a:r>
              <a:rPr lang="en-US" altLang="zh-CN" sz="14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400" dirty="0">
                <a:latin typeface="Consolas"/>
                <a:cs typeface="Consolas"/>
              </a:rPr>
              <a:t>}</a:t>
            </a:r>
            <a:endParaRPr lang="zh-CN" altLang="en-US" sz="1400" dirty="0">
              <a:latin typeface="Consolas"/>
              <a:cs typeface="Consolas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73105" y="4211609"/>
            <a:ext cx="4594710" cy="144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 smtClean="0"/>
              <a:t>Release the lock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Increase </a:t>
            </a:r>
            <a:r>
              <a:rPr kumimoji="1" lang="en-US" altLang="zh-CN" sz="1600" dirty="0" smtClean="0"/>
              <a:t>turn </a:t>
            </a:r>
            <a:r>
              <a:rPr kumimoji="1" lang="en-US" altLang="zh-CN" sz="1600" dirty="0" smtClean="0"/>
              <a:t>number </a:t>
            </a:r>
          </a:p>
          <a:p>
            <a:pPr>
              <a:buAutoNum type="arabicPeriod"/>
            </a:pPr>
            <a:r>
              <a:rPr kumimoji="1" lang="en-US" altLang="zh-CN" sz="1600" dirty="0" smtClean="0"/>
              <a:t>Wakeup </a:t>
            </a:r>
            <a:r>
              <a:rPr kumimoji="1" lang="en-US" altLang="zh-CN" sz="1600" dirty="0" smtClean="0"/>
              <a:t>all the waiters</a:t>
            </a: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137728" y="5255938"/>
            <a:ext cx="3411473" cy="914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one of the waiting threads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will see that it’s his turn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8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07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Producer-consumer example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0265" y="1111930"/>
            <a:ext cx="8209093" cy="1569660"/>
          </a:xfrm>
          <a:prstGeom prst="rect">
            <a:avLst/>
          </a:prstGeom>
          <a:solidFill>
            <a:srgbClr val="DDD9C3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int </a:t>
            </a:r>
            <a:r>
              <a:rPr lang="en-US" altLang="zh-CN" sz="1600" dirty="0">
                <a:latin typeface="Consolas"/>
                <a:cs typeface="Consolas"/>
              </a:rPr>
              <a:t>data[MAX]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size</a:t>
            </a:r>
            <a:r>
              <a:rPr lang="en-US" altLang="zh-CN" sz="1600" dirty="0" smtClean="0">
                <a:latin typeface="Consolas"/>
                <a:cs typeface="Consolas"/>
              </a:rPr>
              <a:t>; // # of data in buffer, initialized to be 0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 buffer_t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dirty="0" smtClean="0">
                <a:latin typeface="Consolas"/>
                <a:cs typeface="Consolas"/>
              </a:rPr>
              <a:t>uffer_t </a:t>
            </a:r>
            <a:r>
              <a:rPr lang="en-US" altLang="zh-CN" sz="1600" dirty="0" err="1" smtClean="0">
                <a:latin typeface="Consolas"/>
                <a:cs typeface="Consolas"/>
              </a:rPr>
              <a:t>buf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20" name="矩形 19"/>
          <p:cNvSpPr/>
          <p:nvPr/>
        </p:nvSpPr>
        <p:spPr>
          <a:xfrm>
            <a:off x="116192" y="3084924"/>
            <a:ext cx="49518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smtClean="0">
                <a:latin typeface="Consolas"/>
                <a:cs typeface="Consolas"/>
              </a:rPr>
              <a:t>producer(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 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r = random(); //produce data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while (1) {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if (</a:t>
            </a:r>
            <a:r>
              <a:rPr lang="en-US" altLang="zh-CN" sz="1600" dirty="0">
                <a:latin typeface="Consolas"/>
                <a:cs typeface="Consolas"/>
              </a:rPr>
              <a:t>buf.size &lt; </a:t>
            </a:r>
            <a:r>
              <a:rPr lang="en-US" altLang="zh-CN" sz="1600" dirty="0" smtClean="0">
                <a:latin typeface="Consolas"/>
                <a:cs typeface="Consolas"/>
              </a:rPr>
              <a:t>MAX)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 </a:t>
            </a:r>
            <a:r>
              <a:rPr lang="mr-IN" altLang="zh-CN" sz="1600" dirty="0" smtClean="0">
                <a:latin typeface="Consolas"/>
                <a:cs typeface="Consolas"/>
              </a:rPr>
              <a:t>buf.data[buf.size] = </a:t>
            </a:r>
            <a:r>
              <a:rPr lang="en-US" altLang="zh-CN" sz="1600" dirty="0" smtClean="0">
                <a:latin typeface="Consolas"/>
                <a:cs typeface="Consolas"/>
              </a:rPr>
              <a:t>r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  </a:t>
            </a:r>
            <a:r>
              <a:rPr lang="en-US" altLang="zh-CN" sz="1600" dirty="0" err="1" smtClean="0">
                <a:latin typeface="Consolas"/>
                <a:cs typeface="Consolas"/>
              </a:rPr>
              <a:t>buf.size</a:t>
            </a:r>
            <a:r>
              <a:rPr lang="en-US" altLang="zh-CN" sz="16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break;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</a:t>
            </a:r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>
                <a:latin typeface="Consolas"/>
                <a:cs typeface="Consolas"/>
              </a:rPr>
              <a:t>(“produced %d\n”, r);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1" name="矩形 20"/>
          <p:cNvSpPr/>
          <p:nvPr/>
        </p:nvSpPr>
        <p:spPr>
          <a:xfrm>
            <a:off x="4609483" y="2982242"/>
            <a:ext cx="56843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smtClean="0">
                <a:latin typeface="Consolas"/>
                <a:cs typeface="Consolas"/>
              </a:rPr>
              <a:t>consumer(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r;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while(1) {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if </a:t>
            </a:r>
            <a:r>
              <a:rPr lang="mr-IN" altLang="zh-CN" sz="1600" dirty="0" smtClean="0">
                <a:latin typeface="Consolas"/>
                <a:cs typeface="Consolas"/>
              </a:rPr>
              <a:t>(</a:t>
            </a:r>
            <a:r>
              <a:rPr lang="mr-IN" altLang="zh-CN" sz="1600" dirty="0">
                <a:latin typeface="Consolas"/>
                <a:cs typeface="Consolas"/>
              </a:rPr>
              <a:t>buf.size &gt; 0)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 r </a:t>
            </a:r>
            <a:r>
              <a:rPr lang="mr-IN" altLang="zh-CN" sz="1600" dirty="0" smtClean="0">
                <a:latin typeface="Consolas"/>
                <a:cs typeface="Consolas"/>
              </a:rPr>
              <a:t>= buf.data</a:t>
            </a:r>
            <a:r>
              <a:rPr lang="mr-IN" altLang="zh-CN" sz="1600" dirty="0">
                <a:latin typeface="Consolas"/>
                <a:cs typeface="Consolas"/>
              </a:rPr>
              <a:t>[buf.size - 1]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mr-IN" altLang="zh-CN" sz="1600" dirty="0" smtClean="0">
                <a:latin typeface="Consolas"/>
                <a:cs typeface="Consolas"/>
              </a:rPr>
              <a:t>buf.size</a:t>
            </a:r>
            <a:r>
              <a:rPr lang="en-US" altLang="zh-CN" sz="1600" dirty="0">
                <a:latin typeface="Consolas"/>
                <a:cs typeface="Consolas"/>
              </a:rPr>
              <a:t>--</a:t>
            </a:r>
            <a:r>
              <a:rPr lang="mr-IN" altLang="zh-CN" sz="1600" dirty="0">
                <a:latin typeface="Consolas"/>
                <a:cs typeface="Consolas"/>
              </a:rPr>
              <a:t>; 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  break;</a:t>
            </a:r>
            <a:endParaRPr lang="mr-IN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</a:t>
            </a:r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>
                <a:latin typeface="Consolas"/>
                <a:cs typeface="Consolas"/>
              </a:rPr>
              <a:t>(“consumed %d\n”, r);</a:t>
            </a:r>
            <a:r>
              <a:rPr lang="mr-IN" altLang="zh-CN" sz="1600" dirty="0">
                <a:latin typeface="Consolas"/>
                <a:cs typeface="Consolas"/>
              </a:rPr>
              <a:t>       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4280236" y="2873276"/>
            <a:ext cx="0" cy="3773076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93618" y="5885689"/>
            <a:ext cx="1994966" cy="828085"/>
            <a:chOff x="5263016" y="5471647"/>
            <a:chExt cx="1994966" cy="828085"/>
          </a:xfrm>
        </p:grpSpPr>
        <p:pic>
          <p:nvPicPr>
            <p:cNvPr id="5" name="Picture 4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16" y="5471647"/>
              <a:ext cx="828085" cy="8280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91101" y="5685635"/>
              <a:ext cx="11668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6600"/>
                  </a:solidFill>
                </a:rPr>
                <a:t>correct??</a:t>
              </a:r>
              <a:endParaRPr lang="en-US" sz="20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72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107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Producer-consumer example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0265" y="1111930"/>
            <a:ext cx="8209093" cy="1815882"/>
          </a:xfrm>
          <a:prstGeom prst="rect">
            <a:avLst/>
          </a:prstGeom>
          <a:solidFill>
            <a:srgbClr val="DDD9C3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typedef struct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int </a:t>
            </a:r>
            <a:r>
              <a:rPr lang="en-US" altLang="zh-CN" sz="1600" dirty="0">
                <a:latin typeface="Consolas"/>
                <a:cs typeface="Consolas"/>
              </a:rPr>
              <a:t>data[MAX]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size</a:t>
            </a:r>
            <a:r>
              <a:rPr lang="en-US" altLang="zh-CN" sz="1600" dirty="0" smtClean="0">
                <a:latin typeface="Consolas"/>
                <a:cs typeface="Consolas"/>
              </a:rPr>
              <a:t>; // # of data in buffer, initialized to be 0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pthread_mutex_t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mu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; //protects data and size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} buffer_t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b</a:t>
            </a:r>
            <a:r>
              <a:rPr lang="en-US" altLang="zh-CN" sz="1600" dirty="0" smtClean="0">
                <a:latin typeface="Consolas"/>
                <a:cs typeface="Consolas"/>
              </a:rPr>
              <a:t>uffer_t </a:t>
            </a:r>
            <a:r>
              <a:rPr lang="en-US" altLang="zh-CN" sz="1600" dirty="0" err="1" smtClean="0">
                <a:latin typeface="Consolas"/>
                <a:cs typeface="Consolas"/>
              </a:rPr>
              <a:t>buf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20" name="矩形 19"/>
          <p:cNvSpPr/>
          <p:nvPr/>
        </p:nvSpPr>
        <p:spPr>
          <a:xfrm>
            <a:off x="116192" y="3084924"/>
            <a:ext cx="49518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smtClean="0">
                <a:latin typeface="Consolas"/>
                <a:cs typeface="Consolas"/>
              </a:rPr>
              <a:t>producer(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 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r = random(); //produce data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while (1) 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);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if (</a:t>
            </a:r>
            <a:r>
              <a:rPr lang="en-US" altLang="zh-CN" sz="1600" dirty="0">
                <a:latin typeface="Consolas"/>
                <a:cs typeface="Consolas"/>
              </a:rPr>
              <a:t>buf.size &lt; </a:t>
            </a:r>
            <a:r>
              <a:rPr lang="en-US" altLang="zh-CN" sz="1600" dirty="0" smtClean="0">
                <a:latin typeface="Consolas"/>
                <a:cs typeface="Consolas"/>
              </a:rPr>
              <a:t>MAX)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 </a:t>
            </a:r>
            <a:r>
              <a:rPr lang="mr-IN" altLang="zh-CN" sz="1600" dirty="0" smtClean="0">
                <a:latin typeface="Consolas"/>
                <a:cs typeface="Consolas"/>
              </a:rPr>
              <a:t>buf.data[buf.size] = </a:t>
            </a:r>
            <a:r>
              <a:rPr lang="en-US" altLang="zh-CN" sz="1600" dirty="0" smtClean="0">
                <a:latin typeface="Consolas"/>
                <a:cs typeface="Consolas"/>
              </a:rPr>
              <a:t>r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  </a:t>
            </a:r>
            <a:r>
              <a:rPr lang="en-US" altLang="zh-CN" sz="1600" dirty="0" err="1" smtClean="0">
                <a:latin typeface="Consolas"/>
                <a:cs typeface="Consolas"/>
              </a:rPr>
              <a:t>buf.size</a:t>
            </a:r>
            <a:r>
              <a:rPr lang="en-US" altLang="zh-CN" sz="1600" dirty="0" smtClean="0">
                <a:latin typeface="Consolas"/>
                <a:cs typeface="Consolas"/>
              </a:rPr>
              <a:t>++;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break;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</a:t>
            </a:r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);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>
                <a:latin typeface="Consolas"/>
                <a:cs typeface="Consolas"/>
              </a:rPr>
              <a:t>(“produced %d\n”, r);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1" name="矩形 20"/>
          <p:cNvSpPr/>
          <p:nvPr/>
        </p:nvSpPr>
        <p:spPr>
          <a:xfrm>
            <a:off x="4609483" y="2982242"/>
            <a:ext cx="56843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void* </a:t>
            </a:r>
            <a:r>
              <a:rPr lang="en-US" altLang="zh-CN" sz="1600" dirty="0" smtClean="0">
                <a:latin typeface="Consolas"/>
                <a:cs typeface="Consolas"/>
              </a:rPr>
              <a:t>consumer(</a:t>
            </a:r>
            <a:r>
              <a:rPr lang="en-US" altLang="zh-CN" sz="1600" dirty="0">
                <a:latin typeface="Consolas"/>
                <a:cs typeface="Consolas"/>
              </a:rPr>
              <a:t>void *arg)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r;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while(1)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);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if </a:t>
            </a:r>
            <a:r>
              <a:rPr lang="mr-IN" altLang="zh-CN" sz="1600" dirty="0" smtClean="0">
                <a:latin typeface="Consolas"/>
                <a:cs typeface="Consolas"/>
              </a:rPr>
              <a:t>(</a:t>
            </a:r>
            <a:r>
              <a:rPr lang="mr-IN" altLang="zh-CN" sz="1600" dirty="0">
                <a:latin typeface="Consolas"/>
                <a:cs typeface="Consolas"/>
              </a:rPr>
              <a:t>buf.size &gt; 0)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 r </a:t>
            </a:r>
            <a:r>
              <a:rPr lang="mr-IN" altLang="zh-CN" sz="1600" dirty="0" smtClean="0">
                <a:latin typeface="Consolas"/>
                <a:cs typeface="Consolas"/>
              </a:rPr>
              <a:t>= buf.data</a:t>
            </a:r>
            <a:r>
              <a:rPr lang="mr-IN" altLang="zh-CN" sz="1600" dirty="0">
                <a:latin typeface="Consolas"/>
                <a:cs typeface="Consolas"/>
              </a:rPr>
              <a:t>[buf.size - 1]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mr-IN" altLang="zh-CN" sz="1600" dirty="0" smtClean="0">
                <a:latin typeface="Consolas"/>
                <a:cs typeface="Consolas"/>
              </a:rPr>
              <a:t>buf.size</a:t>
            </a:r>
            <a:r>
              <a:rPr lang="en-US" altLang="zh-CN" sz="1600" dirty="0">
                <a:latin typeface="Consolas"/>
                <a:cs typeface="Consolas"/>
              </a:rPr>
              <a:t>--</a:t>
            </a:r>
            <a:r>
              <a:rPr lang="mr-IN" altLang="zh-CN" sz="1600" dirty="0">
                <a:latin typeface="Consolas"/>
                <a:cs typeface="Consolas"/>
              </a:rPr>
              <a:t>; 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  break;</a:t>
            </a:r>
            <a:endParaRPr lang="mr-IN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  </a:t>
            </a:r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pthread_mutex_unlock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solidFill>
                  <a:srgbClr val="0000FF"/>
                </a:solidFill>
                <a:latin typeface="Consolas"/>
                <a:cs typeface="Consolas"/>
              </a:rPr>
              <a:t>buf.mu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);  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printf</a:t>
            </a:r>
            <a:r>
              <a:rPr lang="en-US" altLang="zh-CN" sz="1600" dirty="0">
                <a:latin typeface="Consolas"/>
                <a:cs typeface="Consolas"/>
              </a:rPr>
              <a:t>(“consumed %d\n”, r);</a:t>
            </a:r>
            <a:r>
              <a:rPr lang="mr-IN" altLang="zh-CN" sz="1600" dirty="0">
                <a:latin typeface="Consolas"/>
                <a:cs typeface="Consolas"/>
              </a:rPr>
              <a:t>       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return </a:t>
            </a:r>
            <a:r>
              <a:rPr lang="en-US" altLang="zh-CN" sz="1600" dirty="0">
                <a:latin typeface="Consolas"/>
                <a:cs typeface="Consolas"/>
              </a:rPr>
              <a:t>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4280236" y="2873276"/>
            <a:ext cx="0" cy="3773076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4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Problem with previous naive 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zh-CN" dirty="0" smtClean="0"/>
              <a:t>Naive solution: busy checking whether condition is true or false</a:t>
            </a:r>
          </a:p>
          <a:p>
            <a:pPr lvl="1">
              <a:buClr>
                <a:srgbClr val="FF0066"/>
              </a:buClr>
              <a:buFont typeface="Lucida Grande"/>
              <a:buChar char="X"/>
            </a:pPr>
            <a:r>
              <a:rPr kumimoji="1" lang="en-US" altLang="zh-CN" dirty="0" smtClean="0"/>
              <a:t>wastes CPU</a:t>
            </a:r>
          </a:p>
          <a:p>
            <a:pPr lvl="1"/>
            <a:endParaRPr kumimoji="1" lang="en-US" altLang="zh-CN" dirty="0"/>
          </a:p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kumimoji="1" lang="en-US" altLang="zh-CN" dirty="0" smtClean="0"/>
              <a:t>Solution: a notification mechanism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68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mechanism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until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condition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becomes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</a:p>
          <a:p>
            <a:r>
              <a:rPr kumimoji="1" lang="en-US" altLang="zh-CN" dirty="0" smtClean="0"/>
              <a:t>Programmers mentally associate a conditional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 with some condition</a:t>
            </a:r>
          </a:p>
          <a:p>
            <a:pPr lvl="1"/>
            <a:r>
              <a:rPr kumimoji="1" lang="en-US" altLang="zh-CN" dirty="0" smtClean="0"/>
              <a:t>A thread can wait on the condition (to become true): </a:t>
            </a:r>
          </a:p>
          <a:p>
            <a:pPr lvl="2"/>
            <a:r>
              <a:rPr kumimoji="1"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pthread_cond_wait</a:t>
            </a:r>
            <a:r>
              <a:rPr kumimoji="1" lang="zh-CN" alt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kumimoji="1" lang="en-US" altLang="zh-CN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lvl="1"/>
            <a:r>
              <a:rPr kumimoji="1" lang="en-US" altLang="zh-CN" dirty="0" smtClean="0"/>
              <a:t>A thread can wake up some waiting thread (after it has made the condition true):</a:t>
            </a:r>
          </a:p>
          <a:p>
            <a:pPr lvl="2"/>
            <a:r>
              <a:rPr kumimoji="1"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pthread_cond_signal</a:t>
            </a:r>
            <a:endParaRPr kumimoji="1" lang="en-US" altLang="zh-CN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lvl="1"/>
            <a:r>
              <a:rPr kumimoji="1" lang="en-US" altLang="zh-CN" dirty="0" smtClean="0"/>
              <a:t>A thread can wake up every waiting thread ( after it has to made the condition true:</a:t>
            </a:r>
          </a:p>
          <a:p>
            <a:pPr lvl="2"/>
            <a:r>
              <a:rPr kumimoji="1" lang="en-US" altLang="zh-CN" dirty="0" err="1" smtClean="0">
                <a:solidFill>
                  <a:srgbClr val="0000FF"/>
                </a:solidFill>
                <a:latin typeface="Consolas"/>
                <a:cs typeface="Consolas"/>
              </a:rPr>
              <a:t>pthread_cond_broadcast</a:t>
            </a:r>
            <a:endParaRPr kumimoji="1" lang="zh-CN" altLang="en-US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1631" y="5894942"/>
            <a:ext cx="7840465" cy="830997"/>
            <a:chOff x="111631" y="5894942"/>
            <a:chExt cx="7840465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962833" y="5894942"/>
              <a:ext cx="698926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  You must initialize a conditional variable before using</a:t>
              </a:r>
            </a:p>
            <a:p>
              <a:r>
                <a:rPr lang="en-US" sz="2400" dirty="0" smtClean="0"/>
                <a:t> with </a:t>
              </a:r>
              <a:r>
                <a:rPr lang="en-US" sz="2400" dirty="0" err="1" smtClean="0"/>
                <a:t>pthread_cond_init</a:t>
              </a:r>
              <a:r>
                <a:rPr lang="en-US" sz="2400" dirty="0" smtClean="0"/>
                <a:t>(...)</a:t>
              </a:r>
              <a:endParaRPr lang="en-US" sz="2400" dirty="0"/>
            </a:p>
          </p:txBody>
        </p:sp>
        <p:pic>
          <p:nvPicPr>
            <p:cNvPr id="5" name="Picture 4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31" y="5894942"/>
              <a:ext cx="791009" cy="791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74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262" y="1600199"/>
            <a:ext cx="8714728" cy="4937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int pthread_cond_wait(pthread_cond_t </a:t>
            </a:r>
            <a:r>
              <a:rPr kumimoji="1" lang="en-US" altLang="zh-CN" sz="2400" dirty="0" smtClean="0">
                <a:latin typeface="Consolas"/>
                <a:cs typeface="Consolas"/>
              </a:rPr>
              <a:t>*</a:t>
            </a: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cond</a:t>
            </a:r>
            <a:r>
              <a:rPr kumimoji="1" lang="en-US" altLang="zh-CN" sz="2400" dirty="0">
                <a:latin typeface="Consolas"/>
                <a:cs typeface="Consolas"/>
              </a:rPr>
              <a:t>,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				</a:t>
            </a:r>
            <a:r>
              <a:rPr kumimoji="1" lang="zh-CN" altLang="en-US" sz="2400" dirty="0" smtClean="0">
                <a:latin typeface="Consolas"/>
                <a:cs typeface="Consolas"/>
              </a:rPr>
              <a:t>    </a:t>
            </a:r>
            <a:r>
              <a:rPr kumimoji="1" lang="en-US" altLang="zh-CN" sz="2400" dirty="0" smtClean="0">
                <a:latin typeface="Consolas"/>
                <a:cs typeface="Consolas"/>
              </a:rPr>
              <a:t>pthread_mutex_t *</a:t>
            </a: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mutex</a:t>
            </a:r>
            <a:r>
              <a:rPr kumimoji="1" lang="en-US" altLang="zh-CN" sz="2400" dirty="0">
                <a:latin typeface="Consolas"/>
                <a:cs typeface="Consolas"/>
              </a:rPr>
              <a:t>)</a:t>
            </a:r>
            <a:r>
              <a:rPr kumimoji="1" lang="en-US" altLang="zh-CN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r>
              <a:rPr kumimoji="1" lang="en-US" altLang="zh-CN" sz="2400" u="sng" dirty="0">
                <a:latin typeface="Consolas"/>
                <a:cs typeface="Consolas"/>
              </a:rPr>
              <a:t>A</a:t>
            </a:r>
            <a:r>
              <a:rPr kumimoji="1" lang="en-US" altLang="zh-CN" sz="2400" u="sng" dirty="0" smtClean="0"/>
              <a:t>tomically</a:t>
            </a:r>
            <a:r>
              <a:rPr kumimoji="1" lang="en-US" altLang="zh-CN" sz="2400" dirty="0" smtClean="0"/>
              <a:t> releases </a:t>
            </a:r>
            <a:r>
              <a:rPr kumimoji="1" lang="en-US" altLang="zh-CN" sz="2400" u="sng" dirty="0">
                <a:solidFill>
                  <a:srgbClr val="0000FF"/>
                </a:solidFill>
                <a:latin typeface="Consolas"/>
                <a:cs typeface="Consolas"/>
              </a:rPr>
              <a:t>mutex</a:t>
            </a:r>
            <a:r>
              <a:rPr kumimoji="1" lang="en-US" altLang="zh-CN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/>
              <a:t>and </a:t>
            </a:r>
            <a:r>
              <a:rPr kumimoji="1" lang="en-US" altLang="zh-CN" sz="2400" dirty="0" smtClean="0"/>
              <a:t>puts the calling </a:t>
            </a:r>
            <a:r>
              <a:rPr kumimoji="1" lang="en-US" altLang="zh-CN" sz="2400" dirty="0"/>
              <a:t>thread </a:t>
            </a:r>
            <a:r>
              <a:rPr kumimoji="1" lang="en-US" altLang="zh-CN" sz="2400" dirty="0" smtClean="0"/>
              <a:t>to sleep in an internal waiting queue for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Consolas"/>
                <a:cs typeface="Consolas"/>
              </a:rPr>
              <a:t>cond</a:t>
            </a:r>
            <a:r>
              <a:rPr kumimoji="1" lang="zh-CN" altLang="zh-CN" sz="2400" dirty="0" smtClean="0"/>
              <a:t>.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/>
          </a:p>
          <a:p>
            <a:r>
              <a:rPr kumimoji="1" lang="en-US" altLang="zh-CN" sz="2400" dirty="0" smtClean="0"/>
              <a:t>On successful </a:t>
            </a:r>
            <a:r>
              <a:rPr kumimoji="1" lang="en-US" altLang="zh-CN" sz="2400" dirty="0"/>
              <a:t>return, </a:t>
            </a:r>
            <a:r>
              <a:rPr kumimoji="1" lang="en-US" altLang="zh-CN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mutex</a:t>
            </a:r>
            <a:r>
              <a:rPr kumimoji="1" lang="en-US" altLang="zh-CN" sz="2400" dirty="0" smtClean="0">
                <a:solidFill>
                  <a:srgbClr val="3366FF"/>
                </a:solidFill>
              </a:rPr>
              <a:t> </a:t>
            </a:r>
            <a:r>
              <a:rPr kumimoji="1" lang="en-US" altLang="zh-CN" sz="2400" dirty="0" smtClean="0"/>
              <a:t>is locked (which the calling thread should unlock later)</a:t>
            </a:r>
            <a:endParaRPr kumimoji="1"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pthread_cond_wait </a:t>
            </a:r>
            <a:endParaRPr kumimoji="1"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657013" y="3280554"/>
            <a:ext cx="5486987" cy="2110759"/>
            <a:chOff x="3657013" y="3280554"/>
            <a:chExt cx="5486987" cy="2110759"/>
          </a:xfrm>
        </p:grpSpPr>
        <p:sp>
          <p:nvSpPr>
            <p:cNvPr id="8" name="TextBox 7"/>
            <p:cNvSpPr txBox="1"/>
            <p:nvPr/>
          </p:nvSpPr>
          <p:spPr>
            <a:xfrm>
              <a:off x="4146475" y="3760097"/>
              <a:ext cx="4997525" cy="16312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000" dirty="0"/>
                <a:t>C</a:t>
              </a:r>
              <a:r>
                <a:rPr lang="en-US" sz="2000" dirty="0" smtClean="0"/>
                <a:t>ondition involves some shared state.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2000" dirty="0" smtClean="0"/>
                <a:t>e.g. the condition “buffer is not full” involves shared state buffer. 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000" dirty="0" err="1" smtClean="0"/>
                <a:t>Mutex</a:t>
              </a:r>
              <a:r>
                <a:rPr lang="en-US" sz="2000" dirty="0" smtClean="0"/>
                <a:t> is the lock protecting access to the condition’s shared state.</a:t>
              </a:r>
              <a:endParaRPr lang="en-US" sz="20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3657013" y="3280554"/>
              <a:ext cx="587943" cy="97284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10262" y="3280554"/>
            <a:ext cx="3809877" cy="1878226"/>
            <a:chOff x="210262" y="3280554"/>
            <a:chExt cx="3809877" cy="1878226"/>
          </a:xfrm>
        </p:grpSpPr>
        <p:sp>
          <p:nvSpPr>
            <p:cNvPr id="15" name="TextBox 14"/>
            <p:cNvSpPr txBox="1"/>
            <p:nvPr/>
          </p:nvSpPr>
          <p:spPr>
            <a:xfrm>
              <a:off x="210262" y="4235450"/>
              <a:ext cx="3809877" cy="923330"/>
            </a:xfrm>
            <a:prstGeom prst="rect">
              <a:avLst/>
            </a:prstGeom>
            <a:solidFill>
              <a:srgbClr val="F2DCDB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No other thread can grab the released </a:t>
              </a:r>
              <a:r>
                <a:rPr lang="en-US" dirty="0" err="1" smtClean="0">
                  <a:solidFill>
                    <a:srgbClr val="000000"/>
                  </a:solidFill>
                </a:rPr>
                <a:t>mutex</a:t>
              </a:r>
              <a:r>
                <a:rPr lang="en-US" dirty="0" smtClean="0">
                  <a:solidFill>
                    <a:srgbClr val="000000"/>
                  </a:solidFill>
                </a:rPr>
                <a:t> before calling thread is put to sleep in the waiting queue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1163665" y="3280554"/>
              <a:ext cx="587943" cy="97284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55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113111</TotalTime>
  <Words>6622</Words>
  <Application>Microsoft Macintosh PowerPoint</Application>
  <PresentationFormat>On-screen Show (4:3)</PresentationFormat>
  <Paragraphs>1071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CloudVisor-Austin</vt:lpstr>
      <vt:lpstr>Conditional Variable</vt:lpstr>
      <vt:lpstr>What we’ve learnt before</vt:lpstr>
      <vt:lpstr>Today</vt:lpstr>
      <vt:lpstr>Producer-consumer example</vt:lpstr>
      <vt:lpstr>Producer-consumer example</vt:lpstr>
      <vt:lpstr>Producer-consumer example</vt:lpstr>
      <vt:lpstr>Problem with previous naive solution</vt:lpstr>
      <vt:lpstr>Conditional variables</vt:lpstr>
      <vt:lpstr>pthread_cond_wait </vt:lpstr>
      <vt:lpstr>pthread_cond_signal</vt:lpstr>
      <vt:lpstr>Pseudo-code </vt:lpstr>
      <vt:lpstr>Pseudo-code </vt:lpstr>
      <vt:lpstr>Pseudo-code </vt:lpstr>
      <vt:lpstr>Simple Example: hello bye</vt:lpstr>
      <vt:lpstr>Simple example using cond variables</vt:lpstr>
      <vt:lpstr>Common pattern for using cond variables: use while not if</vt:lpstr>
      <vt:lpstr>Common pattern for using cond variables: hold lock while signaling</vt:lpstr>
      <vt:lpstr>Why must pthread_cond_wait atomically release mutex?</vt:lpstr>
      <vt:lpstr>Why must pthread_cond_wait atomically release mutex?</vt:lpstr>
      <vt:lpstr>Back to producer-consumer example</vt:lpstr>
      <vt:lpstr>Back to producer-consumer example</vt:lpstr>
      <vt:lpstr>Back to producer-consumer example</vt:lpstr>
      <vt:lpstr>Another example: FIFO lock</vt:lpstr>
      <vt:lpstr>Design #1: one cond per waiting thread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#2: one cond for all waiting threads </vt:lpstr>
      <vt:lpstr>Design #2: one cond for all waiting threads </vt:lpstr>
      <vt:lpstr>PowerPoint Presentation</vt:lpstr>
      <vt:lpstr>PowerPoint Presentation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9153</cp:revision>
  <cp:lastPrinted>2018-12-05T20:18:00Z</cp:lastPrinted>
  <dcterms:created xsi:type="dcterms:W3CDTF">2012-08-17T04:52:30Z</dcterms:created>
  <dcterms:modified xsi:type="dcterms:W3CDTF">2018-12-07T19:05:53Z</dcterms:modified>
</cp:coreProperties>
</file>