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9"/>
  </p:notesMasterIdLst>
  <p:handoutMasterIdLst>
    <p:handoutMasterId r:id="rId8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8" r:id="rId12"/>
    <p:sldId id="271" r:id="rId13"/>
    <p:sldId id="272" r:id="rId14"/>
    <p:sldId id="269" r:id="rId15"/>
    <p:sldId id="274" r:id="rId16"/>
    <p:sldId id="277" r:id="rId17"/>
    <p:sldId id="279" r:id="rId18"/>
    <p:sldId id="275" r:id="rId19"/>
    <p:sldId id="276" r:id="rId20"/>
    <p:sldId id="280" r:id="rId21"/>
    <p:sldId id="282" r:id="rId22"/>
    <p:sldId id="283" r:id="rId23"/>
    <p:sldId id="285" r:id="rId24"/>
    <p:sldId id="286" r:id="rId25"/>
    <p:sldId id="287" r:id="rId26"/>
    <p:sldId id="289" r:id="rId27"/>
    <p:sldId id="288" r:id="rId28"/>
    <p:sldId id="290" r:id="rId29"/>
    <p:sldId id="291" r:id="rId30"/>
    <p:sldId id="292" r:id="rId31"/>
    <p:sldId id="293" r:id="rId32"/>
    <p:sldId id="294" r:id="rId33"/>
    <p:sldId id="296" r:id="rId34"/>
    <p:sldId id="303" r:id="rId35"/>
    <p:sldId id="305" r:id="rId36"/>
    <p:sldId id="306" r:id="rId37"/>
    <p:sldId id="308" r:id="rId38"/>
    <p:sldId id="307" r:id="rId39"/>
    <p:sldId id="310" r:id="rId40"/>
    <p:sldId id="313" r:id="rId41"/>
    <p:sldId id="312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331" r:id="rId59"/>
    <p:sldId id="332" r:id="rId60"/>
    <p:sldId id="333" r:id="rId61"/>
    <p:sldId id="334" r:id="rId62"/>
    <p:sldId id="342" r:id="rId63"/>
    <p:sldId id="343" r:id="rId64"/>
    <p:sldId id="335" r:id="rId65"/>
    <p:sldId id="344" r:id="rId66"/>
    <p:sldId id="345" r:id="rId67"/>
    <p:sldId id="346" r:id="rId68"/>
    <p:sldId id="356" r:id="rId69"/>
    <p:sldId id="357" r:id="rId70"/>
    <p:sldId id="349" r:id="rId71"/>
    <p:sldId id="358" r:id="rId72"/>
    <p:sldId id="359" r:id="rId73"/>
    <p:sldId id="360" r:id="rId74"/>
    <p:sldId id="363" r:id="rId75"/>
    <p:sldId id="364" r:id="rId76"/>
    <p:sldId id="365" r:id="rId77"/>
    <p:sldId id="366" r:id="rId7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282BE7A-C76A-D544-9691-C2C93FE5AE0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7"/>
            <p14:sldId id="268"/>
            <p14:sldId id="271"/>
            <p14:sldId id="272"/>
            <p14:sldId id="269"/>
            <p14:sldId id="274"/>
            <p14:sldId id="277"/>
            <p14:sldId id="279"/>
            <p14:sldId id="275"/>
            <p14:sldId id="276"/>
            <p14:sldId id="280"/>
            <p14:sldId id="282"/>
            <p14:sldId id="283"/>
            <p14:sldId id="285"/>
            <p14:sldId id="286"/>
            <p14:sldId id="287"/>
            <p14:sldId id="289"/>
            <p14:sldId id="288"/>
            <p14:sldId id="290"/>
            <p14:sldId id="291"/>
            <p14:sldId id="292"/>
            <p14:sldId id="293"/>
            <p14:sldId id="294"/>
            <p14:sldId id="296"/>
            <p14:sldId id="303"/>
            <p14:sldId id="305"/>
            <p14:sldId id="306"/>
            <p14:sldId id="308"/>
            <p14:sldId id="307"/>
            <p14:sldId id="310"/>
            <p14:sldId id="313"/>
            <p14:sldId id="312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42"/>
            <p14:sldId id="343"/>
            <p14:sldId id="335"/>
            <p14:sldId id="344"/>
            <p14:sldId id="345"/>
            <p14:sldId id="346"/>
            <p14:sldId id="356"/>
            <p14:sldId id="357"/>
            <p14:sldId id="349"/>
            <p14:sldId id="358"/>
            <p14:sldId id="359"/>
            <p14:sldId id="360"/>
            <p14:sldId id="363"/>
            <p14:sldId id="364"/>
            <p14:sldId id="365"/>
            <p14:sldId id="36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CD5B5"/>
    <a:srgbClr val="0000FF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69" autoAdjust="0"/>
    <p:restoredTop sz="92701" autoAdjust="0"/>
  </p:normalViewPr>
  <p:slideViewPr>
    <p:cSldViewPr snapToGrid="0" snapToObjects="1">
      <p:cViewPr>
        <p:scale>
          <a:sx n="108" d="100"/>
          <a:sy n="108" d="100"/>
        </p:scale>
        <p:origin x="-232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74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handoutMaster" Target="handoutMasters/handoutMaster1.xml"/><Relationship Id="rId81" Type="http://schemas.openxmlformats.org/officeDocument/2006/relationships/printerSettings" Target="printerSettings/printerSettings1.bin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notesMaster" Target="notesMasters/notes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4/25/18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4/25/18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kumimoji="1" lang="en-US" altLang="zh-CN" dirty="0" smtClean="0"/>
              <a:t>ReadWrite Lock</a:t>
            </a:r>
            <a:endParaRPr lang="en-US" sz="4800" b="0" dirty="0">
              <a:solidFill>
                <a:schemeClr val="tx1"/>
              </a:solidFill>
              <a:latin typeface="+mj-lt"/>
              <a:ea typeface="Verdana" pitchFamily="34" charset="0"/>
              <a:cs typeface="Consolas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81520" y="4085388"/>
            <a:ext cx="5750093" cy="1194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en-US" sz="2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Jinyang Li</a:t>
            </a:r>
          </a:p>
          <a:p>
            <a:endParaRPr lang="en-US" sz="2800" b="0" dirty="0">
              <a:solidFill>
                <a:schemeClr val="tx1"/>
              </a:solidFill>
              <a:latin typeface="+mj-lt"/>
              <a:ea typeface="Verdana" pitchFamily="34" charset="0"/>
              <a:cs typeface="Consolas" pitchFamily="49" charset="0"/>
            </a:endParaRPr>
          </a:p>
          <a:p>
            <a:r>
              <a:rPr lang="en-US" sz="2800" b="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Verdana" pitchFamily="34" charset="0"/>
                <a:cs typeface="Consolas" pitchFamily="49" charset="0"/>
              </a:rPr>
              <a:t>based on the slides of Tiger Wang</a:t>
            </a:r>
            <a:endParaRPr lang="en-US" sz="2800" b="0" dirty="0">
              <a:solidFill>
                <a:schemeClr val="bg1">
                  <a:lumMod val="65000"/>
                </a:schemeClr>
              </a:solidFill>
              <a:latin typeface="+mj-lt"/>
              <a:ea typeface="Verdana" pitchFamily="34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735" y="677450"/>
            <a:ext cx="4926413" cy="6247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account *accounts[</a:t>
            </a:r>
            <a:r>
              <a:rPr lang="en-US" altLang="zh-CN" sz="1600" dirty="0" smtClean="0">
                <a:latin typeface="Consolas"/>
                <a:cs typeface="Consolas"/>
              </a:rPr>
              <a:t>10];</a:t>
            </a:r>
          </a:p>
          <a:p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p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thread_rwlock_t 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[10];</a:t>
            </a:r>
            <a:endParaRPr lang="en-US" altLang="zh-CN" sz="1600" dirty="0">
              <a:latin typeface="Consolas"/>
              <a:cs typeface="Consolas"/>
            </a:endParaRP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void transfer(int x, int y, int amount)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pthread_rwlock_wrlock(&amp;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[x]);</a:t>
            </a:r>
          </a:p>
          <a:p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   pthread_rwlock_wrlock(&amp;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y]);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	accounts[x]-&gt;</a:t>
            </a:r>
            <a:r>
              <a:rPr lang="en-US" altLang="zh-CN" sz="1600" dirty="0" err="1">
                <a:latin typeface="Consolas"/>
                <a:cs typeface="Consolas"/>
              </a:rPr>
              <a:t>val</a:t>
            </a:r>
            <a:r>
              <a:rPr lang="en-US" altLang="zh-CN" sz="1600" dirty="0">
                <a:latin typeface="Consolas"/>
                <a:cs typeface="Consolas"/>
              </a:rPr>
              <a:t> -= amount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	</a:t>
            </a:r>
            <a:r>
              <a:rPr lang="en-US" altLang="zh-CN" sz="1600" dirty="0" smtClean="0">
                <a:latin typeface="Consolas"/>
                <a:cs typeface="Consolas"/>
              </a:rPr>
              <a:t>accounts</a:t>
            </a:r>
            <a:r>
              <a:rPr lang="en-US" altLang="zh-CN" sz="1600" dirty="0">
                <a:latin typeface="Consolas"/>
                <a:cs typeface="Consolas"/>
              </a:rPr>
              <a:t>[y]-&gt;</a:t>
            </a:r>
            <a:r>
              <a:rPr lang="en-US" altLang="zh-CN" sz="1600" dirty="0" err="1">
                <a:latin typeface="Consolas"/>
                <a:cs typeface="Consolas"/>
              </a:rPr>
              <a:t>val</a:t>
            </a:r>
            <a:r>
              <a:rPr lang="en-US" altLang="zh-CN" sz="1600" dirty="0">
                <a:latin typeface="Consolas"/>
                <a:cs typeface="Consolas"/>
              </a:rPr>
              <a:t> += amount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pthread_rwlock_unlock(&amp;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x]);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pthread_rwlock_unlock(&amp;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[y])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  <a:endParaRPr lang="en-US" altLang="zh-CN" sz="1600" dirty="0">
              <a:latin typeface="Consolas"/>
              <a:cs typeface="Consolas"/>
            </a:endParaRP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int sum(int x, int y)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pthread_rwlock_rdlock(&amp;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[x]);</a:t>
            </a:r>
          </a:p>
          <a:p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   pthread_rwlock_rdlock(&amp;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y])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</a:p>
          <a:p>
            <a:r>
              <a:rPr kumimoji="1"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 int xv = </a:t>
            </a:r>
            <a:r>
              <a:rPr lang="en-US" altLang="zh-CN" sz="1600" dirty="0">
                <a:latin typeface="Consolas"/>
                <a:cs typeface="Consolas"/>
              </a:rPr>
              <a:t>accounts[x]-&gt;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r>
              <a:rPr kumimoji="1"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  int </a:t>
            </a:r>
            <a:r>
              <a:rPr kumimoji="1"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yv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= </a:t>
            </a:r>
            <a:r>
              <a:rPr lang="en-US" altLang="zh-CN" sz="1600" dirty="0">
                <a:latin typeface="Consolas"/>
                <a:cs typeface="Consolas"/>
              </a:rPr>
              <a:t>accounts</a:t>
            </a:r>
            <a:r>
              <a:rPr lang="en-US" altLang="zh-CN" sz="1600" dirty="0" smtClean="0">
                <a:latin typeface="Consolas"/>
                <a:cs typeface="Consolas"/>
              </a:rPr>
              <a:t>[y]</a:t>
            </a:r>
            <a:r>
              <a:rPr lang="en-US" altLang="zh-CN" sz="1600" dirty="0">
                <a:latin typeface="Consolas"/>
                <a:cs typeface="Consolas"/>
              </a:rPr>
              <a:t>-&gt;</a:t>
            </a:r>
            <a:r>
              <a:rPr lang="en-US" altLang="zh-CN" sz="1600" dirty="0" err="1">
                <a:latin typeface="Consolas"/>
                <a:cs typeface="Consolas"/>
              </a:rPr>
              <a:t>val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pthread_rwlock_unlock(&amp;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x]);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   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pthread_rwlock_unlock(&amp;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[y]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);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   </a:t>
            </a:r>
            <a:r>
              <a:rPr kumimoji="1" lang="en-US" altLang="zh-CN" sz="1600" dirty="0" smtClean="0">
                <a:latin typeface="Consolas"/>
                <a:cs typeface="Consolas"/>
              </a:rPr>
              <a:t>return xv +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yv</a:t>
            </a:r>
            <a:r>
              <a:rPr kumimoji="1" lang="en-US" altLang="zh-CN" sz="1600" dirty="0" smtClean="0">
                <a:latin typeface="Consolas"/>
                <a:cs typeface="Consolas"/>
              </a:rPr>
              <a:t>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}</a:t>
            </a:r>
            <a:endParaRPr lang="zh-CN" altLang="en-US" sz="1600" dirty="0">
              <a:latin typeface="Consolas"/>
              <a:cs typeface="Consolas"/>
            </a:endParaRPr>
          </a:p>
        </p:txBody>
      </p:sp>
      <p:grpSp>
        <p:nvGrpSpPr>
          <p:cNvPr id="23" name="组 22"/>
          <p:cNvGrpSpPr/>
          <p:nvPr/>
        </p:nvGrpSpPr>
        <p:grpSpPr>
          <a:xfrm>
            <a:off x="4895067" y="3242146"/>
            <a:ext cx="3667736" cy="1140550"/>
            <a:chOff x="5315015" y="2763189"/>
            <a:chExt cx="3667736" cy="1140550"/>
          </a:xfrm>
        </p:grpSpPr>
        <p:sp>
          <p:nvSpPr>
            <p:cNvPr id="24" name="矩形 23"/>
            <p:cNvSpPr/>
            <p:nvPr/>
          </p:nvSpPr>
          <p:spPr>
            <a:xfrm>
              <a:off x="5315015" y="2763189"/>
              <a:ext cx="3667736" cy="1140550"/>
            </a:xfrm>
            <a:prstGeom prst="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720640" y="2897907"/>
              <a:ext cx="10059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latin typeface="Arial"/>
                  <a:cs typeface="Arial"/>
                </a:rPr>
                <a:t>Thread </a:t>
              </a:r>
              <a:r>
                <a:rPr kumimoji="1" lang="en-US" altLang="zh-CN" sz="1600" dirty="0" smtClean="0">
                  <a:latin typeface="Arial"/>
                  <a:cs typeface="Arial"/>
                </a:rPr>
                <a:t>1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  <p:sp>
          <p:nvSpPr>
            <p:cNvPr id="26" name="任意形状 25"/>
            <p:cNvSpPr/>
            <p:nvPr/>
          </p:nvSpPr>
          <p:spPr>
            <a:xfrm>
              <a:off x="6746886" y="2911681"/>
              <a:ext cx="157594" cy="324780"/>
            </a:xfrm>
            <a:custGeom>
              <a:avLst/>
              <a:gdLst>
                <a:gd name="connsiteX0" fmla="*/ 0 w 477642"/>
                <a:gd name="connsiteY0" fmla="*/ 0 h 711200"/>
                <a:gd name="connsiteX1" fmla="*/ 477520 w 477642"/>
                <a:gd name="connsiteY1" fmla="*/ 172720 h 711200"/>
                <a:gd name="connsiteX2" fmla="*/ 50800 w 477642"/>
                <a:gd name="connsiteY2" fmla="*/ 487680 h 711200"/>
                <a:gd name="connsiteX3" fmla="*/ 457200 w 477642"/>
                <a:gd name="connsiteY3" fmla="*/ 711200 h 711200"/>
                <a:gd name="connsiteX4" fmla="*/ 457200 w 477642"/>
                <a:gd name="connsiteY4" fmla="*/ 711200 h 711200"/>
                <a:gd name="connsiteX5" fmla="*/ 457200 w 477642"/>
                <a:gd name="connsiteY5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7642" h="711200">
                  <a:moveTo>
                    <a:pt x="0" y="0"/>
                  </a:moveTo>
                  <a:cubicBezTo>
                    <a:pt x="234526" y="45720"/>
                    <a:pt x="469053" y="91440"/>
                    <a:pt x="477520" y="172720"/>
                  </a:cubicBezTo>
                  <a:cubicBezTo>
                    <a:pt x="485987" y="254000"/>
                    <a:pt x="54187" y="397933"/>
                    <a:pt x="50800" y="487680"/>
                  </a:cubicBezTo>
                  <a:cubicBezTo>
                    <a:pt x="47413" y="577427"/>
                    <a:pt x="457200" y="711200"/>
                    <a:pt x="457200" y="711200"/>
                  </a:cubicBezTo>
                  <a:lnTo>
                    <a:pt x="457200" y="711200"/>
                  </a:lnTo>
                  <a:lnTo>
                    <a:pt x="457200" y="711200"/>
                  </a:lnTo>
                </a:path>
              </a:pathLst>
            </a:custGeom>
            <a:ln w="38100" cmpd="sng"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7" name="矩形 26"/>
            <p:cNvSpPr/>
            <p:nvPr/>
          </p:nvSpPr>
          <p:spPr>
            <a:xfrm>
              <a:off x="7538746" y="2901634"/>
              <a:ext cx="10059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latin typeface="Arial"/>
                  <a:cs typeface="Arial"/>
                </a:rPr>
                <a:t>Thread 2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  <p:sp>
          <p:nvSpPr>
            <p:cNvPr id="28" name="任意形状 27"/>
            <p:cNvSpPr/>
            <p:nvPr/>
          </p:nvSpPr>
          <p:spPr>
            <a:xfrm>
              <a:off x="8564992" y="2915408"/>
              <a:ext cx="157594" cy="324780"/>
            </a:xfrm>
            <a:custGeom>
              <a:avLst/>
              <a:gdLst>
                <a:gd name="connsiteX0" fmla="*/ 0 w 477642"/>
                <a:gd name="connsiteY0" fmla="*/ 0 h 711200"/>
                <a:gd name="connsiteX1" fmla="*/ 477520 w 477642"/>
                <a:gd name="connsiteY1" fmla="*/ 172720 h 711200"/>
                <a:gd name="connsiteX2" fmla="*/ 50800 w 477642"/>
                <a:gd name="connsiteY2" fmla="*/ 487680 h 711200"/>
                <a:gd name="connsiteX3" fmla="*/ 457200 w 477642"/>
                <a:gd name="connsiteY3" fmla="*/ 711200 h 711200"/>
                <a:gd name="connsiteX4" fmla="*/ 457200 w 477642"/>
                <a:gd name="connsiteY4" fmla="*/ 711200 h 711200"/>
                <a:gd name="connsiteX5" fmla="*/ 457200 w 477642"/>
                <a:gd name="connsiteY5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7642" h="711200">
                  <a:moveTo>
                    <a:pt x="0" y="0"/>
                  </a:moveTo>
                  <a:cubicBezTo>
                    <a:pt x="234526" y="45720"/>
                    <a:pt x="469053" y="91440"/>
                    <a:pt x="477520" y="172720"/>
                  </a:cubicBezTo>
                  <a:cubicBezTo>
                    <a:pt x="485987" y="254000"/>
                    <a:pt x="54187" y="397933"/>
                    <a:pt x="50800" y="487680"/>
                  </a:cubicBezTo>
                  <a:cubicBezTo>
                    <a:pt x="47413" y="577427"/>
                    <a:pt x="457200" y="711200"/>
                    <a:pt x="457200" y="711200"/>
                  </a:cubicBezTo>
                  <a:lnTo>
                    <a:pt x="457200" y="711200"/>
                  </a:lnTo>
                  <a:lnTo>
                    <a:pt x="457200" y="711200"/>
                  </a:lnTo>
                </a:path>
              </a:pathLst>
            </a:custGeom>
            <a:ln w="38100" cmpd="sng"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9" name="矩形 28"/>
            <p:cNvSpPr/>
            <p:nvPr/>
          </p:nvSpPr>
          <p:spPr>
            <a:xfrm>
              <a:off x="5632508" y="3326377"/>
              <a:ext cx="13268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nsolas"/>
                  <a:cs typeface="Consolas"/>
                </a:rPr>
                <a:t>sum(1, 2)</a:t>
              </a:r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7479484" y="3337415"/>
              <a:ext cx="13268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nsolas"/>
                  <a:cs typeface="Consolas"/>
                </a:rPr>
                <a:t>sum(1, </a:t>
              </a:r>
              <a:r>
                <a:rPr lang="en-US" altLang="zh-CN" dirty="0">
                  <a:latin typeface="Consolas"/>
                  <a:cs typeface="Consolas"/>
                </a:rPr>
                <a:t>2</a:t>
              </a:r>
              <a:r>
                <a:rPr lang="en-US" altLang="zh-CN" dirty="0" smtClean="0">
                  <a:latin typeface="Consolas"/>
                  <a:cs typeface="Consolas"/>
                </a:rPr>
                <a:t>)</a:t>
              </a:r>
              <a:endParaRPr lang="zh-CN" altLang="en-US" dirty="0"/>
            </a:p>
          </p:txBody>
        </p:sp>
      </p:grpSp>
      <p:sp>
        <p:nvSpPr>
          <p:cNvPr id="14" name="矩形 13"/>
          <p:cNvSpPr/>
          <p:nvPr/>
        </p:nvSpPr>
        <p:spPr>
          <a:xfrm>
            <a:off x="4730723" y="2243283"/>
            <a:ext cx="46471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solidFill>
                  <a:srgbClr val="C0504D"/>
                </a:solidFill>
                <a:latin typeface="Arial"/>
                <a:cs typeface="Arial"/>
              </a:rPr>
              <a:t>No thread is able to observe the middle </a:t>
            </a:r>
          </a:p>
          <a:p>
            <a:r>
              <a:rPr kumimoji="1" lang="en-US" altLang="zh-CN" sz="2000" dirty="0" smtClean="0">
                <a:solidFill>
                  <a:srgbClr val="C0504D"/>
                </a:solidFill>
                <a:latin typeface="Arial"/>
                <a:cs typeface="Arial"/>
              </a:rPr>
              <a:t>state of the transfer.</a:t>
            </a:r>
          </a:p>
        </p:txBody>
      </p:sp>
      <p:sp>
        <p:nvSpPr>
          <p:cNvPr id="3" name="矩形 2"/>
          <p:cNvSpPr/>
          <p:nvPr/>
        </p:nvSpPr>
        <p:spPr>
          <a:xfrm>
            <a:off x="4797112" y="1018065"/>
            <a:ext cx="2073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typedef struct 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 char *name;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 int </a:t>
            </a:r>
            <a:r>
              <a:rPr lang="en-US" altLang="zh-CN" sz="1600" dirty="0" err="1">
                <a:latin typeface="Consolas"/>
                <a:cs typeface="Consolas"/>
              </a:rPr>
              <a:t>val</a:t>
            </a:r>
            <a:r>
              <a:rPr lang="en-US" altLang="zh-CN" sz="16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} account;</a:t>
            </a: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356721" y="-9652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Review Previous Example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5865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49518" y="296129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1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0" name="任意形状 9"/>
          <p:cNvSpPr/>
          <p:nvPr/>
        </p:nvSpPr>
        <p:spPr>
          <a:xfrm>
            <a:off x="1927091" y="298145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865101" y="661362"/>
            <a:ext cx="132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</a:rPr>
              <a:t>sum(1, </a:t>
            </a:r>
            <a:r>
              <a:rPr lang="en-US" altLang="zh-CN" dirty="0">
                <a:latin typeface="Consolas"/>
                <a:cs typeface="Consolas"/>
              </a:rPr>
              <a:t>2</a:t>
            </a:r>
            <a:r>
              <a:rPr lang="en-US" altLang="zh-CN" dirty="0" smtClean="0">
                <a:latin typeface="Consolas"/>
                <a:cs typeface="Consolas"/>
              </a:rPr>
              <a:t>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8674" y="1059871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rdlock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9254" y="1393306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rdlock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10592" y="260855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Arial"/>
                <a:cs typeface="Arial"/>
              </a:rPr>
              <a:t>Thread 2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0" name="任意形状 19"/>
          <p:cNvSpPr/>
          <p:nvPr/>
        </p:nvSpPr>
        <p:spPr>
          <a:xfrm>
            <a:off x="4988165" y="309903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1" name="矩形 20"/>
          <p:cNvSpPr/>
          <p:nvPr/>
        </p:nvSpPr>
        <p:spPr>
          <a:xfrm>
            <a:off x="3862719" y="673120"/>
            <a:ext cx="132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Consolas"/>
                <a:cs typeface="Consolas"/>
              </a:rPr>
              <a:t>sum(1, </a:t>
            </a:r>
            <a:r>
              <a:rPr lang="en-US" altLang="zh-CN" dirty="0">
                <a:latin typeface="Consolas"/>
                <a:cs typeface="Consolas"/>
              </a:rPr>
              <a:t>2</a:t>
            </a:r>
            <a:r>
              <a:rPr lang="en-US" altLang="zh-CN" dirty="0" smtClean="0">
                <a:latin typeface="Consolas"/>
                <a:cs typeface="Consolas"/>
              </a:rPr>
              <a:t>)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6864670" y="295892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3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57" name="任意形状 56"/>
          <p:cNvSpPr/>
          <p:nvPr/>
        </p:nvSpPr>
        <p:spPr>
          <a:xfrm>
            <a:off x="7890916" y="297908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kumimoji="1" lang="zh-CN" altLang="en-US" sz="1600"/>
          </a:p>
        </p:txBody>
      </p:sp>
      <p:sp>
        <p:nvSpPr>
          <p:cNvPr id="58" name="矩形 57"/>
          <p:cNvSpPr/>
          <p:nvPr/>
        </p:nvSpPr>
        <p:spPr>
          <a:xfrm>
            <a:off x="6535369" y="661339"/>
            <a:ext cx="1961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</a:rPr>
              <a:t>transfer(1, </a:t>
            </a:r>
            <a:r>
              <a:rPr lang="en-US" altLang="zh-CN" dirty="0">
                <a:latin typeface="Consolas"/>
                <a:cs typeface="Consolas"/>
              </a:rPr>
              <a:t>2</a:t>
            </a:r>
            <a:r>
              <a:rPr lang="en-US" altLang="zh-CN" dirty="0" smtClean="0">
                <a:latin typeface="Consolas"/>
                <a:cs typeface="Consolas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9438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49518" y="296129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1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0" name="任意形状 9"/>
          <p:cNvSpPr/>
          <p:nvPr/>
        </p:nvSpPr>
        <p:spPr>
          <a:xfrm>
            <a:off x="1927091" y="298145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865101" y="661362"/>
            <a:ext cx="132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</a:rPr>
              <a:t>sum(1, </a:t>
            </a:r>
            <a:r>
              <a:rPr lang="en-US" altLang="zh-CN" dirty="0">
                <a:latin typeface="Consolas"/>
                <a:cs typeface="Consolas"/>
              </a:rPr>
              <a:t>2</a:t>
            </a:r>
            <a:r>
              <a:rPr lang="en-US" altLang="zh-CN" dirty="0" smtClean="0">
                <a:latin typeface="Consolas"/>
                <a:cs typeface="Consolas"/>
              </a:rPr>
              <a:t>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8674" y="1059871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rdlock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9254" y="1393306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rdlock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5156" y="1736749"/>
            <a:ext cx="2553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x</a:t>
            </a:r>
            <a:r>
              <a:rPr lang="en-US" altLang="zh-CN" sz="1600" dirty="0" smtClean="0">
                <a:latin typeface="Consolas"/>
                <a:cs typeface="Consolas"/>
              </a:rPr>
              <a:t>v = accounts[1]</a:t>
            </a:r>
            <a:r>
              <a:rPr lang="en-US" altLang="zh-CN" sz="1600" dirty="0">
                <a:latin typeface="Consolas"/>
                <a:cs typeface="Consolas"/>
              </a:rPr>
              <a:t>-&gt;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554689" y="2034910"/>
            <a:ext cx="2553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</a:rPr>
              <a:t>yv</a:t>
            </a:r>
            <a:r>
              <a:rPr lang="en-US" altLang="zh-CN" sz="1600" dirty="0" smtClean="0">
                <a:latin typeface="Consolas"/>
                <a:cs typeface="Consolas"/>
              </a:rPr>
              <a:t> = accounts[2]</a:t>
            </a:r>
            <a:r>
              <a:rPr lang="en-US" altLang="zh-CN" sz="1600" dirty="0">
                <a:latin typeface="Consolas"/>
                <a:cs typeface="Consolas"/>
              </a:rPr>
              <a:t>-&gt;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3910592" y="260855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Arial"/>
                <a:cs typeface="Arial"/>
              </a:rPr>
              <a:t>Thread 2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0" name="任意形状 19"/>
          <p:cNvSpPr/>
          <p:nvPr/>
        </p:nvSpPr>
        <p:spPr>
          <a:xfrm>
            <a:off x="4988165" y="309903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1" name="矩形 20"/>
          <p:cNvSpPr/>
          <p:nvPr/>
        </p:nvSpPr>
        <p:spPr>
          <a:xfrm>
            <a:off x="3862719" y="673120"/>
            <a:ext cx="132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Consolas"/>
                <a:cs typeface="Consolas"/>
              </a:rPr>
              <a:t>sum(1, </a:t>
            </a:r>
            <a:r>
              <a:rPr lang="en-US" altLang="zh-CN" dirty="0">
                <a:latin typeface="Consolas"/>
                <a:cs typeface="Consolas"/>
              </a:rPr>
              <a:t>2</a:t>
            </a:r>
            <a:r>
              <a:rPr lang="en-US" altLang="zh-CN" dirty="0" smtClean="0">
                <a:latin typeface="Consolas"/>
                <a:cs typeface="Consolas"/>
              </a:rPr>
              <a:t>)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6864670" y="295892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3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57" name="任意形状 56"/>
          <p:cNvSpPr/>
          <p:nvPr/>
        </p:nvSpPr>
        <p:spPr>
          <a:xfrm>
            <a:off x="7890916" y="297908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kumimoji="1" lang="zh-CN" altLang="en-US" sz="1600"/>
          </a:p>
        </p:txBody>
      </p:sp>
      <p:sp>
        <p:nvSpPr>
          <p:cNvPr id="58" name="矩形 57"/>
          <p:cNvSpPr/>
          <p:nvPr/>
        </p:nvSpPr>
        <p:spPr>
          <a:xfrm>
            <a:off x="6535369" y="661339"/>
            <a:ext cx="1961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</a:rPr>
              <a:t>transfer(1, </a:t>
            </a:r>
            <a:r>
              <a:rPr lang="en-US" altLang="zh-CN" dirty="0">
                <a:latin typeface="Consolas"/>
                <a:cs typeface="Consolas"/>
              </a:rPr>
              <a:t>2</a:t>
            </a:r>
            <a:r>
              <a:rPr lang="en-US" altLang="zh-CN" dirty="0" smtClean="0">
                <a:latin typeface="Consolas"/>
                <a:cs typeface="Consolas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587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49518" y="296129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1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0" name="任意形状 9"/>
          <p:cNvSpPr/>
          <p:nvPr/>
        </p:nvSpPr>
        <p:spPr>
          <a:xfrm>
            <a:off x="1927091" y="298145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865101" y="661362"/>
            <a:ext cx="132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</a:rPr>
              <a:t>sum(1, </a:t>
            </a:r>
            <a:r>
              <a:rPr lang="en-US" altLang="zh-CN" dirty="0">
                <a:latin typeface="Consolas"/>
                <a:cs typeface="Consolas"/>
              </a:rPr>
              <a:t>2</a:t>
            </a:r>
            <a:r>
              <a:rPr lang="en-US" altLang="zh-CN" dirty="0" smtClean="0">
                <a:latin typeface="Consolas"/>
                <a:cs typeface="Consolas"/>
              </a:rPr>
              <a:t>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8674" y="1059871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rdlock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9254" y="1393306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rdlock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5156" y="1736749"/>
            <a:ext cx="2553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x</a:t>
            </a:r>
            <a:r>
              <a:rPr lang="en-US" altLang="zh-CN" sz="1600" dirty="0" smtClean="0">
                <a:latin typeface="Consolas"/>
                <a:cs typeface="Consolas"/>
              </a:rPr>
              <a:t>v = accounts[1]</a:t>
            </a:r>
            <a:r>
              <a:rPr lang="en-US" altLang="zh-CN" sz="1600" dirty="0">
                <a:latin typeface="Consolas"/>
                <a:cs typeface="Consolas"/>
              </a:rPr>
              <a:t>-&gt;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554689" y="2034910"/>
            <a:ext cx="2553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</a:rPr>
              <a:t>yv</a:t>
            </a:r>
            <a:r>
              <a:rPr lang="en-US" altLang="zh-CN" sz="1600" dirty="0" smtClean="0">
                <a:latin typeface="Consolas"/>
                <a:cs typeface="Consolas"/>
              </a:rPr>
              <a:t> = accounts[2]</a:t>
            </a:r>
            <a:r>
              <a:rPr lang="en-US" altLang="zh-CN" sz="1600" dirty="0">
                <a:latin typeface="Consolas"/>
                <a:cs typeface="Consolas"/>
              </a:rPr>
              <a:t>-&gt;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3910592" y="260855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Arial"/>
                <a:cs typeface="Arial"/>
              </a:rPr>
              <a:t>Thread 2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0" name="任意形状 19"/>
          <p:cNvSpPr/>
          <p:nvPr/>
        </p:nvSpPr>
        <p:spPr>
          <a:xfrm>
            <a:off x="4988165" y="309903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1" name="矩形 20"/>
          <p:cNvSpPr/>
          <p:nvPr/>
        </p:nvSpPr>
        <p:spPr>
          <a:xfrm>
            <a:off x="3862719" y="673120"/>
            <a:ext cx="132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Consolas"/>
                <a:cs typeface="Consolas"/>
              </a:rPr>
              <a:t>sum(1, </a:t>
            </a:r>
            <a:r>
              <a:rPr lang="en-US" altLang="zh-CN" dirty="0">
                <a:latin typeface="Consolas"/>
                <a:cs typeface="Consolas"/>
              </a:rPr>
              <a:t>2</a:t>
            </a:r>
            <a:r>
              <a:rPr lang="en-US" altLang="zh-CN" dirty="0" smtClean="0">
                <a:latin typeface="Consolas"/>
                <a:cs typeface="Consolas"/>
              </a:rPr>
              <a:t>)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663266" y="1577223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rdlock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53846" y="1910658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rdlock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864670" y="295892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3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57" name="任意形状 56"/>
          <p:cNvSpPr/>
          <p:nvPr/>
        </p:nvSpPr>
        <p:spPr>
          <a:xfrm>
            <a:off x="7890916" y="297908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kumimoji="1" lang="zh-CN" altLang="en-US" sz="1600"/>
          </a:p>
        </p:txBody>
      </p:sp>
      <p:sp>
        <p:nvSpPr>
          <p:cNvPr id="58" name="矩形 57"/>
          <p:cNvSpPr/>
          <p:nvPr/>
        </p:nvSpPr>
        <p:spPr>
          <a:xfrm>
            <a:off x="6535369" y="661339"/>
            <a:ext cx="1961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</a:rPr>
              <a:t>transfer(1, </a:t>
            </a:r>
            <a:r>
              <a:rPr lang="en-US" altLang="zh-CN" dirty="0">
                <a:latin typeface="Consolas"/>
                <a:cs typeface="Consolas"/>
              </a:rPr>
              <a:t>2</a:t>
            </a:r>
            <a:r>
              <a:rPr lang="en-US" altLang="zh-CN" dirty="0" smtClean="0">
                <a:latin typeface="Consolas"/>
                <a:cs typeface="Consolas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605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49518" y="296129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1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0" name="任意形状 9"/>
          <p:cNvSpPr/>
          <p:nvPr/>
        </p:nvSpPr>
        <p:spPr>
          <a:xfrm>
            <a:off x="1927091" y="298145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865101" y="661362"/>
            <a:ext cx="132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</a:rPr>
              <a:t>sum(1, </a:t>
            </a:r>
            <a:r>
              <a:rPr lang="en-US" altLang="zh-CN" dirty="0">
                <a:latin typeface="Consolas"/>
                <a:cs typeface="Consolas"/>
              </a:rPr>
              <a:t>2</a:t>
            </a:r>
            <a:r>
              <a:rPr lang="en-US" altLang="zh-CN" dirty="0" smtClean="0">
                <a:latin typeface="Consolas"/>
                <a:cs typeface="Consolas"/>
              </a:rPr>
              <a:t>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8674" y="1059871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rdlock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9254" y="1393306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rdlock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5156" y="1736749"/>
            <a:ext cx="2553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x</a:t>
            </a:r>
            <a:r>
              <a:rPr lang="en-US" altLang="zh-CN" sz="1600" dirty="0" smtClean="0">
                <a:latin typeface="Consolas"/>
                <a:cs typeface="Consolas"/>
              </a:rPr>
              <a:t>v = accounts[1]</a:t>
            </a:r>
            <a:r>
              <a:rPr lang="en-US" altLang="zh-CN" sz="1600" dirty="0">
                <a:latin typeface="Consolas"/>
                <a:cs typeface="Consolas"/>
              </a:rPr>
              <a:t>-&gt;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554689" y="2034910"/>
            <a:ext cx="2553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</a:rPr>
              <a:t>yv</a:t>
            </a:r>
            <a:r>
              <a:rPr lang="en-US" altLang="zh-CN" sz="1600" dirty="0" smtClean="0">
                <a:latin typeface="Consolas"/>
                <a:cs typeface="Consolas"/>
              </a:rPr>
              <a:t> = accounts[2]</a:t>
            </a:r>
            <a:r>
              <a:rPr lang="en-US" altLang="zh-CN" sz="1600" dirty="0">
                <a:latin typeface="Consolas"/>
                <a:cs typeface="Consolas"/>
              </a:rPr>
              <a:t>-&gt;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3910592" y="260855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Arial"/>
                <a:cs typeface="Arial"/>
              </a:rPr>
              <a:t>Thread 2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0" name="任意形状 19"/>
          <p:cNvSpPr/>
          <p:nvPr/>
        </p:nvSpPr>
        <p:spPr>
          <a:xfrm>
            <a:off x="4988165" y="309903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1" name="矩形 20"/>
          <p:cNvSpPr/>
          <p:nvPr/>
        </p:nvSpPr>
        <p:spPr>
          <a:xfrm>
            <a:off x="3862719" y="673120"/>
            <a:ext cx="132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Consolas"/>
                <a:cs typeface="Consolas"/>
              </a:rPr>
              <a:t>sum(1, </a:t>
            </a:r>
            <a:r>
              <a:rPr lang="en-US" altLang="zh-CN" dirty="0">
                <a:latin typeface="Consolas"/>
                <a:cs typeface="Consolas"/>
              </a:rPr>
              <a:t>2</a:t>
            </a:r>
            <a:r>
              <a:rPr lang="en-US" altLang="zh-CN" dirty="0" smtClean="0">
                <a:latin typeface="Consolas"/>
                <a:cs typeface="Consolas"/>
              </a:rPr>
              <a:t>)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663266" y="1565465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rdlock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53846" y="1898900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rdlock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864670" y="295892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3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57" name="任意形状 56"/>
          <p:cNvSpPr/>
          <p:nvPr/>
        </p:nvSpPr>
        <p:spPr>
          <a:xfrm>
            <a:off x="7890916" y="297908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kumimoji="1" lang="zh-CN" altLang="en-US" sz="1600"/>
          </a:p>
        </p:txBody>
      </p:sp>
      <p:sp>
        <p:nvSpPr>
          <p:cNvPr id="58" name="矩形 57"/>
          <p:cNvSpPr/>
          <p:nvPr/>
        </p:nvSpPr>
        <p:spPr>
          <a:xfrm>
            <a:off x="6535369" y="661339"/>
            <a:ext cx="1961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</a:rPr>
              <a:t>transfer(1, </a:t>
            </a:r>
            <a:r>
              <a:rPr lang="en-US" altLang="zh-CN" dirty="0">
                <a:latin typeface="Consolas"/>
                <a:cs typeface="Consolas"/>
              </a:rPr>
              <a:t>2</a:t>
            </a:r>
            <a:r>
              <a:rPr lang="en-US" altLang="zh-CN" dirty="0" smtClean="0">
                <a:latin typeface="Consolas"/>
                <a:cs typeface="Consolas"/>
              </a:rPr>
              <a:t>)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6573367" y="1644851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rwlock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32392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49518" y="296129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1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0" name="任意形状 9"/>
          <p:cNvSpPr/>
          <p:nvPr/>
        </p:nvSpPr>
        <p:spPr>
          <a:xfrm>
            <a:off x="1927091" y="298145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865101" y="661362"/>
            <a:ext cx="132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</a:rPr>
              <a:t>sum(1, </a:t>
            </a:r>
            <a:r>
              <a:rPr lang="en-US" altLang="zh-CN" dirty="0">
                <a:latin typeface="Consolas"/>
                <a:cs typeface="Consolas"/>
              </a:rPr>
              <a:t>2</a:t>
            </a:r>
            <a:r>
              <a:rPr lang="en-US" altLang="zh-CN" dirty="0" smtClean="0">
                <a:latin typeface="Consolas"/>
                <a:cs typeface="Consolas"/>
              </a:rPr>
              <a:t>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8674" y="1059871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rdlock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9254" y="1393306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rdlock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5156" y="1736749"/>
            <a:ext cx="2553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x</a:t>
            </a:r>
            <a:r>
              <a:rPr lang="en-US" altLang="zh-CN" sz="1600" dirty="0" smtClean="0">
                <a:latin typeface="Consolas"/>
                <a:cs typeface="Consolas"/>
              </a:rPr>
              <a:t>v = accounts[1]</a:t>
            </a:r>
            <a:r>
              <a:rPr lang="en-US" altLang="zh-CN" sz="1600" dirty="0">
                <a:latin typeface="Consolas"/>
                <a:cs typeface="Consolas"/>
              </a:rPr>
              <a:t>-&gt;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554689" y="2034910"/>
            <a:ext cx="2553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</a:rPr>
              <a:t>yv</a:t>
            </a:r>
            <a:r>
              <a:rPr lang="en-US" altLang="zh-CN" sz="1600" dirty="0" smtClean="0">
                <a:latin typeface="Consolas"/>
                <a:cs typeface="Consolas"/>
              </a:rPr>
              <a:t> = accounts[2]</a:t>
            </a:r>
            <a:r>
              <a:rPr lang="en-US" altLang="zh-CN" sz="1600" dirty="0">
                <a:latin typeface="Consolas"/>
                <a:cs typeface="Consolas"/>
              </a:rPr>
              <a:t>-&gt;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592305" y="2367176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unlock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2885" y="2700611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unlock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10592" y="260855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Arial"/>
                <a:cs typeface="Arial"/>
              </a:rPr>
              <a:t>Thread 2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0" name="任意形状 19"/>
          <p:cNvSpPr/>
          <p:nvPr/>
        </p:nvSpPr>
        <p:spPr>
          <a:xfrm>
            <a:off x="4988165" y="309903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1" name="矩形 20"/>
          <p:cNvSpPr/>
          <p:nvPr/>
        </p:nvSpPr>
        <p:spPr>
          <a:xfrm>
            <a:off x="3862719" y="673120"/>
            <a:ext cx="132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Consolas"/>
                <a:cs typeface="Consolas"/>
              </a:rPr>
              <a:t>sum(1, </a:t>
            </a:r>
            <a:r>
              <a:rPr lang="en-US" altLang="zh-CN" dirty="0">
                <a:latin typeface="Consolas"/>
                <a:cs typeface="Consolas"/>
              </a:rPr>
              <a:t>2</a:t>
            </a:r>
            <a:r>
              <a:rPr lang="en-US" altLang="zh-CN" dirty="0" smtClean="0">
                <a:latin typeface="Consolas"/>
                <a:cs typeface="Consolas"/>
              </a:rPr>
              <a:t>)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663266" y="1565465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rdlock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53846" y="1898900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rdlock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651507" y="2242343"/>
            <a:ext cx="23280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xv = counts[1]</a:t>
            </a:r>
            <a:r>
              <a:rPr lang="en-US" altLang="zh-CN" sz="1600" dirty="0">
                <a:latin typeface="Consolas"/>
                <a:cs typeface="Consolas"/>
              </a:rPr>
              <a:t>-&gt;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endParaRPr lang="zh-CN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3639281" y="2552262"/>
            <a:ext cx="2553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</a:rPr>
              <a:t>yv</a:t>
            </a:r>
            <a:r>
              <a:rPr lang="en-US" altLang="zh-CN" sz="1600" dirty="0" smtClean="0">
                <a:latin typeface="Consolas"/>
                <a:cs typeface="Consolas"/>
              </a:rPr>
              <a:t> = accounts[2]</a:t>
            </a:r>
            <a:r>
              <a:rPr lang="en-US" altLang="zh-CN" sz="1600" dirty="0">
                <a:latin typeface="Consolas"/>
                <a:cs typeface="Consolas"/>
              </a:rPr>
              <a:t>-&gt;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endParaRPr lang="zh-CN" altLang="en-US" sz="1600" dirty="0"/>
          </a:p>
        </p:txBody>
      </p:sp>
      <p:sp>
        <p:nvSpPr>
          <p:cNvPr id="56" name="矩形 55"/>
          <p:cNvSpPr/>
          <p:nvPr/>
        </p:nvSpPr>
        <p:spPr>
          <a:xfrm>
            <a:off x="6864670" y="295892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3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57" name="任意形状 56"/>
          <p:cNvSpPr/>
          <p:nvPr/>
        </p:nvSpPr>
        <p:spPr>
          <a:xfrm>
            <a:off x="7890916" y="297908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kumimoji="1" lang="zh-CN" altLang="en-US" sz="1600"/>
          </a:p>
        </p:txBody>
      </p:sp>
      <p:sp>
        <p:nvSpPr>
          <p:cNvPr id="58" name="矩形 57"/>
          <p:cNvSpPr/>
          <p:nvPr/>
        </p:nvSpPr>
        <p:spPr>
          <a:xfrm>
            <a:off x="6535369" y="661339"/>
            <a:ext cx="1961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</a:rPr>
              <a:t>transfer(1, </a:t>
            </a:r>
            <a:r>
              <a:rPr lang="en-US" altLang="zh-CN" dirty="0">
                <a:latin typeface="Consolas"/>
                <a:cs typeface="Consolas"/>
              </a:rPr>
              <a:t>2</a:t>
            </a:r>
            <a:r>
              <a:rPr lang="en-US" altLang="zh-CN" dirty="0" smtClean="0">
                <a:latin typeface="Consolas"/>
                <a:cs typeface="Consolas"/>
              </a:rPr>
              <a:t>)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6573367" y="1644851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rwlock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pic>
        <p:nvPicPr>
          <p:cNvPr id="65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994" y="2261599"/>
            <a:ext cx="364310" cy="36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矩形 65"/>
          <p:cNvSpPr/>
          <p:nvPr/>
        </p:nvSpPr>
        <p:spPr>
          <a:xfrm>
            <a:off x="6668208" y="2264386"/>
            <a:ext cx="18016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en-US" altLang="zh-CN" sz="1600" i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600" i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600" i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6780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49518" y="296129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1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0" name="任意形状 9"/>
          <p:cNvSpPr/>
          <p:nvPr/>
        </p:nvSpPr>
        <p:spPr>
          <a:xfrm>
            <a:off x="1927091" y="298145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865101" y="661362"/>
            <a:ext cx="132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</a:rPr>
              <a:t>sum(1, </a:t>
            </a:r>
            <a:r>
              <a:rPr lang="en-US" altLang="zh-CN" dirty="0">
                <a:latin typeface="Consolas"/>
                <a:cs typeface="Consolas"/>
              </a:rPr>
              <a:t>2</a:t>
            </a:r>
            <a:r>
              <a:rPr lang="en-US" altLang="zh-CN" dirty="0" smtClean="0">
                <a:latin typeface="Consolas"/>
                <a:cs typeface="Consolas"/>
              </a:rPr>
              <a:t>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8674" y="1059871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rdlock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9254" y="1393306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rdlock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5156" y="1736749"/>
            <a:ext cx="2553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x</a:t>
            </a:r>
            <a:r>
              <a:rPr lang="en-US" altLang="zh-CN" sz="1600" dirty="0" smtClean="0">
                <a:latin typeface="Consolas"/>
                <a:cs typeface="Consolas"/>
              </a:rPr>
              <a:t>v = accounts[1]</a:t>
            </a:r>
            <a:r>
              <a:rPr lang="en-US" altLang="zh-CN" sz="1600" dirty="0">
                <a:latin typeface="Consolas"/>
                <a:cs typeface="Consolas"/>
              </a:rPr>
              <a:t>-&gt;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554689" y="2034910"/>
            <a:ext cx="2553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</a:rPr>
              <a:t>yv</a:t>
            </a:r>
            <a:r>
              <a:rPr lang="en-US" altLang="zh-CN" sz="1600" dirty="0" smtClean="0">
                <a:latin typeface="Consolas"/>
                <a:cs typeface="Consolas"/>
              </a:rPr>
              <a:t> = accounts[2]</a:t>
            </a:r>
            <a:r>
              <a:rPr lang="en-US" altLang="zh-CN" sz="1600" dirty="0">
                <a:latin typeface="Consolas"/>
                <a:cs typeface="Consolas"/>
              </a:rPr>
              <a:t>-&gt;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592305" y="2367176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unlock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2885" y="2700611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unlock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10592" y="260855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Arial"/>
                <a:cs typeface="Arial"/>
              </a:rPr>
              <a:t>Thread 2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0" name="任意形状 19"/>
          <p:cNvSpPr/>
          <p:nvPr/>
        </p:nvSpPr>
        <p:spPr>
          <a:xfrm>
            <a:off x="4988165" y="309903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1" name="矩形 20"/>
          <p:cNvSpPr/>
          <p:nvPr/>
        </p:nvSpPr>
        <p:spPr>
          <a:xfrm>
            <a:off x="3862719" y="673120"/>
            <a:ext cx="132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Consolas"/>
                <a:cs typeface="Consolas"/>
              </a:rPr>
              <a:t>sum(1, </a:t>
            </a:r>
            <a:r>
              <a:rPr lang="en-US" altLang="zh-CN" dirty="0">
                <a:latin typeface="Consolas"/>
                <a:cs typeface="Consolas"/>
              </a:rPr>
              <a:t>2</a:t>
            </a:r>
            <a:r>
              <a:rPr lang="en-US" altLang="zh-CN" dirty="0" smtClean="0">
                <a:latin typeface="Consolas"/>
                <a:cs typeface="Consolas"/>
              </a:rPr>
              <a:t>)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663266" y="1565465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rdlock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53846" y="1898900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rdlock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651507" y="2242343"/>
            <a:ext cx="23280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xv = counts[1]</a:t>
            </a:r>
            <a:r>
              <a:rPr lang="en-US" altLang="zh-CN" sz="1600" dirty="0">
                <a:latin typeface="Consolas"/>
                <a:cs typeface="Consolas"/>
              </a:rPr>
              <a:t>-&gt;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endParaRPr lang="zh-CN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3639281" y="2552262"/>
            <a:ext cx="2553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</a:rPr>
              <a:t>yv</a:t>
            </a:r>
            <a:r>
              <a:rPr lang="en-US" altLang="zh-CN" sz="1600" dirty="0" smtClean="0">
                <a:latin typeface="Consolas"/>
                <a:cs typeface="Consolas"/>
              </a:rPr>
              <a:t> = accounts[2]</a:t>
            </a:r>
            <a:r>
              <a:rPr lang="en-US" altLang="zh-CN" sz="1600" dirty="0">
                <a:latin typeface="Consolas"/>
                <a:cs typeface="Consolas"/>
              </a:rPr>
              <a:t>-&gt;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endParaRPr lang="zh-CN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3676897" y="2872770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unlock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67477" y="3206205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unlock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864670" y="295892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3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57" name="任意形状 56"/>
          <p:cNvSpPr/>
          <p:nvPr/>
        </p:nvSpPr>
        <p:spPr>
          <a:xfrm>
            <a:off x="7890916" y="297908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kumimoji="1" lang="zh-CN" altLang="en-US" sz="1600"/>
          </a:p>
        </p:txBody>
      </p:sp>
      <p:sp>
        <p:nvSpPr>
          <p:cNvPr id="58" name="矩形 57"/>
          <p:cNvSpPr/>
          <p:nvPr/>
        </p:nvSpPr>
        <p:spPr>
          <a:xfrm>
            <a:off x="6535369" y="661339"/>
            <a:ext cx="1961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</a:rPr>
              <a:t>transfer(1, </a:t>
            </a:r>
            <a:r>
              <a:rPr lang="en-US" altLang="zh-CN" dirty="0">
                <a:latin typeface="Consolas"/>
                <a:cs typeface="Consolas"/>
              </a:rPr>
              <a:t>2</a:t>
            </a:r>
            <a:r>
              <a:rPr lang="en-US" altLang="zh-CN" dirty="0" smtClean="0">
                <a:latin typeface="Consolas"/>
                <a:cs typeface="Consolas"/>
              </a:rPr>
              <a:t>)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6573367" y="1644851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rwlock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pic>
        <p:nvPicPr>
          <p:cNvPr id="65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994" y="2696645"/>
            <a:ext cx="364310" cy="36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矩形 65"/>
          <p:cNvSpPr/>
          <p:nvPr/>
        </p:nvSpPr>
        <p:spPr>
          <a:xfrm>
            <a:off x="6668208" y="2699432"/>
            <a:ext cx="18016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en-US" altLang="zh-CN" sz="1600" i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600" i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600" i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67" name="直线连接符 66"/>
          <p:cNvCxnSpPr>
            <a:stCxn id="59" idx="2"/>
            <a:endCxn id="66" idx="0"/>
          </p:cNvCxnSpPr>
          <p:nvPr/>
        </p:nvCxnSpPr>
        <p:spPr>
          <a:xfrm>
            <a:off x="7561114" y="1983405"/>
            <a:ext cx="7907" cy="71602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直线连接符 67"/>
          <p:cNvCxnSpPr>
            <a:stCxn id="66" idx="2"/>
            <a:endCxn id="77" idx="0"/>
          </p:cNvCxnSpPr>
          <p:nvPr/>
        </p:nvCxnSpPr>
        <p:spPr>
          <a:xfrm flipH="1">
            <a:off x="7566741" y="3037986"/>
            <a:ext cx="2280" cy="49092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6578994" y="3528911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rwlock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680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49518" y="296129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1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0" name="任意形状 9"/>
          <p:cNvSpPr/>
          <p:nvPr/>
        </p:nvSpPr>
        <p:spPr>
          <a:xfrm>
            <a:off x="1927091" y="298145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865101" y="661362"/>
            <a:ext cx="132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</a:rPr>
              <a:t>sum(1, </a:t>
            </a:r>
            <a:r>
              <a:rPr lang="en-US" altLang="zh-CN" dirty="0">
                <a:latin typeface="Consolas"/>
                <a:cs typeface="Consolas"/>
              </a:rPr>
              <a:t>2</a:t>
            </a:r>
            <a:r>
              <a:rPr lang="en-US" altLang="zh-CN" dirty="0" smtClean="0">
                <a:latin typeface="Consolas"/>
                <a:cs typeface="Consolas"/>
              </a:rPr>
              <a:t>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8674" y="1059871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rdlock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9254" y="1393306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rdlock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5156" y="1736749"/>
            <a:ext cx="2553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x</a:t>
            </a:r>
            <a:r>
              <a:rPr lang="en-US" altLang="zh-CN" sz="1600" dirty="0" smtClean="0">
                <a:latin typeface="Consolas"/>
                <a:cs typeface="Consolas"/>
              </a:rPr>
              <a:t>v = accounts[1]</a:t>
            </a:r>
            <a:r>
              <a:rPr lang="en-US" altLang="zh-CN" sz="1600" dirty="0">
                <a:latin typeface="Consolas"/>
                <a:cs typeface="Consolas"/>
              </a:rPr>
              <a:t>-&gt;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554689" y="2034910"/>
            <a:ext cx="2553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</a:rPr>
              <a:t>yv</a:t>
            </a:r>
            <a:r>
              <a:rPr lang="en-US" altLang="zh-CN" sz="1600" dirty="0" smtClean="0">
                <a:latin typeface="Consolas"/>
                <a:cs typeface="Consolas"/>
              </a:rPr>
              <a:t> = accounts[2]</a:t>
            </a:r>
            <a:r>
              <a:rPr lang="en-US" altLang="zh-CN" sz="1600" dirty="0">
                <a:latin typeface="Consolas"/>
                <a:cs typeface="Consolas"/>
              </a:rPr>
              <a:t>-&gt;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592305" y="2367176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unlock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2885" y="2700611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unlock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10592" y="260855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Arial"/>
                <a:cs typeface="Arial"/>
              </a:rPr>
              <a:t>Thread 2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0" name="任意形状 19"/>
          <p:cNvSpPr/>
          <p:nvPr/>
        </p:nvSpPr>
        <p:spPr>
          <a:xfrm>
            <a:off x="4988165" y="309903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1" name="矩形 20"/>
          <p:cNvSpPr/>
          <p:nvPr/>
        </p:nvSpPr>
        <p:spPr>
          <a:xfrm>
            <a:off x="3862719" y="673120"/>
            <a:ext cx="132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Consolas"/>
                <a:cs typeface="Consolas"/>
              </a:rPr>
              <a:t>sum(1, </a:t>
            </a:r>
            <a:r>
              <a:rPr lang="en-US" altLang="zh-CN" dirty="0">
                <a:latin typeface="Consolas"/>
                <a:cs typeface="Consolas"/>
              </a:rPr>
              <a:t>2</a:t>
            </a:r>
            <a:r>
              <a:rPr lang="en-US" altLang="zh-CN" dirty="0" smtClean="0">
                <a:latin typeface="Consolas"/>
                <a:cs typeface="Consolas"/>
              </a:rPr>
              <a:t>)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663266" y="1565465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rdlock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53846" y="1898900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rdlock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651507" y="2242343"/>
            <a:ext cx="23280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xv = counts[1]</a:t>
            </a:r>
            <a:r>
              <a:rPr lang="en-US" altLang="zh-CN" sz="1600" dirty="0">
                <a:latin typeface="Consolas"/>
                <a:cs typeface="Consolas"/>
              </a:rPr>
              <a:t>-&gt;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endParaRPr lang="zh-CN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3639281" y="2552262"/>
            <a:ext cx="2553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</a:rPr>
              <a:t>yv</a:t>
            </a:r>
            <a:r>
              <a:rPr lang="en-US" altLang="zh-CN" sz="1600" dirty="0" smtClean="0">
                <a:latin typeface="Consolas"/>
                <a:cs typeface="Consolas"/>
              </a:rPr>
              <a:t> = accounts[2]</a:t>
            </a:r>
            <a:r>
              <a:rPr lang="en-US" altLang="zh-CN" sz="1600" dirty="0">
                <a:latin typeface="Consolas"/>
                <a:cs typeface="Consolas"/>
              </a:rPr>
              <a:t>-&gt;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endParaRPr lang="zh-CN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3676897" y="2872770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unlock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67477" y="3206205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unlock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864670" y="295892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3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57" name="任意形状 56"/>
          <p:cNvSpPr/>
          <p:nvPr/>
        </p:nvSpPr>
        <p:spPr>
          <a:xfrm>
            <a:off x="7890916" y="297908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kumimoji="1" lang="zh-CN" altLang="en-US" sz="1600"/>
          </a:p>
        </p:txBody>
      </p:sp>
      <p:sp>
        <p:nvSpPr>
          <p:cNvPr id="58" name="矩形 57"/>
          <p:cNvSpPr/>
          <p:nvPr/>
        </p:nvSpPr>
        <p:spPr>
          <a:xfrm>
            <a:off x="6535369" y="661339"/>
            <a:ext cx="1961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</a:rPr>
              <a:t>transfer(1, </a:t>
            </a:r>
            <a:r>
              <a:rPr lang="en-US" altLang="zh-CN" dirty="0">
                <a:latin typeface="Consolas"/>
                <a:cs typeface="Consolas"/>
              </a:rPr>
              <a:t>2</a:t>
            </a:r>
            <a:r>
              <a:rPr lang="en-US" altLang="zh-CN" dirty="0" smtClean="0">
                <a:latin typeface="Consolas"/>
                <a:cs typeface="Consolas"/>
              </a:rPr>
              <a:t>)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6573367" y="1644851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rwlock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pic>
        <p:nvPicPr>
          <p:cNvPr id="65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994" y="2696645"/>
            <a:ext cx="364310" cy="36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矩形 65"/>
          <p:cNvSpPr/>
          <p:nvPr/>
        </p:nvSpPr>
        <p:spPr>
          <a:xfrm>
            <a:off x="6668208" y="2699432"/>
            <a:ext cx="18016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en-US" altLang="zh-CN" sz="1600" i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600" i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600" i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67" name="直线连接符 66"/>
          <p:cNvCxnSpPr>
            <a:stCxn id="59" idx="2"/>
            <a:endCxn id="66" idx="0"/>
          </p:cNvCxnSpPr>
          <p:nvPr/>
        </p:nvCxnSpPr>
        <p:spPr>
          <a:xfrm>
            <a:off x="7561114" y="1983405"/>
            <a:ext cx="7907" cy="71602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直线连接符 67"/>
          <p:cNvCxnSpPr>
            <a:stCxn id="66" idx="2"/>
            <a:endCxn id="77" idx="0"/>
          </p:cNvCxnSpPr>
          <p:nvPr/>
        </p:nvCxnSpPr>
        <p:spPr>
          <a:xfrm flipH="1">
            <a:off x="7566741" y="3037986"/>
            <a:ext cx="2280" cy="49092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6578994" y="3528911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rwlock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408798" y="3817937"/>
            <a:ext cx="2440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Consolas"/>
                <a:cs typeface="Consolas"/>
              </a:rPr>
              <a:t>counts[1]</a:t>
            </a:r>
            <a:r>
              <a:rPr lang="en-US" altLang="zh-CN" sz="1600" dirty="0">
                <a:latin typeface="Consolas"/>
                <a:cs typeface="Consolas"/>
              </a:rPr>
              <a:t>-&gt;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r>
              <a:rPr lang="en-US" altLang="zh-CN" sz="1600" dirty="0" smtClean="0">
                <a:latin typeface="Consolas"/>
                <a:cs typeface="Consolas"/>
              </a:rPr>
              <a:t> -= 10</a:t>
            </a:r>
            <a:endParaRPr lang="zh-CN" altLang="en-US" sz="1600" dirty="0"/>
          </a:p>
        </p:txBody>
      </p:sp>
      <p:sp>
        <p:nvSpPr>
          <p:cNvPr id="80" name="矩形 79"/>
          <p:cNvSpPr/>
          <p:nvPr/>
        </p:nvSpPr>
        <p:spPr>
          <a:xfrm>
            <a:off x="6405989" y="4116098"/>
            <a:ext cx="2666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Consolas"/>
                <a:cs typeface="Consolas"/>
              </a:rPr>
              <a:t>accounts[2]</a:t>
            </a:r>
            <a:r>
              <a:rPr lang="en-US" altLang="zh-CN" sz="1600" dirty="0">
                <a:latin typeface="Consolas"/>
                <a:cs typeface="Consolas"/>
              </a:rPr>
              <a:t>-&gt;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r>
              <a:rPr lang="en-US" altLang="zh-CN" sz="1600" dirty="0" smtClean="0">
                <a:latin typeface="Consolas"/>
                <a:cs typeface="Consolas"/>
              </a:rPr>
              <a:t> += 10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3680090" y="3998715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rdlock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cxnSp>
        <p:nvCxnSpPr>
          <p:cNvPr id="34" name="直线连接符 33"/>
          <p:cNvCxnSpPr>
            <a:stCxn id="33" idx="2"/>
            <a:endCxn id="36" idx="0"/>
          </p:cNvCxnSpPr>
          <p:nvPr/>
        </p:nvCxnSpPr>
        <p:spPr>
          <a:xfrm>
            <a:off x="4667837" y="4337269"/>
            <a:ext cx="7740" cy="31260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5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562" y="4661631"/>
            <a:ext cx="364310" cy="36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3840485" y="4649873"/>
            <a:ext cx="1670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600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600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6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839201" y="3649954"/>
            <a:ext cx="132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Consolas"/>
                <a:cs typeface="Consolas"/>
              </a:rPr>
              <a:t>sum(1, </a:t>
            </a:r>
            <a:r>
              <a:rPr lang="en-US" altLang="zh-CN" dirty="0">
                <a:latin typeface="Consolas"/>
                <a:cs typeface="Consolas"/>
              </a:rPr>
              <a:t>2</a:t>
            </a:r>
            <a:r>
              <a:rPr lang="en-US" altLang="zh-CN" dirty="0" smtClean="0">
                <a:latin typeface="Consolas"/>
                <a:cs typeface="Consolas"/>
              </a:rPr>
              <a:t>)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08268" y="4001973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rdlock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cxnSp>
        <p:nvCxnSpPr>
          <p:cNvPr id="45" name="直线连接符 44"/>
          <p:cNvCxnSpPr>
            <a:stCxn id="44" idx="2"/>
            <a:endCxn id="47" idx="0"/>
          </p:cNvCxnSpPr>
          <p:nvPr/>
        </p:nvCxnSpPr>
        <p:spPr>
          <a:xfrm>
            <a:off x="1596015" y="4340527"/>
            <a:ext cx="7740" cy="31260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6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40" y="4664889"/>
            <a:ext cx="364310" cy="36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矩形 46"/>
          <p:cNvSpPr/>
          <p:nvPr/>
        </p:nvSpPr>
        <p:spPr>
          <a:xfrm>
            <a:off x="768663" y="4653131"/>
            <a:ext cx="1670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600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600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6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67379" y="3653212"/>
            <a:ext cx="132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Consolas"/>
                <a:cs typeface="Consolas"/>
              </a:rPr>
              <a:t>sum(1, </a:t>
            </a:r>
            <a:r>
              <a:rPr lang="en-US" altLang="zh-CN" dirty="0">
                <a:latin typeface="Consolas"/>
                <a:cs typeface="Consolas"/>
              </a:rPr>
              <a:t>2</a:t>
            </a:r>
            <a:r>
              <a:rPr lang="en-US" altLang="zh-CN" dirty="0" smtClean="0">
                <a:latin typeface="Consolas"/>
                <a:cs typeface="Consolas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7755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49518" y="296129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1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0" name="任意形状 9"/>
          <p:cNvSpPr/>
          <p:nvPr/>
        </p:nvSpPr>
        <p:spPr>
          <a:xfrm>
            <a:off x="1927091" y="298145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865101" y="661362"/>
            <a:ext cx="132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</a:rPr>
              <a:t>sum(1, </a:t>
            </a:r>
            <a:r>
              <a:rPr lang="en-US" altLang="zh-CN" dirty="0">
                <a:latin typeface="Consolas"/>
                <a:cs typeface="Consolas"/>
              </a:rPr>
              <a:t>2</a:t>
            </a:r>
            <a:r>
              <a:rPr lang="en-US" altLang="zh-CN" dirty="0" smtClean="0">
                <a:latin typeface="Consolas"/>
                <a:cs typeface="Consolas"/>
              </a:rPr>
              <a:t>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8674" y="1059871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rdlock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9254" y="1393306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rdlock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5156" y="1736749"/>
            <a:ext cx="2553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x</a:t>
            </a:r>
            <a:r>
              <a:rPr lang="en-US" altLang="zh-CN" sz="1600" dirty="0" smtClean="0">
                <a:latin typeface="Consolas"/>
                <a:cs typeface="Consolas"/>
              </a:rPr>
              <a:t>v = accounts[1]</a:t>
            </a:r>
            <a:r>
              <a:rPr lang="en-US" altLang="zh-CN" sz="1600" dirty="0">
                <a:latin typeface="Consolas"/>
                <a:cs typeface="Consolas"/>
              </a:rPr>
              <a:t>-&gt;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554689" y="2034910"/>
            <a:ext cx="2553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</a:rPr>
              <a:t>yv</a:t>
            </a:r>
            <a:r>
              <a:rPr lang="en-US" altLang="zh-CN" sz="1600" dirty="0" smtClean="0">
                <a:latin typeface="Consolas"/>
                <a:cs typeface="Consolas"/>
              </a:rPr>
              <a:t> = accounts[2]</a:t>
            </a:r>
            <a:r>
              <a:rPr lang="en-US" altLang="zh-CN" sz="1600" dirty="0">
                <a:latin typeface="Consolas"/>
                <a:cs typeface="Consolas"/>
              </a:rPr>
              <a:t>-&gt;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592305" y="2367176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unlock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2885" y="2700611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unlock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10592" y="260855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Arial"/>
                <a:cs typeface="Arial"/>
              </a:rPr>
              <a:t>Thread 2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0" name="任意形状 19"/>
          <p:cNvSpPr/>
          <p:nvPr/>
        </p:nvSpPr>
        <p:spPr>
          <a:xfrm>
            <a:off x="4988165" y="309903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1" name="矩形 20"/>
          <p:cNvSpPr/>
          <p:nvPr/>
        </p:nvSpPr>
        <p:spPr>
          <a:xfrm>
            <a:off x="3862719" y="673120"/>
            <a:ext cx="132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Consolas"/>
                <a:cs typeface="Consolas"/>
              </a:rPr>
              <a:t>sum(1, </a:t>
            </a:r>
            <a:r>
              <a:rPr lang="en-US" altLang="zh-CN" dirty="0">
                <a:latin typeface="Consolas"/>
                <a:cs typeface="Consolas"/>
              </a:rPr>
              <a:t>2</a:t>
            </a:r>
            <a:r>
              <a:rPr lang="en-US" altLang="zh-CN" dirty="0" smtClean="0">
                <a:latin typeface="Consolas"/>
                <a:cs typeface="Consolas"/>
              </a:rPr>
              <a:t>)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663266" y="1565465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rdlock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53846" y="1898900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rdlock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651507" y="2242343"/>
            <a:ext cx="23280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xv = counts[1]</a:t>
            </a:r>
            <a:r>
              <a:rPr lang="en-US" altLang="zh-CN" sz="1600" dirty="0">
                <a:latin typeface="Consolas"/>
                <a:cs typeface="Consolas"/>
              </a:rPr>
              <a:t>-&gt;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endParaRPr lang="zh-CN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3639281" y="2552262"/>
            <a:ext cx="2553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</a:rPr>
              <a:t>yv</a:t>
            </a:r>
            <a:r>
              <a:rPr lang="en-US" altLang="zh-CN" sz="1600" dirty="0" smtClean="0">
                <a:latin typeface="Consolas"/>
                <a:cs typeface="Consolas"/>
              </a:rPr>
              <a:t> = accounts[2]</a:t>
            </a:r>
            <a:r>
              <a:rPr lang="en-US" altLang="zh-CN" sz="1600" dirty="0">
                <a:latin typeface="Consolas"/>
                <a:cs typeface="Consolas"/>
              </a:rPr>
              <a:t>-&gt;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endParaRPr lang="zh-CN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3676897" y="2872770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unlock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67477" y="3206205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unlock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864670" y="295892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3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57" name="任意形状 56"/>
          <p:cNvSpPr/>
          <p:nvPr/>
        </p:nvSpPr>
        <p:spPr>
          <a:xfrm>
            <a:off x="7890916" y="297908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kumimoji="1" lang="zh-CN" altLang="en-US" sz="1600"/>
          </a:p>
        </p:txBody>
      </p:sp>
      <p:sp>
        <p:nvSpPr>
          <p:cNvPr id="58" name="矩形 57"/>
          <p:cNvSpPr/>
          <p:nvPr/>
        </p:nvSpPr>
        <p:spPr>
          <a:xfrm>
            <a:off x="6535369" y="661339"/>
            <a:ext cx="1961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</a:rPr>
              <a:t>transfer(1, </a:t>
            </a:r>
            <a:r>
              <a:rPr lang="en-US" altLang="zh-CN" dirty="0">
                <a:latin typeface="Consolas"/>
                <a:cs typeface="Consolas"/>
              </a:rPr>
              <a:t>2</a:t>
            </a:r>
            <a:r>
              <a:rPr lang="en-US" altLang="zh-CN" dirty="0" smtClean="0">
                <a:latin typeface="Consolas"/>
                <a:cs typeface="Consolas"/>
              </a:rPr>
              <a:t>)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6573367" y="1644851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rwlock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pic>
        <p:nvPicPr>
          <p:cNvPr id="65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994" y="2696645"/>
            <a:ext cx="364310" cy="36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矩形 65"/>
          <p:cNvSpPr/>
          <p:nvPr/>
        </p:nvSpPr>
        <p:spPr>
          <a:xfrm>
            <a:off x="6668208" y="2699432"/>
            <a:ext cx="18016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en-US" altLang="zh-CN" sz="1600" i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600" i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600" i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67" name="直线连接符 66"/>
          <p:cNvCxnSpPr>
            <a:stCxn id="59" idx="2"/>
            <a:endCxn id="66" idx="0"/>
          </p:cNvCxnSpPr>
          <p:nvPr/>
        </p:nvCxnSpPr>
        <p:spPr>
          <a:xfrm>
            <a:off x="7561114" y="1983405"/>
            <a:ext cx="7907" cy="71602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直线连接符 67"/>
          <p:cNvCxnSpPr>
            <a:stCxn id="66" idx="2"/>
            <a:endCxn id="77" idx="0"/>
          </p:cNvCxnSpPr>
          <p:nvPr/>
        </p:nvCxnSpPr>
        <p:spPr>
          <a:xfrm flipH="1">
            <a:off x="7566741" y="3037986"/>
            <a:ext cx="2280" cy="49092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6578994" y="3528911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rwlock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408798" y="3817937"/>
            <a:ext cx="2440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Consolas"/>
                <a:cs typeface="Consolas"/>
              </a:rPr>
              <a:t>counts[1]</a:t>
            </a:r>
            <a:r>
              <a:rPr lang="en-US" altLang="zh-CN" sz="1600" dirty="0">
                <a:latin typeface="Consolas"/>
                <a:cs typeface="Consolas"/>
              </a:rPr>
              <a:t>-&gt;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r>
              <a:rPr lang="en-US" altLang="zh-CN" sz="1600" dirty="0" smtClean="0">
                <a:latin typeface="Consolas"/>
                <a:cs typeface="Consolas"/>
              </a:rPr>
              <a:t> -= 10</a:t>
            </a:r>
            <a:endParaRPr lang="zh-CN" altLang="en-US" sz="1600" dirty="0"/>
          </a:p>
        </p:txBody>
      </p:sp>
      <p:sp>
        <p:nvSpPr>
          <p:cNvPr id="80" name="矩形 79"/>
          <p:cNvSpPr/>
          <p:nvPr/>
        </p:nvSpPr>
        <p:spPr>
          <a:xfrm>
            <a:off x="6405989" y="4116098"/>
            <a:ext cx="2666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Consolas"/>
                <a:cs typeface="Consolas"/>
              </a:rPr>
              <a:t>accounts[2]</a:t>
            </a:r>
            <a:r>
              <a:rPr lang="en-US" altLang="zh-CN" sz="1600" dirty="0">
                <a:latin typeface="Consolas"/>
                <a:cs typeface="Consolas"/>
              </a:rPr>
              <a:t>-&gt;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r>
              <a:rPr lang="en-US" altLang="zh-CN" sz="1600" dirty="0" smtClean="0">
                <a:latin typeface="Consolas"/>
                <a:cs typeface="Consolas"/>
              </a:rPr>
              <a:t> += 10</a:t>
            </a:r>
            <a:endParaRPr lang="zh-CN" altLang="en-US" sz="1600" dirty="0"/>
          </a:p>
        </p:txBody>
      </p:sp>
      <p:sp>
        <p:nvSpPr>
          <p:cNvPr id="81" name="矩形 80"/>
          <p:cNvSpPr/>
          <p:nvPr/>
        </p:nvSpPr>
        <p:spPr>
          <a:xfrm>
            <a:off x="6588414" y="4569598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unlock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590753" y="4879517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unlock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3680090" y="3998715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rdlock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cxnSp>
        <p:nvCxnSpPr>
          <p:cNvPr id="128" name="直线连接符 127"/>
          <p:cNvCxnSpPr>
            <a:stCxn id="109" idx="2"/>
            <a:endCxn id="130" idx="0"/>
          </p:cNvCxnSpPr>
          <p:nvPr/>
        </p:nvCxnSpPr>
        <p:spPr>
          <a:xfrm>
            <a:off x="4667837" y="4337269"/>
            <a:ext cx="7740" cy="31260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9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562" y="4661631"/>
            <a:ext cx="364310" cy="36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矩形 129"/>
          <p:cNvSpPr/>
          <p:nvPr/>
        </p:nvSpPr>
        <p:spPr>
          <a:xfrm>
            <a:off x="3840485" y="4649873"/>
            <a:ext cx="1670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600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600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6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131" name="直线连接符 130"/>
          <p:cNvCxnSpPr>
            <a:stCxn id="130" idx="2"/>
            <a:endCxn id="134" idx="0"/>
          </p:cNvCxnSpPr>
          <p:nvPr/>
        </p:nvCxnSpPr>
        <p:spPr>
          <a:xfrm flipH="1">
            <a:off x="4665111" y="4988427"/>
            <a:ext cx="10466" cy="27303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3677364" y="5261461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rdlock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839201" y="3649954"/>
            <a:ext cx="132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Consolas"/>
                <a:cs typeface="Consolas"/>
              </a:rPr>
              <a:t>sum(1, </a:t>
            </a:r>
            <a:r>
              <a:rPr lang="en-US" altLang="zh-CN" dirty="0">
                <a:latin typeface="Consolas"/>
                <a:cs typeface="Consolas"/>
              </a:rPr>
              <a:t>2</a:t>
            </a:r>
            <a:r>
              <a:rPr lang="en-US" altLang="zh-CN" dirty="0" smtClean="0">
                <a:latin typeface="Consolas"/>
                <a:cs typeface="Consolas"/>
              </a:rPr>
              <a:t>)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608268" y="4001973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rdlock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cxnSp>
        <p:nvCxnSpPr>
          <p:cNvPr id="61" name="直线连接符 60"/>
          <p:cNvCxnSpPr>
            <a:stCxn id="60" idx="2"/>
            <a:endCxn id="63" idx="0"/>
          </p:cNvCxnSpPr>
          <p:nvPr/>
        </p:nvCxnSpPr>
        <p:spPr>
          <a:xfrm>
            <a:off x="1596015" y="4340527"/>
            <a:ext cx="7740" cy="31260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62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40" y="4664889"/>
            <a:ext cx="364310" cy="36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矩形 62"/>
          <p:cNvSpPr/>
          <p:nvPr/>
        </p:nvSpPr>
        <p:spPr>
          <a:xfrm>
            <a:off x="768663" y="4653131"/>
            <a:ext cx="1670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600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600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6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64" name="直线连接符 63"/>
          <p:cNvCxnSpPr>
            <a:stCxn id="63" idx="2"/>
            <a:endCxn id="69" idx="0"/>
          </p:cNvCxnSpPr>
          <p:nvPr/>
        </p:nvCxnSpPr>
        <p:spPr>
          <a:xfrm flipH="1">
            <a:off x="1593289" y="4991685"/>
            <a:ext cx="10466" cy="27303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605542" y="5264719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rdlock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67379" y="3653212"/>
            <a:ext cx="132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Consolas"/>
                <a:cs typeface="Consolas"/>
              </a:rPr>
              <a:t>sum(1, </a:t>
            </a:r>
            <a:r>
              <a:rPr lang="en-US" altLang="zh-CN" dirty="0">
                <a:latin typeface="Consolas"/>
                <a:cs typeface="Consolas"/>
              </a:rPr>
              <a:t>2</a:t>
            </a:r>
            <a:r>
              <a:rPr lang="en-US" altLang="zh-CN" dirty="0" smtClean="0">
                <a:latin typeface="Consolas"/>
                <a:cs typeface="Consolas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023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49518" y="296129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1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0" name="任意形状 9"/>
          <p:cNvSpPr/>
          <p:nvPr/>
        </p:nvSpPr>
        <p:spPr>
          <a:xfrm>
            <a:off x="1927091" y="298145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865101" y="661362"/>
            <a:ext cx="132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</a:rPr>
              <a:t>sum(1, </a:t>
            </a:r>
            <a:r>
              <a:rPr lang="en-US" altLang="zh-CN" dirty="0">
                <a:latin typeface="Consolas"/>
                <a:cs typeface="Consolas"/>
              </a:rPr>
              <a:t>2</a:t>
            </a:r>
            <a:r>
              <a:rPr lang="en-US" altLang="zh-CN" dirty="0" smtClean="0">
                <a:latin typeface="Consolas"/>
                <a:cs typeface="Consolas"/>
              </a:rPr>
              <a:t>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8674" y="1059871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rdlock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9254" y="1393306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rdlock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5156" y="1736749"/>
            <a:ext cx="2553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x</a:t>
            </a:r>
            <a:r>
              <a:rPr lang="en-US" altLang="zh-CN" sz="1600" dirty="0" smtClean="0">
                <a:latin typeface="Consolas"/>
                <a:cs typeface="Consolas"/>
              </a:rPr>
              <a:t>v = accounts[1]</a:t>
            </a:r>
            <a:r>
              <a:rPr lang="en-US" altLang="zh-CN" sz="1600" dirty="0">
                <a:latin typeface="Consolas"/>
                <a:cs typeface="Consolas"/>
              </a:rPr>
              <a:t>-&gt;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554689" y="2034910"/>
            <a:ext cx="2553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</a:rPr>
              <a:t>yv</a:t>
            </a:r>
            <a:r>
              <a:rPr lang="en-US" altLang="zh-CN" sz="1600" dirty="0" smtClean="0">
                <a:latin typeface="Consolas"/>
                <a:cs typeface="Consolas"/>
              </a:rPr>
              <a:t> = accounts[2]</a:t>
            </a:r>
            <a:r>
              <a:rPr lang="en-US" altLang="zh-CN" sz="1600" dirty="0">
                <a:latin typeface="Consolas"/>
                <a:cs typeface="Consolas"/>
              </a:rPr>
              <a:t>-&gt;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592305" y="2367176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unlock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2885" y="2700611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unlock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10592" y="260855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Arial"/>
                <a:cs typeface="Arial"/>
              </a:rPr>
              <a:t>Thread 2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0" name="任意形状 19"/>
          <p:cNvSpPr/>
          <p:nvPr/>
        </p:nvSpPr>
        <p:spPr>
          <a:xfrm>
            <a:off x="4988165" y="309903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1" name="矩形 20"/>
          <p:cNvSpPr/>
          <p:nvPr/>
        </p:nvSpPr>
        <p:spPr>
          <a:xfrm>
            <a:off x="3862719" y="673120"/>
            <a:ext cx="132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Consolas"/>
                <a:cs typeface="Consolas"/>
              </a:rPr>
              <a:t>sum(1, </a:t>
            </a:r>
            <a:r>
              <a:rPr lang="en-US" altLang="zh-CN" dirty="0">
                <a:latin typeface="Consolas"/>
                <a:cs typeface="Consolas"/>
              </a:rPr>
              <a:t>2</a:t>
            </a:r>
            <a:r>
              <a:rPr lang="en-US" altLang="zh-CN" dirty="0" smtClean="0">
                <a:latin typeface="Consolas"/>
                <a:cs typeface="Consolas"/>
              </a:rPr>
              <a:t>)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663266" y="1565465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rdlock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53846" y="1898900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rdlock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651507" y="2242343"/>
            <a:ext cx="23280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xv = counts[1]</a:t>
            </a:r>
            <a:r>
              <a:rPr lang="en-US" altLang="zh-CN" sz="1600" dirty="0">
                <a:latin typeface="Consolas"/>
                <a:cs typeface="Consolas"/>
              </a:rPr>
              <a:t>-&gt;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endParaRPr lang="zh-CN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3639281" y="2552262"/>
            <a:ext cx="2553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</a:rPr>
              <a:t>yv</a:t>
            </a:r>
            <a:r>
              <a:rPr lang="en-US" altLang="zh-CN" sz="1600" dirty="0" smtClean="0">
                <a:latin typeface="Consolas"/>
                <a:cs typeface="Consolas"/>
              </a:rPr>
              <a:t> = accounts[2]</a:t>
            </a:r>
            <a:r>
              <a:rPr lang="en-US" altLang="zh-CN" sz="1600" dirty="0">
                <a:latin typeface="Consolas"/>
                <a:cs typeface="Consolas"/>
              </a:rPr>
              <a:t>-&gt;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endParaRPr lang="zh-CN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3676897" y="2872770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unlock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67477" y="3206205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unlock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864670" y="295892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3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57" name="任意形状 56"/>
          <p:cNvSpPr/>
          <p:nvPr/>
        </p:nvSpPr>
        <p:spPr>
          <a:xfrm>
            <a:off x="7890916" y="297908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kumimoji="1" lang="zh-CN" altLang="en-US" sz="1600"/>
          </a:p>
        </p:txBody>
      </p:sp>
      <p:sp>
        <p:nvSpPr>
          <p:cNvPr id="58" name="矩形 57"/>
          <p:cNvSpPr/>
          <p:nvPr/>
        </p:nvSpPr>
        <p:spPr>
          <a:xfrm>
            <a:off x="6535369" y="661339"/>
            <a:ext cx="1961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</a:rPr>
              <a:t>transfer(1, </a:t>
            </a:r>
            <a:r>
              <a:rPr lang="en-US" altLang="zh-CN" dirty="0">
                <a:latin typeface="Consolas"/>
                <a:cs typeface="Consolas"/>
              </a:rPr>
              <a:t>2</a:t>
            </a:r>
            <a:r>
              <a:rPr lang="en-US" altLang="zh-CN" dirty="0" smtClean="0">
                <a:latin typeface="Consolas"/>
                <a:cs typeface="Consolas"/>
              </a:rPr>
              <a:t>)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6573367" y="1644851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rwlock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pic>
        <p:nvPicPr>
          <p:cNvPr id="65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994" y="2696645"/>
            <a:ext cx="364310" cy="36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矩形 65"/>
          <p:cNvSpPr/>
          <p:nvPr/>
        </p:nvSpPr>
        <p:spPr>
          <a:xfrm>
            <a:off x="6668208" y="2699432"/>
            <a:ext cx="18016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en-US" altLang="zh-CN" sz="1600" i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600" i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600" i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67" name="直线连接符 66"/>
          <p:cNvCxnSpPr>
            <a:stCxn id="59" idx="2"/>
            <a:endCxn id="66" idx="0"/>
          </p:cNvCxnSpPr>
          <p:nvPr/>
        </p:nvCxnSpPr>
        <p:spPr>
          <a:xfrm>
            <a:off x="7561114" y="1983405"/>
            <a:ext cx="7907" cy="71602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直线连接符 67"/>
          <p:cNvCxnSpPr>
            <a:stCxn id="66" idx="2"/>
            <a:endCxn id="77" idx="0"/>
          </p:cNvCxnSpPr>
          <p:nvPr/>
        </p:nvCxnSpPr>
        <p:spPr>
          <a:xfrm flipH="1">
            <a:off x="7566741" y="3037986"/>
            <a:ext cx="2280" cy="49092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6578994" y="3528911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rwlock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408798" y="3817937"/>
            <a:ext cx="2440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Consolas"/>
                <a:cs typeface="Consolas"/>
              </a:rPr>
              <a:t>counts[1]</a:t>
            </a:r>
            <a:r>
              <a:rPr lang="en-US" altLang="zh-CN" sz="1600" dirty="0">
                <a:latin typeface="Consolas"/>
                <a:cs typeface="Consolas"/>
              </a:rPr>
              <a:t>-&gt;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r>
              <a:rPr lang="en-US" altLang="zh-CN" sz="1600" dirty="0" smtClean="0">
                <a:latin typeface="Consolas"/>
                <a:cs typeface="Consolas"/>
              </a:rPr>
              <a:t> -= 10</a:t>
            </a:r>
            <a:endParaRPr lang="zh-CN" altLang="en-US" sz="1600" dirty="0"/>
          </a:p>
        </p:txBody>
      </p:sp>
      <p:sp>
        <p:nvSpPr>
          <p:cNvPr id="80" name="矩形 79"/>
          <p:cNvSpPr/>
          <p:nvPr/>
        </p:nvSpPr>
        <p:spPr>
          <a:xfrm>
            <a:off x="6405989" y="4116098"/>
            <a:ext cx="2666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Consolas"/>
                <a:cs typeface="Consolas"/>
              </a:rPr>
              <a:t>accounts[2]</a:t>
            </a:r>
            <a:r>
              <a:rPr lang="en-US" altLang="zh-CN" sz="1600" dirty="0">
                <a:latin typeface="Consolas"/>
                <a:cs typeface="Consolas"/>
              </a:rPr>
              <a:t>-&gt;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r>
              <a:rPr lang="en-US" altLang="zh-CN" sz="1600" dirty="0" smtClean="0">
                <a:latin typeface="Consolas"/>
                <a:cs typeface="Consolas"/>
              </a:rPr>
              <a:t> += 10</a:t>
            </a:r>
            <a:endParaRPr lang="zh-CN" altLang="en-US" sz="1600" dirty="0"/>
          </a:p>
        </p:txBody>
      </p:sp>
      <p:sp>
        <p:nvSpPr>
          <p:cNvPr id="81" name="矩形 80"/>
          <p:cNvSpPr/>
          <p:nvPr/>
        </p:nvSpPr>
        <p:spPr>
          <a:xfrm>
            <a:off x="6588414" y="4569598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unlock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590753" y="4879517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unlock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3680090" y="3998715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rdlock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cxnSp>
        <p:nvCxnSpPr>
          <p:cNvPr id="128" name="直线连接符 127"/>
          <p:cNvCxnSpPr>
            <a:stCxn id="109" idx="2"/>
            <a:endCxn id="130" idx="0"/>
          </p:cNvCxnSpPr>
          <p:nvPr/>
        </p:nvCxnSpPr>
        <p:spPr>
          <a:xfrm>
            <a:off x="4667837" y="4337269"/>
            <a:ext cx="7740" cy="31260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9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562" y="4661631"/>
            <a:ext cx="364310" cy="36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矩形 129"/>
          <p:cNvSpPr/>
          <p:nvPr/>
        </p:nvSpPr>
        <p:spPr>
          <a:xfrm>
            <a:off x="3840485" y="4649873"/>
            <a:ext cx="1670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600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600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6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131" name="直线连接符 130"/>
          <p:cNvCxnSpPr>
            <a:stCxn id="130" idx="2"/>
            <a:endCxn id="134" idx="0"/>
          </p:cNvCxnSpPr>
          <p:nvPr/>
        </p:nvCxnSpPr>
        <p:spPr>
          <a:xfrm flipH="1">
            <a:off x="4665111" y="4988427"/>
            <a:ext cx="10466" cy="27303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3677364" y="5261461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rdlock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663266" y="5604904"/>
            <a:ext cx="2553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x</a:t>
            </a:r>
            <a:r>
              <a:rPr lang="en-US" altLang="zh-CN" sz="1600" dirty="0" smtClean="0">
                <a:latin typeface="Consolas"/>
                <a:cs typeface="Consolas"/>
              </a:rPr>
              <a:t>v = accounts[1]</a:t>
            </a:r>
            <a:r>
              <a:rPr lang="en-US" altLang="zh-CN" sz="1600" dirty="0">
                <a:latin typeface="Consolas"/>
                <a:cs typeface="Consolas"/>
              </a:rPr>
              <a:t>-&gt;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endParaRPr lang="zh-CN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3662799" y="5903065"/>
            <a:ext cx="2553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</a:rPr>
              <a:t>yv</a:t>
            </a:r>
            <a:r>
              <a:rPr lang="en-US" altLang="zh-CN" sz="1600" dirty="0" smtClean="0">
                <a:latin typeface="Consolas"/>
                <a:cs typeface="Consolas"/>
              </a:rPr>
              <a:t> = accounts[2]</a:t>
            </a:r>
            <a:r>
              <a:rPr lang="en-US" altLang="zh-CN" sz="1600" dirty="0">
                <a:latin typeface="Consolas"/>
                <a:cs typeface="Consolas"/>
              </a:rPr>
              <a:t>-&gt;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endParaRPr lang="zh-CN" altLang="en-US" sz="1600" dirty="0"/>
          </a:p>
        </p:txBody>
      </p:sp>
      <p:sp>
        <p:nvSpPr>
          <p:cNvPr id="137" name="矩形 136"/>
          <p:cNvSpPr/>
          <p:nvPr/>
        </p:nvSpPr>
        <p:spPr>
          <a:xfrm>
            <a:off x="3700415" y="6235331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unlock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3690995" y="6568766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unlock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839201" y="3649954"/>
            <a:ext cx="132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Consolas"/>
                <a:cs typeface="Consolas"/>
              </a:rPr>
              <a:t>sum(1, </a:t>
            </a:r>
            <a:r>
              <a:rPr lang="en-US" altLang="zh-CN" dirty="0">
                <a:latin typeface="Consolas"/>
                <a:cs typeface="Consolas"/>
              </a:rPr>
              <a:t>2</a:t>
            </a:r>
            <a:r>
              <a:rPr lang="en-US" altLang="zh-CN" dirty="0" smtClean="0">
                <a:latin typeface="Consolas"/>
                <a:cs typeface="Consolas"/>
              </a:rPr>
              <a:t>)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08268" y="4001973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rdlock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cxnSp>
        <p:nvCxnSpPr>
          <p:cNvPr id="45" name="直线连接符 44"/>
          <p:cNvCxnSpPr>
            <a:stCxn id="44" idx="2"/>
            <a:endCxn id="47" idx="0"/>
          </p:cNvCxnSpPr>
          <p:nvPr/>
        </p:nvCxnSpPr>
        <p:spPr>
          <a:xfrm>
            <a:off x="1596015" y="4340527"/>
            <a:ext cx="7740" cy="31260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6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40" y="4664889"/>
            <a:ext cx="364310" cy="36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矩形 46"/>
          <p:cNvSpPr/>
          <p:nvPr/>
        </p:nvSpPr>
        <p:spPr>
          <a:xfrm>
            <a:off x="768663" y="4653131"/>
            <a:ext cx="1670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600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600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6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48" name="直线连接符 47"/>
          <p:cNvCxnSpPr>
            <a:stCxn id="47" idx="2"/>
            <a:endCxn id="49" idx="0"/>
          </p:cNvCxnSpPr>
          <p:nvPr/>
        </p:nvCxnSpPr>
        <p:spPr>
          <a:xfrm flipH="1">
            <a:off x="1593289" y="4991685"/>
            <a:ext cx="10466" cy="27303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605542" y="5264719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rdlock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91444" y="5608162"/>
            <a:ext cx="2553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x</a:t>
            </a:r>
            <a:r>
              <a:rPr lang="en-US" altLang="zh-CN" sz="1600" dirty="0" smtClean="0">
                <a:latin typeface="Consolas"/>
                <a:cs typeface="Consolas"/>
              </a:rPr>
              <a:t>v = accounts[1]</a:t>
            </a:r>
            <a:r>
              <a:rPr lang="en-US" altLang="zh-CN" sz="1600" dirty="0">
                <a:latin typeface="Consolas"/>
                <a:cs typeface="Consolas"/>
              </a:rPr>
              <a:t>-&gt;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endParaRPr lang="zh-CN" altLang="en-US" sz="1600" dirty="0"/>
          </a:p>
        </p:txBody>
      </p:sp>
      <p:sp>
        <p:nvSpPr>
          <p:cNvPr id="51" name="矩形 50"/>
          <p:cNvSpPr/>
          <p:nvPr/>
        </p:nvSpPr>
        <p:spPr>
          <a:xfrm>
            <a:off x="590977" y="5906323"/>
            <a:ext cx="2553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</a:rPr>
              <a:t>yv</a:t>
            </a:r>
            <a:r>
              <a:rPr lang="en-US" altLang="zh-CN" sz="1600" dirty="0" smtClean="0">
                <a:latin typeface="Consolas"/>
                <a:cs typeface="Consolas"/>
              </a:rPr>
              <a:t> = accounts[2]</a:t>
            </a:r>
            <a:r>
              <a:rPr lang="en-US" altLang="zh-CN" sz="1600" dirty="0">
                <a:latin typeface="Consolas"/>
                <a:cs typeface="Consolas"/>
              </a:rPr>
              <a:t>-&gt;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endParaRPr lang="zh-CN" altLang="en-US" sz="1600" dirty="0"/>
          </a:p>
        </p:txBody>
      </p:sp>
      <p:sp>
        <p:nvSpPr>
          <p:cNvPr id="52" name="矩形 51"/>
          <p:cNvSpPr/>
          <p:nvPr/>
        </p:nvSpPr>
        <p:spPr>
          <a:xfrm>
            <a:off x="628593" y="6238589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unlock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19173" y="6572024"/>
            <a:ext cx="1975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unlock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rwm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67379" y="3653212"/>
            <a:ext cx="132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Consolas"/>
                <a:cs typeface="Consolas"/>
              </a:rPr>
              <a:t>sum(1, </a:t>
            </a:r>
            <a:r>
              <a:rPr lang="en-US" altLang="zh-CN" dirty="0">
                <a:latin typeface="Consolas"/>
                <a:cs typeface="Consolas"/>
              </a:rPr>
              <a:t>2</a:t>
            </a:r>
            <a:r>
              <a:rPr lang="en-US" altLang="zh-CN" dirty="0" smtClean="0">
                <a:latin typeface="Consolas"/>
                <a:cs typeface="Consolas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023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6721" y="-9652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Review Previous Example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735" y="677450"/>
            <a:ext cx="4926413" cy="6247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account *accounts[</a:t>
            </a:r>
            <a:r>
              <a:rPr lang="en-US" altLang="zh-CN" sz="1600" dirty="0" smtClean="0">
                <a:latin typeface="Consolas"/>
                <a:cs typeface="Consolas"/>
              </a:rPr>
              <a:t>10];</a:t>
            </a:r>
          </a:p>
          <a:p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pthread_mutex_t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mus[10];</a:t>
            </a:r>
            <a:endParaRPr lang="en-US" altLang="zh-CN" sz="1600" dirty="0">
              <a:latin typeface="Consolas"/>
              <a:cs typeface="Consolas"/>
            </a:endParaRP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void transfer(int x, int y, int amount)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pthread_mutex_lock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mus[x]);</a:t>
            </a:r>
          </a:p>
          <a:p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   pthread_mutex_lock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(&amp;mus[y]);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	accounts[x]-&gt;</a:t>
            </a:r>
            <a:r>
              <a:rPr lang="en-US" altLang="zh-CN" sz="1600" dirty="0" err="1">
                <a:latin typeface="Consolas"/>
                <a:cs typeface="Consolas"/>
              </a:rPr>
              <a:t>val</a:t>
            </a:r>
            <a:r>
              <a:rPr lang="en-US" altLang="zh-CN" sz="1600" dirty="0">
                <a:latin typeface="Consolas"/>
                <a:cs typeface="Consolas"/>
              </a:rPr>
              <a:t> -= amount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	</a:t>
            </a:r>
            <a:r>
              <a:rPr lang="en-US" altLang="zh-CN" sz="1600" dirty="0" smtClean="0">
                <a:latin typeface="Consolas"/>
                <a:cs typeface="Consolas"/>
              </a:rPr>
              <a:t>accounts</a:t>
            </a:r>
            <a:r>
              <a:rPr lang="en-US" altLang="zh-CN" sz="1600" dirty="0">
                <a:latin typeface="Consolas"/>
                <a:cs typeface="Consolas"/>
              </a:rPr>
              <a:t>[y]-&gt;</a:t>
            </a:r>
            <a:r>
              <a:rPr lang="en-US" altLang="zh-CN" sz="1600" dirty="0" err="1">
                <a:latin typeface="Consolas"/>
                <a:cs typeface="Consolas"/>
              </a:rPr>
              <a:t>val</a:t>
            </a:r>
            <a:r>
              <a:rPr lang="en-US" altLang="zh-CN" sz="1600" dirty="0">
                <a:latin typeface="Consolas"/>
                <a:cs typeface="Consolas"/>
              </a:rPr>
              <a:t> += amount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pthread_mutex_unlock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(&amp;mus[x]);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pthread_mutex_unlock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mus[y])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  <a:endParaRPr lang="en-US" altLang="zh-CN" sz="1600" dirty="0">
              <a:latin typeface="Consolas"/>
              <a:cs typeface="Consolas"/>
            </a:endParaRP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int sum(int x, int y)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pthread_mutex_lock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mus[x]);</a:t>
            </a:r>
          </a:p>
          <a:p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   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pthread_mutex_lock(&amp;mus[y])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</a:p>
          <a:p>
            <a:r>
              <a:rPr kumimoji="1"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 int xv = </a:t>
            </a:r>
            <a:r>
              <a:rPr lang="en-US" altLang="zh-CN" sz="1600" dirty="0">
                <a:latin typeface="Consolas"/>
                <a:cs typeface="Consolas"/>
              </a:rPr>
              <a:t>accounts[x]-&gt;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r>
              <a:rPr kumimoji="1"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  int </a:t>
            </a:r>
            <a:r>
              <a:rPr kumimoji="1"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yv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= </a:t>
            </a:r>
            <a:r>
              <a:rPr lang="en-US" altLang="zh-CN" sz="1600" dirty="0">
                <a:latin typeface="Consolas"/>
                <a:cs typeface="Consolas"/>
              </a:rPr>
              <a:t>accounts</a:t>
            </a:r>
            <a:r>
              <a:rPr lang="en-US" altLang="zh-CN" sz="1600" dirty="0" smtClean="0">
                <a:latin typeface="Consolas"/>
                <a:cs typeface="Consolas"/>
              </a:rPr>
              <a:t>[y]</a:t>
            </a:r>
            <a:r>
              <a:rPr lang="en-US" altLang="zh-CN" sz="1600" dirty="0">
                <a:latin typeface="Consolas"/>
                <a:cs typeface="Consolas"/>
              </a:rPr>
              <a:t>-&gt;</a:t>
            </a:r>
            <a:r>
              <a:rPr lang="en-US" altLang="zh-CN" sz="1600" dirty="0" err="1">
                <a:latin typeface="Consolas"/>
                <a:cs typeface="Consolas"/>
              </a:rPr>
              <a:t>val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pthread_mutex_unlock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(&amp;mus[x]);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    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pthread_mutex_unlock(&amp;mus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[y]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);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   </a:t>
            </a:r>
            <a:r>
              <a:rPr kumimoji="1" lang="en-US" altLang="zh-CN" sz="1600" dirty="0" smtClean="0">
                <a:latin typeface="Consolas"/>
                <a:cs typeface="Consolas"/>
              </a:rPr>
              <a:t>return xv +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yv</a:t>
            </a:r>
            <a:r>
              <a:rPr kumimoji="1" lang="en-US" altLang="zh-CN" sz="1600" dirty="0" smtClean="0">
                <a:latin typeface="Consolas"/>
                <a:cs typeface="Consolas"/>
              </a:rPr>
              <a:t>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}</a:t>
            </a:r>
            <a:endParaRPr lang="zh-CN" altLang="en-US" sz="1600" dirty="0">
              <a:latin typeface="Consolas"/>
              <a:cs typeface="Consolas"/>
            </a:endParaRPr>
          </a:p>
        </p:txBody>
      </p:sp>
      <p:grpSp>
        <p:nvGrpSpPr>
          <p:cNvPr id="23" name="组 22"/>
          <p:cNvGrpSpPr/>
          <p:nvPr/>
        </p:nvGrpSpPr>
        <p:grpSpPr>
          <a:xfrm>
            <a:off x="4859790" y="3242146"/>
            <a:ext cx="3703013" cy="1140550"/>
            <a:chOff x="5279738" y="2763189"/>
            <a:chExt cx="3703013" cy="1140550"/>
          </a:xfrm>
        </p:grpSpPr>
        <p:sp>
          <p:nvSpPr>
            <p:cNvPr id="24" name="矩形 23"/>
            <p:cNvSpPr/>
            <p:nvPr/>
          </p:nvSpPr>
          <p:spPr>
            <a:xfrm>
              <a:off x="5315015" y="2763189"/>
              <a:ext cx="3667736" cy="1140550"/>
            </a:xfrm>
            <a:prstGeom prst="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861748" y="2897907"/>
              <a:ext cx="10059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latin typeface="Arial"/>
                  <a:cs typeface="Arial"/>
                </a:rPr>
                <a:t>Thread </a:t>
              </a:r>
              <a:r>
                <a:rPr kumimoji="1" lang="en-US" altLang="zh-CN" sz="1600" dirty="0" smtClean="0">
                  <a:latin typeface="Arial"/>
                  <a:cs typeface="Arial"/>
                </a:rPr>
                <a:t>1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  <p:sp>
          <p:nvSpPr>
            <p:cNvPr id="26" name="任意形状 25"/>
            <p:cNvSpPr/>
            <p:nvPr/>
          </p:nvSpPr>
          <p:spPr>
            <a:xfrm>
              <a:off x="6887994" y="2911681"/>
              <a:ext cx="157594" cy="324780"/>
            </a:xfrm>
            <a:custGeom>
              <a:avLst/>
              <a:gdLst>
                <a:gd name="connsiteX0" fmla="*/ 0 w 477642"/>
                <a:gd name="connsiteY0" fmla="*/ 0 h 711200"/>
                <a:gd name="connsiteX1" fmla="*/ 477520 w 477642"/>
                <a:gd name="connsiteY1" fmla="*/ 172720 h 711200"/>
                <a:gd name="connsiteX2" fmla="*/ 50800 w 477642"/>
                <a:gd name="connsiteY2" fmla="*/ 487680 h 711200"/>
                <a:gd name="connsiteX3" fmla="*/ 457200 w 477642"/>
                <a:gd name="connsiteY3" fmla="*/ 711200 h 711200"/>
                <a:gd name="connsiteX4" fmla="*/ 457200 w 477642"/>
                <a:gd name="connsiteY4" fmla="*/ 711200 h 711200"/>
                <a:gd name="connsiteX5" fmla="*/ 457200 w 477642"/>
                <a:gd name="connsiteY5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7642" h="711200">
                  <a:moveTo>
                    <a:pt x="0" y="0"/>
                  </a:moveTo>
                  <a:cubicBezTo>
                    <a:pt x="234526" y="45720"/>
                    <a:pt x="469053" y="91440"/>
                    <a:pt x="477520" y="172720"/>
                  </a:cubicBezTo>
                  <a:cubicBezTo>
                    <a:pt x="485987" y="254000"/>
                    <a:pt x="54187" y="397933"/>
                    <a:pt x="50800" y="487680"/>
                  </a:cubicBezTo>
                  <a:cubicBezTo>
                    <a:pt x="47413" y="577427"/>
                    <a:pt x="457200" y="711200"/>
                    <a:pt x="457200" y="711200"/>
                  </a:cubicBezTo>
                  <a:lnTo>
                    <a:pt x="457200" y="711200"/>
                  </a:lnTo>
                  <a:lnTo>
                    <a:pt x="457200" y="711200"/>
                  </a:lnTo>
                </a:path>
              </a:pathLst>
            </a:custGeom>
            <a:ln w="38100" cmpd="sng"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7" name="矩形 26"/>
            <p:cNvSpPr/>
            <p:nvPr/>
          </p:nvSpPr>
          <p:spPr>
            <a:xfrm>
              <a:off x="7632818" y="2925150"/>
              <a:ext cx="10059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latin typeface="Arial"/>
                  <a:cs typeface="Arial"/>
                </a:rPr>
                <a:t>Thread 2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  <p:sp>
          <p:nvSpPr>
            <p:cNvPr id="28" name="任意形状 27"/>
            <p:cNvSpPr/>
            <p:nvPr/>
          </p:nvSpPr>
          <p:spPr>
            <a:xfrm>
              <a:off x="8659064" y="2938924"/>
              <a:ext cx="157594" cy="324780"/>
            </a:xfrm>
            <a:custGeom>
              <a:avLst/>
              <a:gdLst>
                <a:gd name="connsiteX0" fmla="*/ 0 w 477642"/>
                <a:gd name="connsiteY0" fmla="*/ 0 h 711200"/>
                <a:gd name="connsiteX1" fmla="*/ 477520 w 477642"/>
                <a:gd name="connsiteY1" fmla="*/ 172720 h 711200"/>
                <a:gd name="connsiteX2" fmla="*/ 50800 w 477642"/>
                <a:gd name="connsiteY2" fmla="*/ 487680 h 711200"/>
                <a:gd name="connsiteX3" fmla="*/ 457200 w 477642"/>
                <a:gd name="connsiteY3" fmla="*/ 711200 h 711200"/>
                <a:gd name="connsiteX4" fmla="*/ 457200 w 477642"/>
                <a:gd name="connsiteY4" fmla="*/ 711200 h 711200"/>
                <a:gd name="connsiteX5" fmla="*/ 457200 w 477642"/>
                <a:gd name="connsiteY5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7642" h="711200">
                  <a:moveTo>
                    <a:pt x="0" y="0"/>
                  </a:moveTo>
                  <a:cubicBezTo>
                    <a:pt x="234526" y="45720"/>
                    <a:pt x="469053" y="91440"/>
                    <a:pt x="477520" y="172720"/>
                  </a:cubicBezTo>
                  <a:cubicBezTo>
                    <a:pt x="485987" y="254000"/>
                    <a:pt x="54187" y="397933"/>
                    <a:pt x="50800" y="487680"/>
                  </a:cubicBezTo>
                  <a:cubicBezTo>
                    <a:pt x="47413" y="577427"/>
                    <a:pt x="457200" y="711200"/>
                    <a:pt x="457200" y="711200"/>
                  </a:cubicBezTo>
                  <a:lnTo>
                    <a:pt x="457200" y="711200"/>
                  </a:lnTo>
                  <a:lnTo>
                    <a:pt x="457200" y="711200"/>
                  </a:lnTo>
                </a:path>
              </a:pathLst>
            </a:custGeom>
            <a:ln w="38100" cmpd="sng"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9" name="矩形 28"/>
            <p:cNvSpPr/>
            <p:nvPr/>
          </p:nvSpPr>
          <p:spPr>
            <a:xfrm>
              <a:off x="5279738" y="3326377"/>
              <a:ext cx="2469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nsolas"/>
                  <a:cs typeface="Consolas"/>
                </a:rPr>
                <a:t>t</a:t>
              </a:r>
              <a:r>
                <a:rPr lang="en-US" altLang="zh-CN" dirty="0" smtClean="0">
                  <a:latin typeface="Consolas"/>
                  <a:cs typeface="Consolas"/>
                </a:rPr>
                <a:t>ransfer(1, 2, 10)</a:t>
              </a:r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7655869" y="3313899"/>
              <a:ext cx="13268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nsolas"/>
                  <a:cs typeface="Consolas"/>
                </a:rPr>
                <a:t>sum(1, </a:t>
              </a:r>
              <a:r>
                <a:rPr lang="en-US" altLang="zh-CN" dirty="0">
                  <a:latin typeface="Consolas"/>
                  <a:cs typeface="Consolas"/>
                </a:rPr>
                <a:t>2</a:t>
              </a:r>
              <a:r>
                <a:rPr lang="en-US" altLang="zh-CN" dirty="0" smtClean="0">
                  <a:latin typeface="Consolas"/>
                  <a:cs typeface="Consolas"/>
                </a:rPr>
                <a:t>)</a:t>
              </a:r>
              <a:endParaRPr lang="zh-CN" altLang="en-US" dirty="0"/>
            </a:p>
          </p:txBody>
        </p:sp>
      </p:grpSp>
      <p:sp>
        <p:nvSpPr>
          <p:cNvPr id="14" name="矩形 13"/>
          <p:cNvSpPr/>
          <p:nvPr/>
        </p:nvSpPr>
        <p:spPr>
          <a:xfrm>
            <a:off x="4730723" y="2243283"/>
            <a:ext cx="46471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solidFill>
                  <a:srgbClr val="C0504D"/>
                </a:solidFill>
                <a:latin typeface="Arial"/>
                <a:cs typeface="Arial"/>
              </a:rPr>
              <a:t>No thread is able to observe the middle </a:t>
            </a:r>
          </a:p>
          <a:p>
            <a:r>
              <a:rPr kumimoji="1" lang="en-US" altLang="zh-CN" sz="2000" dirty="0" smtClean="0">
                <a:solidFill>
                  <a:srgbClr val="C0504D"/>
                </a:solidFill>
                <a:latin typeface="Arial"/>
                <a:cs typeface="Arial"/>
              </a:rPr>
              <a:t>state of the transfer.</a:t>
            </a:r>
          </a:p>
        </p:txBody>
      </p:sp>
      <p:sp>
        <p:nvSpPr>
          <p:cNvPr id="3" name="矩形 2"/>
          <p:cNvSpPr/>
          <p:nvPr/>
        </p:nvSpPr>
        <p:spPr>
          <a:xfrm>
            <a:off x="4773594" y="1018065"/>
            <a:ext cx="2073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typedef struct 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 char *name;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 int </a:t>
            </a:r>
            <a:r>
              <a:rPr lang="en-US" altLang="zh-CN" sz="1600" dirty="0" err="1">
                <a:latin typeface="Consolas"/>
                <a:cs typeface="Consolas"/>
              </a:rPr>
              <a:t>val</a:t>
            </a:r>
            <a:r>
              <a:rPr lang="en-US" altLang="zh-CN" sz="16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} account;</a:t>
            </a:r>
          </a:p>
        </p:txBody>
      </p:sp>
    </p:spTree>
    <p:extLst>
      <p:ext uri="{BB962C8B-B14F-4D97-AF65-F5344CB8AC3E}">
        <p14:creationId xmlns:p14="http://schemas.microsoft.com/office/powerpoint/2010/main" val="3831539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implement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own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mutex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condition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variable?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To make it simple, we have four interfaces: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w</a:t>
            </a:r>
            <a:r>
              <a:rPr kumimoji="1" lang="en-US" altLang="zh-CN" sz="2400" dirty="0" smtClean="0">
                <a:latin typeface="Consolas"/>
                <a:cs typeface="Consolas"/>
              </a:rPr>
              <a:t>rite_lock(rwlock_t *)/ write_unlock(rwlock_t *)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r</a:t>
            </a:r>
            <a:r>
              <a:rPr kumimoji="1" lang="en-US" altLang="zh-CN" sz="2400" dirty="0" smtClean="0">
                <a:latin typeface="Consolas"/>
                <a:cs typeface="Consolas"/>
              </a:rPr>
              <a:t>ead_lock(rwlock_t *</a:t>
            </a:r>
            <a:r>
              <a:rPr kumimoji="1" lang="en-US" altLang="zh-CN" sz="2400" dirty="0">
                <a:latin typeface="Consolas"/>
                <a:cs typeface="Consolas"/>
              </a:rPr>
              <a:t>)/ </a:t>
            </a:r>
            <a:r>
              <a:rPr kumimoji="1" lang="en-US" altLang="zh-CN" sz="2400" smtClean="0">
                <a:latin typeface="Consolas"/>
                <a:cs typeface="Consolas"/>
              </a:rPr>
              <a:t>read_unlock</a:t>
            </a:r>
            <a:r>
              <a:rPr kumimoji="1" lang="en-US" altLang="zh-CN" sz="2400" dirty="0" smtClean="0">
                <a:latin typeface="Consolas"/>
                <a:cs typeface="Consolas"/>
              </a:rPr>
              <a:t>(</a:t>
            </a:r>
            <a:r>
              <a:rPr kumimoji="1" lang="en-US" altLang="zh-CN" sz="2400" dirty="0">
                <a:latin typeface="Consolas"/>
                <a:cs typeface="Consolas"/>
              </a:rPr>
              <a:t>rwlock_t *)</a:t>
            </a:r>
          </a:p>
          <a:p>
            <a:pPr marL="0" indent="0"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07540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Implementation I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9253" y="1393306"/>
            <a:ext cx="60157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typedef struct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pthread_mutex_t mutex;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pthread_cond_t cond;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int readers; // number of readers holding the lock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int writer;  // number of writers holding the lock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 rwlock_t;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63469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7693" y="158689"/>
            <a:ext cx="60157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typedef struct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pthread_mutex_t mutex;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pthread_cond_t cond;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int readers;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int writer;  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 rwlock_t;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157693" y="1810771"/>
            <a:ext cx="86732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34175" y="1898456"/>
            <a:ext cx="60157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void read_lock(rwlock_t* rwl) {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pthread_mutex_lock(&amp;rwl-&gt;mutex);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 </a:t>
            </a:r>
            <a:r>
              <a:rPr kumimoji="1" lang="en-US" altLang="zh-CN" sz="1600" dirty="0" smtClean="0">
                <a:latin typeface="Consolas"/>
                <a:cs typeface="Consolas"/>
              </a:rPr>
              <a:t>while(rwl-&gt;writers != 0) {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160754" y="86510"/>
            <a:ext cx="3693685" cy="1143000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kumimoji="1" lang="en-US" altLang="zh-CN" sz="2400" baseline="30000" dirty="0" smtClean="0">
                <a:solidFill>
                  <a:srgbClr val="000000"/>
                </a:solidFill>
                <a:latin typeface="Arial"/>
                <a:cs typeface="Arial"/>
              </a:rPr>
              <a:t>st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Implementation</a:t>
            </a:r>
            <a:endParaRPr kumimoji="1" lang="zh-CN" alt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8056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7693" y="158689"/>
            <a:ext cx="60157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typedef struct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pthread_mutex_t mutex;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pthread_cond_t cond;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int readers;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int writer;  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 rwlock_t;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157693" y="1810771"/>
            <a:ext cx="86732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34175" y="1898456"/>
            <a:ext cx="44753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void read_lock(rwlock_t* rwl)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600" dirty="0"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600" dirty="0">
                <a:latin typeface="Consolas"/>
                <a:cs typeface="Consolas"/>
              </a:rPr>
              <a:t>);</a:t>
            </a: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while(rwl-&gt;writers != 0) {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}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160754" y="98268"/>
            <a:ext cx="3693685" cy="1143000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kumimoji="1" lang="en-US" altLang="zh-CN" sz="2400" baseline="30000" dirty="0" smtClean="0">
                <a:solidFill>
                  <a:srgbClr val="000000"/>
                </a:solidFill>
                <a:latin typeface="Arial"/>
                <a:cs typeface="Arial"/>
              </a:rPr>
              <a:t>st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Implementation</a:t>
            </a:r>
            <a:endParaRPr kumimoji="1" lang="zh-CN" alt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1554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7693" y="158689"/>
            <a:ext cx="60157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typedef struct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pthread_mutex_t mutex;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pthread_cond_t cond;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int readers;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int writer;  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 rwlock_t;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157693" y="1810771"/>
            <a:ext cx="86732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34175" y="1898456"/>
            <a:ext cx="44753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void read_lock(rwlock_t* rwl)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600" dirty="0"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600" dirty="0">
                <a:latin typeface="Consolas"/>
                <a:cs typeface="Consolas"/>
              </a:rPr>
              <a:t>);</a:t>
            </a: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while(rwl-&gt;writers != 0) {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}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</a:t>
            </a:r>
            <a:r>
              <a:rPr kumimoji="1" lang="en-US" altLang="zh-CN" sz="1600" dirty="0" err="1">
                <a:latin typeface="Consolas"/>
                <a:cs typeface="Consolas"/>
              </a:rPr>
              <a:t>rwl</a:t>
            </a:r>
            <a:r>
              <a:rPr kumimoji="1" lang="en-US" altLang="zh-CN" sz="1600" dirty="0">
                <a:latin typeface="Consolas"/>
                <a:cs typeface="Consolas"/>
              </a:rPr>
              <a:t>-&gt;</a:t>
            </a:r>
            <a:r>
              <a:rPr kumimoji="1" lang="en-US" altLang="zh-CN" sz="1600" dirty="0" smtClean="0">
                <a:latin typeface="Consolas"/>
                <a:cs typeface="Consolas"/>
              </a:rPr>
              <a:t>readers++;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600" dirty="0">
                <a:latin typeface="Consolas"/>
                <a:cs typeface="Consolas"/>
              </a:rPr>
              <a:t>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160754" y="86510"/>
            <a:ext cx="3693685" cy="1143000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kumimoji="1" lang="en-US" altLang="zh-CN" sz="2400" baseline="30000" dirty="0" smtClean="0">
                <a:solidFill>
                  <a:srgbClr val="000000"/>
                </a:solidFill>
                <a:latin typeface="Arial"/>
                <a:cs typeface="Arial"/>
              </a:rPr>
              <a:t>st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Implementation</a:t>
            </a:r>
            <a:endParaRPr kumimoji="1" lang="zh-CN" alt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7387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7693" y="158689"/>
            <a:ext cx="60157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typedef struct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pthread_mutex_t mutex;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pthread_cond_t cond;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int readers;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int writer;  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 rwlock_t;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157693" y="1810771"/>
            <a:ext cx="86732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34175" y="1898456"/>
            <a:ext cx="44753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void read_lock(rwlock_t* rwl)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600" dirty="0"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600" dirty="0">
                <a:latin typeface="Consolas"/>
                <a:cs typeface="Consolas"/>
              </a:rPr>
              <a:t>);</a:t>
            </a: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while(rwl-&gt;writers != 0) {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}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</a:t>
            </a:r>
            <a:r>
              <a:rPr kumimoji="1" lang="en-US" altLang="zh-CN" sz="1600" dirty="0" err="1">
                <a:latin typeface="Consolas"/>
                <a:cs typeface="Consolas"/>
              </a:rPr>
              <a:t>rwl</a:t>
            </a:r>
            <a:r>
              <a:rPr kumimoji="1" lang="en-US" altLang="zh-CN" sz="1600" dirty="0">
                <a:latin typeface="Consolas"/>
                <a:cs typeface="Consolas"/>
              </a:rPr>
              <a:t>-&gt;</a:t>
            </a:r>
            <a:r>
              <a:rPr kumimoji="1" lang="en-US" altLang="zh-CN" sz="1600" dirty="0" smtClean="0">
                <a:latin typeface="Consolas"/>
                <a:cs typeface="Consolas"/>
              </a:rPr>
              <a:t>readers++;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600" dirty="0">
                <a:latin typeface="Consolas"/>
                <a:cs typeface="Consolas"/>
              </a:rPr>
              <a:t>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14845" y="1857803"/>
            <a:ext cx="447530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latin typeface="Consolas"/>
                <a:cs typeface="Consolas"/>
              </a:rPr>
              <a:t>v</a:t>
            </a:r>
            <a:r>
              <a:rPr kumimoji="1" lang="en-US" altLang="zh-CN" sz="1600" dirty="0" smtClean="0">
                <a:latin typeface="Consolas"/>
                <a:cs typeface="Consolas"/>
              </a:rPr>
              <a:t>oid write_lock(rwlock_t* rwl)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600" dirty="0"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600" dirty="0">
                <a:latin typeface="Consolas"/>
                <a:cs typeface="Consolas"/>
              </a:rPr>
              <a:t>);</a:t>
            </a: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while(rwl-&gt;readers &gt; 0)</a:t>
            </a:r>
          </a:p>
          <a:p>
            <a:endParaRPr kumimoji="1" lang="en-US" altLang="zh-CN" sz="1600" dirty="0">
              <a:latin typeface="Consolas"/>
              <a:cs typeface="Consolas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4409582" y="1810771"/>
            <a:ext cx="0" cy="4914948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5160754" y="86510"/>
            <a:ext cx="3693685" cy="1143000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kumimoji="1" lang="en-US" altLang="zh-CN" sz="2400" baseline="30000" dirty="0" smtClean="0">
                <a:solidFill>
                  <a:srgbClr val="000000"/>
                </a:solidFill>
                <a:latin typeface="Arial"/>
                <a:cs typeface="Arial"/>
              </a:rPr>
              <a:t>st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Implementation</a:t>
            </a:r>
            <a:endParaRPr kumimoji="1" lang="zh-CN" alt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081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7693" y="158689"/>
            <a:ext cx="60157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typedef struct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pthread_mutex_t mutex;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pthread_cond_t cond;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int readers;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int writer;  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 rwlock_t;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157693" y="1810771"/>
            <a:ext cx="86732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34175" y="1898456"/>
            <a:ext cx="44753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void read_lock(rwlock_t* rwl)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600" dirty="0"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600" dirty="0">
                <a:latin typeface="Consolas"/>
                <a:cs typeface="Consolas"/>
              </a:rPr>
              <a:t>);</a:t>
            </a: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while(rwl-&gt;writers != 0) {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}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</a:t>
            </a:r>
            <a:r>
              <a:rPr kumimoji="1" lang="en-US" altLang="zh-CN" sz="1600" dirty="0" err="1">
                <a:latin typeface="Consolas"/>
                <a:cs typeface="Consolas"/>
              </a:rPr>
              <a:t>rwl</a:t>
            </a:r>
            <a:r>
              <a:rPr kumimoji="1" lang="en-US" altLang="zh-CN" sz="1600" dirty="0">
                <a:latin typeface="Consolas"/>
                <a:cs typeface="Consolas"/>
              </a:rPr>
              <a:t>-&gt;</a:t>
            </a:r>
            <a:r>
              <a:rPr kumimoji="1" lang="en-US" altLang="zh-CN" sz="1600" dirty="0" smtClean="0">
                <a:latin typeface="Consolas"/>
                <a:cs typeface="Consolas"/>
              </a:rPr>
              <a:t>readers++;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600" dirty="0">
                <a:latin typeface="Consolas"/>
                <a:cs typeface="Consolas"/>
              </a:rPr>
              <a:t>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14845" y="1857803"/>
            <a:ext cx="44753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latin typeface="Consolas"/>
                <a:cs typeface="Consolas"/>
              </a:rPr>
              <a:t>v</a:t>
            </a:r>
            <a:r>
              <a:rPr kumimoji="1" lang="en-US" altLang="zh-CN" sz="1600" dirty="0" smtClean="0">
                <a:latin typeface="Consolas"/>
                <a:cs typeface="Consolas"/>
              </a:rPr>
              <a:t>oid write_lock(rwlock_t* rwl)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600" dirty="0"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600" dirty="0">
                <a:latin typeface="Consolas"/>
                <a:cs typeface="Consolas"/>
              </a:rPr>
              <a:t>);</a:t>
            </a: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while(rwl-&gt;writer != 0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|| rwl-&gt;readers &gt; 0) {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4409582" y="1810771"/>
            <a:ext cx="0" cy="4914948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160754" y="86510"/>
            <a:ext cx="3693685" cy="1143000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kumimoji="1" lang="en-US" altLang="zh-CN" sz="2400" baseline="30000" dirty="0" smtClean="0">
                <a:solidFill>
                  <a:srgbClr val="000000"/>
                </a:solidFill>
                <a:latin typeface="Arial"/>
                <a:cs typeface="Arial"/>
              </a:rPr>
              <a:t>st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Implementation</a:t>
            </a:r>
            <a:endParaRPr kumimoji="1" lang="zh-CN" alt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9477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7693" y="158689"/>
            <a:ext cx="60157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typedef struct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pthread_mutex_t mutex;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pthread_cond_t cond;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int readers;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int writer;  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 rwlock_t;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157693" y="1810771"/>
            <a:ext cx="86732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34175" y="1898456"/>
            <a:ext cx="44753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void read_lock(rwlock_t* rwl)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600" dirty="0"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600" dirty="0">
                <a:latin typeface="Consolas"/>
                <a:cs typeface="Consolas"/>
              </a:rPr>
              <a:t>);</a:t>
            </a: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while(rwl-&gt;writers != 0) {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}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</a:t>
            </a:r>
            <a:r>
              <a:rPr kumimoji="1" lang="en-US" altLang="zh-CN" sz="1600" dirty="0" err="1">
                <a:latin typeface="Consolas"/>
                <a:cs typeface="Consolas"/>
              </a:rPr>
              <a:t>rwl</a:t>
            </a:r>
            <a:r>
              <a:rPr kumimoji="1" lang="en-US" altLang="zh-CN" sz="1600" dirty="0">
                <a:latin typeface="Consolas"/>
                <a:cs typeface="Consolas"/>
              </a:rPr>
              <a:t>-&gt;</a:t>
            </a:r>
            <a:r>
              <a:rPr kumimoji="1" lang="en-US" altLang="zh-CN" sz="1600" dirty="0" smtClean="0">
                <a:latin typeface="Consolas"/>
                <a:cs typeface="Consolas"/>
              </a:rPr>
              <a:t>readers++;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600" dirty="0">
                <a:latin typeface="Consolas"/>
                <a:cs typeface="Consolas"/>
              </a:rPr>
              <a:t>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14845" y="1857803"/>
            <a:ext cx="447530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latin typeface="Consolas"/>
                <a:cs typeface="Consolas"/>
              </a:rPr>
              <a:t>v</a:t>
            </a:r>
            <a:r>
              <a:rPr kumimoji="1" lang="en-US" altLang="zh-CN" sz="1600" dirty="0" smtClean="0">
                <a:latin typeface="Consolas"/>
                <a:cs typeface="Consolas"/>
              </a:rPr>
              <a:t>oid write_lock(rwlock_t* rwl)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600" dirty="0"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600" dirty="0">
                <a:latin typeface="Consolas"/>
                <a:cs typeface="Consolas"/>
              </a:rPr>
              <a:t>);</a:t>
            </a: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while(rwl-&gt;writer != 0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|| rwl-&gt;readers &gt; 0) {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}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4409582" y="1810771"/>
            <a:ext cx="0" cy="4914948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160754" y="86510"/>
            <a:ext cx="3693685" cy="1143000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kumimoji="1" lang="en-US" altLang="zh-CN" sz="2400" baseline="30000" dirty="0" smtClean="0">
                <a:solidFill>
                  <a:srgbClr val="000000"/>
                </a:solidFill>
                <a:latin typeface="Arial"/>
                <a:cs typeface="Arial"/>
              </a:rPr>
              <a:t>st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Implementation</a:t>
            </a:r>
            <a:endParaRPr kumimoji="1" lang="zh-CN" alt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9477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7693" y="158689"/>
            <a:ext cx="60157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typedef struct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pthread_mutex_t mutex;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pthread_cond_t cond;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int readers;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int writer;  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 rwlock_t;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157693" y="1810771"/>
            <a:ext cx="86732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34175" y="1898456"/>
            <a:ext cx="44753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void read_lock(rwlock_t* rwl)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600" dirty="0"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600" dirty="0">
                <a:latin typeface="Consolas"/>
                <a:cs typeface="Consolas"/>
              </a:rPr>
              <a:t>);</a:t>
            </a: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while(rwl-&gt;writers != 0) {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}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</a:t>
            </a:r>
            <a:r>
              <a:rPr kumimoji="1" lang="en-US" altLang="zh-CN" sz="1600" dirty="0" err="1">
                <a:latin typeface="Consolas"/>
                <a:cs typeface="Consolas"/>
              </a:rPr>
              <a:t>rwl</a:t>
            </a:r>
            <a:r>
              <a:rPr kumimoji="1" lang="en-US" altLang="zh-CN" sz="1600" dirty="0">
                <a:latin typeface="Consolas"/>
                <a:cs typeface="Consolas"/>
              </a:rPr>
              <a:t>-&gt;</a:t>
            </a:r>
            <a:r>
              <a:rPr kumimoji="1" lang="en-US" altLang="zh-CN" sz="1600" dirty="0" smtClean="0">
                <a:latin typeface="Consolas"/>
                <a:cs typeface="Consolas"/>
              </a:rPr>
              <a:t>readers++;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600" dirty="0">
                <a:latin typeface="Consolas"/>
                <a:cs typeface="Consolas"/>
              </a:rPr>
              <a:t>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14845" y="1857803"/>
            <a:ext cx="44753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latin typeface="Consolas"/>
                <a:cs typeface="Consolas"/>
              </a:rPr>
              <a:t>v</a:t>
            </a:r>
            <a:r>
              <a:rPr kumimoji="1" lang="en-US" altLang="zh-CN" sz="1600" dirty="0" smtClean="0">
                <a:latin typeface="Consolas"/>
                <a:cs typeface="Consolas"/>
              </a:rPr>
              <a:t>oid write_lock(rwlock_t* rwl)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600" dirty="0"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600" dirty="0">
                <a:latin typeface="Consolas"/>
                <a:cs typeface="Consolas"/>
              </a:rPr>
              <a:t>);</a:t>
            </a: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while(rwl-&gt;writer != 0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|| rwl-&gt;readers &gt; 0) {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}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</a:t>
            </a:r>
            <a:r>
              <a:rPr kumimoji="1" lang="en-US" altLang="zh-CN" sz="1600" dirty="0" err="1">
                <a:latin typeface="Consolas"/>
                <a:cs typeface="Consolas"/>
              </a:rPr>
              <a:t>rwl</a:t>
            </a:r>
            <a:r>
              <a:rPr kumimoji="1" lang="en-US" altLang="zh-CN" sz="1600" dirty="0">
                <a:latin typeface="Consolas"/>
                <a:cs typeface="Consolas"/>
              </a:rPr>
              <a:t>-&gt;writer</a:t>
            </a:r>
            <a:r>
              <a:rPr kumimoji="1" lang="en-US" altLang="zh-CN" sz="1600" dirty="0" smtClean="0">
                <a:latin typeface="Consolas"/>
                <a:cs typeface="Consolas"/>
              </a:rPr>
              <a:t>++;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600" dirty="0">
                <a:latin typeface="Consolas"/>
                <a:cs typeface="Consolas"/>
              </a:rPr>
              <a:t>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4409582" y="1810771"/>
            <a:ext cx="0" cy="4914948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160754" y="86510"/>
            <a:ext cx="3693685" cy="1143000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kumimoji="1" lang="en-US" altLang="zh-CN" sz="2400" baseline="30000" dirty="0" smtClean="0">
                <a:solidFill>
                  <a:srgbClr val="000000"/>
                </a:solidFill>
                <a:latin typeface="Arial"/>
                <a:cs typeface="Arial"/>
              </a:rPr>
              <a:t>st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Implementation</a:t>
            </a:r>
            <a:endParaRPr kumimoji="1" lang="zh-CN" alt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0444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7693" y="158689"/>
            <a:ext cx="60157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typedef struct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pthread_mutex_t mutex;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pthread_cond_t cond;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int readers;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int writer;  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 rwlock_t;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157693" y="1810771"/>
            <a:ext cx="86732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34175" y="1898456"/>
            <a:ext cx="44753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void read_lock(rwlock_t* rwl)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600" dirty="0"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600" dirty="0">
                <a:latin typeface="Consolas"/>
                <a:cs typeface="Consolas"/>
              </a:rPr>
              <a:t>);</a:t>
            </a: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while(rwl-&gt;writers != 0) {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}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</a:t>
            </a:r>
            <a:r>
              <a:rPr kumimoji="1" lang="en-US" altLang="zh-CN" sz="1600" dirty="0" err="1">
                <a:latin typeface="Consolas"/>
                <a:cs typeface="Consolas"/>
              </a:rPr>
              <a:t>rwl</a:t>
            </a:r>
            <a:r>
              <a:rPr kumimoji="1" lang="en-US" altLang="zh-CN" sz="1600" dirty="0">
                <a:latin typeface="Consolas"/>
                <a:cs typeface="Consolas"/>
              </a:rPr>
              <a:t>-&gt;</a:t>
            </a:r>
            <a:r>
              <a:rPr kumimoji="1" lang="en-US" altLang="zh-CN" sz="1600" dirty="0" smtClean="0">
                <a:latin typeface="Consolas"/>
                <a:cs typeface="Consolas"/>
              </a:rPr>
              <a:t>readers++;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600" dirty="0">
                <a:latin typeface="Consolas"/>
                <a:cs typeface="Consolas"/>
              </a:rPr>
              <a:t>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14845" y="1857803"/>
            <a:ext cx="44753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latin typeface="Consolas"/>
                <a:cs typeface="Consolas"/>
              </a:rPr>
              <a:t>v</a:t>
            </a:r>
            <a:r>
              <a:rPr kumimoji="1" lang="en-US" altLang="zh-CN" sz="1600" dirty="0" smtClean="0">
                <a:latin typeface="Consolas"/>
                <a:cs typeface="Consolas"/>
              </a:rPr>
              <a:t>oid write_lock(rwlock_t* rwl)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600" dirty="0"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600" dirty="0">
                <a:latin typeface="Consolas"/>
                <a:cs typeface="Consolas"/>
              </a:rPr>
              <a:t>);</a:t>
            </a: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while(rwl-&gt;writer != 0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|| rwl-&gt;readers &gt; 0) {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}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</a:t>
            </a:r>
            <a:r>
              <a:rPr kumimoji="1" lang="en-US" altLang="zh-CN" sz="1600" dirty="0" err="1">
                <a:latin typeface="Consolas"/>
                <a:cs typeface="Consolas"/>
              </a:rPr>
              <a:t>rwl</a:t>
            </a:r>
            <a:r>
              <a:rPr kumimoji="1" lang="en-US" altLang="zh-CN" sz="1600" dirty="0">
                <a:latin typeface="Consolas"/>
                <a:cs typeface="Consolas"/>
              </a:rPr>
              <a:t>-&gt;writer</a:t>
            </a:r>
            <a:r>
              <a:rPr kumimoji="1" lang="en-US" altLang="zh-CN" sz="1600" dirty="0" smtClean="0">
                <a:latin typeface="Consolas"/>
                <a:cs typeface="Consolas"/>
              </a:rPr>
              <a:t>++;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600" dirty="0">
                <a:latin typeface="Consolas"/>
                <a:cs typeface="Consolas"/>
              </a:rPr>
              <a:t>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4409582" y="1810771"/>
            <a:ext cx="0" cy="4914948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-6934" y="4437780"/>
            <a:ext cx="46394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void read_unlock(rwlock_t* rwl)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600" dirty="0"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600" dirty="0">
                <a:latin typeface="Consolas"/>
                <a:cs typeface="Consolas"/>
              </a:rPr>
              <a:t>);</a:t>
            </a: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</a:t>
            </a:r>
            <a:r>
              <a:rPr kumimoji="1" lang="en-US" altLang="zh-CN" sz="1600" dirty="0" err="1">
                <a:latin typeface="Consolas"/>
                <a:cs typeface="Consolas"/>
              </a:rPr>
              <a:t>rwl</a:t>
            </a:r>
            <a:r>
              <a:rPr kumimoji="1" lang="en-US" altLang="zh-CN" sz="1600" dirty="0">
                <a:latin typeface="Consolas"/>
                <a:cs typeface="Consolas"/>
              </a:rPr>
              <a:t>-&gt;readers-</a:t>
            </a:r>
            <a:r>
              <a:rPr kumimoji="1" lang="en-US" altLang="zh-CN" sz="1600" dirty="0" smtClean="0">
                <a:latin typeface="Consolas"/>
                <a:cs typeface="Consolas"/>
              </a:rPr>
              <a:t>-;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5160754" y="86510"/>
            <a:ext cx="3693685" cy="1143000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kumimoji="1" lang="en-US" altLang="zh-CN" sz="2400" baseline="30000" dirty="0" smtClean="0">
                <a:solidFill>
                  <a:srgbClr val="000000"/>
                </a:solidFill>
                <a:latin typeface="Arial"/>
                <a:cs typeface="Arial"/>
              </a:rPr>
              <a:t>st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Implementation</a:t>
            </a:r>
            <a:endParaRPr kumimoji="1" lang="zh-CN" alt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8715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735" y="677450"/>
            <a:ext cx="4926413" cy="6247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account *accounts[</a:t>
            </a:r>
            <a:r>
              <a:rPr lang="en-US" altLang="zh-CN" sz="1600" dirty="0" smtClean="0">
                <a:latin typeface="Consolas"/>
                <a:cs typeface="Consolas"/>
              </a:rPr>
              <a:t>10];</a:t>
            </a:r>
          </a:p>
          <a:p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pthread_mutex_t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mus[10];</a:t>
            </a:r>
            <a:endParaRPr lang="en-US" altLang="zh-CN" sz="1600" dirty="0">
              <a:latin typeface="Consolas"/>
              <a:cs typeface="Consolas"/>
            </a:endParaRP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void transfer(int x, int y, int amount)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pthread_mutex_lock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mus[x]);</a:t>
            </a:r>
          </a:p>
          <a:p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   pthread_mutex_lock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(&amp;mus[y]);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	accounts[x]-&gt;</a:t>
            </a:r>
            <a:r>
              <a:rPr lang="en-US" altLang="zh-CN" sz="1600" dirty="0" err="1">
                <a:latin typeface="Consolas"/>
                <a:cs typeface="Consolas"/>
              </a:rPr>
              <a:t>val</a:t>
            </a:r>
            <a:r>
              <a:rPr lang="en-US" altLang="zh-CN" sz="1600" dirty="0">
                <a:latin typeface="Consolas"/>
                <a:cs typeface="Consolas"/>
              </a:rPr>
              <a:t> -= amount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	</a:t>
            </a:r>
            <a:r>
              <a:rPr lang="en-US" altLang="zh-CN" sz="1600" dirty="0" smtClean="0">
                <a:latin typeface="Consolas"/>
                <a:cs typeface="Consolas"/>
              </a:rPr>
              <a:t>accounts</a:t>
            </a:r>
            <a:r>
              <a:rPr lang="en-US" altLang="zh-CN" sz="1600" dirty="0">
                <a:latin typeface="Consolas"/>
                <a:cs typeface="Consolas"/>
              </a:rPr>
              <a:t>[y]-&gt;</a:t>
            </a:r>
            <a:r>
              <a:rPr lang="en-US" altLang="zh-CN" sz="1600" dirty="0" err="1">
                <a:latin typeface="Consolas"/>
                <a:cs typeface="Consolas"/>
              </a:rPr>
              <a:t>val</a:t>
            </a:r>
            <a:r>
              <a:rPr lang="en-US" altLang="zh-CN" sz="1600" dirty="0">
                <a:latin typeface="Consolas"/>
                <a:cs typeface="Consolas"/>
              </a:rPr>
              <a:t> += amount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pthread_mutex_unlock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(&amp;mus[x]);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pthread_mutex_unlock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mus[y])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  <a:endParaRPr lang="en-US" altLang="zh-CN" sz="1600" dirty="0">
              <a:latin typeface="Consolas"/>
              <a:cs typeface="Consolas"/>
            </a:endParaRP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int sum(int x, int y)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pthread_mutex_lock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mus[x]);</a:t>
            </a:r>
          </a:p>
          <a:p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   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pthread_mutex_lock(&amp;mus[y])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</a:p>
          <a:p>
            <a:r>
              <a:rPr kumimoji="1"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 int xv = </a:t>
            </a:r>
            <a:r>
              <a:rPr lang="en-US" altLang="zh-CN" sz="1600" dirty="0">
                <a:latin typeface="Consolas"/>
                <a:cs typeface="Consolas"/>
              </a:rPr>
              <a:t>accounts[x]-&gt;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r>
              <a:rPr kumimoji="1"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  int </a:t>
            </a:r>
            <a:r>
              <a:rPr kumimoji="1"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yv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= </a:t>
            </a:r>
            <a:r>
              <a:rPr lang="en-US" altLang="zh-CN" sz="1600" dirty="0">
                <a:latin typeface="Consolas"/>
                <a:cs typeface="Consolas"/>
              </a:rPr>
              <a:t>accounts</a:t>
            </a:r>
            <a:r>
              <a:rPr lang="en-US" altLang="zh-CN" sz="1600" dirty="0" smtClean="0">
                <a:latin typeface="Consolas"/>
                <a:cs typeface="Consolas"/>
              </a:rPr>
              <a:t>[y]</a:t>
            </a:r>
            <a:r>
              <a:rPr lang="en-US" altLang="zh-CN" sz="1600" dirty="0">
                <a:latin typeface="Consolas"/>
                <a:cs typeface="Consolas"/>
              </a:rPr>
              <a:t>-&gt;</a:t>
            </a:r>
            <a:r>
              <a:rPr lang="en-US" altLang="zh-CN" sz="1600" dirty="0" err="1">
                <a:latin typeface="Consolas"/>
                <a:cs typeface="Consolas"/>
              </a:rPr>
              <a:t>val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pthread_mutex_unlock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(&amp;mus[x]);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    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pthread_mutex_unlock(&amp;mus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[y]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);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   </a:t>
            </a:r>
            <a:r>
              <a:rPr kumimoji="1" lang="en-US" altLang="zh-CN" sz="1600" dirty="0" smtClean="0">
                <a:latin typeface="Consolas"/>
                <a:cs typeface="Consolas"/>
              </a:rPr>
              <a:t>return xv +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yv</a:t>
            </a:r>
            <a:r>
              <a:rPr kumimoji="1" lang="en-US" altLang="zh-CN" sz="1600" dirty="0" smtClean="0">
                <a:latin typeface="Consolas"/>
                <a:cs typeface="Consolas"/>
              </a:rPr>
              <a:t>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}</a:t>
            </a:r>
            <a:endParaRPr lang="zh-CN" altLang="en-US" sz="1600" dirty="0">
              <a:latin typeface="Consolas"/>
              <a:cs typeface="Consolas"/>
            </a:endParaRPr>
          </a:p>
        </p:txBody>
      </p:sp>
      <p:grpSp>
        <p:nvGrpSpPr>
          <p:cNvPr id="23" name="组 22"/>
          <p:cNvGrpSpPr/>
          <p:nvPr/>
        </p:nvGrpSpPr>
        <p:grpSpPr>
          <a:xfrm>
            <a:off x="4895067" y="3242146"/>
            <a:ext cx="3667736" cy="1140550"/>
            <a:chOff x="5315015" y="2763189"/>
            <a:chExt cx="3667736" cy="1140550"/>
          </a:xfrm>
        </p:grpSpPr>
        <p:sp>
          <p:nvSpPr>
            <p:cNvPr id="24" name="矩形 23"/>
            <p:cNvSpPr/>
            <p:nvPr/>
          </p:nvSpPr>
          <p:spPr>
            <a:xfrm>
              <a:off x="5315015" y="2763189"/>
              <a:ext cx="3667736" cy="1140550"/>
            </a:xfrm>
            <a:prstGeom prst="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720640" y="2897907"/>
              <a:ext cx="10059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latin typeface="Arial"/>
                  <a:cs typeface="Arial"/>
                </a:rPr>
                <a:t>Thread </a:t>
              </a:r>
              <a:r>
                <a:rPr kumimoji="1" lang="en-US" altLang="zh-CN" sz="1600" dirty="0" smtClean="0">
                  <a:latin typeface="Arial"/>
                  <a:cs typeface="Arial"/>
                </a:rPr>
                <a:t>1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  <p:sp>
          <p:nvSpPr>
            <p:cNvPr id="26" name="任意形状 25"/>
            <p:cNvSpPr/>
            <p:nvPr/>
          </p:nvSpPr>
          <p:spPr>
            <a:xfrm>
              <a:off x="6746886" y="2911681"/>
              <a:ext cx="157594" cy="324780"/>
            </a:xfrm>
            <a:custGeom>
              <a:avLst/>
              <a:gdLst>
                <a:gd name="connsiteX0" fmla="*/ 0 w 477642"/>
                <a:gd name="connsiteY0" fmla="*/ 0 h 711200"/>
                <a:gd name="connsiteX1" fmla="*/ 477520 w 477642"/>
                <a:gd name="connsiteY1" fmla="*/ 172720 h 711200"/>
                <a:gd name="connsiteX2" fmla="*/ 50800 w 477642"/>
                <a:gd name="connsiteY2" fmla="*/ 487680 h 711200"/>
                <a:gd name="connsiteX3" fmla="*/ 457200 w 477642"/>
                <a:gd name="connsiteY3" fmla="*/ 711200 h 711200"/>
                <a:gd name="connsiteX4" fmla="*/ 457200 w 477642"/>
                <a:gd name="connsiteY4" fmla="*/ 711200 h 711200"/>
                <a:gd name="connsiteX5" fmla="*/ 457200 w 477642"/>
                <a:gd name="connsiteY5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7642" h="711200">
                  <a:moveTo>
                    <a:pt x="0" y="0"/>
                  </a:moveTo>
                  <a:cubicBezTo>
                    <a:pt x="234526" y="45720"/>
                    <a:pt x="469053" y="91440"/>
                    <a:pt x="477520" y="172720"/>
                  </a:cubicBezTo>
                  <a:cubicBezTo>
                    <a:pt x="485987" y="254000"/>
                    <a:pt x="54187" y="397933"/>
                    <a:pt x="50800" y="487680"/>
                  </a:cubicBezTo>
                  <a:cubicBezTo>
                    <a:pt x="47413" y="577427"/>
                    <a:pt x="457200" y="711200"/>
                    <a:pt x="457200" y="711200"/>
                  </a:cubicBezTo>
                  <a:lnTo>
                    <a:pt x="457200" y="711200"/>
                  </a:lnTo>
                  <a:lnTo>
                    <a:pt x="457200" y="711200"/>
                  </a:lnTo>
                </a:path>
              </a:pathLst>
            </a:custGeom>
            <a:ln w="38100" cmpd="sng"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7" name="矩形 26"/>
            <p:cNvSpPr/>
            <p:nvPr/>
          </p:nvSpPr>
          <p:spPr>
            <a:xfrm>
              <a:off x="7538746" y="2901634"/>
              <a:ext cx="10059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latin typeface="Arial"/>
                  <a:cs typeface="Arial"/>
                </a:rPr>
                <a:t>Thread 2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  <p:sp>
          <p:nvSpPr>
            <p:cNvPr id="28" name="任意形状 27"/>
            <p:cNvSpPr/>
            <p:nvPr/>
          </p:nvSpPr>
          <p:spPr>
            <a:xfrm>
              <a:off x="8564992" y="2915408"/>
              <a:ext cx="157594" cy="324780"/>
            </a:xfrm>
            <a:custGeom>
              <a:avLst/>
              <a:gdLst>
                <a:gd name="connsiteX0" fmla="*/ 0 w 477642"/>
                <a:gd name="connsiteY0" fmla="*/ 0 h 711200"/>
                <a:gd name="connsiteX1" fmla="*/ 477520 w 477642"/>
                <a:gd name="connsiteY1" fmla="*/ 172720 h 711200"/>
                <a:gd name="connsiteX2" fmla="*/ 50800 w 477642"/>
                <a:gd name="connsiteY2" fmla="*/ 487680 h 711200"/>
                <a:gd name="connsiteX3" fmla="*/ 457200 w 477642"/>
                <a:gd name="connsiteY3" fmla="*/ 711200 h 711200"/>
                <a:gd name="connsiteX4" fmla="*/ 457200 w 477642"/>
                <a:gd name="connsiteY4" fmla="*/ 711200 h 711200"/>
                <a:gd name="connsiteX5" fmla="*/ 457200 w 477642"/>
                <a:gd name="connsiteY5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7642" h="711200">
                  <a:moveTo>
                    <a:pt x="0" y="0"/>
                  </a:moveTo>
                  <a:cubicBezTo>
                    <a:pt x="234526" y="45720"/>
                    <a:pt x="469053" y="91440"/>
                    <a:pt x="477520" y="172720"/>
                  </a:cubicBezTo>
                  <a:cubicBezTo>
                    <a:pt x="485987" y="254000"/>
                    <a:pt x="54187" y="397933"/>
                    <a:pt x="50800" y="487680"/>
                  </a:cubicBezTo>
                  <a:cubicBezTo>
                    <a:pt x="47413" y="577427"/>
                    <a:pt x="457200" y="711200"/>
                    <a:pt x="457200" y="711200"/>
                  </a:cubicBezTo>
                  <a:lnTo>
                    <a:pt x="457200" y="711200"/>
                  </a:lnTo>
                  <a:lnTo>
                    <a:pt x="457200" y="711200"/>
                  </a:lnTo>
                </a:path>
              </a:pathLst>
            </a:custGeom>
            <a:ln w="38100" cmpd="sng"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9" name="矩形 28"/>
            <p:cNvSpPr/>
            <p:nvPr/>
          </p:nvSpPr>
          <p:spPr>
            <a:xfrm>
              <a:off x="5632508" y="3326377"/>
              <a:ext cx="13268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nsolas"/>
                  <a:cs typeface="Consolas"/>
                </a:rPr>
                <a:t>sum(1, 2)</a:t>
              </a:r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7479484" y="3337415"/>
              <a:ext cx="13268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nsolas"/>
                  <a:cs typeface="Consolas"/>
                </a:rPr>
                <a:t>sum(1, </a:t>
              </a:r>
              <a:r>
                <a:rPr lang="en-US" altLang="zh-CN" dirty="0">
                  <a:latin typeface="Consolas"/>
                  <a:cs typeface="Consolas"/>
                </a:rPr>
                <a:t>2</a:t>
              </a:r>
              <a:r>
                <a:rPr lang="en-US" altLang="zh-CN" dirty="0" smtClean="0">
                  <a:latin typeface="Consolas"/>
                  <a:cs typeface="Consolas"/>
                </a:rPr>
                <a:t>)</a:t>
              </a:r>
              <a:endParaRPr lang="zh-CN" altLang="en-US" dirty="0"/>
            </a:p>
          </p:txBody>
        </p:sp>
      </p:grpSp>
      <p:sp>
        <p:nvSpPr>
          <p:cNvPr id="14" name="矩形 13"/>
          <p:cNvSpPr/>
          <p:nvPr/>
        </p:nvSpPr>
        <p:spPr>
          <a:xfrm>
            <a:off x="4730723" y="2243283"/>
            <a:ext cx="46471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solidFill>
                  <a:srgbClr val="C0504D"/>
                </a:solidFill>
                <a:latin typeface="Arial"/>
                <a:cs typeface="Arial"/>
              </a:rPr>
              <a:t>No thread is able to observe the middle </a:t>
            </a:r>
          </a:p>
          <a:p>
            <a:r>
              <a:rPr kumimoji="1" lang="en-US" altLang="zh-CN" sz="2000" dirty="0" smtClean="0">
                <a:solidFill>
                  <a:srgbClr val="C0504D"/>
                </a:solidFill>
                <a:latin typeface="Arial"/>
                <a:cs typeface="Arial"/>
              </a:rPr>
              <a:t>state of the transfer.</a:t>
            </a:r>
          </a:p>
        </p:txBody>
      </p:sp>
      <p:sp>
        <p:nvSpPr>
          <p:cNvPr id="3" name="矩形 2"/>
          <p:cNvSpPr/>
          <p:nvPr/>
        </p:nvSpPr>
        <p:spPr>
          <a:xfrm>
            <a:off x="4773594" y="1018065"/>
            <a:ext cx="2073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typedef struct 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 char *name;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 int </a:t>
            </a:r>
            <a:r>
              <a:rPr lang="en-US" altLang="zh-CN" sz="1600" dirty="0" err="1">
                <a:latin typeface="Consolas"/>
                <a:cs typeface="Consolas"/>
              </a:rPr>
              <a:t>val</a:t>
            </a:r>
            <a:r>
              <a:rPr lang="en-US" altLang="zh-CN" sz="16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} account;</a:t>
            </a: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356721" y="-9652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Review Previous Example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719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7693" y="158689"/>
            <a:ext cx="60157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typedef struct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pthread_mutex_t mutex;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pthread_cond_t cond;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int readers;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int writer;  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 rwlock_t;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157693" y="1810771"/>
            <a:ext cx="86732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34175" y="1898456"/>
            <a:ext cx="44753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void read_lock(rwlock_t* rwl)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600" dirty="0"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600" dirty="0">
                <a:latin typeface="Consolas"/>
                <a:cs typeface="Consolas"/>
              </a:rPr>
              <a:t>);</a:t>
            </a: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while(rwl-&gt;writers != 0) {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}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</a:t>
            </a:r>
            <a:r>
              <a:rPr kumimoji="1" lang="en-US" altLang="zh-CN" sz="1600" dirty="0">
                <a:latin typeface="Consolas"/>
                <a:cs typeface="Consolas"/>
              </a:rPr>
              <a:t>rwl-&gt;</a:t>
            </a:r>
            <a:r>
              <a:rPr kumimoji="1" lang="en-US" altLang="zh-CN" sz="1600" dirty="0" smtClean="0">
                <a:latin typeface="Consolas"/>
                <a:cs typeface="Consolas"/>
              </a:rPr>
              <a:t>readers++;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600" dirty="0">
                <a:latin typeface="Consolas"/>
                <a:cs typeface="Consolas"/>
              </a:rPr>
              <a:t>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14845" y="1857803"/>
            <a:ext cx="44753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latin typeface="Consolas"/>
                <a:cs typeface="Consolas"/>
              </a:rPr>
              <a:t>v</a:t>
            </a:r>
            <a:r>
              <a:rPr kumimoji="1" lang="en-US" altLang="zh-CN" sz="1600" dirty="0" smtClean="0">
                <a:latin typeface="Consolas"/>
                <a:cs typeface="Consolas"/>
              </a:rPr>
              <a:t>oid write_lock(rwlock_t* rwl)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600" dirty="0"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600" dirty="0">
                <a:latin typeface="Consolas"/>
                <a:cs typeface="Consolas"/>
              </a:rPr>
              <a:t>);</a:t>
            </a: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while(rwl-&gt;writer != 0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|| rwl-&gt;readers &gt; 0) {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}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</a:t>
            </a:r>
            <a:r>
              <a:rPr kumimoji="1" lang="en-US" altLang="zh-CN" sz="1600" dirty="0">
                <a:latin typeface="Consolas"/>
                <a:cs typeface="Consolas"/>
              </a:rPr>
              <a:t>rwl-&gt;</a:t>
            </a:r>
            <a:r>
              <a:rPr kumimoji="1" lang="en-US" altLang="zh-CN" sz="1600" dirty="0" smtClean="0">
                <a:latin typeface="Consolas"/>
                <a:cs typeface="Consolas"/>
              </a:rPr>
              <a:t>writer++;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600" dirty="0">
                <a:latin typeface="Consolas"/>
                <a:cs typeface="Consolas"/>
              </a:rPr>
              <a:t>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4409582" y="1810771"/>
            <a:ext cx="0" cy="4914948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-6934" y="4437780"/>
            <a:ext cx="46394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void read_unlock(rwlock_t* rwl)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600" dirty="0"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600" dirty="0">
                <a:latin typeface="Consolas"/>
                <a:cs typeface="Consolas"/>
              </a:rPr>
              <a:t>);</a:t>
            </a: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</a:t>
            </a:r>
            <a:r>
              <a:rPr kumimoji="1" lang="en-US" altLang="zh-CN" sz="1600" dirty="0">
                <a:latin typeface="Consolas"/>
                <a:cs typeface="Consolas"/>
              </a:rPr>
              <a:t>rwl-&gt;</a:t>
            </a:r>
            <a:r>
              <a:rPr kumimoji="1" lang="en-US" altLang="zh-CN" sz="1600" dirty="0" smtClean="0">
                <a:latin typeface="Consolas"/>
                <a:cs typeface="Consolas"/>
              </a:rPr>
              <a:t>readers--;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if(reader == 0)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pthread_cond_broadcast(&amp;rwl-&gt;cond);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600" dirty="0">
                <a:latin typeface="Consolas"/>
                <a:cs typeface="Consolas"/>
              </a:rPr>
              <a:t>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5160754" y="86510"/>
            <a:ext cx="3693685" cy="1143000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kumimoji="1" lang="en-US" altLang="zh-CN" sz="2400" baseline="30000" dirty="0" smtClean="0">
                <a:solidFill>
                  <a:srgbClr val="000000"/>
                </a:solidFill>
                <a:latin typeface="Arial"/>
                <a:cs typeface="Arial"/>
              </a:rPr>
              <a:t>st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Implementation</a:t>
            </a:r>
            <a:endParaRPr kumimoji="1" lang="zh-CN" alt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372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7693" y="158689"/>
            <a:ext cx="60157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typedef struct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pthread_mutex_t mutex;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pthread_cond_t cond;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int readers;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int writer;  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 rwlock_t;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157693" y="1810771"/>
            <a:ext cx="86732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34175" y="1898456"/>
            <a:ext cx="44753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void read_lock(rwlock_t* rwl)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600" dirty="0"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600" dirty="0">
                <a:latin typeface="Consolas"/>
                <a:cs typeface="Consolas"/>
              </a:rPr>
              <a:t>);</a:t>
            </a: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while(rwl-&gt;writers != 0) {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}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</a:t>
            </a:r>
            <a:r>
              <a:rPr kumimoji="1" lang="en-US" altLang="zh-CN" sz="1600" dirty="0">
                <a:latin typeface="Consolas"/>
                <a:cs typeface="Consolas"/>
              </a:rPr>
              <a:t>rwl-&gt;</a:t>
            </a:r>
            <a:r>
              <a:rPr kumimoji="1" lang="en-US" altLang="zh-CN" sz="1600" dirty="0" smtClean="0">
                <a:latin typeface="Consolas"/>
                <a:cs typeface="Consolas"/>
              </a:rPr>
              <a:t>readers++;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600" dirty="0">
                <a:latin typeface="Consolas"/>
                <a:cs typeface="Consolas"/>
              </a:rPr>
              <a:t>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14845" y="1857803"/>
            <a:ext cx="44753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latin typeface="Consolas"/>
                <a:cs typeface="Consolas"/>
              </a:rPr>
              <a:t>v</a:t>
            </a:r>
            <a:r>
              <a:rPr kumimoji="1" lang="en-US" altLang="zh-CN" sz="1600" dirty="0" smtClean="0">
                <a:latin typeface="Consolas"/>
                <a:cs typeface="Consolas"/>
              </a:rPr>
              <a:t>oid write_lock(rwlock_t* rwl)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600" dirty="0"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600" dirty="0">
                <a:latin typeface="Consolas"/>
                <a:cs typeface="Consolas"/>
              </a:rPr>
              <a:t>);</a:t>
            </a: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while(rwl-&gt;writer != 0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|| rwl-&gt;readers &gt; 0) {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}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</a:t>
            </a:r>
            <a:r>
              <a:rPr kumimoji="1" lang="en-US" altLang="zh-CN" sz="1600" dirty="0">
                <a:latin typeface="Consolas"/>
                <a:cs typeface="Consolas"/>
              </a:rPr>
              <a:t>rwl-&gt;</a:t>
            </a:r>
            <a:r>
              <a:rPr kumimoji="1" lang="en-US" altLang="zh-CN" sz="1600" dirty="0" smtClean="0">
                <a:latin typeface="Consolas"/>
                <a:cs typeface="Consolas"/>
              </a:rPr>
              <a:t>writer++;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600" dirty="0">
                <a:latin typeface="Consolas"/>
                <a:cs typeface="Consolas"/>
              </a:rPr>
              <a:t>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4409582" y="1810771"/>
            <a:ext cx="0" cy="4914948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-18693" y="4437780"/>
            <a:ext cx="46394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void read_unlock(rwlock_t* rwl)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600" dirty="0"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600" dirty="0">
                <a:latin typeface="Consolas"/>
                <a:cs typeface="Consolas"/>
              </a:rPr>
              <a:t>);</a:t>
            </a: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</a:t>
            </a:r>
            <a:r>
              <a:rPr kumimoji="1" lang="en-US" altLang="zh-CN" sz="1600" dirty="0">
                <a:latin typeface="Consolas"/>
                <a:cs typeface="Consolas"/>
              </a:rPr>
              <a:t>rwl-&gt;</a:t>
            </a:r>
            <a:r>
              <a:rPr kumimoji="1" lang="en-US" altLang="zh-CN" sz="1600" dirty="0" smtClean="0">
                <a:latin typeface="Consolas"/>
                <a:cs typeface="Consolas"/>
              </a:rPr>
              <a:t>readers--;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if(reader == 0)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pthread_cond_broadcast(&amp;rwl-&gt;cond);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600" dirty="0">
                <a:latin typeface="Consolas"/>
                <a:cs typeface="Consolas"/>
              </a:rPr>
              <a:t>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15413" y="4484358"/>
            <a:ext cx="46394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latin typeface="Consolas"/>
                <a:cs typeface="Consolas"/>
              </a:rPr>
              <a:t>v</a:t>
            </a:r>
            <a:r>
              <a:rPr kumimoji="1" lang="en-US" altLang="zh-CN" sz="1600" dirty="0" smtClean="0">
                <a:latin typeface="Consolas"/>
                <a:cs typeface="Consolas"/>
              </a:rPr>
              <a:t>oid write_unlock(rwlock_t* rwl)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600" dirty="0"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600" dirty="0">
                <a:latin typeface="Consolas"/>
                <a:cs typeface="Consolas"/>
              </a:rPr>
              <a:t>);</a:t>
            </a: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</a:t>
            </a:r>
            <a:r>
              <a:rPr kumimoji="1" lang="en-US" altLang="zh-CN" sz="1600" dirty="0">
                <a:latin typeface="Consolas"/>
                <a:cs typeface="Consolas"/>
              </a:rPr>
              <a:t>rwl-&gt;</a:t>
            </a:r>
            <a:r>
              <a:rPr kumimoji="1" lang="en-US" altLang="zh-CN" sz="1600" dirty="0" smtClean="0">
                <a:latin typeface="Consolas"/>
                <a:cs typeface="Consolas"/>
              </a:rPr>
              <a:t>writer--;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pthread_cond_broadcast(&amp;rwl-&gt;cond);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600" dirty="0">
                <a:latin typeface="Consolas"/>
                <a:cs typeface="Consolas"/>
              </a:rPr>
              <a:t>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160754" y="86510"/>
            <a:ext cx="3693685" cy="1143000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kumimoji="1" lang="en-US" altLang="zh-CN" sz="2400" baseline="30000" dirty="0" smtClean="0">
                <a:solidFill>
                  <a:srgbClr val="000000"/>
                </a:solidFill>
                <a:latin typeface="Arial"/>
                <a:cs typeface="Arial"/>
              </a:rPr>
              <a:t>st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Implementation</a:t>
            </a:r>
            <a:endParaRPr kumimoji="1" lang="zh-CN" alt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8740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 Read/Write Counter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45466" y="2533395"/>
            <a:ext cx="32175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1600" dirty="0" smtClean="0">
                <a:latin typeface="Consolas"/>
                <a:cs typeface="Consolas"/>
              </a:rPr>
              <a:t> get() {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read_lock(&amp;rwlock);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int v = global;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read_unlock(&amp;rwlock);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return v;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5467" y="4164778"/>
            <a:ext cx="33355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void update()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write_lock(&amp;</a:t>
            </a:r>
            <a:r>
              <a:rPr kumimoji="1" lang="en-US" altLang="zh-CN" sz="1600" dirty="0">
                <a:latin typeface="Consolas"/>
                <a:cs typeface="Consolas"/>
              </a:rPr>
              <a:t>rwlock</a:t>
            </a:r>
            <a:r>
              <a:rPr kumimoji="1" lang="en-US" altLang="zh-CN" sz="1600" dirty="0" smtClean="0">
                <a:latin typeface="Consolas"/>
                <a:cs typeface="Consolas"/>
              </a:rPr>
              <a:t>)</a:t>
            </a:r>
            <a:r>
              <a:rPr kumimoji="1" lang="en-US" altLang="zh-CN" sz="1600" dirty="0">
                <a:latin typeface="Consolas"/>
                <a:cs typeface="Consolas"/>
              </a:rPr>
              <a:t>;</a:t>
            </a: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global++;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write_unlock(&amp;rwlock);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5466" y="1608577"/>
            <a:ext cx="321757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int global;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rwlock_t rwlock; 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63040" y="1733019"/>
            <a:ext cx="540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Multiple threads invoke </a:t>
            </a:r>
            <a:r>
              <a:rPr kumimoji="1" lang="en-US" altLang="zh-CN" dirty="0" smtClean="0">
                <a:latin typeface="Consolas"/>
                <a:cs typeface="Consolas"/>
              </a:rPr>
              <a:t>get</a:t>
            </a:r>
            <a:r>
              <a:rPr kumimoji="1" lang="en-US" altLang="zh-CN" dirty="0" smtClean="0">
                <a:latin typeface="Arial"/>
                <a:cs typeface="Arial"/>
              </a:rPr>
              <a:t> and </a:t>
            </a:r>
            <a:r>
              <a:rPr kumimoji="1" lang="en-US" altLang="zh-CN" dirty="0" smtClean="0">
                <a:latin typeface="Consolas"/>
                <a:cs typeface="Consolas"/>
              </a:rPr>
              <a:t>update</a:t>
            </a:r>
            <a:r>
              <a:rPr kumimoji="1" lang="en-US" altLang="zh-CN" dirty="0" smtClean="0">
                <a:latin typeface="Arial"/>
                <a:cs typeface="Arial"/>
              </a:rPr>
              <a:t> functions </a:t>
            </a:r>
          </a:p>
          <a:p>
            <a:r>
              <a:rPr kumimoji="1" lang="en-US" altLang="zh-CN" dirty="0" smtClean="0">
                <a:latin typeface="Arial"/>
                <a:cs typeface="Arial"/>
              </a:rPr>
              <a:t>concurrently. </a:t>
            </a:r>
            <a:endParaRPr kumimoji="1" lang="en-US" altLang="zh-CN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6204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53201" y="69607"/>
            <a:ext cx="424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prstClr val="black"/>
                </a:solidFill>
                <a:latin typeface="Consolas"/>
                <a:cs typeface="Consolas"/>
              </a:rPr>
              <a:t>rwlock &lt; readers: 0, writer: 0 &gt;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35843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68353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1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1686356" y="647166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806967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-22495" y="140588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2453201" y="69607"/>
            <a:ext cx="424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prstClr val="black"/>
                </a:solidFill>
                <a:latin typeface="Consolas"/>
                <a:cs typeface="Consolas"/>
              </a:rPr>
              <a:t>rwlock &lt; readers: 1, writer: 0 &gt;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678657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2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1" name="任意形状 10"/>
          <p:cNvSpPr/>
          <p:nvPr/>
        </p:nvSpPr>
        <p:spPr>
          <a:xfrm>
            <a:off x="3704903" y="651197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2817271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4841827" y="617790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3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6" name="任意形状 15"/>
          <p:cNvSpPr/>
          <p:nvPr/>
        </p:nvSpPr>
        <p:spPr>
          <a:xfrm>
            <a:off x="5868073" y="631564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4980441" y="987587"/>
            <a:ext cx="1087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update()</a:t>
            </a:r>
            <a:endParaRPr lang="zh-CN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134175" y="4449997"/>
            <a:ext cx="44753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 smtClean="0">
                <a:latin typeface="Consolas"/>
                <a:cs typeface="Consolas"/>
              </a:rPr>
              <a:t>void read_lock(rwlock_t*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while(rwl-&gt;writers != 0) {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400" dirty="0"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}</a:t>
            </a:r>
            <a:endParaRPr kumimoji="1" lang="en-US" altLang="zh-CN" sz="1400" dirty="0"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reader++;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4410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68353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1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1686356" y="647166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806967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-22495" y="140588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2453201" y="69607"/>
            <a:ext cx="424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prstClr val="black"/>
                </a:solidFill>
                <a:latin typeface="Consolas"/>
                <a:cs typeface="Consolas"/>
              </a:rPr>
              <a:t>rwlock &lt; readers: 2, writer: 0 &gt;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678657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2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1" name="任意形状 10"/>
          <p:cNvSpPr/>
          <p:nvPr/>
        </p:nvSpPr>
        <p:spPr>
          <a:xfrm>
            <a:off x="3704903" y="651197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2817271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187712" y="158225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4841827" y="617790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3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6" name="任意形状 15"/>
          <p:cNvSpPr/>
          <p:nvPr/>
        </p:nvSpPr>
        <p:spPr>
          <a:xfrm>
            <a:off x="5868073" y="631564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4980441" y="987587"/>
            <a:ext cx="1087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update()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134175" y="4449997"/>
            <a:ext cx="44753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 smtClean="0">
                <a:latin typeface="Consolas"/>
                <a:cs typeface="Consolas"/>
              </a:rPr>
              <a:t>void read_lock(rwlock_t*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while(rwl-&gt;writers != 0) {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400" dirty="0"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}</a:t>
            </a:r>
            <a:endParaRPr kumimoji="1" lang="en-US" altLang="zh-CN" sz="1400" dirty="0"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reader++;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93960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68353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1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1686356" y="647166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806967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-22495" y="140588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2453201" y="69607"/>
            <a:ext cx="424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prstClr val="black"/>
                </a:solidFill>
                <a:latin typeface="Consolas"/>
                <a:cs typeface="Consolas"/>
              </a:rPr>
              <a:t>rwlock &lt; readers: 2, writer: 0 &gt;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678657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2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1" name="任意形状 10"/>
          <p:cNvSpPr/>
          <p:nvPr/>
        </p:nvSpPr>
        <p:spPr>
          <a:xfrm>
            <a:off x="3704903" y="651197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2817271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187712" y="158225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-56044" y="1788088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4841827" y="617790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3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6" name="任意形状 15"/>
          <p:cNvSpPr/>
          <p:nvPr/>
        </p:nvSpPr>
        <p:spPr>
          <a:xfrm>
            <a:off x="5868073" y="631564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4980441" y="987587"/>
            <a:ext cx="1087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update()</a:t>
            </a:r>
            <a:endParaRPr lang="zh-CN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134175" y="4449997"/>
            <a:ext cx="44753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 smtClean="0">
                <a:latin typeface="Consolas"/>
                <a:cs typeface="Consolas"/>
              </a:rPr>
              <a:t>void read_lock(rwlock_t*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while(rwl-&gt;writers != 0) {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400" dirty="0"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}</a:t>
            </a:r>
            <a:endParaRPr kumimoji="1" lang="en-US" altLang="zh-CN" sz="1400" dirty="0"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reader++;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93960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68353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1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1686356" y="647166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806967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-22495" y="140588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2453201" y="69607"/>
            <a:ext cx="424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prstClr val="black"/>
                </a:solidFill>
                <a:latin typeface="Consolas"/>
                <a:cs typeface="Consolas"/>
              </a:rPr>
              <a:t>rwlock &lt; readers: 2, writer: 0 &gt;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678657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2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1" name="任意形状 10"/>
          <p:cNvSpPr/>
          <p:nvPr/>
        </p:nvSpPr>
        <p:spPr>
          <a:xfrm>
            <a:off x="3704903" y="651197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2817271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187712" y="158225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-56044" y="1788088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4841827" y="617790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3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6" name="任意形状 15"/>
          <p:cNvSpPr/>
          <p:nvPr/>
        </p:nvSpPr>
        <p:spPr>
          <a:xfrm>
            <a:off x="5868073" y="631564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4980441" y="987587"/>
            <a:ext cx="1087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update()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4597821" y="1738987"/>
            <a:ext cx="22575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write_lock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pic>
        <p:nvPicPr>
          <p:cNvPr id="19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806" y="2117312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4792957" y="2070280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80789" y="1972333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134175" y="4449997"/>
            <a:ext cx="44753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 smtClean="0">
                <a:latin typeface="Consolas"/>
                <a:cs typeface="Consolas"/>
              </a:rPr>
              <a:t>void read_lock(rwlock_t*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while(rwl-&gt;writers != 0) {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400" dirty="0"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}</a:t>
            </a:r>
            <a:endParaRPr kumimoji="1" lang="en-US" altLang="zh-CN" sz="1400" dirty="0"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reader++;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526708" y="4397581"/>
            <a:ext cx="44753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v</a:t>
            </a:r>
            <a:r>
              <a:rPr kumimoji="1" lang="en-US" altLang="zh-CN" sz="1400" dirty="0" smtClean="0">
                <a:latin typeface="Consolas"/>
                <a:cs typeface="Consolas"/>
              </a:rPr>
              <a:t>oid write_lock(rwlock_t*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while(rwl-&gt;writer != 0 </a:t>
            </a:r>
          </a:p>
          <a:p>
            <a:r>
              <a:rPr kumimoji="1" lang="en-US" altLang="zh-CN" sz="1400" dirty="0">
                <a:solidFill>
                  <a:srgbClr val="FF0066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     || rwl-&gt;readers &gt; 0) {</a:t>
            </a:r>
          </a:p>
          <a:p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400" dirty="0">
                <a:solidFill>
                  <a:srgbClr val="FF0066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                     &amp;rwl-&gt;mutex);</a:t>
            </a:r>
            <a:endParaRPr kumimoji="1" lang="en-US" altLang="zh-CN" sz="1400" dirty="0">
              <a:solidFill>
                <a:srgbClr val="FF0066"/>
              </a:solidFill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}</a:t>
            </a:r>
            <a:endParaRPr kumimoji="1" lang="en-US" altLang="zh-CN" sz="1400" dirty="0">
              <a:solidFill>
                <a:srgbClr val="FF0066"/>
              </a:solidFill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writer++;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90393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68353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1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1686356" y="647166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806967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-22495" y="140588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2453201" y="69607"/>
            <a:ext cx="424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prstClr val="black"/>
                </a:solidFill>
                <a:latin typeface="Consolas"/>
                <a:cs typeface="Consolas"/>
              </a:rPr>
              <a:t>rwlock &lt; readers: 1, writer: 0 &gt;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678657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2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1" name="任意形状 10"/>
          <p:cNvSpPr/>
          <p:nvPr/>
        </p:nvSpPr>
        <p:spPr>
          <a:xfrm>
            <a:off x="3704903" y="651197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2817271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187712" y="158225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-56044" y="1788088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2180789" y="1972333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4841827" y="617790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3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6" name="任意形状 15"/>
          <p:cNvSpPr/>
          <p:nvPr/>
        </p:nvSpPr>
        <p:spPr>
          <a:xfrm>
            <a:off x="5868073" y="631564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4980441" y="987587"/>
            <a:ext cx="1087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update()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4597821" y="1738987"/>
            <a:ext cx="22575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write_lock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pic>
        <p:nvPicPr>
          <p:cNvPr id="20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806" y="2117312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4792957" y="2070280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86347" y="2180018"/>
            <a:ext cx="2356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read_unlock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pic>
        <p:nvPicPr>
          <p:cNvPr id="25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324" y="2436767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/>
        </p:nvSpPr>
        <p:spPr>
          <a:xfrm>
            <a:off x="4816475" y="2389735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526708" y="4397581"/>
            <a:ext cx="44753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v</a:t>
            </a:r>
            <a:r>
              <a:rPr kumimoji="1" lang="en-US" altLang="zh-CN" sz="1400" dirty="0" smtClean="0">
                <a:latin typeface="Consolas"/>
                <a:cs typeface="Consolas"/>
              </a:rPr>
              <a:t>oid write_lock(rwlock_t*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while(rwl-&gt;writer != 0 </a:t>
            </a:r>
          </a:p>
          <a:p>
            <a:r>
              <a:rPr kumimoji="1" lang="en-US" altLang="zh-CN" sz="1400" dirty="0">
                <a:solidFill>
                  <a:srgbClr val="FF0066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     || rwl-&gt;readers &gt; 0) {</a:t>
            </a:r>
          </a:p>
          <a:p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400" dirty="0">
                <a:solidFill>
                  <a:srgbClr val="FF0066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                     &amp;rwl-&gt;mutex);</a:t>
            </a:r>
            <a:endParaRPr kumimoji="1" lang="en-US" altLang="zh-CN" sz="1400" dirty="0">
              <a:solidFill>
                <a:srgbClr val="FF0066"/>
              </a:solidFill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}</a:t>
            </a:r>
            <a:endParaRPr kumimoji="1" lang="en-US" altLang="zh-CN" sz="1400" dirty="0">
              <a:solidFill>
                <a:srgbClr val="FF0066"/>
              </a:solidFill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writer++;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18693" y="4473054"/>
            <a:ext cx="463946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 smtClean="0">
                <a:latin typeface="Consolas"/>
                <a:cs typeface="Consolas"/>
              </a:rPr>
              <a:t>void read_unlock(rwlock_t*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reader--;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if(reader == 0)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  pthread_cond_broadcast(&amp;rwl-&gt;cond);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82882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68353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1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1686356" y="647166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806967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-22495" y="140588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2453201" y="69607"/>
            <a:ext cx="424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prstClr val="black"/>
                </a:solidFill>
                <a:latin typeface="Consolas"/>
                <a:cs typeface="Consolas"/>
              </a:rPr>
              <a:t>rwlock &lt; readers: 0, writer: 0 &gt;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678657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2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1" name="任意形状 10"/>
          <p:cNvSpPr/>
          <p:nvPr/>
        </p:nvSpPr>
        <p:spPr>
          <a:xfrm>
            <a:off x="3704903" y="651197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2817271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187712" y="158225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-56044" y="1788088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2157271" y="2031123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4841827" y="617790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3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6" name="任意形状 15"/>
          <p:cNvSpPr/>
          <p:nvPr/>
        </p:nvSpPr>
        <p:spPr>
          <a:xfrm>
            <a:off x="5868073" y="631564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4980441" y="987587"/>
            <a:ext cx="1087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update()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4597821" y="1738987"/>
            <a:ext cx="22575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write_lock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pic>
        <p:nvPicPr>
          <p:cNvPr id="20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806" y="2117312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4792957" y="2070280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86347" y="2180018"/>
            <a:ext cx="2356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read_unlock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pic>
        <p:nvPicPr>
          <p:cNvPr id="22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324" y="2436767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矩形 22"/>
          <p:cNvSpPr/>
          <p:nvPr/>
        </p:nvSpPr>
        <p:spPr>
          <a:xfrm>
            <a:off x="4816475" y="2389735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10235" y="2563215"/>
            <a:ext cx="2356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read_unlock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4526708" y="4397581"/>
            <a:ext cx="44753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v</a:t>
            </a:r>
            <a:r>
              <a:rPr kumimoji="1" lang="en-US" altLang="zh-CN" sz="1400" dirty="0" smtClean="0">
                <a:latin typeface="Consolas"/>
                <a:cs typeface="Consolas"/>
              </a:rPr>
              <a:t>oid write_lock(rwlock_t*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while(rwl-&gt;writer != 0 </a:t>
            </a:r>
          </a:p>
          <a:p>
            <a:r>
              <a:rPr kumimoji="1" lang="en-US" altLang="zh-CN" sz="14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       || rwl-&gt;readers &gt; 0) {</a:t>
            </a:r>
          </a:p>
          <a:p>
            <a:r>
              <a:rPr kumimoji="1"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4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                       &amp;rwl-&gt;mutex);</a:t>
            </a:r>
            <a:endParaRPr kumimoji="1" lang="en-US" altLang="zh-CN" sz="1400" dirty="0">
              <a:solidFill>
                <a:srgbClr val="FF0000"/>
              </a:solidFill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  }</a:t>
            </a:r>
            <a:endParaRPr kumimoji="1" lang="en-US" altLang="zh-CN" sz="1400" dirty="0">
              <a:solidFill>
                <a:srgbClr val="FF0000"/>
              </a:solidFill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writer++;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-18693" y="4473054"/>
            <a:ext cx="463946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 smtClean="0">
                <a:latin typeface="Consolas"/>
                <a:cs typeface="Consolas"/>
              </a:rPr>
              <a:t>void read_unlock(rwlock_t*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reader--;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if(reader == 0)</a:t>
            </a:r>
          </a:p>
          <a:p>
            <a:r>
              <a:rPr kumimoji="1" lang="en-US" altLang="zh-CN" sz="1400" dirty="0">
                <a:solidFill>
                  <a:srgbClr val="FF0066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 pthread_cond_broadcast(&amp;rwl-&gt;cond);</a:t>
            </a:r>
          </a:p>
          <a:p>
            <a:r>
              <a:rPr kumimoji="1" lang="en-US" altLang="zh-CN" sz="1400" dirty="0">
                <a:solidFill>
                  <a:srgbClr val="FF0066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28675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490814" y="1248621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Thread </a:t>
            </a:r>
            <a:r>
              <a:rPr kumimoji="1" lang="en-US" altLang="zh-CN" dirty="0" smtClean="0">
                <a:latin typeface="Arial"/>
                <a:cs typeface="Arial"/>
              </a:rPr>
              <a:t>1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19" name="任意形状 18"/>
          <p:cNvSpPr/>
          <p:nvPr/>
        </p:nvSpPr>
        <p:spPr>
          <a:xfrm>
            <a:off x="2622891" y="1285911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1508513" y="1700607"/>
            <a:ext cx="132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</a:rPr>
              <a:t>sum(1, 2)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790046" y="1358657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Thread 2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22" name="任意形状 21"/>
          <p:cNvSpPr/>
          <p:nvPr/>
        </p:nvSpPr>
        <p:spPr>
          <a:xfrm>
            <a:off x="6898605" y="1372431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1" name="矩形 30"/>
          <p:cNvSpPr/>
          <p:nvPr/>
        </p:nvSpPr>
        <p:spPr>
          <a:xfrm>
            <a:off x="5813097" y="1794438"/>
            <a:ext cx="132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</a:rPr>
              <a:t>sum(1, </a:t>
            </a:r>
            <a:r>
              <a:rPr lang="en-US" altLang="zh-CN" dirty="0">
                <a:latin typeface="Consolas"/>
                <a:cs typeface="Consolas"/>
              </a:rPr>
              <a:t>2</a:t>
            </a:r>
            <a:r>
              <a:rPr lang="en-US" altLang="zh-CN" dirty="0" smtClean="0">
                <a:latin typeface="Consolas"/>
                <a:cs typeface="Consolas"/>
              </a:rPr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7559" y="2163770"/>
            <a:ext cx="34561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pthread_mutex_lock(&amp;mus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);</a:t>
            </a:r>
            <a:endParaRPr lang="zh-CN" altLang="en-US" sz="1600" dirty="0"/>
          </a:p>
        </p:txBody>
      </p:sp>
      <p:sp>
        <p:nvSpPr>
          <p:cNvPr id="32" name="矩形 31"/>
          <p:cNvSpPr/>
          <p:nvPr/>
        </p:nvSpPr>
        <p:spPr>
          <a:xfrm>
            <a:off x="487092" y="2485447"/>
            <a:ext cx="34561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pthread_mutex_lock(&amp;mus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);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4755567" y="2502324"/>
            <a:ext cx="34561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pthread_mutex_lock(&amp;mus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);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604479" y="2849755"/>
            <a:ext cx="33388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int xv = </a:t>
            </a:r>
            <a:r>
              <a:rPr lang="en-US" altLang="zh-CN" sz="1600" dirty="0" smtClean="0">
                <a:latin typeface="Consolas"/>
                <a:cs typeface="Consolas"/>
              </a:rPr>
              <a:t>accounts[1]</a:t>
            </a:r>
            <a:r>
              <a:rPr lang="en-US" altLang="zh-CN" sz="1600" dirty="0">
                <a:latin typeface="Consolas"/>
                <a:cs typeface="Consolas"/>
              </a:rPr>
              <a:t>-&gt;</a:t>
            </a:r>
            <a:r>
              <a:rPr lang="en-US" altLang="zh-CN" sz="1600" dirty="0" err="1">
                <a:latin typeface="Consolas"/>
                <a:cs typeface="Consolas"/>
              </a:rPr>
              <a:t>val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</p:txBody>
      </p:sp>
      <p:sp>
        <p:nvSpPr>
          <p:cNvPr id="8" name="矩形 7"/>
          <p:cNvSpPr/>
          <p:nvPr/>
        </p:nvSpPr>
        <p:spPr>
          <a:xfrm>
            <a:off x="604479" y="3193924"/>
            <a:ext cx="3117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int </a:t>
            </a:r>
            <a:r>
              <a:rPr lang="en-US" altLang="zh-CN" sz="1600" dirty="0" err="1">
                <a:latin typeface="Consolas"/>
                <a:cs typeface="Consolas"/>
              </a:rPr>
              <a:t>yv</a:t>
            </a:r>
            <a:r>
              <a:rPr lang="en-US" altLang="zh-CN" sz="1600" dirty="0">
                <a:latin typeface="Consolas"/>
                <a:cs typeface="Consolas"/>
              </a:rPr>
              <a:t> = accounts[2]-&gt;</a:t>
            </a:r>
            <a:r>
              <a:rPr lang="en-US" altLang="zh-CN" sz="1600" dirty="0" err="1">
                <a:latin typeface="Consolas"/>
                <a:cs typeface="Consolas"/>
              </a:rPr>
              <a:t>val</a:t>
            </a:r>
            <a:r>
              <a:rPr lang="en-US" altLang="zh-CN" sz="1600" dirty="0">
                <a:latin typeface="Consolas"/>
                <a:cs typeface="Consolas"/>
              </a:rPr>
              <a:t>;</a:t>
            </a:r>
          </a:p>
        </p:txBody>
      </p:sp>
      <p:pic>
        <p:nvPicPr>
          <p:cNvPr id="35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342" y="3271633"/>
            <a:ext cx="364310" cy="36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4708531" y="3297389"/>
            <a:ext cx="35629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600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600" dirty="0" smtClean="0">
                <a:solidFill>
                  <a:schemeClr val="accent2"/>
                </a:solidFill>
                <a:latin typeface="Arial"/>
                <a:cs typeface="Arial"/>
              </a:rPr>
              <a:t>ait for thread 2 to release mus[1]</a:t>
            </a:r>
            <a:endParaRPr lang="en-US" altLang="zh-CN" sz="16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10" name="直线连接符 9"/>
          <p:cNvCxnSpPr>
            <a:stCxn id="33" idx="2"/>
            <a:endCxn id="36" idx="0"/>
          </p:cNvCxnSpPr>
          <p:nvPr/>
        </p:nvCxnSpPr>
        <p:spPr>
          <a:xfrm>
            <a:off x="6483664" y="2840878"/>
            <a:ext cx="6354" cy="45651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直线连接符 36"/>
          <p:cNvCxnSpPr>
            <a:stCxn id="36" idx="2"/>
            <a:endCxn id="41" idx="0"/>
          </p:cNvCxnSpPr>
          <p:nvPr/>
        </p:nvCxnSpPr>
        <p:spPr>
          <a:xfrm>
            <a:off x="6490018" y="3635943"/>
            <a:ext cx="5405" cy="50296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64508" y="3581074"/>
            <a:ext cx="36818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pthread_mutex_unlock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(&amp;mus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);</a:t>
            </a:r>
            <a:endParaRPr lang="zh-CN" altLang="en-US" sz="1600" dirty="0"/>
          </a:p>
        </p:txBody>
      </p:sp>
      <p:sp>
        <p:nvSpPr>
          <p:cNvPr id="39" name="矩形 38"/>
          <p:cNvSpPr/>
          <p:nvPr/>
        </p:nvSpPr>
        <p:spPr>
          <a:xfrm>
            <a:off x="464041" y="3902751"/>
            <a:ext cx="36818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pthread_mutex_unlock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(&amp;mus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);</a:t>
            </a:r>
            <a:endParaRPr lang="zh-CN" altLang="en-US" sz="1600" dirty="0"/>
          </a:p>
        </p:txBody>
      </p:sp>
      <p:sp>
        <p:nvSpPr>
          <p:cNvPr id="41" name="矩形 40"/>
          <p:cNvSpPr/>
          <p:nvPr/>
        </p:nvSpPr>
        <p:spPr>
          <a:xfrm>
            <a:off x="4767326" y="4138904"/>
            <a:ext cx="34561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pthread_mutex_lock(&amp;mus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);</a:t>
            </a:r>
            <a:endParaRPr lang="zh-CN" altLang="en-US" sz="1600" dirty="0"/>
          </a:p>
        </p:txBody>
      </p:sp>
      <p:sp>
        <p:nvSpPr>
          <p:cNvPr id="44" name="矩形 43"/>
          <p:cNvSpPr/>
          <p:nvPr/>
        </p:nvSpPr>
        <p:spPr>
          <a:xfrm>
            <a:off x="4936543" y="4491860"/>
            <a:ext cx="33388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int xv = </a:t>
            </a:r>
            <a:r>
              <a:rPr lang="en-US" altLang="zh-CN" sz="1600" dirty="0" smtClean="0">
                <a:latin typeface="Consolas"/>
                <a:cs typeface="Consolas"/>
              </a:rPr>
              <a:t>accounts[1]</a:t>
            </a:r>
            <a:r>
              <a:rPr lang="en-US" altLang="zh-CN" sz="1600" dirty="0">
                <a:latin typeface="Consolas"/>
                <a:cs typeface="Consolas"/>
              </a:rPr>
              <a:t>-&gt;</a:t>
            </a:r>
            <a:r>
              <a:rPr lang="en-US" altLang="zh-CN" sz="1600" dirty="0" err="1">
                <a:latin typeface="Consolas"/>
                <a:cs typeface="Consolas"/>
              </a:rPr>
              <a:t>val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</p:txBody>
      </p:sp>
      <p:sp>
        <p:nvSpPr>
          <p:cNvPr id="45" name="矩形 44"/>
          <p:cNvSpPr/>
          <p:nvPr/>
        </p:nvSpPr>
        <p:spPr>
          <a:xfrm>
            <a:off x="4936543" y="4836029"/>
            <a:ext cx="3117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int </a:t>
            </a:r>
            <a:r>
              <a:rPr lang="en-US" altLang="zh-CN" sz="1600" dirty="0" err="1">
                <a:latin typeface="Consolas"/>
                <a:cs typeface="Consolas"/>
              </a:rPr>
              <a:t>yv</a:t>
            </a:r>
            <a:r>
              <a:rPr lang="en-US" altLang="zh-CN" sz="1600" dirty="0">
                <a:latin typeface="Consolas"/>
                <a:cs typeface="Consolas"/>
              </a:rPr>
              <a:t> = accounts[2]-&gt;</a:t>
            </a:r>
            <a:r>
              <a:rPr lang="en-US" altLang="zh-CN" sz="1600" dirty="0" err="1">
                <a:latin typeface="Consolas"/>
                <a:cs typeface="Consolas"/>
              </a:rPr>
              <a:t>val</a:t>
            </a:r>
            <a:r>
              <a:rPr lang="en-US" altLang="zh-CN" sz="16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46" name="矩形 45"/>
          <p:cNvSpPr/>
          <p:nvPr/>
        </p:nvSpPr>
        <p:spPr>
          <a:xfrm>
            <a:off x="4784143" y="5203258"/>
            <a:ext cx="36818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pthread_mutex_unlock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(&amp;mus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);</a:t>
            </a:r>
            <a:endParaRPr lang="zh-CN" altLang="en-US" sz="1600" dirty="0"/>
          </a:p>
        </p:txBody>
      </p:sp>
      <p:sp>
        <p:nvSpPr>
          <p:cNvPr id="47" name="矩形 46"/>
          <p:cNvSpPr/>
          <p:nvPr/>
        </p:nvSpPr>
        <p:spPr>
          <a:xfrm>
            <a:off x="4783676" y="5524935"/>
            <a:ext cx="36818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pthread_mutex_unlock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(&amp;mus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);</a:t>
            </a:r>
            <a:endParaRPr lang="zh-CN" altLang="en-US" sz="1600" dirty="0"/>
          </a:p>
        </p:txBody>
      </p:sp>
      <p:sp>
        <p:nvSpPr>
          <p:cNvPr id="49" name="标题 1"/>
          <p:cNvSpPr>
            <a:spLocks noGrp="1"/>
          </p:cNvSpPr>
          <p:nvPr>
            <p:ph type="title"/>
          </p:nvPr>
        </p:nvSpPr>
        <p:spPr>
          <a:xfrm>
            <a:off x="356721" y="-9652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Review Previous Example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974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68353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1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1686356" y="647166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806967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-22495" y="140588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2453201" y="69607"/>
            <a:ext cx="424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prstClr val="black"/>
                </a:solidFill>
                <a:latin typeface="Consolas"/>
                <a:cs typeface="Consolas"/>
              </a:rPr>
              <a:t>rwlock &lt; readers: 0, writer: 1 &gt;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678657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2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1" name="任意形状 10"/>
          <p:cNvSpPr/>
          <p:nvPr/>
        </p:nvSpPr>
        <p:spPr>
          <a:xfrm>
            <a:off x="3704903" y="651197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2817271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187712" y="158225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-56044" y="1788088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2157271" y="2031123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4841827" y="617790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3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6" name="任意形状 15"/>
          <p:cNvSpPr/>
          <p:nvPr/>
        </p:nvSpPr>
        <p:spPr>
          <a:xfrm>
            <a:off x="5868073" y="631564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4980441" y="987587"/>
            <a:ext cx="1087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update()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4597821" y="1738987"/>
            <a:ext cx="22575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write_lock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pic>
        <p:nvPicPr>
          <p:cNvPr id="20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806" y="2117312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4792957" y="2070280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86347" y="2180018"/>
            <a:ext cx="2356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read_unlock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pic>
        <p:nvPicPr>
          <p:cNvPr id="22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324" y="2436767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矩形 22"/>
          <p:cNvSpPr/>
          <p:nvPr/>
        </p:nvSpPr>
        <p:spPr>
          <a:xfrm>
            <a:off x="4816475" y="2389735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10235" y="2563215"/>
            <a:ext cx="2356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read_unlock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4526708" y="4397581"/>
            <a:ext cx="44753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v</a:t>
            </a:r>
            <a:r>
              <a:rPr kumimoji="1" lang="en-US" altLang="zh-CN" sz="1400" dirty="0" smtClean="0">
                <a:latin typeface="Consolas"/>
                <a:cs typeface="Consolas"/>
              </a:rPr>
              <a:t>oid write_lock(rwlock_t*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while(rwl-&gt;writer != 0 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      || rwl-&gt;readers &gt; 0) {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400" dirty="0"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}</a:t>
            </a:r>
            <a:endParaRPr kumimoji="1" lang="en-US" altLang="zh-CN" sz="1400" dirty="0"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  writer++;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-18693" y="4473054"/>
            <a:ext cx="463946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 smtClean="0">
                <a:latin typeface="Consolas"/>
                <a:cs typeface="Consolas"/>
              </a:rPr>
              <a:t>void read_unlock(rwlock_t*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reader--;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if(reader == 0)</a:t>
            </a:r>
          </a:p>
          <a:p>
            <a:r>
              <a:rPr kumimoji="1" lang="en-US" altLang="zh-CN" sz="1400" dirty="0">
                <a:solidFill>
                  <a:srgbClr val="FF0066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 pthread_cond_broadcast(&amp;rwl-&gt;cond);</a:t>
            </a:r>
          </a:p>
          <a:p>
            <a:r>
              <a:rPr kumimoji="1" lang="en-US" altLang="zh-CN" sz="1400" dirty="0">
                <a:solidFill>
                  <a:srgbClr val="FF0066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79484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68353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1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1686356" y="647166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806967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-22495" y="140588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2453201" y="69607"/>
            <a:ext cx="424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prstClr val="black"/>
                </a:solidFill>
                <a:latin typeface="Consolas"/>
                <a:cs typeface="Consolas"/>
              </a:rPr>
              <a:t>rwlock &lt; readers: 0, writer: 1 &gt;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678657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2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1" name="任意形状 10"/>
          <p:cNvSpPr/>
          <p:nvPr/>
        </p:nvSpPr>
        <p:spPr>
          <a:xfrm>
            <a:off x="3704903" y="651197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2817271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187712" y="158225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-56044" y="1788088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2157271" y="2031123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4841827" y="617790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3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6" name="任意形状 15"/>
          <p:cNvSpPr/>
          <p:nvPr/>
        </p:nvSpPr>
        <p:spPr>
          <a:xfrm>
            <a:off x="5868073" y="631564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4980441" y="987587"/>
            <a:ext cx="1087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update()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4597821" y="1738987"/>
            <a:ext cx="22575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write_lock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pic>
        <p:nvPicPr>
          <p:cNvPr id="20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806" y="2117312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4792957" y="2070280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86347" y="2180018"/>
            <a:ext cx="2356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read_unlock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pic>
        <p:nvPicPr>
          <p:cNvPr id="22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324" y="2436767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矩形 22"/>
          <p:cNvSpPr/>
          <p:nvPr/>
        </p:nvSpPr>
        <p:spPr>
          <a:xfrm>
            <a:off x="4816475" y="2389735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10235" y="2563215"/>
            <a:ext cx="2356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read_unlock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4595452" y="2732786"/>
            <a:ext cx="1171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global++;</a:t>
            </a:r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4526708" y="4397581"/>
            <a:ext cx="44753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v</a:t>
            </a:r>
            <a:r>
              <a:rPr kumimoji="1" lang="en-US" altLang="zh-CN" sz="1400" dirty="0" smtClean="0">
                <a:latin typeface="Consolas"/>
                <a:cs typeface="Consolas"/>
              </a:rPr>
              <a:t>oid write_lock(rwlock_t*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while(rwl-&gt;writer != 0 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      || rwl-&gt;readers &gt; 0) {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400" dirty="0"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}</a:t>
            </a:r>
            <a:endParaRPr kumimoji="1" lang="en-US" altLang="zh-CN" sz="1400" dirty="0"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  writer++;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-18693" y="4473054"/>
            <a:ext cx="463946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 smtClean="0">
                <a:latin typeface="Consolas"/>
                <a:cs typeface="Consolas"/>
              </a:rPr>
              <a:t>void read_unlock(rwlock_t*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reader--;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if(reader == 0)</a:t>
            </a:r>
          </a:p>
          <a:p>
            <a:r>
              <a:rPr kumimoji="1" lang="en-US" altLang="zh-CN" sz="1400" dirty="0">
                <a:solidFill>
                  <a:srgbClr val="FF0066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 pthread_cond_broadcast(&amp;rwl-&gt;cond);</a:t>
            </a:r>
          </a:p>
          <a:p>
            <a:r>
              <a:rPr kumimoji="1" lang="en-US" altLang="zh-CN" sz="1400" dirty="0">
                <a:solidFill>
                  <a:srgbClr val="FF0066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61161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68353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1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1686356" y="647166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806967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-22495" y="140588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2453201" y="69607"/>
            <a:ext cx="424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prstClr val="black"/>
                </a:solidFill>
                <a:latin typeface="Consolas"/>
                <a:cs typeface="Consolas"/>
              </a:rPr>
              <a:t>rwlock &lt; readers: 0, writer: 1 &gt;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678657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2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1" name="任意形状 10"/>
          <p:cNvSpPr/>
          <p:nvPr/>
        </p:nvSpPr>
        <p:spPr>
          <a:xfrm>
            <a:off x="3704903" y="651197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2817271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187712" y="158225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-56044" y="1788088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2157271" y="2031123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4841827" y="617790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3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6" name="任意形状 15"/>
          <p:cNvSpPr/>
          <p:nvPr/>
        </p:nvSpPr>
        <p:spPr>
          <a:xfrm>
            <a:off x="5868073" y="631564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4980441" y="987587"/>
            <a:ext cx="1087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update()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4597821" y="1738987"/>
            <a:ext cx="22575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write_lock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pic>
        <p:nvPicPr>
          <p:cNvPr id="20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806" y="2117312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4792957" y="2070280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86347" y="2180018"/>
            <a:ext cx="2356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read_unlock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pic>
        <p:nvPicPr>
          <p:cNvPr id="22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324" y="2436767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矩形 22"/>
          <p:cNvSpPr/>
          <p:nvPr/>
        </p:nvSpPr>
        <p:spPr>
          <a:xfrm>
            <a:off x="4816475" y="2389735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10235" y="2563215"/>
            <a:ext cx="2356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read_unlock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4595452" y="2732786"/>
            <a:ext cx="1171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global++;</a:t>
            </a:r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7087770" y="620546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4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30" name="任意形状 29"/>
          <p:cNvSpPr/>
          <p:nvPr/>
        </p:nvSpPr>
        <p:spPr>
          <a:xfrm>
            <a:off x="8114016" y="634320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1" name="矩形 30"/>
          <p:cNvSpPr/>
          <p:nvPr/>
        </p:nvSpPr>
        <p:spPr>
          <a:xfrm>
            <a:off x="6725646" y="2733614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134175" y="4449997"/>
            <a:ext cx="44753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 smtClean="0">
                <a:latin typeface="Consolas"/>
                <a:cs typeface="Consolas"/>
              </a:rPr>
              <a:t>void read_lock(rwlock_t*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while(rwl-&gt;writers != 0) {</a:t>
            </a:r>
          </a:p>
          <a:p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400" dirty="0">
                <a:solidFill>
                  <a:srgbClr val="FF0066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                     &amp;rwl-&gt;mutex);</a:t>
            </a:r>
            <a:endParaRPr kumimoji="1" lang="en-US" altLang="zh-CN" sz="1400" dirty="0">
              <a:solidFill>
                <a:srgbClr val="FF0066"/>
              </a:solidFill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}</a:t>
            </a:r>
            <a:endParaRPr kumimoji="1" lang="en-US" altLang="zh-CN" sz="1400" dirty="0">
              <a:solidFill>
                <a:srgbClr val="FF0066"/>
              </a:solidFill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  reader++;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26708" y="4397581"/>
            <a:ext cx="44753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v</a:t>
            </a:r>
            <a:r>
              <a:rPr kumimoji="1" lang="en-US" altLang="zh-CN" sz="1400" dirty="0" smtClean="0">
                <a:latin typeface="Consolas"/>
                <a:cs typeface="Consolas"/>
              </a:rPr>
              <a:t>oid write_lock(rwlock_t*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while(rwl-&gt;writer != 0 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      || rwl-&gt;readers &gt; 0) {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400" dirty="0"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}</a:t>
            </a:r>
            <a:endParaRPr kumimoji="1" lang="en-US" altLang="zh-CN" sz="1400" dirty="0"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  writer++;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  <p:pic>
        <p:nvPicPr>
          <p:cNvPr id="36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405" y="3070882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7003556" y="3023850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286156" y="983704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70894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68353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1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1686356" y="647166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806967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-22495" y="140588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2453201" y="69607"/>
            <a:ext cx="424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prstClr val="black"/>
                </a:solidFill>
                <a:latin typeface="Consolas"/>
                <a:cs typeface="Consolas"/>
              </a:rPr>
              <a:t>rwlock &lt; readers: 0, writer: 0 &gt;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678657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2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1" name="任意形状 10"/>
          <p:cNvSpPr/>
          <p:nvPr/>
        </p:nvSpPr>
        <p:spPr>
          <a:xfrm>
            <a:off x="3704903" y="651197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2817271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187712" y="158225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-56044" y="1788088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2157271" y="2031123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4841827" y="617790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3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6" name="任意形状 15"/>
          <p:cNvSpPr/>
          <p:nvPr/>
        </p:nvSpPr>
        <p:spPr>
          <a:xfrm>
            <a:off x="5868073" y="631564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4980441" y="987587"/>
            <a:ext cx="1087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update()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4597821" y="1738987"/>
            <a:ext cx="22575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write_lock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pic>
        <p:nvPicPr>
          <p:cNvPr id="20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806" y="2117312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4792957" y="2070280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86347" y="2180018"/>
            <a:ext cx="2356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read_unlock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pic>
        <p:nvPicPr>
          <p:cNvPr id="22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324" y="2436767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矩形 22"/>
          <p:cNvSpPr/>
          <p:nvPr/>
        </p:nvSpPr>
        <p:spPr>
          <a:xfrm>
            <a:off x="4816475" y="2389735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10235" y="2563215"/>
            <a:ext cx="2356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read_unlock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4595452" y="2732786"/>
            <a:ext cx="1171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global++;</a:t>
            </a:r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7087770" y="620546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4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30" name="任意形状 29"/>
          <p:cNvSpPr/>
          <p:nvPr/>
        </p:nvSpPr>
        <p:spPr>
          <a:xfrm>
            <a:off x="8114016" y="634320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1" name="矩形 30"/>
          <p:cNvSpPr/>
          <p:nvPr/>
        </p:nvSpPr>
        <p:spPr>
          <a:xfrm>
            <a:off x="6796200" y="2733614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134175" y="4449997"/>
            <a:ext cx="44753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 smtClean="0">
                <a:latin typeface="Consolas"/>
                <a:cs typeface="Consolas"/>
              </a:rPr>
              <a:t>void read_lock(rwlock_t*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while(rwl-&gt;writers != 0) {</a:t>
            </a:r>
          </a:p>
          <a:p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400" dirty="0">
                <a:solidFill>
                  <a:srgbClr val="FF0066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                     &amp;rwl-&gt;mutex);</a:t>
            </a:r>
            <a:endParaRPr kumimoji="1" lang="en-US" altLang="zh-CN" sz="1400" dirty="0">
              <a:solidFill>
                <a:srgbClr val="FF0066"/>
              </a:solidFill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}</a:t>
            </a:r>
            <a:endParaRPr kumimoji="1" lang="en-US" altLang="zh-CN" sz="1400" dirty="0">
              <a:solidFill>
                <a:srgbClr val="FF0066"/>
              </a:solidFill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  reader++;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65557" y="3043814"/>
            <a:ext cx="2454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write_unlock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sp>
        <p:nvSpPr>
          <p:cNvPr id="34" name="矩形 33"/>
          <p:cNvSpPr/>
          <p:nvPr/>
        </p:nvSpPr>
        <p:spPr>
          <a:xfrm>
            <a:off x="4515413" y="4484358"/>
            <a:ext cx="46394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v</a:t>
            </a:r>
            <a:r>
              <a:rPr kumimoji="1" lang="en-US" altLang="zh-CN" sz="1400" dirty="0" smtClean="0">
                <a:latin typeface="Consolas"/>
                <a:cs typeface="Consolas"/>
              </a:rPr>
              <a:t>oid write_unlock(rwlock_t*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writer--;</a:t>
            </a:r>
          </a:p>
          <a:p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pthread_cond_broadcast(&amp;rwl-&gt;cond);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  <p:pic>
        <p:nvPicPr>
          <p:cNvPr id="35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549" y="3059124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7191700" y="3012092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286156" y="983704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2184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68353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1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1686356" y="647166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806967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-22495" y="140588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2453201" y="69607"/>
            <a:ext cx="424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prstClr val="black"/>
                </a:solidFill>
                <a:latin typeface="Consolas"/>
                <a:cs typeface="Consolas"/>
              </a:rPr>
              <a:t>rwlock &lt; readers: 1, writer: 0 &gt;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678657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2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1" name="任意形状 10"/>
          <p:cNvSpPr/>
          <p:nvPr/>
        </p:nvSpPr>
        <p:spPr>
          <a:xfrm>
            <a:off x="3704903" y="651197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2817271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187712" y="158225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-56044" y="1788088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2157271" y="2031123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4841827" y="617790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3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6" name="任意形状 15"/>
          <p:cNvSpPr/>
          <p:nvPr/>
        </p:nvSpPr>
        <p:spPr>
          <a:xfrm>
            <a:off x="5868073" y="631564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4980441" y="987587"/>
            <a:ext cx="1087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update()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4597821" y="1738987"/>
            <a:ext cx="22575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write_lock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pic>
        <p:nvPicPr>
          <p:cNvPr id="20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806" y="2117312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4792957" y="2070280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86347" y="2180018"/>
            <a:ext cx="2356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read_unlock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pic>
        <p:nvPicPr>
          <p:cNvPr id="22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324" y="2436767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矩形 22"/>
          <p:cNvSpPr/>
          <p:nvPr/>
        </p:nvSpPr>
        <p:spPr>
          <a:xfrm>
            <a:off x="4816475" y="2389735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10235" y="2563215"/>
            <a:ext cx="2356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read_unlock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4595452" y="2732786"/>
            <a:ext cx="1171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global++;</a:t>
            </a:r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7087770" y="620546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4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30" name="任意形状 29"/>
          <p:cNvSpPr/>
          <p:nvPr/>
        </p:nvSpPr>
        <p:spPr>
          <a:xfrm>
            <a:off x="8114016" y="634320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1" name="矩形 30"/>
          <p:cNvSpPr/>
          <p:nvPr/>
        </p:nvSpPr>
        <p:spPr>
          <a:xfrm>
            <a:off x="6796200" y="2733614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134175" y="4449997"/>
            <a:ext cx="44753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 smtClean="0">
                <a:latin typeface="Consolas"/>
                <a:cs typeface="Consolas"/>
              </a:rPr>
              <a:t>void read_lock(rwlock_t*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while(rwl-&gt;writers != 0) {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400" dirty="0"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}</a:t>
            </a:r>
            <a:endParaRPr kumimoji="1" lang="en-US" altLang="zh-CN" sz="1400" dirty="0"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reader++;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65557" y="3043814"/>
            <a:ext cx="2454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write_unlock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sp>
        <p:nvSpPr>
          <p:cNvPr id="34" name="矩形 33"/>
          <p:cNvSpPr/>
          <p:nvPr/>
        </p:nvSpPr>
        <p:spPr>
          <a:xfrm>
            <a:off x="4515413" y="4484358"/>
            <a:ext cx="46394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v</a:t>
            </a:r>
            <a:r>
              <a:rPr kumimoji="1" lang="en-US" altLang="zh-CN" sz="1400" dirty="0" smtClean="0">
                <a:latin typeface="Consolas"/>
                <a:cs typeface="Consolas"/>
              </a:rPr>
              <a:t>oid write_unlock(rwlock_t*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writer--;</a:t>
            </a:r>
          </a:p>
          <a:p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pthread_cond_broadcast(&amp;rwl-&gt;cond);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  <p:pic>
        <p:nvPicPr>
          <p:cNvPr id="35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549" y="3059124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7191700" y="3012092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286156" y="983704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6844166" y="3326673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06199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68353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1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1686356" y="647166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806967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-22495" y="140588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2453201" y="69607"/>
            <a:ext cx="424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prstClr val="black"/>
                </a:solidFill>
                <a:latin typeface="Consolas"/>
                <a:cs typeface="Consolas"/>
              </a:rPr>
              <a:t>rwlock &lt; readers: 0, writer: 0 &gt;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678657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2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1" name="任意形状 10"/>
          <p:cNvSpPr/>
          <p:nvPr/>
        </p:nvSpPr>
        <p:spPr>
          <a:xfrm>
            <a:off x="3704903" y="651197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2817271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187712" y="158225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-56044" y="1788088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2157271" y="2031123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4841827" y="617790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3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6" name="任意形状 15"/>
          <p:cNvSpPr/>
          <p:nvPr/>
        </p:nvSpPr>
        <p:spPr>
          <a:xfrm>
            <a:off x="5868073" y="631564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4980441" y="987587"/>
            <a:ext cx="1087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update()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4597821" y="1738987"/>
            <a:ext cx="22575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write_lock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pic>
        <p:nvPicPr>
          <p:cNvPr id="20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806" y="2117312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4792957" y="2070280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86347" y="2180018"/>
            <a:ext cx="2356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read_unlock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pic>
        <p:nvPicPr>
          <p:cNvPr id="22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324" y="2436767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矩形 22"/>
          <p:cNvSpPr/>
          <p:nvPr/>
        </p:nvSpPr>
        <p:spPr>
          <a:xfrm>
            <a:off x="4816475" y="2389735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10235" y="2563215"/>
            <a:ext cx="2356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read_unlock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4595452" y="2732786"/>
            <a:ext cx="1171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global++;</a:t>
            </a:r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7087770" y="620546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4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30" name="任意形状 29"/>
          <p:cNvSpPr/>
          <p:nvPr/>
        </p:nvSpPr>
        <p:spPr>
          <a:xfrm>
            <a:off x="8114016" y="634320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1" name="矩形 30"/>
          <p:cNvSpPr/>
          <p:nvPr/>
        </p:nvSpPr>
        <p:spPr>
          <a:xfrm>
            <a:off x="6796200" y="2733614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134175" y="4449997"/>
            <a:ext cx="44753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 smtClean="0">
                <a:latin typeface="Consolas"/>
                <a:cs typeface="Consolas"/>
              </a:rPr>
              <a:t>void read_lock(rwlock_t*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while(rwl-&gt;writers != 0) {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400" dirty="0"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}</a:t>
            </a:r>
            <a:endParaRPr kumimoji="1" lang="en-US" altLang="zh-CN" sz="1400" dirty="0"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reader++;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65557" y="3043814"/>
            <a:ext cx="2454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write_unlock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sp>
        <p:nvSpPr>
          <p:cNvPr id="34" name="矩形 33"/>
          <p:cNvSpPr/>
          <p:nvPr/>
        </p:nvSpPr>
        <p:spPr>
          <a:xfrm>
            <a:off x="4515413" y="4484358"/>
            <a:ext cx="46394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v</a:t>
            </a:r>
            <a:r>
              <a:rPr kumimoji="1" lang="en-US" altLang="zh-CN" sz="1400" dirty="0" smtClean="0">
                <a:latin typeface="Consolas"/>
                <a:cs typeface="Consolas"/>
              </a:rPr>
              <a:t>oid write_unlock(rwlock_t*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writer--;</a:t>
            </a:r>
          </a:p>
          <a:p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pthread_cond_broadcast(&amp;rwl-&gt;cond);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  <p:pic>
        <p:nvPicPr>
          <p:cNvPr id="35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549" y="3059124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7191700" y="3012092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286156" y="983704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6844166" y="3326673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39" name="矩形 38"/>
          <p:cNvSpPr/>
          <p:nvPr/>
        </p:nvSpPr>
        <p:spPr>
          <a:xfrm>
            <a:off x="6811234" y="3622692"/>
            <a:ext cx="2356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read_unlock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2215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7693" y="158689"/>
            <a:ext cx="60157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typedef struct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pthread_mutex_t mutex;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pthread_cond_t cond;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int readers;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int writer;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 rwlock_t;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157693" y="1810771"/>
            <a:ext cx="86732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34175" y="1898456"/>
            <a:ext cx="44753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void read_lock(rwlock_t* rwl)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600" dirty="0"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600" dirty="0">
                <a:latin typeface="Consolas"/>
                <a:cs typeface="Consolas"/>
              </a:rPr>
              <a:t>);</a:t>
            </a: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while(rwl-&gt;writers != 0) {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}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rwl-&gt;reader++;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600" dirty="0">
                <a:latin typeface="Consolas"/>
                <a:cs typeface="Consolas"/>
              </a:rPr>
              <a:t>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14845" y="1857803"/>
            <a:ext cx="44753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latin typeface="Consolas"/>
                <a:cs typeface="Consolas"/>
              </a:rPr>
              <a:t>v</a:t>
            </a:r>
            <a:r>
              <a:rPr kumimoji="1" lang="en-US" altLang="zh-CN" sz="1600" dirty="0" smtClean="0">
                <a:latin typeface="Consolas"/>
                <a:cs typeface="Consolas"/>
              </a:rPr>
              <a:t>oid write_lock(rwlock_t* rwl)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600" dirty="0"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600" dirty="0">
                <a:latin typeface="Consolas"/>
                <a:cs typeface="Consolas"/>
              </a:rPr>
              <a:t>);</a:t>
            </a: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while(rwl-&gt;writer != 0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|| rwl-&gt;readers &gt; 0) {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}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writer++;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600" dirty="0">
                <a:latin typeface="Consolas"/>
                <a:cs typeface="Consolas"/>
              </a:rPr>
              <a:t>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4409582" y="1810771"/>
            <a:ext cx="0" cy="4914948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-18693" y="4437780"/>
            <a:ext cx="46394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void read_unlock(rwlock_t* rwl)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600" dirty="0"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600" dirty="0">
                <a:latin typeface="Consolas"/>
                <a:cs typeface="Consolas"/>
              </a:rPr>
              <a:t>);</a:t>
            </a: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reader--;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if(reader == 0)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pthread_cond_broadcast(&amp;rwl-&gt;cond);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600" dirty="0">
                <a:latin typeface="Consolas"/>
                <a:cs typeface="Consolas"/>
              </a:rPr>
              <a:t>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15413" y="4484358"/>
            <a:ext cx="46394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latin typeface="Consolas"/>
                <a:cs typeface="Consolas"/>
              </a:rPr>
              <a:t>v</a:t>
            </a:r>
            <a:r>
              <a:rPr kumimoji="1" lang="en-US" altLang="zh-CN" sz="1600" dirty="0" smtClean="0">
                <a:latin typeface="Consolas"/>
                <a:cs typeface="Consolas"/>
              </a:rPr>
              <a:t>oid write_unlock(rwlock_t* rwl)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600" dirty="0"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600" dirty="0">
                <a:latin typeface="Consolas"/>
                <a:cs typeface="Consolas"/>
              </a:rPr>
              <a:t>);</a:t>
            </a: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writer--;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pthread_cond_broadcast(&amp;rwl-&gt;cond);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600" dirty="0">
                <a:latin typeface="Consolas"/>
                <a:cs typeface="Consolas"/>
              </a:rPr>
              <a:t>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160754" y="86510"/>
            <a:ext cx="3693685" cy="1143000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kumimoji="1" lang="en-US" altLang="zh-CN" sz="2400" baseline="30000" dirty="0" smtClean="0">
                <a:solidFill>
                  <a:srgbClr val="000000"/>
                </a:solidFill>
                <a:latin typeface="Arial"/>
                <a:cs typeface="Arial"/>
              </a:rPr>
              <a:t>st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Implementation</a:t>
            </a:r>
            <a:endParaRPr kumimoji="1" lang="zh-CN" alt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09582" y="1009661"/>
            <a:ext cx="3964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Arial"/>
                <a:cs typeface="Arial"/>
              </a:rPr>
              <a:t>Can </a:t>
            </a:r>
            <a:r>
              <a:rPr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lang="en-US" altLang="zh-CN" sz="2400" dirty="0" smtClean="0">
                <a:solidFill>
                  <a:srgbClr val="FF0000"/>
                </a:solidFill>
                <a:latin typeface="Arial"/>
                <a:cs typeface="Arial"/>
              </a:rPr>
              <a:t>eaders starve writers?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5617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53201" y="69607"/>
            <a:ext cx="424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prstClr val="black"/>
                </a:solidFill>
                <a:latin typeface="Consolas"/>
                <a:cs typeface="Consolas"/>
              </a:rPr>
              <a:t>rwlock &lt; readers: 0, writer: 0 &gt;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90117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68353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1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1686356" y="647166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806967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-22495" y="140588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2453201" y="69607"/>
            <a:ext cx="424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prstClr val="black"/>
                </a:solidFill>
                <a:latin typeface="Consolas"/>
                <a:cs typeface="Consolas"/>
              </a:rPr>
              <a:t>rwlock &lt; readers: 1, writer: 0 &gt;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678657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2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1" name="任意形状 10"/>
          <p:cNvSpPr/>
          <p:nvPr/>
        </p:nvSpPr>
        <p:spPr>
          <a:xfrm>
            <a:off x="3704903" y="651197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2817271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4841827" y="617790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3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6" name="任意形状 15"/>
          <p:cNvSpPr/>
          <p:nvPr/>
        </p:nvSpPr>
        <p:spPr>
          <a:xfrm>
            <a:off x="5868073" y="631564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4980441" y="987587"/>
            <a:ext cx="1087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update()</a:t>
            </a:r>
            <a:endParaRPr lang="zh-CN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134175" y="4449997"/>
            <a:ext cx="44753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 smtClean="0">
                <a:latin typeface="Consolas"/>
                <a:cs typeface="Consolas"/>
              </a:rPr>
              <a:t>void read_lock(rwlock_t*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while(rwl-&gt;writers != 0) {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400" dirty="0"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}</a:t>
            </a:r>
            <a:endParaRPr kumimoji="1" lang="en-US" altLang="zh-CN" sz="1400" dirty="0"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reader++;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4154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68353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1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1686356" y="647166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806967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-22495" y="140588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2453201" y="69607"/>
            <a:ext cx="424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prstClr val="black"/>
                </a:solidFill>
                <a:latin typeface="Consolas"/>
                <a:cs typeface="Consolas"/>
              </a:rPr>
              <a:t>rwlock &lt; readers: 2, writer: 0 &gt;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678657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2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1" name="任意形状 10"/>
          <p:cNvSpPr/>
          <p:nvPr/>
        </p:nvSpPr>
        <p:spPr>
          <a:xfrm>
            <a:off x="3704903" y="651197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2817271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187712" y="158225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4841827" y="617790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3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6" name="任意形状 15"/>
          <p:cNvSpPr/>
          <p:nvPr/>
        </p:nvSpPr>
        <p:spPr>
          <a:xfrm>
            <a:off x="5868073" y="631564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4980441" y="987587"/>
            <a:ext cx="1087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update()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134175" y="4449997"/>
            <a:ext cx="44753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 smtClean="0">
                <a:latin typeface="Consolas"/>
                <a:cs typeface="Consolas"/>
              </a:rPr>
              <a:t>void read_lock(rwlock_t*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while(rwl-&gt;writers != 0) {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400" dirty="0"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}</a:t>
            </a:r>
            <a:endParaRPr kumimoji="1" lang="en-US" altLang="zh-CN" sz="1400" dirty="0"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reader++;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96590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490814" y="1248621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Thread </a:t>
            </a:r>
            <a:r>
              <a:rPr kumimoji="1" lang="en-US" altLang="zh-CN" dirty="0" smtClean="0">
                <a:latin typeface="Arial"/>
                <a:cs typeface="Arial"/>
              </a:rPr>
              <a:t>1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19" name="任意形状 18"/>
          <p:cNvSpPr/>
          <p:nvPr/>
        </p:nvSpPr>
        <p:spPr>
          <a:xfrm>
            <a:off x="2622891" y="1285911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1508513" y="1700607"/>
            <a:ext cx="132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</a:rPr>
              <a:t>sum(1, 2)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790046" y="1358657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Thread 2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22" name="任意形状 21"/>
          <p:cNvSpPr/>
          <p:nvPr/>
        </p:nvSpPr>
        <p:spPr>
          <a:xfrm>
            <a:off x="6898605" y="1372431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1" name="矩形 30"/>
          <p:cNvSpPr/>
          <p:nvPr/>
        </p:nvSpPr>
        <p:spPr>
          <a:xfrm>
            <a:off x="5813097" y="1794438"/>
            <a:ext cx="132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</a:rPr>
              <a:t>sum(1, </a:t>
            </a:r>
            <a:r>
              <a:rPr lang="en-US" altLang="zh-CN" dirty="0">
                <a:latin typeface="Consolas"/>
                <a:cs typeface="Consolas"/>
              </a:rPr>
              <a:t>2</a:t>
            </a:r>
            <a:r>
              <a:rPr lang="en-US" altLang="zh-CN" dirty="0" smtClean="0">
                <a:latin typeface="Consolas"/>
                <a:cs typeface="Consolas"/>
              </a:rPr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7559" y="2163770"/>
            <a:ext cx="34561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pthread_mutex_lock(&amp;mus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);</a:t>
            </a:r>
            <a:endParaRPr lang="zh-CN" altLang="en-US" sz="1600" dirty="0"/>
          </a:p>
        </p:txBody>
      </p:sp>
      <p:sp>
        <p:nvSpPr>
          <p:cNvPr id="32" name="矩形 31"/>
          <p:cNvSpPr/>
          <p:nvPr/>
        </p:nvSpPr>
        <p:spPr>
          <a:xfrm>
            <a:off x="487092" y="2485447"/>
            <a:ext cx="34561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pthread_mutex_lock(&amp;mus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);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4755567" y="2502324"/>
            <a:ext cx="34561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pthread_mutex_lock(&amp;mus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);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604479" y="2849755"/>
            <a:ext cx="33388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int xv = </a:t>
            </a:r>
            <a:r>
              <a:rPr lang="en-US" altLang="zh-CN" sz="1600" dirty="0" smtClean="0">
                <a:latin typeface="Consolas"/>
                <a:cs typeface="Consolas"/>
              </a:rPr>
              <a:t>accounts[1]</a:t>
            </a:r>
            <a:r>
              <a:rPr lang="en-US" altLang="zh-CN" sz="1600" dirty="0">
                <a:latin typeface="Consolas"/>
                <a:cs typeface="Consolas"/>
              </a:rPr>
              <a:t>-&gt;</a:t>
            </a:r>
            <a:r>
              <a:rPr lang="en-US" altLang="zh-CN" sz="1600" dirty="0" err="1">
                <a:latin typeface="Consolas"/>
                <a:cs typeface="Consolas"/>
              </a:rPr>
              <a:t>val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</p:txBody>
      </p:sp>
      <p:sp>
        <p:nvSpPr>
          <p:cNvPr id="8" name="矩形 7"/>
          <p:cNvSpPr/>
          <p:nvPr/>
        </p:nvSpPr>
        <p:spPr>
          <a:xfrm>
            <a:off x="604479" y="3193924"/>
            <a:ext cx="3117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int </a:t>
            </a:r>
            <a:r>
              <a:rPr lang="en-US" altLang="zh-CN" sz="1600" dirty="0" err="1">
                <a:latin typeface="Consolas"/>
                <a:cs typeface="Consolas"/>
              </a:rPr>
              <a:t>yv</a:t>
            </a:r>
            <a:r>
              <a:rPr lang="en-US" altLang="zh-CN" sz="1600" dirty="0">
                <a:latin typeface="Consolas"/>
                <a:cs typeface="Consolas"/>
              </a:rPr>
              <a:t> = accounts[2]-&gt;</a:t>
            </a:r>
            <a:r>
              <a:rPr lang="en-US" altLang="zh-CN" sz="1600" dirty="0" err="1">
                <a:latin typeface="Consolas"/>
                <a:cs typeface="Consolas"/>
              </a:rPr>
              <a:t>val</a:t>
            </a:r>
            <a:r>
              <a:rPr lang="en-US" altLang="zh-CN" sz="1600" dirty="0">
                <a:latin typeface="Consolas"/>
                <a:cs typeface="Consolas"/>
              </a:rPr>
              <a:t>;</a:t>
            </a:r>
          </a:p>
        </p:txBody>
      </p:sp>
      <p:pic>
        <p:nvPicPr>
          <p:cNvPr id="35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342" y="3271633"/>
            <a:ext cx="364310" cy="36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4708531" y="3297389"/>
            <a:ext cx="35629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600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600" dirty="0" smtClean="0">
                <a:solidFill>
                  <a:schemeClr val="accent2"/>
                </a:solidFill>
                <a:latin typeface="Arial"/>
                <a:cs typeface="Arial"/>
              </a:rPr>
              <a:t>ait for thread 2 to release mus[1]</a:t>
            </a:r>
            <a:endParaRPr lang="en-US" altLang="zh-CN" sz="16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10" name="直线连接符 9"/>
          <p:cNvCxnSpPr>
            <a:stCxn id="33" idx="2"/>
            <a:endCxn id="36" idx="0"/>
          </p:cNvCxnSpPr>
          <p:nvPr/>
        </p:nvCxnSpPr>
        <p:spPr>
          <a:xfrm>
            <a:off x="6483664" y="2840878"/>
            <a:ext cx="6354" cy="45651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直线连接符 36"/>
          <p:cNvCxnSpPr>
            <a:stCxn id="36" idx="2"/>
            <a:endCxn id="41" idx="0"/>
          </p:cNvCxnSpPr>
          <p:nvPr/>
        </p:nvCxnSpPr>
        <p:spPr>
          <a:xfrm>
            <a:off x="6490018" y="3635943"/>
            <a:ext cx="5405" cy="50296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64508" y="3581074"/>
            <a:ext cx="36818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pthread_mutex_unlock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(&amp;mus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);</a:t>
            </a:r>
            <a:endParaRPr lang="zh-CN" altLang="en-US" sz="1600" dirty="0"/>
          </a:p>
        </p:txBody>
      </p:sp>
      <p:sp>
        <p:nvSpPr>
          <p:cNvPr id="39" name="矩形 38"/>
          <p:cNvSpPr/>
          <p:nvPr/>
        </p:nvSpPr>
        <p:spPr>
          <a:xfrm>
            <a:off x="464041" y="3902751"/>
            <a:ext cx="36818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pthread_mutex_unlock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(&amp;mus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);</a:t>
            </a:r>
            <a:endParaRPr lang="zh-CN" altLang="en-US" sz="1600" dirty="0"/>
          </a:p>
        </p:txBody>
      </p:sp>
      <p:sp>
        <p:nvSpPr>
          <p:cNvPr id="41" name="矩形 40"/>
          <p:cNvSpPr/>
          <p:nvPr/>
        </p:nvSpPr>
        <p:spPr>
          <a:xfrm>
            <a:off x="4767326" y="4138904"/>
            <a:ext cx="34561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pthread_mutex_lock(&amp;mus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);</a:t>
            </a:r>
            <a:endParaRPr lang="zh-CN" altLang="en-US" sz="1600" dirty="0"/>
          </a:p>
        </p:txBody>
      </p:sp>
      <p:sp>
        <p:nvSpPr>
          <p:cNvPr id="44" name="矩形 43"/>
          <p:cNvSpPr/>
          <p:nvPr/>
        </p:nvSpPr>
        <p:spPr>
          <a:xfrm>
            <a:off x="4936543" y="4491860"/>
            <a:ext cx="33388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int xv = </a:t>
            </a:r>
            <a:r>
              <a:rPr lang="en-US" altLang="zh-CN" sz="1600" dirty="0" smtClean="0">
                <a:latin typeface="Consolas"/>
                <a:cs typeface="Consolas"/>
              </a:rPr>
              <a:t>accounts[1]</a:t>
            </a:r>
            <a:r>
              <a:rPr lang="en-US" altLang="zh-CN" sz="1600" dirty="0">
                <a:latin typeface="Consolas"/>
                <a:cs typeface="Consolas"/>
              </a:rPr>
              <a:t>-&gt;</a:t>
            </a:r>
            <a:r>
              <a:rPr lang="en-US" altLang="zh-CN" sz="1600" dirty="0" err="1">
                <a:latin typeface="Consolas"/>
                <a:cs typeface="Consolas"/>
              </a:rPr>
              <a:t>val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</p:txBody>
      </p:sp>
      <p:sp>
        <p:nvSpPr>
          <p:cNvPr id="45" name="矩形 44"/>
          <p:cNvSpPr/>
          <p:nvPr/>
        </p:nvSpPr>
        <p:spPr>
          <a:xfrm>
            <a:off x="4936543" y="4836029"/>
            <a:ext cx="3117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int </a:t>
            </a:r>
            <a:r>
              <a:rPr lang="en-US" altLang="zh-CN" sz="1600" dirty="0" err="1">
                <a:latin typeface="Consolas"/>
                <a:cs typeface="Consolas"/>
              </a:rPr>
              <a:t>yv</a:t>
            </a:r>
            <a:r>
              <a:rPr lang="en-US" altLang="zh-CN" sz="1600" dirty="0">
                <a:latin typeface="Consolas"/>
                <a:cs typeface="Consolas"/>
              </a:rPr>
              <a:t> = accounts[2]-&gt;</a:t>
            </a:r>
            <a:r>
              <a:rPr lang="en-US" altLang="zh-CN" sz="1600" dirty="0" err="1">
                <a:latin typeface="Consolas"/>
                <a:cs typeface="Consolas"/>
              </a:rPr>
              <a:t>val</a:t>
            </a:r>
            <a:r>
              <a:rPr lang="en-US" altLang="zh-CN" sz="16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46" name="矩形 45"/>
          <p:cNvSpPr/>
          <p:nvPr/>
        </p:nvSpPr>
        <p:spPr>
          <a:xfrm>
            <a:off x="4784143" y="5203258"/>
            <a:ext cx="36818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pthread_mutex_unlock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(&amp;mus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);</a:t>
            </a:r>
            <a:endParaRPr lang="zh-CN" altLang="en-US" sz="1600" dirty="0"/>
          </a:p>
        </p:txBody>
      </p:sp>
      <p:sp>
        <p:nvSpPr>
          <p:cNvPr id="47" name="矩形 46"/>
          <p:cNvSpPr/>
          <p:nvPr/>
        </p:nvSpPr>
        <p:spPr>
          <a:xfrm>
            <a:off x="4783676" y="5524935"/>
            <a:ext cx="36818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pthread_mutex_unlock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(&amp;mus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);</a:t>
            </a:r>
            <a:endParaRPr lang="zh-CN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464041" y="4908970"/>
            <a:ext cx="2779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 smtClean="0">
                <a:solidFill>
                  <a:srgbClr val="C0504D"/>
                </a:solidFill>
                <a:latin typeface="Arial"/>
                <a:cs typeface="Arial"/>
              </a:rPr>
              <a:t>Is it necessary ?</a:t>
            </a:r>
          </a:p>
        </p:txBody>
      </p:sp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356721" y="-9652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Review Previous Example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5807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68353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1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1686356" y="647166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806967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-22495" y="140588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2453201" y="69607"/>
            <a:ext cx="424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prstClr val="black"/>
                </a:solidFill>
                <a:latin typeface="Consolas"/>
                <a:cs typeface="Consolas"/>
              </a:rPr>
              <a:t>rwlock &lt; readers: 2, writer: 0 &gt;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678657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2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1" name="任意形状 10"/>
          <p:cNvSpPr/>
          <p:nvPr/>
        </p:nvSpPr>
        <p:spPr>
          <a:xfrm>
            <a:off x="3704903" y="651197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2817271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187712" y="158225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-56044" y="1788088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4841827" y="617790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3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6" name="任意形状 15"/>
          <p:cNvSpPr/>
          <p:nvPr/>
        </p:nvSpPr>
        <p:spPr>
          <a:xfrm>
            <a:off x="5868073" y="631564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4980441" y="987587"/>
            <a:ext cx="1087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update()</a:t>
            </a:r>
            <a:endParaRPr lang="zh-CN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134175" y="4449997"/>
            <a:ext cx="44753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 smtClean="0">
                <a:latin typeface="Consolas"/>
                <a:cs typeface="Consolas"/>
              </a:rPr>
              <a:t>void read_lock(rwlock_t*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while(rwl-&gt;writers != 0) {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400" dirty="0"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}</a:t>
            </a:r>
            <a:endParaRPr kumimoji="1" lang="en-US" altLang="zh-CN" sz="1400" dirty="0"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reader++;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91444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68353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1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1686356" y="647166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806967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-22495" y="140588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2453201" y="69607"/>
            <a:ext cx="424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prstClr val="black"/>
                </a:solidFill>
                <a:latin typeface="Consolas"/>
                <a:cs typeface="Consolas"/>
              </a:rPr>
              <a:t>rwlock &lt; readers: 2, writer: 0 &gt;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678657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2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1" name="任意形状 10"/>
          <p:cNvSpPr/>
          <p:nvPr/>
        </p:nvSpPr>
        <p:spPr>
          <a:xfrm>
            <a:off x="3704903" y="651197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2817271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187712" y="158225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-56044" y="1788088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4841827" y="617790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3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6" name="任意形状 15"/>
          <p:cNvSpPr/>
          <p:nvPr/>
        </p:nvSpPr>
        <p:spPr>
          <a:xfrm>
            <a:off x="5868073" y="631564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4980441" y="987587"/>
            <a:ext cx="1087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update()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4597821" y="1738987"/>
            <a:ext cx="22575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write_lock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pic>
        <p:nvPicPr>
          <p:cNvPr id="19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806" y="2117312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4792957" y="2070280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80789" y="1972333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134175" y="4449997"/>
            <a:ext cx="44753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 smtClean="0">
                <a:latin typeface="Consolas"/>
                <a:cs typeface="Consolas"/>
              </a:rPr>
              <a:t>void read_lock(rwlock_t*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while(rwl-&gt;writers != 0) {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400" dirty="0"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}</a:t>
            </a:r>
            <a:endParaRPr kumimoji="1" lang="en-US" altLang="zh-CN" sz="1400" dirty="0"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reader++;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526708" y="4397581"/>
            <a:ext cx="44753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v</a:t>
            </a:r>
            <a:r>
              <a:rPr kumimoji="1" lang="en-US" altLang="zh-CN" sz="1400" dirty="0" smtClean="0">
                <a:latin typeface="Consolas"/>
                <a:cs typeface="Consolas"/>
              </a:rPr>
              <a:t>oid write_lock(rwlock_t*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while(rwl-&gt;writer != 0 </a:t>
            </a:r>
          </a:p>
          <a:p>
            <a:r>
              <a:rPr kumimoji="1" lang="en-US" altLang="zh-CN" sz="1400" dirty="0">
                <a:solidFill>
                  <a:srgbClr val="FF0066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     || rwl-&gt;readers &gt; 0) {</a:t>
            </a:r>
          </a:p>
          <a:p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400" dirty="0">
                <a:solidFill>
                  <a:srgbClr val="FF0066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                     &amp;rwl-&gt;mutex);</a:t>
            </a:r>
            <a:endParaRPr kumimoji="1" lang="en-US" altLang="zh-CN" sz="1400" dirty="0">
              <a:solidFill>
                <a:srgbClr val="FF0066"/>
              </a:solidFill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}</a:t>
            </a:r>
            <a:endParaRPr kumimoji="1" lang="en-US" altLang="zh-CN" sz="1400" dirty="0">
              <a:solidFill>
                <a:srgbClr val="FF0066"/>
              </a:solidFill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writer++;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82982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68353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1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1686356" y="647166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806967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-22495" y="140588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2453201" y="69607"/>
            <a:ext cx="424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prstClr val="black"/>
                </a:solidFill>
                <a:latin typeface="Consolas"/>
                <a:cs typeface="Consolas"/>
              </a:rPr>
              <a:t>rwlock &lt; readers: 1, writer: 0 &gt;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678657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2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1" name="任意形状 10"/>
          <p:cNvSpPr/>
          <p:nvPr/>
        </p:nvSpPr>
        <p:spPr>
          <a:xfrm>
            <a:off x="3704903" y="651197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2817271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187712" y="158225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-56044" y="1788088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2180789" y="1972333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4841827" y="617790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3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6" name="任意形状 15"/>
          <p:cNvSpPr/>
          <p:nvPr/>
        </p:nvSpPr>
        <p:spPr>
          <a:xfrm>
            <a:off x="5868073" y="631564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4980441" y="987587"/>
            <a:ext cx="1087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update()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4597821" y="1738987"/>
            <a:ext cx="22575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write_lock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pic>
        <p:nvPicPr>
          <p:cNvPr id="20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806" y="2117312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4792957" y="2070280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86347" y="2180018"/>
            <a:ext cx="2356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read_unlock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pic>
        <p:nvPicPr>
          <p:cNvPr id="25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324" y="2436767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/>
        </p:nvSpPr>
        <p:spPr>
          <a:xfrm>
            <a:off x="4816475" y="2389735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526708" y="4397581"/>
            <a:ext cx="44753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v</a:t>
            </a:r>
            <a:r>
              <a:rPr kumimoji="1" lang="en-US" altLang="zh-CN" sz="1400" dirty="0" smtClean="0">
                <a:latin typeface="Consolas"/>
                <a:cs typeface="Consolas"/>
              </a:rPr>
              <a:t>oid write_lock(rwlock_t*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while(rwl-&gt;writer != 0 </a:t>
            </a:r>
          </a:p>
          <a:p>
            <a:r>
              <a:rPr kumimoji="1" lang="en-US" altLang="zh-CN" sz="1400" dirty="0">
                <a:solidFill>
                  <a:srgbClr val="FF0066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     || rwl-&gt;readers &gt; 0) {</a:t>
            </a:r>
          </a:p>
          <a:p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400" dirty="0">
                <a:solidFill>
                  <a:srgbClr val="FF0066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                     &amp;rwl-&gt;mutex);</a:t>
            </a:r>
            <a:endParaRPr kumimoji="1" lang="en-US" altLang="zh-CN" sz="1400" dirty="0">
              <a:solidFill>
                <a:srgbClr val="FF0066"/>
              </a:solidFill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}</a:t>
            </a:r>
            <a:endParaRPr kumimoji="1" lang="en-US" altLang="zh-CN" sz="1400" dirty="0">
              <a:solidFill>
                <a:srgbClr val="FF0066"/>
              </a:solidFill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writer++;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-18693" y="4437780"/>
            <a:ext cx="463946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 smtClean="0">
                <a:latin typeface="Consolas"/>
                <a:cs typeface="Consolas"/>
              </a:rPr>
              <a:t>void read_unlock(rwlock_t*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  reader--;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if(reader == 0)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  pthread_cond_broadcast(&amp;rwl-&gt;cond);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64884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68353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1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1686356" y="647166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806967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-22495" y="140588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2453201" y="69607"/>
            <a:ext cx="424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prstClr val="black"/>
                </a:solidFill>
                <a:latin typeface="Consolas"/>
                <a:cs typeface="Consolas"/>
              </a:rPr>
              <a:t>rwlock &lt; readers: 2, writer: 0 &gt;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678657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2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1" name="任意形状 10"/>
          <p:cNvSpPr/>
          <p:nvPr/>
        </p:nvSpPr>
        <p:spPr>
          <a:xfrm>
            <a:off x="3704903" y="651197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2817271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187712" y="158225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-56044" y="1788088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2180789" y="1972333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4841827" y="617790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3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6" name="任意形状 15"/>
          <p:cNvSpPr/>
          <p:nvPr/>
        </p:nvSpPr>
        <p:spPr>
          <a:xfrm>
            <a:off x="5868073" y="631564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4980441" y="987587"/>
            <a:ext cx="1087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update()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4597821" y="1738987"/>
            <a:ext cx="22575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write_lock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pic>
        <p:nvPicPr>
          <p:cNvPr id="20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806" y="2117312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4792957" y="2070280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86347" y="2180018"/>
            <a:ext cx="2356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read_unlock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pic>
        <p:nvPicPr>
          <p:cNvPr id="25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324" y="2436767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/>
        </p:nvSpPr>
        <p:spPr>
          <a:xfrm>
            <a:off x="4816475" y="2389735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526708" y="4397581"/>
            <a:ext cx="44753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v</a:t>
            </a:r>
            <a:r>
              <a:rPr kumimoji="1" lang="en-US" altLang="zh-CN" sz="1400" dirty="0" smtClean="0">
                <a:latin typeface="Consolas"/>
                <a:cs typeface="Consolas"/>
              </a:rPr>
              <a:t>oid write_lock(rwlock_t*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while(rwl-&gt;writer != 0 </a:t>
            </a:r>
          </a:p>
          <a:p>
            <a:r>
              <a:rPr kumimoji="1" lang="en-US" altLang="zh-CN" sz="1400" dirty="0">
                <a:solidFill>
                  <a:srgbClr val="FF0066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     || rwl-&gt;readers &gt; 0) {</a:t>
            </a:r>
          </a:p>
          <a:p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400" dirty="0">
                <a:solidFill>
                  <a:srgbClr val="FF0066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                     &amp;rwl-&gt;mutex);</a:t>
            </a:r>
            <a:endParaRPr kumimoji="1" lang="en-US" altLang="zh-CN" sz="1400" dirty="0">
              <a:solidFill>
                <a:srgbClr val="FF0066"/>
              </a:solidFill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}</a:t>
            </a:r>
            <a:endParaRPr kumimoji="1" lang="en-US" altLang="zh-CN" sz="1400" dirty="0">
              <a:solidFill>
                <a:srgbClr val="FF0066"/>
              </a:solidFill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writer++;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87770" y="620546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4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7" name="任意形状 26"/>
          <p:cNvSpPr/>
          <p:nvPr/>
        </p:nvSpPr>
        <p:spPr>
          <a:xfrm>
            <a:off x="8114016" y="634320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0" name="矩形 29"/>
          <p:cNvSpPr/>
          <p:nvPr/>
        </p:nvSpPr>
        <p:spPr>
          <a:xfrm>
            <a:off x="7286156" y="983704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6741251" y="2366299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167356" y="4403901"/>
            <a:ext cx="44753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 smtClean="0">
                <a:latin typeface="Consolas"/>
                <a:cs typeface="Consolas"/>
              </a:rPr>
              <a:t>void read_lock(rwlock_t*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 while(rwl-&gt;writers != 0) {</a:t>
            </a:r>
          </a:p>
          <a:p>
            <a:r>
              <a:rPr kumimoji="1"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                       &amp;rwl-&gt;mutex);</a:t>
            </a:r>
            <a:endParaRPr kumimoji="1" lang="en-US" altLang="zh-CN" sz="14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  }</a:t>
            </a:r>
            <a:endParaRPr kumimoji="1" lang="en-US" altLang="zh-CN" sz="14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  reader++;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5523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68353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1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1686356" y="647166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806967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-22495" y="140588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2453201" y="69607"/>
            <a:ext cx="424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prstClr val="black"/>
                </a:solidFill>
                <a:latin typeface="Consolas"/>
                <a:cs typeface="Consolas"/>
              </a:rPr>
              <a:t>rwlock &lt; readers: 1, writer: 0 &gt;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678657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2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1" name="任意形状 10"/>
          <p:cNvSpPr/>
          <p:nvPr/>
        </p:nvSpPr>
        <p:spPr>
          <a:xfrm>
            <a:off x="3704903" y="651197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2817271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187712" y="158225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-56044" y="1788088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2180789" y="1972333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4841827" y="617790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3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6" name="任意形状 15"/>
          <p:cNvSpPr/>
          <p:nvPr/>
        </p:nvSpPr>
        <p:spPr>
          <a:xfrm>
            <a:off x="5868073" y="631564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4980441" y="987587"/>
            <a:ext cx="1087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update()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4597821" y="1738987"/>
            <a:ext cx="22575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write_lock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pic>
        <p:nvPicPr>
          <p:cNvPr id="20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806" y="2117312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4792957" y="2070280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86347" y="2180018"/>
            <a:ext cx="2356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read_unlock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pic>
        <p:nvPicPr>
          <p:cNvPr id="25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324" y="2436767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/>
        </p:nvSpPr>
        <p:spPr>
          <a:xfrm>
            <a:off x="4816475" y="2389735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526708" y="4397581"/>
            <a:ext cx="44753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v</a:t>
            </a:r>
            <a:r>
              <a:rPr kumimoji="1" lang="en-US" altLang="zh-CN" sz="1400" dirty="0" smtClean="0">
                <a:latin typeface="Consolas"/>
                <a:cs typeface="Consolas"/>
              </a:rPr>
              <a:t>oid write_lock(rwlock_t*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while(rwl-&gt;writer != 0 </a:t>
            </a:r>
          </a:p>
          <a:p>
            <a:r>
              <a:rPr kumimoji="1" lang="en-US" altLang="zh-CN" sz="1400" dirty="0">
                <a:solidFill>
                  <a:srgbClr val="FF0066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     || rwl-&gt;readers &gt; 0) {</a:t>
            </a:r>
          </a:p>
          <a:p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400" dirty="0">
                <a:solidFill>
                  <a:srgbClr val="FF0066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                     &amp;rwl-&gt;mutex);</a:t>
            </a:r>
            <a:endParaRPr kumimoji="1" lang="en-US" altLang="zh-CN" sz="1400" dirty="0">
              <a:solidFill>
                <a:srgbClr val="FF0066"/>
              </a:solidFill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}</a:t>
            </a:r>
            <a:endParaRPr kumimoji="1" lang="en-US" altLang="zh-CN" sz="1400" dirty="0">
              <a:solidFill>
                <a:srgbClr val="FF0066"/>
              </a:solidFill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writer++;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87770" y="620546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4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7" name="任意形状 26"/>
          <p:cNvSpPr/>
          <p:nvPr/>
        </p:nvSpPr>
        <p:spPr>
          <a:xfrm>
            <a:off x="8114016" y="634320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0" name="矩形 29"/>
          <p:cNvSpPr/>
          <p:nvPr/>
        </p:nvSpPr>
        <p:spPr>
          <a:xfrm>
            <a:off x="7286156" y="983704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6741251" y="2366299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2092851" y="2692101"/>
            <a:ext cx="2356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read_unlock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-18693" y="4437780"/>
            <a:ext cx="463946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 smtClean="0">
                <a:latin typeface="Consolas"/>
                <a:cs typeface="Consolas"/>
              </a:rPr>
              <a:t>void read_unlock(rwlock_t*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  reader--;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if(reader == 0)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  pthread_cond_broadcast(&amp;rwl-&gt;cond);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  <p:pic>
        <p:nvPicPr>
          <p:cNvPr id="34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433" y="2754813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矩形 34"/>
          <p:cNvSpPr/>
          <p:nvPr/>
        </p:nvSpPr>
        <p:spPr>
          <a:xfrm>
            <a:off x="4834584" y="2707781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4758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68353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1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1686356" y="647166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806967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-22495" y="140588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2453201" y="69607"/>
            <a:ext cx="424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prstClr val="black"/>
                </a:solidFill>
                <a:latin typeface="Consolas"/>
                <a:cs typeface="Consolas"/>
              </a:rPr>
              <a:t>rwlock &lt; readers: 1, writer: 0 &gt;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678657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2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1" name="任意形状 10"/>
          <p:cNvSpPr/>
          <p:nvPr/>
        </p:nvSpPr>
        <p:spPr>
          <a:xfrm>
            <a:off x="3704903" y="651197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2817271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187712" y="158225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-56044" y="1788088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2180789" y="1972333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4841827" y="617790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3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6" name="任意形状 15"/>
          <p:cNvSpPr/>
          <p:nvPr/>
        </p:nvSpPr>
        <p:spPr>
          <a:xfrm>
            <a:off x="5868073" y="631564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4980441" y="987587"/>
            <a:ext cx="1087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update()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4597821" y="1738987"/>
            <a:ext cx="22575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write_lock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pic>
        <p:nvPicPr>
          <p:cNvPr id="20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806" y="2117312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4792957" y="2070280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86347" y="2180018"/>
            <a:ext cx="2356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read_unlock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pic>
        <p:nvPicPr>
          <p:cNvPr id="25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324" y="2436767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/>
        </p:nvSpPr>
        <p:spPr>
          <a:xfrm>
            <a:off x="4816475" y="2389735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526708" y="4397581"/>
            <a:ext cx="44753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v</a:t>
            </a:r>
            <a:r>
              <a:rPr kumimoji="1" lang="en-US" altLang="zh-CN" sz="1400" dirty="0" smtClean="0">
                <a:latin typeface="Consolas"/>
                <a:cs typeface="Consolas"/>
              </a:rPr>
              <a:t>oid write_lock(rwlock_t*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while(rwl-&gt;writer != 0 </a:t>
            </a:r>
          </a:p>
          <a:p>
            <a:r>
              <a:rPr kumimoji="1" lang="en-US" altLang="zh-CN" sz="1400" dirty="0">
                <a:solidFill>
                  <a:srgbClr val="FF0066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     || rwl-&gt;readers &gt; 0) {</a:t>
            </a:r>
          </a:p>
          <a:p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400" dirty="0">
                <a:solidFill>
                  <a:srgbClr val="FF0066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                     &amp;rwl-&gt;mutex);</a:t>
            </a:r>
            <a:endParaRPr kumimoji="1" lang="en-US" altLang="zh-CN" sz="1400" dirty="0">
              <a:solidFill>
                <a:srgbClr val="FF0066"/>
              </a:solidFill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}</a:t>
            </a:r>
            <a:endParaRPr kumimoji="1" lang="en-US" altLang="zh-CN" sz="1400" dirty="0">
              <a:solidFill>
                <a:srgbClr val="FF0066"/>
              </a:solidFill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writer++;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87770" y="620546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4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7" name="任意形状 26"/>
          <p:cNvSpPr/>
          <p:nvPr/>
        </p:nvSpPr>
        <p:spPr>
          <a:xfrm>
            <a:off x="8114016" y="634320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0" name="矩形 29"/>
          <p:cNvSpPr/>
          <p:nvPr/>
        </p:nvSpPr>
        <p:spPr>
          <a:xfrm>
            <a:off x="7286156" y="983704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6741251" y="2366299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2092851" y="2692101"/>
            <a:ext cx="2356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read_unlock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-18693" y="4437780"/>
            <a:ext cx="463946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 smtClean="0">
                <a:latin typeface="Consolas"/>
                <a:cs typeface="Consolas"/>
              </a:rPr>
              <a:t>void read_unlock(rwlock_t*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  reader--;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if(reader == 0)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  pthread_cond_broadcast(&amp;rwl-&gt;cond);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  <p:pic>
        <p:nvPicPr>
          <p:cNvPr id="34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433" y="2754813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矩形 34"/>
          <p:cNvSpPr/>
          <p:nvPr/>
        </p:nvSpPr>
        <p:spPr>
          <a:xfrm>
            <a:off x="4834584" y="2707781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pic>
        <p:nvPicPr>
          <p:cNvPr id="33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549" y="3055821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4873700" y="3008789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38775" y="2920459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0530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68353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1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1686356" y="647166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806967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-22495" y="140588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2453201" y="69607"/>
            <a:ext cx="424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prstClr val="black"/>
                </a:solidFill>
                <a:latin typeface="Consolas"/>
                <a:cs typeface="Consolas"/>
              </a:rPr>
              <a:t>rwlock &lt; readers: 0, writer: 1 &gt;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678657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2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1" name="任意形状 10"/>
          <p:cNvSpPr/>
          <p:nvPr/>
        </p:nvSpPr>
        <p:spPr>
          <a:xfrm>
            <a:off x="3704903" y="651197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2817271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187712" y="158225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-56044" y="1788088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2180789" y="1972333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4841827" y="617790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3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6" name="任意形状 15"/>
          <p:cNvSpPr/>
          <p:nvPr/>
        </p:nvSpPr>
        <p:spPr>
          <a:xfrm>
            <a:off x="5868073" y="631564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4980441" y="987587"/>
            <a:ext cx="1087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update()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4597821" y="1738987"/>
            <a:ext cx="22575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write_lock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pic>
        <p:nvPicPr>
          <p:cNvPr id="20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806" y="2117312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4792957" y="2070280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86347" y="2180018"/>
            <a:ext cx="2356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read_unlock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pic>
        <p:nvPicPr>
          <p:cNvPr id="25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324" y="2436767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/>
        </p:nvSpPr>
        <p:spPr>
          <a:xfrm>
            <a:off x="4816475" y="2389735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526708" y="4397581"/>
            <a:ext cx="44753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v</a:t>
            </a:r>
            <a:r>
              <a:rPr kumimoji="1" lang="en-US" altLang="zh-CN" sz="1400" dirty="0" smtClean="0">
                <a:latin typeface="Consolas"/>
                <a:cs typeface="Consolas"/>
              </a:rPr>
              <a:t>oid write_lock(rwlock_t*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while(rwl-&gt;writer != 0 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      || rwl-&gt;readers &gt; 0) {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400" dirty="0"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}</a:t>
            </a:r>
            <a:endParaRPr kumimoji="1" lang="en-US" altLang="zh-CN" sz="1400" dirty="0"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  writer++;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87770" y="620546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4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7" name="任意形状 26"/>
          <p:cNvSpPr/>
          <p:nvPr/>
        </p:nvSpPr>
        <p:spPr>
          <a:xfrm>
            <a:off x="8114016" y="634320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0" name="矩形 29"/>
          <p:cNvSpPr/>
          <p:nvPr/>
        </p:nvSpPr>
        <p:spPr>
          <a:xfrm>
            <a:off x="7286156" y="983704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6741251" y="2366299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2092851" y="2692101"/>
            <a:ext cx="2356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read_unlock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-18693" y="4437780"/>
            <a:ext cx="463946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 smtClean="0">
                <a:latin typeface="Consolas"/>
                <a:cs typeface="Consolas"/>
              </a:rPr>
              <a:t>void read_unlock(rwlock_t*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  reader--;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 if(reader == 0)</a:t>
            </a:r>
          </a:p>
          <a:p>
            <a:r>
              <a:rPr kumimoji="1" lang="en-US" altLang="zh-CN" sz="14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   pthread_cond_broadcast(&amp;rwl-&gt;cond);</a:t>
            </a:r>
          </a:p>
          <a:p>
            <a:r>
              <a:rPr kumimoji="1" lang="en-US" altLang="zh-CN" sz="14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  <p:pic>
        <p:nvPicPr>
          <p:cNvPr id="34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433" y="2754813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矩形 34"/>
          <p:cNvSpPr/>
          <p:nvPr/>
        </p:nvSpPr>
        <p:spPr>
          <a:xfrm>
            <a:off x="4834584" y="2707781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pic>
        <p:nvPicPr>
          <p:cNvPr id="33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549" y="3055821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4873700" y="3008789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38775" y="2920459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6741251" y="3304808"/>
            <a:ext cx="2356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read_unlock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1260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68353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1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1686356" y="647166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806967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-22495" y="140588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2453201" y="69607"/>
            <a:ext cx="424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prstClr val="black"/>
                </a:solidFill>
                <a:latin typeface="Consolas"/>
                <a:cs typeface="Consolas"/>
              </a:rPr>
              <a:t>rwlock &lt; readers: 0, writer: 1 &gt;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678657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2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1" name="任意形状 10"/>
          <p:cNvSpPr/>
          <p:nvPr/>
        </p:nvSpPr>
        <p:spPr>
          <a:xfrm>
            <a:off x="3704903" y="651197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2817271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187712" y="158225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-56044" y="1788088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2180789" y="1972333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4841827" y="617790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3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6" name="任意形状 15"/>
          <p:cNvSpPr/>
          <p:nvPr/>
        </p:nvSpPr>
        <p:spPr>
          <a:xfrm>
            <a:off x="5868073" y="631564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4980441" y="987587"/>
            <a:ext cx="1087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update()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4597821" y="1738987"/>
            <a:ext cx="22575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write_lock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pic>
        <p:nvPicPr>
          <p:cNvPr id="20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806" y="2117312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4792957" y="2070280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86347" y="2180018"/>
            <a:ext cx="2356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read_unlock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pic>
        <p:nvPicPr>
          <p:cNvPr id="25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324" y="2436767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/>
        </p:nvSpPr>
        <p:spPr>
          <a:xfrm>
            <a:off x="4816475" y="2389735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526708" y="4397581"/>
            <a:ext cx="44753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v</a:t>
            </a:r>
            <a:r>
              <a:rPr kumimoji="1" lang="en-US" altLang="zh-CN" sz="1400" dirty="0" smtClean="0">
                <a:latin typeface="Consolas"/>
                <a:cs typeface="Consolas"/>
              </a:rPr>
              <a:t>oid write_lock(rwlock_t*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while(rwl-&gt;writer != 0 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      || rwl-&gt;readers &gt; 0) {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400" dirty="0"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}</a:t>
            </a:r>
            <a:endParaRPr kumimoji="1" lang="en-US" altLang="zh-CN" sz="1400" dirty="0"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  writer++;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87770" y="620546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4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7" name="任意形状 26"/>
          <p:cNvSpPr/>
          <p:nvPr/>
        </p:nvSpPr>
        <p:spPr>
          <a:xfrm>
            <a:off x="8114016" y="634320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0" name="矩形 29"/>
          <p:cNvSpPr/>
          <p:nvPr/>
        </p:nvSpPr>
        <p:spPr>
          <a:xfrm>
            <a:off x="7286156" y="983704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6741251" y="2366299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2092851" y="2692101"/>
            <a:ext cx="2356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read_unlock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-18693" y="4437780"/>
            <a:ext cx="463946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 smtClean="0">
                <a:latin typeface="Consolas"/>
                <a:cs typeface="Consolas"/>
              </a:rPr>
              <a:t>void read_unlock(rwlock_t*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  reader--;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 if(reader == 0)</a:t>
            </a:r>
          </a:p>
          <a:p>
            <a:r>
              <a:rPr kumimoji="1" lang="en-US" altLang="zh-CN" sz="14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   pthread_cond_broadcast(&amp;rwl-&gt;cond);</a:t>
            </a:r>
          </a:p>
          <a:p>
            <a:r>
              <a:rPr kumimoji="1" lang="en-US" altLang="zh-CN" sz="14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  <p:pic>
        <p:nvPicPr>
          <p:cNvPr id="34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433" y="2754813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矩形 34"/>
          <p:cNvSpPr/>
          <p:nvPr/>
        </p:nvSpPr>
        <p:spPr>
          <a:xfrm>
            <a:off x="4834584" y="2707781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pic>
        <p:nvPicPr>
          <p:cNvPr id="33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549" y="3055821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4873700" y="3008789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38775" y="2920459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6741251" y="3304808"/>
            <a:ext cx="2356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read_unlock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sp>
        <p:nvSpPr>
          <p:cNvPr id="39" name="矩形 38"/>
          <p:cNvSpPr/>
          <p:nvPr/>
        </p:nvSpPr>
        <p:spPr>
          <a:xfrm>
            <a:off x="4682230" y="3379491"/>
            <a:ext cx="1171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global++;</a:t>
            </a:r>
            <a:endParaRPr lang="zh-CN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4652335" y="3690519"/>
            <a:ext cx="2454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write_unlock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3291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7693" y="158689"/>
            <a:ext cx="60157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typedef struct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pthread_mutex_t mutex;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pthread_cond_t cond;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int readers;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int writer;  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 rwlock_t;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157693" y="1810771"/>
            <a:ext cx="86732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34175" y="1898456"/>
            <a:ext cx="44753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void read_lock(rwlock_t* rwl)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600" dirty="0"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600" dirty="0">
                <a:latin typeface="Consolas"/>
                <a:cs typeface="Consolas"/>
              </a:rPr>
              <a:t>);</a:t>
            </a: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while(rwl-&gt;writers != 0) {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}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reader++;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600" dirty="0">
                <a:latin typeface="Consolas"/>
                <a:cs typeface="Consolas"/>
              </a:rPr>
              <a:t>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14845" y="1857803"/>
            <a:ext cx="44753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latin typeface="Consolas"/>
                <a:cs typeface="Consolas"/>
              </a:rPr>
              <a:t>v</a:t>
            </a:r>
            <a:r>
              <a:rPr kumimoji="1" lang="en-US" altLang="zh-CN" sz="1600" dirty="0" smtClean="0">
                <a:latin typeface="Consolas"/>
                <a:cs typeface="Consolas"/>
              </a:rPr>
              <a:t>oid write_lock(rwlock_t* rwl)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600" dirty="0"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600" dirty="0">
                <a:latin typeface="Consolas"/>
                <a:cs typeface="Consolas"/>
              </a:rPr>
              <a:t>);</a:t>
            </a: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while(rwl-&gt;writer != 0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|| rwl-&gt;readers &gt; 0) {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}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writer++;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600" dirty="0">
                <a:latin typeface="Consolas"/>
                <a:cs typeface="Consolas"/>
              </a:rPr>
              <a:t>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4409582" y="1810771"/>
            <a:ext cx="0" cy="4914948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-18693" y="4437780"/>
            <a:ext cx="46394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void read_unlock(rwlock_t* rwl)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600" dirty="0"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600" dirty="0">
                <a:latin typeface="Consolas"/>
                <a:cs typeface="Consolas"/>
              </a:rPr>
              <a:t>);</a:t>
            </a: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reader--;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if(reader == 0)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pthread_cond_broadcast(&amp;rwl-&gt;cond);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600" dirty="0">
                <a:latin typeface="Consolas"/>
                <a:cs typeface="Consolas"/>
              </a:rPr>
              <a:t>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15413" y="4484358"/>
            <a:ext cx="46394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latin typeface="Consolas"/>
                <a:cs typeface="Consolas"/>
              </a:rPr>
              <a:t>v</a:t>
            </a:r>
            <a:r>
              <a:rPr kumimoji="1" lang="en-US" altLang="zh-CN" sz="1600" dirty="0" smtClean="0">
                <a:latin typeface="Consolas"/>
                <a:cs typeface="Consolas"/>
              </a:rPr>
              <a:t>oid write_unlock(rwlock_t* rwl)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600" dirty="0"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600" dirty="0">
                <a:latin typeface="Consolas"/>
                <a:cs typeface="Consolas"/>
              </a:rPr>
              <a:t>);</a:t>
            </a: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writer--;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pthread_cond_broadcast(&amp;rwl-&gt;cond);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600" dirty="0">
                <a:latin typeface="Consolas"/>
                <a:cs typeface="Consolas"/>
              </a:rPr>
              <a:t>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160754" y="86510"/>
            <a:ext cx="3693685" cy="1143000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kumimoji="1" lang="en-US" altLang="zh-CN" sz="2400" baseline="30000" dirty="0" smtClean="0">
                <a:solidFill>
                  <a:srgbClr val="000000"/>
                </a:solidFill>
                <a:latin typeface="Arial"/>
                <a:cs typeface="Arial"/>
              </a:rPr>
              <a:t>st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Implementation</a:t>
            </a:r>
            <a:endParaRPr kumimoji="1" lang="zh-CN" alt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47301" y="904611"/>
            <a:ext cx="4398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Arial"/>
                <a:cs typeface="Arial"/>
              </a:rPr>
              <a:t>Yes, </a:t>
            </a:r>
            <a:r>
              <a:rPr lang="en-US" altLang="zh-CN" sz="240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lang="en-US" altLang="zh-CN" sz="2400" smtClean="0">
                <a:solidFill>
                  <a:srgbClr val="FF0000"/>
                </a:solidFill>
                <a:latin typeface="Arial"/>
                <a:cs typeface="Arial"/>
              </a:rPr>
              <a:t>eaders </a:t>
            </a:r>
            <a:r>
              <a:rPr lang="en-US" altLang="zh-CN" sz="2400" smtClean="0">
                <a:solidFill>
                  <a:srgbClr val="FF0000"/>
                </a:solidFill>
                <a:latin typeface="Arial"/>
                <a:cs typeface="Arial"/>
              </a:rPr>
              <a:t>can </a:t>
            </a:r>
            <a:r>
              <a:rPr lang="en-US" altLang="zh-CN" sz="2400" dirty="0" smtClean="0">
                <a:solidFill>
                  <a:srgbClr val="FF0000"/>
                </a:solidFill>
                <a:latin typeface="Arial"/>
                <a:cs typeface="Arial"/>
              </a:rPr>
              <a:t>starve </a:t>
            </a:r>
            <a:r>
              <a:rPr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writers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12998" y="1276085"/>
            <a:ext cx="1846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000" i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021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7693" y="158689"/>
            <a:ext cx="60157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typedef struct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pthread_mutex_t mutex;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pthread_cond_t cond;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int readers;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int writer;</a:t>
            </a:r>
          </a:p>
          <a:p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 int w_waiters;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 rwlock_t;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169452" y="2116479"/>
            <a:ext cx="86732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34175" y="2309986"/>
            <a:ext cx="44753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void read_lock(rwlock_t* rwl)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600" dirty="0"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600" dirty="0">
                <a:latin typeface="Consolas"/>
                <a:cs typeface="Consolas"/>
              </a:rPr>
              <a:t>);</a:t>
            </a: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while(rwl-&gt;writer != 0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 || rwl-&gt;w_waiters != 0 ) {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160754" y="86510"/>
            <a:ext cx="3693685" cy="1143000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kumimoji="1" lang="en-US" altLang="zh-CN" sz="2400" baseline="30000" dirty="0" smtClean="0">
                <a:solidFill>
                  <a:srgbClr val="000000"/>
                </a:solidFill>
                <a:latin typeface="Arial"/>
                <a:cs typeface="Arial"/>
              </a:rPr>
              <a:t>nd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Implementation</a:t>
            </a:r>
            <a:endParaRPr kumimoji="1" lang="zh-CN" alt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68966" y="904611"/>
            <a:ext cx="3537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Arial"/>
                <a:cs typeface="Arial"/>
              </a:rPr>
              <a:t>Favor writer over reader. 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664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490814" y="1248621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Thread </a:t>
            </a:r>
            <a:r>
              <a:rPr kumimoji="1" lang="en-US" altLang="zh-CN" dirty="0" smtClean="0">
                <a:latin typeface="Arial"/>
                <a:cs typeface="Arial"/>
              </a:rPr>
              <a:t>1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19" name="任意形状 18"/>
          <p:cNvSpPr/>
          <p:nvPr/>
        </p:nvSpPr>
        <p:spPr>
          <a:xfrm>
            <a:off x="2622891" y="1285911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1508513" y="1700607"/>
            <a:ext cx="132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</a:rPr>
              <a:t>sum(1, 2)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790046" y="1358657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Thread 2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22" name="任意形状 21"/>
          <p:cNvSpPr/>
          <p:nvPr/>
        </p:nvSpPr>
        <p:spPr>
          <a:xfrm>
            <a:off x="6898605" y="1372431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1" name="矩形 30"/>
          <p:cNvSpPr/>
          <p:nvPr/>
        </p:nvSpPr>
        <p:spPr>
          <a:xfrm>
            <a:off x="5813097" y="1794438"/>
            <a:ext cx="132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</a:rPr>
              <a:t>sum(1, </a:t>
            </a:r>
            <a:r>
              <a:rPr lang="en-US" altLang="zh-CN" dirty="0">
                <a:latin typeface="Consolas"/>
                <a:cs typeface="Consolas"/>
              </a:rPr>
              <a:t>2</a:t>
            </a:r>
            <a:r>
              <a:rPr lang="en-US" altLang="zh-CN" dirty="0" smtClean="0">
                <a:latin typeface="Consolas"/>
                <a:cs typeface="Consolas"/>
              </a:rPr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7559" y="2163770"/>
            <a:ext cx="34561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strike="sngStrike" dirty="0">
                <a:latin typeface="Consolas"/>
                <a:cs typeface="Consolas"/>
              </a:rPr>
              <a:t> </a:t>
            </a:r>
            <a:r>
              <a:rPr kumimoji="1" lang="en-US" altLang="zh-CN" sz="1600" strike="sngStrike" dirty="0">
                <a:solidFill>
                  <a:srgbClr val="FF0000"/>
                </a:solidFill>
                <a:latin typeface="Consolas"/>
                <a:cs typeface="Consolas"/>
              </a:rPr>
              <a:t>pthread_mutex_lock(&amp;mus</a:t>
            </a:r>
            <a:r>
              <a:rPr kumimoji="1" lang="en-US" altLang="zh-CN" sz="1600" strike="sngStrike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strike="sngStrike" dirty="0">
                <a:solidFill>
                  <a:srgbClr val="FF0000"/>
                </a:solidFill>
                <a:latin typeface="Consolas"/>
                <a:cs typeface="Consolas"/>
              </a:rPr>
              <a:t>);</a:t>
            </a:r>
            <a:endParaRPr lang="zh-CN" altLang="en-US" sz="1600" strike="sngStrike" dirty="0"/>
          </a:p>
        </p:txBody>
      </p:sp>
      <p:sp>
        <p:nvSpPr>
          <p:cNvPr id="32" name="矩形 31"/>
          <p:cNvSpPr/>
          <p:nvPr/>
        </p:nvSpPr>
        <p:spPr>
          <a:xfrm>
            <a:off x="487092" y="2485447"/>
            <a:ext cx="34561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strike="sngStrike" dirty="0">
                <a:latin typeface="Consolas"/>
                <a:cs typeface="Consolas"/>
              </a:rPr>
              <a:t> </a:t>
            </a:r>
            <a:r>
              <a:rPr kumimoji="1" lang="en-US" altLang="zh-CN" sz="1600" strike="sngStrike" dirty="0">
                <a:solidFill>
                  <a:srgbClr val="FF0000"/>
                </a:solidFill>
                <a:latin typeface="Consolas"/>
                <a:cs typeface="Consolas"/>
              </a:rPr>
              <a:t>pthread_mutex_lock(&amp;mus</a:t>
            </a:r>
            <a:r>
              <a:rPr kumimoji="1" lang="en-US" altLang="zh-CN" sz="1600" strike="sngStrike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strike="sngStrike" dirty="0">
                <a:solidFill>
                  <a:srgbClr val="FF0000"/>
                </a:solidFill>
                <a:latin typeface="Consolas"/>
                <a:cs typeface="Consolas"/>
              </a:rPr>
              <a:t>);</a:t>
            </a:r>
            <a:endParaRPr lang="zh-CN" altLang="en-US" sz="1600" strike="sngStrike" dirty="0"/>
          </a:p>
        </p:txBody>
      </p:sp>
      <p:sp>
        <p:nvSpPr>
          <p:cNvPr id="33" name="矩形 32"/>
          <p:cNvSpPr/>
          <p:nvPr/>
        </p:nvSpPr>
        <p:spPr>
          <a:xfrm>
            <a:off x="4720290" y="2218145"/>
            <a:ext cx="34561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strike="sngStrike" dirty="0">
                <a:latin typeface="Consolas"/>
                <a:cs typeface="Consolas"/>
              </a:rPr>
              <a:t> </a:t>
            </a:r>
            <a:r>
              <a:rPr kumimoji="1" lang="en-US" altLang="zh-CN" sz="1600" strike="sngStrike" dirty="0">
                <a:solidFill>
                  <a:srgbClr val="FF0000"/>
                </a:solidFill>
                <a:latin typeface="Consolas"/>
                <a:cs typeface="Consolas"/>
              </a:rPr>
              <a:t>pthread_mutex_lock(&amp;mus</a:t>
            </a:r>
            <a:r>
              <a:rPr kumimoji="1" lang="en-US" altLang="zh-CN" sz="1600" strike="sngStrike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strike="sngStrike" dirty="0">
                <a:solidFill>
                  <a:srgbClr val="FF0000"/>
                </a:solidFill>
                <a:latin typeface="Consolas"/>
                <a:cs typeface="Consolas"/>
              </a:rPr>
              <a:t>);</a:t>
            </a:r>
            <a:endParaRPr lang="zh-CN" altLang="en-US" sz="1600" strike="sngStrike" dirty="0"/>
          </a:p>
        </p:txBody>
      </p:sp>
      <p:sp>
        <p:nvSpPr>
          <p:cNvPr id="7" name="矩形 6"/>
          <p:cNvSpPr/>
          <p:nvPr/>
        </p:nvSpPr>
        <p:spPr>
          <a:xfrm>
            <a:off x="604479" y="2849755"/>
            <a:ext cx="33388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int xv = </a:t>
            </a:r>
            <a:r>
              <a:rPr lang="en-US" altLang="zh-CN" sz="1600" dirty="0" smtClean="0">
                <a:latin typeface="Consolas"/>
                <a:cs typeface="Consolas"/>
              </a:rPr>
              <a:t>accounts[1]</a:t>
            </a:r>
            <a:r>
              <a:rPr lang="en-US" altLang="zh-CN" sz="1600" dirty="0">
                <a:latin typeface="Consolas"/>
                <a:cs typeface="Consolas"/>
              </a:rPr>
              <a:t>-&gt;</a:t>
            </a:r>
            <a:r>
              <a:rPr lang="en-US" altLang="zh-CN" sz="1600" dirty="0" err="1">
                <a:latin typeface="Consolas"/>
                <a:cs typeface="Consolas"/>
              </a:rPr>
              <a:t>val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</p:txBody>
      </p:sp>
      <p:sp>
        <p:nvSpPr>
          <p:cNvPr id="8" name="矩形 7"/>
          <p:cNvSpPr/>
          <p:nvPr/>
        </p:nvSpPr>
        <p:spPr>
          <a:xfrm>
            <a:off x="604479" y="3193924"/>
            <a:ext cx="3117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int </a:t>
            </a:r>
            <a:r>
              <a:rPr lang="en-US" altLang="zh-CN" sz="1600" dirty="0" err="1">
                <a:latin typeface="Consolas"/>
                <a:cs typeface="Consolas"/>
              </a:rPr>
              <a:t>yv</a:t>
            </a:r>
            <a:r>
              <a:rPr lang="en-US" altLang="zh-CN" sz="1600" dirty="0">
                <a:latin typeface="Consolas"/>
                <a:cs typeface="Consolas"/>
              </a:rPr>
              <a:t> = accounts[2]-&gt;</a:t>
            </a:r>
            <a:r>
              <a:rPr lang="en-US" altLang="zh-CN" sz="1600" dirty="0" err="1">
                <a:latin typeface="Consolas"/>
                <a:cs typeface="Consolas"/>
              </a:rPr>
              <a:t>val</a:t>
            </a:r>
            <a:r>
              <a:rPr lang="en-US" altLang="zh-CN" sz="16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38" name="矩形 37"/>
          <p:cNvSpPr/>
          <p:nvPr/>
        </p:nvSpPr>
        <p:spPr>
          <a:xfrm>
            <a:off x="464508" y="3581074"/>
            <a:ext cx="36818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strike="sngStrike" dirty="0">
                <a:latin typeface="Consolas"/>
                <a:cs typeface="Consolas"/>
              </a:rPr>
              <a:t> </a:t>
            </a:r>
            <a:r>
              <a:rPr kumimoji="1" lang="en-US" altLang="zh-CN" sz="1600" strike="sngStrike" dirty="0" smtClean="0">
                <a:solidFill>
                  <a:srgbClr val="FF0000"/>
                </a:solidFill>
                <a:latin typeface="Consolas"/>
                <a:cs typeface="Consolas"/>
              </a:rPr>
              <a:t>pthread_mutex_unlock</a:t>
            </a:r>
            <a:r>
              <a:rPr kumimoji="1" lang="en-US" altLang="zh-CN" sz="1600" strike="sngStrike" dirty="0">
                <a:solidFill>
                  <a:srgbClr val="FF0000"/>
                </a:solidFill>
                <a:latin typeface="Consolas"/>
                <a:cs typeface="Consolas"/>
              </a:rPr>
              <a:t>(&amp;mus</a:t>
            </a:r>
            <a:r>
              <a:rPr kumimoji="1" lang="en-US" altLang="zh-CN" sz="1600" strike="sngStrike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strike="sngStrike" dirty="0">
                <a:solidFill>
                  <a:srgbClr val="FF0000"/>
                </a:solidFill>
                <a:latin typeface="Consolas"/>
                <a:cs typeface="Consolas"/>
              </a:rPr>
              <a:t>);</a:t>
            </a:r>
            <a:endParaRPr lang="zh-CN" altLang="en-US" sz="1600" strike="sngStrike" dirty="0"/>
          </a:p>
        </p:txBody>
      </p:sp>
      <p:sp>
        <p:nvSpPr>
          <p:cNvPr id="39" name="矩形 38"/>
          <p:cNvSpPr/>
          <p:nvPr/>
        </p:nvSpPr>
        <p:spPr>
          <a:xfrm>
            <a:off x="464041" y="3902751"/>
            <a:ext cx="36818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strike="sngStrike" dirty="0">
                <a:latin typeface="Consolas"/>
                <a:cs typeface="Consolas"/>
              </a:rPr>
              <a:t> </a:t>
            </a:r>
            <a:r>
              <a:rPr kumimoji="1" lang="en-US" altLang="zh-CN" sz="1600" strike="sngStrike" dirty="0" smtClean="0">
                <a:solidFill>
                  <a:srgbClr val="FF0000"/>
                </a:solidFill>
                <a:latin typeface="Consolas"/>
                <a:cs typeface="Consolas"/>
              </a:rPr>
              <a:t>pthread_mutex_unlock</a:t>
            </a:r>
            <a:r>
              <a:rPr kumimoji="1" lang="en-US" altLang="zh-CN" sz="1600" strike="sngStrike" dirty="0">
                <a:solidFill>
                  <a:srgbClr val="FF0000"/>
                </a:solidFill>
                <a:latin typeface="Consolas"/>
                <a:cs typeface="Consolas"/>
              </a:rPr>
              <a:t>(&amp;mus</a:t>
            </a:r>
            <a:r>
              <a:rPr kumimoji="1" lang="en-US" altLang="zh-CN" sz="1600" strike="sngStrike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strike="sngStrike" dirty="0">
                <a:solidFill>
                  <a:srgbClr val="FF0000"/>
                </a:solidFill>
                <a:latin typeface="Consolas"/>
                <a:cs typeface="Consolas"/>
              </a:rPr>
              <a:t>);</a:t>
            </a:r>
            <a:endParaRPr lang="zh-CN" altLang="en-US" sz="1600" strike="sngStrike" dirty="0"/>
          </a:p>
        </p:txBody>
      </p:sp>
      <p:sp>
        <p:nvSpPr>
          <p:cNvPr id="41" name="矩形 40"/>
          <p:cNvSpPr/>
          <p:nvPr/>
        </p:nvSpPr>
        <p:spPr>
          <a:xfrm>
            <a:off x="4703737" y="2539624"/>
            <a:ext cx="34561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strike="sngStrike" dirty="0">
                <a:latin typeface="Consolas"/>
                <a:cs typeface="Consolas"/>
              </a:rPr>
              <a:t> </a:t>
            </a:r>
            <a:r>
              <a:rPr kumimoji="1" lang="en-US" altLang="zh-CN" sz="1600" strike="sngStrike" dirty="0">
                <a:solidFill>
                  <a:srgbClr val="FF0000"/>
                </a:solidFill>
                <a:latin typeface="Consolas"/>
                <a:cs typeface="Consolas"/>
              </a:rPr>
              <a:t>pthread_mutex_lock(&amp;mus</a:t>
            </a:r>
            <a:r>
              <a:rPr kumimoji="1" lang="en-US" altLang="zh-CN" sz="1600" strike="sngStrike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strike="sngStrike" dirty="0">
                <a:solidFill>
                  <a:srgbClr val="FF0000"/>
                </a:solidFill>
                <a:latin typeface="Consolas"/>
                <a:cs typeface="Consolas"/>
              </a:rPr>
              <a:t>);</a:t>
            </a:r>
            <a:endParaRPr lang="zh-CN" altLang="en-US" sz="1600" strike="sngStrike" dirty="0"/>
          </a:p>
        </p:txBody>
      </p:sp>
      <p:sp>
        <p:nvSpPr>
          <p:cNvPr id="44" name="矩形 43"/>
          <p:cNvSpPr/>
          <p:nvPr/>
        </p:nvSpPr>
        <p:spPr>
          <a:xfrm>
            <a:off x="4872954" y="2892580"/>
            <a:ext cx="33388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int xv = </a:t>
            </a:r>
            <a:r>
              <a:rPr lang="en-US" altLang="zh-CN" sz="1600" dirty="0" smtClean="0">
                <a:latin typeface="Consolas"/>
                <a:cs typeface="Consolas"/>
              </a:rPr>
              <a:t>accounts[1]</a:t>
            </a:r>
            <a:r>
              <a:rPr lang="en-US" altLang="zh-CN" sz="1600" dirty="0">
                <a:latin typeface="Consolas"/>
                <a:cs typeface="Consolas"/>
              </a:rPr>
              <a:t>-&gt;</a:t>
            </a:r>
            <a:r>
              <a:rPr lang="en-US" altLang="zh-CN" sz="1600" dirty="0" err="1">
                <a:latin typeface="Consolas"/>
                <a:cs typeface="Consolas"/>
              </a:rPr>
              <a:t>val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</p:txBody>
      </p:sp>
      <p:sp>
        <p:nvSpPr>
          <p:cNvPr id="45" name="矩形 44"/>
          <p:cNvSpPr/>
          <p:nvPr/>
        </p:nvSpPr>
        <p:spPr>
          <a:xfrm>
            <a:off x="4872954" y="3236749"/>
            <a:ext cx="3117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int </a:t>
            </a:r>
            <a:r>
              <a:rPr lang="en-US" altLang="zh-CN" sz="1600" dirty="0" err="1">
                <a:latin typeface="Consolas"/>
                <a:cs typeface="Consolas"/>
              </a:rPr>
              <a:t>yv</a:t>
            </a:r>
            <a:r>
              <a:rPr lang="en-US" altLang="zh-CN" sz="1600" dirty="0">
                <a:latin typeface="Consolas"/>
                <a:cs typeface="Consolas"/>
              </a:rPr>
              <a:t> = accounts[2]-&gt;</a:t>
            </a:r>
            <a:r>
              <a:rPr lang="en-US" altLang="zh-CN" sz="1600" dirty="0" err="1">
                <a:latin typeface="Consolas"/>
                <a:cs typeface="Consolas"/>
              </a:rPr>
              <a:t>val</a:t>
            </a:r>
            <a:r>
              <a:rPr lang="en-US" altLang="zh-CN" sz="16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46" name="矩形 45"/>
          <p:cNvSpPr/>
          <p:nvPr/>
        </p:nvSpPr>
        <p:spPr>
          <a:xfrm>
            <a:off x="4720554" y="3603978"/>
            <a:ext cx="36818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strike="sngStrike" dirty="0">
                <a:latin typeface="Consolas"/>
                <a:cs typeface="Consolas"/>
              </a:rPr>
              <a:t> </a:t>
            </a:r>
            <a:r>
              <a:rPr kumimoji="1" lang="en-US" altLang="zh-CN" sz="1600" strike="sngStrike" dirty="0" smtClean="0">
                <a:solidFill>
                  <a:srgbClr val="FF0000"/>
                </a:solidFill>
                <a:latin typeface="Consolas"/>
                <a:cs typeface="Consolas"/>
              </a:rPr>
              <a:t>pthread_mutex_unlock</a:t>
            </a:r>
            <a:r>
              <a:rPr kumimoji="1" lang="en-US" altLang="zh-CN" sz="1600" strike="sngStrike" dirty="0">
                <a:solidFill>
                  <a:srgbClr val="FF0000"/>
                </a:solidFill>
                <a:latin typeface="Consolas"/>
                <a:cs typeface="Consolas"/>
              </a:rPr>
              <a:t>(&amp;mus</a:t>
            </a:r>
            <a:r>
              <a:rPr kumimoji="1" lang="en-US" altLang="zh-CN" sz="1600" strike="sngStrike" dirty="0" smtClean="0">
                <a:solidFill>
                  <a:srgbClr val="FF0000"/>
                </a:solidFill>
                <a:latin typeface="Consolas"/>
                <a:cs typeface="Consolas"/>
              </a:rPr>
              <a:t>[1]</a:t>
            </a:r>
            <a:r>
              <a:rPr kumimoji="1" lang="en-US" altLang="zh-CN" sz="1600" strike="sngStrike" dirty="0">
                <a:solidFill>
                  <a:srgbClr val="FF0000"/>
                </a:solidFill>
                <a:latin typeface="Consolas"/>
                <a:cs typeface="Consolas"/>
              </a:rPr>
              <a:t>);</a:t>
            </a:r>
            <a:endParaRPr lang="zh-CN" altLang="en-US" sz="1600" strike="sngStrike" dirty="0"/>
          </a:p>
        </p:txBody>
      </p:sp>
      <p:sp>
        <p:nvSpPr>
          <p:cNvPr id="47" name="矩形 46"/>
          <p:cNvSpPr/>
          <p:nvPr/>
        </p:nvSpPr>
        <p:spPr>
          <a:xfrm>
            <a:off x="4720087" y="3925655"/>
            <a:ext cx="36818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strike="sngStrike" dirty="0">
                <a:latin typeface="Consolas"/>
                <a:cs typeface="Consolas"/>
              </a:rPr>
              <a:t> </a:t>
            </a:r>
            <a:r>
              <a:rPr kumimoji="1" lang="en-US" altLang="zh-CN" sz="1600" strike="sngStrike" dirty="0" smtClean="0">
                <a:solidFill>
                  <a:srgbClr val="FF0000"/>
                </a:solidFill>
                <a:latin typeface="Consolas"/>
                <a:cs typeface="Consolas"/>
              </a:rPr>
              <a:t>pthread_mutex_unlock</a:t>
            </a:r>
            <a:r>
              <a:rPr kumimoji="1" lang="en-US" altLang="zh-CN" sz="1600" strike="sngStrike" dirty="0">
                <a:solidFill>
                  <a:srgbClr val="FF0000"/>
                </a:solidFill>
                <a:latin typeface="Consolas"/>
                <a:cs typeface="Consolas"/>
              </a:rPr>
              <a:t>(&amp;mus</a:t>
            </a:r>
            <a:r>
              <a:rPr kumimoji="1" lang="en-US" altLang="zh-CN" sz="1600" strike="sngStrike" dirty="0" smtClean="0">
                <a:solidFill>
                  <a:srgbClr val="FF0000"/>
                </a:solidFill>
                <a:latin typeface="Consolas"/>
                <a:cs typeface="Consolas"/>
              </a:rPr>
              <a:t>[2]</a:t>
            </a:r>
            <a:r>
              <a:rPr kumimoji="1" lang="en-US" altLang="zh-CN" sz="1600" strike="sngStrike" dirty="0">
                <a:solidFill>
                  <a:srgbClr val="FF0000"/>
                </a:solidFill>
                <a:latin typeface="Consolas"/>
                <a:cs typeface="Consolas"/>
              </a:rPr>
              <a:t>);</a:t>
            </a:r>
            <a:endParaRPr lang="zh-CN" altLang="en-US" sz="1600" strike="sngStrike" dirty="0"/>
          </a:p>
        </p:txBody>
      </p:sp>
      <p:sp>
        <p:nvSpPr>
          <p:cNvPr id="25" name="矩形 24"/>
          <p:cNvSpPr/>
          <p:nvPr/>
        </p:nvSpPr>
        <p:spPr>
          <a:xfrm>
            <a:off x="464041" y="4908970"/>
            <a:ext cx="2779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 smtClean="0">
                <a:solidFill>
                  <a:srgbClr val="C0504D"/>
                </a:solidFill>
                <a:latin typeface="Arial"/>
                <a:cs typeface="Arial"/>
              </a:rPr>
              <a:t>Is it necessary ?</a:t>
            </a:r>
          </a:p>
        </p:txBody>
      </p:sp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356721" y="-9652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Review Previous Example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87559" y="5512598"/>
            <a:ext cx="59156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  <a:latin typeface="Arial"/>
                <a:cs typeface="Arial"/>
              </a:rPr>
              <a:t>NO!</a:t>
            </a:r>
            <a:r>
              <a:rPr kumimoji="1" lang="zh-CN" alt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kumimoji="1" lang="zh-CN" alt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Arial"/>
                <a:cs typeface="Arial"/>
              </a:rPr>
              <a:t>all</a:t>
            </a:r>
            <a:r>
              <a:rPr kumimoji="1" lang="zh-CN" alt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Arial"/>
                <a:cs typeface="Arial"/>
              </a:rPr>
              <a:t>operations are</a:t>
            </a:r>
            <a:r>
              <a:rPr kumimoji="1" lang="zh-CN" alt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kumimoji="1" lang="en-US" altLang="zh-CN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kumimoji="1" lang="en-US" altLang="zh-CN" dirty="0" smtClean="0">
                <a:solidFill>
                  <a:srgbClr val="FF0000"/>
                </a:solidFill>
                <a:latin typeface="Arial"/>
                <a:cs typeface="Arial"/>
              </a:rPr>
              <a:t>read</a:t>
            </a:r>
            <a:r>
              <a:rPr kumimoji="1" lang="en-US" altLang="zh-CN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kumimoji="1" lang="en-US" altLang="zh-CN" dirty="0" smtClean="0">
                <a:solidFill>
                  <a:srgbClr val="FF0000"/>
                </a:solidFill>
                <a:latin typeface="Arial"/>
                <a:cs typeface="Arial"/>
              </a:rPr>
              <a:t>only,</a:t>
            </a:r>
            <a:r>
              <a:rPr kumimoji="1" lang="zh-CN" alt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Arial"/>
                <a:cs typeface="Arial"/>
              </a:rPr>
              <a:t>there</a:t>
            </a:r>
            <a:r>
              <a:rPr kumimoji="1" lang="zh-CN" alt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kumimoji="1" lang="zh-CN" alt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r>
              <a:rPr kumimoji="1" lang="zh-CN" alt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Arial"/>
                <a:cs typeface="Arial"/>
              </a:rPr>
              <a:t>need</a:t>
            </a:r>
            <a:r>
              <a:rPr kumimoji="1" lang="zh-CN" alt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kumimoji="1" lang="zh-CN" alt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Arial"/>
                <a:cs typeface="Arial"/>
              </a:rPr>
              <a:t>use</a:t>
            </a:r>
            <a:r>
              <a:rPr kumimoji="1" lang="zh-CN" alt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Arial"/>
                <a:cs typeface="Arial"/>
              </a:rPr>
              <a:t>lock.</a:t>
            </a:r>
          </a:p>
          <a:p>
            <a:endParaRPr kumimoji="1" lang="en-US" altLang="zh-CN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kumimoji="1" lang="en-US" altLang="zh-CN" dirty="0" smtClean="0">
                <a:solidFill>
                  <a:srgbClr val="FF0000"/>
                </a:solidFill>
                <a:latin typeface="Arial"/>
                <a:cs typeface="Arial"/>
              </a:rPr>
              <a:t>But there’s a mixture of write and read-only operations...</a:t>
            </a:r>
          </a:p>
        </p:txBody>
      </p:sp>
    </p:spTree>
    <p:extLst>
      <p:ext uri="{BB962C8B-B14F-4D97-AF65-F5344CB8AC3E}">
        <p14:creationId xmlns:p14="http://schemas.microsoft.com/office/powerpoint/2010/main" val="4143355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7693" y="158689"/>
            <a:ext cx="60157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typedef struct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pthread_mutex_t mutex;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pthread_cond_t cond;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int readers;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int writer;</a:t>
            </a:r>
          </a:p>
          <a:p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 int w_waiters;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 rwlock_t;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169452" y="2116479"/>
            <a:ext cx="86732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34175" y="2309986"/>
            <a:ext cx="44753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void read_lock(rwlock_t* rwl)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600" dirty="0"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600" dirty="0">
                <a:latin typeface="Consolas"/>
                <a:cs typeface="Consolas"/>
              </a:rPr>
              <a:t>);</a:t>
            </a: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while(rwl-&gt;writer != 0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 || rwl-&gt;w_waiters != 0 ) {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}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rwl-&gt;readers++;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600" dirty="0">
                <a:latin typeface="Consolas"/>
                <a:cs typeface="Consolas"/>
              </a:rPr>
              <a:t>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160754" y="86510"/>
            <a:ext cx="3693685" cy="1143000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kumimoji="1" lang="en-US" altLang="zh-CN" sz="2400" baseline="30000" dirty="0" smtClean="0">
                <a:solidFill>
                  <a:srgbClr val="000000"/>
                </a:solidFill>
                <a:latin typeface="Arial"/>
                <a:cs typeface="Arial"/>
              </a:rPr>
              <a:t>nd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Implementation</a:t>
            </a:r>
            <a:endParaRPr kumimoji="1" lang="zh-CN" alt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68966" y="904611"/>
            <a:ext cx="3537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Arial"/>
                <a:cs typeface="Arial"/>
              </a:rPr>
              <a:t>Favor writer over reader. 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5554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7693" y="158689"/>
            <a:ext cx="60157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typedef struct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pthread_mutex_t mutex;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pthread_cond_t cond;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int readers;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int writer;</a:t>
            </a:r>
          </a:p>
          <a:p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 int w_waiters;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 rwlock_t;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169452" y="2116479"/>
            <a:ext cx="86732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34175" y="2309986"/>
            <a:ext cx="44753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void read_lock(rwlock_t* rwl)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600" dirty="0"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600" dirty="0">
                <a:latin typeface="Consolas"/>
                <a:cs typeface="Consolas"/>
              </a:rPr>
              <a:t>);</a:t>
            </a: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while(rwl-&gt;writer != 0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 || rwl-&gt;w_waiters != 0 ) {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}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rwl-&gt;readers++;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600" dirty="0">
                <a:latin typeface="Consolas"/>
                <a:cs typeface="Consolas"/>
              </a:rPr>
              <a:t>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85496" y="2210543"/>
            <a:ext cx="447530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latin typeface="Consolas"/>
                <a:cs typeface="Consolas"/>
              </a:rPr>
              <a:t>v</a:t>
            </a:r>
            <a:r>
              <a:rPr kumimoji="1" lang="en-US" altLang="zh-CN" sz="1600" dirty="0" smtClean="0">
                <a:latin typeface="Consolas"/>
                <a:cs typeface="Consolas"/>
              </a:rPr>
              <a:t>oid write_lock(rwlock_t* rwl)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600" dirty="0"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600" dirty="0"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latin typeface="Consolas"/>
                <a:cs typeface="Consolas"/>
              </a:rPr>
              <a:t>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rwl-&gt;w_waiters++;  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160754" y="86510"/>
            <a:ext cx="3693685" cy="1143000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kumimoji="1" lang="en-US" altLang="zh-CN" sz="2400" baseline="30000" dirty="0" smtClean="0">
                <a:solidFill>
                  <a:srgbClr val="000000"/>
                </a:solidFill>
                <a:latin typeface="Arial"/>
                <a:cs typeface="Arial"/>
              </a:rPr>
              <a:t>nd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Implementation</a:t>
            </a:r>
            <a:endParaRPr kumimoji="1" lang="zh-CN" alt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68966" y="904611"/>
            <a:ext cx="3537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Arial"/>
                <a:cs typeface="Arial"/>
              </a:rPr>
              <a:t>Favor writer over reader. 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7238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7693" y="158689"/>
            <a:ext cx="60157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typedef struct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pthread_mutex_t mutex;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pthread_cond_t cond;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int readers;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int writer;</a:t>
            </a:r>
          </a:p>
          <a:p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 int w_waiters;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 rwlock_t;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169452" y="2116479"/>
            <a:ext cx="86732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34175" y="2309986"/>
            <a:ext cx="44753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void read_lock(rwlock_t* rwl)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600" dirty="0"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600" dirty="0">
                <a:latin typeface="Consolas"/>
                <a:cs typeface="Consolas"/>
              </a:rPr>
              <a:t>);</a:t>
            </a: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while(rwl-&gt;writer != 0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 || rwl-&gt;w_waiters != 0 ) {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}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rwl-&gt;readers++;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600" dirty="0">
                <a:latin typeface="Consolas"/>
                <a:cs typeface="Consolas"/>
              </a:rPr>
              <a:t>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85496" y="2210543"/>
            <a:ext cx="44753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latin typeface="Consolas"/>
                <a:cs typeface="Consolas"/>
              </a:rPr>
              <a:t>v</a:t>
            </a:r>
            <a:r>
              <a:rPr kumimoji="1" lang="en-US" altLang="zh-CN" sz="1600" dirty="0" smtClean="0">
                <a:latin typeface="Consolas"/>
                <a:cs typeface="Consolas"/>
              </a:rPr>
              <a:t>oid write_lock(rwlock_t* rwl)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600" dirty="0"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600" dirty="0"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latin typeface="Consolas"/>
                <a:cs typeface="Consolas"/>
              </a:rPr>
              <a:t>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rwl-&gt;w_waiters++;  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while(rwl-&gt;writer != 0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|| rwl-&gt;readers &gt; 0) {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}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160754" y="86510"/>
            <a:ext cx="3693685" cy="1143000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kumimoji="1" lang="en-US" altLang="zh-CN" sz="2400" baseline="30000" dirty="0" smtClean="0">
                <a:solidFill>
                  <a:srgbClr val="000000"/>
                </a:solidFill>
                <a:latin typeface="Arial"/>
                <a:cs typeface="Arial"/>
              </a:rPr>
              <a:t>nd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Implementation</a:t>
            </a:r>
            <a:endParaRPr kumimoji="1" lang="zh-CN" alt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68966" y="904611"/>
            <a:ext cx="3537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Arial"/>
                <a:cs typeface="Arial"/>
              </a:rPr>
              <a:t>Favor writer over reader. 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2353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7693" y="158689"/>
            <a:ext cx="60157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typedef struct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pthread_mutex_t mutex;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pthread_cond_t cond;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int readers;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int writer;</a:t>
            </a:r>
          </a:p>
          <a:p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 int w_waiters;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 rwlock_t;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169452" y="2116479"/>
            <a:ext cx="86732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34175" y="2309986"/>
            <a:ext cx="44753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void read_lock(rwlock_t* rwl)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600" dirty="0"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600" dirty="0">
                <a:latin typeface="Consolas"/>
                <a:cs typeface="Consolas"/>
              </a:rPr>
              <a:t>);</a:t>
            </a: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while(rwl-&gt;writer != 0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 || rwl-&gt;w_waiters != 0 ) {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}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rwl-&gt;readers++;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600" dirty="0">
                <a:latin typeface="Consolas"/>
                <a:cs typeface="Consolas"/>
              </a:rPr>
              <a:t>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85496" y="2210543"/>
            <a:ext cx="44753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latin typeface="Consolas"/>
                <a:cs typeface="Consolas"/>
              </a:rPr>
              <a:t>v</a:t>
            </a:r>
            <a:r>
              <a:rPr kumimoji="1" lang="en-US" altLang="zh-CN" sz="1600" dirty="0" smtClean="0">
                <a:latin typeface="Consolas"/>
                <a:cs typeface="Consolas"/>
              </a:rPr>
              <a:t>oid write_lock(rwlock_t* rwl)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600" dirty="0"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600" dirty="0"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latin typeface="Consolas"/>
                <a:cs typeface="Consolas"/>
              </a:rPr>
              <a:t>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rwl-&gt;w_waiters++;  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while(rwl-&gt;writer != 0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|| rwl-&gt;readers &gt; 0) {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}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rwl-&gt;writer++;</a:t>
            </a:r>
            <a:br>
              <a:rPr kumimoji="1" lang="en-US" altLang="zh-CN" sz="1600" dirty="0" smtClean="0">
                <a:latin typeface="Consolas"/>
                <a:cs typeface="Consolas"/>
              </a:rPr>
            </a:br>
            <a:r>
              <a:rPr kumimoji="1" lang="en-US" altLang="zh-CN" sz="1600" dirty="0" smtClean="0">
                <a:latin typeface="Consolas"/>
                <a:cs typeface="Consolas"/>
              </a:rPr>
              <a:t>  rwl-&gt;w_waiters--;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pthread_mutex_unlock(&amp;rwl-&gt;mutex);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160754" y="86510"/>
            <a:ext cx="3693685" cy="1143000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kumimoji="1" lang="en-US" altLang="zh-CN" sz="2400" baseline="30000" dirty="0" smtClean="0">
                <a:solidFill>
                  <a:srgbClr val="000000"/>
                </a:solidFill>
                <a:latin typeface="Arial"/>
                <a:cs typeface="Arial"/>
              </a:rPr>
              <a:t>nd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Implementation</a:t>
            </a:r>
            <a:endParaRPr kumimoji="1" lang="zh-CN" alt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68966" y="904611"/>
            <a:ext cx="3537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Arial"/>
                <a:cs typeface="Arial"/>
              </a:rPr>
              <a:t>Favor writer over reader. 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170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7693" y="158689"/>
            <a:ext cx="60157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typedef struct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pthread_mutex_t mutex;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pthread_cond_t cond;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int readers;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int writer;</a:t>
            </a:r>
          </a:p>
          <a:p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 int w_waiters;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 rwlock_t;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169452" y="2116479"/>
            <a:ext cx="86732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34175" y="2309986"/>
            <a:ext cx="44753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void read_lock(rwlock_t* rwl)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600" dirty="0"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600" dirty="0">
                <a:latin typeface="Consolas"/>
                <a:cs typeface="Consolas"/>
              </a:rPr>
              <a:t>);</a:t>
            </a: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while(rwl-&gt;writer != 0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 || rwl-&gt;w_waiters != 0 ) {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}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rwl-&gt;readers++;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600" dirty="0">
                <a:latin typeface="Consolas"/>
                <a:cs typeface="Consolas"/>
              </a:rPr>
              <a:t>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85496" y="2210543"/>
            <a:ext cx="44753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latin typeface="Consolas"/>
                <a:cs typeface="Consolas"/>
              </a:rPr>
              <a:t>v</a:t>
            </a:r>
            <a:r>
              <a:rPr kumimoji="1" lang="en-US" altLang="zh-CN" sz="1600" dirty="0" smtClean="0">
                <a:latin typeface="Consolas"/>
                <a:cs typeface="Consolas"/>
              </a:rPr>
              <a:t>oid write_lock(rwlock_t* rwl)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600" dirty="0"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600" dirty="0"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latin typeface="Consolas"/>
                <a:cs typeface="Consolas"/>
              </a:rPr>
              <a:t>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rwl-&gt;w_waiters++;  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while(rwl-&gt;writer != 0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|| rwl-&gt;readers &gt; 0) {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}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rwl-&gt;writer++;</a:t>
            </a:r>
            <a:br>
              <a:rPr kumimoji="1" lang="en-US" altLang="zh-CN" sz="1600" dirty="0" smtClean="0">
                <a:latin typeface="Consolas"/>
                <a:cs typeface="Consolas"/>
              </a:rPr>
            </a:br>
            <a:r>
              <a:rPr kumimoji="1" lang="en-US" altLang="zh-CN" sz="1600" dirty="0" smtClean="0">
                <a:latin typeface="Consolas"/>
                <a:cs typeface="Consolas"/>
              </a:rPr>
              <a:t>  rwl-&gt;w_waiters--;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600" dirty="0">
                <a:latin typeface="Consolas"/>
                <a:cs typeface="Consolas"/>
              </a:rPr>
              <a:t>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4409582" y="2116479"/>
            <a:ext cx="0" cy="4609240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-18693" y="5049196"/>
            <a:ext cx="46394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void read_unlock(rwlock_t* rwl)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600" dirty="0"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600" dirty="0">
                <a:latin typeface="Consolas"/>
                <a:cs typeface="Consolas"/>
              </a:rPr>
              <a:t>);</a:t>
            </a: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rwl-&gt;readers--;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if(reader == 0)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pthread_cond_broadcast(&amp;rwl-&gt;cond);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600" dirty="0">
                <a:latin typeface="Consolas"/>
                <a:cs typeface="Consolas"/>
              </a:rPr>
              <a:t>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160754" y="86510"/>
            <a:ext cx="3693685" cy="1143000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kumimoji="1" lang="en-US" altLang="zh-CN" sz="2400" baseline="30000" dirty="0" smtClean="0">
                <a:solidFill>
                  <a:srgbClr val="000000"/>
                </a:solidFill>
                <a:latin typeface="Arial"/>
                <a:cs typeface="Arial"/>
              </a:rPr>
              <a:t>nd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Implementation</a:t>
            </a:r>
            <a:endParaRPr kumimoji="1" lang="zh-CN" alt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68966" y="904611"/>
            <a:ext cx="3537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Arial"/>
                <a:cs typeface="Arial"/>
              </a:rPr>
              <a:t>Favor writer over reader. 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7238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7693" y="158689"/>
            <a:ext cx="60157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typedef struct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pthread_mutex_t mutex;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pthread_cond_t cond;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int readers;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int writer;</a:t>
            </a:r>
          </a:p>
          <a:p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 int w_waiters;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 rwlock_t;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169452" y="2116479"/>
            <a:ext cx="86732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34175" y="2309986"/>
            <a:ext cx="44753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void read_lock(rwlock_t* rwl)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600" dirty="0"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600" dirty="0">
                <a:latin typeface="Consolas"/>
                <a:cs typeface="Consolas"/>
              </a:rPr>
              <a:t>);</a:t>
            </a: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while(rwl-&gt;writer != 0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 || rwl-&gt;w_waiters != 0 ) {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}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rwl-&gt;readers++;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600" dirty="0">
                <a:latin typeface="Consolas"/>
                <a:cs typeface="Consolas"/>
              </a:rPr>
              <a:t>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85496" y="2210543"/>
            <a:ext cx="44753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latin typeface="Consolas"/>
                <a:cs typeface="Consolas"/>
              </a:rPr>
              <a:t>v</a:t>
            </a:r>
            <a:r>
              <a:rPr kumimoji="1" lang="en-US" altLang="zh-CN" sz="1600" dirty="0" smtClean="0">
                <a:latin typeface="Consolas"/>
                <a:cs typeface="Consolas"/>
              </a:rPr>
              <a:t>oid write_lock(rwlock_t* rwl)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600" dirty="0"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600" dirty="0"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latin typeface="Consolas"/>
                <a:cs typeface="Consolas"/>
              </a:rPr>
              <a:t>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rwl-&gt;w_waiters++;  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while(rwl-&gt;writer != 0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|| rwl-&gt;readers &gt; 0) {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}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rwl-&gt;writer++;</a:t>
            </a:r>
            <a:br>
              <a:rPr kumimoji="1" lang="en-US" altLang="zh-CN" sz="1600" dirty="0" smtClean="0">
                <a:latin typeface="Consolas"/>
                <a:cs typeface="Consolas"/>
              </a:rPr>
            </a:br>
            <a:r>
              <a:rPr kumimoji="1" lang="en-US" altLang="zh-CN" sz="1600" dirty="0" smtClean="0">
                <a:latin typeface="Consolas"/>
                <a:cs typeface="Consolas"/>
              </a:rPr>
              <a:t>  rwl-&gt;w_waiters--;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600" dirty="0">
                <a:latin typeface="Consolas"/>
                <a:cs typeface="Consolas"/>
              </a:rPr>
              <a:t>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4409582" y="2116479"/>
            <a:ext cx="0" cy="4609240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-18693" y="5049196"/>
            <a:ext cx="46394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void read_unlock(rwlock_t* rwl)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600" dirty="0"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600" dirty="0">
                <a:latin typeface="Consolas"/>
                <a:cs typeface="Consolas"/>
              </a:rPr>
              <a:t>);</a:t>
            </a: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rwl-&gt;readers--;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if(reader == 0)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pthread_cond_broadcast(&amp;rwl-&gt;cond);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600" dirty="0">
                <a:latin typeface="Consolas"/>
                <a:cs typeface="Consolas"/>
              </a:rPr>
              <a:t>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2449" y="5283902"/>
            <a:ext cx="46394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latin typeface="Consolas"/>
                <a:cs typeface="Consolas"/>
              </a:rPr>
              <a:t>v</a:t>
            </a:r>
            <a:r>
              <a:rPr kumimoji="1" lang="en-US" altLang="zh-CN" sz="1600" dirty="0" smtClean="0">
                <a:latin typeface="Consolas"/>
                <a:cs typeface="Consolas"/>
              </a:rPr>
              <a:t>oid write_unlock(rwlock_t* rwl)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600" dirty="0"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600" dirty="0">
                <a:latin typeface="Consolas"/>
                <a:cs typeface="Consolas"/>
              </a:rPr>
              <a:t>);</a:t>
            </a: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</a:t>
            </a:r>
            <a:r>
              <a:rPr kumimoji="1" lang="en-US" altLang="zh-CN" sz="1600" dirty="0">
                <a:latin typeface="Consolas"/>
                <a:cs typeface="Consolas"/>
              </a:rPr>
              <a:t>rwl-&gt;</a:t>
            </a:r>
            <a:r>
              <a:rPr kumimoji="1" lang="en-US" altLang="zh-CN" sz="1600" dirty="0" smtClean="0">
                <a:latin typeface="Consolas"/>
                <a:cs typeface="Consolas"/>
              </a:rPr>
              <a:t>writer--;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pthread_cond_broadcast(&amp;rwl-&gt;cond);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600" dirty="0">
                <a:latin typeface="Consolas"/>
                <a:cs typeface="Consolas"/>
              </a:rPr>
              <a:t>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160754" y="86510"/>
            <a:ext cx="3693685" cy="1143000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kumimoji="1" lang="en-US" altLang="zh-CN" sz="2400" baseline="30000" dirty="0" smtClean="0">
                <a:solidFill>
                  <a:srgbClr val="000000"/>
                </a:solidFill>
                <a:latin typeface="Arial"/>
                <a:cs typeface="Arial"/>
              </a:rPr>
              <a:t>nd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Implementation</a:t>
            </a:r>
            <a:endParaRPr kumimoji="1" lang="zh-CN" alt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68966" y="904611"/>
            <a:ext cx="3537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Arial"/>
                <a:cs typeface="Arial"/>
              </a:rPr>
              <a:t>Favor writer over reader. 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5799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83043" y="49974"/>
            <a:ext cx="6022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prstClr val="black"/>
                </a:solidFill>
                <a:latin typeface="Consolas"/>
                <a:cs typeface="Consolas"/>
              </a:rPr>
              <a:t>rwlock &lt; readers: 0, writer: 0, </a:t>
            </a:r>
            <a:r>
              <a:rPr kumimoji="1" lang="en-US" altLang="zh-CN" dirty="0">
                <a:solidFill>
                  <a:prstClr val="black"/>
                </a:solidFill>
                <a:latin typeface="Consolas"/>
                <a:cs typeface="Consolas"/>
              </a:rPr>
              <a:t>w_waiters</a:t>
            </a:r>
            <a:r>
              <a:rPr kumimoji="1" lang="en-US" altLang="zh-CN" dirty="0" smtClean="0">
                <a:solidFill>
                  <a:prstClr val="black"/>
                </a:solidFill>
                <a:latin typeface="Consolas"/>
                <a:cs typeface="Consolas"/>
              </a:rPr>
              <a:t>: 0 &gt;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1049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68353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1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1686356" y="647166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806967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-22495" y="140588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2678657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2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1" name="任意形状 10"/>
          <p:cNvSpPr/>
          <p:nvPr/>
        </p:nvSpPr>
        <p:spPr>
          <a:xfrm>
            <a:off x="3704903" y="651197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2817271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4841827" y="617790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3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6" name="任意形状 15"/>
          <p:cNvSpPr/>
          <p:nvPr/>
        </p:nvSpPr>
        <p:spPr>
          <a:xfrm>
            <a:off x="5868073" y="631564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4980441" y="987587"/>
            <a:ext cx="1087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update()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1583043" y="49974"/>
            <a:ext cx="6022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prstClr val="black"/>
                </a:solidFill>
                <a:latin typeface="Consolas"/>
                <a:cs typeface="Consolas"/>
              </a:rPr>
              <a:t>rwlock &lt; readers: 1, writer: 0, </a:t>
            </a:r>
            <a:r>
              <a:rPr kumimoji="1" lang="en-US" altLang="zh-CN" dirty="0">
                <a:solidFill>
                  <a:prstClr val="black"/>
                </a:solidFill>
                <a:latin typeface="Consolas"/>
                <a:cs typeface="Consolas"/>
              </a:rPr>
              <a:t>w_waiters</a:t>
            </a:r>
            <a:r>
              <a:rPr kumimoji="1" lang="en-US" altLang="zh-CN" dirty="0" smtClean="0">
                <a:solidFill>
                  <a:prstClr val="black"/>
                </a:solidFill>
                <a:latin typeface="Consolas"/>
                <a:cs typeface="Consolas"/>
              </a:rPr>
              <a:t>: 0 &gt;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28014" y="4605778"/>
            <a:ext cx="44753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 smtClean="0">
                <a:latin typeface="Consolas"/>
                <a:cs typeface="Consolas"/>
              </a:rPr>
              <a:t>void read_lock(rwlock_t*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while(rwl-&gt;writer != 0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       || rwl-&gt;w_waiters != 0 ) {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400" dirty="0"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}</a:t>
            </a:r>
            <a:endParaRPr kumimoji="1" lang="en-US" altLang="zh-CN" sz="1400" dirty="0"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  rwl-&gt;readers++;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23253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68353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1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1686356" y="647166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806967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-22495" y="140588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2678657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2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1" name="任意形状 10"/>
          <p:cNvSpPr/>
          <p:nvPr/>
        </p:nvSpPr>
        <p:spPr>
          <a:xfrm>
            <a:off x="3704903" y="651197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2817271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4841827" y="617790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3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6" name="任意形状 15"/>
          <p:cNvSpPr/>
          <p:nvPr/>
        </p:nvSpPr>
        <p:spPr>
          <a:xfrm>
            <a:off x="5868073" y="631564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4980441" y="987587"/>
            <a:ext cx="1087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update()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1583043" y="49974"/>
            <a:ext cx="6022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prstClr val="black"/>
                </a:solidFill>
                <a:latin typeface="Consolas"/>
                <a:cs typeface="Consolas"/>
              </a:rPr>
              <a:t>rwlock &lt; readers: 2, writer: 0, </a:t>
            </a:r>
            <a:r>
              <a:rPr kumimoji="1" lang="en-US" altLang="zh-CN" dirty="0">
                <a:solidFill>
                  <a:prstClr val="black"/>
                </a:solidFill>
                <a:latin typeface="Consolas"/>
                <a:cs typeface="Consolas"/>
              </a:rPr>
              <a:t>w_waiters</a:t>
            </a:r>
            <a:r>
              <a:rPr kumimoji="1" lang="en-US" altLang="zh-CN" dirty="0" smtClean="0">
                <a:solidFill>
                  <a:prstClr val="black"/>
                </a:solidFill>
                <a:latin typeface="Consolas"/>
                <a:cs typeface="Consolas"/>
              </a:rPr>
              <a:t>: 0 &gt;</a:t>
            </a:r>
            <a:endParaRPr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2187712" y="158225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28014" y="4605778"/>
            <a:ext cx="44753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 smtClean="0">
                <a:latin typeface="Consolas"/>
                <a:cs typeface="Consolas"/>
              </a:rPr>
              <a:t>void read_lock(rwlock_t*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while(rwl-&gt;writer != 0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       || rwl-&gt;w_waiters != 0 ) {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400" dirty="0"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}</a:t>
            </a:r>
            <a:endParaRPr kumimoji="1" lang="en-US" altLang="zh-CN" sz="1400" dirty="0"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  rwl-&gt;readers++;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69634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68353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1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1686356" y="647166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806967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-22495" y="140588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2678657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2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1" name="任意形状 10"/>
          <p:cNvSpPr/>
          <p:nvPr/>
        </p:nvSpPr>
        <p:spPr>
          <a:xfrm>
            <a:off x="3704903" y="651197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2817271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4841827" y="617790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3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6" name="任意形状 15"/>
          <p:cNvSpPr/>
          <p:nvPr/>
        </p:nvSpPr>
        <p:spPr>
          <a:xfrm>
            <a:off x="5868073" y="631564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4980441" y="987587"/>
            <a:ext cx="1087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update()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1583043" y="49974"/>
            <a:ext cx="6022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prstClr val="black"/>
                </a:solidFill>
                <a:latin typeface="Consolas"/>
                <a:cs typeface="Consolas"/>
              </a:rPr>
              <a:t>rwlock &lt; readers: 2, writer: 0, </a:t>
            </a:r>
            <a:r>
              <a:rPr kumimoji="1" lang="en-US" altLang="zh-CN" dirty="0">
                <a:solidFill>
                  <a:prstClr val="black"/>
                </a:solidFill>
                <a:latin typeface="Consolas"/>
                <a:cs typeface="Consolas"/>
              </a:rPr>
              <a:t>w_waiters</a:t>
            </a:r>
            <a:r>
              <a:rPr kumimoji="1" lang="en-US" altLang="zh-CN" dirty="0" smtClean="0">
                <a:solidFill>
                  <a:prstClr val="black"/>
                </a:solidFill>
                <a:latin typeface="Consolas"/>
                <a:cs typeface="Consolas"/>
              </a:rPr>
              <a:t>: 0 &gt;</a:t>
            </a:r>
            <a:endParaRPr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2187712" y="158225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-56044" y="1788088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28014" y="4605778"/>
            <a:ext cx="44753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 smtClean="0">
                <a:latin typeface="Consolas"/>
                <a:cs typeface="Consolas"/>
              </a:rPr>
              <a:t>void read_lock(rwlock_t*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while(rwl-&gt;writer != 0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       || rwl-&gt;w_waiters != 0 ) {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400" dirty="0"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}</a:t>
            </a:r>
            <a:endParaRPr kumimoji="1" lang="en-US" altLang="zh-CN" sz="1400" dirty="0"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  rwl-&gt;readers++;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55806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ReadWrite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Conflicting operations</a:t>
            </a:r>
          </a:p>
          <a:p>
            <a:pPr lvl="1"/>
            <a:r>
              <a:rPr kumimoji="1" lang="en-US" altLang="zh-CN" dirty="0" smtClean="0"/>
              <a:t>Two operations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conflicting,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resource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(memory),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write.</a:t>
            </a:r>
          </a:p>
          <a:p>
            <a:pPr lvl="1"/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Only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synchronize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conflicting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operations</a:t>
            </a:r>
          </a:p>
          <a:p>
            <a:pPr lvl="1"/>
            <a:r>
              <a:rPr kumimoji="1" lang="en-US" altLang="zh-CN" dirty="0" smtClean="0"/>
              <a:t>ReadWrite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Lock</a:t>
            </a:r>
          </a:p>
        </p:txBody>
      </p:sp>
    </p:spTree>
    <p:extLst>
      <p:ext uri="{BB962C8B-B14F-4D97-AF65-F5344CB8AC3E}">
        <p14:creationId xmlns:p14="http://schemas.microsoft.com/office/powerpoint/2010/main" val="1933203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68353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1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1686356" y="647166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806967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-22495" y="140588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2678657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2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1" name="任意形状 10"/>
          <p:cNvSpPr/>
          <p:nvPr/>
        </p:nvSpPr>
        <p:spPr>
          <a:xfrm>
            <a:off x="3704903" y="651197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2817271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187712" y="158225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-56044" y="1788088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4841827" y="617790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3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6" name="任意形状 15"/>
          <p:cNvSpPr/>
          <p:nvPr/>
        </p:nvSpPr>
        <p:spPr>
          <a:xfrm>
            <a:off x="5868073" y="631564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4980441" y="987587"/>
            <a:ext cx="1087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update()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4597821" y="1738987"/>
            <a:ext cx="22575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write_lock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pic>
        <p:nvPicPr>
          <p:cNvPr id="19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806" y="2117312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4792957" y="2070280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80789" y="1972333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28014" y="4605778"/>
            <a:ext cx="44753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 smtClean="0">
                <a:latin typeface="Consolas"/>
                <a:cs typeface="Consolas"/>
              </a:rPr>
              <a:t>void read_lock(rwlock_t*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while(rwl-&gt;writer != 0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       || rwl-&gt;w_waiters != 0 ) {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400" dirty="0"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}</a:t>
            </a:r>
            <a:endParaRPr kumimoji="1" lang="en-US" altLang="zh-CN" sz="1400" dirty="0"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  rwl-&gt;readers++;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83043" y="49974"/>
            <a:ext cx="6022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prstClr val="black"/>
                </a:solidFill>
                <a:latin typeface="Consolas"/>
                <a:cs typeface="Consolas"/>
              </a:rPr>
              <a:t>rwlock &lt; readers: 2, writer: 0, </a:t>
            </a:r>
            <a:r>
              <a:rPr kumimoji="1" lang="en-US" altLang="zh-CN" dirty="0">
                <a:solidFill>
                  <a:prstClr val="black"/>
                </a:solidFill>
                <a:latin typeface="Consolas"/>
                <a:cs typeface="Consolas"/>
              </a:rPr>
              <a:t>w_waiters</a:t>
            </a:r>
            <a:r>
              <a:rPr kumimoji="1" lang="en-US" altLang="zh-CN" dirty="0" smtClean="0">
                <a:solidFill>
                  <a:prstClr val="black"/>
                </a:solidFill>
                <a:latin typeface="Consolas"/>
                <a:cs typeface="Consolas"/>
              </a:rPr>
              <a:t>: 1 &gt;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4617742" y="4136383"/>
            <a:ext cx="44753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v</a:t>
            </a:r>
            <a:r>
              <a:rPr kumimoji="1" lang="en-US" altLang="zh-CN" sz="1400" dirty="0" smtClean="0">
                <a:latin typeface="Consolas"/>
                <a:cs typeface="Consolas"/>
              </a:rPr>
              <a:t>oid write_lock(rwlock_t*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</a:t>
            </a:r>
            <a:r>
              <a:rPr kumimoji="1" lang="en-US" altLang="zh-CN" sz="1400" dirty="0" smtClean="0">
                <a:latin typeface="Consolas"/>
                <a:cs typeface="Consolas"/>
              </a:rPr>
              <a:t>;</a:t>
            </a:r>
          </a:p>
          <a:p>
            <a:r>
              <a:rPr kumimoji="1" lang="en-US" altLang="zh-CN" sz="14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 rwl-&gt;w_waiters++;    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while(rwl-&gt;writer != 0 </a:t>
            </a:r>
          </a:p>
          <a:p>
            <a:r>
              <a:rPr kumimoji="1" lang="en-US" altLang="zh-CN" sz="14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       || rwl-&gt;readers &gt; 0) {</a:t>
            </a:r>
          </a:p>
          <a:p>
            <a:r>
              <a:rPr kumimoji="1"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4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                       &amp;rwl-&gt;mutex);</a:t>
            </a:r>
            <a:endParaRPr kumimoji="1" lang="en-US" altLang="zh-CN" sz="1400" dirty="0">
              <a:solidFill>
                <a:srgbClr val="FF0000"/>
              </a:solidFill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  }</a:t>
            </a:r>
            <a:endParaRPr kumimoji="1" lang="en-US" altLang="zh-CN" sz="1400" dirty="0">
              <a:solidFill>
                <a:srgbClr val="FF0000"/>
              </a:solidFill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rwl-&gt;writer++;</a:t>
            </a:r>
            <a:br>
              <a:rPr kumimoji="1" lang="en-US" altLang="zh-CN" sz="1400" dirty="0" smtClean="0">
                <a:latin typeface="Consolas"/>
                <a:cs typeface="Consolas"/>
              </a:rPr>
            </a:br>
            <a:r>
              <a:rPr kumimoji="1" lang="en-US" altLang="zh-CN" sz="1400" dirty="0" smtClean="0">
                <a:latin typeface="Consolas"/>
                <a:cs typeface="Consolas"/>
              </a:rPr>
              <a:t>  rwl-&gt;w_waiters--;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63779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68353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1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1686356" y="647166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806967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-22495" y="140588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2678657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2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1" name="任意形状 10"/>
          <p:cNvSpPr/>
          <p:nvPr/>
        </p:nvSpPr>
        <p:spPr>
          <a:xfrm>
            <a:off x="3704903" y="651197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2817271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187712" y="158225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-56044" y="1788088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4841827" y="617790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3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6" name="任意形状 15"/>
          <p:cNvSpPr/>
          <p:nvPr/>
        </p:nvSpPr>
        <p:spPr>
          <a:xfrm>
            <a:off x="5868073" y="631564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4980441" y="987587"/>
            <a:ext cx="1087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update()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4597821" y="1738987"/>
            <a:ext cx="22575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write_lock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pic>
        <p:nvPicPr>
          <p:cNvPr id="19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806" y="2117312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4792957" y="2070280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80789" y="1972333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1583043" y="49974"/>
            <a:ext cx="6022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prstClr val="black"/>
                </a:solidFill>
                <a:latin typeface="Consolas"/>
                <a:cs typeface="Consolas"/>
              </a:rPr>
              <a:t>rwlock &lt; readers: 1, writer: 0, </a:t>
            </a:r>
            <a:r>
              <a:rPr kumimoji="1" lang="en-US" altLang="zh-CN" dirty="0">
                <a:solidFill>
                  <a:prstClr val="black"/>
                </a:solidFill>
                <a:latin typeface="Consolas"/>
                <a:cs typeface="Consolas"/>
              </a:rPr>
              <a:t>w_waiters</a:t>
            </a:r>
            <a:r>
              <a:rPr kumimoji="1" lang="en-US" altLang="zh-CN" dirty="0" smtClean="0">
                <a:solidFill>
                  <a:prstClr val="black"/>
                </a:solidFill>
                <a:latin typeface="Consolas"/>
                <a:cs typeface="Consolas"/>
              </a:rPr>
              <a:t>: 1 &gt;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4617742" y="4136383"/>
            <a:ext cx="44753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v</a:t>
            </a:r>
            <a:r>
              <a:rPr kumimoji="1" lang="en-US" altLang="zh-CN" sz="1400" dirty="0" smtClean="0">
                <a:latin typeface="Consolas"/>
                <a:cs typeface="Consolas"/>
              </a:rPr>
              <a:t>oid write_lock(rwlock_t*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</a:t>
            </a:r>
            <a:r>
              <a:rPr kumimoji="1" lang="en-US" altLang="zh-CN" sz="1400" dirty="0" smtClean="0">
                <a:latin typeface="Consolas"/>
                <a:cs typeface="Consolas"/>
              </a:rPr>
              <a:t>;</a:t>
            </a:r>
          </a:p>
          <a:p>
            <a:r>
              <a:rPr kumimoji="1" lang="en-US" altLang="zh-CN" sz="14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 rwl-&gt;w_waiters++;    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while(rwl-&gt;writer != 0 </a:t>
            </a:r>
          </a:p>
          <a:p>
            <a:r>
              <a:rPr kumimoji="1" lang="en-US" altLang="zh-CN" sz="14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       || rwl-&gt;readers &gt; 0) {</a:t>
            </a:r>
          </a:p>
          <a:p>
            <a:r>
              <a:rPr kumimoji="1"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4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                       &amp;rwl-&gt;mutex);</a:t>
            </a:r>
            <a:endParaRPr kumimoji="1" lang="en-US" altLang="zh-CN" sz="1400" dirty="0">
              <a:solidFill>
                <a:srgbClr val="FF0000"/>
              </a:solidFill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  }</a:t>
            </a:r>
            <a:endParaRPr kumimoji="1" lang="en-US" altLang="zh-CN" sz="1400" dirty="0">
              <a:solidFill>
                <a:srgbClr val="FF0000"/>
              </a:solidFill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rwl-&gt;writer++;</a:t>
            </a:r>
            <a:br>
              <a:rPr kumimoji="1" lang="en-US" altLang="zh-CN" sz="1400" dirty="0" smtClean="0">
                <a:latin typeface="Consolas"/>
                <a:cs typeface="Consolas"/>
              </a:rPr>
            </a:br>
            <a:r>
              <a:rPr kumimoji="1" lang="en-US" altLang="zh-CN" sz="1400" dirty="0" smtClean="0">
                <a:latin typeface="Consolas"/>
                <a:cs typeface="Consolas"/>
              </a:rPr>
              <a:t>  rwl-&gt;w_waiters--;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86347" y="2180018"/>
            <a:ext cx="2356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read_unlock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pic>
        <p:nvPicPr>
          <p:cNvPr id="23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324" y="2436767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/>
          <p:cNvSpPr/>
          <p:nvPr/>
        </p:nvSpPr>
        <p:spPr>
          <a:xfrm>
            <a:off x="4816475" y="2389735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-18693" y="5190292"/>
            <a:ext cx="463946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 smtClean="0">
                <a:latin typeface="Consolas"/>
                <a:cs typeface="Consolas"/>
              </a:rPr>
              <a:t>void read_unlock(rwlock_t*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  rwl-&gt;readers--;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if(reader == 0)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  pthread_cond_broadcast(&amp;rwl-&gt;cond);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54374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68353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1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1686356" y="647166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806967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-22495" y="140588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2678657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2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1" name="任意形状 10"/>
          <p:cNvSpPr/>
          <p:nvPr/>
        </p:nvSpPr>
        <p:spPr>
          <a:xfrm>
            <a:off x="3704903" y="651197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2817271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187712" y="158225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-56044" y="1788088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4841827" y="617790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3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6" name="任意形状 15"/>
          <p:cNvSpPr/>
          <p:nvPr/>
        </p:nvSpPr>
        <p:spPr>
          <a:xfrm>
            <a:off x="5868073" y="631564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4980441" y="987587"/>
            <a:ext cx="1087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update()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4597821" y="1738987"/>
            <a:ext cx="22575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write_lock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pic>
        <p:nvPicPr>
          <p:cNvPr id="19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806" y="2117312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4792957" y="2070280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80789" y="1972333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1583043" y="49974"/>
            <a:ext cx="6149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prstClr val="black"/>
                </a:solidFill>
                <a:latin typeface="Consolas"/>
                <a:cs typeface="Consolas"/>
              </a:rPr>
              <a:t>rwlock &lt; readers: 1, writer: 0, w_waiters: 1 &gt;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4617742" y="4136383"/>
            <a:ext cx="44753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v</a:t>
            </a:r>
            <a:r>
              <a:rPr kumimoji="1" lang="en-US" altLang="zh-CN" sz="1400" dirty="0" smtClean="0">
                <a:latin typeface="Consolas"/>
                <a:cs typeface="Consolas"/>
              </a:rPr>
              <a:t>oid write_lock(rwlock_t*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</a:t>
            </a:r>
            <a:r>
              <a:rPr kumimoji="1" lang="en-US" altLang="zh-CN" sz="1400" dirty="0" smtClean="0">
                <a:latin typeface="Consolas"/>
                <a:cs typeface="Consolas"/>
              </a:rPr>
              <a:t>;</a:t>
            </a:r>
          </a:p>
          <a:p>
            <a:r>
              <a:rPr kumimoji="1" lang="en-US" altLang="zh-CN" sz="14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 rwl-&gt;w_waiters++;    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while(rwl-&gt;writer != 0 </a:t>
            </a:r>
          </a:p>
          <a:p>
            <a:r>
              <a:rPr kumimoji="1" lang="en-US" altLang="zh-CN" sz="14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       || rwl-&gt;readers &gt; 0) {</a:t>
            </a:r>
          </a:p>
          <a:p>
            <a:r>
              <a:rPr kumimoji="1"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4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                       &amp;rwl-&gt;mutex);</a:t>
            </a:r>
            <a:endParaRPr kumimoji="1" lang="en-US" altLang="zh-CN" sz="1400" dirty="0">
              <a:solidFill>
                <a:srgbClr val="FF0000"/>
              </a:solidFill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  }</a:t>
            </a:r>
            <a:endParaRPr kumimoji="1" lang="en-US" altLang="zh-CN" sz="1400" dirty="0">
              <a:solidFill>
                <a:srgbClr val="FF0000"/>
              </a:solidFill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rwl-&gt;writer++;</a:t>
            </a:r>
            <a:br>
              <a:rPr kumimoji="1" lang="en-US" altLang="zh-CN" sz="1400" dirty="0" smtClean="0">
                <a:latin typeface="Consolas"/>
                <a:cs typeface="Consolas"/>
              </a:rPr>
            </a:br>
            <a:r>
              <a:rPr kumimoji="1" lang="en-US" altLang="zh-CN" sz="1400" dirty="0" smtClean="0">
                <a:latin typeface="Consolas"/>
                <a:cs typeface="Consolas"/>
              </a:rPr>
              <a:t>  rwl-&gt;w_waiters--;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86347" y="2180018"/>
            <a:ext cx="2356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read_unlock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pic>
        <p:nvPicPr>
          <p:cNvPr id="23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324" y="2436767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/>
          <p:cNvSpPr/>
          <p:nvPr/>
        </p:nvSpPr>
        <p:spPr>
          <a:xfrm>
            <a:off x="4816475" y="2389735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87770" y="620546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4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任意形状 28"/>
          <p:cNvSpPr/>
          <p:nvPr/>
        </p:nvSpPr>
        <p:spPr>
          <a:xfrm>
            <a:off x="8114016" y="634320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0" name="矩形 29"/>
          <p:cNvSpPr/>
          <p:nvPr/>
        </p:nvSpPr>
        <p:spPr>
          <a:xfrm>
            <a:off x="7286156" y="983704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6741251" y="2366299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28014" y="4605778"/>
            <a:ext cx="44753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 smtClean="0">
                <a:latin typeface="Consolas"/>
                <a:cs typeface="Consolas"/>
              </a:rPr>
              <a:t>void read_lock(rwlock_t*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while(rwl-&gt;writer != 0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       || 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rwl-&gt;w_waiters != 0 ) {</a:t>
            </a:r>
          </a:p>
          <a:p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400" dirty="0">
                <a:solidFill>
                  <a:srgbClr val="FF0066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                     &amp;rwl-&gt;mutex);</a:t>
            </a:r>
            <a:endParaRPr kumimoji="1" lang="en-US" altLang="zh-CN" sz="1400" dirty="0">
              <a:solidFill>
                <a:srgbClr val="FF0066"/>
              </a:solidFill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}</a:t>
            </a:r>
            <a:endParaRPr kumimoji="1" lang="en-US" altLang="zh-CN" sz="1400" dirty="0">
              <a:solidFill>
                <a:srgbClr val="FF0066"/>
              </a:solidFill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rwl-&gt;readers++;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37148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68353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1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1686356" y="647166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806967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-22495" y="140588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2678657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2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1" name="任意形状 10"/>
          <p:cNvSpPr/>
          <p:nvPr/>
        </p:nvSpPr>
        <p:spPr>
          <a:xfrm>
            <a:off x="3704903" y="651197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2817271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187712" y="158225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-56044" y="1788088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4841827" y="617790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3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6" name="任意形状 15"/>
          <p:cNvSpPr/>
          <p:nvPr/>
        </p:nvSpPr>
        <p:spPr>
          <a:xfrm>
            <a:off x="5868073" y="631564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4980441" y="987587"/>
            <a:ext cx="1087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update()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4597821" y="1738987"/>
            <a:ext cx="22575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write_lock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pic>
        <p:nvPicPr>
          <p:cNvPr id="19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806" y="2117312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4792957" y="2070280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80789" y="1972333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1583043" y="49974"/>
            <a:ext cx="6022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prstClr val="black"/>
                </a:solidFill>
                <a:latin typeface="Consolas"/>
                <a:cs typeface="Consolas"/>
              </a:rPr>
              <a:t>rwlock &lt; readers: 0, writer: 0, w_waiters: 1 &gt;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4617742" y="4136383"/>
            <a:ext cx="44753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v</a:t>
            </a:r>
            <a:r>
              <a:rPr kumimoji="1" lang="en-US" altLang="zh-CN" sz="1400" dirty="0" smtClean="0">
                <a:latin typeface="Consolas"/>
                <a:cs typeface="Consolas"/>
              </a:rPr>
              <a:t>oid write_lock(rwlock_t*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</a:t>
            </a:r>
            <a:r>
              <a:rPr kumimoji="1" lang="en-US" altLang="zh-CN" sz="1400" dirty="0" smtClean="0">
                <a:latin typeface="Consolas"/>
                <a:cs typeface="Consolas"/>
              </a:rPr>
              <a:t>;</a:t>
            </a:r>
          </a:p>
          <a:p>
            <a:r>
              <a:rPr kumimoji="1" lang="en-US" altLang="zh-CN" sz="14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rwl-&gt;w_waiters++;    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while(rwl-&gt;writer != 0 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      || rwl-&gt;readers &gt; 0) {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400" dirty="0"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}</a:t>
            </a:r>
            <a:endParaRPr kumimoji="1" lang="en-US" altLang="zh-CN" sz="1400" dirty="0"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rwl-&gt;writer++;</a:t>
            </a:r>
            <a:b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</a:b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rwl-&gt;w_waiters--;</a:t>
            </a:r>
          </a:p>
          <a:p>
            <a:r>
              <a:rPr kumimoji="1" lang="en-US" altLang="zh-CN" sz="1400" dirty="0">
                <a:solidFill>
                  <a:srgbClr val="FF0066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86347" y="2180018"/>
            <a:ext cx="2356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read_unlock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pic>
        <p:nvPicPr>
          <p:cNvPr id="23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324" y="2436767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/>
          <p:cNvSpPr/>
          <p:nvPr/>
        </p:nvSpPr>
        <p:spPr>
          <a:xfrm>
            <a:off x="4816475" y="2389735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87770" y="620546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4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任意形状 28"/>
          <p:cNvSpPr/>
          <p:nvPr/>
        </p:nvSpPr>
        <p:spPr>
          <a:xfrm>
            <a:off x="8114016" y="634320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0" name="矩形 29"/>
          <p:cNvSpPr/>
          <p:nvPr/>
        </p:nvSpPr>
        <p:spPr>
          <a:xfrm>
            <a:off x="7286156" y="983704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6741251" y="2366299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2092851" y="2692101"/>
            <a:ext cx="2356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read_unlock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pic>
        <p:nvPicPr>
          <p:cNvPr id="33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433" y="2754813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4834584" y="2707781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18693" y="5190292"/>
            <a:ext cx="463946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 smtClean="0">
                <a:latin typeface="Consolas"/>
                <a:cs typeface="Consolas"/>
              </a:rPr>
              <a:t>void read_unlock(rwlock_t*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  rwl-&gt;readers--;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if(reader == 0)</a:t>
            </a:r>
          </a:p>
          <a:p>
            <a:r>
              <a:rPr kumimoji="1" lang="en-US" altLang="zh-CN" sz="1400" dirty="0">
                <a:solidFill>
                  <a:srgbClr val="FF0066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 pthread_cond_broadcast(&amp;rwl-&gt;cond);</a:t>
            </a:r>
          </a:p>
          <a:p>
            <a:r>
              <a:rPr kumimoji="1" lang="en-US" altLang="zh-CN" sz="1400" dirty="0">
                <a:solidFill>
                  <a:srgbClr val="FF0066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  <p:pic>
        <p:nvPicPr>
          <p:cNvPr id="36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619" y="2748045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7087770" y="2701013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5205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68353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1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1686356" y="647166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806967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-22495" y="140588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2678657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2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1" name="任意形状 10"/>
          <p:cNvSpPr/>
          <p:nvPr/>
        </p:nvSpPr>
        <p:spPr>
          <a:xfrm>
            <a:off x="3704903" y="651197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2817271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187712" y="158225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-56044" y="1788088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4841827" y="617790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3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6" name="任意形状 15"/>
          <p:cNvSpPr/>
          <p:nvPr/>
        </p:nvSpPr>
        <p:spPr>
          <a:xfrm>
            <a:off x="5868073" y="631564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4980441" y="987587"/>
            <a:ext cx="1087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update()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4597821" y="1738987"/>
            <a:ext cx="22575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write_lock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pic>
        <p:nvPicPr>
          <p:cNvPr id="19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806" y="2117312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4792957" y="2070280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80789" y="1972333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1583043" y="49974"/>
            <a:ext cx="6022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prstClr val="black"/>
                </a:solidFill>
                <a:latin typeface="Consolas"/>
                <a:cs typeface="Consolas"/>
              </a:rPr>
              <a:t>rwlock &lt; readers: 0, writer: 0, w_waiters: 0 &gt;</a:t>
            </a:r>
            <a:endParaRPr lang="zh-CN" altLang="en-US" sz="2000" dirty="0"/>
          </a:p>
        </p:txBody>
      </p:sp>
      <p:sp>
        <p:nvSpPr>
          <p:cNvPr id="22" name="矩形 21"/>
          <p:cNvSpPr/>
          <p:nvPr/>
        </p:nvSpPr>
        <p:spPr>
          <a:xfrm>
            <a:off x="-86347" y="2180018"/>
            <a:ext cx="2356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read_unlock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pic>
        <p:nvPicPr>
          <p:cNvPr id="23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324" y="2436767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/>
          <p:cNvSpPr/>
          <p:nvPr/>
        </p:nvSpPr>
        <p:spPr>
          <a:xfrm>
            <a:off x="4816475" y="2389735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87770" y="620546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4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任意形状 28"/>
          <p:cNvSpPr/>
          <p:nvPr/>
        </p:nvSpPr>
        <p:spPr>
          <a:xfrm>
            <a:off x="8114016" y="634320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0" name="矩形 29"/>
          <p:cNvSpPr/>
          <p:nvPr/>
        </p:nvSpPr>
        <p:spPr>
          <a:xfrm>
            <a:off x="7286156" y="983704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6929395" y="2401573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2092851" y="2692101"/>
            <a:ext cx="2356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read_unlock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pic>
        <p:nvPicPr>
          <p:cNvPr id="33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433" y="2754813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4834584" y="2707781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18693" y="5190292"/>
            <a:ext cx="463946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 smtClean="0">
                <a:latin typeface="Consolas"/>
                <a:cs typeface="Consolas"/>
              </a:rPr>
              <a:t>void read_unlock(rwlock_t*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  rwl-&gt;readers--;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if(reader == 0)</a:t>
            </a:r>
          </a:p>
          <a:p>
            <a:r>
              <a:rPr kumimoji="1" lang="en-US" altLang="zh-CN" sz="1400" dirty="0">
                <a:solidFill>
                  <a:srgbClr val="FF0066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 pthread_cond_broadcast(&amp;rwl-&gt;cond);</a:t>
            </a:r>
          </a:p>
          <a:p>
            <a:r>
              <a:rPr kumimoji="1" lang="en-US" altLang="zh-CN" sz="1400" dirty="0">
                <a:solidFill>
                  <a:srgbClr val="FF0066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759161" y="3012128"/>
            <a:ext cx="1171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global++;</a:t>
            </a:r>
            <a:endParaRPr lang="zh-CN" altLang="en-US" sz="1400" dirty="0"/>
          </a:p>
        </p:txBody>
      </p:sp>
      <p:sp>
        <p:nvSpPr>
          <p:cNvPr id="36" name="矩形 35"/>
          <p:cNvSpPr/>
          <p:nvPr/>
        </p:nvSpPr>
        <p:spPr>
          <a:xfrm>
            <a:off x="4729266" y="3323156"/>
            <a:ext cx="2454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write_unlock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4738834" y="5436756"/>
            <a:ext cx="46394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v</a:t>
            </a:r>
            <a:r>
              <a:rPr kumimoji="1" lang="en-US" altLang="zh-CN" sz="1400" dirty="0" smtClean="0">
                <a:latin typeface="Consolas"/>
                <a:cs typeface="Consolas"/>
              </a:rPr>
              <a:t>oid write_unlock(rwlock_t*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</a:t>
            </a:r>
            <a:r>
              <a:rPr kumimoji="1" lang="en-US" altLang="zh-CN" sz="1400" dirty="0">
                <a:solidFill>
                  <a:srgbClr val="FF0066"/>
                </a:solidFill>
                <a:latin typeface="Consolas"/>
                <a:cs typeface="Consolas"/>
              </a:rPr>
              <a:t>rwl-&gt;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writer--;</a:t>
            </a:r>
          </a:p>
          <a:p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pthread_cond_broadcast(&amp;rwl-&gt;cond);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  <p:pic>
        <p:nvPicPr>
          <p:cNvPr id="38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835" y="2748045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矩形 38"/>
          <p:cNvSpPr/>
          <p:nvPr/>
        </p:nvSpPr>
        <p:spPr>
          <a:xfrm>
            <a:off x="7369986" y="2701013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pic>
        <p:nvPicPr>
          <p:cNvPr id="40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835" y="3054042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矩形 40"/>
          <p:cNvSpPr/>
          <p:nvPr/>
        </p:nvSpPr>
        <p:spPr>
          <a:xfrm>
            <a:off x="7369986" y="3007010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pic>
        <p:nvPicPr>
          <p:cNvPr id="46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477" y="3313298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矩形 46"/>
          <p:cNvSpPr/>
          <p:nvPr/>
        </p:nvSpPr>
        <p:spPr>
          <a:xfrm>
            <a:off x="7387628" y="3266266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9174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68353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1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1686356" y="647166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806967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-22495" y="140588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2678657" y="637423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2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1" name="任意形状 10"/>
          <p:cNvSpPr/>
          <p:nvPr/>
        </p:nvSpPr>
        <p:spPr>
          <a:xfrm>
            <a:off x="3704903" y="651197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2817271" y="1007220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187712" y="1582250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-56044" y="1788088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4841827" y="617790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3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6" name="任意形状 15"/>
          <p:cNvSpPr/>
          <p:nvPr/>
        </p:nvSpPr>
        <p:spPr>
          <a:xfrm>
            <a:off x="5868073" y="631564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4980441" y="987587"/>
            <a:ext cx="1087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update()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4597821" y="1738987"/>
            <a:ext cx="22575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write_lock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pic>
        <p:nvPicPr>
          <p:cNvPr id="19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806" y="2117312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4792957" y="2070280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80789" y="1972333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1583043" y="49974"/>
            <a:ext cx="6022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prstClr val="black"/>
                </a:solidFill>
                <a:latin typeface="Consolas"/>
                <a:cs typeface="Consolas"/>
              </a:rPr>
              <a:t>rwlock &lt; readers: 1, writer: 0, w_waiters: 0 &gt;</a:t>
            </a:r>
            <a:endParaRPr lang="zh-CN" altLang="en-US" sz="2000" dirty="0"/>
          </a:p>
        </p:txBody>
      </p:sp>
      <p:sp>
        <p:nvSpPr>
          <p:cNvPr id="22" name="矩形 21"/>
          <p:cNvSpPr/>
          <p:nvPr/>
        </p:nvSpPr>
        <p:spPr>
          <a:xfrm>
            <a:off x="-86347" y="2180018"/>
            <a:ext cx="2356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read_unlock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pic>
        <p:nvPicPr>
          <p:cNvPr id="23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324" y="2436767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/>
          <p:cNvSpPr/>
          <p:nvPr/>
        </p:nvSpPr>
        <p:spPr>
          <a:xfrm>
            <a:off x="4816475" y="2389735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87770" y="620546"/>
            <a:ext cx="1005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Thread </a:t>
            </a:r>
            <a:r>
              <a:rPr kumimoji="1" lang="en-US" altLang="zh-CN" sz="1600" dirty="0" smtClean="0">
                <a:latin typeface="Arial"/>
                <a:cs typeface="Arial"/>
              </a:rPr>
              <a:t>4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任意形状 28"/>
          <p:cNvSpPr/>
          <p:nvPr/>
        </p:nvSpPr>
        <p:spPr>
          <a:xfrm>
            <a:off x="8114016" y="634320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0" name="矩形 29"/>
          <p:cNvSpPr/>
          <p:nvPr/>
        </p:nvSpPr>
        <p:spPr>
          <a:xfrm>
            <a:off x="7286156" y="983704"/>
            <a:ext cx="748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get()</a:t>
            </a:r>
            <a:endParaRPr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2092851" y="2692101"/>
            <a:ext cx="2356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read_unlock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pic>
        <p:nvPicPr>
          <p:cNvPr id="33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433" y="2754813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4834584" y="2707781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759161" y="3012128"/>
            <a:ext cx="1171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global++;</a:t>
            </a:r>
            <a:endParaRPr lang="zh-CN" altLang="en-US" sz="1400" dirty="0"/>
          </a:p>
        </p:txBody>
      </p:sp>
      <p:sp>
        <p:nvSpPr>
          <p:cNvPr id="36" name="矩形 35"/>
          <p:cNvSpPr/>
          <p:nvPr/>
        </p:nvSpPr>
        <p:spPr>
          <a:xfrm>
            <a:off x="4729266" y="3323156"/>
            <a:ext cx="2454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write_unlock</a:t>
            </a:r>
            <a:r>
              <a:rPr kumimoji="1" lang="en-US" altLang="zh-CN" sz="1400" dirty="0">
                <a:latin typeface="Consolas"/>
                <a:cs typeface="Consolas"/>
              </a:rPr>
              <a:t>(&amp;rwlock);</a:t>
            </a:r>
            <a:endParaRPr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4738834" y="5436756"/>
            <a:ext cx="46394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v</a:t>
            </a:r>
            <a:r>
              <a:rPr kumimoji="1" lang="en-US" altLang="zh-CN" sz="1400" dirty="0" smtClean="0">
                <a:latin typeface="Consolas"/>
                <a:cs typeface="Consolas"/>
              </a:rPr>
              <a:t>oid write_unlock(rwlock_t*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</a:t>
            </a:r>
            <a:r>
              <a:rPr kumimoji="1" lang="en-US" altLang="zh-CN" sz="1400" dirty="0">
                <a:solidFill>
                  <a:srgbClr val="FF0066"/>
                </a:solidFill>
                <a:latin typeface="Consolas"/>
                <a:cs typeface="Consolas"/>
              </a:rPr>
              <a:t>rwl-&gt;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writer--;</a:t>
            </a:r>
          </a:p>
          <a:p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pthread_cond_broadcast(&amp;rwl-&gt;cond);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929395" y="2401573"/>
            <a:ext cx="215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read_lock(&amp;rwlock);</a:t>
            </a:r>
            <a:endParaRPr lang="zh-CN" altLang="en-US" sz="1400" dirty="0"/>
          </a:p>
        </p:txBody>
      </p:sp>
      <p:pic>
        <p:nvPicPr>
          <p:cNvPr id="39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835" y="2748045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矩形 39"/>
          <p:cNvSpPr/>
          <p:nvPr/>
        </p:nvSpPr>
        <p:spPr>
          <a:xfrm>
            <a:off x="7369986" y="2701013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pic>
        <p:nvPicPr>
          <p:cNvPr id="41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835" y="3054042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矩形 41"/>
          <p:cNvSpPr/>
          <p:nvPr/>
        </p:nvSpPr>
        <p:spPr>
          <a:xfrm>
            <a:off x="7369986" y="3007010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pic>
        <p:nvPicPr>
          <p:cNvPr id="43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477" y="3313298"/>
            <a:ext cx="296019" cy="2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矩形 43"/>
          <p:cNvSpPr/>
          <p:nvPr/>
        </p:nvSpPr>
        <p:spPr>
          <a:xfrm>
            <a:off x="7387628" y="3266266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014" y="4605778"/>
            <a:ext cx="44753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 smtClean="0">
                <a:latin typeface="Consolas"/>
                <a:cs typeface="Consolas"/>
              </a:rPr>
              <a:t>void read_lock(rwlock_t* rwl) {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400" dirty="0">
                <a:latin typeface="Consolas"/>
                <a:cs typeface="Consolas"/>
              </a:rPr>
              <a:t>(&amp;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400" dirty="0">
                <a:latin typeface="Consolas"/>
                <a:cs typeface="Consolas"/>
              </a:rPr>
              <a:t>);</a:t>
            </a: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  while(rwl-&gt;writer != 0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       || rwl-&gt;w_waiters != 0 ) {</a:t>
            </a:r>
          </a:p>
          <a:p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400" dirty="0">
                <a:solidFill>
                  <a:srgbClr val="FF0066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                     &amp;rwl-&gt;mutex);</a:t>
            </a:r>
            <a:endParaRPr kumimoji="1" lang="en-US" altLang="zh-CN" sz="1400" dirty="0">
              <a:solidFill>
                <a:srgbClr val="FF0066"/>
              </a:solidFill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}</a:t>
            </a:r>
            <a:endParaRPr kumimoji="1" lang="en-US" altLang="zh-CN" sz="1400" dirty="0">
              <a:solidFill>
                <a:srgbClr val="FF0066"/>
              </a:solidFill>
              <a:latin typeface="Consolas"/>
              <a:cs typeface="Consolas"/>
            </a:endParaRPr>
          </a:p>
          <a:p>
            <a:r>
              <a:rPr kumimoji="1" lang="en-US" altLang="zh-CN" sz="1400" dirty="0" smtClean="0">
                <a:solidFill>
                  <a:srgbClr val="FF0066"/>
                </a:solidFill>
                <a:latin typeface="Consolas"/>
                <a:cs typeface="Consolas"/>
              </a:rPr>
              <a:t>  rwl-&gt;readers++;</a:t>
            </a:r>
          </a:p>
          <a:p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400" dirty="0">
                <a:latin typeface="Consolas"/>
                <a:cs typeface="Consolas"/>
              </a:rPr>
              <a:t>&amp;</a:t>
            </a:r>
            <a:r>
              <a:rPr kumimoji="1" lang="en-US" altLang="zh-CN" sz="14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400" dirty="0" smtClean="0">
                <a:latin typeface="Consolas"/>
                <a:cs typeface="Consolas"/>
              </a:rPr>
              <a:t>}</a:t>
            </a:r>
            <a:endParaRPr kumimoji="1" lang="en-US" altLang="zh-CN" sz="1400" dirty="0">
              <a:latin typeface="Consolas"/>
              <a:cs typeface="Consola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129348" y="3595659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Consolas"/>
                <a:cs typeface="Consolas"/>
              </a:rPr>
              <a:t> int v = global;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59197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7693" y="158689"/>
            <a:ext cx="60157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typedef struct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pthread_mutex_t mutex;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pthread_cond_t cond;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int readers;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int writer;</a:t>
            </a:r>
          </a:p>
          <a:p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 int w_waiters;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 rwlock_t;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169452" y="2116479"/>
            <a:ext cx="86732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34175" y="2309986"/>
            <a:ext cx="44753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void read_lock(rwlock_t* rwl)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600" dirty="0"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600" dirty="0">
                <a:latin typeface="Consolas"/>
                <a:cs typeface="Consolas"/>
              </a:rPr>
              <a:t>);</a:t>
            </a: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while(rwl-&gt;writer != 0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 || rwl-&gt;w_waiters != 0 ) {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}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rwl-&gt;readers++;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600" dirty="0">
                <a:latin typeface="Consolas"/>
                <a:cs typeface="Consolas"/>
              </a:rPr>
              <a:t>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85496" y="2210543"/>
            <a:ext cx="44753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latin typeface="Consolas"/>
                <a:cs typeface="Consolas"/>
              </a:rPr>
              <a:t>v</a:t>
            </a:r>
            <a:r>
              <a:rPr kumimoji="1" lang="en-US" altLang="zh-CN" sz="1600" dirty="0" smtClean="0">
                <a:latin typeface="Consolas"/>
                <a:cs typeface="Consolas"/>
              </a:rPr>
              <a:t>oid write_lock(rwlock_t* rwl)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600" dirty="0"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600" dirty="0">
                <a:latin typeface="Consolas"/>
                <a:cs typeface="Consolas"/>
              </a:rPr>
              <a:t>)</a:t>
            </a:r>
            <a:r>
              <a:rPr kumimoji="1" lang="en-US" altLang="zh-CN" sz="1600" dirty="0" smtClean="0">
                <a:latin typeface="Consolas"/>
                <a:cs typeface="Consolas"/>
              </a:rPr>
              <a:t>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rwl-&gt;w_waiters++;  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while(rwl-&gt;writer != 0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|| rwl-&gt;readers &gt; 0) {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  pthread_cond_wait(&amp;rwl-&gt;cond,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                  &amp;rwl-&gt;mutex);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}</a:t>
            </a:r>
            <a:endParaRPr kumimoji="1" lang="en-US" altLang="zh-CN" sz="1600" dirty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rwl-&gt;writer++;</a:t>
            </a:r>
            <a:br>
              <a:rPr kumimoji="1" lang="en-US" altLang="zh-CN" sz="1600" dirty="0" smtClean="0">
                <a:latin typeface="Consolas"/>
                <a:cs typeface="Consolas"/>
              </a:rPr>
            </a:br>
            <a:r>
              <a:rPr kumimoji="1" lang="en-US" altLang="zh-CN" sz="1600" dirty="0" smtClean="0">
                <a:latin typeface="Consolas"/>
                <a:cs typeface="Consolas"/>
              </a:rPr>
              <a:t>  rwl-&gt;w_waiters--;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600" dirty="0">
                <a:latin typeface="Consolas"/>
                <a:cs typeface="Consolas"/>
              </a:rPr>
              <a:t>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4409582" y="2116479"/>
            <a:ext cx="0" cy="4609240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-18693" y="5049196"/>
            <a:ext cx="46394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void read_unlock(rwlock_t* rwl)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600" dirty="0"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600" dirty="0">
                <a:latin typeface="Consolas"/>
                <a:cs typeface="Consolas"/>
              </a:rPr>
              <a:t>);</a:t>
            </a: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rwl-&gt;readers--;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if(reader == 0)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pthread_cond_broadcast(&amp;rwl-&gt;cond);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600" dirty="0">
                <a:latin typeface="Consolas"/>
                <a:cs typeface="Consolas"/>
              </a:rPr>
              <a:t>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2449" y="5283902"/>
            <a:ext cx="46394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latin typeface="Consolas"/>
                <a:cs typeface="Consolas"/>
              </a:rPr>
              <a:t>v</a:t>
            </a:r>
            <a:r>
              <a:rPr kumimoji="1" lang="en-US" altLang="zh-CN" sz="1600" dirty="0" smtClean="0">
                <a:latin typeface="Consolas"/>
                <a:cs typeface="Consolas"/>
              </a:rPr>
              <a:t>oid write_unlock(rwlock_t* rwl)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pthread_mutex_lock</a:t>
            </a:r>
            <a:r>
              <a:rPr kumimoji="1" lang="en-US" altLang="zh-CN" sz="1600" dirty="0">
                <a:latin typeface="Consolas"/>
                <a:cs typeface="Consolas"/>
              </a:rPr>
              <a:t>(&amp;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</a:t>
            </a:r>
            <a:r>
              <a:rPr kumimoji="1" lang="en-US" altLang="zh-CN" sz="1600" dirty="0">
                <a:latin typeface="Consolas"/>
                <a:cs typeface="Consolas"/>
              </a:rPr>
              <a:t>);</a:t>
            </a: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</a:t>
            </a:r>
            <a:r>
              <a:rPr kumimoji="1" lang="en-US" altLang="zh-CN" sz="1600" dirty="0">
                <a:latin typeface="Consolas"/>
                <a:cs typeface="Consolas"/>
              </a:rPr>
              <a:t>rwl-&gt;</a:t>
            </a:r>
            <a:r>
              <a:rPr kumimoji="1" lang="en-US" altLang="zh-CN" sz="1600" dirty="0" smtClean="0">
                <a:latin typeface="Consolas"/>
                <a:cs typeface="Consolas"/>
              </a:rPr>
              <a:t>writer--;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  pthread_cond_broadcast(&amp;rwl-&gt;cond);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pthread_mutex_unlock(</a:t>
            </a:r>
            <a:r>
              <a:rPr kumimoji="1" lang="en-US" altLang="zh-CN" sz="1600" dirty="0">
                <a:latin typeface="Consolas"/>
                <a:cs typeface="Consolas"/>
              </a:rPr>
              <a:t>&amp;</a:t>
            </a:r>
            <a:r>
              <a:rPr kumimoji="1" lang="en-US" altLang="zh-CN" sz="1600" dirty="0" smtClean="0">
                <a:latin typeface="Consolas"/>
                <a:cs typeface="Consolas"/>
              </a:rPr>
              <a:t>rwl-&gt;mutex);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</a:t>
            </a:r>
            <a:endParaRPr kumimoji="1" lang="en-US" altLang="zh-CN" sz="1600" dirty="0">
              <a:latin typeface="Consolas"/>
              <a:cs typeface="Consola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160754" y="86510"/>
            <a:ext cx="3693685" cy="1143000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kumimoji="1" lang="en-US" altLang="zh-CN" sz="2400" baseline="30000" dirty="0" smtClean="0">
                <a:solidFill>
                  <a:srgbClr val="000000"/>
                </a:solidFill>
                <a:latin typeface="Arial"/>
                <a:cs typeface="Arial"/>
              </a:rPr>
              <a:t>nd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Implementation</a:t>
            </a:r>
            <a:endParaRPr kumimoji="1" lang="zh-CN" alt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68966" y="904611"/>
            <a:ext cx="3537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Arial"/>
                <a:cs typeface="Arial"/>
              </a:rPr>
              <a:t>Favor writer over reader. 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52001" y="1444099"/>
            <a:ext cx="57584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 smtClean="0">
                <a:solidFill>
                  <a:srgbClr val="FF0000"/>
                </a:solidFill>
                <a:latin typeface="Arial"/>
                <a:cs typeface="Arial"/>
              </a:rPr>
              <a:t>Blocked writers always preempt blocked readers</a:t>
            </a:r>
            <a:endParaRPr lang="zh-CN" altLang="en-US" sz="2000" i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6169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Advanced </a:t>
            </a:r>
            <a:r>
              <a:rPr kumimoji="1" lang="en-US" altLang="zh-CN" dirty="0" smtClean="0"/>
              <a:t>Topics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Randomly wakeup either all readers or one writer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Use </a:t>
            </a:r>
            <a:r>
              <a:rPr kumimoji="1" lang="en-US" altLang="zh-CN" smtClean="0"/>
              <a:t>separate condition variable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Locks are dealt out in the order they are requested</a:t>
            </a:r>
          </a:p>
          <a:p>
            <a:pPr lvl="1"/>
            <a:r>
              <a:rPr kumimoji="1" lang="en-US" altLang="zh-CN" dirty="0" smtClean="0"/>
              <a:t>Create one conditional variable for each waiter, and signal all readers or a single writer, both at the head of the queue</a:t>
            </a:r>
          </a:p>
        </p:txBody>
      </p:sp>
    </p:spTree>
    <p:extLst>
      <p:ext uri="{BB962C8B-B14F-4D97-AF65-F5344CB8AC3E}">
        <p14:creationId xmlns:p14="http://schemas.microsoft.com/office/powerpoint/2010/main" val="2205719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ReadWrite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RWLock</a:t>
            </a:r>
            <a:r>
              <a:rPr kumimoji="1" lang="en-US" altLang="zh-CN" dirty="0" smtClean="0"/>
              <a:t> allows &gt;1 readers to hold lock simultaneously</a:t>
            </a:r>
          </a:p>
          <a:p>
            <a:pPr lvl="1"/>
            <a:r>
              <a:rPr kumimoji="1" lang="en-US" altLang="zh-CN" dirty="0" smtClean="0"/>
              <a:t>Allow </a:t>
            </a:r>
            <a:r>
              <a:rPr kumimoji="1" lang="en-US" altLang="zh-CN" dirty="0"/>
              <a:t>concurrent accesses for read-only </a:t>
            </a:r>
            <a:r>
              <a:rPr kumimoji="1" lang="en-US" altLang="zh-CN" dirty="0" smtClean="0"/>
              <a:t>operations</a:t>
            </a:r>
          </a:p>
          <a:p>
            <a:r>
              <a:rPr kumimoji="1" lang="en-US" altLang="zh-CN" dirty="0" err="1" smtClean="0"/>
              <a:t>RWLock</a:t>
            </a:r>
            <a:r>
              <a:rPr kumimoji="1" lang="en-US" altLang="zh-CN" dirty="0" smtClean="0"/>
              <a:t> only allows 1 writer to hold the lock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Ensure write </a:t>
            </a:r>
            <a:r>
              <a:rPr kumimoji="1" lang="en-US" altLang="zh-CN" dirty="0"/>
              <a:t>operations </a:t>
            </a:r>
            <a:r>
              <a:rPr kumimoji="1" lang="en-US" altLang="zh-CN" dirty="0" smtClean="0"/>
              <a:t>have exclusive access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2795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</a:t>
            </a:r>
            <a:r>
              <a:rPr kumimoji="1" lang="en-US" altLang="zh-CN" dirty="0" err="1" smtClean="0"/>
              <a:t>thread</a:t>
            </a:r>
            <a:r>
              <a:rPr kumimoji="1" lang="en-US" altLang="zh-CN" dirty="0" smtClean="0"/>
              <a:t> 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Type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pthread_rwlock_t</a:t>
            </a:r>
          </a:p>
          <a:p>
            <a:pPr lvl="1"/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Apply a read lock to ask for read permit</a:t>
            </a:r>
          </a:p>
          <a:p>
            <a:pPr lvl="1"/>
            <a:r>
              <a:rPr kumimoji="1" lang="en-US" altLang="zh-CN" dirty="0" smtClean="0"/>
              <a:t>int pthread_rwlock_rdlock(pthread_rwlock_t *rwlock)</a:t>
            </a:r>
          </a:p>
          <a:p>
            <a:pPr lvl="1"/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Apply a write lock to ask for write permit</a:t>
            </a:r>
          </a:p>
          <a:p>
            <a:pPr lvl="1"/>
            <a:r>
              <a:rPr kumimoji="1" lang="en-US" altLang="zh-CN" dirty="0"/>
              <a:t>int </a:t>
            </a:r>
            <a:r>
              <a:rPr kumimoji="1" lang="en-US" altLang="zh-CN" dirty="0" smtClean="0"/>
              <a:t>pthread_rwlock_wrlock</a:t>
            </a:r>
            <a:r>
              <a:rPr kumimoji="1" lang="en-US" altLang="zh-CN" dirty="0"/>
              <a:t>(pthread_rwlock_t *rwlock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Release lock</a:t>
            </a:r>
          </a:p>
          <a:p>
            <a:pPr lvl="1"/>
            <a:r>
              <a:rPr kumimoji="1" lang="en-US" altLang="zh-CN" dirty="0"/>
              <a:t>int pthread_rwlock_unlock(pthread_rwlock_t *rwlock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7426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108905</TotalTime>
  <Words>11782</Words>
  <Application>Microsoft Macintosh PowerPoint</Application>
  <PresentationFormat>On-screen Show (4:3)</PresentationFormat>
  <Paragraphs>1942</Paragraphs>
  <Slides>77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CloudVisor-Austin</vt:lpstr>
      <vt:lpstr>ReadWrite Lock</vt:lpstr>
      <vt:lpstr>Review Previous Example</vt:lpstr>
      <vt:lpstr>Review Previous Example</vt:lpstr>
      <vt:lpstr>Review Previous Example</vt:lpstr>
      <vt:lpstr>Review Previous Example</vt:lpstr>
      <vt:lpstr>Review Previous Example</vt:lpstr>
      <vt:lpstr>ReadWrite Lock</vt:lpstr>
      <vt:lpstr>ReadWrite Lock</vt:lpstr>
      <vt:lpstr>pthread API</vt:lpstr>
      <vt:lpstr>Review Previous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</vt:lpstr>
      <vt:lpstr>Implementation I</vt:lpstr>
      <vt:lpstr>1st Implementation</vt:lpstr>
      <vt:lpstr>1st Implementation</vt:lpstr>
      <vt:lpstr>1st Implementation</vt:lpstr>
      <vt:lpstr>1st Implementation</vt:lpstr>
      <vt:lpstr>1st Implementation</vt:lpstr>
      <vt:lpstr>1st Implementation</vt:lpstr>
      <vt:lpstr>1st Implementation</vt:lpstr>
      <vt:lpstr>1st Implementation</vt:lpstr>
      <vt:lpstr>1st Implementation</vt:lpstr>
      <vt:lpstr>1st Implementation</vt:lpstr>
      <vt:lpstr>Example Read/Write Counter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1st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1st Implementation</vt:lpstr>
      <vt:lpstr>2nd Implementation</vt:lpstr>
      <vt:lpstr>2nd Implementation</vt:lpstr>
      <vt:lpstr>2nd Implementation</vt:lpstr>
      <vt:lpstr>2nd Implementation</vt:lpstr>
      <vt:lpstr>2nd Implementation</vt:lpstr>
      <vt:lpstr>2nd Implementation</vt:lpstr>
      <vt:lpstr>2nd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2nd Implementation</vt:lpstr>
      <vt:lpstr>Advanced Topics</vt:lpstr>
    </vt:vector>
  </TitlesOfParts>
  <Company>fudan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9231</cp:revision>
  <cp:lastPrinted>2018-04-26T02:45:32Z</cp:lastPrinted>
  <dcterms:created xsi:type="dcterms:W3CDTF">2012-08-17T04:52:30Z</dcterms:created>
  <dcterms:modified xsi:type="dcterms:W3CDTF">2018-04-26T15:48:17Z</dcterms:modified>
</cp:coreProperties>
</file>