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0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83" r:id="rId6"/>
    <p:sldId id="259" r:id="rId7"/>
    <p:sldId id="260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84" r:id="rId18"/>
    <p:sldId id="274" r:id="rId19"/>
    <p:sldId id="285" r:id="rId20"/>
    <p:sldId id="286" r:id="rId21"/>
    <p:sldId id="287" r:id="rId22"/>
    <p:sldId id="275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4655"/>
  </p:normalViewPr>
  <p:slideViewPr>
    <p:cSldViewPr snapToGrid="0" snapToObjects="1">
      <p:cViewPr>
        <p:scale>
          <a:sx n="88" d="100"/>
          <a:sy n="88" d="100"/>
        </p:scale>
        <p:origin x="77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0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6316,'0'-12'314,"0"2"850,0 10-1108,6 0 0,2 0-33,5 0-1,2 0 1,1 0 16,1 0-39,1 0 33,1 0-33,3 0 23,2 0-1,0 0-22,3-1 6,-3 1-6,2-3 0,-2 3 0,-2-2 5,2 2 1,-4-1 0,2 1-6,9-3 22,-6 3-22,6-2 22,-7 1-22,-2 1 6,1-2-6,0 1 0,-1-1 6,4-1 16,-1 0 0,15-2-16,-11 2 0,20-1-6,-24 1 0,10 0 5,-15-1-5,0 1 6,1 0-6,-2 0 5,1-1 1,-3 0 22,3 0-22,7 1-6,-6 0 0,6 1 0,-8 0 0,3 1 11,1-2-11,2 3 5,1-3-5,2 2 0,2-2 6,0-2 0,2 2-6,1-2 0,3 2 0,-1 0 0,3 2-6,1-1 0,-1 2 6,1 0 0,-2 0 12,17 0-12,-15 0 0,11 0 0,-19 0 5,-2 0-5,-2 0 0,0 0-5,-1 0 5,12 0 0,-10 0 0,8 0 0,-13 0 0,0 0 0,-1 0 0,1 0 0,-1 0 0,-2 0 0,-1 0 0,0 0 0,-2 0 5,4 0-5,-4 0 0,7 0 0,-9 0 6,3 0-6,-6 0 0,0 0 5,-2 0-5,2 0 0,0 0-5,2 0 5,-1 0 0,1 0 0,1 0 0,0 0 0,3 0 11,5 0-11,-6 0 0,4 0 0,-8 0 0,3 0 0,-2 0-11,10 0 11,-7 2 0,8-1 0,-10 2 0,8 0 5,-9 0 1,6-1 0,-10-1-6,-2-1 0,1 0 0,-2 0 5,-2 0-5,0 0 0,0 0 0,0 2 0,2-2 6,0 3-6,-1-3 0,1 2 5,0-1 18,1-1-23,-2 2 5,0-2-5,-4 0 101,1 0-106,-1 0-12,2 0 17,-1 1 0,2-1 5,2 3 1,2-3-6,1 3 6,0-2-6,0 1 5,-1-1-5,-1 0 23,-2 0-18,-3 0 102,0 0-533,-19-1-1013,-5 0 1439,-25-6 0,22 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5.2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69 282 7458,'-10'-9'107,"1"-3"-79,-1 1-28,1-4 39,1 3 6,-1 1 5,4 3 6,0 0-22,3 3 16,1 1 1,1 1-12,0 1-39,9 1 5,7 1 1,13 0 28,10 0-12,10 0 6,9 0-28,14 0-207,5 0 213,11 0 0,4 0 16,6 0-19,-48 0 0,0 0-349,49 0 360,-49-1 0,0 1 47,49-5-38,0-1-1,0-4-16,-3 3-6,-3 0 5,-3 2 0,-29 3 1,0 0-6,33-2 3,-35 3 0,-1 0-3,20 0 6,-2 1-6,-4 0 5,-2 0 1,-7 0-6,-3 0 0,-7 0 5,44-2-5,-33-6 3,-13 2 0,0-1 201,10-13-204,3-2-5,-3 2 5,-3 3 0,-8 4 0,-11 5 0,-10 3 0,-12 4 0,-7 1 415,-7 0-202,-1 0-207,2 12 22,1 6-23,4 16 23,0 7-28,1 7 23,2 7-23,0 9 16,3 8-10,-1 12-6,3 10-385,-9-42 0,-1 0 385,2 4 0,-1 0 3,2 2 0,-1 0-3,0-1 0,1 4 2,5 21 1,1 1 8,-5-20 1,1 0-10,4 17 1,-1-2 8,-5-24 1,-1-4 10,10 47 12,-4-8 22,0-5-11,-1-10 5,-2-7-28,-2-9 30,-3 5-24,-2-25 747,-3 2-769,-1-26-6,-1-2 5,0-3-5,0 0-57,0 2-4,-3 0-1,-2-1-11,-4 1-106,-2-3-168,-1-2-129,-2-3-179,-4-3 655,-2-11 0,7 7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14 979 5919,'-7'0'33,"0"0"1026,7 0-931,13 4-10,-4-2-17,10 4-6,-5-3 28,-2 0 39,1 0-5,-1 0-6,4 0-16,2 2 10,4-1 57,45 9-157,-20-5 5,37 5-16,-31-5-6,7-3 5,1 2 23,4-2-28,3-1 0,3 2-22,4-2 33,4 1-11,2 0 3,-19-2 0,1 0-14,32 1 0,-31-3 0,-2 0-17,22-1 62,-4 0-57,-5 0 40,-4 0-39,-7 2 38,-2-2-16,-5 2 12,22-2-40,-22 0 5,18 0 1,-24 0 33,2-3-39,1 1 6,1-4-6,-1 3 5,-1 0 1,-2 0 16,14 1-22,-18-1 17,19-1-17,-29 0 0,4 1 0,-12 0 0,-2 3 0,-1-1 0,1 1 0,-2 0 0,0 0 0,0 0 6,0 0-1,-5 0-5,0 0 23,-9-2-1,0 1-22,-1-2 0,-1 0 6,0-1-6,2 1 5,1 0 1,10-2-6,-4 1 0,7-2 0,-10 3 0,0 0 0,-4 1 5,-1-1 12,-5 2 17,0-2-29,-3 1 415,-1 1-369,-1-3 44,0 1-45,0-4-44,0-1 0,0-2 27,0-4-33,0-2 0,-3 1 0,1 0 0,-3-1-5,2 1 5,-2-7-28,1 4-12,-3-16 18,2 12-6,0-8 22,0 10-33,0-1 11,1 2 28,-2 0 0,2-1-5,-2 1-23,0-2 22,-4-7-33,3 4-17,-1-7-6,3 10 12,1-4-12,2 2 29,1-1-18,1 1 23,0-2-22,0 5 5,0-8 39,0 12 6,0-5 0,0 11 0,0-1 0,0 1 0,0-1 0,0-1 6,0 0-6,0-2 0,-2-1-6,2-1-38,-5-19 16,3 14 0,-3-13 28,2 15 0,-1 2 0,1 1-6,0 0-39,-2 4-50,-1 0-102,1 4-83,2 0-145,0 4-219,-4-1 644,-2 2 0,1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1 6708,'-7'7'353,"1"-2"-347,6-5 33,0 4 129,4 0-17,7 5 11,9 0-27,8 2 5,9 1-40,6 0 57,9-2-50,6-3 10,10-3-38,4-3 16,6-1-17,4 0-33,0-4-231,-1-3 192,-8-2 16,-8 0 0,1 2-22,-23 4 12,2 2-12,-28 1 5,-5 0 215,-5 0-198,-3-1-22,1-1 0,-2-1-112,0 0-67,-1 1-437,0 0-179,-2-2 795,-9 0 0,6 0 0,-6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8.3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19 6703,'-11'-10'588,"2"2"-560,9 8 78,0 0 95,-4 9-38,4 9-1,-3 15 12,7 13-107,3 11-28,6 9-11,0 6 6,-1 6-17,2 2-12,-4 5 1,0 0 44,-3-22 1,-2 0 10,-1 33 14,0-36 1,-2-1 53,-2 15-17,0-10-45,0-10-33,0-10-28,0-9 5,0-2-6,0-14 19,0-2-19,0-14-907,0-2-11,0-14 913,-4-3 0,3-1 0,-4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0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 8069,'25'0'263,"5"0"-213,14 0 1,7 0-46,9 0 35,5 0-35,-2 0 29,0 0-34,-5 0 5,-5 0-5,-4 0 12,-5-1 4,-4 0-16,-2 0 6,-3-1 22,0 1 0,-1-2-28,1 0 28,0-2-22,3 2 10,-1 0-16,4 0 6,-3 3 0,-1-2-1,11 2 12,-14 0-11,8 0-1,-16 0 1,-2 0-6,0 0 5,-2 0 12,3 0-17,1 0 0,3 0-5,14 0 10,-11 0-5,10 0 0,-14 0 6,-3 0-6,1 0 0,-4 0 0,2 0 0,-2 0 5,2 0 23,12 0-28,-9 0 6,21-1-6,-20-1 0,8-1 0,-12 0 0,0 0 0,-3 0 6,-1 0-6,0 1 0,-2-1 0,0 3 5,-2-3-5,0 3 0,-3-3 0,0 3 0,-4-1 0,-1 1 0,-4 0 6,0 0-6,-2 0-6,2 0 1,2 0 5,3 0 0,3 0 0,3 0 5,5 0 1,-3 0 22,-1 0-23,-6 0 18,-6 0-18,1 0 1,-5 0-12,4 0 6,0 0 0,3 0 0,0 0 0,0 0 0,-1-2 6,0 2 0,-3-1 174,-1-1-444,-2-2-190,0 0-201,-12-6-1087,-4 3 1742,-14-5 0,14 7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5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137 120 5879,'5'0'437,"0"0"868,-5 0-1305,-8 0 0,5 0 0,-5 0 5,5 0 46,3 0-51,-7-1-17,2-1 11,-8-1 6,-3 0 6,-3 0 33,0 0 0,2 1 6,5 1 0,2 1-23,6-2 762,1 2-767,15-3-11,4 3 39,12-2 5,2 2-16,2 0-12,-1 0 17,2 0-16,-3 0-23,0 0 28,-3-2-23,1-3 23,-3-1-11,1-3 5,-2 1-22,-1-1 0,3 1-5,-2 0 5,3 3 0,9 1 0,-6 2 0,7 0 0,-10 1 28,7-1-28,-4 0 0,5-1 0,-10 1 0,0-1 0,1 2 0,1-1 0,2-1 0,18 3 0,-7-1 5,13 1-5,-12 0 0,-5 0 0,1 0 0,-4 0 24,0 0-24,-2 0 22,3 0-22,0 0 0,2 0-6,23 0 1,-10 0-1,41 1 6,-31 2 0,17 2 6,-24 0-6,-2-2 0,-1-2 0,-1-1 5,-2 0-5,1 0 0,-2 0-5,22 1 5,-19 1 0,17 1 0,-25 0 22,2 0-22,-4 0 0,1-1 0,0-1 6,-2-1 16,4 0-16,12 0 11,-13 0-1,7 0-16,-18 0 0,-4 0 0,1 0 6,-4 0 16,0 0-22,-3 0 6,-2 0-6,-3 0 34,-2 0-1,-2 0-33,-3 0 6,-2 0-825,-2 0 2,-13-8 817,-4-5 0,1 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6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6787,'9'-8'308,"-1"1"-308,-8 7 67,0 0 17,6 4 33,0 2-33,9 7 28,2 1-17,5 4 12,7 2-34,3 4-40,6 1 74,32 20-107,-29-20 5,19 12-5,-40-24 6,-4-4 16,-5-2-22,-4 0 0,-2-3 0,0 2 0,0 0 6,4 3 55,2 6 12,14 18-73,-2-5 6,5 10-1,-8-15-5,-6-4 23,-4-7 5,-3-4 11,-4-4 28,-1-2 549,0-1-577,-11-1-16,0 0-23,-9 3 0,3 1 0,-4 6-6,-1 3 1,-16 19 5,4-4 0,-11 15 0,9-11 16,0 2-4,1-1-12,2-3 23,3-2-23,5-6 5,4-4 1,6-7-6,6-4 6,2-4 10,3-2-2200,1 1 2184,13-6 0,-11 4 0,11-4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1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 7856,'31'6'241,"3"-1"-185,7-1 17,3-1-29,5-1-21,-1-1-1,2-1 1,-6 0 16,-3 0-39,-5 0 39,-7 0-39,-4 0 22,-6 0-22,-5 0 0,-4 0 0,-6 0 0,0 0 0,-4 0 0,5 0 0,-3 0 23,5 0-23,-2 0-101,3 0-95,1 0-90,1 0-61,-1 0-89,-1-2 436,-2-11 0,-3 7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2.3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55 6557,'-1'-12'655,"-1"3"-492,2 9-63,-8-11-5,5 7-5,-5-9-12,5 10-50,3 2-16,-3-1-12,-1 9 5,2 10-5,-1 12 23,3 16 21,0 10 52,0 12-18,0 12-434,0 9 361,3 8 1,4 4 16,2-2-16,3-6 11,-2-6 16,0-12 23,-1-10-17,-1-11 1,-1-11-18,-2-10-5,0-5-12,-3-13 1,0-3 434,-1-10-238,-1-1-202,2-11-6,-2 0-10,0-10 10,0 1-33,0 2 39,-2-2-6,1 3 6,-1 2 0,-1 1 0,2 3-5,0 1-18,1-2 18,0-1-12,0-4 11,0 0-16,1-1 16,4 0-50,4-1 17,4 2-11,3-1 10,3 1 35,1-1-29,4-1 12,3 1-40,4-1 1,24-6 44,-9 8-6,38-2 18,-31 13 5,11 3 0,-22 4-6,-6 7 6,-4 3 6,-4 6 16,-3 3-22,-4 1 34,-4 1 100,-4 11 1,-7-7-29,-2 11-16,-7-8-29,-8 5-5,-8 1 0,-12 2 11,-8 0 23,-6-2 39,-7 0-33,-6-2 27,-4-1 11,-28 8-72,24-13-28,-12 4-1,36-17-33,11-5 0,7-4-22,11-3-185,6-2-987,4-9 130,12-7 1064,4-11 0,-2 10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2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 7397,'0'-10'207,"0"2"-213,0 8 23,4 15 45,5 6-29,7 20-5,4 6-5,1 6 10,1 4-16,-2 3 6,-2 0-18,-2-1 23,-4-3-22,-1-7 16,-2 5-16,-3-23-6,1 6 5,-6-22 1,2 0 0,-1-2-6,2-1 0,-1 4 0,1 0 0,-1-1 0,0 0 0,1-6 0,-1 0 5,-1-5 79,1-2-84,-2-14 0,0-1 0,-1-14 0,0 3 0,0-4-22,2-1 22,2 1-28,7 1 22,3 1-11,3 3-11,1 1 28,1 4 0,2 2-11,22-11 11,-14 11 0,18-9-11,-20 14-6,2 1 17,-1 4-5,2 3 5,-2 2-6,2 1 6,-3 0-6,2 0 6,-2 3 0,-2 0 0,-2 5 0,-5-2 0,-2 1 0,-4 0 6,-2-1-6,-1 0 0,-5-1 0,-1-2-17,-3-1 17,0 7 17,0 1-11,0 11 10,-5 1-10,-2 5 22,-7 3 6,-1-2-1,-2-3 12,1-3-17,1-4 39,-3 0-50,3-5-11,-3-1 22,6-4-23,-3-2 1,1 1-1,-4 2-5,-1 1 23,-2 2-18,1-3 46,-7 5-29,8-6 1,-2 1-18,9-4-5,5-2 6,-1 0-1,3 1 1,-3 1 22,-1 1-6,-1 1 18,0 0-24,-1 0 68,1 0-84,4-4-22,2 0-1148,4-3 604,0-14 566,6-4 0,-5 0 0,5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8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1 277 7128,'11'-23'28,"3"0"-5,5-1-18,5-1-5,-2-3 0,5 2 0,-2 2 0,-2 1-5,-1 3-12,-4 1-22,-2 5 22,-5 2 11,-1 6 6,-5 0 0,0 4 34,-3 1 55,-1 8 18,1 5-51,0 14-34,1 10 1,2 8-18,-1 6 1,2 3-6,0-2 5,1 0-5,-1-7 0,1-3 6,0-6-6,0-7 5,-2-3-5,0-12 0,-3-2-33,-1-9-1098,-1-1 778,5 2 353,-2 0 0,1 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9.1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27 234 5958,'-15'0'386,"3"0"-268,12 0 223,0 0-201,24-11 23,-4 7-23,26-12 5,-7 7-16,10-6-11,6-7-57,7-2-16,1-3-6,-3 3-33,-2 4-6,-12 3 5,-7 7-5,-10 3 0,-10 6 34,-7-1 33,-7 2-235,-4 0-380,-1-7 548,-3 2 0,2-3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4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24 212 6070,'-7'-5'381,"1"1"-325,6 4 112,-3-16-45,2 10-28,-2-12 17,2 15 73,0 1-163,0-3-22,1 0 0,0-6 6,0-1-1,0-2 12,0-1 34,0 1 38,0 1 1,0 4-34,0 2-12,0 2-27,0 0 17,0 1-29,0 1 18,0-3-23,0 0 45,0-2-6,0 0-17,0 3-72,0 3 72,3 10-22,2 5 34,5 10-1,2 7 46,2 4-23,-2 9 0,1 3-17,-1 8 0,0 4-5,-1 3-12,-1 5 1,-5 2-7,3 1-2,-5-19 0,-1 2 9,4 25-23,-1 21 5,-2-32-5,0-2 12,2 1-12,-1-1 0,3 2 0,-2 0 0,2 3 0,0-19 0,0 1-1221,3 28 1221,-2-27 0,1-1-789,1 20 789,0-3 0,0 0 6,-1-3-6,1-2-540,-5-4 540,3-5-297,-4-5 302,3-3 1016,1 29-1021,0-26 6,0 20-6,-2-37 0,-2-6 808,-1-5-802,1-6 652,-4-8-658,1-2 426,-1-3-426,2-1 0,-2 3 0,2-2 0,-2 4 6,1-2-1,0 3 12,2 0-17,-3-3 6,2 0 263,-2-3-269,4 0 22,2-5-22,6-7 39,1-9-39,6-8 6,2-3-6,4-4 0,2-1 0,4-2 0,2-2 0,2-1 0,3-3-6,1-1 6,5 0-5,23-18 5,-13 14-6,-7 8 0,0-1 6,10-8 0,-19 16 0,0 1 0,15-13 0,1-1 0,-3 1 0,2 1 0,-5 3 0,-1 6-5,-5 5-18,-5 5 1,-6 7 5,-7 4-5,-7 6 22,-6 3 5,-4 2 12,1-1-11,-2 2-6,1-2 0,-3 2 11,0 0-5,-1 0 16,-1 2-22,0-2 0,-1 0 6,3-3 10,1-4-16,2-2 0,0 0 0,-1-1 0,1 4 0,-1 2 0,-2 3 12,-2 0-1692,0 4 1680,-8-2 0,4 2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5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 28 5857,'-18'-15'448,"2"2"-342,16 13 197,0 0-174,44 7 11,-30-2 5,37 5-10,-40-4 4,5 0-43,3 3-24,7 1 29,3 3 11,6 4-28,5 2-22,4 3-23,2 2 17,2 1 28,1 0-11,1 3-6,1-4-45,-2 2 6,1-3-22,-3 0 22,3-1-22,-1-2 72,29 9-44,-15-8-32,-7-3 1,1 0 3,13 1-6,19 7 22,-27-9-22,-3 2 6,0-1-1,-3 2 1,-1-1-6,-4 0 0,-5 1 0,-2-1 0,-5 1 0,-1-2 0,-2 0 6,-4 2-1,0-3 12,-3 3-17,-1-4 6,-5-2-1,-4-3-5,-3-3 0,-6 0 6,-2-4-6,2 5 5,1-1 1,1 4 22,2 3-28,-1 0 0,2 1 11,-1 0-11,-4-4 6,0-1-6,-5-4 11,0-2-5,-3-2-6,1-1 0,-2-1 0,2 1 0,-1 1 0,1 1 0,0 0 0,1 1 0,-1-3 22,-1 2-392,1-3-156,-15 0-353,-3-1 879,-15-4 0,12 3 0,3-3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8.2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0 767 5986,'0'7'375,"0"-2"-45,0-5-206,6 0-46,0-3 34,6 0-56,1-3-22,1 1-29,5-1 12,0 0-11,3 0-6,0-3 0,2 1 5,0-3 18,1 2-18,-1-4 23,5 1 0,-3-4 23,19-8-1,-10 4-28,13-8 1,-13 8-6,0-2-12,2 1-5,-3 1 0,0 0 0,-3 3 0,-2 0 6,4-5-6,-9 6 5,4-4-5,-13 8 6,6-2-1,-7 4-5,4 0 0,-9 4 6,-1 1-6,-1-1 23,0 2 4,-1-1-4,1-1-18,2 1 51,1-4-22,-1 3-17,-1-3 11,-4 4-28,-1 2 61,-3 0 1570,3 3-1654,-3-4-33,2 2 12,-4-4 16,1 3-12,-4-3 18,-1 1 16,1 0 1,0 1 5,2 1-6,1 0-22,-1 0-34,1 0-22,-2-2 11,0 2-11,0-3 11,-1 1-61,1 0-141,-1-2 219,3 5 622,-1-2-566,2 2-50,-1-1 44,-2-4-11,1-3-16,1-2-1,-1 0-33,3-7 16,-2 5-5,2-7 6,0 9 33,2-2-5,4 2 11,9-2 5,2 4-16,6 2 22,-4 3-6,1 2 6,2 0 0,2 0-6,0 0 6,14-2 0,-11 3 0,10 0-5,-10 2 5,1 0-6,2 0 6,0 0-5,0 0 5,-1 2 0,0 3 0,-2 4 5,-1 1 12,-2 2-17,-2-3 0,-5 2 0,2-2 0,-1 4 6,-3-2-6,0 2 5,-7-3 51,0 7-22,-2-2-1,-1 4-5,-4-2 0,-1 0-5,0 3-6,0 1 5,-3 1 6,-2 3-28,-5-1 22,-5 13-16,3-10-6,-1 6 6,7-12 22,-1-4-28,-1-2 22,-1 0-16,-4-2 22,-3 2-23,-3-1 1,-14 6 22,8-3-11,-9 1-17,10-5 22,0-4-16,1-1 33,0-3-17,1-2 6,2-1-28,-1-2-17,-1 0 12,2-7-29,-17-14 34,15 4-5,-8-10 5,20 13 0,2-3-6,1-1-28,1-5-33,1-3 28,2-5 11,1-1 22,1 1-10,1 2 10,0 6 0,0 3 6,0 6-33,0 3 10,0 4 1,0 2 0,1 1 16,3 1 0,7-3 6,-1 1 0,9-4 0,-8 4 0,3 0 0,-8 3 0,-1 1 0,-1 0-583,-2 1 1,-1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2.4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25 129 5930,'-14'0'218,"4"0"-162,10 0 1590,0 0-1629,7 0-11,4 0-6,11 0 22,3 0 12,3 0 5,5 0-22,1-3 33,5 0-22,0-2 11,2-1-39,-1 3 12,0-2-12,0 1 22,-1-1 6,0 0-28,-2-1 22,1 2-22,-2-2 17,-1-1-17,-1 3 6,2-2-1,1 2-5,3 0 23,1 1-23,37 0 0,-24 1 5,27 1 1,-35 1-6,-4 0 0,1 0 0,-4 0 6,0 0-6,-1 0 0,-1 0 0,1 0 5,2 0 12,42-4-17,-27 0 0,28-2 0,-40 2 0,-2 0 0,-2 3 0,0-1 0,-2 2 0,2 0 6,1 0-6,1 0 0,0 0 0,0 0 0,-2 0 5,1 0-5,-2 0 0,3 0 0,-2 0 6,23 0-6,-13 0 5,17 0-5,-16 0 0,23 0 0,-14 0 0,17 0 6,-24-1 11,-2 1-17,-1-3 0,-3 1 0,-3-1 0,-2 0-6,-7 1 6,13 1-5,-14 1 5,9 0 0,-16 0 0,-2 0 0,-2 0-6,-5 0 0,0 0 6,-6 0 0,-2 0 12,-3 0 16,-3 0-695,-1 0-145,-14 0 812,-2 0 0,-1 0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3.6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5902,'-8'0'84,"2"0"487,6 0-493,0 12-44,0 1 11,3 14-17,2-2-6,6 3 129,5 18-83,-3-6 10,4 14-5,-9-7 5,2 4-33,-3 4-23,3 6 1,-3 1 5,2 2 28,-1 1 22,-2-1 12,2-1-18,-4 0 18,-1-5-45,0-1 39,-1 17-67,0-17 5,-1 17-22,1-19 22,-2 36-22,2-18 0,-2 27 0,1-27 0,3-3 0,-1 0 0,5-3-5,-2 1 5,4-1 0,-1 0 5,1 1-5,0-1 6,-1 1-6,1-1 0,-5 1 6,3 0-6,-5-1 0,0 0 0,-3-15 0,0 1 0,0 12-6,0 27 6,0-51-6,0-4 1,0 1 5,0-4 0,0 0 0,0-3 0,1-4 0,1-2 0,1-5-6,1 1-27,-2-11-35,-1 1-21,-1-9-152,0-1-235,0-16-274,0-7 750,0-20 0,0 18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9773-866F-6D4F-AC4E-B3746BF9C1A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EED3-1C52-3742-8435-1D4A86E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CE5B-8E23-654A-A66A-37B10DBFFD7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</a:t>
            </a:r>
          </a:p>
        </p:txBody>
      </p:sp>
    </p:spTree>
    <p:extLst>
      <p:ext uri="{BB962C8B-B14F-4D97-AF65-F5344CB8AC3E}">
        <p14:creationId xmlns:p14="http://schemas.microsoft.com/office/powerpoint/2010/main" val="36810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adder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479637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708456" y="1596980"/>
            <a:ext cx="1718" cy="68383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8456" y="1415677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92AD5F6D-4421-8844-BB7A-8D68C41B3B85}"/>
              </a:ext>
            </a:extLst>
          </p:cNvPr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0C7338-8051-0E4C-B799-F6B9BE209C6A}"/>
              </a:ext>
            </a:extLst>
          </p:cNvPr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009DE-9472-2340-8793-5F72F4935B57}"/>
              </a:ext>
            </a:extLst>
          </p:cNvPr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F4C7590-96AB-6946-817D-124736533031}"/>
              </a:ext>
            </a:extLst>
          </p:cNvPr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412A9A-D534-4040-BF34-F526CCFDBBEB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8A74D1-763E-814E-99A0-7CEBC5B19689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20D5818-36F2-364D-9B00-32446E8FB586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266B04-3893-144E-99E7-D05902C632EA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B85544-7345-9D43-80D1-0FC8F7D09DAB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9A7C18-3C3A-6444-96B8-8E6CBBC2E91A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81BD3A-3DD3-7643-BA0A-CB534742BE61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F06153A-6F19-4F44-A71D-E252E03CE7C6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45CED6-279D-9E45-A38B-B70BAAEB802E}"/>
              </a:ext>
            </a:extLst>
          </p:cNvPr>
          <p:cNvSpPr/>
          <p:nvPr/>
        </p:nvSpPr>
        <p:spPr>
          <a:xfrm>
            <a:off x="2586364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857946-7D09-5542-B548-BBA226A64784}"/>
              </a:ext>
            </a:extLst>
          </p:cNvPr>
          <p:cNvCxnSpPr>
            <a:cxnSpLocks/>
          </p:cNvCxnSpPr>
          <p:nvPr/>
        </p:nvCxnSpPr>
        <p:spPr>
          <a:xfrm>
            <a:off x="1885720" y="4367486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80B43F-D129-2B44-BC14-BF0834CF14D9}"/>
              </a:ext>
            </a:extLst>
          </p:cNvPr>
          <p:cNvCxnSpPr>
            <a:cxnSpLocks/>
          </p:cNvCxnSpPr>
          <p:nvPr/>
        </p:nvCxnSpPr>
        <p:spPr>
          <a:xfrm>
            <a:off x="1737882" y="4737027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FB27FF-5ECC-BC40-9523-05E54A420EB4}"/>
              </a:ext>
            </a:extLst>
          </p:cNvPr>
          <p:cNvCxnSpPr/>
          <p:nvPr/>
        </p:nvCxnSpPr>
        <p:spPr>
          <a:xfrm>
            <a:off x="1891690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655513-A48B-3B41-931F-B8F676F47D16}"/>
              </a:ext>
            </a:extLst>
          </p:cNvPr>
          <p:cNvSpPr/>
          <p:nvPr/>
        </p:nvSpPr>
        <p:spPr>
          <a:xfrm>
            <a:off x="1815555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80A77B-35F0-784B-932F-FCB235E24599}"/>
              </a:ext>
            </a:extLst>
          </p:cNvPr>
          <p:cNvSpPr/>
          <p:nvPr/>
        </p:nvSpPr>
        <p:spPr>
          <a:xfrm>
            <a:off x="1686765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215" y="1696009"/>
            <a:ext cx="4714348" cy="4345049"/>
            <a:chOff x="1754215" y="1696009"/>
            <a:chExt cx="4714348" cy="4345049"/>
          </a:xfrm>
        </p:grpSpPr>
        <p:sp>
          <p:nvSpPr>
            <p:cNvPr id="4" name="Rectangle 3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76971" y="1823009"/>
              <a:ext cx="1541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CarryIn</a:t>
              </a:r>
              <a:endParaRPr lang="en-US" sz="4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4215" y="277778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215" y="3852468"/>
              <a:ext cx="435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60429" y="3292250"/>
              <a:ext cx="1008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Sum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1" y="5127165"/>
              <a:ext cx="1885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CarryOut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29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295" y="229533"/>
            <a:ext cx="2236264" cy="1764748"/>
            <a:chOff x="1754215" y="1696009"/>
            <a:chExt cx="5538830" cy="4437166"/>
          </a:xfrm>
        </p:grpSpPr>
        <p:sp>
          <p:nvSpPr>
            <p:cNvPr id="5" name="Rectangle 4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6970" y="1823008"/>
              <a:ext cx="2324691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CarryIn</a:t>
              </a:r>
              <a:endParaRPr lang="en-US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4215" y="2266876"/>
              <a:ext cx="902064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2165" y="4546776"/>
              <a:ext cx="872040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00138" y="3951261"/>
              <a:ext cx="1592907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Sum</a:t>
              </a:r>
              <a:endParaRPr lang="en-US" sz="3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0" y="5127165"/>
              <a:ext cx="2798032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CarryOut</a:t>
              </a:r>
              <a:endParaRPr lang="en-US" sz="4000" dirty="0"/>
            </a:p>
          </p:txBody>
        </p:sp>
      </p:grpSp>
      <p:pic>
        <p:nvPicPr>
          <p:cNvPr id="16" name="Picture 15" descr="Screen Shot 2019-08-05 at 5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7BEBB-2032-394E-897D-89163D612D74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E0F26-FCC0-FF4B-BB4D-057FEB28F3B1}"/>
              </a:ext>
            </a:extLst>
          </p:cNvPr>
          <p:cNvSpPr/>
          <p:nvPr/>
        </p:nvSpPr>
        <p:spPr>
          <a:xfrm>
            <a:off x="6996230" y="3839951"/>
            <a:ext cx="1796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Brute force PLA</a:t>
            </a:r>
          </a:p>
        </p:txBody>
      </p:sp>
    </p:spTree>
    <p:extLst>
      <p:ext uri="{BB962C8B-B14F-4D97-AF65-F5344CB8AC3E}">
        <p14:creationId xmlns:p14="http://schemas.microsoft.com/office/powerpoint/2010/main" val="14256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8-05 at 5.2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9" y="1925638"/>
            <a:ext cx="5892800" cy="63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17638"/>
            <a:ext cx="8229600" cy="1244600"/>
          </a:xfrm>
        </p:spPr>
        <p:txBody>
          <a:bodyPr/>
          <a:lstStyle/>
          <a:p>
            <a:r>
              <a:rPr lang="en-US" dirty="0"/>
              <a:t>We can do better than PLA for </a:t>
            </a:r>
            <a:r>
              <a:rPr lang="en-US" dirty="0" err="1"/>
              <a:t>CarryOut</a:t>
            </a:r>
            <a:endParaRPr lang="en-US" dirty="0"/>
          </a:p>
        </p:txBody>
      </p:sp>
      <p:pic>
        <p:nvPicPr>
          <p:cNvPr id="5" name="Picture 4" descr="Screen Shot 2019-08-05 at 5.2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2238"/>
            <a:ext cx="518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pic>
        <p:nvPicPr>
          <p:cNvPr id="6" name="Content Placeholder 5" descr="Screen Shot 2019-08-05 at 5.29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82" b="-41382"/>
          <a:stretch>
            <a:fillRect/>
          </a:stretch>
        </p:blipFill>
        <p:spPr>
          <a:xfrm>
            <a:off x="177800" y="1417638"/>
            <a:ext cx="8229600" cy="1244600"/>
          </a:xfrm>
        </p:spPr>
      </p:pic>
      <p:pic>
        <p:nvPicPr>
          <p:cNvPr id="4" name="Picture 3" descr="Screen Shot 2019-08-05 at 5.23.41 PM.png">
            <a:extLst>
              <a:ext uri="{FF2B5EF4-FFF2-40B4-BE49-F238E27FC236}">
                <a16:creationId xmlns:a16="http://schemas.microsoft.com/office/drawing/2014/main" id="{9FE2DA5A-2AF3-6348-9739-76B41063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3A1A-2E36-C243-A719-67E4EBC89333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E5BC9-FD9A-F34B-9A5E-DDB030D5F99B}"/>
              </a:ext>
            </a:extLst>
          </p:cNvPr>
          <p:cNvCxnSpPr/>
          <p:nvPr/>
        </p:nvCxnSpPr>
        <p:spPr>
          <a:xfrm>
            <a:off x="2238233" y="2169994"/>
            <a:ext cx="3712191" cy="267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64809-568C-9849-A8B4-58DACF9CF433}"/>
              </a:ext>
            </a:extLst>
          </p:cNvPr>
          <p:cNvCxnSpPr>
            <a:cxnSpLocks/>
          </p:cNvCxnSpPr>
          <p:nvPr/>
        </p:nvCxnSpPr>
        <p:spPr>
          <a:xfrm>
            <a:off x="3715414" y="2205819"/>
            <a:ext cx="2235010" cy="188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6BA47-649D-224F-9F1A-8453B95919AC}"/>
              </a:ext>
            </a:extLst>
          </p:cNvPr>
          <p:cNvCxnSpPr>
            <a:cxnSpLocks/>
          </p:cNvCxnSpPr>
          <p:nvPr/>
        </p:nvCxnSpPr>
        <p:spPr>
          <a:xfrm>
            <a:off x="5054886" y="2169994"/>
            <a:ext cx="1006521" cy="163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ABAD0-802F-1249-AC94-E353924EF5A1}"/>
              </a:ext>
            </a:extLst>
          </p:cNvPr>
          <p:cNvCxnSpPr>
            <a:cxnSpLocks/>
          </p:cNvCxnSpPr>
          <p:nvPr/>
        </p:nvCxnSpPr>
        <p:spPr>
          <a:xfrm flipH="1">
            <a:off x="6373504" y="2169994"/>
            <a:ext cx="927342" cy="368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1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97561-A3CB-0A4F-8375-411EE11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 – b = a + (-b)</a:t>
            </a:r>
          </a:p>
          <a:p>
            <a:r>
              <a:rPr lang="en-US" dirty="0"/>
              <a:t>How to calculate 2’s complement?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7A134-1289-C444-89E5-2D3A3D56B65F}"/>
              </a:ext>
            </a:extLst>
          </p:cNvPr>
          <p:cNvGrpSpPr/>
          <p:nvPr/>
        </p:nvGrpSpPr>
        <p:grpSpPr>
          <a:xfrm>
            <a:off x="1224180" y="3429000"/>
            <a:ext cx="6695640" cy="1608840"/>
            <a:chOff x="1528522" y="3771381"/>
            <a:chExt cx="6695640" cy="160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14:cNvPr>
                <p14:cNvContentPartPr/>
                <p14:nvPr/>
              </p14:nvContentPartPr>
              <p14:xfrm>
                <a:off x="1947922" y="4604421"/>
                <a:ext cx="1009080" cy="47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7322" y="4573461"/>
                  <a:ext cx="1070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14:cNvPr>
                <p14:cNvContentPartPr/>
                <p14:nvPr/>
              </p14:nvContentPartPr>
              <p14:xfrm>
                <a:off x="1528522" y="4154061"/>
                <a:ext cx="298440" cy="30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922" y="4123461"/>
                  <a:ext cx="359640" cy="368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293C23-F332-A544-AA8D-0CD7EEFECE06}"/>
                </a:ext>
              </a:extLst>
            </p:cNvPr>
            <p:cNvGrpSpPr/>
            <p:nvPr/>
          </p:nvGrpSpPr>
          <p:grpSpPr>
            <a:xfrm>
              <a:off x="2811562" y="4039221"/>
              <a:ext cx="4657320" cy="1341000"/>
              <a:chOff x="2811562" y="4039221"/>
              <a:chExt cx="4657320" cy="1341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14:cNvPr>
                  <p14:cNvContentPartPr/>
                  <p14:nvPr/>
                </p14:nvContentPartPr>
                <p14:xfrm>
                  <a:off x="3852682" y="5113821"/>
                  <a:ext cx="124200" cy="19548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22082" y="5083221"/>
                    <a:ext cx="185400" cy="25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14:cNvPr>
                  <p14:cNvContentPartPr/>
                  <p14:nvPr/>
                </p14:nvContentPartPr>
                <p14:xfrm>
                  <a:off x="3889762" y="5295981"/>
                  <a:ext cx="226080" cy="842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8802" y="5265381"/>
                    <a:ext cx="28728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14:cNvPr>
                  <p14:cNvContentPartPr/>
                  <p14:nvPr/>
                </p14:nvContentPartPr>
                <p14:xfrm>
                  <a:off x="2869162" y="4203741"/>
                  <a:ext cx="576720" cy="89244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38562" y="4173141"/>
                    <a:ext cx="638280" cy="9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14:cNvPr>
                  <p14:cNvContentPartPr/>
                  <p14:nvPr/>
                </p14:nvContentPartPr>
                <p14:xfrm>
                  <a:off x="2811562" y="4150821"/>
                  <a:ext cx="763920" cy="3524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780962" y="4120221"/>
                    <a:ext cx="825120" cy="41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14:cNvPr>
                  <p14:cNvContentPartPr/>
                  <p14:nvPr/>
                </p14:nvContentPartPr>
                <p14:xfrm>
                  <a:off x="3314482" y="4459701"/>
                  <a:ext cx="540000" cy="2804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83882" y="4429101"/>
                    <a:ext cx="601560" cy="34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14:cNvPr>
                  <p14:cNvContentPartPr/>
                  <p14:nvPr/>
                </p14:nvContentPartPr>
                <p14:xfrm>
                  <a:off x="3906682" y="4552581"/>
                  <a:ext cx="1157040" cy="4680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876082" y="4521621"/>
                    <a:ext cx="1218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14:cNvPr>
                  <p14:cNvContentPartPr/>
                  <p14:nvPr/>
                </p14:nvContentPartPr>
                <p14:xfrm>
                  <a:off x="5097562" y="4039221"/>
                  <a:ext cx="97200" cy="11145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66962" y="4008621"/>
                    <a:ext cx="158760" cy="11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14:cNvPr>
                  <p14:cNvContentPartPr/>
                  <p14:nvPr/>
                </p14:nvContentPartPr>
                <p14:xfrm>
                  <a:off x="5160202" y="4092501"/>
                  <a:ext cx="1204920" cy="80640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29602" y="4061541"/>
                    <a:ext cx="1266120" cy="86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14:cNvPr>
                  <p14:cNvContentPartPr/>
                  <p14:nvPr/>
                </p14:nvContentPartPr>
                <p14:xfrm>
                  <a:off x="5289082" y="4790541"/>
                  <a:ext cx="1111680" cy="4010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58482" y="4759941"/>
                    <a:ext cx="1172880" cy="46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14:cNvPr>
                  <p14:cNvContentPartPr/>
                  <p14:nvPr/>
                </p14:nvContentPartPr>
                <p14:xfrm>
                  <a:off x="5522002" y="4550061"/>
                  <a:ext cx="383040" cy="345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491402" y="4519461"/>
                    <a:ext cx="444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14:cNvPr>
                  <p14:cNvContentPartPr/>
                  <p14:nvPr/>
                </p14:nvContentPartPr>
                <p14:xfrm>
                  <a:off x="5720722" y="4426581"/>
                  <a:ext cx="38520" cy="473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690122" y="4395981"/>
                    <a:ext cx="99720" cy="53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14:cNvPr>
                  <p14:cNvContentPartPr/>
                  <p14:nvPr/>
                </p14:nvContentPartPr>
                <p14:xfrm>
                  <a:off x="4366762" y="4968381"/>
                  <a:ext cx="793800" cy="399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336162" y="4937781"/>
                    <a:ext cx="85536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14:cNvPr>
                  <p14:cNvContentPartPr/>
                  <p14:nvPr/>
                </p14:nvContentPartPr>
                <p14:xfrm>
                  <a:off x="6352522" y="4559061"/>
                  <a:ext cx="995760" cy="435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321922" y="4528461"/>
                    <a:ext cx="10569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14:cNvPr>
                  <p14:cNvContentPartPr/>
                  <p14:nvPr/>
                </p14:nvContentPartPr>
                <p14:xfrm>
                  <a:off x="7261162" y="4413261"/>
                  <a:ext cx="207720" cy="2988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30562" y="4382661"/>
                    <a:ext cx="268920" cy="36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265B3-CE8C-C741-9FF3-46216AD02AB3}"/>
                </a:ext>
              </a:extLst>
            </p:cNvPr>
            <p:cNvGrpSpPr/>
            <p:nvPr/>
          </p:nvGrpSpPr>
          <p:grpSpPr>
            <a:xfrm>
              <a:off x="7545922" y="3771381"/>
              <a:ext cx="678240" cy="479160"/>
              <a:chOff x="7545922" y="3771381"/>
              <a:chExt cx="678240" cy="479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14:cNvPr>
                  <p14:cNvContentPartPr/>
                  <p14:nvPr/>
                </p14:nvContentPartPr>
                <p14:xfrm>
                  <a:off x="7545922" y="4068021"/>
                  <a:ext cx="214920" cy="1260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515322" y="4037421"/>
                    <a:ext cx="2764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14:cNvPr>
                  <p14:cNvContentPartPr/>
                  <p14:nvPr/>
                </p14:nvContentPartPr>
                <p14:xfrm>
                  <a:off x="7945522" y="3771381"/>
                  <a:ext cx="278640" cy="4791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914922" y="3740781"/>
                    <a:ext cx="340200" cy="540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EEB68-F361-374A-96B2-43357A714B3F}"/>
              </a:ext>
            </a:extLst>
          </p:cNvPr>
          <p:cNvSpPr/>
          <p:nvPr/>
        </p:nvSpPr>
        <p:spPr>
          <a:xfrm>
            <a:off x="-187608" y="3077934"/>
            <a:ext cx="9331608" cy="2179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 dirty="0"/>
              <a:t>Subtraction in1-bit ALU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276857" y="1589956"/>
            <a:ext cx="0" cy="5360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289222" y="1380844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carryOut</a:t>
            </a:r>
            <a:endParaRPr lang="en-US" sz="3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  <a:endParaRPr lang="en-US" sz="28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BInvert</a:t>
            </a:r>
            <a:endParaRPr lang="en-US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carryIn</a:t>
            </a:r>
            <a:endParaRPr lang="en-US" sz="3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3CC081-A5DF-3943-96E1-6996FF473B90}"/>
              </a:ext>
            </a:extLst>
          </p:cNvPr>
          <p:cNvSpPr txBox="1"/>
          <p:nvPr/>
        </p:nvSpPr>
        <p:spPr>
          <a:xfrm>
            <a:off x="106825" y="802517"/>
            <a:ext cx="181209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dirty="0" err="1"/>
              <a:t>Binvert</a:t>
            </a:r>
            <a:r>
              <a:rPr lang="en-US" sz="2000" dirty="0"/>
              <a:t>=1 </a:t>
            </a:r>
          </a:p>
          <a:p>
            <a:r>
              <a:rPr lang="en-US" sz="2000" dirty="0" err="1"/>
              <a:t>carryIn</a:t>
            </a:r>
            <a:r>
              <a:rPr lang="en-US" sz="2000" dirty="0"/>
              <a:t>=1</a:t>
            </a:r>
          </a:p>
          <a:p>
            <a:r>
              <a:rPr lang="en-US" sz="2000" dirty="0"/>
              <a:t>Op=(10)</a:t>
            </a:r>
            <a:r>
              <a:rPr lang="en-US" sz="2000" baseline="-25000" dirty="0"/>
              <a:t>2</a:t>
            </a:r>
          </a:p>
          <a:p>
            <a:r>
              <a:rPr lang="en-US" sz="2000" dirty="0"/>
              <a:t>to compute A-B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A3ABC5F6-2C13-A944-B000-F1718C5E2BCB}"/>
              </a:ext>
            </a:extLst>
          </p:cNvPr>
          <p:cNvSpPr/>
          <p:nvPr/>
        </p:nvSpPr>
        <p:spPr>
          <a:xfrm>
            <a:off x="4530143" y="5366113"/>
            <a:ext cx="1403299" cy="1178705"/>
          </a:xfrm>
          <a:prstGeom prst="wedgeRoundRectCallout">
            <a:avLst>
              <a:gd name="adj1" fmla="val -95481"/>
              <a:gd name="adj2" fmla="val -7528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Subtraction reuses hardware for addition</a:t>
            </a:r>
          </a:p>
        </p:txBody>
      </p:sp>
    </p:spTree>
    <p:extLst>
      <p:ext uri="{BB962C8B-B14F-4D97-AF65-F5344CB8AC3E}">
        <p14:creationId xmlns:p14="http://schemas.microsoft.com/office/powerpoint/2010/main" val="8850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 dirty="0"/>
              <a:t>Extend 1-bit ALU to 64-bit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328373" y="1589956"/>
            <a:ext cx="0" cy="551303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346640" y="1332855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carryOut</a:t>
            </a:r>
            <a:endParaRPr lang="en-US" sz="3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  <a:endParaRPr lang="en-US" sz="28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BInvert</a:t>
            </a:r>
            <a:endParaRPr lang="en-US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carryIn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508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 dirty="0"/>
              <a:t> Simple 64-bit adder: ripple carry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30287"/>
            <a:ext cx="4610100" cy="558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9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1828800" y="5930744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a63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1828800" y="6238521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b63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4853189" y="6084632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Result63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2662314" y="6103315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2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 dirty="0"/>
              <a:t>Extend ALU to include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CBCC-FC3D-7043-8F61-6D85773D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48" y="1175584"/>
            <a:ext cx="8686800" cy="1246030"/>
          </a:xfrm>
        </p:spPr>
        <p:txBody>
          <a:bodyPr>
            <a:normAutofit fontScale="92500"/>
          </a:bodyPr>
          <a:lstStyle/>
          <a:p>
            <a:r>
              <a:rPr lang="en-US" dirty="0"/>
              <a:t>RISC-V </a:t>
            </a:r>
            <a:r>
              <a:rPr lang="en-US" dirty="0" err="1"/>
              <a:t>slt</a:t>
            </a:r>
            <a:r>
              <a:rPr lang="en-US" dirty="0"/>
              <a:t> instruction: Result = (A &lt; B) ? 1 : 0 Signed</a:t>
            </a:r>
          </a:p>
          <a:p>
            <a:pPr lvl="1"/>
            <a:r>
              <a:rPr lang="en-US" dirty="0"/>
              <a:t>X86 equivalent: </a:t>
            </a:r>
            <a:r>
              <a:rPr lang="en-US" dirty="0" err="1"/>
              <a:t>cmpq</a:t>
            </a:r>
            <a:r>
              <a:rPr lang="en-US" dirty="0"/>
              <a:t> %</a:t>
            </a:r>
            <a:r>
              <a:rPr lang="en-US" dirty="0" err="1"/>
              <a:t>rbx</a:t>
            </a:r>
            <a:r>
              <a:rPr lang="en-US" dirty="0"/>
              <a:t>,%</a:t>
            </a:r>
            <a:r>
              <a:rPr lang="en-US" dirty="0" err="1"/>
              <a:t>rax</a:t>
            </a:r>
            <a:r>
              <a:rPr lang="en-US" dirty="0"/>
              <a:t>   </a:t>
            </a:r>
            <a:r>
              <a:rPr lang="en-US" dirty="0" err="1"/>
              <a:t>setl</a:t>
            </a:r>
            <a:r>
              <a:rPr lang="en-US" dirty="0"/>
              <a:t> %</a:t>
            </a:r>
            <a:r>
              <a:rPr lang="en-US" dirty="0" err="1"/>
              <a:t>rcx</a:t>
            </a:r>
            <a:endParaRPr lang="en-US" dirty="0"/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8FAFA2FB-E4DA-334E-BA98-40CFA295F6CC}"/>
              </a:ext>
            </a:extLst>
          </p:cNvPr>
          <p:cNvSpPr/>
          <p:nvPr/>
        </p:nvSpPr>
        <p:spPr>
          <a:xfrm>
            <a:off x="84963" y="3519382"/>
            <a:ext cx="1442320" cy="1408563"/>
          </a:xfrm>
          <a:prstGeom prst="wedgeRoundRectCallout">
            <a:avLst>
              <a:gd name="adj1" fmla="val 51603"/>
              <a:gd name="adj2" fmla="val 785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input Less is 0 for bits1:63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F228A45-4427-514E-9C93-6525B1BF6B6C}"/>
              </a:ext>
            </a:extLst>
          </p:cNvPr>
          <p:cNvGrpSpPr/>
          <p:nvPr/>
        </p:nvGrpSpPr>
        <p:grpSpPr>
          <a:xfrm>
            <a:off x="1374951" y="2356270"/>
            <a:ext cx="6084134" cy="4371357"/>
            <a:chOff x="1374951" y="2356270"/>
            <a:chExt cx="6084134" cy="437135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4626B78-2902-3945-BE3D-1F1F27633E51}"/>
                </a:ext>
              </a:extLst>
            </p:cNvPr>
            <p:cNvSpPr/>
            <p:nvPr/>
          </p:nvSpPr>
          <p:spPr>
            <a:xfrm>
              <a:off x="2380253" y="2975020"/>
              <a:ext cx="4280519" cy="3165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06599C7-DB2E-DA48-8E7E-CC7D179F2216}"/>
                </a:ext>
              </a:extLst>
            </p:cNvPr>
            <p:cNvSpPr/>
            <p:nvPr/>
          </p:nvSpPr>
          <p:spPr>
            <a:xfrm rot="5400000">
              <a:off x="4533109" y="4150916"/>
              <a:ext cx="2935818" cy="77198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C59D32-B27C-9942-9026-7EAE2EF44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05059" y="4553661"/>
              <a:ext cx="10434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A34A4C-EFC2-9948-8F31-E9AF6AF5B49A}"/>
                </a:ext>
              </a:extLst>
            </p:cNvPr>
            <p:cNvSpPr txBox="1"/>
            <p:nvPr/>
          </p:nvSpPr>
          <p:spPr>
            <a:xfrm>
              <a:off x="6677110" y="4171211"/>
              <a:ext cx="78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</a:t>
              </a:r>
              <a:endParaRPr lang="en-US" sz="36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09ADC5-E7AC-A246-BC15-16B1E872A7E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42" y="2760169"/>
              <a:ext cx="0" cy="505388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0AD832-D56F-FC4D-A57B-35C284738A2B}"/>
                </a:ext>
              </a:extLst>
            </p:cNvPr>
            <p:cNvSpPr txBox="1"/>
            <p:nvPr/>
          </p:nvSpPr>
          <p:spPr>
            <a:xfrm>
              <a:off x="5912091" y="2368854"/>
              <a:ext cx="115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FA822-3530-774D-AF5F-F13D021EC466}"/>
                </a:ext>
              </a:extLst>
            </p:cNvPr>
            <p:cNvSpPr txBox="1"/>
            <p:nvPr/>
          </p:nvSpPr>
          <p:spPr>
            <a:xfrm>
              <a:off x="4038208" y="6389073"/>
              <a:ext cx="930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carryOut</a:t>
              </a:r>
              <a:endParaRPr lang="en-US" sz="20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FB1230-0A8C-A440-96DE-F208250FBD77}"/>
                </a:ext>
              </a:extLst>
            </p:cNvPr>
            <p:cNvCxnSpPr>
              <a:cxnSpLocks/>
            </p:cNvCxnSpPr>
            <p:nvPr/>
          </p:nvCxnSpPr>
          <p:spPr>
            <a:xfrm>
              <a:off x="4591659" y="3454177"/>
              <a:ext cx="10434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861B2-09FF-A841-92E2-C8800B68A189}"/>
                </a:ext>
              </a:extLst>
            </p:cNvPr>
            <p:cNvCxnSpPr>
              <a:cxnSpLocks/>
            </p:cNvCxnSpPr>
            <p:nvPr/>
          </p:nvCxnSpPr>
          <p:spPr>
            <a:xfrm>
              <a:off x="4674579" y="4732313"/>
              <a:ext cx="956011" cy="3953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7AC66D-5EAD-3D49-933E-A5BB09357EEB}"/>
                </a:ext>
              </a:extLst>
            </p:cNvPr>
            <p:cNvCxnSpPr>
              <a:cxnSpLocks/>
            </p:cNvCxnSpPr>
            <p:nvPr/>
          </p:nvCxnSpPr>
          <p:spPr>
            <a:xfrm>
              <a:off x="4577638" y="4098754"/>
              <a:ext cx="10434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8B80C84F-6D46-2741-9696-547B54CB69A8}"/>
                </a:ext>
              </a:extLst>
            </p:cNvPr>
            <p:cNvSpPr/>
            <p:nvPr/>
          </p:nvSpPr>
          <p:spPr>
            <a:xfrm>
              <a:off x="4064069" y="3206636"/>
              <a:ext cx="610510" cy="489335"/>
            </a:xfrm>
            <a:prstGeom prst="flowChartDelay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26D28D-5B54-8E4B-82A6-C0116A611A27}"/>
                </a:ext>
              </a:extLst>
            </p:cNvPr>
            <p:cNvSpPr txBox="1"/>
            <p:nvPr/>
          </p:nvSpPr>
          <p:spPr>
            <a:xfrm>
              <a:off x="1848062" y="2863067"/>
              <a:ext cx="288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98A96B-4956-4C41-A088-0E3662B18148}"/>
                </a:ext>
              </a:extLst>
            </p:cNvPr>
            <p:cNvSpPr txBox="1"/>
            <p:nvPr/>
          </p:nvSpPr>
          <p:spPr>
            <a:xfrm>
              <a:off x="1853833" y="4607658"/>
              <a:ext cx="2766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endParaRPr lang="en-US" sz="3600" dirty="0"/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29CE601C-D9BA-FF42-BD72-EBF8F4C0BFF6}"/>
                </a:ext>
              </a:extLst>
            </p:cNvPr>
            <p:cNvSpPr/>
            <p:nvPr/>
          </p:nvSpPr>
          <p:spPr>
            <a:xfrm>
              <a:off x="3999575" y="3883714"/>
              <a:ext cx="675003" cy="398966"/>
            </a:xfrm>
            <a:prstGeom prst="chevron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A220A0-2BE2-5641-BC6F-7949378F30E0}"/>
                </a:ext>
              </a:extLst>
            </p:cNvPr>
            <p:cNvCxnSpPr>
              <a:cxnSpLocks/>
            </p:cNvCxnSpPr>
            <p:nvPr/>
          </p:nvCxnSpPr>
          <p:spPr>
            <a:xfrm>
              <a:off x="1932185" y="3386287"/>
              <a:ext cx="214644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3FD7F6-F1B9-6C4D-B464-575CEEBC7145}"/>
                </a:ext>
              </a:extLst>
            </p:cNvPr>
            <p:cNvCxnSpPr>
              <a:cxnSpLocks/>
            </p:cNvCxnSpPr>
            <p:nvPr/>
          </p:nvCxnSpPr>
          <p:spPr>
            <a:xfrm>
              <a:off x="3556889" y="3562444"/>
              <a:ext cx="5217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FBDE7-3A35-4B41-89EA-2CC9601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3556889" y="4187087"/>
              <a:ext cx="5217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0125E-7539-F245-A0F9-56385D2FC9B8}"/>
                </a:ext>
              </a:extLst>
            </p:cNvPr>
            <p:cNvCxnSpPr>
              <a:cxnSpLocks/>
            </p:cNvCxnSpPr>
            <p:nvPr/>
          </p:nvCxnSpPr>
          <p:spPr>
            <a:xfrm>
              <a:off x="3642056" y="3981347"/>
              <a:ext cx="436575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6B9AD1-C2BB-8840-BDD4-333A859A47F7}"/>
                </a:ext>
              </a:extLst>
            </p:cNvPr>
            <p:cNvSpPr/>
            <p:nvPr/>
          </p:nvSpPr>
          <p:spPr>
            <a:xfrm>
              <a:off x="3513348" y="4150511"/>
              <a:ext cx="95681" cy="731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686CD6-BC32-8D4B-B8FE-722DFD4DF5EF}"/>
                </a:ext>
              </a:extLst>
            </p:cNvPr>
            <p:cNvCxnSpPr>
              <a:cxnSpLocks/>
            </p:cNvCxnSpPr>
            <p:nvPr/>
          </p:nvCxnSpPr>
          <p:spPr>
            <a:xfrm>
              <a:off x="3661323" y="3386287"/>
              <a:ext cx="0" cy="59506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4AB36D-8589-BF4B-8BE4-205250E6A60B}"/>
                </a:ext>
              </a:extLst>
            </p:cNvPr>
            <p:cNvSpPr/>
            <p:nvPr/>
          </p:nvSpPr>
          <p:spPr>
            <a:xfrm>
              <a:off x="3618751" y="3352722"/>
              <a:ext cx="95681" cy="731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76A2F6-C440-434D-83DA-FE2BCA76BC32}"/>
                </a:ext>
              </a:extLst>
            </p:cNvPr>
            <p:cNvSpPr/>
            <p:nvPr/>
          </p:nvSpPr>
          <p:spPr>
            <a:xfrm>
              <a:off x="4094493" y="4493148"/>
              <a:ext cx="524626" cy="4679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82E862-4D83-2348-9465-9BF79ED69D9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802" y="4574530"/>
              <a:ext cx="436575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5ED042-61B0-FE43-9429-845379207332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58" y="4790907"/>
              <a:ext cx="5217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2375A-FF82-504D-A3E8-DCAD24E4F00C}"/>
                </a:ext>
              </a:extLst>
            </p:cNvPr>
            <p:cNvCxnSpPr>
              <a:cxnSpLocks/>
            </p:cNvCxnSpPr>
            <p:nvPr/>
          </p:nvCxnSpPr>
          <p:spPr>
            <a:xfrm>
              <a:off x="3666591" y="3970096"/>
              <a:ext cx="0" cy="59506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7F9DC3-8E7A-0F44-863B-338AB13A3B1F}"/>
                </a:ext>
              </a:extLst>
            </p:cNvPr>
            <p:cNvSpPr/>
            <p:nvPr/>
          </p:nvSpPr>
          <p:spPr>
            <a:xfrm>
              <a:off x="3618263" y="3945647"/>
              <a:ext cx="95681" cy="731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3C2613-4689-9C47-9CFB-F866F3B8F942}"/>
                </a:ext>
              </a:extLst>
            </p:cNvPr>
            <p:cNvSpPr/>
            <p:nvPr/>
          </p:nvSpPr>
          <p:spPr>
            <a:xfrm>
              <a:off x="3536510" y="4767612"/>
              <a:ext cx="95681" cy="731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34718-CFC9-0D4E-A81B-25B2CFBE8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185" y="5167795"/>
              <a:ext cx="123601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8E99B2C4-C1FA-6F46-8623-EA71F380B4DD}"/>
                </a:ext>
              </a:extLst>
            </p:cNvPr>
            <p:cNvSpPr/>
            <p:nvPr/>
          </p:nvSpPr>
          <p:spPr>
            <a:xfrm rot="5400000">
              <a:off x="2998454" y="5263702"/>
              <a:ext cx="635811" cy="296330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C00417-A93C-B444-BE08-EEA150F29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4525" y="3562444"/>
              <a:ext cx="100994" cy="1886340"/>
            </a:xfrm>
            <a:prstGeom prst="bentConnector4">
              <a:avLst>
                <a:gd name="adj1" fmla="val 103207"/>
                <a:gd name="adj2" fmla="val 53623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483178F7-4B7A-FF42-9441-15C900B99E53}"/>
                </a:ext>
              </a:extLst>
            </p:cNvPr>
            <p:cNvSpPr/>
            <p:nvPr/>
          </p:nvSpPr>
          <p:spPr>
            <a:xfrm rot="5400000">
              <a:off x="2694581" y="5390522"/>
              <a:ext cx="321804" cy="298067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D42604-5861-E84D-B809-0577EFFAAACA}"/>
                </a:ext>
              </a:extLst>
            </p:cNvPr>
            <p:cNvSpPr/>
            <p:nvPr/>
          </p:nvSpPr>
          <p:spPr>
            <a:xfrm>
              <a:off x="2950567" y="5518667"/>
              <a:ext cx="85589" cy="6170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2372A1-3CB3-A649-904A-1E07E0F91447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3036156" y="5549520"/>
              <a:ext cx="1320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13748B34-CB2E-0E4A-B099-1C958F28FC41}"/>
                </a:ext>
              </a:extLst>
            </p:cNvPr>
            <p:cNvCxnSpPr>
              <a:endCxn id="37" idx="3"/>
            </p:cNvCxnSpPr>
            <p:nvPr/>
          </p:nvCxnSpPr>
          <p:spPr>
            <a:xfrm rot="16200000" flipH="1">
              <a:off x="2437031" y="5270138"/>
              <a:ext cx="371761" cy="167076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A2C56D-F8A4-AE48-B0EF-46B6B563AA48}"/>
                </a:ext>
              </a:extLst>
            </p:cNvPr>
            <p:cNvSpPr txBox="1"/>
            <p:nvPr/>
          </p:nvSpPr>
          <p:spPr>
            <a:xfrm>
              <a:off x="5750805" y="4202224"/>
              <a:ext cx="654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Mux</a:t>
              </a:r>
              <a:endParaRPr 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79E2BA-C4D9-794E-BA91-11C5419D8886}"/>
                </a:ext>
              </a:extLst>
            </p:cNvPr>
            <p:cNvSpPr txBox="1"/>
            <p:nvPr/>
          </p:nvSpPr>
          <p:spPr>
            <a:xfrm>
              <a:off x="3090397" y="5290730"/>
              <a:ext cx="512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Mux</a:t>
              </a:r>
              <a:endParaRPr lang="en-US" sz="20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9BA341-5FA3-FC45-9264-5D3BAA958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6806" y="4946301"/>
              <a:ext cx="12519" cy="1467406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1505F0-F081-0946-B1E0-1FE7EF9DAD7A}"/>
                </a:ext>
              </a:extLst>
            </p:cNvPr>
            <p:cNvCxnSpPr>
              <a:cxnSpLocks/>
            </p:cNvCxnSpPr>
            <p:nvPr/>
          </p:nvCxnSpPr>
          <p:spPr>
            <a:xfrm>
              <a:off x="3320921" y="2760169"/>
              <a:ext cx="0" cy="2407626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F3E804-55DA-C24D-B533-2BEA12A34883}"/>
                </a:ext>
              </a:extLst>
            </p:cNvPr>
            <p:cNvSpPr txBox="1"/>
            <p:nvPr/>
          </p:nvSpPr>
          <p:spPr>
            <a:xfrm>
              <a:off x="2980186" y="2363634"/>
              <a:ext cx="849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BInvert</a:t>
              </a:r>
              <a:endParaRPr lang="en-US" sz="1200" dirty="0"/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A8498C04-E091-6943-BBD9-45F3697C1987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rot="5400000">
              <a:off x="3709891" y="3386326"/>
              <a:ext cx="1753738" cy="459907"/>
            </a:xfrm>
            <a:prstGeom prst="bentConnector3">
              <a:avLst>
                <a:gd name="adj1" fmla="val 9259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4E210E-D05A-F545-A7C1-2875077D284E}"/>
                </a:ext>
              </a:extLst>
            </p:cNvPr>
            <p:cNvSpPr txBox="1"/>
            <p:nvPr/>
          </p:nvSpPr>
          <p:spPr>
            <a:xfrm>
              <a:off x="4561320" y="2356270"/>
              <a:ext cx="849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carryIn</a:t>
              </a:r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D1664A-6A98-9345-9D6E-CD049C5AC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600" y="5874291"/>
              <a:ext cx="3608427" cy="1414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8B0EB8-D8B8-F04F-9BC4-6D955E3C9788}"/>
                </a:ext>
              </a:extLst>
            </p:cNvPr>
            <p:cNvSpPr txBox="1"/>
            <p:nvPr/>
          </p:nvSpPr>
          <p:spPr>
            <a:xfrm>
              <a:off x="1374951" y="5378946"/>
              <a:ext cx="905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Less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logic design</a:t>
            </a:r>
          </a:p>
          <a:p>
            <a:pPr lvl="1"/>
            <a:r>
              <a:rPr lang="en-US" dirty="0"/>
              <a:t>Logic circuits == Boolean expressions</a:t>
            </a:r>
          </a:p>
          <a:p>
            <a:r>
              <a:rPr lang="en-US" dirty="0"/>
              <a:t>How to build a combinatorial logic circuit</a:t>
            </a:r>
          </a:p>
          <a:p>
            <a:pPr lvl="1"/>
            <a:r>
              <a:rPr lang="en-US" dirty="0"/>
              <a:t>Specify the truth table</a:t>
            </a:r>
          </a:p>
          <a:p>
            <a:pPr lvl="1"/>
            <a:r>
              <a:rPr lang="en-US" dirty="0"/>
              <a:t>Output is the sum of products</a:t>
            </a:r>
          </a:p>
          <a:p>
            <a:r>
              <a:rPr lang="en-US" dirty="0"/>
              <a:t>Common CL</a:t>
            </a:r>
          </a:p>
          <a:p>
            <a:pPr lvl="1"/>
            <a:r>
              <a:rPr lang="en-US" dirty="0"/>
              <a:t>Decoder</a:t>
            </a:r>
          </a:p>
          <a:p>
            <a:pPr lvl="1"/>
            <a:r>
              <a:rPr lang="en-US" dirty="0"/>
              <a:t>Multiplexer</a:t>
            </a:r>
          </a:p>
        </p:txBody>
      </p:sp>
    </p:spTree>
    <p:extLst>
      <p:ext uri="{BB962C8B-B14F-4D97-AF65-F5344CB8AC3E}">
        <p14:creationId xmlns:p14="http://schemas.microsoft.com/office/powerpoint/2010/main" val="9034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F4DC7317-1061-B246-B0C5-CFA924932B0E}"/>
              </a:ext>
            </a:extLst>
          </p:cNvPr>
          <p:cNvSpPr txBox="1"/>
          <p:nvPr/>
        </p:nvSpPr>
        <p:spPr>
          <a:xfrm>
            <a:off x="1834039" y="2712545"/>
            <a:ext cx="4160485" cy="3856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0898"/>
            <a:ext cx="8229600" cy="1143000"/>
          </a:xfrm>
        </p:spPr>
        <p:txBody>
          <a:bodyPr/>
          <a:lstStyle/>
          <a:p>
            <a:r>
              <a:rPr lang="en-US" dirty="0"/>
              <a:t>Extend ALU to include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CBCC-FC3D-7043-8F61-6D85773D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89841"/>
            <a:ext cx="8686800" cy="17481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&lt; B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(A-B) is negative (MSB is 1)  </a:t>
            </a:r>
          </a:p>
          <a:p>
            <a:pPr lvl="1"/>
            <a:r>
              <a:rPr lang="en-US" dirty="0"/>
              <a:t>(A-B) overflowed</a:t>
            </a:r>
          </a:p>
          <a:p>
            <a:pPr lvl="1"/>
            <a:r>
              <a:rPr lang="en-US" dirty="0"/>
              <a:t>But not both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06599C7-DB2E-DA48-8E7E-CC7D179F2216}"/>
              </a:ext>
            </a:extLst>
          </p:cNvPr>
          <p:cNvSpPr/>
          <p:nvPr/>
        </p:nvSpPr>
        <p:spPr>
          <a:xfrm rot="5400000">
            <a:off x="4045965" y="3891967"/>
            <a:ext cx="2699481" cy="77198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C59D32-B27C-9942-9026-7EAE2EF4487A}"/>
              </a:ext>
            </a:extLst>
          </p:cNvPr>
          <p:cNvCxnSpPr>
            <a:cxnSpLocks/>
          </p:cNvCxnSpPr>
          <p:nvPr/>
        </p:nvCxnSpPr>
        <p:spPr>
          <a:xfrm>
            <a:off x="5799747" y="4245453"/>
            <a:ext cx="1043483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09ADC5-E7AC-A246-BC15-16B1E872A7E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95706" y="2631428"/>
            <a:ext cx="0" cy="50077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0AD832-D56F-FC4D-A57B-35C284738A2B}"/>
              </a:ext>
            </a:extLst>
          </p:cNvPr>
          <p:cNvSpPr txBox="1"/>
          <p:nvPr/>
        </p:nvSpPr>
        <p:spPr>
          <a:xfrm>
            <a:off x="5090824" y="2349036"/>
            <a:ext cx="104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FA822-3530-774D-AF5F-F13D021EC466}"/>
              </a:ext>
            </a:extLst>
          </p:cNvPr>
          <p:cNvSpPr txBox="1"/>
          <p:nvPr/>
        </p:nvSpPr>
        <p:spPr>
          <a:xfrm rot="16200000">
            <a:off x="3402494" y="4997132"/>
            <a:ext cx="93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carryOut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FB1230-0A8C-A440-96DE-F208250FBD77}"/>
              </a:ext>
            </a:extLst>
          </p:cNvPr>
          <p:cNvCxnSpPr>
            <a:cxnSpLocks/>
          </p:cNvCxnSpPr>
          <p:nvPr/>
        </p:nvCxnSpPr>
        <p:spPr>
          <a:xfrm>
            <a:off x="3986347" y="3145969"/>
            <a:ext cx="1043483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2861B2-09FF-A841-92E2-C8800B68A189}"/>
              </a:ext>
            </a:extLst>
          </p:cNvPr>
          <p:cNvCxnSpPr>
            <a:cxnSpLocks/>
          </p:cNvCxnSpPr>
          <p:nvPr/>
        </p:nvCxnSpPr>
        <p:spPr>
          <a:xfrm>
            <a:off x="4069267" y="4424105"/>
            <a:ext cx="956011" cy="39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7AC66D-5EAD-3D49-933E-A5BB09357EEB}"/>
              </a:ext>
            </a:extLst>
          </p:cNvPr>
          <p:cNvCxnSpPr>
            <a:cxnSpLocks/>
          </p:cNvCxnSpPr>
          <p:nvPr/>
        </p:nvCxnSpPr>
        <p:spPr>
          <a:xfrm>
            <a:off x="3972326" y="3790546"/>
            <a:ext cx="1043483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elay 16">
            <a:extLst>
              <a:ext uri="{FF2B5EF4-FFF2-40B4-BE49-F238E27FC236}">
                <a16:creationId xmlns:a16="http://schemas.microsoft.com/office/drawing/2014/main" id="{8B80C84F-6D46-2741-9696-547B54CB69A8}"/>
              </a:ext>
            </a:extLst>
          </p:cNvPr>
          <p:cNvSpPr/>
          <p:nvPr/>
        </p:nvSpPr>
        <p:spPr>
          <a:xfrm>
            <a:off x="3458757" y="2898428"/>
            <a:ext cx="610510" cy="489335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6D28D-5B54-8E4B-82A6-C0116A611A27}"/>
              </a:ext>
            </a:extLst>
          </p:cNvPr>
          <p:cNvSpPr txBox="1"/>
          <p:nvPr/>
        </p:nvSpPr>
        <p:spPr>
          <a:xfrm>
            <a:off x="841997" y="2594447"/>
            <a:ext cx="2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98A96B-4956-4C41-A088-0E3662B18148}"/>
              </a:ext>
            </a:extLst>
          </p:cNvPr>
          <p:cNvSpPr txBox="1"/>
          <p:nvPr/>
        </p:nvSpPr>
        <p:spPr>
          <a:xfrm>
            <a:off x="849738" y="4367414"/>
            <a:ext cx="27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sz="3600" dirty="0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29CE601C-D9BA-FF42-BD72-EBF8F4C0BFF6}"/>
              </a:ext>
            </a:extLst>
          </p:cNvPr>
          <p:cNvSpPr/>
          <p:nvPr/>
        </p:nvSpPr>
        <p:spPr>
          <a:xfrm>
            <a:off x="3394263" y="3575506"/>
            <a:ext cx="675003" cy="39896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220A0-2BE2-5641-BC6F-7949378F30E0}"/>
              </a:ext>
            </a:extLst>
          </p:cNvPr>
          <p:cNvCxnSpPr>
            <a:cxnSpLocks/>
          </p:cNvCxnSpPr>
          <p:nvPr/>
        </p:nvCxnSpPr>
        <p:spPr>
          <a:xfrm>
            <a:off x="1390918" y="3078079"/>
            <a:ext cx="20824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3FD7F6-F1B9-6C4D-B464-575CEEBC7145}"/>
              </a:ext>
            </a:extLst>
          </p:cNvPr>
          <p:cNvCxnSpPr>
            <a:cxnSpLocks/>
          </p:cNvCxnSpPr>
          <p:nvPr/>
        </p:nvCxnSpPr>
        <p:spPr>
          <a:xfrm>
            <a:off x="2951577" y="3254236"/>
            <a:ext cx="5217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DFBDE7-3A35-4B41-89EA-2CC9601D5A83}"/>
              </a:ext>
            </a:extLst>
          </p:cNvPr>
          <p:cNvCxnSpPr>
            <a:cxnSpLocks/>
          </p:cNvCxnSpPr>
          <p:nvPr/>
        </p:nvCxnSpPr>
        <p:spPr>
          <a:xfrm>
            <a:off x="2951577" y="3878879"/>
            <a:ext cx="5217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70125E-7539-F245-A0F9-56385D2FC9B8}"/>
              </a:ext>
            </a:extLst>
          </p:cNvPr>
          <p:cNvCxnSpPr>
            <a:cxnSpLocks/>
          </p:cNvCxnSpPr>
          <p:nvPr/>
        </p:nvCxnSpPr>
        <p:spPr>
          <a:xfrm>
            <a:off x="3036744" y="3673139"/>
            <a:ext cx="43657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86B9AD1-C2BB-8840-BDD4-333A859A47F7}"/>
              </a:ext>
            </a:extLst>
          </p:cNvPr>
          <p:cNvSpPr/>
          <p:nvPr/>
        </p:nvSpPr>
        <p:spPr>
          <a:xfrm>
            <a:off x="2908036" y="3842303"/>
            <a:ext cx="95681" cy="7315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686CD6-BC32-8D4B-B8FE-722DFD4DF5EF}"/>
              </a:ext>
            </a:extLst>
          </p:cNvPr>
          <p:cNvCxnSpPr>
            <a:cxnSpLocks/>
          </p:cNvCxnSpPr>
          <p:nvPr/>
        </p:nvCxnSpPr>
        <p:spPr>
          <a:xfrm>
            <a:off x="3056011" y="3078079"/>
            <a:ext cx="0" cy="5950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24AB36D-8589-BF4B-8BE4-205250E6A60B}"/>
              </a:ext>
            </a:extLst>
          </p:cNvPr>
          <p:cNvSpPr/>
          <p:nvPr/>
        </p:nvSpPr>
        <p:spPr>
          <a:xfrm>
            <a:off x="3013439" y="3044514"/>
            <a:ext cx="95681" cy="7315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6A2F6-C440-434D-83DA-FE2BCA76BC32}"/>
              </a:ext>
            </a:extLst>
          </p:cNvPr>
          <p:cNvSpPr/>
          <p:nvPr/>
        </p:nvSpPr>
        <p:spPr>
          <a:xfrm>
            <a:off x="3502240" y="4161064"/>
            <a:ext cx="524626" cy="467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82E862-4D83-2348-9465-9BF79ED69D95}"/>
              </a:ext>
            </a:extLst>
          </p:cNvPr>
          <p:cNvCxnSpPr>
            <a:cxnSpLocks/>
          </p:cNvCxnSpPr>
          <p:nvPr/>
        </p:nvCxnSpPr>
        <p:spPr>
          <a:xfrm>
            <a:off x="3057490" y="4266322"/>
            <a:ext cx="43657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5ED042-61B0-FE43-9429-845379207332}"/>
              </a:ext>
            </a:extLst>
          </p:cNvPr>
          <p:cNvCxnSpPr>
            <a:cxnSpLocks/>
          </p:cNvCxnSpPr>
          <p:nvPr/>
        </p:nvCxnSpPr>
        <p:spPr>
          <a:xfrm>
            <a:off x="2963646" y="4482699"/>
            <a:ext cx="5217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D2375A-FF82-504D-A3E8-DCAD24E4F00C}"/>
              </a:ext>
            </a:extLst>
          </p:cNvPr>
          <p:cNvCxnSpPr>
            <a:cxnSpLocks/>
          </p:cNvCxnSpPr>
          <p:nvPr/>
        </p:nvCxnSpPr>
        <p:spPr>
          <a:xfrm>
            <a:off x="3061279" y="3661888"/>
            <a:ext cx="0" cy="5950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07F9DC3-8E7A-0F44-863B-338AB13A3B1F}"/>
              </a:ext>
            </a:extLst>
          </p:cNvPr>
          <p:cNvSpPr/>
          <p:nvPr/>
        </p:nvSpPr>
        <p:spPr>
          <a:xfrm>
            <a:off x="3012951" y="3637439"/>
            <a:ext cx="95681" cy="7315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3C2613-4689-9C47-9CFB-F866F3B8F942}"/>
              </a:ext>
            </a:extLst>
          </p:cNvPr>
          <p:cNvSpPr/>
          <p:nvPr/>
        </p:nvSpPr>
        <p:spPr>
          <a:xfrm>
            <a:off x="2931198" y="4459404"/>
            <a:ext cx="95681" cy="7315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634718-CFC9-0D4E-A81B-25B2CFBE89CF}"/>
              </a:ext>
            </a:extLst>
          </p:cNvPr>
          <p:cNvCxnSpPr>
            <a:cxnSpLocks/>
          </p:cNvCxnSpPr>
          <p:nvPr/>
        </p:nvCxnSpPr>
        <p:spPr>
          <a:xfrm flipH="1">
            <a:off x="1372447" y="4859587"/>
            <a:ext cx="119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rapezoid 34">
            <a:extLst>
              <a:ext uri="{FF2B5EF4-FFF2-40B4-BE49-F238E27FC236}">
                <a16:creationId xmlns:a16="http://schemas.microsoft.com/office/drawing/2014/main" id="{8E99B2C4-C1FA-6F46-8623-EA71F380B4DD}"/>
              </a:ext>
            </a:extLst>
          </p:cNvPr>
          <p:cNvSpPr/>
          <p:nvPr/>
        </p:nvSpPr>
        <p:spPr>
          <a:xfrm rot="5400000">
            <a:off x="2393142" y="4955494"/>
            <a:ext cx="635811" cy="296330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0C00417-A93C-B444-BE08-EEA150F29595}"/>
              </a:ext>
            </a:extLst>
          </p:cNvPr>
          <p:cNvCxnSpPr>
            <a:cxnSpLocks/>
          </p:cNvCxnSpPr>
          <p:nvPr/>
        </p:nvCxnSpPr>
        <p:spPr>
          <a:xfrm flipV="1">
            <a:off x="2859213" y="3254236"/>
            <a:ext cx="100994" cy="1886340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483178F7-4B7A-FF42-9441-15C900B99E53}"/>
              </a:ext>
            </a:extLst>
          </p:cNvPr>
          <p:cNvSpPr/>
          <p:nvPr/>
        </p:nvSpPr>
        <p:spPr>
          <a:xfrm rot="5400000">
            <a:off x="2089269" y="5082314"/>
            <a:ext cx="321804" cy="298067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D42604-5861-E84D-B809-0577EFFAAACA}"/>
              </a:ext>
            </a:extLst>
          </p:cNvPr>
          <p:cNvSpPr/>
          <p:nvPr/>
        </p:nvSpPr>
        <p:spPr>
          <a:xfrm>
            <a:off x="2345255" y="5210459"/>
            <a:ext cx="85589" cy="6170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2372A1-3CB3-A649-904A-1E07E0F91447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2430844" y="5241312"/>
            <a:ext cx="132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3748B34-CB2E-0E4A-B099-1C958F28FC41}"/>
              </a:ext>
            </a:extLst>
          </p:cNvPr>
          <p:cNvCxnSpPr>
            <a:endCxn id="37" idx="3"/>
          </p:cNvCxnSpPr>
          <p:nvPr/>
        </p:nvCxnSpPr>
        <p:spPr>
          <a:xfrm rot="16200000" flipH="1">
            <a:off x="1831719" y="4961930"/>
            <a:ext cx="371761" cy="167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A2C56D-F8A4-AE48-B0EF-46B6B563AA48}"/>
              </a:ext>
            </a:extLst>
          </p:cNvPr>
          <p:cNvSpPr txBox="1"/>
          <p:nvPr/>
        </p:nvSpPr>
        <p:spPr>
          <a:xfrm>
            <a:off x="5145493" y="3894016"/>
            <a:ext cx="65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Mux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9E2BA-C4D9-794E-BA91-11C5419D8886}"/>
              </a:ext>
            </a:extLst>
          </p:cNvPr>
          <p:cNvSpPr txBox="1"/>
          <p:nvPr/>
        </p:nvSpPr>
        <p:spPr>
          <a:xfrm>
            <a:off x="2485085" y="4982522"/>
            <a:ext cx="51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Mux</a:t>
            </a:r>
            <a:endParaRPr lang="en-US" sz="20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9BA341-5FA3-FC45-9264-5D3BAA95882F}"/>
              </a:ext>
            </a:extLst>
          </p:cNvPr>
          <p:cNvCxnSpPr>
            <a:cxnSpLocks/>
          </p:cNvCxnSpPr>
          <p:nvPr/>
        </p:nvCxnSpPr>
        <p:spPr>
          <a:xfrm flipH="1">
            <a:off x="3763957" y="4638093"/>
            <a:ext cx="55" cy="1243182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1505F0-F081-0946-B1E0-1FE7EF9DAD7A}"/>
              </a:ext>
            </a:extLst>
          </p:cNvPr>
          <p:cNvCxnSpPr>
            <a:cxnSpLocks/>
          </p:cNvCxnSpPr>
          <p:nvPr/>
        </p:nvCxnSpPr>
        <p:spPr>
          <a:xfrm>
            <a:off x="2715609" y="2712545"/>
            <a:ext cx="0" cy="2147042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3E804-55DA-C24D-B533-2BEA12A34883}"/>
              </a:ext>
            </a:extLst>
          </p:cNvPr>
          <p:cNvSpPr txBox="1"/>
          <p:nvPr/>
        </p:nvSpPr>
        <p:spPr>
          <a:xfrm>
            <a:off x="2413529" y="2373991"/>
            <a:ext cx="84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BInvert</a:t>
            </a:r>
            <a:endParaRPr lang="en-US" sz="1200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8498C04-E091-6943-BBD9-45F3697C1987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3210457" y="3185525"/>
            <a:ext cx="1529636" cy="421443"/>
          </a:xfrm>
          <a:prstGeom prst="bentConnector3">
            <a:avLst>
              <a:gd name="adj1" fmla="val 920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4E210E-D05A-F545-A7C1-2875077D284E}"/>
              </a:ext>
            </a:extLst>
          </p:cNvPr>
          <p:cNvSpPr txBox="1"/>
          <p:nvPr/>
        </p:nvSpPr>
        <p:spPr>
          <a:xfrm>
            <a:off x="3809909" y="2343895"/>
            <a:ext cx="84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carryIn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D1664A-6A98-9345-9D6E-CD049C5ACBCC}"/>
              </a:ext>
            </a:extLst>
          </p:cNvPr>
          <p:cNvCxnSpPr>
            <a:cxnSpLocks/>
          </p:cNvCxnSpPr>
          <p:nvPr/>
        </p:nvCxnSpPr>
        <p:spPr>
          <a:xfrm>
            <a:off x="1372447" y="5475929"/>
            <a:ext cx="3637268" cy="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8B0EB8-D8B8-F04F-9BC4-6D955E3C9788}"/>
              </a:ext>
            </a:extLst>
          </p:cNvPr>
          <p:cNvSpPr txBox="1"/>
          <p:nvPr/>
        </p:nvSpPr>
        <p:spPr>
          <a:xfrm>
            <a:off x="783284" y="5070445"/>
            <a:ext cx="90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Less</a:t>
            </a:r>
            <a:endParaRPr lang="en-US" sz="36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61BC9E-C121-7240-96AF-2DA5EC11FE8A}"/>
              </a:ext>
            </a:extLst>
          </p:cNvPr>
          <p:cNvGrpSpPr/>
          <p:nvPr/>
        </p:nvGrpSpPr>
        <p:grpSpPr>
          <a:xfrm>
            <a:off x="2562882" y="4256948"/>
            <a:ext cx="1886377" cy="2312065"/>
            <a:chOff x="2562882" y="4256948"/>
            <a:chExt cx="1886377" cy="2312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DAB791-CCF0-7F44-87E6-A137027B626E}"/>
                </a:ext>
              </a:extLst>
            </p:cNvPr>
            <p:cNvSpPr txBox="1"/>
            <p:nvPr/>
          </p:nvSpPr>
          <p:spPr>
            <a:xfrm>
              <a:off x="2562882" y="5922682"/>
              <a:ext cx="1886377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Overflow</a:t>
              </a:r>
            </a:p>
            <a:p>
              <a:pPr algn="ctr"/>
              <a:r>
                <a:rPr lang="en-US" dirty="0"/>
                <a:t>detection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40E54EB-C23F-EE4B-A746-FBA955B6B1D2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35" y="4256948"/>
              <a:ext cx="0" cy="1665734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6D4D49-3B39-484C-9172-E0EF88CF398C}"/>
                </a:ext>
              </a:extLst>
            </p:cNvPr>
            <p:cNvCxnSpPr>
              <a:cxnSpLocks/>
            </p:cNvCxnSpPr>
            <p:nvPr/>
          </p:nvCxnSpPr>
          <p:spPr>
            <a:xfrm>
              <a:off x="2960207" y="5140576"/>
              <a:ext cx="0" cy="782106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6AC0219A-A5D8-CE47-A2C2-C3EDC01F451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6200000" flipH="1">
              <a:off x="2464011" y="4880622"/>
              <a:ext cx="1293658" cy="790462"/>
            </a:xfrm>
            <a:prstGeom prst="bentConnector3">
              <a:avLst>
                <a:gd name="adj1" fmla="val 6196"/>
              </a:avLst>
            </a:prstGeom>
            <a:ln>
              <a:solidFill>
                <a:srgbClr val="FF0000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EEBD90-26BE-474A-9912-C589EB62ABE8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7" y="4477224"/>
              <a:ext cx="0" cy="146327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76B605F-CE42-C749-88E6-CFFEFCFECD83}"/>
              </a:ext>
            </a:extLst>
          </p:cNvPr>
          <p:cNvGrpSpPr/>
          <p:nvPr/>
        </p:nvGrpSpPr>
        <p:grpSpPr>
          <a:xfrm>
            <a:off x="4505822" y="6194407"/>
            <a:ext cx="2754492" cy="485972"/>
            <a:chOff x="4505822" y="6194407"/>
            <a:chExt cx="2754492" cy="4859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A34A4C-EFC2-9948-8F31-E9AF6AF5B49A}"/>
                </a:ext>
              </a:extLst>
            </p:cNvPr>
            <p:cNvSpPr txBox="1"/>
            <p:nvPr/>
          </p:nvSpPr>
          <p:spPr>
            <a:xfrm>
              <a:off x="6146924" y="6311047"/>
              <a:ext cx="111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Overflow</a:t>
              </a:r>
              <a:endParaRPr lang="en-US" sz="36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B04E62C-DF33-CE47-8441-A19FBE79F581}"/>
                </a:ext>
              </a:extLst>
            </p:cNvPr>
            <p:cNvCxnSpPr>
              <a:cxnSpLocks/>
            </p:cNvCxnSpPr>
            <p:nvPr/>
          </p:nvCxnSpPr>
          <p:spPr>
            <a:xfrm>
              <a:off x="4505822" y="6194407"/>
              <a:ext cx="2429149" cy="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1261E8F-B2B5-3345-9A86-E800F040DB37}"/>
              </a:ext>
            </a:extLst>
          </p:cNvPr>
          <p:cNvSpPr txBox="1"/>
          <p:nvPr/>
        </p:nvSpPr>
        <p:spPr>
          <a:xfrm>
            <a:off x="6137219" y="3938563"/>
            <a:ext cx="11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  <a:endParaRPr lang="en-US" sz="3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76A0F9F-69F8-FE40-A606-C1E48DF3B5F5}"/>
              </a:ext>
            </a:extLst>
          </p:cNvPr>
          <p:cNvGrpSpPr/>
          <p:nvPr/>
        </p:nvGrpSpPr>
        <p:grpSpPr>
          <a:xfrm>
            <a:off x="4310324" y="5241311"/>
            <a:ext cx="3262597" cy="386388"/>
            <a:chOff x="4310324" y="5241311"/>
            <a:chExt cx="3262597" cy="38638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44A40B-34C8-7148-9A32-BE56B7FFFCAC}"/>
                </a:ext>
              </a:extLst>
            </p:cNvPr>
            <p:cNvCxnSpPr>
              <a:cxnSpLocks/>
            </p:cNvCxnSpPr>
            <p:nvPr/>
          </p:nvCxnSpPr>
          <p:spPr>
            <a:xfrm>
              <a:off x="4310324" y="5627699"/>
              <a:ext cx="2624647" cy="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7E3CE8B-04BD-D74D-BD35-29F69BD1F25F}"/>
                </a:ext>
              </a:extLst>
            </p:cNvPr>
            <p:cNvSpPr txBox="1"/>
            <p:nvPr/>
          </p:nvSpPr>
          <p:spPr>
            <a:xfrm>
              <a:off x="5924559" y="5241311"/>
              <a:ext cx="164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(MSB==1)</a:t>
              </a:r>
              <a:endParaRPr lang="en-US" sz="36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A6872BA-5C5D-7449-BBAC-CE8C92A3327B}"/>
              </a:ext>
            </a:extLst>
          </p:cNvPr>
          <p:cNvGrpSpPr/>
          <p:nvPr/>
        </p:nvGrpSpPr>
        <p:grpSpPr>
          <a:xfrm>
            <a:off x="6934971" y="5287443"/>
            <a:ext cx="1905000" cy="1241907"/>
            <a:chOff x="6934971" y="5287443"/>
            <a:chExt cx="1905000" cy="124190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D0B9B6E-F0E3-CA4D-846B-BF1CFDE82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971" y="5287443"/>
              <a:ext cx="1905000" cy="1241907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8D43E0-B72F-524A-9BCD-25A3FB26E7A7}"/>
                </a:ext>
              </a:extLst>
            </p:cNvPr>
            <p:cNvSpPr txBox="1"/>
            <p:nvPr/>
          </p:nvSpPr>
          <p:spPr>
            <a:xfrm>
              <a:off x="7599571" y="5723730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XOR</a:t>
              </a:r>
            </a:p>
          </p:txBody>
        </p:sp>
      </p:grp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7DF83292-3984-0246-822D-5B6339989D7A}"/>
              </a:ext>
            </a:extLst>
          </p:cNvPr>
          <p:cNvSpPr/>
          <p:nvPr/>
        </p:nvSpPr>
        <p:spPr>
          <a:xfrm>
            <a:off x="7043468" y="3292806"/>
            <a:ext cx="1859322" cy="1730362"/>
          </a:xfrm>
          <a:prstGeom prst="wedgeRoundRectCallout">
            <a:avLst>
              <a:gd name="adj1" fmla="val 34156"/>
              <a:gd name="adj2" fmla="val 9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Wire to “Less” input of the least significant bit ALU </a:t>
            </a:r>
          </a:p>
        </p:txBody>
      </p:sp>
    </p:spTree>
    <p:extLst>
      <p:ext uri="{BB962C8B-B14F-4D97-AF65-F5344CB8AC3E}">
        <p14:creationId xmlns:p14="http://schemas.microsoft.com/office/powerpoint/2010/main" val="23961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Downside of ripple carry? 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30287"/>
            <a:ext cx="4610100" cy="5588000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9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1828800" y="5930744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a63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1828800" y="6238521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b63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4853189" y="6084632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Result63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2662314" y="6103315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ALU63</a:t>
            </a:r>
            <a:endParaRPr lang="en-US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5DC34E3-8993-F649-B4A2-430C452F8960}"/>
              </a:ext>
            </a:extLst>
          </p:cNvPr>
          <p:cNvSpPr/>
          <p:nvPr/>
        </p:nvSpPr>
        <p:spPr>
          <a:xfrm>
            <a:off x="5962918" y="4043966"/>
            <a:ext cx="2723882" cy="1700011"/>
          </a:xfrm>
          <a:prstGeom prst="wedgeRoundRectCallout">
            <a:avLst>
              <a:gd name="adj1" fmla="val -80451"/>
              <a:gd name="adj2" fmla="val 663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Must wait for sequential evaluation of all 64 1-bit adders</a:t>
            </a:r>
          </a:p>
        </p:txBody>
      </p:sp>
    </p:spTree>
    <p:extLst>
      <p:ext uri="{BB962C8B-B14F-4D97-AF65-F5344CB8AC3E}">
        <p14:creationId xmlns:p14="http://schemas.microsoft.com/office/powerpoint/2010/main" val="54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faster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3667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Ripple carry:</a:t>
            </a:r>
          </a:p>
          <a:p>
            <a:pPr lvl="1"/>
            <a:r>
              <a:rPr lang="en-US" dirty="0">
                <a:sym typeface="Wingdings" pitchFamily="2" charset="2"/>
              </a:rPr>
              <a:t>Delay: 64, Gate count: 64*c</a:t>
            </a:r>
          </a:p>
          <a:p>
            <a:r>
              <a:rPr lang="en-US" dirty="0">
                <a:sym typeface="Wingdings" pitchFamily="2" charset="2"/>
              </a:rPr>
              <a:t>Brute-force  (truth table-&gt;PLA) </a:t>
            </a:r>
          </a:p>
          <a:p>
            <a:pPr lvl="1"/>
            <a:r>
              <a:rPr lang="en-US" dirty="0">
                <a:sym typeface="Wingdings" pitchFamily="2" charset="2"/>
              </a:rPr>
              <a:t>Delay: 2, Gate count: O(2</a:t>
            </a:r>
            <a:r>
              <a:rPr lang="en-US" baseline="30000" dirty="0">
                <a:sym typeface="Wingdings" pitchFamily="2" charset="2"/>
              </a:rPr>
              <a:t>64+64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/>
              <a:t>Clever designs in between?</a:t>
            </a:r>
          </a:p>
          <a:p>
            <a:r>
              <a:rPr lang="en-US" dirty="0"/>
              <a:t>Idea #1: (Carry lookahead) compute multiple carry-bits at a time </a:t>
            </a:r>
          </a:p>
        </p:txBody>
      </p:sp>
    </p:spTree>
    <p:extLst>
      <p:ext uri="{BB962C8B-B14F-4D97-AF65-F5344CB8AC3E}">
        <p14:creationId xmlns:p14="http://schemas.microsoft.com/office/powerpoint/2010/main" val="34754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 dirty="0"/>
              <a:t>Idea #1: (Carry lookahead) compute multiple carry-bits at a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26B59-E638-B047-A753-8C09F3A7B540}"/>
              </a:ext>
            </a:extLst>
          </p:cNvPr>
          <p:cNvSpPr txBox="1">
            <a:spLocks/>
          </p:cNvSpPr>
          <p:nvPr/>
        </p:nvSpPr>
        <p:spPr>
          <a:xfrm>
            <a:off x="2100263" y="3625852"/>
            <a:ext cx="4057650" cy="728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c</a:t>
            </a:r>
            <a:r>
              <a:rPr lang="en-US" baseline="-25000" dirty="0"/>
              <a:t>i+1 </a:t>
            </a:r>
            <a:r>
              <a:rPr lang="en-US" dirty="0"/>
              <a:t>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+ (a</a:t>
            </a:r>
            <a:r>
              <a:rPr lang="en-US" baseline="-25000" dirty="0"/>
              <a:t>i </a:t>
            </a:r>
            <a:r>
              <a:rPr lang="en-US" dirty="0"/>
              <a:t>+ b</a:t>
            </a:r>
            <a:r>
              <a:rPr lang="en-US" baseline="-25000" dirty="0"/>
              <a:t>i</a:t>
            </a:r>
            <a:r>
              <a:rPr lang="en-US" dirty="0"/>
              <a:t>)c</a:t>
            </a:r>
            <a:r>
              <a:rPr lang="en-US" baseline="-25000" dirty="0"/>
              <a:t>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2D4DB-E264-3441-A645-E13E47F73698}"/>
              </a:ext>
            </a:extLst>
          </p:cNvPr>
          <p:cNvGrpSpPr/>
          <p:nvPr/>
        </p:nvGrpSpPr>
        <p:grpSpPr>
          <a:xfrm>
            <a:off x="5693527" y="2525459"/>
            <a:ext cx="2578936" cy="1292747"/>
            <a:chOff x="5693527" y="2525459"/>
            <a:chExt cx="2578936" cy="1292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2BA5C-BBFB-894A-AF99-48D056148E06}"/>
                </a:ext>
              </a:extLst>
            </p:cNvPr>
            <p:cNvCxnSpPr/>
            <p:nvPr/>
          </p:nvCxnSpPr>
          <p:spPr>
            <a:xfrm flipH="1">
              <a:off x="5693527" y="3160981"/>
              <a:ext cx="714375" cy="657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F1617-0C9F-954A-A353-79C600097795}"/>
                </a:ext>
              </a:extLst>
            </p:cNvPr>
            <p:cNvSpPr txBox="1"/>
            <p:nvPr/>
          </p:nvSpPr>
          <p:spPr>
            <a:xfrm>
              <a:off x="5815187" y="2525459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CarryIn</a:t>
              </a:r>
              <a:r>
                <a:rPr lang="en-US" dirty="0"/>
                <a:t> to </a:t>
              </a:r>
              <a:r>
                <a:rPr lang="en-US" dirty="0" err="1"/>
                <a:t>i-th</a:t>
              </a:r>
              <a:r>
                <a:rPr lang="en-US" dirty="0"/>
                <a:t> bit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A201F-0A84-6248-B562-5AF92856EED7}"/>
                </a:ext>
              </a:extLst>
            </p:cNvPr>
            <p:cNvSpPr txBox="1"/>
            <p:nvPr/>
          </p:nvSpPr>
          <p:spPr>
            <a:xfrm>
              <a:off x="5815187" y="2790584"/>
              <a:ext cx="24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</a:t>
              </a:r>
              <a:r>
                <a:rPr lang="en-US" dirty="0" err="1"/>
                <a:t>CarryOut</a:t>
              </a:r>
              <a:r>
                <a:rPr lang="en-US" dirty="0"/>
                <a:t> of (i-1)-</a:t>
              </a:r>
              <a:r>
                <a:rPr lang="en-US" dirty="0" err="1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D07BB-B160-DD48-8F43-4D0A654F4FC6}"/>
              </a:ext>
            </a:extLst>
          </p:cNvPr>
          <p:cNvGrpSpPr/>
          <p:nvPr/>
        </p:nvGrpSpPr>
        <p:grpSpPr>
          <a:xfrm>
            <a:off x="2795588" y="2718877"/>
            <a:ext cx="2390616" cy="1135575"/>
            <a:chOff x="2795588" y="2718877"/>
            <a:chExt cx="2390616" cy="11355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B95E-C2FF-0749-AE64-800D68507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5588" y="3313917"/>
              <a:ext cx="654887" cy="540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490F-EC87-EE4F-9D2E-FB327DE08A83}"/>
                </a:ext>
              </a:extLst>
            </p:cNvPr>
            <p:cNvSpPr txBox="1"/>
            <p:nvPr/>
          </p:nvSpPr>
          <p:spPr>
            <a:xfrm>
              <a:off x="2921813" y="2718877"/>
              <a:ext cx="19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CarryOut</a:t>
              </a:r>
              <a:r>
                <a:rPr lang="en-US" dirty="0"/>
                <a:t> of </a:t>
              </a:r>
              <a:r>
                <a:rPr lang="en-US" dirty="0" err="1"/>
                <a:t>i-th</a:t>
              </a:r>
              <a:r>
                <a:rPr lang="en-US" dirty="0"/>
                <a:t> bit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6C749-B551-5E4B-8BD6-86C8E872511C}"/>
                </a:ext>
              </a:extLst>
            </p:cNvPr>
            <p:cNvSpPr txBox="1"/>
            <p:nvPr/>
          </p:nvSpPr>
          <p:spPr>
            <a:xfrm>
              <a:off x="2900450" y="2968908"/>
              <a:ext cx="2285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</a:t>
              </a:r>
              <a:r>
                <a:rPr lang="en-US" dirty="0" err="1"/>
                <a:t>CarryIn</a:t>
              </a:r>
              <a:r>
                <a:rPr lang="en-US" dirty="0"/>
                <a:t> of (i-1)-</a:t>
              </a:r>
              <a:r>
                <a:rPr lang="en-US" dirty="0" err="1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6A12-0030-BA46-A7C3-26AD695DFB5E}"/>
              </a:ext>
            </a:extLst>
          </p:cNvPr>
          <p:cNvGrpSpPr/>
          <p:nvPr/>
        </p:nvGrpSpPr>
        <p:grpSpPr>
          <a:xfrm>
            <a:off x="2100263" y="4454002"/>
            <a:ext cx="6172200" cy="1105432"/>
            <a:chOff x="2100263" y="4454002"/>
            <a:chExt cx="6172200" cy="110543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4841E41-699F-A640-8854-D667D60695C7}"/>
                </a:ext>
              </a:extLst>
            </p:cNvPr>
            <p:cNvSpPr txBox="1">
              <a:spLocks/>
            </p:cNvSpPr>
            <p:nvPr/>
          </p:nvSpPr>
          <p:spPr>
            <a:xfrm>
              <a:off x="2100263" y="4830771"/>
              <a:ext cx="2614612" cy="728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    c</a:t>
              </a:r>
              <a:r>
                <a:rPr lang="en-US" baseline="-25000" dirty="0"/>
                <a:t>i+1 </a:t>
              </a:r>
              <a:r>
                <a:rPr lang="en-US" dirty="0"/>
                <a:t>= </a:t>
              </a:r>
              <a:r>
                <a:rPr lang="en-US" dirty="0" err="1"/>
                <a:t>g</a:t>
              </a:r>
              <a:r>
                <a:rPr lang="en-US" baseline="-25000" dirty="0" err="1"/>
                <a:t>i</a:t>
              </a:r>
              <a:r>
                <a:rPr lang="en-US" baseline="-25000" dirty="0"/>
                <a:t> </a:t>
              </a:r>
              <a:r>
                <a:rPr lang="en-US" dirty="0"/>
                <a:t>+ </a:t>
              </a:r>
              <a:r>
                <a:rPr lang="en-US" dirty="0" err="1"/>
                <a:t>p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endParaRPr lang="en-US" dirty="0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A7DB785-2595-634D-A38A-02CEB98D559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7" y="4805371"/>
              <a:ext cx="3421856" cy="72866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    </a:t>
              </a:r>
              <a:r>
                <a:rPr lang="en-US" dirty="0" err="1"/>
                <a:t>g</a:t>
              </a:r>
              <a:r>
                <a:rPr lang="en-US" baseline="-25000" dirty="0" err="1"/>
                <a:t>i</a:t>
              </a:r>
              <a:r>
                <a:rPr lang="en-US" baseline="-25000" dirty="0"/>
                <a:t> </a:t>
              </a:r>
              <a:r>
                <a:rPr lang="en-US" dirty="0"/>
                <a:t>=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baseline="-25000" dirty="0"/>
                <a:t> </a:t>
              </a:r>
              <a:r>
                <a:rPr lang="en-US" dirty="0"/>
                <a:t>, p</a:t>
              </a:r>
              <a:r>
                <a:rPr lang="en-US" baseline="-25000" dirty="0"/>
                <a:t>i</a:t>
              </a:r>
              <a:r>
                <a:rPr lang="en-US" dirty="0"/>
                <a:t>= a</a:t>
              </a:r>
              <a:r>
                <a:rPr lang="en-US" baseline="-25000" dirty="0"/>
                <a:t>i </a:t>
              </a:r>
              <a:r>
                <a:rPr lang="en-US" dirty="0"/>
                <a:t>+ b</a:t>
              </a:r>
              <a:r>
                <a:rPr lang="en-US" baseline="-25000" dirty="0"/>
                <a:t>i</a:t>
              </a:r>
              <a:r>
                <a:rPr lang="en-US" dirty="0"/>
                <a:t>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715FD15-61D4-D746-A5C6-413E370B0BAA}"/>
                </a:ext>
              </a:extLst>
            </p:cNvPr>
            <p:cNvSpPr/>
            <p:nvPr/>
          </p:nvSpPr>
          <p:spPr>
            <a:xfrm>
              <a:off x="3904069" y="4454002"/>
              <a:ext cx="357187" cy="29052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D65A93-A62D-CC47-9033-F7A33576FF0E}"/>
              </a:ext>
            </a:extLst>
          </p:cNvPr>
          <p:cNvSpPr txBox="1"/>
          <p:nvPr/>
        </p:nvSpPr>
        <p:spPr>
          <a:xfrm>
            <a:off x="3964920" y="6223035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-25000" dirty="0" err="1"/>
              <a:t>i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F0F76B-9F06-0843-AD69-2AA89B7A086E}"/>
              </a:ext>
            </a:extLst>
          </p:cNvPr>
          <p:cNvGrpSpPr/>
          <p:nvPr/>
        </p:nvGrpSpPr>
        <p:grpSpPr>
          <a:xfrm>
            <a:off x="4165106" y="5714664"/>
            <a:ext cx="2129552" cy="1182640"/>
            <a:chOff x="4165106" y="5714664"/>
            <a:chExt cx="2129552" cy="1182640"/>
          </a:xfrm>
        </p:grpSpPr>
        <p:sp>
          <p:nvSpPr>
            <p:cNvPr id="18" name="Rounded Rectangular Callout 17">
              <a:extLst>
                <a:ext uri="{FF2B5EF4-FFF2-40B4-BE49-F238E27FC236}">
                  <a16:creationId xmlns:a16="http://schemas.microsoft.com/office/drawing/2014/main" id="{4446086D-08EF-1D4F-96BD-70878B982478}"/>
                </a:ext>
              </a:extLst>
            </p:cNvPr>
            <p:cNvSpPr/>
            <p:nvPr/>
          </p:nvSpPr>
          <p:spPr>
            <a:xfrm>
              <a:off x="4944574" y="5714664"/>
              <a:ext cx="1350084" cy="502276"/>
            </a:xfrm>
            <a:prstGeom prst="wedgeRoundRectCallout">
              <a:avLst>
                <a:gd name="adj1" fmla="val -20739"/>
                <a:gd name="adj2" fmla="val -9904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249CE8-5308-7B49-A1FA-6AA41A913441}"/>
                </a:ext>
              </a:extLst>
            </p:cNvPr>
            <p:cNvSpPr txBox="1"/>
            <p:nvPr/>
          </p:nvSpPr>
          <p:spPr>
            <a:xfrm>
              <a:off x="4165106" y="6250973"/>
              <a:ext cx="2089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</a:t>
              </a:r>
              <a:r>
                <a:rPr lang="en-US" dirty="0" err="1"/>
                <a:t>carryOut</a:t>
              </a:r>
              <a:r>
                <a:rPr lang="en-US" dirty="0"/>
                <a:t> </a:t>
              </a:r>
            </a:p>
            <a:p>
              <a:r>
                <a:rPr lang="en-US" dirty="0"/>
                <a:t>regardless of </a:t>
              </a:r>
              <a:r>
                <a:rPr lang="en-US" dirty="0" err="1"/>
                <a:t>carryIn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92908B2-2750-4C49-B595-AC6A9FE2D157}"/>
              </a:ext>
            </a:extLst>
          </p:cNvPr>
          <p:cNvSpPr txBox="1"/>
          <p:nvPr/>
        </p:nvSpPr>
        <p:spPr>
          <a:xfrm>
            <a:off x="6810368" y="6170095"/>
            <a:ext cx="46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4DC04C-023D-8746-9096-7641C30F8AB4}"/>
              </a:ext>
            </a:extLst>
          </p:cNvPr>
          <p:cNvGrpSpPr/>
          <p:nvPr/>
        </p:nvGrpSpPr>
        <p:grpSpPr>
          <a:xfrm>
            <a:off x="7010554" y="5641365"/>
            <a:ext cx="1987467" cy="1202999"/>
            <a:chOff x="7010554" y="5641365"/>
            <a:chExt cx="1987467" cy="1202999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F44974D3-AFBE-F145-8011-EF593CFD2066}"/>
                </a:ext>
              </a:extLst>
            </p:cNvPr>
            <p:cNvSpPr/>
            <p:nvPr/>
          </p:nvSpPr>
          <p:spPr>
            <a:xfrm>
              <a:off x="7274426" y="5641365"/>
              <a:ext cx="1350084" cy="502276"/>
            </a:xfrm>
            <a:prstGeom prst="wedgeRoundRectCallout">
              <a:avLst>
                <a:gd name="adj1" fmla="val -67481"/>
                <a:gd name="adj2" fmla="val -9647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Propagate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2B509-94C6-EB4F-B87F-E51CF907EA80}"/>
                </a:ext>
              </a:extLst>
            </p:cNvPr>
            <p:cNvSpPr txBox="1"/>
            <p:nvPr/>
          </p:nvSpPr>
          <p:spPr>
            <a:xfrm>
              <a:off x="7010554" y="6198033"/>
              <a:ext cx="1987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propagates </a:t>
              </a:r>
              <a:r>
                <a:rPr lang="en-US" dirty="0" err="1"/>
                <a:t>carryIn</a:t>
              </a:r>
              <a:r>
                <a:rPr lang="en-US" dirty="0"/>
                <a:t> </a:t>
              </a:r>
            </a:p>
            <a:p>
              <a:r>
                <a:rPr lang="en-US" dirty="0"/>
                <a:t>to </a:t>
              </a:r>
              <a:r>
                <a:rPr lang="en-US" dirty="0" err="1"/>
                <a:t>carryOut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 dirty="0"/>
              <a:t>Idea #1: (Carry lookahead) compute multiple carry-bits at a 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0FF9B-659B-CD44-8AFF-4B7F0F3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" y="3182938"/>
            <a:ext cx="745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16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Computing all carry-bits of a 4-bit adder: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5882-FC44-DA4D-8A11-3C7DDEFBF357}"/>
              </a:ext>
            </a:extLst>
          </p:cNvPr>
          <p:cNvSpPr txBox="1"/>
          <p:nvPr/>
        </p:nvSpPr>
        <p:spPr>
          <a:xfrm>
            <a:off x="793027" y="5907700"/>
            <a:ext cx="124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Delay?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097D-5C12-7447-948F-C5C594CD5FB9}"/>
              </a:ext>
            </a:extLst>
          </p:cNvPr>
          <p:cNvSpPr txBox="1"/>
          <p:nvPr/>
        </p:nvSpPr>
        <p:spPr>
          <a:xfrm>
            <a:off x="2860438" y="5841780"/>
            <a:ext cx="233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4-bit ripple carry delay: 2 *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E227-C0AD-AE49-BE4B-435672A69531}"/>
              </a:ext>
            </a:extLst>
          </p:cNvPr>
          <p:cNvSpPr txBox="1"/>
          <p:nvPr/>
        </p:nvSpPr>
        <p:spPr>
          <a:xfrm>
            <a:off x="1896015" y="5900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 dirty="0"/>
              <a:t>Idea #1: (Carry lookahead) compute multiple carry-bits at a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21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Computing all result bits in a 4-bit adder: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0D47F-38DB-C441-9A30-C97BF2D7ADF4}"/>
                  </a:ext>
                </a:extLst>
              </p:cNvPr>
              <p:cNvSpPr txBox="1"/>
              <p:nvPr/>
            </p:nvSpPr>
            <p:spPr>
              <a:xfrm>
                <a:off x="1222535" y="3524997"/>
                <a:ext cx="7092790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=0,..,3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0D47F-38DB-C441-9A30-C97BF2D7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35" y="3524997"/>
                <a:ext cx="7092790" cy="469809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88-0C82-A54F-B8FE-90325AE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725"/>
            <a:ext cx="8229600" cy="1143000"/>
          </a:xfrm>
        </p:spPr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1A56-1245-4A4D-B22A-15259C39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4" y="1095610"/>
            <a:ext cx="8809149" cy="5657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 16-bit adder with carry-ahead 4-bit adders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99F345-F114-4D49-B3B5-0C2287E638E1}"/>
              </a:ext>
            </a:extLst>
          </p:cNvPr>
          <p:cNvGrpSpPr/>
          <p:nvPr/>
        </p:nvGrpSpPr>
        <p:grpSpPr>
          <a:xfrm>
            <a:off x="3683357" y="1514321"/>
            <a:ext cx="1337152" cy="707916"/>
            <a:chOff x="3683357" y="1514321"/>
            <a:chExt cx="1337152" cy="7079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A1146A-FEDA-6D4D-8D30-061C7C02F93D}"/>
                </a:ext>
              </a:extLst>
            </p:cNvPr>
            <p:cNvCxnSpPr/>
            <p:nvPr/>
          </p:nvCxnSpPr>
          <p:spPr>
            <a:xfrm>
              <a:off x="3683357" y="1857805"/>
              <a:ext cx="0" cy="36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3B0C12-1732-0949-8895-5E6802FCB36C}"/>
                </a:ext>
              </a:extLst>
            </p:cNvPr>
            <p:cNvSpPr txBox="1"/>
            <p:nvPr/>
          </p:nvSpPr>
          <p:spPr>
            <a:xfrm>
              <a:off x="3749777" y="1514321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carryIn</a:t>
              </a:r>
              <a:r>
                <a:rPr lang="en-US" dirty="0"/>
                <a:t> (C0)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CB3C87-3278-9D47-BE88-FA6572E92770}"/>
              </a:ext>
            </a:extLst>
          </p:cNvPr>
          <p:cNvGrpSpPr/>
          <p:nvPr/>
        </p:nvGrpSpPr>
        <p:grpSpPr>
          <a:xfrm>
            <a:off x="1854212" y="2050450"/>
            <a:ext cx="2382937" cy="4627237"/>
            <a:chOff x="1854212" y="2050450"/>
            <a:chExt cx="2382937" cy="4627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B920C-53F9-4B4D-88F9-D510F45A8784}"/>
                </a:ext>
              </a:extLst>
            </p:cNvPr>
            <p:cNvSpPr/>
            <p:nvPr/>
          </p:nvSpPr>
          <p:spPr>
            <a:xfrm>
              <a:off x="3129565" y="2249701"/>
              <a:ext cx="1107584" cy="76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8CF952-BE58-A946-AB99-5B8105E7497A}"/>
                </a:ext>
              </a:extLst>
            </p:cNvPr>
            <p:cNvCxnSpPr/>
            <p:nvPr/>
          </p:nvCxnSpPr>
          <p:spPr>
            <a:xfrm>
              <a:off x="1867437" y="2431492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3E8DE5-5955-E24E-82B4-EB476279281E}"/>
                </a:ext>
              </a:extLst>
            </p:cNvPr>
            <p:cNvCxnSpPr/>
            <p:nvPr/>
          </p:nvCxnSpPr>
          <p:spPr>
            <a:xfrm>
              <a:off x="1867437" y="2841827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9C1D9-37E0-CD43-AFB4-C2D2FC2AEE22}"/>
                </a:ext>
              </a:extLst>
            </p:cNvPr>
            <p:cNvSpPr txBox="1"/>
            <p:nvPr/>
          </p:nvSpPr>
          <p:spPr>
            <a:xfrm>
              <a:off x="2095076" y="205045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a[0:3]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10FD75-1B66-0A42-8E63-670880E16847}"/>
                </a:ext>
              </a:extLst>
            </p:cNvPr>
            <p:cNvSpPr txBox="1"/>
            <p:nvPr/>
          </p:nvSpPr>
          <p:spPr>
            <a:xfrm>
              <a:off x="2107616" y="247238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b[0:3]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6B55-13BA-CD4B-8BCA-BDADEE1CA184}"/>
                </a:ext>
              </a:extLst>
            </p:cNvPr>
            <p:cNvSpPr/>
            <p:nvPr/>
          </p:nvSpPr>
          <p:spPr>
            <a:xfrm>
              <a:off x="3129565" y="3457984"/>
              <a:ext cx="1107584" cy="72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FA66D-FF7D-3F42-B08B-FAC93DBD37FD}"/>
                </a:ext>
              </a:extLst>
            </p:cNvPr>
            <p:cNvSpPr/>
            <p:nvPr/>
          </p:nvSpPr>
          <p:spPr>
            <a:xfrm>
              <a:off x="3129565" y="4704950"/>
              <a:ext cx="1107584" cy="725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A61270-A8E8-CF47-AF92-E22758EFD12F}"/>
                </a:ext>
              </a:extLst>
            </p:cNvPr>
            <p:cNvSpPr/>
            <p:nvPr/>
          </p:nvSpPr>
          <p:spPr>
            <a:xfrm>
              <a:off x="3129565" y="5951917"/>
              <a:ext cx="1107584" cy="725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7BC5C0-EB45-C14B-ACD3-CA05C31DDBF2}"/>
                </a:ext>
              </a:extLst>
            </p:cNvPr>
            <p:cNvCxnSpPr/>
            <p:nvPr/>
          </p:nvCxnSpPr>
          <p:spPr>
            <a:xfrm>
              <a:off x="1879977" y="370888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9DBF2A-F630-2E46-8E5F-91A5E438B7EA}"/>
                </a:ext>
              </a:extLst>
            </p:cNvPr>
            <p:cNvCxnSpPr/>
            <p:nvPr/>
          </p:nvCxnSpPr>
          <p:spPr>
            <a:xfrm>
              <a:off x="1879977" y="411921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D2FCE-20BB-B74A-90FD-0251880A3C47}"/>
                </a:ext>
              </a:extLst>
            </p:cNvPr>
            <p:cNvSpPr txBox="1"/>
            <p:nvPr/>
          </p:nvSpPr>
          <p:spPr>
            <a:xfrm>
              <a:off x="2107616" y="33278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a[4:7]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D29334-9F5A-894E-90D2-9C2BBE9945D3}"/>
                </a:ext>
              </a:extLst>
            </p:cNvPr>
            <p:cNvSpPr txBox="1"/>
            <p:nvPr/>
          </p:nvSpPr>
          <p:spPr>
            <a:xfrm>
              <a:off x="2120156" y="374977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b[4:7]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4BD883-6945-274B-94AF-76EE93ADACE8}"/>
                </a:ext>
              </a:extLst>
            </p:cNvPr>
            <p:cNvCxnSpPr/>
            <p:nvPr/>
          </p:nvCxnSpPr>
          <p:spPr>
            <a:xfrm>
              <a:off x="1854212" y="4941823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55F67C-F593-3C46-94A2-281EBCFAD714}"/>
                </a:ext>
              </a:extLst>
            </p:cNvPr>
            <p:cNvCxnSpPr/>
            <p:nvPr/>
          </p:nvCxnSpPr>
          <p:spPr>
            <a:xfrm>
              <a:off x="1854212" y="5352158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DA811-246B-4D4D-8054-E9C342820FFA}"/>
                </a:ext>
              </a:extLst>
            </p:cNvPr>
            <p:cNvSpPr txBox="1"/>
            <p:nvPr/>
          </p:nvSpPr>
          <p:spPr>
            <a:xfrm>
              <a:off x="2081851" y="456078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a[8:11]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AFF85A-D784-8E41-9C53-D4F550CDD355}"/>
                </a:ext>
              </a:extLst>
            </p:cNvPr>
            <p:cNvSpPr txBox="1"/>
            <p:nvPr/>
          </p:nvSpPr>
          <p:spPr>
            <a:xfrm>
              <a:off x="2094391" y="498271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b[8:11]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49949B-22BA-CA40-9955-10A4A773C58D}"/>
                </a:ext>
              </a:extLst>
            </p:cNvPr>
            <p:cNvCxnSpPr/>
            <p:nvPr/>
          </p:nvCxnSpPr>
          <p:spPr>
            <a:xfrm>
              <a:off x="1866752" y="612577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0F8F98-EA5F-8D42-9DDA-5EAD4DE398CF}"/>
                </a:ext>
              </a:extLst>
            </p:cNvPr>
            <p:cNvCxnSpPr/>
            <p:nvPr/>
          </p:nvCxnSpPr>
          <p:spPr>
            <a:xfrm>
              <a:off x="1866752" y="653611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52269C-7490-4048-9827-198E412B1412}"/>
                </a:ext>
              </a:extLst>
            </p:cNvPr>
            <p:cNvSpPr txBox="1"/>
            <p:nvPr/>
          </p:nvSpPr>
          <p:spPr>
            <a:xfrm>
              <a:off x="2094391" y="57447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a[12:15]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25C867-3571-A048-88A1-11712EC5022C}"/>
                </a:ext>
              </a:extLst>
            </p:cNvPr>
            <p:cNvSpPr txBox="1"/>
            <p:nvPr/>
          </p:nvSpPr>
          <p:spPr>
            <a:xfrm>
              <a:off x="2106931" y="6166669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b[12:15]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39DDFB-521F-0D4B-96D9-FFE11FB5973B}"/>
              </a:ext>
            </a:extLst>
          </p:cNvPr>
          <p:cNvGrpSpPr/>
          <p:nvPr/>
        </p:nvGrpSpPr>
        <p:grpSpPr>
          <a:xfrm>
            <a:off x="3664039" y="1979846"/>
            <a:ext cx="3408327" cy="4882507"/>
            <a:chOff x="3664039" y="1979846"/>
            <a:chExt cx="3408327" cy="4882507"/>
          </a:xfrm>
        </p:grpSpPr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8A17ABA-4E4A-174F-B58C-8C8BCB762C4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800000" flipV="1">
              <a:off x="3683357" y="3193960"/>
              <a:ext cx="1146220" cy="2640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6B45AA2-B4CB-FB45-A8AA-9020CFF238B0}"/>
                </a:ext>
              </a:extLst>
            </p:cNvPr>
            <p:cNvCxnSpPr/>
            <p:nvPr/>
          </p:nvCxnSpPr>
          <p:spPr>
            <a:xfrm rot="10800000" flipV="1">
              <a:off x="3664039" y="445360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04EE793B-BF81-F142-BF88-B421F2E0229E}"/>
                </a:ext>
              </a:extLst>
            </p:cNvPr>
            <p:cNvCxnSpPr/>
            <p:nvPr/>
          </p:nvCxnSpPr>
          <p:spPr>
            <a:xfrm rot="10800000" flipV="1">
              <a:off x="3664039" y="570934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A64930-E126-4D4B-B65C-B9BFE5F95164}"/>
                </a:ext>
              </a:extLst>
            </p:cNvPr>
            <p:cNvSpPr txBox="1"/>
            <p:nvPr/>
          </p:nvSpPr>
          <p:spPr>
            <a:xfrm>
              <a:off x="4385143" y="282462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058C4-189E-B147-B3AB-5A85202BE632}"/>
                </a:ext>
              </a:extLst>
            </p:cNvPr>
            <p:cNvSpPr txBox="1"/>
            <p:nvPr/>
          </p:nvSpPr>
          <p:spPr>
            <a:xfrm>
              <a:off x="4398024" y="41296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B0A10B-2ADC-7A47-B1B1-AB21BE90ADF1}"/>
                </a:ext>
              </a:extLst>
            </p:cNvPr>
            <p:cNvSpPr txBox="1"/>
            <p:nvPr/>
          </p:nvSpPr>
          <p:spPr>
            <a:xfrm>
              <a:off x="4398024" y="535204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CACC528-D851-4A46-A6F6-C3605A130B5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683357" y="1979846"/>
              <a:ext cx="1836734" cy="2423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52DAE-B61E-9940-BE7F-A5A7FCDC6C47}"/>
                </a:ext>
              </a:extLst>
            </p:cNvPr>
            <p:cNvSpPr/>
            <p:nvPr/>
          </p:nvSpPr>
          <p:spPr>
            <a:xfrm>
              <a:off x="4842480" y="2222236"/>
              <a:ext cx="1355222" cy="43137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carry</a:t>
              </a:r>
            </a:p>
            <a:p>
              <a:pPr algn="ctr"/>
              <a:r>
                <a:rPr lang="en-US" dirty="0"/>
                <a:t>lookahead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16B56C-9EDD-DA41-B5F9-513B3AC25CB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237149" y="263092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361676-20F5-5B48-A005-4B4FB9747438}"/>
                </a:ext>
              </a:extLst>
            </p:cNvPr>
            <p:cNvCxnSpPr/>
            <p:nvPr/>
          </p:nvCxnSpPr>
          <p:spPr>
            <a:xfrm flipV="1">
              <a:off x="4259700" y="276741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CDA08A-F228-0C47-97DE-7423D4EA4D82}"/>
                </a:ext>
              </a:extLst>
            </p:cNvPr>
            <p:cNvCxnSpPr/>
            <p:nvPr/>
          </p:nvCxnSpPr>
          <p:spPr>
            <a:xfrm flipV="1">
              <a:off x="4235533" y="3786891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8292C-6051-7A43-8E1D-5B9983B1E2F2}"/>
                </a:ext>
              </a:extLst>
            </p:cNvPr>
            <p:cNvCxnSpPr/>
            <p:nvPr/>
          </p:nvCxnSpPr>
          <p:spPr>
            <a:xfrm flipV="1">
              <a:off x="4258084" y="3923383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5C516C-9BE9-434E-B3D9-F32E58ABDD81}"/>
                </a:ext>
              </a:extLst>
            </p:cNvPr>
            <p:cNvCxnSpPr/>
            <p:nvPr/>
          </p:nvCxnSpPr>
          <p:spPr>
            <a:xfrm flipV="1">
              <a:off x="4259719" y="502430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AF39B7-7B41-A449-8D7F-39E53967C8AE}"/>
                </a:ext>
              </a:extLst>
            </p:cNvPr>
            <p:cNvCxnSpPr/>
            <p:nvPr/>
          </p:nvCxnSpPr>
          <p:spPr>
            <a:xfrm flipV="1">
              <a:off x="4282270" y="516079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0901AD6-1CF9-1645-9D8E-5600704FADB7}"/>
                </a:ext>
              </a:extLst>
            </p:cNvPr>
            <p:cNvCxnSpPr/>
            <p:nvPr/>
          </p:nvCxnSpPr>
          <p:spPr>
            <a:xfrm flipV="1">
              <a:off x="4258152" y="614626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915451-3246-CC46-9F90-2F8FFA854C69}"/>
                </a:ext>
              </a:extLst>
            </p:cNvPr>
            <p:cNvCxnSpPr/>
            <p:nvPr/>
          </p:nvCxnSpPr>
          <p:spPr>
            <a:xfrm flipV="1">
              <a:off x="4280703" y="6282756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B4E4B2-6933-8A46-AAC7-2A0851EDFC6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5520091" y="6535977"/>
              <a:ext cx="0" cy="30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C0259F-BB4B-F247-8059-0D3DDFB7B9D3}"/>
                </a:ext>
              </a:extLst>
            </p:cNvPr>
            <p:cNvSpPr txBox="1"/>
            <p:nvPr/>
          </p:nvSpPr>
          <p:spPr>
            <a:xfrm>
              <a:off x="5630112" y="6493021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carryOut</a:t>
              </a:r>
              <a:r>
                <a:rPr lang="en-US" dirty="0"/>
                <a:t> (C4)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463326-5833-F645-B809-DFC1C5BF4B01}"/>
                </a:ext>
              </a:extLst>
            </p:cNvPr>
            <p:cNvSpPr txBox="1"/>
            <p:nvPr/>
          </p:nvSpPr>
          <p:spPr>
            <a:xfrm>
              <a:off x="4829577" y="237064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E45E62-38B7-2942-818C-97BA659F5531}"/>
                </a:ext>
              </a:extLst>
            </p:cNvPr>
            <p:cNvSpPr txBox="1"/>
            <p:nvPr/>
          </p:nvSpPr>
          <p:spPr>
            <a:xfrm>
              <a:off x="4839228" y="262481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0BA167-1496-1948-8794-5A218AE8216D}"/>
                </a:ext>
              </a:extLst>
            </p:cNvPr>
            <p:cNvSpPr txBox="1"/>
            <p:nvPr/>
          </p:nvSpPr>
          <p:spPr>
            <a:xfrm>
              <a:off x="4826404" y="35300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B81ECE-5F5E-AD45-AF85-4279B04CB3F2}"/>
                </a:ext>
              </a:extLst>
            </p:cNvPr>
            <p:cNvSpPr txBox="1"/>
            <p:nvPr/>
          </p:nvSpPr>
          <p:spPr>
            <a:xfrm>
              <a:off x="4836055" y="378425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A37236-6E7D-0E4F-BFCF-AFE3ED3D705F}"/>
                </a:ext>
              </a:extLst>
            </p:cNvPr>
            <p:cNvSpPr txBox="1"/>
            <p:nvPr/>
          </p:nvSpPr>
          <p:spPr>
            <a:xfrm>
              <a:off x="4862893" y="46999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A972C9-B181-8647-9756-FDC06AD61B62}"/>
                </a:ext>
              </a:extLst>
            </p:cNvPr>
            <p:cNvSpPr txBox="1"/>
            <p:nvPr/>
          </p:nvSpPr>
          <p:spPr>
            <a:xfrm>
              <a:off x="4872544" y="495408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693968-757F-354A-86EE-2B48262EDA6D}"/>
                </a:ext>
              </a:extLst>
            </p:cNvPr>
            <p:cNvSpPr txBox="1"/>
            <p:nvPr/>
          </p:nvSpPr>
          <p:spPr>
            <a:xfrm>
              <a:off x="4888651" y="58203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5D45CC-67D0-F745-9D86-C24590B122FE}"/>
                </a:ext>
              </a:extLst>
            </p:cNvPr>
            <p:cNvSpPr txBox="1"/>
            <p:nvPr/>
          </p:nvSpPr>
          <p:spPr>
            <a:xfrm>
              <a:off x="4898302" y="607455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0C50A5-6788-3240-BDFB-7B91BC36ABA1}"/>
              </a:ext>
            </a:extLst>
          </p:cNvPr>
          <p:cNvSpPr txBox="1"/>
          <p:nvPr/>
        </p:nvSpPr>
        <p:spPr>
          <a:xfrm>
            <a:off x="3900155" y="2407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1837C-D1CC-FB40-A270-884E1CA1C838}"/>
              </a:ext>
            </a:extLst>
          </p:cNvPr>
          <p:cNvSpPr txBox="1"/>
          <p:nvPr/>
        </p:nvSpPr>
        <p:spPr>
          <a:xfrm>
            <a:off x="3909806" y="26613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7029C-298B-CF4C-996D-9BCB7AA6313C}"/>
              </a:ext>
            </a:extLst>
          </p:cNvPr>
          <p:cNvSpPr txBox="1"/>
          <p:nvPr/>
        </p:nvSpPr>
        <p:spPr>
          <a:xfrm>
            <a:off x="3898007" y="35254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C24A1E-932B-F14C-A64D-61BCA530FAD8}"/>
              </a:ext>
            </a:extLst>
          </p:cNvPr>
          <p:cNvSpPr txBox="1"/>
          <p:nvPr/>
        </p:nvSpPr>
        <p:spPr>
          <a:xfrm>
            <a:off x="3907658" y="37796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BE27F-7E4E-744C-8370-3659831028D4}"/>
              </a:ext>
            </a:extLst>
          </p:cNvPr>
          <p:cNvSpPr txBox="1"/>
          <p:nvPr/>
        </p:nvSpPr>
        <p:spPr>
          <a:xfrm>
            <a:off x="3897686" y="48009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96BAFB-E42A-8B47-8B8A-37E1049185E6}"/>
              </a:ext>
            </a:extLst>
          </p:cNvPr>
          <p:cNvSpPr txBox="1"/>
          <p:nvPr/>
        </p:nvSpPr>
        <p:spPr>
          <a:xfrm>
            <a:off x="3907337" y="50550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C221D3-38FC-944C-A8F2-54F6B35E449D}"/>
              </a:ext>
            </a:extLst>
          </p:cNvPr>
          <p:cNvSpPr txBox="1"/>
          <p:nvPr/>
        </p:nvSpPr>
        <p:spPr>
          <a:xfrm>
            <a:off x="3881785" y="5945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314C4-CA92-8645-BBCB-FFDA938BEB72}"/>
              </a:ext>
            </a:extLst>
          </p:cNvPr>
          <p:cNvSpPr txBox="1"/>
          <p:nvPr/>
        </p:nvSpPr>
        <p:spPr>
          <a:xfrm>
            <a:off x="3891436" y="61997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B8DE9-2548-C741-A6E5-5456A52594D6}"/>
              </a:ext>
            </a:extLst>
          </p:cNvPr>
          <p:cNvSpPr txBox="1"/>
          <p:nvPr/>
        </p:nvSpPr>
        <p:spPr>
          <a:xfrm>
            <a:off x="6477517" y="20492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 = p3· p2· p1· p0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E80F34-FC99-B645-A16F-D33342CABE8F}"/>
              </a:ext>
            </a:extLst>
          </p:cNvPr>
          <p:cNvSpPr txBox="1"/>
          <p:nvPr/>
        </p:nvSpPr>
        <p:spPr>
          <a:xfrm>
            <a:off x="6456838" y="236569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p7· p6· p5· 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650C-A448-D84C-87F3-D6FD2C369414}"/>
              </a:ext>
            </a:extLst>
          </p:cNvPr>
          <p:cNvSpPr txBox="1"/>
          <p:nvPr/>
        </p:nvSpPr>
        <p:spPr>
          <a:xfrm>
            <a:off x="6436159" y="273719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 = p11· p10· p9· p8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A44AB5-6250-A941-B3F7-A95B7F6789D4}"/>
              </a:ext>
            </a:extLst>
          </p:cNvPr>
          <p:cNvSpPr txBox="1"/>
          <p:nvPr/>
        </p:nvSpPr>
        <p:spPr>
          <a:xfrm>
            <a:off x="6434011" y="305701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 = p15· p14· p13· p12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73940-DFB4-E14E-8894-A69CB53A6DE4}"/>
              </a:ext>
            </a:extLst>
          </p:cNvPr>
          <p:cNvSpPr txBox="1"/>
          <p:nvPr/>
        </p:nvSpPr>
        <p:spPr>
          <a:xfrm>
            <a:off x="6331419" y="3663888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 = g3+ p3·g2 + </a:t>
            </a:r>
          </a:p>
          <a:p>
            <a:r>
              <a:rPr lang="en-US" dirty="0"/>
              <a:t>p3· p2·g1+ p3· p2·p1 ·g0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2488C9-1AE0-3B4C-9A61-17346D69DFA7}"/>
              </a:ext>
            </a:extLst>
          </p:cNvPr>
          <p:cNvSpPr txBox="1"/>
          <p:nvPr/>
        </p:nvSpPr>
        <p:spPr>
          <a:xfrm>
            <a:off x="6313410" y="429549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 = g7+ p7·g6 + </a:t>
            </a:r>
          </a:p>
          <a:p>
            <a:r>
              <a:rPr lang="en-US" dirty="0"/>
              <a:t>p7· p6·g5+ p7· p6·p5 ·g4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8F058-BA51-9942-9747-99FBD6A3BDBA}"/>
              </a:ext>
            </a:extLst>
          </p:cNvPr>
          <p:cNvSpPr txBox="1"/>
          <p:nvPr/>
        </p:nvSpPr>
        <p:spPr>
          <a:xfrm>
            <a:off x="6331419" y="4968375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= g11+ p11·g10 + </a:t>
            </a:r>
          </a:p>
          <a:p>
            <a:r>
              <a:rPr lang="en-US" dirty="0"/>
              <a:t>p11· p10·g9+ p11· p10·p9·g8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C69E6-4F01-E040-80C0-84E1BAE33D34}"/>
              </a:ext>
            </a:extLst>
          </p:cNvPr>
          <p:cNvSpPr txBox="1"/>
          <p:nvPr/>
        </p:nvSpPr>
        <p:spPr>
          <a:xfrm>
            <a:off x="6155890" y="5718921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 = g15+ p15·g14 + </a:t>
            </a:r>
          </a:p>
          <a:p>
            <a:r>
              <a:rPr lang="en-US" dirty="0"/>
              <a:t>p15·p14·g13+ p15·p14·p13·g12 </a:t>
            </a:r>
          </a:p>
        </p:txBody>
      </p:sp>
    </p:spTree>
    <p:extLst>
      <p:ext uri="{BB962C8B-B14F-4D97-AF65-F5344CB8AC3E}">
        <p14:creationId xmlns:p14="http://schemas.microsoft.com/office/powerpoint/2010/main" val="1072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1-bit ALU </a:t>
            </a:r>
          </a:p>
          <a:p>
            <a:r>
              <a:rPr lang="en-US" dirty="0"/>
              <a:t>Logical ops: AND/OR/XOR/shift</a:t>
            </a:r>
          </a:p>
          <a:p>
            <a:r>
              <a:rPr lang="en-US" dirty="0"/>
              <a:t>Arithmetic ops: addition, subtraction, multiplication, division</a:t>
            </a:r>
          </a:p>
        </p:txBody>
      </p:sp>
    </p:spTree>
    <p:extLst>
      <p:ext uri="{BB962C8B-B14F-4D97-AF65-F5344CB8AC3E}">
        <p14:creationId xmlns:p14="http://schemas.microsoft.com/office/powerpoint/2010/main" val="21448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643A-E860-8443-9FF4-520A8901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8D69-E0E7-6646-A922-F7F90136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00" y="1600201"/>
            <a:ext cx="8666328" cy="1347716"/>
          </a:xfrm>
        </p:spPr>
        <p:txBody>
          <a:bodyPr/>
          <a:lstStyle/>
          <a:p>
            <a:r>
              <a:rPr lang="en-US" dirty="0"/>
              <a:t>So far, our circuits work on 1-bit inputs/outputs</a:t>
            </a:r>
          </a:p>
          <a:p>
            <a:r>
              <a:rPr lang="en-US" dirty="0"/>
              <a:t>How to build circuits with n-bit inputs/outputs?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F8593F2B-E61E-FF40-98FE-761DDAA95B64}"/>
              </a:ext>
            </a:extLst>
          </p:cNvPr>
          <p:cNvSpPr/>
          <p:nvPr/>
        </p:nvSpPr>
        <p:spPr>
          <a:xfrm rot="5400000">
            <a:off x="2830745" y="3931180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2D478-7F97-3743-A574-E8EDC7815E17}"/>
              </a:ext>
            </a:extLst>
          </p:cNvPr>
          <p:cNvSpPr txBox="1"/>
          <p:nvPr/>
        </p:nvSpPr>
        <p:spPr>
          <a:xfrm>
            <a:off x="3533322" y="43545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460FF-D3F3-0242-97DC-A9357540FFCF}"/>
              </a:ext>
            </a:extLst>
          </p:cNvPr>
          <p:cNvCxnSpPr/>
          <p:nvPr/>
        </p:nvCxnSpPr>
        <p:spPr>
          <a:xfrm flipV="1">
            <a:off x="3834808" y="5361705"/>
            <a:ext cx="1" cy="860014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AF7D3-3233-B545-8096-DD849D46D0B4}"/>
              </a:ext>
            </a:extLst>
          </p:cNvPr>
          <p:cNvCxnSpPr/>
          <p:nvPr/>
        </p:nvCxnSpPr>
        <p:spPr>
          <a:xfrm>
            <a:off x="3633726" y="5711010"/>
            <a:ext cx="402167" cy="148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06E57-D66C-0549-ADA3-9F4A13EF87FC}"/>
              </a:ext>
            </a:extLst>
          </p:cNvPr>
          <p:cNvSpPr txBox="1"/>
          <p:nvPr/>
        </p:nvSpPr>
        <p:spPr>
          <a:xfrm>
            <a:off x="3365499" y="55840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DE3-C2E2-A343-9948-0A59B6D6DC88}"/>
              </a:ext>
            </a:extLst>
          </p:cNvPr>
          <p:cNvSpPr txBox="1"/>
          <p:nvPr/>
        </p:nvSpPr>
        <p:spPr>
          <a:xfrm>
            <a:off x="3584623" y="617844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919CD8-319C-2E4F-A597-C39768A3BA45}"/>
              </a:ext>
            </a:extLst>
          </p:cNvPr>
          <p:cNvCxnSpPr>
            <a:cxnSpLocks/>
          </p:cNvCxnSpPr>
          <p:nvPr/>
        </p:nvCxnSpPr>
        <p:spPr>
          <a:xfrm>
            <a:off x="2172055" y="3935902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2FFDB-B77D-C442-8C81-3DEDCB7EED70}"/>
              </a:ext>
            </a:extLst>
          </p:cNvPr>
          <p:cNvCxnSpPr>
            <a:cxnSpLocks/>
          </p:cNvCxnSpPr>
          <p:nvPr/>
        </p:nvCxnSpPr>
        <p:spPr>
          <a:xfrm>
            <a:off x="2172055" y="4299998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88EBD-FB6A-E644-95A3-5D73A275C72F}"/>
              </a:ext>
            </a:extLst>
          </p:cNvPr>
          <p:cNvCxnSpPr>
            <a:cxnSpLocks/>
          </p:cNvCxnSpPr>
          <p:nvPr/>
        </p:nvCxnSpPr>
        <p:spPr>
          <a:xfrm>
            <a:off x="2172055" y="4669330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4E80E2-5DFB-7142-A4C7-B3F8A9BFB8B5}"/>
              </a:ext>
            </a:extLst>
          </p:cNvPr>
          <p:cNvCxnSpPr>
            <a:cxnSpLocks/>
          </p:cNvCxnSpPr>
          <p:nvPr/>
        </p:nvCxnSpPr>
        <p:spPr>
          <a:xfrm>
            <a:off x="2172055" y="5043645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113669-D05E-E04F-BFAD-00514690A8D8}"/>
              </a:ext>
            </a:extLst>
          </p:cNvPr>
          <p:cNvSpPr txBox="1"/>
          <p:nvPr/>
        </p:nvSpPr>
        <p:spPr>
          <a:xfrm>
            <a:off x="1450023" y="3570011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E6C1B-E05E-9F4D-846C-31E341063BA8}"/>
              </a:ext>
            </a:extLst>
          </p:cNvPr>
          <p:cNvSpPr txBox="1"/>
          <p:nvPr/>
        </p:nvSpPr>
        <p:spPr>
          <a:xfrm>
            <a:off x="1454254" y="3997582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761F-B230-2E4B-A1A6-B57A18FCFD66}"/>
              </a:ext>
            </a:extLst>
          </p:cNvPr>
          <p:cNvSpPr txBox="1"/>
          <p:nvPr/>
        </p:nvSpPr>
        <p:spPr>
          <a:xfrm>
            <a:off x="1454254" y="4484423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B7F52-BFEC-D64B-BDD9-F839779BBB0F}"/>
              </a:ext>
            </a:extLst>
          </p:cNvPr>
          <p:cNvSpPr txBox="1"/>
          <p:nvPr/>
        </p:nvSpPr>
        <p:spPr>
          <a:xfrm>
            <a:off x="1454254" y="4928930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138EA-1C50-504E-BF0D-E5E5276B486C}"/>
              </a:ext>
            </a:extLst>
          </p:cNvPr>
          <p:cNvCxnSpPr>
            <a:cxnSpLocks/>
          </p:cNvCxnSpPr>
          <p:nvPr/>
        </p:nvCxnSpPr>
        <p:spPr>
          <a:xfrm>
            <a:off x="2492460" y="3822952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438C04-C3EE-FA4D-91AF-42144FC2BBFE}"/>
              </a:ext>
            </a:extLst>
          </p:cNvPr>
          <p:cNvCxnSpPr>
            <a:cxnSpLocks/>
          </p:cNvCxnSpPr>
          <p:nvPr/>
        </p:nvCxnSpPr>
        <p:spPr>
          <a:xfrm>
            <a:off x="2484235" y="417863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FEA38-3F7A-4C40-B3AD-EA97440AD9D4}"/>
              </a:ext>
            </a:extLst>
          </p:cNvPr>
          <p:cNvCxnSpPr>
            <a:cxnSpLocks/>
          </p:cNvCxnSpPr>
          <p:nvPr/>
        </p:nvCxnSpPr>
        <p:spPr>
          <a:xfrm>
            <a:off x="2520413" y="456285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D9430-2460-B34A-B346-93A8EBC7F8ED}"/>
              </a:ext>
            </a:extLst>
          </p:cNvPr>
          <p:cNvCxnSpPr>
            <a:cxnSpLocks/>
          </p:cNvCxnSpPr>
          <p:nvPr/>
        </p:nvCxnSpPr>
        <p:spPr>
          <a:xfrm>
            <a:off x="2521071" y="4947146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C4F2C9-90F3-8642-B39A-83C31C9ABA5B}"/>
              </a:ext>
            </a:extLst>
          </p:cNvPr>
          <p:cNvSpPr txBox="1"/>
          <p:nvPr/>
        </p:nvSpPr>
        <p:spPr>
          <a:xfrm>
            <a:off x="2331474" y="3468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00D9B-5832-6C46-8358-D372C58952E3}"/>
              </a:ext>
            </a:extLst>
          </p:cNvPr>
          <p:cNvSpPr txBox="1"/>
          <p:nvPr/>
        </p:nvSpPr>
        <p:spPr>
          <a:xfrm>
            <a:off x="2320284" y="392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5D618-A93C-9A49-9D4D-284FC2042CD8}"/>
              </a:ext>
            </a:extLst>
          </p:cNvPr>
          <p:cNvSpPr txBox="1"/>
          <p:nvPr/>
        </p:nvSpPr>
        <p:spPr>
          <a:xfrm>
            <a:off x="2365100" y="4261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886704-FA61-C645-8B6E-F8919D6CF68F}"/>
              </a:ext>
            </a:extLst>
          </p:cNvPr>
          <p:cNvSpPr txBox="1"/>
          <p:nvPr/>
        </p:nvSpPr>
        <p:spPr>
          <a:xfrm>
            <a:off x="2345422" y="4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92B30-01C6-4E4E-AD0E-603430802596}"/>
              </a:ext>
            </a:extLst>
          </p:cNvPr>
          <p:cNvCxnSpPr>
            <a:cxnSpLocks/>
          </p:cNvCxnSpPr>
          <p:nvPr/>
        </p:nvCxnSpPr>
        <p:spPr>
          <a:xfrm>
            <a:off x="4504468" y="4541747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1F0861-EC9C-3642-A17C-A060AA153A88}"/>
              </a:ext>
            </a:extLst>
          </p:cNvPr>
          <p:cNvCxnSpPr>
            <a:cxnSpLocks/>
          </p:cNvCxnSpPr>
          <p:nvPr/>
        </p:nvCxnSpPr>
        <p:spPr>
          <a:xfrm>
            <a:off x="4853484" y="4445248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D0310D-AC00-F048-A250-13322C2010B5}"/>
              </a:ext>
            </a:extLst>
          </p:cNvPr>
          <p:cNvSpPr txBox="1"/>
          <p:nvPr/>
        </p:nvSpPr>
        <p:spPr>
          <a:xfrm>
            <a:off x="4677835" y="4169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FDDEF-5AE0-C34B-AC95-D9D10DA97294}"/>
              </a:ext>
            </a:extLst>
          </p:cNvPr>
          <p:cNvSpPr txBox="1"/>
          <p:nvPr/>
        </p:nvSpPr>
        <p:spPr>
          <a:xfrm>
            <a:off x="5721823" y="42891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36F8811C-DA4B-4B46-AB84-05BA515C6665}"/>
              </a:ext>
            </a:extLst>
          </p:cNvPr>
          <p:cNvSpPr/>
          <p:nvPr/>
        </p:nvSpPr>
        <p:spPr>
          <a:xfrm>
            <a:off x="5166125" y="2941389"/>
            <a:ext cx="2523621" cy="1056194"/>
          </a:xfrm>
          <a:prstGeom prst="wedgeRoundRectCallout">
            <a:avLst>
              <a:gd name="adj1" fmla="val -51092"/>
              <a:gd name="adj2" fmla="val 8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Bus</a:t>
            </a:r>
            <a:r>
              <a:rPr lang="en-US" dirty="0">
                <a:solidFill>
                  <a:schemeClr val="tx1"/>
                </a:solidFill>
              </a:rPr>
              <a:t>: a collection of data lines treated together as a single signal</a:t>
            </a:r>
          </a:p>
        </p:txBody>
      </p:sp>
    </p:spTree>
    <p:extLst>
      <p:ext uri="{BB962C8B-B14F-4D97-AF65-F5344CB8AC3E}">
        <p14:creationId xmlns:p14="http://schemas.microsoft.com/office/powerpoint/2010/main" val="19197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B241-5A25-3D40-9296-794EAED1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6E32-C0DF-3145-B83E-E78B73D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997"/>
            <a:ext cx="8229600" cy="8154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64-bit multiplexor: an array of 64 1-bit multiplexors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069A02F-5F0C-7446-A31F-B661A7AFCEAD}"/>
              </a:ext>
            </a:extLst>
          </p:cNvPr>
          <p:cNvSpPr/>
          <p:nvPr/>
        </p:nvSpPr>
        <p:spPr>
          <a:xfrm rot="5400000">
            <a:off x="3568108" y="2476222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08AFF-AC01-114C-B662-88A4B1BBF010}"/>
              </a:ext>
            </a:extLst>
          </p:cNvPr>
          <p:cNvSpPr txBox="1"/>
          <p:nvPr/>
        </p:nvSpPr>
        <p:spPr>
          <a:xfrm>
            <a:off x="3809575" y="259821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CBDEDB8-D363-9E40-973D-785C2BC0D8E3}"/>
              </a:ext>
            </a:extLst>
          </p:cNvPr>
          <p:cNvSpPr/>
          <p:nvPr/>
        </p:nvSpPr>
        <p:spPr>
          <a:xfrm rot="5400000">
            <a:off x="3627411" y="4166914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31B9-03C2-D54E-9183-6F1B09E58CF2}"/>
              </a:ext>
            </a:extLst>
          </p:cNvPr>
          <p:cNvSpPr txBox="1"/>
          <p:nvPr/>
        </p:nvSpPr>
        <p:spPr>
          <a:xfrm>
            <a:off x="3868878" y="428891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DDF6EB7-89A3-D44F-B66E-26E408FAB95D}"/>
              </a:ext>
            </a:extLst>
          </p:cNvPr>
          <p:cNvSpPr/>
          <p:nvPr/>
        </p:nvSpPr>
        <p:spPr>
          <a:xfrm rot="5400000">
            <a:off x="3601170" y="5415690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4682B-E1B3-D646-9820-A2D348495ED0}"/>
              </a:ext>
            </a:extLst>
          </p:cNvPr>
          <p:cNvSpPr txBox="1"/>
          <p:nvPr/>
        </p:nvSpPr>
        <p:spPr>
          <a:xfrm>
            <a:off x="3842637" y="553768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794BD-6DC1-2B4A-B5F8-B7311A7B6607}"/>
              </a:ext>
            </a:extLst>
          </p:cNvPr>
          <p:cNvSpPr txBox="1"/>
          <p:nvPr/>
        </p:nvSpPr>
        <p:spPr>
          <a:xfrm>
            <a:off x="3842635" y="32862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BB1E7-A691-D245-BE34-BC5927846539}"/>
              </a:ext>
            </a:extLst>
          </p:cNvPr>
          <p:cNvCxnSpPr>
            <a:cxnSpLocks/>
          </p:cNvCxnSpPr>
          <p:nvPr/>
        </p:nvCxnSpPr>
        <p:spPr>
          <a:xfrm flipV="1">
            <a:off x="4119224" y="6101819"/>
            <a:ext cx="0" cy="671239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5A0C2-80B7-8641-AF4B-979684F0E25D}"/>
              </a:ext>
            </a:extLst>
          </p:cNvPr>
          <p:cNvCxnSpPr>
            <a:cxnSpLocks/>
          </p:cNvCxnSpPr>
          <p:nvPr/>
        </p:nvCxnSpPr>
        <p:spPr>
          <a:xfrm>
            <a:off x="4000910" y="6355167"/>
            <a:ext cx="198933" cy="62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EC901-FE6A-3C45-B54B-A7BB369589F7}"/>
              </a:ext>
            </a:extLst>
          </p:cNvPr>
          <p:cNvSpPr txBox="1"/>
          <p:nvPr/>
        </p:nvSpPr>
        <p:spPr>
          <a:xfrm>
            <a:off x="3601575" y="645172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sel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385C51-8078-5748-8A7F-F86365ED1172}"/>
              </a:ext>
            </a:extLst>
          </p:cNvPr>
          <p:cNvCxnSpPr>
            <a:cxnSpLocks/>
          </p:cNvCxnSpPr>
          <p:nvPr/>
        </p:nvCxnSpPr>
        <p:spPr>
          <a:xfrm>
            <a:off x="2748144" y="2286176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3EDDB-AAA0-5E42-8BC9-D9D805C55D67}"/>
              </a:ext>
            </a:extLst>
          </p:cNvPr>
          <p:cNvCxnSpPr>
            <a:cxnSpLocks/>
          </p:cNvCxnSpPr>
          <p:nvPr/>
        </p:nvCxnSpPr>
        <p:spPr>
          <a:xfrm>
            <a:off x="2748144" y="2543626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0A034-9BD0-9F4C-96F5-21C4FF1783C6}"/>
              </a:ext>
            </a:extLst>
          </p:cNvPr>
          <p:cNvCxnSpPr>
            <a:cxnSpLocks/>
          </p:cNvCxnSpPr>
          <p:nvPr/>
        </p:nvCxnSpPr>
        <p:spPr>
          <a:xfrm>
            <a:off x="2748144" y="2807890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98874-7BD0-9341-8269-E6F77B0DF09A}"/>
              </a:ext>
            </a:extLst>
          </p:cNvPr>
          <p:cNvCxnSpPr>
            <a:cxnSpLocks/>
          </p:cNvCxnSpPr>
          <p:nvPr/>
        </p:nvCxnSpPr>
        <p:spPr>
          <a:xfrm>
            <a:off x="2748144" y="3072046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5321B-F385-5549-A07F-D1158920B35D}"/>
              </a:ext>
            </a:extLst>
          </p:cNvPr>
          <p:cNvSpPr txBox="1"/>
          <p:nvPr/>
        </p:nvSpPr>
        <p:spPr>
          <a:xfrm>
            <a:off x="2231410" y="199718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In3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A66F9-2342-1548-B68A-93676321CE8B}"/>
              </a:ext>
            </a:extLst>
          </p:cNvPr>
          <p:cNvSpPr txBox="1"/>
          <p:nvPr/>
        </p:nvSpPr>
        <p:spPr>
          <a:xfrm>
            <a:off x="2231411" y="230496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In2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45BB4-2573-8540-9B32-7F2CBB4B43D5}"/>
              </a:ext>
            </a:extLst>
          </p:cNvPr>
          <p:cNvSpPr txBox="1"/>
          <p:nvPr/>
        </p:nvSpPr>
        <p:spPr>
          <a:xfrm>
            <a:off x="2239676" y="259821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In1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348DD-2EA4-EC4F-9308-9FEA20974127}"/>
              </a:ext>
            </a:extLst>
          </p:cNvPr>
          <p:cNvSpPr txBox="1"/>
          <p:nvPr/>
        </p:nvSpPr>
        <p:spPr>
          <a:xfrm>
            <a:off x="2223145" y="290599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In0</a:t>
            </a:r>
            <a:r>
              <a:rPr lang="en-US" sz="1400" baseline="-25000" dirty="0"/>
              <a:t>63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105559-7FC6-414D-9EB3-79C9786F9FE9}"/>
              </a:ext>
            </a:extLst>
          </p:cNvPr>
          <p:cNvCxnSpPr>
            <a:cxnSpLocks/>
          </p:cNvCxnSpPr>
          <p:nvPr/>
        </p:nvCxnSpPr>
        <p:spPr>
          <a:xfrm>
            <a:off x="2790916" y="403585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D8572-9413-5544-B469-2335F2CED9CE}"/>
              </a:ext>
            </a:extLst>
          </p:cNvPr>
          <p:cNvCxnSpPr>
            <a:cxnSpLocks/>
          </p:cNvCxnSpPr>
          <p:nvPr/>
        </p:nvCxnSpPr>
        <p:spPr>
          <a:xfrm>
            <a:off x="2790916" y="429330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3F6F-3788-3A47-8D47-A058BF0F5EAA}"/>
              </a:ext>
            </a:extLst>
          </p:cNvPr>
          <p:cNvCxnSpPr>
            <a:cxnSpLocks/>
          </p:cNvCxnSpPr>
          <p:nvPr/>
        </p:nvCxnSpPr>
        <p:spPr>
          <a:xfrm>
            <a:off x="2790916" y="4557565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5E5F0C-7F83-AA48-8CC9-5E1A1311FF93}"/>
              </a:ext>
            </a:extLst>
          </p:cNvPr>
          <p:cNvCxnSpPr>
            <a:cxnSpLocks/>
          </p:cNvCxnSpPr>
          <p:nvPr/>
        </p:nvCxnSpPr>
        <p:spPr>
          <a:xfrm>
            <a:off x="2790916" y="482172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C8ECA4-45A1-5E4B-9066-82CE79DA686D}"/>
              </a:ext>
            </a:extLst>
          </p:cNvPr>
          <p:cNvSpPr txBox="1"/>
          <p:nvPr/>
        </p:nvSpPr>
        <p:spPr>
          <a:xfrm>
            <a:off x="2274182" y="374686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In3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6E8B2-4C46-5B4A-B314-2F9BE62776AB}"/>
              </a:ext>
            </a:extLst>
          </p:cNvPr>
          <p:cNvSpPr txBox="1"/>
          <p:nvPr/>
        </p:nvSpPr>
        <p:spPr>
          <a:xfrm>
            <a:off x="2274183" y="405464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In2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DECA3-529D-BC44-901B-62267C0E7240}"/>
              </a:ext>
            </a:extLst>
          </p:cNvPr>
          <p:cNvSpPr txBox="1"/>
          <p:nvPr/>
        </p:nvSpPr>
        <p:spPr>
          <a:xfrm>
            <a:off x="2282448" y="434789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In1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F6861-A613-0443-AA1F-79A782547D2B}"/>
              </a:ext>
            </a:extLst>
          </p:cNvPr>
          <p:cNvSpPr txBox="1"/>
          <p:nvPr/>
        </p:nvSpPr>
        <p:spPr>
          <a:xfrm>
            <a:off x="2265917" y="465567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In0</a:t>
            </a:r>
            <a:r>
              <a:rPr lang="en-US" sz="1400" baseline="-250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3F5746-B22F-1045-892D-B58020953951}"/>
              </a:ext>
            </a:extLst>
          </p:cNvPr>
          <p:cNvCxnSpPr>
            <a:cxnSpLocks/>
          </p:cNvCxnSpPr>
          <p:nvPr/>
        </p:nvCxnSpPr>
        <p:spPr>
          <a:xfrm>
            <a:off x="2790916" y="5307326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B21E4-B136-9343-9F4A-F93268E1EB23}"/>
              </a:ext>
            </a:extLst>
          </p:cNvPr>
          <p:cNvCxnSpPr>
            <a:cxnSpLocks/>
          </p:cNvCxnSpPr>
          <p:nvPr/>
        </p:nvCxnSpPr>
        <p:spPr>
          <a:xfrm>
            <a:off x="2790916" y="5564776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97DAB1-D5C7-8746-AA3F-B92BF550B08C}"/>
              </a:ext>
            </a:extLst>
          </p:cNvPr>
          <p:cNvCxnSpPr>
            <a:cxnSpLocks/>
          </p:cNvCxnSpPr>
          <p:nvPr/>
        </p:nvCxnSpPr>
        <p:spPr>
          <a:xfrm>
            <a:off x="2790916" y="5829040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730AEE-0516-A846-9F01-65161DE013D5}"/>
              </a:ext>
            </a:extLst>
          </p:cNvPr>
          <p:cNvCxnSpPr>
            <a:cxnSpLocks/>
          </p:cNvCxnSpPr>
          <p:nvPr/>
        </p:nvCxnSpPr>
        <p:spPr>
          <a:xfrm>
            <a:off x="2790916" y="6093196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B753-A469-3E40-8B24-9311A4B916F3}"/>
              </a:ext>
            </a:extLst>
          </p:cNvPr>
          <p:cNvSpPr txBox="1"/>
          <p:nvPr/>
        </p:nvSpPr>
        <p:spPr>
          <a:xfrm>
            <a:off x="2274182" y="5018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In3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A076D-00D6-E847-94B8-F636FBF34B70}"/>
              </a:ext>
            </a:extLst>
          </p:cNvPr>
          <p:cNvSpPr txBox="1"/>
          <p:nvPr/>
        </p:nvSpPr>
        <p:spPr>
          <a:xfrm>
            <a:off x="2274183" y="532611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In2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1745E-AA05-6740-8924-3736BD94B372}"/>
              </a:ext>
            </a:extLst>
          </p:cNvPr>
          <p:cNvSpPr txBox="1"/>
          <p:nvPr/>
        </p:nvSpPr>
        <p:spPr>
          <a:xfrm>
            <a:off x="2282448" y="561936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In1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D03050-1FAC-CE4E-AB14-B5A671B43083}"/>
              </a:ext>
            </a:extLst>
          </p:cNvPr>
          <p:cNvSpPr txBox="1"/>
          <p:nvPr/>
        </p:nvSpPr>
        <p:spPr>
          <a:xfrm>
            <a:off x="2265917" y="5927145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In0</a:t>
            </a:r>
            <a:r>
              <a:rPr lang="en-US" sz="1400" baseline="-25000" dirty="0"/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78AAA-2EC2-9C45-9FB1-72BE581EA31B}"/>
              </a:ext>
            </a:extLst>
          </p:cNvPr>
          <p:cNvCxnSpPr>
            <a:cxnSpLocks/>
          </p:cNvCxnSpPr>
          <p:nvPr/>
        </p:nvCxnSpPr>
        <p:spPr>
          <a:xfrm flipV="1">
            <a:off x="4119224" y="4821722"/>
            <a:ext cx="0" cy="352502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EA56C-4371-784B-86C7-34C978937D6A}"/>
              </a:ext>
            </a:extLst>
          </p:cNvPr>
          <p:cNvCxnSpPr>
            <a:cxnSpLocks/>
          </p:cNvCxnSpPr>
          <p:nvPr/>
        </p:nvCxnSpPr>
        <p:spPr>
          <a:xfrm flipV="1">
            <a:off x="4119224" y="3069984"/>
            <a:ext cx="0" cy="352502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55EAF1-FBD6-E345-AB90-37094947259D}"/>
              </a:ext>
            </a:extLst>
          </p:cNvPr>
          <p:cNvCxnSpPr>
            <a:stCxn id="17" idx="3"/>
          </p:cNvCxnSpPr>
          <p:nvPr/>
        </p:nvCxnSpPr>
        <p:spPr>
          <a:xfrm>
            <a:off x="4074781" y="6651781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3587B1-92A0-CC48-9D5D-8E14D3075595}"/>
              </a:ext>
            </a:extLst>
          </p:cNvPr>
          <p:cNvCxnSpPr/>
          <p:nvPr/>
        </p:nvCxnSpPr>
        <p:spPr>
          <a:xfrm>
            <a:off x="4134084" y="516617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51ADAA-739C-C948-A289-1D72DF370B8B}"/>
              </a:ext>
            </a:extLst>
          </p:cNvPr>
          <p:cNvCxnSpPr/>
          <p:nvPr/>
        </p:nvCxnSpPr>
        <p:spPr>
          <a:xfrm>
            <a:off x="4116109" y="3422486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154173-E0FD-B646-B68D-7FF9B3CFA7D6}"/>
              </a:ext>
            </a:extLst>
          </p:cNvPr>
          <p:cNvCxnSpPr>
            <a:cxnSpLocks/>
          </p:cNvCxnSpPr>
          <p:nvPr/>
        </p:nvCxnSpPr>
        <p:spPr>
          <a:xfrm>
            <a:off x="4612944" y="3422486"/>
            <a:ext cx="0" cy="3229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7B1A7-4DEA-A245-AC9F-8593C8663832}"/>
              </a:ext>
            </a:extLst>
          </p:cNvPr>
          <p:cNvCxnSpPr>
            <a:cxnSpLocks/>
          </p:cNvCxnSpPr>
          <p:nvPr/>
        </p:nvCxnSpPr>
        <p:spPr>
          <a:xfrm>
            <a:off x="4356520" y="5764522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00DD7B-78C4-E546-8214-335E7F748E0D}"/>
              </a:ext>
            </a:extLst>
          </p:cNvPr>
          <p:cNvSpPr txBox="1"/>
          <p:nvPr/>
        </p:nvSpPr>
        <p:spPr>
          <a:xfrm>
            <a:off x="5430920" y="5610633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C9925E-7889-C640-9D8F-8E1AAF138251}"/>
              </a:ext>
            </a:extLst>
          </p:cNvPr>
          <p:cNvCxnSpPr>
            <a:cxnSpLocks/>
          </p:cNvCxnSpPr>
          <p:nvPr/>
        </p:nvCxnSpPr>
        <p:spPr>
          <a:xfrm>
            <a:off x="4396979" y="4403677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D2DEB-ECC2-5F48-BC25-1CEE249DD512}"/>
              </a:ext>
            </a:extLst>
          </p:cNvPr>
          <p:cNvSpPr txBox="1"/>
          <p:nvPr/>
        </p:nvSpPr>
        <p:spPr>
          <a:xfrm>
            <a:off x="5471379" y="424978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ABB294-5CD6-A94E-9C52-630C250C6D06}"/>
              </a:ext>
            </a:extLst>
          </p:cNvPr>
          <p:cNvCxnSpPr>
            <a:cxnSpLocks/>
          </p:cNvCxnSpPr>
          <p:nvPr/>
        </p:nvCxnSpPr>
        <p:spPr>
          <a:xfrm>
            <a:off x="4367709" y="2716543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1110F2-4BB5-3C49-B57A-567C76D828C5}"/>
              </a:ext>
            </a:extLst>
          </p:cNvPr>
          <p:cNvSpPr txBox="1"/>
          <p:nvPr/>
        </p:nvSpPr>
        <p:spPr>
          <a:xfrm>
            <a:off x="5442109" y="256265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B276C10A-D948-FE49-B26F-8B4A3C1DE639}"/>
              </a:ext>
            </a:extLst>
          </p:cNvPr>
          <p:cNvSpPr/>
          <p:nvPr/>
        </p:nvSpPr>
        <p:spPr>
          <a:xfrm>
            <a:off x="140841" y="4997973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bit (LSB) of input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E343213-02D1-494D-97BA-2D0C03A203EF}"/>
              </a:ext>
            </a:extLst>
          </p:cNvPr>
          <p:cNvSpPr/>
          <p:nvPr/>
        </p:nvSpPr>
        <p:spPr>
          <a:xfrm>
            <a:off x="141179" y="3618464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bit of input</a:t>
            </a:r>
          </a:p>
        </p:txBody>
      </p:sp>
    </p:spTree>
    <p:extLst>
      <p:ext uri="{BB962C8B-B14F-4D97-AF65-F5344CB8AC3E}">
        <p14:creationId xmlns:p14="http://schemas.microsoft.com/office/powerpoint/2010/main" val="17828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389" y="4083102"/>
            <a:ext cx="2615240" cy="2390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37171" y="2365101"/>
            <a:ext cx="0" cy="17180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7171" y="2719044"/>
            <a:ext cx="223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operation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61523" y="4643320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840" y="580411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523" y="408310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523" y="5157781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2128" y="519872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293" y="4552394"/>
            <a:ext cx="13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1642"/>
              </p:ext>
            </p:extLst>
          </p:nvPr>
        </p:nvGraphicFramePr>
        <p:xfrm>
          <a:off x="6585551" y="1543888"/>
          <a:ext cx="2025258" cy="245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358">
                <a:tc>
                  <a:txBody>
                    <a:bodyPr/>
                    <a:lstStyle/>
                    <a:p>
                      <a:r>
                        <a:rPr lang="en-US" sz="36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5551" y="915341"/>
            <a:ext cx="14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5667420" y="1773238"/>
            <a:ext cx="918097" cy="2026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4446604" y="2780562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0365" y="303125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221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63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96609" y="2708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36926" y="3691076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22009" y="31906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33800" y="2130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200" y="271465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9200" y="322265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  <a:stCxn id="31" idx="1"/>
          </p:cNvCxnSpPr>
          <p:nvPr/>
        </p:nvCxnSpPr>
        <p:spPr>
          <a:xfrm>
            <a:off x="5515287" y="1935759"/>
            <a:ext cx="0" cy="66258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5287" y="1674149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989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721335" y="1519707"/>
            <a:ext cx="0" cy="7783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1335" y="1266286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5" name="Delay 4"/>
          <p:cNvSpPr/>
          <p:nvPr/>
        </p:nvSpPr>
        <p:spPr>
          <a:xfrm>
            <a:off x="2540802" y="1960028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932" y="541361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E737C6-31BA-EE4A-88DE-667EC9D7A0FB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715C183-9666-EE47-8A61-9BCBFDE7B340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OR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8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682699" y="1596980"/>
            <a:ext cx="0" cy="64467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82699" y="1354668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5" name="Delay 4"/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35" name="Chevron 34"/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DD927E-EE96-5E47-A684-11C89F3E12D2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85ABEA-973C-4D47-A40A-E8CF62A5F86D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580FF8-BA7D-9040-A688-D7E8F0458B0A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1F5A10-7E3D-6946-AFDA-56DF29ED6CA1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EA6E62-4738-8F4F-A93B-315D337CE329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DEF2FB-2B3A-3347-AD4C-1C1D6433F015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646AC-6717-4F4C-B958-D2561943789C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FD3513-E267-314B-88E5-A2CFF89FBFA5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937</Words>
  <Application>Microsoft Macintosh PowerPoint</Application>
  <PresentationFormat>On-screen Show (4:3)</PresentationFormat>
  <Paragraphs>293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Building an ALU</vt:lpstr>
      <vt:lpstr>What we’ve learnt so far</vt:lpstr>
      <vt:lpstr>Lesson plan</vt:lpstr>
      <vt:lpstr>Array of logic elements</vt:lpstr>
      <vt:lpstr>Array of logic elements</vt:lpstr>
      <vt:lpstr>ALU overview</vt:lpstr>
      <vt:lpstr>Implementing ALU: AND</vt:lpstr>
      <vt:lpstr>Implementing ALU: AND</vt:lpstr>
      <vt:lpstr>Implementing ALU: OR</vt:lpstr>
      <vt:lpstr>Implementing ALU: adder</vt:lpstr>
      <vt:lpstr>1-bit adder</vt:lpstr>
      <vt:lpstr>1-bit adder</vt:lpstr>
      <vt:lpstr>1-bit adder</vt:lpstr>
      <vt:lpstr>1-bit adder</vt:lpstr>
      <vt:lpstr>Subtraction</vt:lpstr>
      <vt:lpstr>Subtraction in1-bit ALU</vt:lpstr>
      <vt:lpstr>Extend 1-bit ALU to 64-bit</vt:lpstr>
      <vt:lpstr> Simple 64-bit adder: ripple carry</vt:lpstr>
      <vt:lpstr>Extend ALU to include slt</vt:lpstr>
      <vt:lpstr>Extend ALU to include slt</vt:lpstr>
      <vt:lpstr> Downside of ripple carry? </vt:lpstr>
      <vt:lpstr>In search of faster adder</vt:lpstr>
      <vt:lpstr>Faster adder: carry lookahead</vt:lpstr>
      <vt:lpstr>Faster adder: carry lookahead</vt:lpstr>
      <vt:lpstr>Faster adder: carry lookahead</vt:lpstr>
      <vt:lpstr>Faster adder: carry lookahead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ALU</dc:title>
  <dc:creator>Jinyang Li</dc:creator>
  <cp:lastModifiedBy>Jinyang Li</cp:lastModifiedBy>
  <cp:revision>176</cp:revision>
  <dcterms:created xsi:type="dcterms:W3CDTF">2019-08-05T20:42:28Z</dcterms:created>
  <dcterms:modified xsi:type="dcterms:W3CDTF">2019-11-18T17:20:24Z</dcterms:modified>
</cp:coreProperties>
</file>