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419" r:id="rId4"/>
    <p:sldId id="309" r:id="rId5"/>
    <p:sldId id="310" r:id="rId6"/>
    <p:sldId id="312" r:id="rId7"/>
    <p:sldId id="313" r:id="rId8"/>
    <p:sldId id="314" r:id="rId9"/>
    <p:sldId id="315" r:id="rId10"/>
    <p:sldId id="316" r:id="rId11"/>
    <p:sldId id="317" r:id="rId12"/>
    <p:sldId id="322" r:id="rId13"/>
    <p:sldId id="420" r:id="rId14"/>
    <p:sldId id="327" r:id="rId15"/>
    <p:sldId id="328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40" r:id="rId26"/>
    <p:sldId id="339" r:id="rId27"/>
    <p:sldId id="344" r:id="rId28"/>
    <p:sldId id="341" r:id="rId29"/>
    <p:sldId id="342" r:id="rId30"/>
    <p:sldId id="345" r:id="rId31"/>
    <p:sldId id="346" r:id="rId32"/>
    <p:sldId id="347" r:id="rId33"/>
    <p:sldId id="349" r:id="rId34"/>
    <p:sldId id="348" r:id="rId35"/>
    <p:sldId id="351" r:id="rId36"/>
    <p:sldId id="355" r:id="rId37"/>
    <p:sldId id="356" r:id="rId38"/>
    <p:sldId id="418" r:id="rId39"/>
    <p:sldId id="359" r:id="rId40"/>
    <p:sldId id="37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93"/>
    <p:restoredTop sz="94655"/>
  </p:normalViewPr>
  <p:slideViewPr>
    <p:cSldViewPr snapToGrid="0" snapToObjects="1">
      <p:cViewPr varScale="1">
        <p:scale>
          <a:sx n="81" d="100"/>
          <a:sy n="81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FA6A9-DF44-CC44-A08F-6B4596067931}" type="datetimeFigureOut">
              <a:rPr lang="en-US" smtClean="0"/>
              <a:t>12/1/19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C832F-113E-EE48-A699-959358C4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7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C58329A-3CE8-1749-BF05-21FBB012A0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F84E5E31-D4D2-0947-B948-18D0C4D4C71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9E3172-B330-BC4C-8B4D-54C082A291BD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6784C38F-4302-104E-83A5-1FCE3ECBCA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A8DBDE92-8FC1-BA4E-8E02-59B7779CF5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9BA620-694E-6743-A811-679C138B51F7}" type="slidenum">
              <a:rPr lang="en-AU" altLang="en-US" sz="1300" smtClean="0">
                <a:latin typeface="Times New Roman" panose="02020603050405020304" pitchFamily="18" charset="0"/>
              </a:rPr>
              <a:pPr/>
              <a:t>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7148BAB0-EF8D-FD40-8180-4EBC3E8972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60F6DD5C-56C3-9542-B8F0-CA8D49302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428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C7277312-4294-CA4E-BE68-8D38BB7477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4924E172-0C6A-994F-B481-240F1E35CED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1320EE-600E-C44B-9ADD-F0352E32E037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8308" name="Rectangle 6">
            <a:extLst>
              <a:ext uri="{FF2B5EF4-FFF2-40B4-BE49-F238E27FC236}">
                <a16:creationId xmlns:a16="http://schemas.microsoft.com/office/drawing/2014/main" id="{4E8D0AA2-26AF-4E4C-A52B-9A5368ED85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98309" name="Rectangle 7">
            <a:extLst>
              <a:ext uri="{FF2B5EF4-FFF2-40B4-BE49-F238E27FC236}">
                <a16:creationId xmlns:a16="http://schemas.microsoft.com/office/drawing/2014/main" id="{8BE5F4F3-60B9-2841-A2A3-D6F94D473A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D35C01-BD5F-CE41-A7E0-57EFC40F2CE8}" type="slidenum">
              <a:rPr lang="en-AU" altLang="en-US" sz="1300" smtClean="0">
                <a:latin typeface="Times New Roman" panose="02020603050405020304" pitchFamily="18" charset="0"/>
              </a:rPr>
              <a:pPr/>
              <a:t>14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8310" name="Rectangle 2">
            <a:extLst>
              <a:ext uri="{FF2B5EF4-FFF2-40B4-BE49-F238E27FC236}">
                <a16:creationId xmlns:a16="http://schemas.microsoft.com/office/drawing/2014/main" id="{93B28B28-B426-D34A-9940-BFE519756D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>
            <a:extLst>
              <a:ext uri="{FF2B5EF4-FFF2-40B4-BE49-F238E27FC236}">
                <a16:creationId xmlns:a16="http://schemas.microsoft.com/office/drawing/2014/main" id="{85A7B1E7-FD4A-D440-A550-A73D5DE33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765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3027B13B-A597-CC47-AA38-FBD7D888A2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33EF5EDD-4ECD-3F4E-BF03-89A6D02E896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C212A8-4B9C-2D40-9A4F-6F3C2F36D805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0356" name="Rectangle 6">
            <a:extLst>
              <a:ext uri="{FF2B5EF4-FFF2-40B4-BE49-F238E27FC236}">
                <a16:creationId xmlns:a16="http://schemas.microsoft.com/office/drawing/2014/main" id="{996B3A7F-68CD-2446-9C9A-6B18EA8CA7A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0357" name="Rectangle 7">
            <a:extLst>
              <a:ext uri="{FF2B5EF4-FFF2-40B4-BE49-F238E27FC236}">
                <a16:creationId xmlns:a16="http://schemas.microsoft.com/office/drawing/2014/main" id="{3AD04BF0-403C-194F-A1AE-89C6CEB150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CB7689-10C9-994F-9D87-B42378203BEB}" type="slidenum">
              <a:rPr lang="en-AU" altLang="en-US" sz="1300" smtClean="0">
                <a:latin typeface="Times New Roman" panose="02020603050405020304" pitchFamily="18" charset="0"/>
              </a:rPr>
              <a:pPr/>
              <a:t>15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0358" name="Rectangle 2">
            <a:extLst>
              <a:ext uri="{FF2B5EF4-FFF2-40B4-BE49-F238E27FC236}">
                <a16:creationId xmlns:a16="http://schemas.microsoft.com/office/drawing/2014/main" id="{7CFB4920-A7F9-B247-AC33-411F091E58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>
            <a:extLst>
              <a:ext uri="{FF2B5EF4-FFF2-40B4-BE49-F238E27FC236}">
                <a16:creationId xmlns:a16="http://schemas.microsoft.com/office/drawing/2014/main" id="{86AB31EC-61AA-754E-B48E-D806F1727F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269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D208F63D-897C-FB47-B32B-D500FD882E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B84D592-038F-A542-8920-E7F1F592E45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068214-D9A2-B94A-99E6-06ADD0ED0E35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4452" name="Rectangle 6">
            <a:extLst>
              <a:ext uri="{FF2B5EF4-FFF2-40B4-BE49-F238E27FC236}">
                <a16:creationId xmlns:a16="http://schemas.microsoft.com/office/drawing/2014/main" id="{2D9CFDEE-86DA-3544-B009-6EA2D26DF2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4453" name="Rectangle 7">
            <a:extLst>
              <a:ext uri="{FF2B5EF4-FFF2-40B4-BE49-F238E27FC236}">
                <a16:creationId xmlns:a16="http://schemas.microsoft.com/office/drawing/2014/main" id="{AF23F3DD-DC8B-6D4D-80A1-B2FE90ABB3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862B70-9415-4248-AC7B-2221BC26A5F0}" type="slidenum">
              <a:rPr lang="en-AU" altLang="en-US" sz="1300" smtClean="0">
                <a:latin typeface="Times New Roman" panose="02020603050405020304" pitchFamily="18" charset="0"/>
              </a:rPr>
              <a:pPr/>
              <a:t>16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4454" name="Rectangle 2">
            <a:extLst>
              <a:ext uri="{FF2B5EF4-FFF2-40B4-BE49-F238E27FC236}">
                <a16:creationId xmlns:a16="http://schemas.microsoft.com/office/drawing/2014/main" id="{D0ABFFBC-BFE5-E74D-8B04-6F2132AC8F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>
            <a:extLst>
              <a:ext uri="{FF2B5EF4-FFF2-40B4-BE49-F238E27FC236}">
                <a16:creationId xmlns:a16="http://schemas.microsoft.com/office/drawing/2014/main" id="{98C4FE73-D038-B842-B351-E24E3F36C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009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2BDDC331-A395-C940-9731-10311E6068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8A6F1570-ABE0-CB47-8130-337C738DC21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644846-8BC7-884A-B96A-9530C9430E75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6500" name="Rectangle 6">
            <a:extLst>
              <a:ext uri="{FF2B5EF4-FFF2-40B4-BE49-F238E27FC236}">
                <a16:creationId xmlns:a16="http://schemas.microsoft.com/office/drawing/2014/main" id="{E157BF1A-3EC5-B245-A30A-36B383DFA1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6501" name="Rectangle 7">
            <a:extLst>
              <a:ext uri="{FF2B5EF4-FFF2-40B4-BE49-F238E27FC236}">
                <a16:creationId xmlns:a16="http://schemas.microsoft.com/office/drawing/2014/main" id="{7AEBD236-3A5E-5D45-9D08-59CB339E8A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1B3D56-1E3A-3E4B-98AC-66E8535A2ABD}" type="slidenum">
              <a:rPr lang="en-AU" altLang="en-US" sz="1300" smtClean="0">
                <a:latin typeface="Times New Roman" panose="02020603050405020304" pitchFamily="18" charset="0"/>
              </a:rPr>
              <a:pPr/>
              <a:t>17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6502" name="Rectangle 2">
            <a:extLst>
              <a:ext uri="{FF2B5EF4-FFF2-40B4-BE49-F238E27FC236}">
                <a16:creationId xmlns:a16="http://schemas.microsoft.com/office/drawing/2014/main" id="{10724005-5A34-BB45-B0A5-E43E506612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>
            <a:extLst>
              <a:ext uri="{FF2B5EF4-FFF2-40B4-BE49-F238E27FC236}">
                <a16:creationId xmlns:a16="http://schemas.microsoft.com/office/drawing/2014/main" id="{C272A498-1EBB-6E4E-84F6-1DBB33B5A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17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EE723E17-6435-3642-A8B6-444CA6DDAC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20E4FE0B-7C72-634F-852C-D3B6C7DAF8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6807D0-87BE-9C4D-8B4F-4D071734C866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8548" name="Rectangle 6">
            <a:extLst>
              <a:ext uri="{FF2B5EF4-FFF2-40B4-BE49-F238E27FC236}">
                <a16:creationId xmlns:a16="http://schemas.microsoft.com/office/drawing/2014/main" id="{DC1DAFF3-206F-2148-8237-727594B2661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8549" name="Rectangle 7">
            <a:extLst>
              <a:ext uri="{FF2B5EF4-FFF2-40B4-BE49-F238E27FC236}">
                <a16:creationId xmlns:a16="http://schemas.microsoft.com/office/drawing/2014/main" id="{877DD02F-1B66-7247-A237-EC5B0E6BA4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D3340D-43FB-8F46-A29B-1C9DF40C1A43}" type="slidenum">
              <a:rPr lang="en-AU" altLang="en-US" sz="1300" smtClean="0">
                <a:latin typeface="Times New Roman" panose="02020603050405020304" pitchFamily="18" charset="0"/>
              </a:rPr>
              <a:pPr/>
              <a:t>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8550" name="Rectangle 2">
            <a:extLst>
              <a:ext uri="{FF2B5EF4-FFF2-40B4-BE49-F238E27FC236}">
                <a16:creationId xmlns:a16="http://schemas.microsoft.com/office/drawing/2014/main" id="{3FD6D11A-4D8C-B746-99DF-FF289AB1BF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>
            <a:extLst>
              <a:ext uri="{FF2B5EF4-FFF2-40B4-BE49-F238E27FC236}">
                <a16:creationId xmlns:a16="http://schemas.microsoft.com/office/drawing/2014/main" id="{8A4C1DCD-13DC-274B-8877-B41D317BF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417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BD319B48-FB89-134C-86AA-53B7D3D248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A42E3BC8-D71F-ED42-B350-B8F70DC6317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52870C-EBF1-C04C-98FD-946C2DD0F220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0596" name="Rectangle 6">
            <a:extLst>
              <a:ext uri="{FF2B5EF4-FFF2-40B4-BE49-F238E27FC236}">
                <a16:creationId xmlns:a16="http://schemas.microsoft.com/office/drawing/2014/main" id="{18439222-B314-B640-BEA5-DB35D45C0F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0597" name="Rectangle 7">
            <a:extLst>
              <a:ext uri="{FF2B5EF4-FFF2-40B4-BE49-F238E27FC236}">
                <a16:creationId xmlns:a16="http://schemas.microsoft.com/office/drawing/2014/main" id="{FF7663FA-62B2-FE4F-92E3-33DC3E7351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F3A3E9-7837-2148-A9FD-96F865D8394D}" type="slidenum">
              <a:rPr lang="en-AU" altLang="en-US" sz="1300" smtClean="0">
                <a:latin typeface="Times New Roman" panose="02020603050405020304" pitchFamily="18" charset="0"/>
              </a:rPr>
              <a:pPr/>
              <a:t>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0598" name="Rectangle 2">
            <a:extLst>
              <a:ext uri="{FF2B5EF4-FFF2-40B4-BE49-F238E27FC236}">
                <a16:creationId xmlns:a16="http://schemas.microsoft.com/office/drawing/2014/main" id="{AAF0D1D6-DC56-E74E-AD23-0F3467450A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9" name="Rectangle 3">
            <a:extLst>
              <a:ext uri="{FF2B5EF4-FFF2-40B4-BE49-F238E27FC236}">
                <a16:creationId xmlns:a16="http://schemas.microsoft.com/office/drawing/2014/main" id="{87D00815-B405-AE4E-8F80-A9D9FD20F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0861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98E0BB1-5936-184D-BA78-0DA99EAABD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B918DB94-0B6F-7044-AF78-457FAD305EC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B1CB5C-491E-384B-AFC1-21B20EDE4C46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2644" name="Rectangle 6">
            <a:extLst>
              <a:ext uri="{FF2B5EF4-FFF2-40B4-BE49-F238E27FC236}">
                <a16:creationId xmlns:a16="http://schemas.microsoft.com/office/drawing/2014/main" id="{83F22FB7-299D-144B-9117-3BC78C39289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2645" name="Rectangle 7">
            <a:extLst>
              <a:ext uri="{FF2B5EF4-FFF2-40B4-BE49-F238E27FC236}">
                <a16:creationId xmlns:a16="http://schemas.microsoft.com/office/drawing/2014/main" id="{DC3CA409-1584-CD41-AFFF-81645376DA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0D39B5-447C-F542-9603-461C0CE13500}" type="slidenum">
              <a:rPr lang="en-AU" altLang="en-US" sz="1300" smtClean="0">
                <a:latin typeface="Times New Roman" panose="02020603050405020304" pitchFamily="18" charset="0"/>
              </a:rPr>
              <a:pPr/>
              <a:t>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2646" name="Rectangle 2">
            <a:extLst>
              <a:ext uri="{FF2B5EF4-FFF2-40B4-BE49-F238E27FC236}">
                <a16:creationId xmlns:a16="http://schemas.microsoft.com/office/drawing/2014/main" id="{C2BCB939-5164-2F41-AD6B-23F0667BE5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>
            <a:extLst>
              <a:ext uri="{FF2B5EF4-FFF2-40B4-BE49-F238E27FC236}">
                <a16:creationId xmlns:a16="http://schemas.microsoft.com/office/drawing/2014/main" id="{8477D676-7544-444A-8E77-CB150C0C8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4329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C47D4CE1-A62A-8748-808F-69C79A41F8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EE6F054E-3F94-8845-8370-9BB195D293F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2AD404-7954-D642-AD42-447D3F726B8D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4692" name="Rectangle 6">
            <a:extLst>
              <a:ext uri="{FF2B5EF4-FFF2-40B4-BE49-F238E27FC236}">
                <a16:creationId xmlns:a16="http://schemas.microsoft.com/office/drawing/2014/main" id="{EBB4B3B2-D2D5-3B41-B1E5-C9A13BE3A2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4693" name="Rectangle 7">
            <a:extLst>
              <a:ext uri="{FF2B5EF4-FFF2-40B4-BE49-F238E27FC236}">
                <a16:creationId xmlns:a16="http://schemas.microsoft.com/office/drawing/2014/main" id="{21BF6522-3888-864F-9F5B-9054EC522F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6BEAEC-7CDF-6547-9105-7686391620D0}" type="slidenum">
              <a:rPr lang="en-AU" altLang="en-US" sz="1300" smtClean="0">
                <a:latin typeface="Times New Roman" panose="02020603050405020304" pitchFamily="18" charset="0"/>
              </a:rPr>
              <a:pPr/>
              <a:t>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4694" name="Rectangle 2">
            <a:extLst>
              <a:ext uri="{FF2B5EF4-FFF2-40B4-BE49-F238E27FC236}">
                <a16:creationId xmlns:a16="http://schemas.microsoft.com/office/drawing/2014/main" id="{3B1FB7ED-D5D5-7A42-ACF8-BF507EFFC1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>
            <a:extLst>
              <a:ext uri="{FF2B5EF4-FFF2-40B4-BE49-F238E27FC236}">
                <a16:creationId xmlns:a16="http://schemas.microsoft.com/office/drawing/2014/main" id="{B461073C-225A-A845-8B95-F2FE19261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416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7B778F1B-012C-774C-B62E-9F6A0E5D70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32142D22-5CD5-3D43-9EDB-D3FE1EA89F3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3B46DA-5CD3-1049-977E-2B2693A5D393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6740" name="Rectangle 6">
            <a:extLst>
              <a:ext uri="{FF2B5EF4-FFF2-40B4-BE49-F238E27FC236}">
                <a16:creationId xmlns:a16="http://schemas.microsoft.com/office/drawing/2014/main" id="{3E8F1655-99A8-F042-89A6-69C662E8EA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6741" name="Rectangle 7">
            <a:extLst>
              <a:ext uri="{FF2B5EF4-FFF2-40B4-BE49-F238E27FC236}">
                <a16:creationId xmlns:a16="http://schemas.microsoft.com/office/drawing/2014/main" id="{FAD11D9B-CF28-BE4C-A43A-34BBC925CC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FEFEED-C511-4942-BEFC-54A52EC0919F}" type="slidenum">
              <a:rPr lang="en-AU" altLang="en-US" sz="1300" smtClean="0">
                <a:latin typeface="Times New Roman" panose="02020603050405020304" pitchFamily="18" charset="0"/>
              </a:rPr>
              <a:pPr/>
              <a:t>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6742" name="Rectangle 2">
            <a:extLst>
              <a:ext uri="{FF2B5EF4-FFF2-40B4-BE49-F238E27FC236}">
                <a16:creationId xmlns:a16="http://schemas.microsoft.com/office/drawing/2014/main" id="{9C0DC269-BC52-C74D-A200-5E1FB07153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>
            <a:extLst>
              <a:ext uri="{FF2B5EF4-FFF2-40B4-BE49-F238E27FC236}">
                <a16:creationId xmlns:a16="http://schemas.microsoft.com/office/drawing/2014/main" id="{1E13A129-BC2B-BD4C-A32F-924DAF4BF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73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0FE50849-6619-A641-AFDE-311FECCB8F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52929421-009C-9048-8AAE-7494D2CC22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7198A0-46B4-BB4C-AEF4-EA8CFEBDC2C0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8788" name="Rectangle 6">
            <a:extLst>
              <a:ext uri="{FF2B5EF4-FFF2-40B4-BE49-F238E27FC236}">
                <a16:creationId xmlns:a16="http://schemas.microsoft.com/office/drawing/2014/main" id="{3CF94130-66AD-524D-8873-687D9A1037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8789" name="Rectangle 7">
            <a:extLst>
              <a:ext uri="{FF2B5EF4-FFF2-40B4-BE49-F238E27FC236}">
                <a16:creationId xmlns:a16="http://schemas.microsoft.com/office/drawing/2014/main" id="{8B18E5E3-070B-474B-8C75-F1E765DDCE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BAED89-76A2-A341-81C5-E68502E2FD3A}" type="slidenum">
              <a:rPr lang="en-AU" altLang="en-US" sz="1300" smtClean="0">
                <a:latin typeface="Times New Roman" panose="02020603050405020304" pitchFamily="18" charset="0"/>
              </a:rPr>
              <a:pPr/>
              <a:t>23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8790" name="Rectangle 2">
            <a:extLst>
              <a:ext uri="{FF2B5EF4-FFF2-40B4-BE49-F238E27FC236}">
                <a16:creationId xmlns:a16="http://schemas.microsoft.com/office/drawing/2014/main" id="{C69A5046-D188-6E43-AB29-55692FC829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>
            <a:extLst>
              <a:ext uri="{FF2B5EF4-FFF2-40B4-BE49-F238E27FC236}">
                <a16:creationId xmlns:a16="http://schemas.microsoft.com/office/drawing/2014/main" id="{D7850B52-F115-6447-909C-688C1F2D6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08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3875E7E0-EF1B-2245-BDEC-CBA9F074D0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CB65050-FE6D-CB4A-BE52-7B3BDF4C12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F81025-4EB8-9D4D-8D1C-0784FF0924C7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AC33EBDA-D27D-494D-88D9-04599D3E56E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5541" name="Rectangle 7">
            <a:extLst>
              <a:ext uri="{FF2B5EF4-FFF2-40B4-BE49-F238E27FC236}">
                <a16:creationId xmlns:a16="http://schemas.microsoft.com/office/drawing/2014/main" id="{74638C60-2B9B-2D49-8BB1-0820085898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39A3E1-77C7-9844-AD5D-129EFA4F96D8}" type="slidenum">
              <a:rPr lang="en-AU" altLang="en-US" sz="1300" smtClean="0">
                <a:latin typeface="Times New Roman" panose="02020603050405020304" pitchFamily="18" charset="0"/>
              </a:rPr>
              <a:pPr/>
              <a:t>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5542" name="Rectangle 2">
            <a:extLst>
              <a:ext uri="{FF2B5EF4-FFF2-40B4-BE49-F238E27FC236}">
                <a16:creationId xmlns:a16="http://schemas.microsoft.com/office/drawing/2014/main" id="{12C2215E-9184-7744-B05E-487448684D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>
            <a:extLst>
              <a:ext uri="{FF2B5EF4-FFF2-40B4-BE49-F238E27FC236}">
                <a16:creationId xmlns:a16="http://schemas.microsoft.com/office/drawing/2014/main" id="{CB1E532B-548A-2C4B-810C-03DDF175D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430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3FA58E09-0B28-CB4A-9EBB-06D87E99E2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82526251-0D56-284F-AA36-1C47FDDB902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083778-4516-B84F-8B52-08B76C21ED7C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0836" name="Rectangle 6">
            <a:extLst>
              <a:ext uri="{FF2B5EF4-FFF2-40B4-BE49-F238E27FC236}">
                <a16:creationId xmlns:a16="http://schemas.microsoft.com/office/drawing/2014/main" id="{BCE7DCDB-454B-604B-9D45-85C0178E924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0837" name="Rectangle 7">
            <a:extLst>
              <a:ext uri="{FF2B5EF4-FFF2-40B4-BE49-F238E27FC236}">
                <a16:creationId xmlns:a16="http://schemas.microsoft.com/office/drawing/2014/main" id="{15CC1036-D90B-6E4E-A6E0-1E14C860F4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68EE1D-9EAB-6344-A963-64CF4DE83D8F}" type="slidenum">
              <a:rPr lang="en-AU" altLang="en-US" sz="1300" smtClean="0">
                <a:latin typeface="Times New Roman" panose="02020603050405020304" pitchFamily="18" charset="0"/>
              </a:rPr>
              <a:pPr/>
              <a:t>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0838" name="Rectangle 2">
            <a:extLst>
              <a:ext uri="{FF2B5EF4-FFF2-40B4-BE49-F238E27FC236}">
                <a16:creationId xmlns:a16="http://schemas.microsoft.com/office/drawing/2014/main" id="{ECAB882C-AAAB-A44B-A512-2CB605B2AE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9" name="Rectangle 3">
            <a:extLst>
              <a:ext uri="{FF2B5EF4-FFF2-40B4-BE49-F238E27FC236}">
                <a16:creationId xmlns:a16="http://schemas.microsoft.com/office/drawing/2014/main" id="{EE47C9ED-3391-FC43-9419-A6B752EAD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9439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B74CE88E-DEC6-CB40-907F-90CAE413D2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9C38701A-0188-CC4D-AEED-699923F8CE0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1FBE11-E30E-1F4C-AA20-0A271C54978F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4932" name="Rectangle 6">
            <a:extLst>
              <a:ext uri="{FF2B5EF4-FFF2-40B4-BE49-F238E27FC236}">
                <a16:creationId xmlns:a16="http://schemas.microsoft.com/office/drawing/2014/main" id="{E4A51339-B452-7E4B-8F3F-31B41B1DD9F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4933" name="Rectangle 7">
            <a:extLst>
              <a:ext uri="{FF2B5EF4-FFF2-40B4-BE49-F238E27FC236}">
                <a16:creationId xmlns:a16="http://schemas.microsoft.com/office/drawing/2014/main" id="{990AC9C8-9A34-774C-826D-5C228C1D09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684075-EA22-0B40-B9B3-4A41907A0A32}" type="slidenum">
              <a:rPr lang="en-AU" altLang="en-US" sz="1300" smtClean="0">
                <a:latin typeface="Times New Roman" panose="02020603050405020304" pitchFamily="18" charset="0"/>
              </a:rPr>
              <a:pPr/>
              <a:t>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4934" name="Rectangle 2">
            <a:extLst>
              <a:ext uri="{FF2B5EF4-FFF2-40B4-BE49-F238E27FC236}">
                <a16:creationId xmlns:a16="http://schemas.microsoft.com/office/drawing/2014/main" id="{1B3B8580-D2E5-8840-A903-2EC93A914F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>
            <a:extLst>
              <a:ext uri="{FF2B5EF4-FFF2-40B4-BE49-F238E27FC236}">
                <a16:creationId xmlns:a16="http://schemas.microsoft.com/office/drawing/2014/main" id="{3D3F7C70-1E6D-C24D-85B5-3EDEC4142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868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4D53B8F5-46C5-AA4F-87D8-ABFE621BA5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5DA1AE39-2D4C-A140-89C0-80CE8A31B9D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8695D9-78A6-AF47-8B59-5D1F9D274E5C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2884" name="Rectangle 6">
            <a:extLst>
              <a:ext uri="{FF2B5EF4-FFF2-40B4-BE49-F238E27FC236}">
                <a16:creationId xmlns:a16="http://schemas.microsoft.com/office/drawing/2014/main" id="{32C746C5-2C1C-4B4B-B15C-2458A35CF4A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2885" name="Rectangle 7">
            <a:extLst>
              <a:ext uri="{FF2B5EF4-FFF2-40B4-BE49-F238E27FC236}">
                <a16:creationId xmlns:a16="http://schemas.microsoft.com/office/drawing/2014/main" id="{51045E89-B395-594B-A496-FE577A20CC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833E88-C393-B245-A41E-F5CFB0305016}" type="slidenum">
              <a:rPr lang="en-AU" altLang="en-US" sz="1300" smtClean="0">
                <a:latin typeface="Times New Roman" panose="02020603050405020304" pitchFamily="18" charset="0"/>
              </a:rPr>
              <a:pPr/>
              <a:t>26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2886" name="Rectangle 2">
            <a:extLst>
              <a:ext uri="{FF2B5EF4-FFF2-40B4-BE49-F238E27FC236}">
                <a16:creationId xmlns:a16="http://schemas.microsoft.com/office/drawing/2014/main" id="{3A9EA703-AAFA-A746-A755-42E9D657F1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>
            <a:extLst>
              <a:ext uri="{FF2B5EF4-FFF2-40B4-BE49-F238E27FC236}">
                <a16:creationId xmlns:a16="http://schemas.microsoft.com/office/drawing/2014/main" id="{37EA15F8-D5C5-4444-B767-4571A2C05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0082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3120C2B4-E0FA-3D47-A609-7BF11E1E90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CC814161-F4BA-0042-8169-9C400AF12B3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4EC160-A595-3449-8576-3442CA8525CA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6980" name="Rectangle 6">
            <a:extLst>
              <a:ext uri="{FF2B5EF4-FFF2-40B4-BE49-F238E27FC236}">
                <a16:creationId xmlns:a16="http://schemas.microsoft.com/office/drawing/2014/main" id="{BE7A5E92-5340-9742-9C59-50842DA1934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6981" name="Rectangle 7">
            <a:extLst>
              <a:ext uri="{FF2B5EF4-FFF2-40B4-BE49-F238E27FC236}">
                <a16:creationId xmlns:a16="http://schemas.microsoft.com/office/drawing/2014/main" id="{02D3851A-B415-094A-BD70-190B60CF30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D27F14-D979-B74F-A2CC-BD87ECA2092C}" type="slidenum">
              <a:rPr lang="en-AU" altLang="en-US" sz="1300" smtClean="0">
                <a:latin typeface="Times New Roman" panose="02020603050405020304" pitchFamily="18" charset="0"/>
              </a:rPr>
              <a:pPr/>
              <a:t>27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6982" name="Rectangle 2">
            <a:extLst>
              <a:ext uri="{FF2B5EF4-FFF2-40B4-BE49-F238E27FC236}">
                <a16:creationId xmlns:a16="http://schemas.microsoft.com/office/drawing/2014/main" id="{0463EB5F-36E0-F043-B264-57E8292A83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>
            <a:extLst>
              <a:ext uri="{FF2B5EF4-FFF2-40B4-BE49-F238E27FC236}">
                <a16:creationId xmlns:a16="http://schemas.microsoft.com/office/drawing/2014/main" id="{5493F563-EEA2-D64E-B945-EA293CA80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9734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BBA2DB8F-1100-084B-B1D1-3E36E5BEEE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7F7B7FA8-D4EB-7644-8E15-7AE22F2B94B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BF4A84-EE3B-2A46-979D-0333E0D95AFC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9028" name="Rectangle 6">
            <a:extLst>
              <a:ext uri="{FF2B5EF4-FFF2-40B4-BE49-F238E27FC236}">
                <a16:creationId xmlns:a16="http://schemas.microsoft.com/office/drawing/2014/main" id="{3917A0CA-BCCF-2E4D-BE79-5C5466154D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9029" name="Rectangle 7">
            <a:extLst>
              <a:ext uri="{FF2B5EF4-FFF2-40B4-BE49-F238E27FC236}">
                <a16:creationId xmlns:a16="http://schemas.microsoft.com/office/drawing/2014/main" id="{2D6A2F37-C82D-194F-AF6F-63055C9575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F29842-F5A0-7642-ACF7-58545FE8A4F9}" type="slidenum">
              <a:rPr lang="en-AU" altLang="en-US" sz="1300" smtClean="0">
                <a:latin typeface="Times New Roman" panose="02020603050405020304" pitchFamily="18" charset="0"/>
              </a:rPr>
              <a:pPr/>
              <a:t>28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9030" name="Rectangle 2">
            <a:extLst>
              <a:ext uri="{FF2B5EF4-FFF2-40B4-BE49-F238E27FC236}">
                <a16:creationId xmlns:a16="http://schemas.microsoft.com/office/drawing/2014/main" id="{CDFF0D46-9F0E-934B-A2DD-520F9CAF3D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>
            <a:extLst>
              <a:ext uri="{FF2B5EF4-FFF2-40B4-BE49-F238E27FC236}">
                <a16:creationId xmlns:a16="http://schemas.microsoft.com/office/drawing/2014/main" id="{20162998-705B-234A-97FE-ECBB09EA8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461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267C919-716F-8244-B996-01418ED237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E42E9484-EF7D-CA4A-90DC-8DDDBB281E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EF0753-0E3A-8245-82AB-4B15D86AC20F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1076" name="Rectangle 6">
            <a:extLst>
              <a:ext uri="{FF2B5EF4-FFF2-40B4-BE49-F238E27FC236}">
                <a16:creationId xmlns:a16="http://schemas.microsoft.com/office/drawing/2014/main" id="{38BF10F7-A051-F04A-A17E-1F991BB784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1077" name="Rectangle 7">
            <a:extLst>
              <a:ext uri="{FF2B5EF4-FFF2-40B4-BE49-F238E27FC236}">
                <a16:creationId xmlns:a16="http://schemas.microsoft.com/office/drawing/2014/main" id="{4C9D6517-23F1-8945-BB67-BE660398DA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23BF65-97F0-9C4E-A28A-D10F5B33C755}" type="slidenum">
              <a:rPr lang="en-AU" altLang="en-US" sz="1300" smtClean="0">
                <a:latin typeface="Times New Roman" panose="02020603050405020304" pitchFamily="18" charset="0"/>
              </a:rPr>
              <a:pPr/>
              <a:t>29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1078" name="Rectangle 2">
            <a:extLst>
              <a:ext uri="{FF2B5EF4-FFF2-40B4-BE49-F238E27FC236}">
                <a16:creationId xmlns:a16="http://schemas.microsoft.com/office/drawing/2014/main" id="{E60413CE-01FB-1240-B8DD-636354B67D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>
            <a:extLst>
              <a:ext uri="{FF2B5EF4-FFF2-40B4-BE49-F238E27FC236}">
                <a16:creationId xmlns:a16="http://schemas.microsoft.com/office/drawing/2014/main" id="{2DFC1621-9F18-4F44-A28A-9A39B5FAC9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999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23CEDEFF-D35C-284C-A953-200E4E0541C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AF95C01F-618D-6B4C-9C3D-D6E333DCD58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377E43-F1F7-9D4D-9E3C-96B6A5298D5C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5172" name="Rectangle 6">
            <a:extLst>
              <a:ext uri="{FF2B5EF4-FFF2-40B4-BE49-F238E27FC236}">
                <a16:creationId xmlns:a16="http://schemas.microsoft.com/office/drawing/2014/main" id="{AC4041B8-18D2-934D-87EA-2A826AEFE4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5173" name="Rectangle 7">
            <a:extLst>
              <a:ext uri="{FF2B5EF4-FFF2-40B4-BE49-F238E27FC236}">
                <a16:creationId xmlns:a16="http://schemas.microsoft.com/office/drawing/2014/main" id="{F6F8519D-06BC-2F43-95C7-E44D6C7B34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F4BC30-0AC4-544A-B34C-BB83E8F41BB2}" type="slidenum">
              <a:rPr lang="en-AU" altLang="en-US" sz="1300" smtClean="0">
                <a:latin typeface="Times New Roman" panose="02020603050405020304" pitchFamily="18" charset="0"/>
              </a:rPr>
              <a:pPr/>
              <a:t>30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5174" name="Rectangle 2">
            <a:extLst>
              <a:ext uri="{FF2B5EF4-FFF2-40B4-BE49-F238E27FC236}">
                <a16:creationId xmlns:a16="http://schemas.microsoft.com/office/drawing/2014/main" id="{F1DE046F-0846-E342-AFF6-E58B0CE5F0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5" name="Rectangle 3">
            <a:extLst>
              <a:ext uri="{FF2B5EF4-FFF2-40B4-BE49-F238E27FC236}">
                <a16:creationId xmlns:a16="http://schemas.microsoft.com/office/drawing/2014/main" id="{6CA0884D-B2E8-D248-B81F-0440EE3D63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658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6D56A514-63EF-E84C-8B69-EFAC4A6DC5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B341C10E-D862-1949-A77C-25C25737C0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0726AB-21DB-E741-B84E-EAEA85C0A992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7220" name="Rectangle 6">
            <a:extLst>
              <a:ext uri="{FF2B5EF4-FFF2-40B4-BE49-F238E27FC236}">
                <a16:creationId xmlns:a16="http://schemas.microsoft.com/office/drawing/2014/main" id="{57E55D10-07B7-CF47-8FC9-C6EB624F58C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7221" name="Rectangle 7">
            <a:extLst>
              <a:ext uri="{FF2B5EF4-FFF2-40B4-BE49-F238E27FC236}">
                <a16:creationId xmlns:a16="http://schemas.microsoft.com/office/drawing/2014/main" id="{F66293D7-A451-6C4A-8EBD-A68FD2AAD8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59A3E9-6038-1446-97D2-4477983BFA3A}" type="slidenum">
              <a:rPr lang="en-AU" altLang="en-US" sz="1300" smtClean="0">
                <a:latin typeface="Times New Roman" panose="02020603050405020304" pitchFamily="18" charset="0"/>
              </a:rPr>
              <a:pPr/>
              <a:t>31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7222" name="Rectangle 2">
            <a:extLst>
              <a:ext uri="{FF2B5EF4-FFF2-40B4-BE49-F238E27FC236}">
                <a16:creationId xmlns:a16="http://schemas.microsoft.com/office/drawing/2014/main" id="{E68D1D1B-F39B-3346-BF33-40BB10BB91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>
            <a:extLst>
              <a:ext uri="{FF2B5EF4-FFF2-40B4-BE49-F238E27FC236}">
                <a16:creationId xmlns:a16="http://schemas.microsoft.com/office/drawing/2014/main" id="{BC35F5DF-BFD9-6C4C-853F-2D41507416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3776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49D6DB43-A408-D147-8C49-E4F13F7A94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41640EBD-2FAD-EF43-9128-D85D640BD46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3C7287-E8A5-A34F-AACF-75ABE9B6327D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9268" name="Rectangle 6">
            <a:extLst>
              <a:ext uri="{FF2B5EF4-FFF2-40B4-BE49-F238E27FC236}">
                <a16:creationId xmlns:a16="http://schemas.microsoft.com/office/drawing/2014/main" id="{28B485AA-1A06-5D4D-97D5-9D57A08C3B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9269" name="Rectangle 7">
            <a:extLst>
              <a:ext uri="{FF2B5EF4-FFF2-40B4-BE49-F238E27FC236}">
                <a16:creationId xmlns:a16="http://schemas.microsoft.com/office/drawing/2014/main" id="{E457FF12-F6AA-7741-B2F1-26FFE770A4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C3DCF0-1A5E-624F-8DAB-05E0D1CCC42D}" type="slidenum">
              <a:rPr lang="en-AU" altLang="en-US" sz="1300" smtClean="0">
                <a:latin typeface="Times New Roman" panose="02020603050405020304" pitchFamily="18" charset="0"/>
              </a:rPr>
              <a:pPr/>
              <a:t>32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9270" name="Rectangle 2">
            <a:extLst>
              <a:ext uri="{FF2B5EF4-FFF2-40B4-BE49-F238E27FC236}">
                <a16:creationId xmlns:a16="http://schemas.microsoft.com/office/drawing/2014/main" id="{2BBE0672-91D6-D644-B064-72A09EEDBF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1" name="Rectangle 3">
            <a:extLst>
              <a:ext uri="{FF2B5EF4-FFF2-40B4-BE49-F238E27FC236}">
                <a16:creationId xmlns:a16="http://schemas.microsoft.com/office/drawing/2014/main" id="{6620B2A4-290F-2E47-9218-C13E1451C0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8305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6D7C7DD7-FC75-D249-B46E-2C90C71B36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ED9E8129-D9BF-264F-ADCE-B71C54947B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03A40F-BC62-1D4A-8CBB-A17A9DE26235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1316" name="Rectangle 6">
            <a:extLst>
              <a:ext uri="{FF2B5EF4-FFF2-40B4-BE49-F238E27FC236}">
                <a16:creationId xmlns:a16="http://schemas.microsoft.com/office/drawing/2014/main" id="{6DF1FF9C-3582-1144-BF67-3FC76974285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41317" name="Rectangle 7">
            <a:extLst>
              <a:ext uri="{FF2B5EF4-FFF2-40B4-BE49-F238E27FC236}">
                <a16:creationId xmlns:a16="http://schemas.microsoft.com/office/drawing/2014/main" id="{7E9DB276-5B6B-F547-9E86-4E9CAA7CDE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261A59-CCAA-D94C-B26E-CD8637FD14C4}" type="slidenum">
              <a:rPr lang="en-AU" altLang="en-US" sz="1300" smtClean="0">
                <a:latin typeface="Times New Roman" panose="02020603050405020304" pitchFamily="18" charset="0"/>
              </a:rPr>
              <a:pPr/>
              <a:t>33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1318" name="Rectangle 2">
            <a:extLst>
              <a:ext uri="{FF2B5EF4-FFF2-40B4-BE49-F238E27FC236}">
                <a16:creationId xmlns:a16="http://schemas.microsoft.com/office/drawing/2014/main" id="{B3560A96-D086-9D40-9986-929A02863B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9" name="Rectangle 3">
            <a:extLst>
              <a:ext uri="{FF2B5EF4-FFF2-40B4-BE49-F238E27FC236}">
                <a16:creationId xmlns:a16="http://schemas.microsoft.com/office/drawing/2014/main" id="{8FD74E0D-AB62-CD4D-810F-62FF6CB60F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209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F14FDDB6-045B-6843-B695-F5380634B9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6896F4C4-F066-8E4D-9FD2-11B9B9B72D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BE36A8-4655-B749-8D4F-481C3B50D736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38A595C8-BCA0-C743-A8D6-E3AD1A7FCCD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28A0B7B4-8C06-D54A-853C-31B9232F7D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359EF3-5EB3-0348-81BF-2A281198F03C}" type="slidenum">
              <a:rPr lang="en-AU" altLang="en-US" sz="1300" smtClean="0">
                <a:latin typeface="Times New Roman" panose="02020603050405020304" pitchFamily="18" charset="0"/>
              </a:rPr>
              <a:pPr/>
              <a:t>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535F11A1-6BFF-4448-B914-03C6796AC3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4A9733D2-68E6-1D4E-A9A9-8AF3EF2E2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0204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2A51B09E-1351-F545-A4D0-A669164BD4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421C8E0A-F6A5-BB4A-BDD0-A2C53D77E2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4F7A71-B267-794E-BA09-8B451E27C0FE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3364" name="Rectangle 6">
            <a:extLst>
              <a:ext uri="{FF2B5EF4-FFF2-40B4-BE49-F238E27FC236}">
                <a16:creationId xmlns:a16="http://schemas.microsoft.com/office/drawing/2014/main" id="{4505D4DE-370C-964E-A3AC-A70BBBC342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43365" name="Rectangle 7">
            <a:extLst>
              <a:ext uri="{FF2B5EF4-FFF2-40B4-BE49-F238E27FC236}">
                <a16:creationId xmlns:a16="http://schemas.microsoft.com/office/drawing/2014/main" id="{3AAD0D9B-A326-FF4A-B053-927381F512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BC0913-CC82-9042-9E4B-2B4E960E25DB}" type="slidenum">
              <a:rPr lang="en-AU" altLang="en-US" sz="1300" smtClean="0">
                <a:latin typeface="Times New Roman" panose="02020603050405020304" pitchFamily="18" charset="0"/>
              </a:rPr>
              <a:pPr/>
              <a:t>34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3366" name="Rectangle 2">
            <a:extLst>
              <a:ext uri="{FF2B5EF4-FFF2-40B4-BE49-F238E27FC236}">
                <a16:creationId xmlns:a16="http://schemas.microsoft.com/office/drawing/2014/main" id="{C71BA100-C1C3-114C-8AD9-A95057B6D0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7" name="Rectangle 3">
            <a:extLst>
              <a:ext uri="{FF2B5EF4-FFF2-40B4-BE49-F238E27FC236}">
                <a16:creationId xmlns:a16="http://schemas.microsoft.com/office/drawing/2014/main" id="{498702FA-ABF3-7448-9557-4F05147D1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364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D07D91A0-23AA-804D-B4D6-4D1DD5E22C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A3B4886F-16E7-9A41-A1FE-9CCF3DFBFC9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39715C-54E8-CF4B-9C89-4E5DC33CE9D1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7460" name="Rectangle 6">
            <a:extLst>
              <a:ext uri="{FF2B5EF4-FFF2-40B4-BE49-F238E27FC236}">
                <a16:creationId xmlns:a16="http://schemas.microsoft.com/office/drawing/2014/main" id="{91AB4D1B-C4AD-B246-9758-0A6BE1ECA22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47461" name="Rectangle 7">
            <a:extLst>
              <a:ext uri="{FF2B5EF4-FFF2-40B4-BE49-F238E27FC236}">
                <a16:creationId xmlns:a16="http://schemas.microsoft.com/office/drawing/2014/main" id="{DC617B7E-CBB3-FA43-9021-24A26E8DEB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5D408E-784C-E24A-8DDB-687829026588}" type="slidenum">
              <a:rPr lang="en-AU" altLang="en-US" sz="1300" smtClean="0">
                <a:latin typeface="Times New Roman" panose="02020603050405020304" pitchFamily="18" charset="0"/>
              </a:rPr>
              <a:pPr/>
              <a:t>35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7462" name="Rectangle 2">
            <a:extLst>
              <a:ext uri="{FF2B5EF4-FFF2-40B4-BE49-F238E27FC236}">
                <a16:creationId xmlns:a16="http://schemas.microsoft.com/office/drawing/2014/main" id="{C3652243-F618-8641-9194-056ABD304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3" name="Rectangle 3">
            <a:extLst>
              <a:ext uri="{FF2B5EF4-FFF2-40B4-BE49-F238E27FC236}">
                <a16:creationId xmlns:a16="http://schemas.microsoft.com/office/drawing/2014/main" id="{FF51CBCB-2A0E-D149-95DE-F1DC393EBD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261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5C51271A-A45A-7B41-A72A-6BBF7220D0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02DDB615-4C6D-2C4C-BCA9-4362CF23C56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08C4FB-0150-EE43-9A7C-FE03EF5A9A0E}" type="datetime3">
              <a:rPr lang="en-AU" altLang="en-US" sz="1300" smtClean="0">
                <a:latin typeface="Times New Roman" panose="02020603050405020304" pitchFamily="18" charset="0"/>
              </a:rPr>
              <a:pPr/>
              <a:t>2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3604" name="Rectangle 6">
            <a:extLst>
              <a:ext uri="{FF2B5EF4-FFF2-40B4-BE49-F238E27FC236}">
                <a16:creationId xmlns:a16="http://schemas.microsoft.com/office/drawing/2014/main" id="{48870081-A3BC-4747-A3C8-420596D301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3605" name="Rectangle 7">
            <a:extLst>
              <a:ext uri="{FF2B5EF4-FFF2-40B4-BE49-F238E27FC236}">
                <a16:creationId xmlns:a16="http://schemas.microsoft.com/office/drawing/2014/main" id="{9E5F0C9B-1BA6-034F-9ADD-808DDE4B2D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52F7FD-05D9-034A-B1D5-F37CC2B7F7C0}" type="slidenum">
              <a:rPr lang="en-AU" altLang="en-US" sz="1300" smtClean="0">
                <a:latin typeface="Times New Roman" panose="02020603050405020304" pitchFamily="18" charset="0"/>
              </a:rPr>
              <a:pPr/>
              <a:t>36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3606" name="Rectangle 2">
            <a:extLst>
              <a:ext uri="{FF2B5EF4-FFF2-40B4-BE49-F238E27FC236}">
                <a16:creationId xmlns:a16="http://schemas.microsoft.com/office/drawing/2014/main" id="{CEDD13C6-E17D-C948-B83F-FE9BA23D93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>
            <a:extLst>
              <a:ext uri="{FF2B5EF4-FFF2-40B4-BE49-F238E27FC236}">
                <a16:creationId xmlns:a16="http://schemas.microsoft.com/office/drawing/2014/main" id="{AA3CF512-BC0A-FA4F-9D5C-75FA0228C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012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1EDBBCCF-A6FB-5E46-8542-7F7230AA54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9C148A1C-255B-C34C-BC1C-D04065214A8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CE82AF-F66E-B842-9371-32B314AC9A55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5652" name="Rectangle 6">
            <a:extLst>
              <a:ext uri="{FF2B5EF4-FFF2-40B4-BE49-F238E27FC236}">
                <a16:creationId xmlns:a16="http://schemas.microsoft.com/office/drawing/2014/main" id="{5282FE47-4F9A-DF45-AAC4-07BD6BAA54D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5653" name="Rectangle 7">
            <a:extLst>
              <a:ext uri="{FF2B5EF4-FFF2-40B4-BE49-F238E27FC236}">
                <a16:creationId xmlns:a16="http://schemas.microsoft.com/office/drawing/2014/main" id="{3B50C464-E847-2842-A276-5EE85C74A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D47DB4-44EF-ED44-961E-9F1B87E18C65}" type="slidenum">
              <a:rPr lang="en-AU" altLang="en-US" sz="1300" smtClean="0">
                <a:latin typeface="Times New Roman" panose="02020603050405020304" pitchFamily="18" charset="0"/>
              </a:rPr>
              <a:pPr/>
              <a:t>37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5654" name="Rectangle 2">
            <a:extLst>
              <a:ext uri="{FF2B5EF4-FFF2-40B4-BE49-F238E27FC236}">
                <a16:creationId xmlns:a16="http://schemas.microsoft.com/office/drawing/2014/main" id="{046C1422-97F9-E644-80D7-DA75AB909F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>
            <a:extLst>
              <a:ext uri="{FF2B5EF4-FFF2-40B4-BE49-F238E27FC236}">
                <a16:creationId xmlns:a16="http://schemas.microsoft.com/office/drawing/2014/main" id="{A7B9F548-05C6-FF46-95C3-6DFCBDD0F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3694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876C7438-8600-F54A-8269-50BFE173D0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A81B2C3D-5DF3-3E4C-8F28-390B0A95209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614AEF-56B8-D642-BFD3-0717A3165ADE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7700" name="Rectangle 6">
            <a:extLst>
              <a:ext uri="{FF2B5EF4-FFF2-40B4-BE49-F238E27FC236}">
                <a16:creationId xmlns:a16="http://schemas.microsoft.com/office/drawing/2014/main" id="{65B9E167-E9F3-AC4D-8AC5-C9FA6C25123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7701" name="Rectangle 7">
            <a:extLst>
              <a:ext uri="{FF2B5EF4-FFF2-40B4-BE49-F238E27FC236}">
                <a16:creationId xmlns:a16="http://schemas.microsoft.com/office/drawing/2014/main" id="{7F406FB0-2805-0D4D-9124-A887B0C3FA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54043F-20F4-E14C-ABC7-5BD1D20DE024}" type="slidenum">
              <a:rPr lang="en-AU" altLang="en-US" sz="1300" smtClean="0">
                <a:latin typeface="Times New Roman" panose="02020603050405020304" pitchFamily="18" charset="0"/>
              </a:rPr>
              <a:pPr/>
              <a:t>38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7702" name="Rectangle 2">
            <a:extLst>
              <a:ext uri="{FF2B5EF4-FFF2-40B4-BE49-F238E27FC236}">
                <a16:creationId xmlns:a16="http://schemas.microsoft.com/office/drawing/2014/main" id="{C928048B-A57E-9944-BB0D-0E6518C3D9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3" name="Rectangle 3">
            <a:extLst>
              <a:ext uri="{FF2B5EF4-FFF2-40B4-BE49-F238E27FC236}">
                <a16:creationId xmlns:a16="http://schemas.microsoft.com/office/drawing/2014/main" id="{5BA5BFB2-C263-E64D-9BFE-C164E59B2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95756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94A96652-0B31-C749-840A-385F964D4C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21B265D5-5AB9-674E-B1E6-2505BDAA30B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7D2172-11D6-8445-AD28-A84A65D7A54E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9748" name="Rectangle 6">
            <a:extLst>
              <a:ext uri="{FF2B5EF4-FFF2-40B4-BE49-F238E27FC236}">
                <a16:creationId xmlns:a16="http://schemas.microsoft.com/office/drawing/2014/main" id="{DC9FD15A-A886-DA4D-A58D-470F05CC50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9749" name="Rectangle 7">
            <a:extLst>
              <a:ext uri="{FF2B5EF4-FFF2-40B4-BE49-F238E27FC236}">
                <a16:creationId xmlns:a16="http://schemas.microsoft.com/office/drawing/2014/main" id="{9FAA2898-5C3E-504F-B363-0B9F2D3861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0CEE25-AF77-ED40-9F79-B37EC8DA743B}" type="slidenum">
              <a:rPr lang="en-AU" altLang="en-US" sz="1300" smtClean="0">
                <a:latin typeface="Times New Roman" panose="02020603050405020304" pitchFamily="18" charset="0"/>
              </a:rPr>
              <a:pPr/>
              <a:t>39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9750" name="Rectangle 2">
            <a:extLst>
              <a:ext uri="{FF2B5EF4-FFF2-40B4-BE49-F238E27FC236}">
                <a16:creationId xmlns:a16="http://schemas.microsoft.com/office/drawing/2014/main" id="{48582E19-7904-8749-BA0D-CBF84EF60A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>
            <a:extLst>
              <a:ext uri="{FF2B5EF4-FFF2-40B4-BE49-F238E27FC236}">
                <a16:creationId xmlns:a16="http://schemas.microsoft.com/office/drawing/2014/main" id="{4D184736-9C14-6742-8A19-07C8A28B82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8497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3884D1DA-F308-C44E-ADF6-546A77BC65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F01F553D-2C8D-DE4E-89E0-B07B7DCA1FE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DF7256-749C-ED45-8392-21A0FA07691F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1796" name="Rectangle 6">
            <a:extLst>
              <a:ext uri="{FF2B5EF4-FFF2-40B4-BE49-F238E27FC236}">
                <a16:creationId xmlns:a16="http://schemas.microsoft.com/office/drawing/2014/main" id="{E6A30FA3-E702-2247-AFDD-DBF3284A21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1797" name="Rectangle 7">
            <a:extLst>
              <a:ext uri="{FF2B5EF4-FFF2-40B4-BE49-F238E27FC236}">
                <a16:creationId xmlns:a16="http://schemas.microsoft.com/office/drawing/2014/main" id="{3414256D-063D-E842-B121-37E22AB6B1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2591B5-931E-E446-BAF4-3095D4743DFF}" type="slidenum">
              <a:rPr lang="en-AU" altLang="en-US" sz="1300" smtClean="0">
                <a:latin typeface="Times New Roman" panose="02020603050405020304" pitchFamily="18" charset="0"/>
              </a:rPr>
              <a:pPr/>
              <a:t>40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1798" name="Rectangle 2">
            <a:extLst>
              <a:ext uri="{FF2B5EF4-FFF2-40B4-BE49-F238E27FC236}">
                <a16:creationId xmlns:a16="http://schemas.microsoft.com/office/drawing/2014/main" id="{64DE55EF-E3E1-184B-BA37-8E68E6A720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9" name="Rectangle 3">
            <a:extLst>
              <a:ext uri="{FF2B5EF4-FFF2-40B4-BE49-F238E27FC236}">
                <a16:creationId xmlns:a16="http://schemas.microsoft.com/office/drawing/2014/main" id="{AAB5545A-F7CD-E544-8D15-FF658B19DF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106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5E7161E5-5B95-B046-A871-70ECCD5D3E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8E8E226-43B5-474C-B174-727DADE433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6B27C2-702E-7E41-8B90-A4BB00E7A479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C889B0C1-0592-D747-BF85-1D58C70A19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1685" name="Rectangle 7">
            <a:extLst>
              <a:ext uri="{FF2B5EF4-FFF2-40B4-BE49-F238E27FC236}">
                <a16:creationId xmlns:a16="http://schemas.microsoft.com/office/drawing/2014/main" id="{213827C4-5850-5B48-8349-A5F9242C89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275163-5CA5-EC4F-BECB-B167D2551A32}" type="slidenum">
              <a:rPr lang="en-AU" altLang="en-US" sz="1300" smtClean="0">
                <a:latin typeface="Times New Roman" panose="02020603050405020304" pitchFamily="18" charset="0"/>
              </a:rPr>
              <a:pPr/>
              <a:t>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1686" name="Rectangle 2">
            <a:extLst>
              <a:ext uri="{FF2B5EF4-FFF2-40B4-BE49-F238E27FC236}">
                <a16:creationId xmlns:a16="http://schemas.microsoft.com/office/drawing/2014/main" id="{F8B2133D-2B33-C846-AEA8-36DAD8434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>
            <a:extLst>
              <a:ext uri="{FF2B5EF4-FFF2-40B4-BE49-F238E27FC236}">
                <a16:creationId xmlns:a16="http://schemas.microsoft.com/office/drawing/2014/main" id="{FC5F438B-18B2-DD4D-AF50-099B844D6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801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35338ADF-A40A-B748-9ADD-262F4D36F3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000C5BD5-DBF9-F440-A6E2-F522FE931F5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FFC46F-544E-5341-A9A4-024FEE083A79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3732" name="Rectangle 6">
            <a:extLst>
              <a:ext uri="{FF2B5EF4-FFF2-40B4-BE49-F238E27FC236}">
                <a16:creationId xmlns:a16="http://schemas.microsoft.com/office/drawing/2014/main" id="{F606363B-EB70-934C-8AD4-3D727AC549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3733" name="Rectangle 7">
            <a:extLst>
              <a:ext uri="{FF2B5EF4-FFF2-40B4-BE49-F238E27FC236}">
                <a16:creationId xmlns:a16="http://schemas.microsoft.com/office/drawing/2014/main" id="{3AF5910F-D711-1F47-9356-BB82B86FDC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F14BB0-FD25-F34A-8802-E00EFD9235AF}" type="slidenum">
              <a:rPr lang="en-AU" altLang="en-US" sz="1300" smtClean="0">
                <a:latin typeface="Times New Roman" panose="02020603050405020304" pitchFamily="18" charset="0"/>
              </a:rPr>
              <a:pPr/>
              <a:t>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3734" name="Rectangle 2">
            <a:extLst>
              <a:ext uri="{FF2B5EF4-FFF2-40B4-BE49-F238E27FC236}">
                <a16:creationId xmlns:a16="http://schemas.microsoft.com/office/drawing/2014/main" id="{51B59D8C-FBCD-3A41-8AA8-D22E575A52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>
            <a:extLst>
              <a:ext uri="{FF2B5EF4-FFF2-40B4-BE49-F238E27FC236}">
                <a16:creationId xmlns:a16="http://schemas.microsoft.com/office/drawing/2014/main" id="{4A1D8FE5-A304-B840-97AA-42DD640BD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2417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DE826F21-95EC-114F-95B0-FA5CDC6244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3EACDB50-93E0-8249-9C46-4C404A6EA8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D4C556-FA7D-0E49-BB0A-94B00F6CAF47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5780" name="Rectangle 6">
            <a:extLst>
              <a:ext uri="{FF2B5EF4-FFF2-40B4-BE49-F238E27FC236}">
                <a16:creationId xmlns:a16="http://schemas.microsoft.com/office/drawing/2014/main" id="{8D93E337-29B3-A04E-8BFD-30E1FD1D464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5781" name="Rectangle 7">
            <a:extLst>
              <a:ext uri="{FF2B5EF4-FFF2-40B4-BE49-F238E27FC236}">
                <a16:creationId xmlns:a16="http://schemas.microsoft.com/office/drawing/2014/main" id="{2FCD7A1A-DCDB-F344-A806-ED8D5C0BBF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7F286C-D578-E746-9773-1F5765E3301F}" type="slidenum">
              <a:rPr lang="en-AU" altLang="en-US" sz="1300" smtClean="0">
                <a:latin typeface="Times New Roman" panose="02020603050405020304" pitchFamily="18" charset="0"/>
              </a:rPr>
              <a:pPr/>
              <a:t>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5782" name="Rectangle 2">
            <a:extLst>
              <a:ext uri="{FF2B5EF4-FFF2-40B4-BE49-F238E27FC236}">
                <a16:creationId xmlns:a16="http://schemas.microsoft.com/office/drawing/2014/main" id="{D7B937A7-5BBA-0A47-8052-A1C700F2A4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>
            <a:extLst>
              <a:ext uri="{FF2B5EF4-FFF2-40B4-BE49-F238E27FC236}">
                <a16:creationId xmlns:a16="http://schemas.microsoft.com/office/drawing/2014/main" id="{CF0C1993-A9C6-9643-AFE1-5F34CCF1F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990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9DCE8FE0-FE38-0A4D-9507-C85A330072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9DAFA9BC-DB24-5643-9614-955E9313F46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945551-2782-494D-AB17-2ED6F4DD23CF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7828" name="Rectangle 6">
            <a:extLst>
              <a:ext uri="{FF2B5EF4-FFF2-40B4-BE49-F238E27FC236}">
                <a16:creationId xmlns:a16="http://schemas.microsoft.com/office/drawing/2014/main" id="{A72AA996-4EE8-AF48-BBBB-B92AD3CAF7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7829" name="Rectangle 7">
            <a:extLst>
              <a:ext uri="{FF2B5EF4-FFF2-40B4-BE49-F238E27FC236}">
                <a16:creationId xmlns:a16="http://schemas.microsoft.com/office/drawing/2014/main" id="{D5A971B8-3684-2944-8B39-64EF88839F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3974F2-197C-124C-B58C-A16021D5CACE}" type="slidenum">
              <a:rPr lang="en-AU" altLang="en-US" sz="1300" smtClean="0">
                <a:latin typeface="Times New Roman" panose="02020603050405020304" pitchFamily="18" charset="0"/>
              </a:rPr>
              <a:pPr/>
              <a:t>10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7830" name="Rectangle 2">
            <a:extLst>
              <a:ext uri="{FF2B5EF4-FFF2-40B4-BE49-F238E27FC236}">
                <a16:creationId xmlns:a16="http://schemas.microsoft.com/office/drawing/2014/main" id="{F778552A-A874-5D48-BD2C-328F85213A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>
            <a:extLst>
              <a:ext uri="{FF2B5EF4-FFF2-40B4-BE49-F238E27FC236}">
                <a16:creationId xmlns:a16="http://schemas.microsoft.com/office/drawing/2014/main" id="{F433A8E8-6B63-0340-B47D-496C320CF0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696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FC4CE866-9AFF-1E4F-9D11-A003D21494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1D9D6A2C-9B2D-6744-BD7B-5D2669601E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411FD4-FBB8-344B-84CF-1E763AF3F3F4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9876" name="Rectangle 6">
            <a:extLst>
              <a:ext uri="{FF2B5EF4-FFF2-40B4-BE49-F238E27FC236}">
                <a16:creationId xmlns:a16="http://schemas.microsoft.com/office/drawing/2014/main" id="{99D684B3-6852-D840-9995-EF081B79B58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9877" name="Rectangle 7">
            <a:extLst>
              <a:ext uri="{FF2B5EF4-FFF2-40B4-BE49-F238E27FC236}">
                <a16:creationId xmlns:a16="http://schemas.microsoft.com/office/drawing/2014/main" id="{04A9C2C3-76B8-AC49-A47A-2BC2BE9128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6BFC6D-41D1-5447-A4B6-8AC39285FF1A}" type="slidenum">
              <a:rPr lang="en-AU" altLang="en-US" sz="1300" smtClean="0">
                <a:latin typeface="Times New Roman" panose="02020603050405020304" pitchFamily="18" charset="0"/>
              </a:rPr>
              <a:pPr/>
              <a:t>11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9878" name="Rectangle 2">
            <a:extLst>
              <a:ext uri="{FF2B5EF4-FFF2-40B4-BE49-F238E27FC236}">
                <a16:creationId xmlns:a16="http://schemas.microsoft.com/office/drawing/2014/main" id="{B4457522-BE44-CE4B-AF36-194A382E91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>
            <a:extLst>
              <a:ext uri="{FF2B5EF4-FFF2-40B4-BE49-F238E27FC236}">
                <a16:creationId xmlns:a16="http://schemas.microsoft.com/office/drawing/2014/main" id="{2259519A-8452-B141-A1BF-F2436082F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879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75BDE643-E45E-C941-8D68-9E9C61066F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3BE02319-D007-904E-AE5F-0952885725E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75A5A0-1B72-A442-A387-A303C635E5D0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0116" name="Rectangle 6">
            <a:extLst>
              <a:ext uri="{FF2B5EF4-FFF2-40B4-BE49-F238E27FC236}">
                <a16:creationId xmlns:a16="http://schemas.microsoft.com/office/drawing/2014/main" id="{40C8EAC9-2456-024B-A143-ED7D53EEB9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90117" name="Rectangle 7">
            <a:extLst>
              <a:ext uri="{FF2B5EF4-FFF2-40B4-BE49-F238E27FC236}">
                <a16:creationId xmlns:a16="http://schemas.microsoft.com/office/drawing/2014/main" id="{0B255AD2-7856-214D-8FCB-1A3C346C2E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90EC46-D38D-0841-A3C5-6996B798325E}" type="slidenum">
              <a:rPr lang="en-AU" altLang="en-US" sz="1300" smtClean="0">
                <a:latin typeface="Times New Roman" panose="02020603050405020304" pitchFamily="18" charset="0"/>
              </a:rPr>
              <a:pPr/>
              <a:t>12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0118" name="Rectangle 2">
            <a:extLst>
              <a:ext uri="{FF2B5EF4-FFF2-40B4-BE49-F238E27FC236}">
                <a16:creationId xmlns:a16="http://schemas.microsoft.com/office/drawing/2014/main" id="{DC700FD9-0E84-DB40-9B6C-7770441F76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>
            <a:extLst>
              <a:ext uri="{FF2B5EF4-FFF2-40B4-BE49-F238E27FC236}">
                <a16:creationId xmlns:a16="http://schemas.microsoft.com/office/drawing/2014/main" id="{78A8AD7A-1E53-264C-AA69-F5550AEE8D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02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7F82-24F1-354D-90C6-F5415A484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A15E6-3F42-5347-8B47-DF96C17B8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98F9-2589-D341-B407-5E6EEDE8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FCD9-F462-CD44-823F-D1C67D3F7E70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64EE1-05EC-6E43-B6B4-10756BCD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3D300-7C3B-114F-B200-3D2B07CC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659A-629E-D54C-86F2-B78BA09E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8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06F0-D6CD-944D-A34B-22E7C220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B3A40-1A15-A041-9462-4802FBC15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5C259-B9D6-F54D-B16E-892903D4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FCD9-F462-CD44-823F-D1C67D3F7E70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A1C62-F5C2-C541-A48D-2A6CEAF5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6BADC-C79F-784E-A952-6A7A052D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659A-629E-D54C-86F2-B78BA09E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0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56B0B-0A04-714C-86C8-C80634389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D2BB8-73A7-9145-94BD-F6F3DFCCD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C291-D8CA-3A4A-A53B-C3BB0151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FCD9-F462-CD44-823F-D1C67D3F7E70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6E116-B510-FB47-8159-C7DDE0EA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3C750-E55D-8947-9AD3-33C422E4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659A-629E-D54C-86F2-B78BA09E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4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CEA2-69D7-3946-AA65-B1B7C8D7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1635E-23C7-D647-A898-E93265704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8D877-0660-2944-A7DC-C776BAA8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FCD9-F462-CD44-823F-D1C67D3F7E70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BA730-B79E-8146-87C5-2590D363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953DE-7CC3-304F-959D-D2D98D07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659A-629E-D54C-86F2-B78BA09E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5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ACE7-3A54-5144-82B8-1F968C0A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68D9C-92AC-C54E-8718-7C5ADB435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14CC0-DA93-2748-8AB1-CBF53399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FCD9-F462-CD44-823F-D1C67D3F7E70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5982B-AF28-834E-B837-67DDF8F6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88975-01F2-6545-9487-C17480B2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659A-629E-D54C-86F2-B78BA09E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5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183B-06E0-3746-A11A-676DA1A2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8100B-AA93-5A4C-81D1-7070B0834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13B0C-60CF-CD4E-8169-29E6085EB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C6489-2C38-8345-9224-C1408F6E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FCD9-F462-CD44-823F-D1C67D3F7E70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E6954-CCB5-A249-8D09-75D598A6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F2F7F-A3FA-6447-BE5E-CCD7C7A2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659A-629E-D54C-86F2-B78BA09E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D97B-2574-BA4E-B57A-C345AFD3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B53FA-EE13-7A4E-8B6E-DAAD764A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F36B4-0B72-2045-A8BC-7CDF27320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5710D-A785-9E46-8299-DBE80C7F0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58510-C177-B142-A38E-2EEC5CD37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25E7DC-5051-2344-B056-450F71DF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FCD9-F462-CD44-823F-D1C67D3F7E70}" type="datetimeFigureOut">
              <a:rPr lang="en-US" smtClean="0"/>
              <a:t>12/1/19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92F83-F45C-7943-B26C-6128928E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029D6-9D4B-9340-826C-622678F2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659A-629E-D54C-86F2-B78BA09E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6E10-7D71-DD45-A33F-87057354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776CD-578D-384D-84E1-A1615110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FCD9-F462-CD44-823F-D1C67D3F7E70}" type="datetimeFigureOut">
              <a:rPr lang="en-US" smtClean="0"/>
              <a:t>12/1/19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9F6DB-EFD5-D848-999B-8A1292EB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A8891-7C1F-234B-91C4-DBEB1D27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659A-629E-D54C-86F2-B78BA09E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3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A7B7-5A9F-F047-A20D-334013AF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FCD9-F462-CD44-823F-D1C67D3F7E70}" type="datetimeFigureOut">
              <a:rPr lang="en-US" smtClean="0"/>
              <a:t>12/1/19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4EAAD-5260-354E-9BC2-AC63183B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A4DAA-9C17-DB47-A91B-C7050344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659A-629E-D54C-86F2-B78BA09E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FC36-BA47-D54D-AEB3-ABC1691A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BD3FE-23B6-D04B-B6F7-89B940786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DC96D-8EC6-0D44-A4EA-977445FB3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CB9C9-2CBE-1744-A1B3-0AD24ABB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FCD9-F462-CD44-823F-D1C67D3F7E70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6DC5D-BB46-1847-BE9B-D4ACDBEA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7944D-194C-164F-8AA9-5DF47930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659A-629E-D54C-86F2-B78BA09E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6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8B36-ABF3-4B4C-84BA-2E56BCBC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9396C-7259-CB47-9C5B-7B838D9BA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C05DE-C3A8-2C49-9CDB-C2D037650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EA94D-FB3A-744E-AD7E-30888403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FCD9-F462-CD44-823F-D1C67D3F7E70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F9918-1C6C-FF4F-83F4-F827658D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374DD-90A2-144F-9411-9B56E4A2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659A-629E-D54C-86F2-B78BA09E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6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E1B3C-4BEC-1148-96B8-F574AD60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77DCB-BB84-2E41-8470-0D0E1D4F3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F4A2B-29C6-D444-8E37-2EDAFCEAC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FCD9-F462-CD44-823F-D1C67D3F7E70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83893-D8BD-EC4D-9EE4-2CE6FA31C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0D0D9-2E4F-F94F-88BD-934D819DA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6659A-629E-D54C-86F2-B78BA09E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0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32F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microsoft.com/office/2007/relationships/hdphoto" Target="../media/hdphoto3.wd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25.png"/><Relationship Id="rId4" Type="http://schemas.microsoft.com/office/2007/relationships/hdphoto" Target="../media/hdphoto4.wdp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D50C-C979-7347-BB50-4B6055251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Pipelined CPU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80C0F-2294-6B45-8043-B20EE6A13A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err="1"/>
              <a:t>Jinyang</a:t>
            </a:r>
            <a:r>
              <a:rPr lang="en-US" sz="3200" dirty="0"/>
              <a:t> Li</a:t>
            </a:r>
          </a:p>
          <a:p>
            <a:endParaRPr lang="en-US" dirty="0"/>
          </a:p>
          <a:p>
            <a:r>
              <a:rPr lang="en-US" dirty="0"/>
              <a:t>Based on the slides of Patterson and Hennessy</a:t>
            </a:r>
          </a:p>
        </p:txBody>
      </p:sp>
    </p:spTree>
    <p:extLst>
      <p:ext uri="{BB962C8B-B14F-4D97-AF65-F5344CB8AC3E}">
        <p14:creationId xmlns:p14="http://schemas.microsoft.com/office/powerpoint/2010/main" val="4148112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>
            <a:extLst>
              <a:ext uri="{FF2B5EF4-FFF2-40B4-BE49-F238E27FC236}">
                <a16:creationId xmlns:a16="http://schemas.microsoft.com/office/drawing/2014/main" id="{34324F7E-6B43-A943-BB39-B646064C0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 Hazards</a:t>
            </a:r>
            <a:endParaRPr lang="en-AU" altLang="en-US"/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7C4E0CCE-DEB5-EB48-B06E-2E486F64A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11017469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Conflict use of a single resource</a:t>
            </a:r>
          </a:p>
          <a:p>
            <a:pPr eaLnBrk="1" hangingPunct="1"/>
            <a:r>
              <a:rPr lang="en-US" altLang="en-US" dirty="0"/>
              <a:t>Example: Suppose CPU uses a single memory</a:t>
            </a:r>
          </a:p>
          <a:p>
            <a:pPr lvl="1" eaLnBrk="1" hangingPunct="1"/>
            <a:r>
              <a:rPr lang="en-US" altLang="en-US" dirty="0"/>
              <a:t>Load/store requires data access</a:t>
            </a:r>
          </a:p>
          <a:p>
            <a:pPr lvl="1" eaLnBrk="1" hangingPunct="1"/>
            <a:r>
              <a:rPr lang="en-US" altLang="en-US" dirty="0"/>
              <a:t>Instruction fetch would have to </a:t>
            </a:r>
            <a:r>
              <a:rPr lang="en-US" altLang="en-US" i="1" dirty="0"/>
              <a:t>stall</a:t>
            </a:r>
            <a:r>
              <a:rPr lang="en-US" altLang="en-US" dirty="0"/>
              <a:t> for that cycle</a:t>
            </a:r>
          </a:p>
          <a:p>
            <a:pPr lvl="2" eaLnBrk="1" hangingPunct="1"/>
            <a:r>
              <a:rPr lang="en-US" altLang="en-US" dirty="0"/>
              <a:t>Would cause a pipeline “bubble”</a:t>
            </a:r>
          </a:p>
          <a:p>
            <a:pPr eaLnBrk="1" hangingPunct="1"/>
            <a:r>
              <a:rPr lang="en-US" altLang="en-US" dirty="0"/>
              <a:t>Solution: Use separate instruction/data memories</a:t>
            </a:r>
          </a:p>
        </p:txBody>
      </p:sp>
    </p:spTree>
    <p:extLst>
      <p:ext uri="{BB962C8B-B14F-4D97-AF65-F5344CB8AC3E}">
        <p14:creationId xmlns:p14="http://schemas.microsoft.com/office/powerpoint/2010/main" val="2944505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id="{F0C61ADD-DFB0-7744-AA87-7A648AEE5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9090" y="10157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Data Hazards</a:t>
            </a:r>
            <a:endParaRPr lang="en-AU" altLang="en-US" dirty="0"/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82D14AB1-6E1C-9C49-86AD-D9F146BC69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1227" y="1272792"/>
            <a:ext cx="11729545" cy="1864546"/>
          </a:xfrm>
        </p:spPr>
        <p:txBody>
          <a:bodyPr/>
          <a:lstStyle/>
          <a:p>
            <a:pPr lvl="1"/>
            <a:r>
              <a:rPr lang="en-US" altLang="en-US" sz="3200" dirty="0"/>
              <a:t>An instruction depends on the previous instruction to complete its data read/write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add	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x19</a:t>
            </a:r>
            <a:r>
              <a:rPr lang="en-US" altLang="en-US" dirty="0">
                <a:latin typeface="Lucida Console" panose="020B0609040504020204" pitchFamily="49" charset="0"/>
              </a:rPr>
              <a:t>, x0, x1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	x2,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x19</a:t>
            </a:r>
            <a:r>
              <a:rPr lang="en-US" altLang="en-US" dirty="0">
                <a:latin typeface="Lucida Console" panose="020B0609040504020204" pitchFamily="49" charset="0"/>
              </a:rPr>
              <a:t>, x3</a:t>
            </a:r>
          </a:p>
        </p:txBody>
      </p:sp>
      <p:pic>
        <p:nvPicPr>
          <p:cNvPr id="78853" name="Picture 3">
            <a:extLst>
              <a:ext uri="{FF2B5EF4-FFF2-40B4-BE49-F238E27FC236}">
                <a16:creationId xmlns:a16="http://schemas.microsoft.com/office/drawing/2014/main" id="{3E996A1B-82C9-E243-9BE7-B93A21252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54" y="3137338"/>
            <a:ext cx="10286536" cy="328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686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>
            <a:extLst>
              <a:ext uri="{FF2B5EF4-FFF2-40B4-BE49-F238E27FC236}">
                <a16:creationId xmlns:a16="http://schemas.microsoft.com/office/drawing/2014/main" id="{A77C4702-3A63-FD46-901A-E1B3C76C7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Control hazard</a:t>
            </a:r>
            <a:endParaRPr lang="en-AU" altLang="en-US" dirty="0"/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E1E2083D-D24A-CC44-A3C7-FFAE06668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1566" y="1341437"/>
            <a:ext cx="8270875" cy="1306512"/>
          </a:xfrm>
        </p:spPr>
        <p:txBody>
          <a:bodyPr/>
          <a:lstStyle/>
          <a:p>
            <a:pPr eaLnBrk="1" hangingPunct="1"/>
            <a:r>
              <a:rPr lang="en-US" altLang="en-US" dirty="0"/>
              <a:t>Wait until branch outcome determined before fetching next instruction</a:t>
            </a:r>
            <a:endParaRPr lang="en-AU" altLang="en-US" dirty="0"/>
          </a:p>
        </p:txBody>
      </p:sp>
      <p:pic>
        <p:nvPicPr>
          <p:cNvPr id="89093" name="Picture 1">
            <a:extLst>
              <a:ext uri="{FF2B5EF4-FFF2-40B4-BE49-F238E27FC236}">
                <a16:creationId xmlns:a16="http://schemas.microsoft.com/office/drawing/2014/main" id="{7B604CD0-EFC1-D749-9ACC-F151702B4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47949"/>
            <a:ext cx="9572954" cy="367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4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8C2ADE-9E31-494B-A29A-543C915FD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basic pipelined RISC-V CPU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536D48B-9816-924D-BE79-BAD6B84A6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2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8" name="Picture 1">
            <a:extLst>
              <a:ext uri="{FF2B5EF4-FFF2-40B4-BE49-F238E27FC236}">
                <a16:creationId xmlns:a16="http://schemas.microsoft.com/office/drawing/2014/main" id="{6AAB7F50-F9A5-AD4E-A4C0-64481ACFBF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91" b="6831"/>
          <a:stretch/>
        </p:blipFill>
        <p:spPr bwMode="auto">
          <a:xfrm>
            <a:off x="1589306" y="2029037"/>
            <a:ext cx="8674045" cy="482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3" name="Rectangle 2">
            <a:extLst>
              <a:ext uri="{FF2B5EF4-FFF2-40B4-BE49-F238E27FC236}">
                <a16:creationId xmlns:a16="http://schemas.microsoft.com/office/drawing/2014/main" id="{537BDF1B-F4F3-5C47-8101-4EA6E7182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4421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Pipelined Datapath</a:t>
            </a:r>
            <a:endParaRPr lang="en-AU" altLang="en-US" dirty="0"/>
          </a:p>
        </p:txBody>
      </p:sp>
      <p:sp>
        <p:nvSpPr>
          <p:cNvPr id="97287" name="Text Box 7">
            <a:extLst>
              <a:ext uri="{FF2B5EF4-FFF2-40B4-BE49-F238E27FC236}">
                <a16:creationId xmlns:a16="http://schemas.microsoft.com/office/drawing/2014/main" id="{5527C616-A238-4849-85FE-815C1D0B5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458" y="5906133"/>
            <a:ext cx="1814390" cy="92333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Right-to-left flow leads to hazards</a:t>
            </a:r>
            <a:endParaRPr lang="en-AU" altLang="en-US" sz="18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F1A2C9-79BA-2448-AAD8-A4F420149DF4}"/>
              </a:ext>
            </a:extLst>
          </p:cNvPr>
          <p:cNvGrpSpPr/>
          <p:nvPr/>
        </p:nvGrpSpPr>
        <p:grpSpPr>
          <a:xfrm>
            <a:off x="2205348" y="1013254"/>
            <a:ext cx="1858612" cy="5816209"/>
            <a:chOff x="2205348" y="1013254"/>
            <a:chExt cx="1858612" cy="581620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22ADC53-8E70-B44C-A64D-21660B1B0110}"/>
                </a:ext>
              </a:extLst>
            </p:cNvPr>
            <p:cNvSpPr txBox="1"/>
            <p:nvPr/>
          </p:nvSpPr>
          <p:spPr>
            <a:xfrm>
              <a:off x="2205348" y="1051858"/>
              <a:ext cx="167898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IF: instruction </a:t>
              </a:r>
            </a:p>
            <a:p>
              <a:r>
                <a:rPr lang="en-US" sz="2000" dirty="0"/>
                <a:t>fetch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88F0150-0093-234A-9E85-C96086605E56}"/>
                </a:ext>
              </a:extLst>
            </p:cNvPr>
            <p:cNvCxnSpPr/>
            <p:nvPr/>
          </p:nvCxnSpPr>
          <p:spPr>
            <a:xfrm>
              <a:off x="4063960" y="1013254"/>
              <a:ext cx="0" cy="5816209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CBA2DF-2021-D64D-9837-82D14EC497D0}"/>
              </a:ext>
            </a:extLst>
          </p:cNvPr>
          <p:cNvGrpSpPr/>
          <p:nvPr/>
        </p:nvGrpSpPr>
        <p:grpSpPr>
          <a:xfrm>
            <a:off x="4095492" y="1038229"/>
            <a:ext cx="1790504" cy="5829838"/>
            <a:chOff x="4095492" y="1038229"/>
            <a:chExt cx="1790504" cy="582983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471267-C0A8-374A-AD4E-99980AB29F41}"/>
                </a:ext>
              </a:extLst>
            </p:cNvPr>
            <p:cNvSpPr txBox="1"/>
            <p:nvPr/>
          </p:nvSpPr>
          <p:spPr>
            <a:xfrm>
              <a:off x="4095492" y="1038229"/>
              <a:ext cx="1678986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ID: instruction </a:t>
              </a:r>
            </a:p>
            <a:p>
              <a:r>
                <a:rPr lang="en-US" sz="2000" dirty="0"/>
                <a:t>decode/reg </a:t>
              </a:r>
            </a:p>
            <a:p>
              <a:r>
                <a:rPr lang="en-US" sz="2000" dirty="0"/>
                <a:t>read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E5D6254-E579-354F-81A1-2E8A73178A7A}"/>
                </a:ext>
              </a:extLst>
            </p:cNvPr>
            <p:cNvCxnSpPr/>
            <p:nvPr/>
          </p:nvCxnSpPr>
          <p:spPr>
            <a:xfrm>
              <a:off x="5885996" y="1051858"/>
              <a:ext cx="0" cy="5816209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D54ECD-F26B-6A48-ADDD-7F14F1B3CAC1}"/>
              </a:ext>
            </a:extLst>
          </p:cNvPr>
          <p:cNvGrpSpPr/>
          <p:nvPr/>
        </p:nvGrpSpPr>
        <p:grpSpPr>
          <a:xfrm>
            <a:off x="5894795" y="1014913"/>
            <a:ext cx="1594984" cy="5839525"/>
            <a:chOff x="5894795" y="1014913"/>
            <a:chExt cx="1594984" cy="583952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C01171-F06F-9140-9B7D-4DE1BC77B5B3}"/>
                </a:ext>
              </a:extLst>
            </p:cNvPr>
            <p:cNvSpPr txBox="1"/>
            <p:nvPr/>
          </p:nvSpPr>
          <p:spPr>
            <a:xfrm>
              <a:off x="5894795" y="1014913"/>
              <a:ext cx="1514997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EX: execute/ </a:t>
              </a:r>
            </a:p>
            <a:p>
              <a:r>
                <a:rPr lang="en-US" sz="2000" dirty="0"/>
                <a:t>address calc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E1E68ED-9F0D-6440-BA0B-912AB95572E9}"/>
                </a:ext>
              </a:extLst>
            </p:cNvPr>
            <p:cNvCxnSpPr/>
            <p:nvPr/>
          </p:nvCxnSpPr>
          <p:spPr>
            <a:xfrm>
              <a:off x="7489779" y="1038229"/>
              <a:ext cx="0" cy="5816209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E8FB7D8-893E-E548-8585-6A74494DBF4F}"/>
              </a:ext>
            </a:extLst>
          </p:cNvPr>
          <p:cNvGrpSpPr/>
          <p:nvPr/>
        </p:nvGrpSpPr>
        <p:grpSpPr>
          <a:xfrm>
            <a:off x="7530109" y="1013254"/>
            <a:ext cx="1746983" cy="5816209"/>
            <a:chOff x="7530109" y="1013254"/>
            <a:chExt cx="1746983" cy="581620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37D06B-1397-3D4A-9360-D61EE60CA6CE}"/>
                </a:ext>
              </a:extLst>
            </p:cNvPr>
            <p:cNvSpPr txBox="1"/>
            <p:nvPr/>
          </p:nvSpPr>
          <p:spPr>
            <a:xfrm>
              <a:off x="7530109" y="1013373"/>
              <a:ext cx="1514997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MEM: memory access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124327-D79C-904D-8A47-844F9C0000E1}"/>
                </a:ext>
              </a:extLst>
            </p:cNvPr>
            <p:cNvCxnSpPr/>
            <p:nvPr/>
          </p:nvCxnSpPr>
          <p:spPr>
            <a:xfrm>
              <a:off x="9277092" y="1013254"/>
              <a:ext cx="0" cy="5816209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C198C6-8D56-AB46-AA7F-1350733ED7C3}"/>
              </a:ext>
            </a:extLst>
          </p:cNvPr>
          <p:cNvGrpSpPr/>
          <p:nvPr/>
        </p:nvGrpSpPr>
        <p:grpSpPr>
          <a:xfrm>
            <a:off x="9406648" y="981722"/>
            <a:ext cx="1514997" cy="5847741"/>
            <a:chOff x="9406648" y="981722"/>
            <a:chExt cx="1514997" cy="58477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FE54EA-1BB0-6E47-88F6-FFF81406DC78}"/>
                </a:ext>
              </a:extLst>
            </p:cNvPr>
            <p:cNvSpPr txBox="1"/>
            <p:nvPr/>
          </p:nvSpPr>
          <p:spPr>
            <a:xfrm>
              <a:off x="9406648" y="981722"/>
              <a:ext cx="1514997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WB: write-back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B6A23C6-2715-2A48-88E3-DCBBB9A425CA}"/>
                </a:ext>
              </a:extLst>
            </p:cNvPr>
            <p:cNvCxnSpPr/>
            <p:nvPr/>
          </p:nvCxnSpPr>
          <p:spPr>
            <a:xfrm>
              <a:off x="10921645" y="1013254"/>
              <a:ext cx="0" cy="5816209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781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>
            <a:extLst>
              <a:ext uri="{FF2B5EF4-FFF2-40B4-BE49-F238E27FC236}">
                <a16:creationId xmlns:a16="http://schemas.microsoft.com/office/drawing/2014/main" id="{BD7C9337-0A63-A64F-850A-349CCD923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Pipeline registers</a:t>
            </a:r>
            <a:endParaRPr lang="en-AU" altLang="en-US" dirty="0"/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D8ED7DB9-EB51-9B48-A1EC-8582F03A5B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37427" y="256301"/>
            <a:ext cx="6306247" cy="812960"/>
          </a:xfrm>
        </p:spPr>
        <p:txBody>
          <a:bodyPr>
            <a:normAutofit lnSpcReduction="10000"/>
          </a:bodyPr>
          <a:lstStyle/>
          <a:p>
            <a:pPr marL="457200" lvl="1" indent="0" eaLnBrk="1" hangingPunct="1">
              <a:buNone/>
            </a:pPr>
            <a:r>
              <a:rPr lang="en-US" altLang="en-US" dirty="0"/>
              <a:t>Needed to hold information produced in previous cycle</a:t>
            </a:r>
            <a:endParaRPr lang="en-AU" altLang="en-US" dirty="0"/>
          </a:p>
        </p:txBody>
      </p:sp>
      <p:pic>
        <p:nvPicPr>
          <p:cNvPr id="99333" name="Picture 1">
            <a:extLst>
              <a:ext uri="{FF2B5EF4-FFF2-40B4-BE49-F238E27FC236}">
                <a16:creationId xmlns:a16="http://schemas.microsoft.com/office/drawing/2014/main" id="{97920A1A-CC73-F64A-84B5-2993A825B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26" y="1314341"/>
            <a:ext cx="11924148" cy="533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2D6213E-9CFC-364B-953F-285AD03B5F63}"/>
              </a:ext>
            </a:extLst>
          </p:cNvPr>
          <p:cNvGrpSpPr/>
          <p:nvPr/>
        </p:nvGrpSpPr>
        <p:grpSpPr>
          <a:xfrm>
            <a:off x="3436881" y="1386354"/>
            <a:ext cx="679866" cy="4951383"/>
            <a:chOff x="3436881" y="1386354"/>
            <a:chExt cx="679866" cy="495138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D93EFC9-A9D5-874C-BB7F-69451472B0D5}"/>
                </a:ext>
              </a:extLst>
            </p:cNvPr>
            <p:cNvSpPr/>
            <p:nvPr/>
          </p:nvSpPr>
          <p:spPr>
            <a:xfrm>
              <a:off x="3515711" y="1828800"/>
              <a:ext cx="362608" cy="45089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5C0640-72BA-2742-9F26-868E7C8B2616}"/>
                </a:ext>
              </a:extLst>
            </p:cNvPr>
            <p:cNvSpPr txBox="1"/>
            <p:nvPr/>
          </p:nvSpPr>
          <p:spPr>
            <a:xfrm>
              <a:off x="3436881" y="1386354"/>
              <a:ext cx="67986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IF/ID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A5E8193-7034-F840-B820-0D23D9748E0C}"/>
              </a:ext>
            </a:extLst>
          </p:cNvPr>
          <p:cNvGrpSpPr/>
          <p:nvPr/>
        </p:nvGrpSpPr>
        <p:grpSpPr>
          <a:xfrm>
            <a:off x="6111766" y="1388168"/>
            <a:ext cx="763351" cy="4951383"/>
            <a:chOff x="3436881" y="1386354"/>
            <a:chExt cx="763351" cy="49513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4DD648-8BA5-8842-929E-C18383299FC5}"/>
                </a:ext>
              </a:extLst>
            </p:cNvPr>
            <p:cNvSpPr/>
            <p:nvPr/>
          </p:nvSpPr>
          <p:spPr>
            <a:xfrm>
              <a:off x="3515711" y="1828800"/>
              <a:ext cx="362608" cy="45089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A77EF6-F09B-A642-8C69-99A4D1468E02}"/>
                </a:ext>
              </a:extLst>
            </p:cNvPr>
            <p:cNvSpPr txBox="1"/>
            <p:nvPr/>
          </p:nvSpPr>
          <p:spPr>
            <a:xfrm>
              <a:off x="3436881" y="1386354"/>
              <a:ext cx="7633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ID/EX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7686-8ABB-B441-B5A7-EA72F0181E1C}"/>
              </a:ext>
            </a:extLst>
          </p:cNvPr>
          <p:cNvGrpSpPr/>
          <p:nvPr/>
        </p:nvGrpSpPr>
        <p:grpSpPr>
          <a:xfrm>
            <a:off x="8371263" y="1402120"/>
            <a:ext cx="1106393" cy="4951383"/>
            <a:chOff x="3216157" y="1386354"/>
            <a:chExt cx="1106393" cy="49513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BF3831-2C79-2D47-9818-509FE307E38F}"/>
                </a:ext>
              </a:extLst>
            </p:cNvPr>
            <p:cNvSpPr/>
            <p:nvPr/>
          </p:nvSpPr>
          <p:spPr>
            <a:xfrm>
              <a:off x="3515711" y="1828800"/>
              <a:ext cx="362608" cy="45089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4A4371-0A2D-2B4B-9FB6-C50760F14FF8}"/>
                </a:ext>
              </a:extLst>
            </p:cNvPr>
            <p:cNvSpPr txBox="1"/>
            <p:nvPr/>
          </p:nvSpPr>
          <p:spPr>
            <a:xfrm>
              <a:off x="3216157" y="1386354"/>
              <a:ext cx="110639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EX/MEM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F27FA9-9E0D-084B-9F31-9F3D362FA2B0}"/>
              </a:ext>
            </a:extLst>
          </p:cNvPr>
          <p:cNvGrpSpPr/>
          <p:nvPr/>
        </p:nvGrpSpPr>
        <p:grpSpPr>
          <a:xfrm>
            <a:off x="10880834" y="1406144"/>
            <a:ext cx="1215397" cy="4951383"/>
            <a:chOff x="3436881" y="1386354"/>
            <a:chExt cx="1215397" cy="495138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EBDD1B-E21A-BA45-B863-CD5BDC71D527}"/>
                </a:ext>
              </a:extLst>
            </p:cNvPr>
            <p:cNvSpPr/>
            <p:nvPr/>
          </p:nvSpPr>
          <p:spPr>
            <a:xfrm>
              <a:off x="3515711" y="1828800"/>
              <a:ext cx="362608" cy="45089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9133A5-B9EA-C840-8331-3A310AF73A33}"/>
                </a:ext>
              </a:extLst>
            </p:cNvPr>
            <p:cNvSpPr txBox="1"/>
            <p:nvPr/>
          </p:nvSpPr>
          <p:spPr>
            <a:xfrm>
              <a:off x="3436881" y="1386354"/>
              <a:ext cx="121539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MEM/WB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075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>
            <a:extLst>
              <a:ext uri="{FF2B5EF4-FFF2-40B4-BE49-F238E27FC236}">
                <a16:creationId xmlns:a16="http://schemas.microsoft.com/office/drawing/2014/main" id="{1D6C56D0-1D49-554B-946E-F441FDDAC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124" y="-14315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IF for Load, Store</a:t>
            </a:r>
            <a:endParaRPr lang="en-AU" altLang="en-US" dirty="0"/>
          </a:p>
        </p:txBody>
      </p:sp>
      <p:pic>
        <p:nvPicPr>
          <p:cNvPr id="103428" name="Picture 1">
            <a:extLst>
              <a:ext uri="{FF2B5EF4-FFF2-40B4-BE49-F238E27FC236}">
                <a16:creationId xmlns:a16="http://schemas.microsoft.com/office/drawing/2014/main" id="{14D6558A-1C5E-1D4D-AD56-1B47884FE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4" y="945931"/>
            <a:ext cx="11738902" cy="580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E5927C-D7E3-A249-AB23-5278CD4CCB5E}"/>
              </a:ext>
            </a:extLst>
          </p:cNvPr>
          <p:cNvSpPr txBox="1"/>
          <p:nvPr/>
        </p:nvSpPr>
        <p:spPr>
          <a:xfrm>
            <a:off x="3990120" y="766914"/>
            <a:ext cx="8238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Single-clock-cycle diagram shows the state of an entire </a:t>
            </a:r>
            <a:r>
              <a:rPr lang="en-US" sz="2400" dirty="0" err="1"/>
              <a:t>datapath</a:t>
            </a:r>
            <a:r>
              <a:rPr lang="en-US" sz="2400" dirty="0"/>
              <a:t> </a:t>
            </a:r>
          </a:p>
          <a:p>
            <a:r>
              <a:rPr lang="en-US" sz="2400" dirty="0"/>
              <a:t>during a single clock cycle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F6F4681D-3FEA-F541-9AD5-19A117732B2A}"/>
              </a:ext>
            </a:extLst>
          </p:cNvPr>
          <p:cNvSpPr/>
          <p:nvPr/>
        </p:nvSpPr>
        <p:spPr>
          <a:xfrm>
            <a:off x="930166" y="5912070"/>
            <a:ext cx="1608082" cy="835710"/>
          </a:xfrm>
          <a:prstGeom prst="wedgeRoundRectCallout">
            <a:avLst>
              <a:gd name="adj1" fmla="val 49955"/>
              <a:gd name="adj2" fmla="val -1270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Right-shading indicates read access</a:t>
            </a:r>
          </a:p>
        </p:txBody>
      </p:sp>
    </p:spTree>
    <p:extLst>
      <p:ext uri="{BB962C8B-B14F-4D97-AF65-F5344CB8AC3E}">
        <p14:creationId xmlns:p14="http://schemas.microsoft.com/office/powerpoint/2010/main" val="401002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>
            <a:extLst>
              <a:ext uri="{FF2B5EF4-FFF2-40B4-BE49-F238E27FC236}">
                <a16:creationId xmlns:a16="http://schemas.microsoft.com/office/drawing/2014/main" id="{A3234CE4-2AA0-6845-935D-3E7C4E8B6D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182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ID for Load, Store, …</a:t>
            </a:r>
            <a:endParaRPr lang="en-AU" altLang="en-US"/>
          </a:p>
        </p:txBody>
      </p:sp>
      <p:pic>
        <p:nvPicPr>
          <p:cNvPr id="105476" name="Picture 1">
            <a:extLst>
              <a:ext uri="{FF2B5EF4-FFF2-40B4-BE49-F238E27FC236}">
                <a16:creationId xmlns:a16="http://schemas.microsoft.com/office/drawing/2014/main" id="{A94F326A-75D8-0849-9261-ACD143ECC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34" y="694186"/>
            <a:ext cx="11382704" cy="6122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32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>
            <a:extLst>
              <a:ext uri="{FF2B5EF4-FFF2-40B4-BE49-F238E27FC236}">
                <a16:creationId xmlns:a16="http://schemas.microsoft.com/office/drawing/2014/main" id="{C7409828-5750-B847-8B99-8830625B6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 for Load</a:t>
            </a:r>
            <a:endParaRPr lang="en-AU" altLang="en-US"/>
          </a:p>
        </p:txBody>
      </p:sp>
      <p:pic>
        <p:nvPicPr>
          <p:cNvPr id="107524" name="Picture 1">
            <a:extLst>
              <a:ext uri="{FF2B5EF4-FFF2-40B4-BE49-F238E27FC236}">
                <a16:creationId xmlns:a16="http://schemas.microsoft.com/office/drawing/2014/main" id="{B8E5B4FC-351B-C943-A0E1-F911BC661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4" y="395882"/>
            <a:ext cx="11790527" cy="638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74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>
            <a:extLst>
              <a:ext uri="{FF2B5EF4-FFF2-40B4-BE49-F238E27FC236}">
                <a16:creationId xmlns:a16="http://schemas.microsoft.com/office/drawing/2014/main" id="{89EEC145-17E7-664C-B520-9105EDF304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 for Load</a:t>
            </a:r>
            <a:endParaRPr lang="en-AU" altLang="en-US"/>
          </a:p>
        </p:txBody>
      </p:sp>
      <p:pic>
        <p:nvPicPr>
          <p:cNvPr id="109572" name="Picture 1">
            <a:extLst>
              <a:ext uri="{FF2B5EF4-FFF2-40B4-BE49-F238E27FC236}">
                <a16:creationId xmlns:a16="http://schemas.microsoft.com/office/drawing/2014/main" id="{A07F2CA6-9BBD-7144-AE70-7028AE9F8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06" y="475487"/>
            <a:ext cx="11587655" cy="626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05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C802-CAE7-D741-B019-F36F897F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learnt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DE31C-A472-1742-8160-40BAF0EC6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21735"/>
          </a:xfrm>
        </p:spPr>
        <p:txBody>
          <a:bodyPr/>
          <a:lstStyle/>
          <a:p>
            <a:r>
              <a:rPr lang="en-US" dirty="0"/>
              <a:t>Combinatorial logic</a:t>
            </a:r>
          </a:p>
          <a:p>
            <a:pPr lvl="1"/>
            <a:r>
              <a:rPr lang="en-US" dirty="0"/>
              <a:t>ALU</a:t>
            </a:r>
          </a:p>
          <a:p>
            <a:r>
              <a:rPr lang="en-US" dirty="0"/>
              <a:t>Sequential logic</a:t>
            </a:r>
          </a:p>
          <a:p>
            <a:pPr lvl="1"/>
            <a:r>
              <a:rPr lang="en-US" dirty="0"/>
              <a:t>Clocks and basic state elements (SR latch, D latch, flip-flop)</a:t>
            </a:r>
          </a:p>
          <a:p>
            <a:r>
              <a:rPr lang="en-US" dirty="0"/>
              <a:t>The single-cycle CPU design</a:t>
            </a:r>
          </a:p>
        </p:txBody>
      </p:sp>
    </p:spTree>
    <p:extLst>
      <p:ext uri="{BB962C8B-B14F-4D97-AF65-F5344CB8AC3E}">
        <p14:creationId xmlns:p14="http://schemas.microsoft.com/office/powerpoint/2010/main" val="570538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1">
            <a:extLst>
              <a:ext uri="{FF2B5EF4-FFF2-40B4-BE49-F238E27FC236}">
                <a16:creationId xmlns:a16="http://schemas.microsoft.com/office/drawing/2014/main" id="{C5C9B6B4-FF25-7A44-95CB-79357011A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38" y="365125"/>
            <a:ext cx="11398469" cy="637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0" name="Rectangle 2">
            <a:extLst>
              <a:ext uri="{FF2B5EF4-FFF2-40B4-BE49-F238E27FC236}">
                <a16:creationId xmlns:a16="http://schemas.microsoft.com/office/drawing/2014/main" id="{C89DF1E2-12D0-CF4F-9AA3-9A5FE86F1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963" y="18284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WB for Load</a:t>
            </a:r>
            <a:endParaRPr lang="en-AU" altLang="en-US" dirty="0"/>
          </a:p>
        </p:txBody>
      </p:sp>
      <p:sp>
        <p:nvSpPr>
          <p:cNvPr id="374788" name="Oval 4">
            <a:extLst>
              <a:ext uri="{FF2B5EF4-FFF2-40B4-BE49-F238E27FC236}">
                <a16:creationId xmlns:a16="http://schemas.microsoft.com/office/drawing/2014/main" id="{32936B69-8A78-5C4F-9012-AECDF70FA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968" y="4289043"/>
            <a:ext cx="865188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374789" name="AutoShape 5">
            <a:extLst>
              <a:ext uri="{FF2B5EF4-FFF2-40B4-BE49-F238E27FC236}">
                <a16:creationId xmlns:a16="http://schemas.microsoft.com/office/drawing/2014/main" id="{997BDA22-5C24-BF48-BE06-7EDB32BFD0C0}"/>
              </a:ext>
            </a:extLst>
          </p:cNvPr>
          <p:cNvSpPr>
            <a:spLocks/>
          </p:cNvSpPr>
          <p:nvPr/>
        </p:nvSpPr>
        <p:spPr bwMode="auto">
          <a:xfrm>
            <a:off x="1749755" y="5463136"/>
            <a:ext cx="1063625" cy="865187"/>
          </a:xfrm>
          <a:prstGeom prst="borderCallout1">
            <a:avLst>
              <a:gd name="adj1" fmla="val 13213"/>
              <a:gd name="adj2" fmla="val 107162"/>
              <a:gd name="adj3" fmla="val -94203"/>
              <a:gd name="adj4" fmla="val 242024"/>
            </a:avLst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Wrong</a:t>
            </a:r>
            <a:br>
              <a:rPr lang="en-US" altLang="en-US" sz="1600"/>
            </a:br>
            <a:r>
              <a:rPr lang="en-US" altLang="en-US" sz="1600"/>
              <a:t>register</a:t>
            </a:r>
            <a:br>
              <a:rPr lang="en-US" altLang="en-US" sz="1600"/>
            </a:br>
            <a:r>
              <a:rPr lang="en-US" altLang="en-US" sz="1600"/>
              <a:t>number</a:t>
            </a:r>
            <a:endParaRPr lang="en-AU" altLang="en-US" sz="1600"/>
          </a:p>
        </p:txBody>
      </p:sp>
    </p:spTree>
    <p:extLst>
      <p:ext uri="{BB962C8B-B14F-4D97-AF65-F5344CB8AC3E}">
        <p14:creationId xmlns:p14="http://schemas.microsoft.com/office/powerpoint/2010/main" val="397320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8" grpId="0" animBg="1"/>
      <p:bldP spid="37478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EE24E503-A43D-0E46-8227-F278C6A27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64" y="-20621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Corrected Datapath for Load</a:t>
            </a:r>
            <a:endParaRPr lang="en-AU" altLang="en-US" dirty="0"/>
          </a:p>
        </p:txBody>
      </p:sp>
      <p:pic>
        <p:nvPicPr>
          <p:cNvPr id="113668" name="Picture 1">
            <a:extLst>
              <a:ext uri="{FF2B5EF4-FFF2-40B4-BE49-F238E27FC236}">
                <a16:creationId xmlns:a16="http://schemas.microsoft.com/office/drawing/2014/main" id="{FFC1DD2E-0A0A-E04E-B0F4-DBD053BE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34" y="977461"/>
            <a:ext cx="11639532" cy="565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82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>
            <a:extLst>
              <a:ext uri="{FF2B5EF4-FFF2-40B4-BE49-F238E27FC236}">
                <a16:creationId xmlns:a16="http://schemas.microsoft.com/office/drawing/2014/main" id="{ECBFCB13-6D0C-AA49-9E9D-E01F2E12A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752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EX for Store</a:t>
            </a:r>
            <a:endParaRPr lang="en-AU" altLang="en-US" dirty="0"/>
          </a:p>
        </p:txBody>
      </p:sp>
      <p:pic>
        <p:nvPicPr>
          <p:cNvPr id="115716" name="Picture 1">
            <a:extLst>
              <a:ext uri="{FF2B5EF4-FFF2-40B4-BE49-F238E27FC236}">
                <a16:creationId xmlns:a16="http://schemas.microsoft.com/office/drawing/2014/main" id="{BB05BA90-6F6A-EB41-81AF-D5318508D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80" y="359106"/>
            <a:ext cx="11392676" cy="626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282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>
            <a:extLst>
              <a:ext uri="{FF2B5EF4-FFF2-40B4-BE49-F238E27FC236}">
                <a16:creationId xmlns:a16="http://schemas.microsoft.com/office/drawing/2014/main" id="{8A3409C2-CE85-5F46-8D24-D4D3F4E26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518" y="-9459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MEM for Store</a:t>
            </a:r>
            <a:endParaRPr lang="en-AU" altLang="en-US" dirty="0"/>
          </a:p>
        </p:txBody>
      </p:sp>
      <p:pic>
        <p:nvPicPr>
          <p:cNvPr id="117764" name="Picture 1">
            <a:extLst>
              <a:ext uri="{FF2B5EF4-FFF2-40B4-BE49-F238E27FC236}">
                <a16:creationId xmlns:a16="http://schemas.microsoft.com/office/drawing/2014/main" id="{46F9B231-EB30-1642-9279-612F5B451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52" y="306554"/>
            <a:ext cx="11553496" cy="6244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225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2" name="Picture 1">
            <a:extLst>
              <a:ext uri="{FF2B5EF4-FFF2-40B4-BE49-F238E27FC236}">
                <a16:creationId xmlns:a16="http://schemas.microsoft.com/office/drawing/2014/main" id="{F55C3395-5E85-E949-B822-575DECB00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40" y="412423"/>
            <a:ext cx="11866919" cy="6256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1" name="Rectangle 2">
            <a:extLst>
              <a:ext uri="{FF2B5EF4-FFF2-40B4-BE49-F238E27FC236}">
                <a16:creationId xmlns:a16="http://schemas.microsoft.com/office/drawing/2014/main" id="{452577DF-812D-324F-8A84-E0BB2741E6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540" y="-1576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WB for Store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886429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2">
            <a:extLst>
              <a:ext uri="{FF2B5EF4-FFF2-40B4-BE49-F238E27FC236}">
                <a16:creationId xmlns:a16="http://schemas.microsoft.com/office/drawing/2014/main" id="{C844EC5B-B5EC-6E45-94B0-1C6E340FB4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Multi-Cycle Pipeline Diagram</a:t>
            </a:r>
            <a:endParaRPr lang="en-AU" altLang="en-US"/>
          </a:p>
        </p:txBody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F3097E04-D8A0-2949-AF92-7FFBA4DBEF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9772" y="1486202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 dirty="0"/>
              <a:t>Traditional form</a:t>
            </a:r>
            <a:endParaRPr lang="en-AU" altLang="en-US" dirty="0"/>
          </a:p>
        </p:txBody>
      </p:sp>
      <p:pic>
        <p:nvPicPr>
          <p:cNvPr id="123909" name="Picture 1">
            <a:extLst>
              <a:ext uri="{FF2B5EF4-FFF2-40B4-BE49-F238E27FC236}">
                <a16:creationId xmlns:a16="http://schemas.microsoft.com/office/drawing/2014/main" id="{470BB42E-4AA4-B94A-A4C6-0A76C68F8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16" y="2060575"/>
            <a:ext cx="11481368" cy="462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2684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>
            <a:extLst>
              <a:ext uri="{FF2B5EF4-FFF2-40B4-BE49-F238E27FC236}">
                <a16:creationId xmlns:a16="http://schemas.microsoft.com/office/drawing/2014/main" id="{D8136AC8-0062-E24C-A522-12680CD35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0642" y="-2000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Multi-Cycle Pipeline Diagram</a:t>
            </a:r>
            <a:endParaRPr lang="en-AU" altLang="en-US" dirty="0"/>
          </a:p>
        </p:txBody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EB40706F-471F-1848-92D7-84D176748E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959" y="780257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 dirty="0"/>
              <a:t>Form showing resource usage</a:t>
            </a:r>
            <a:endParaRPr lang="en-AU" altLang="en-US" dirty="0"/>
          </a:p>
        </p:txBody>
      </p:sp>
      <p:pic>
        <p:nvPicPr>
          <p:cNvPr id="121861" name="Picture 1">
            <a:extLst>
              <a:ext uri="{FF2B5EF4-FFF2-40B4-BE49-F238E27FC236}">
                <a16:creationId xmlns:a16="http://schemas.microsoft.com/office/drawing/2014/main" id="{F384E4BD-B992-C741-A8F2-110277321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78" y="780257"/>
            <a:ext cx="10032177" cy="592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75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3">
            <a:extLst>
              <a:ext uri="{FF2B5EF4-FFF2-40B4-BE49-F238E27FC236}">
                <a16:creationId xmlns:a16="http://schemas.microsoft.com/office/drawing/2014/main" id="{9EEA9407-5901-904A-86AC-B244710BFE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83B1B0C4-0E56-B74C-BD6E-98C8761C3901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AU" altLang="en-US" sz="1400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4D973B11-E702-3F4F-9461-83CF78502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Single-Cycle Pipeline Diagram</a:t>
            </a:r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D95F322D-790E-1C48-A692-FD8D31675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647700"/>
          </a:xfrm>
        </p:spPr>
        <p:txBody>
          <a:bodyPr/>
          <a:lstStyle/>
          <a:p>
            <a:pPr eaLnBrk="1" hangingPunct="1"/>
            <a:r>
              <a:rPr lang="en-AU" altLang="en-US"/>
              <a:t>State of pipeline in a given cycle</a:t>
            </a:r>
          </a:p>
        </p:txBody>
      </p:sp>
      <p:pic>
        <p:nvPicPr>
          <p:cNvPr id="125957" name="Picture 1">
            <a:extLst>
              <a:ext uri="{FF2B5EF4-FFF2-40B4-BE49-F238E27FC236}">
                <a16:creationId xmlns:a16="http://schemas.microsoft.com/office/drawing/2014/main" id="{28477507-EA7A-C142-B14A-4E1B52BD0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1957389"/>
            <a:ext cx="7993063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264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2">
            <a:extLst>
              <a:ext uri="{FF2B5EF4-FFF2-40B4-BE49-F238E27FC236}">
                <a16:creationId xmlns:a16="http://schemas.microsoft.com/office/drawing/2014/main" id="{B65D1B6B-70E7-674D-9402-6E2A5D31B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035" y="-17342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Pipelined Control (Simplified)</a:t>
            </a:r>
            <a:endParaRPr lang="en-AU" altLang="en-US" dirty="0"/>
          </a:p>
        </p:txBody>
      </p:sp>
      <p:pic>
        <p:nvPicPr>
          <p:cNvPr id="128004" name="Picture 1">
            <a:extLst>
              <a:ext uri="{FF2B5EF4-FFF2-40B4-BE49-F238E27FC236}">
                <a16:creationId xmlns:a16="http://schemas.microsoft.com/office/drawing/2014/main" id="{E29B56D3-3203-B34E-BD70-B2134B135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6" y="961698"/>
            <a:ext cx="11682249" cy="5785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3A3B8A8-888F-6F41-887C-5958807A4560}"/>
              </a:ext>
            </a:extLst>
          </p:cNvPr>
          <p:cNvGrpSpPr/>
          <p:nvPr/>
        </p:nvGrpSpPr>
        <p:grpSpPr>
          <a:xfrm>
            <a:off x="6842234" y="3563006"/>
            <a:ext cx="1794848" cy="3091244"/>
            <a:chOff x="6842234" y="3563006"/>
            <a:chExt cx="1794848" cy="309124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73155C1-C17C-2B4A-9DD5-F6A1C601538E}"/>
                </a:ext>
              </a:extLst>
            </p:cNvPr>
            <p:cNvSpPr/>
            <p:nvPr/>
          </p:nvSpPr>
          <p:spPr>
            <a:xfrm>
              <a:off x="6842234" y="3563006"/>
              <a:ext cx="756745" cy="2995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2CA0C4A-6FC5-3046-97BB-566245FF6CA7}"/>
                </a:ext>
              </a:extLst>
            </p:cNvPr>
            <p:cNvSpPr/>
            <p:nvPr/>
          </p:nvSpPr>
          <p:spPr>
            <a:xfrm>
              <a:off x="7026165" y="5746529"/>
              <a:ext cx="756745" cy="2995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013F7FF-4F44-4649-B6A7-B5DE82BC1D8B}"/>
                </a:ext>
              </a:extLst>
            </p:cNvPr>
            <p:cNvCxnSpPr>
              <a:cxnSpLocks/>
              <a:endCxn id="2" idx="5"/>
            </p:cNvCxnSpPr>
            <p:nvPr/>
          </p:nvCxnSpPr>
          <p:spPr>
            <a:xfrm flipH="1" flipV="1">
              <a:off x="7488156" y="3818684"/>
              <a:ext cx="568023" cy="25798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D46AE75-3C7A-0643-AFE4-0D689C9296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04537" y="6046074"/>
              <a:ext cx="615089" cy="3524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19C436-A772-3344-91CD-37C0FDE059C6}"/>
                </a:ext>
              </a:extLst>
            </p:cNvPr>
            <p:cNvSpPr txBox="1"/>
            <p:nvPr/>
          </p:nvSpPr>
          <p:spPr>
            <a:xfrm>
              <a:off x="7642514" y="6284918"/>
              <a:ext cx="994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Set in EX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BE258B-C709-E24A-B98A-53E198739FD2}"/>
              </a:ext>
            </a:extLst>
          </p:cNvPr>
          <p:cNvGrpSpPr/>
          <p:nvPr/>
        </p:nvGrpSpPr>
        <p:grpSpPr>
          <a:xfrm>
            <a:off x="8918028" y="848558"/>
            <a:ext cx="1984796" cy="5739154"/>
            <a:chOff x="8918028" y="848558"/>
            <a:chExt cx="1984796" cy="573915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135618-65AF-0A48-8450-613D43AEE3A9}"/>
                </a:ext>
              </a:extLst>
            </p:cNvPr>
            <p:cNvSpPr/>
            <p:nvPr/>
          </p:nvSpPr>
          <p:spPr>
            <a:xfrm>
              <a:off x="8918028" y="2469931"/>
              <a:ext cx="716116" cy="25248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7F3CCAA-8D67-A344-8438-86DD436583B2}"/>
                </a:ext>
              </a:extLst>
            </p:cNvPr>
            <p:cNvSpPr/>
            <p:nvPr/>
          </p:nvSpPr>
          <p:spPr>
            <a:xfrm>
              <a:off x="9634147" y="3279227"/>
              <a:ext cx="756745" cy="2995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6A6D83-8985-B042-944F-80ADBA6F41F8}"/>
                </a:ext>
              </a:extLst>
            </p:cNvPr>
            <p:cNvSpPr/>
            <p:nvPr/>
          </p:nvSpPr>
          <p:spPr>
            <a:xfrm>
              <a:off x="9933691" y="848558"/>
              <a:ext cx="639109" cy="30357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4796616-840D-E04D-B879-F483A6F31E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16210" y="2722412"/>
              <a:ext cx="1356040" cy="34999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067B6E4-CFDB-9F45-B164-DC627430EE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75074" y="1213947"/>
              <a:ext cx="415362" cy="50083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E65448F-11CF-6642-A172-EFEC9AB51B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71338" y="3601167"/>
              <a:ext cx="619098" cy="26173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BFDC0-BB28-404D-B4C5-F6990F59D5BA}"/>
                </a:ext>
              </a:extLst>
            </p:cNvPr>
            <p:cNvSpPr txBox="1"/>
            <p:nvPr/>
          </p:nvSpPr>
          <p:spPr>
            <a:xfrm>
              <a:off x="9634143" y="6218380"/>
              <a:ext cx="1268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Set in MEM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74B16E-03BB-DE40-B952-885628C58600}"/>
              </a:ext>
            </a:extLst>
          </p:cNvPr>
          <p:cNvGrpSpPr/>
          <p:nvPr/>
        </p:nvGrpSpPr>
        <p:grpSpPr>
          <a:xfrm>
            <a:off x="4842783" y="2932384"/>
            <a:ext cx="7328326" cy="2749927"/>
            <a:chOff x="4842783" y="2932384"/>
            <a:chExt cx="7328326" cy="274992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B9CE9C0-1CC0-884E-8894-BCC22A5B426A}"/>
                </a:ext>
              </a:extLst>
            </p:cNvPr>
            <p:cNvGrpSpPr/>
            <p:nvPr/>
          </p:nvGrpSpPr>
          <p:grpSpPr>
            <a:xfrm>
              <a:off x="11078759" y="3413233"/>
              <a:ext cx="1092350" cy="2269078"/>
              <a:chOff x="11078759" y="3413233"/>
              <a:chExt cx="1092350" cy="226907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EBE66A9-0A84-E546-97B6-5BB6E69CD35D}"/>
                  </a:ext>
                </a:extLst>
              </p:cNvPr>
              <p:cNvSpPr/>
              <p:nvPr/>
            </p:nvSpPr>
            <p:spPr>
              <a:xfrm>
                <a:off x="11215954" y="3413233"/>
                <a:ext cx="756745" cy="29954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2A934DA-42C8-A44C-9670-9237F220AE67}"/>
                  </a:ext>
                </a:extLst>
              </p:cNvPr>
              <p:cNvCxnSpPr>
                <a:cxnSpLocks/>
                <a:endCxn id="28" idx="5"/>
              </p:cNvCxnSpPr>
              <p:nvPr/>
            </p:nvCxnSpPr>
            <p:spPr>
              <a:xfrm flipV="1">
                <a:off x="11594326" y="3668911"/>
                <a:ext cx="267550" cy="164406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D8247E-AE7F-6447-B3C9-7A9BAB577198}"/>
                  </a:ext>
                </a:extLst>
              </p:cNvPr>
              <p:cNvSpPr txBox="1"/>
              <p:nvPr/>
            </p:nvSpPr>
            <p:spPr>
              <a:xfrm>
                <a:off x="11078759" y="5312979"/>
                <a:ext cx="10923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Set in WB</a:t>
                </a:r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8541100-6D7A-0F4B-B19F-FD4054C583BC}"/>
                </a:ext>
              </a:extLst>
            </p:cNvPr>
            <p:cNvSpPr/>
            <p:nvPr/>
          </p:nvSpPr>
          <p:spPr>
            <a:xfrm>
              <a:off x="4842783" y="2932384"/>
              <a:ext cx="756745" cy="2995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CE2FBDD-0B3A-5342-B2B8-701E77E30300}"/>
                </a:ext>
              </a:extLst>
            </p:cNvPr>
            <p:cNvCxnSpPr>
              <a:cxnSpLocks/>
              <a:stCxn id="32" idx="0"/>
              <a:endCxn id="35" idx="6"/>
            </p:cNvCxnSpPr>
            <p:nvPr/>
          </p:nvCxnSpPr>
          <p:spPr>
            <a:xfrm flipH="1" flipV="1">
              <a:off x="5599528" y="3082157"/>
              <a:ext cx="6025406" cy="22308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98E3107-BF7A-6948-86B9-5B661F681521}"/>
              </a:ext>
            </a:extLst>
          </p:cNvPr>
          <p:cNvSpPr/>
          <p:nvPr/>
        </p:nvSpPr>
        <p:spPr>
          <a:xfrm>
            <a:off x="9586845" y="5044964"/>
            <a:ext cx="640931" cy="204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8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>
            <a:extLst>
              <a:ext uri="{FF2B5EF4-FFF2-40B4-BE49-F238E27FC236}">
                <a16:creationId xmlns:a16="http://schemas.microsoft.com/office/drawing/2014/main" id="{E32D7515-9D7D-EF47-B4BC-AADF818CD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579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Pipelined Control</a:t>
            </a:r>
            <a:endParaRPr lang="en-AU" altLang="en-US" dirty="0"/>
          </a:p>
        </p:txBody>
      </p:sp>
      <p:pic>
        <p:nvPicPr>
          <p:cNvPr id="130053" name="Picture 1">
            <a:extLst>
              <a:ext uri="{FF2B5EF4-FFF2-40B4-BE49-F238E27FC236}">
                <a16:creationId xmlns:a16="http://schemas.microsoft.com/office/drawing/2014/main" id="{77CFF175-D073-D34E-94C0-ABDFB45D1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37" y="1813717"/>
            <a:ext cx="10342180" cy="485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DD02AAA-EA08-8341-A2F1-09837A9269B7}"/>
              </a:ext>
            </a:extLst>
          </p:cNvPr>
          <p:cNvGrpSpPr/>
          <p:nvPr/>
        </p:nvGrpSpPr>
        <p:grpSpPr>
          <a:xfrm>
            <a:off x="4882177" y="3259723"/>
            <a:ext cx="776233" cy="678861"/>
            <a:chOff x="4882177" y="3259723"/>
            <a:chExt cx="776233" cy="6788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0C169A-6E30-E24D-8324-AA752674BE23}"/>
                </a:ext>
              </a:extLst>
            </p:cNvPr>
            <p:cNvSpPr txBox="1"/>
            <p:nvPr/>
          </p:nvSpPr>
          <p:spPr>
            <a:xfrm>
              <a:off x="4882177" y="3259723"/>
              <a:ext cx="767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ALUSrc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A49936-ABE1-1143-838D-574D5137AC7C}"/>
                </a:ext>
              </a:extLst>
            </p:cNvPr>
            <p:cNvSpPr txBox="1"/>
            <p:nvPr/>
          </p:nvSpPr>
          <p:spPr>
            <a:xfrm>
              <a:off x="4897881" y="3600030"/>
              <a:ext cx="7605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ALUOp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C0A1ED-602F-1740-9198-37944DCB0B20}"/>
              </a:ext>
            </a:extLst>
          </p:cNvPr>
          <p:cNvGrpSpPr/>
          <p:nvPr/>
        </p:nvGrpSpPr>
        <p:grpSpPr>
          <a:xfrm>
            <a:off x="7914351" y="3245280"/>
            <a:ext cx="1090171" cy="907720"/>
            <a:chOff x="7914351" y="3245280"/>
            <a:chExt cx="1090171" cy="9077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8644DD-599A-1544-8AEB-077EB700A1AD}"/>
                </a:ext>
              </a:extLst>
            </p:cNvPr>
            <p:cNvSpPr txBox="1"/>
            <p:nvPr/>
          </p:nvSpPr>
          <p:spPr>
            <a:xfrm>
              <a:off x="7914352" y="3245280"/>
              <a:ext cx="1090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MemWrite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DE84CC-F214-4A42-8997-115B752155CA}"/>
                </a:ext>
              </a:extLst>
            </p:cNvPr>
            <p:cNvSpPr txBox="1"/>
            <p:nvPr/>
          </p:nvSpPr>
          <p:spPr>
            <a:xfrm>
              <a:off x="7914352" y="3598277"/>
              <a:ext cx="763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Branch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E73124-25A9-2943-B953-22937ADAAB51}"/>
                </a:ext>
              </a:extLst>
            </p:cNvPr>
            <p:cNvSpPr txBox="1"/>
            <p:nvPr/>
          </p:nvSpPr>
          <p:spPr>
            <a:xfrm>
              <a:off x="7914351" y="3814446"/>
              <a:ext cx="649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PCSrc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D16D29-60DC-E743-8DA8-D74E4F654771}"/>
              </a:ext>
            </a:extLst>
          </p:cNvPr>
          <p:cNvGrpSpPr/>
          <p:nvPr/>
        </p:nvGrpSpPr>
        <p:grpSpPr>
          <a:xfrm>
            <a:off x="10829123" y="3270847"/>
            <a:ext cx="1123064" cy="678861"/>
            <a:chOff x="10829123" y="3270847"/>
            <a:chExt cx="1123064" cy="67886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6F7E78-3EDC-B147-8A68-21E45A63B8D5}"/>
                </a:ext>
              </a:extLst>
            </p:cNvPr>
            <p:cNvSpPr txBox="1"/>
            <p:nvPr/>
          </p:nvSpPr>
          <p:spPr>
            <a:xfrm>
              <a:off x="10829123" y="3270847"/>
              <a:ext cx="1123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MemToReg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D279E1-9406-9346-BEDB-170C731E0133}"/>
                </a:ext>
              </a:extLst>
            </p:cNvPr>
            <p:cNvSpPr txBox="1"/>
            <p:nvPr/>
          </p:nvSpPr>
          <p:spPr>
            <a:xfrm>
              <a:off x="10844827" y="3611154"/>
              <a:ext cx="9567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RegWrite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D4A6EA2-5C46-964B-8EC2-0E9BDCF97026}"/>
              </a:ext>
            </a:extLst>
          </p:cNvPr>
          <p:cNvGrpSpPr/>
          <p:nvPr/>
        </p:nvGrpSpPr>
        <p:grpSpPr>
          <a:xfrm>
            <a:off x="3578772" y="890058"/>
            <a:ext cx="7266055" cy="3067087"/>
            <a:chOff x="3578772" y="890058"/>
            <a:chExt cx="7266055" cy="306708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0DCF6A5-9C59-304D-BB3F-32ADC9195BB2}"/>
                </a:ext>
              </a:extLst>
            </p:cNvPr>
            <p:cNvSpPr/>
            <p:nvPr/>
          </p:nvSpPr>
          <p:spPr>
            <a:xfrm>
              <a:off x="3578772" y="1813717"/>
              <a:ext cx="173421" cy="21434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282EFDC-61C8-1248-9310-FAD7C6584859}"/>
                </a:ext>
              </a:extLst>
            </p:cNvPr>
            <p:cNvCxnSpPr/>
            <p:nvPr/>
          </p:nvCxnSpPr>
          <p:spPr>
            <a:xfrm flipH="1">
              <a:off x="3752193" y="1325563"/>
              <a:ext cx="772510" cy="4881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A5C223-2844-EE49-B442-0A5A7338BC40}"/>
                </a:ext>
              </a:extLst>
            </p:cNvPr>
            <p:cNvSpPr txBox="1"/>
            <p:nvPr/>
          </p:nvSpPr>
          <p:spPr>
            <a:xfrm>
              <a:off x="4511042" y="890058"/>
              <a:ext cx="633378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2400" dirty="0"/>
                <a:t>Control signals derived from instruction, same </a:t>
              </a:r>
              <a:r>
                <a:rPr lang="en-AU" altLang="en-US" sz="2400" dirty="0"/>
                <a:t>as </a:t>
              </a:r>
            </a:p>
            <a:p>
              <a:r>
                <a:rPr lang="en-AU" altLang="en-US" sz="2400" dirty="0"/>
                <a:t>in single-cycle implementation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943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B205-0E3C-C946-8DBB-F4399102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4"/>
            <a:ext cx="10515600" cy="1325563"/>
          </a:xfrm>
        </p:spPr>
        <p:txBody>
          <a:bodyPr/>
          <a:lstStyle/>
          <a:p>
            <a:r>
              <a:rPr lang="en-US" dirty="0"/>
              <a:t>Single-cycle CPU uses a slow clock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75AB2E6E-F0CE-D847-89D5-559102B4B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1153347"/>
            <a:ext cx="9225455" cy="499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3BA1C1C8-2EE3-2747-9279-5703066726F0}"/>
              </a:ext>
            </a:extLst>
          </p:cNvPr>
          <p:cNvGrpSpPr/>
          <p:nvPr/>
        </p:nvGrpSpPr>
        <p:grpSpPr>
          <a:xfrm>
            <a:off x="2794000" y="3875252"/>
            <a:ext cx="1439917" cy="406400"/>
            <a:chOff x="1371600" y="3875252"/>
            <a:chExt cx="1439917" cy="40640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8E8B75A-2663-3345-8278-BFE344830165}"/>
                </a:ext>
              </a:extLst>
            </p:cNvPr>
            <p:cNvCxnSpPr/>
            <p:nvPr/>
          </p:nvCxnSpPr>
          <p:spPr>
            <a:xfrm>
              <a:off x="1371600" y="3875252"/>
              <a:ext cx="22071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2764B45-CBE2-A54D-84F5-F84DC4FD001B}"/>
                </a:ext>
              </a:extLst>
            </p:cNvPr>
            <p:cNvCxnSpPr/>
            <p:nvPr/>
          </p:nvCxnSpPr>
          <p:spPr>
            <a:xfrm>
              <a:off x="2590800" y="4281652"/>
              <a:ext cx="22071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3705685-463C-8B42-BBE3-33E92386F8C5}"/>
              </a:ext>
            </a:extLst>
          </p:cNvPr>
          <p:cNvGrpSpPr/>
          <p:nvPr/>
        </p:nvGrpSpPr>
        <p:grpSpPr>
          <a:xfrm>
            <a:off x="7472855" y="3964152"/>
            <a:ext cx="2026745" cy="635876"/>
            <a:chOff x="7472855" y="3964152"/>
            <a:chExt cx="2026745" cy="635876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8E47472-2152-8941-B81A-02953A22E46C}"/>
                </a:ext>
              </a:extLst>
            </p:cNvPr>
            <p:cNvCxnSpPr>
              <a:cxnSpLocks/>
            </p:cNvCxnSpPr>
            <p:nvPr/>
          </p:nvCxnSpPr>
          <p:spPr>
            <a:xfrm>
              <a:off x="7472855" y="3964152"/>
              <a:ext cx="74404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2B6DB8-8619-C647-ACD7-33DFC71D68B5}"/>
                </a:ext>
              </a:extLst>
            </p:cNvPr>
            <p:cNvCxnSpPr>
              <a:cxnSpLocks/>
            </p:cNvCxnSpPr>
            <p:nvPr/>
          </p:nvCxnSpPr>
          <p:spPr>
            <a:xfrm>
              <a:off x="8013700" y="4600028"/>
              <a:ext cx="2032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0BE0411-4AF8-424F-872A-89829F05B18A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4395952"/>
              <a:ext cx="3556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3B03AD-568F-FE49-8E2B-873F2A655BAA}"/>
              </a:ext>
            </a:extLst>
          </p:cNvPr>
          <p:cNvCxnSpPr>
            <a:cxnSpLocks/>
          </p:cNvCxnSpPr>
          <p:nvPr/>
        </p:nvCxnSpPr>
        <p:spPr>
          <a:xfrm>
            <a:off x="10629900" y="4395952"/>
            <a:ext cx="355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0ADAE01-E7E4-5F46-BC69-56D5EA140C6B}"/>
              </a:ext>
            </a:extLst>
          </p:cNvPr>
          <p:cNvGrpSpPr/>
          <p:nvPr/>
        </p:nvGrpSpPr>
        <p:grpSpPr>
          <a:xfrm>
            <a:off x="5537200" y="4600028"/>
            <a:ext cx="5651500" cy="1553270"/>
            <a:chOff x="5537200" y="4600028"/>
            <a:chExt cx="5651500" cy="1553270"/>
          </a:xfrm>
        </p:grpSpPr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109FA1B-F31C-D14D-B74B-6E34E17ECE41}"/>
                </a:ext>
              </a:extLst>
            </p:cNvPr>
            <p:cNvCxnSpPr/>
            <p:nvPr/>
          </p:nvCxnSpPr>
          <p:spPr>
            <a:xfrm rot="10800000" flipV="1">
              <a:off x="5537200" y="4600028"/>
              <a:ext cx="5651500" cy="1553270"/>
            </a:xfrm>
            <a:prstGeom prst="bentConnector3">
              <a:avLst>
                <a:gd name="adj1" fmla="val -236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C81B4E82-F07E-514B-AEB9-E3821432338C}"/>
                </a:ext>
              </a:extLst>
            </p:cNvPr>
            <p:cNvCxnSpPr/>
            <p:nvPr/>
          </p:nvCxnSpPr>
          <p:spPr>
            <a:xfrm rot="5400000" flipH="1" flipV="1">
              <a:off x="5060877" y="5289624"/>
              <a:ext cx="1352697" cy="374650"/>
            </a:xfrm>
            <a:prstGeom prst="bentConnector3">
              <a:avLst>
                <a:gd name="adj1" fmla="val 98821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AE177BD-0866-734C-8102-F49F9B58E8FB}"/>
              </a:ext>
            </a:extLst>
          </p:cNvPr>
          <p:cNvSpPr txBox="1"/>
          <p:nvPr/>
        </p:nvSpPr>
        <p:spPr>
          <a:xfrm>
            <a:off x="317501" y="4998588"/>
            <a:ext cx="311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instruction latency (in </a:t>
            </a:r>
            <a:r>
              <a:rPr lang="en-US" dirty="0" err="1"/>
              <a:t>ps</a:t>
            </a:r>
            <a:r>
              <a:rPr lang="en-US" dirty="0"/>
              <a:t>)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B2C33E-C1BC-C044-83FC-B36537FEA634}"/>
              </a:ext>
            </a:extLst>
          </p:cNvPr>
          <p:cNvSpPr txBox="1"/>
          <p:nvPr/>
        </p:nvSpPr>
        <p:spPr>
          <a:xfrm>
            <a:off x="-32491" y="5392127"/>
            <a:ext cx="1196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200</a:t>
            </a:r>
          </a:p>
          <a:p>
            <a:pPr algn="ctr"/>
            <a:r>
              <a:rPr lang="en-US" dirty="0"/>
              <a:t>instruction</a:t>
            </a:r>
          </a:p>
          <a:p>
            <a:pPr algn="ctr"/>
            <a:r>
              <a:rPr lang="en-US" dirty="0"/>
              <a:t>fetch</a:t>
            </a:r>
          </a:p>
        </p:txBody>
      </p:sp>
      <p:sp>
        <p:nvSpPr>
          <p:cNvPr id="39" name="Rounded Rectangular Callout 38">
            <a:extLst>
              <a:ext uri="{FF2B5EF4-FFF2-40B4-BE49-F238E27FC236}">
                <a16:creationId xmlns:a16="http://schemas.microsoft.com/office/drawing/2014/main" id="{444EC7C8-D5B5-ED40-BD2F-23F925B2FA4D}"/>
              </a:ext>
            </a:extLst>
          </p:cNvPr>
          <p:cNvSpPr/>
          <p:nvPr/>
        </p:nvSpPr>
        <p:spPr>
          <a:xfrm>
            <a:off x="195295" y="4349290"/>
            <a:ext cx="2642637" cy="510269"/>
          </a:xfrm>
          <a:prstGeom prst="wedgeRoundRectCallout">
            <a:avLst>
              <a:gd name="adj1" fmla="val 57292"/>
              <a:gd name="adj2" fmla="val 854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picosecond = 10</a:t>
            </a:r>
            <a:r>
              <a:rPr lang="en-US" baseline="30000" dirty="0"/>
              <a:t>-12 </a:t>
            </a:r>
            <a:r>
              <a:rPr lang="en-US" dirty="0"/>
              <a:t>sec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089E97-9086-D44C-A45E-F76069100453}"/>
              </a:ext>
            </a:extLst>
          </p:cNvPr>
          <p:cNvSpPr txBox="1"/>
          <p:nvPr/>
        </p:nvSpPr>
        <p:spPr>
          <a:xfrm>
            <a:off x="1070877" y="5392127"/>
            <a:ext cx="896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+ 100</a:t>
            </a:r>
          </a:p>
          <a:p>
            <a:pPr algn="ctr"/>
            <a:r>
              <a:rPr lang="en-US" dirty="0"/>
              <a:t>register</a:t>
            </a:r>
          </a:p>
          <a:p>
            <a:pPr algn="ctr"/>
            <a:r>
              <a:rPr lang="en-US" dirty="0"/>
              <a:t>read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A102B3-D7F0-C049-8CB7-7CF842DD460F}"/>
              </a:ext>
            </a:extLst>
          </p:cNvPr>
          <p:cNvSpPr txBox="1"/>
          <p:nvPr/>
        </p:nvSpPr>
        <p:spPr>
          <a:xfrm>
            <a:off x="1885776" y="5392612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+ 200 </a:t>
            </a:r>
          </a:p>
          <a:p>
            <a:pPr algn="ctr"/>
            <a:r>
              <a:rPr lang="en-US" dirty="0"/>
              <a:t>ALU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7F773F-45B6-8140-8C27-AC6D37112BF8}"/>
              </a:ext>
            </a:extLst>
          </p:cNvPr>
          <p:cNvSpPr txBox="1"/>
          <p:nvPr/>
        </p:nvSpPr>
        <p:spPr>
          <a:xfrm>
            <a:off x="2653392" y="5392127"/>
            <a:ext cx="785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+ 200 </a:t>
            </a:r>
          </a:p>
          <a:p>
            <a:r>
              <a:rPr lang="en-US" dirty="0"/>
              <a:t>data </a:t>
            </a:r>
          </a:p>
          <a:p>
            <a:r>
              <a:rPr lang="en-US" dirty="0"/>
              <a:t>access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0BCDC0-CB0A-A541-B742-1D1765E9DEA1}"/>
              </a:ext>
            </a:extLst>
          </p:cNvPr>
          <p:cNvSpPr txBox="1"/>
          <p:nvPr/>
        </p:nvSpPr>
        <p:spPr>
          <a:xfrm>
            <a:off x="3388161" y="5381728"/>
            <a:ext cx="949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+ 100 </a:t>
            </a:r>
          </a:p>
          <a:p>
            <a:r>
              <a:rPr lang="en-US" dirty="0"/>
              <a:t>register </a:t>
            </a:r>
          </a:p>
          <a:p>
            <a:r>
              <a:rPr lang="en-US" dirty="0"/>
              <a:t>write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0DEBB8-3594-FD47-8E00-8DE1E962AD4D}"/>
              </a:ext>
            </a:extLst>
          </p:cNvPr>
          <p:cNvSpPr txBox="1"/>
          <p:nvPr/>
        </p:nvSpPr>
        <p:spPr>
          <a:xfrm>
            <a:off x="892429" y="6442669"/>
            <a:ext cx="2153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 cycle &gt;= 800 </a:t>
            </a:r>
            <a:r>
              <a:rPr lang="en-US" dirty="0" err="1"/>
              <a:t>ps</a:t>
            </a:r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89F8927-9D7C-5E4C-8243-F69EF9F9B7F1}"/>
              </a:ext>
            </a:extLst>
          </p:cNvPr>
          <p:cNvGrpSpPr/>
          <p:nvPr/>
        </p:nvGrpSpPr>
        <p:grpSpPr>
          <a:xfrm>
            <a:off x="4165600" y="3824452"/>
            <a:ext cx="3562350" cy="1598448"/>
            <a:chOff x="4165600" y="3824452"/>
            <a:chExt cx="3562350" cy="1598448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7EE113-A797-2E4D-AEA5-C0BCCC9D71D7}"/>
                </a:ext>
              </a:extLst>
            </p:cNvPr>
            <p:cNvCxnSpPr>
              <a:cxnSpLocks/>
            </p:cNvCxnSpPr>
            <p:nvPr/>
          </p:nvCxnSpPr>
          <p:spPr>
            <a:xfrm>
              <a:off x="4165600" y="3824452"/>
              <a:ext cx="17653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433D036-9EB0-6548-8AD1-D4C43A0014FB}"/>
                </a:ext>
              </a:extLst>
            </p:cNvPr>
            <p:cNvCxnSpPr>
              <a:cxnSpLocks/>
            </p:cNvCxnSpPr>
            <p:nvPr/>
          </p:nvCxnSpPr>
          <p:spPr>
            <a:xfrm>
              <a:off x="4165600" y="5411952"/>
              <a:ext cx="20955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451784-744F-B74C-85C8-C271B31E8E89}"/>
                </a:ext>
              </a:extLst>
            </p:cNvPr>
            <p:cNvCxnSpPr/>
            <p:nvPr/>
          </p:nvCxnSpPr>
          <p:spPr>
            <a:xfrm>
              <a:off x="4165600" y="3824452"/>
              <a:ext cx="0" cy="15984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F9F6864F-09D4-CC47-AFCB-1B9ED5B3E633}"/>
                </a:ext>
              </a:extLst>
            </p:cNvPr>
            <p:cNvCxnSpPr/>
            <p:nvPr/>
          </p:nvCxnSpPr>
          <p:spPr>
            <a:xfrm flipV="1">
              <a:off x="6985000" y="4800600"/>
              <a:ext cx="742950" cy="622300"/>
            </a:xfrm>
            <a:prstGeom prst="bentConnector3">
              <a:avLst>
                <a:gd name="adj1" fmla="val 7735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B9FCDD7-18FF-5B47-9EC2-15B3CAFA14D5}"/>
                </a:ext>
              </a:extLst>
            </p:cNvPr>
            <p:cNvCxnSpPr/>
            <p:nvPr/>
          </p:nvCxnSpPr>
          <p:spPr>
            <a:xfrm>
              <a:off x="7283669" y="3964152"/>
              <a:ext cx="1891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836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9" grpId="0" animBg="1"/>
      <p:bldP spid="40" grpId="0"/>
      <p:bldP spid="41" grpId="0"/>
      <p:bldP spid="42" grpId="0"/>
      <p:bldP spid="43" grpId="0"/>
      <p:bldP spid="4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2">
            <a:extLst>
              <a:ext uri="{FF2B5EF4-FFF2-40B4-BE49-F238E27FC236}">
                <a16:creationId xmlns:a16="http://schemas.microsoft.com/office/drawing/2014/main" id="{449A37B6-7B39-D645-B915-59F0CDC2E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88787"/>
            <a:ext cx="8259762" cy="671512"/>
          </a:xfrm>
        </p:spPr>
        <p:txBody>
          <a:bodyPr/>
          <a:lstStyle/>
          <a:p>
            <a:pPr eaLnBrk="1" hangingPunct="1"/>
            <a:r>
              <a:rPr lang="en-US" altLang="en-US" sz="3800" dirty="0"/>
              <a:t>Data Hazards in ALU Instructions</a:t>
            </a:r>
            <a:endParaRPr lang="en-AU" altLang="en-US" sz="3800" dirty="0"/>
          </a:p>
        </p:txBody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1C9D88FF-22F8-C643-9355-711DFEEB4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78783"/>
            <a:ext cx="11064766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Example instruction sequence: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AU" altLang="en-US" dirty="0">
                <a:latin typeface="Lucida Console" panose="020B0609040504020204" pitchFamily="49" charset="0"/>
              </a:rPr>
              <a:t>	sub  </a:t>
            </a:r>
            <a:r>
              <a:rPr lang="en-AU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  <a:r>
              <a:rPr lang="en-AU" altLang="en-US" dirty="0">
                <a:latin typeface="Lucida Console" panose="020B0609040504020204" pitchFamily="49" charset="0"/>
              </a:rPr>
              <a:t>, x1,x3</a:t>
            </a:r>
            <a:br>
              <a:rPr lang="en-AU" altLang="en-US" dirty="0">
                <a:latin typeface="Lucida Console" panose="020B0609040504020204" pitchFamily="49" charset="0"/>
              </a:rPr>
            </a:br>
            <a:r>
              <a:rPr lang="en-AU" altLang="en-US" dirty="0">
                <a:latin typeface="Lucida Console" panose="020B0609040504020204" pitchFamily="49" charset="0"/>
              </a:rPr>
              <a:t>and  x12,</a:t>
            </a:r>
            <a:r>
              <a:rPr lang="en-AU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  <a:r>
              <a:rPr lang="en-AU" altLang="en-US" dirty="0">
                <a:latin typeface="Lucida Console" panose="020B0609040504020204" pitchFamily="49" charset="0"/>
              </a:rPr>
              <a:t>,x5</a:t>
            </a:r>
            <a:br>
              <a:rPr lang="en-AU" altLang="en-US" dirty="0">
                <a:latin typeface="Lucida Console" panose="020B0609040504020204" pitchFamily="49" charset="0"/>
              </a:rPr>
            </a:br>
            <a:r>
              <a:rPr lang="en-AU" altLang="en-US" dirty="0">
                <a:latin typeface="Lucida Console" panose="020B0609040504020204" pitchFamily="49" charset="0"/>
              </a:rPr>
              <a:t>or   x13,x6,</a:t>
            </a:r>
            <a:r>
              <a:rPr lang="en-AU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  <a:br>
              <a:rPr lang="en-AU" altLang="en-US" dirty="0">
                <a:latin typeface="Lucida Console" panose="020B0609040504020204" pitchFamily="49" charset="0"/>
              </a:rPr>
            </a:br>
            <a:r>
              <a:rPr lang="en-AU" altLang="en-US" dirty="0">
                <a:latin typeface="Lucida Console" panose="020B0609040504020204" pitchFamily="49" charset="0"/>
              </a:rPr>
              <a:t>add  x14,</a:t>
            </a:r>
            <a:r>
              <a:rPr lang="en-AU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  <a:r>
              <a:rPr lang="en-AU" altLang="en-US" dirty="0">
                <a:latin typeface="Lucida Console" panose="020B0609040504020204" pitchFamily="49" charset="0"/>
              </a:rPr>
              <a:t>,</a:t>
            </a:r>
            <a:r>
              <a:rPr lang="en-AU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  <a:br>
              <a:rPr lang="en-AU" altLang="en-US" dirty="0">
                <a:latin typeface="Lucida Console" panose="020B0609040504020204" pitchFamily="49" charset="0"/>
              </a:rPr>
            </a:br>
            <a:r>
              <a:rPr lang="en-AU" altLang="en-US" dirty="0" err="1">
                <a:latin typeface="Lucida Console" panose="020B0609040504020204" pitchFamily="49" charset="0"/>
              </a:rPr>
              <a:t>sd</a:t>
            </a:r>
            <a:r>
              <a:rPr lang="en-AU" altLang="en-US" dirty="0">
                <a:latin typeface="Lucida Console" panose="020B0609040504020204" pitchFamily="49" charset="0"/>
              </a:rPr>
              <a:t>   x15,100(</a:t>
            </a:r>
            <a:r>
              <a:rPr lang="en-AU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  <a:r>
              <a:rPr lang="en-AU" altLang="en-US" dirty="0">
                <a:latin typeface="Lucida Console" panose="020B0609040504020204" pitchFamily="49" charset="0"/>
              </a:rPr>
              <a:t>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Solution: forwarding (aka bypassing)</a:t>
            </a:r>
          </a:p>
          <a:p>
            <a:pPr lvl="1"/>
            <a:r>
              <a:rPr lang="en-US" altLang="en-US" dirty="0"/>
              <a:t>Use result when it’s computed; don’t wait for it to be stored in register</a:t>
            </a:r>
          </a:p>
        </p:txBody>
      </p:sp>
    </p:spTree>
    <p:extLst>
      <p:ext uri="{BB962C8B-B14F-4D97-AF65-F5344CB8AC3E}">
        <p14:creationId xmlns:p14="http://schemas.microsoft.com/office/powerpoint/2010/main" val="3756152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1">
            <a:extLst>
              <a:ext uri="{FF2B5EF4-FFF2-40B4-BE49-F238E27FC236}">
                <a16:creationId xmlns:a16="http://schemas.microsoft.com/office/drawing/2014/main" id="{23E579BB-4176-DE46-B852-32E8323A2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52" y="880720"/>
            <a:ext cx="9348951" cy="585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6" name="Rectangle 2">
            <a:extLst>
              <a:ext uri="{FF2B5EF4-FFF2-40B4-BE49-F238E27FC236}">
                <a16:creationId xmlns:a16="http://schemas.microsoft.com/office/drawing/2014/main" id="{34F53765-DC21-BE40-A8DB-1F37BD4DD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1938" y="-17342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Dependencies &amp; Forwarding</a:t>
            </a:r>
            <a:endParaRPr lang="en-AU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2F9866-5E6A-294D-9671-5A5DB1F8AC94}"/>
              </a:ext>
            </a:extLst>
          </p:cNvPr>
          <p:cNvGrpSpPr/>
          <p:nvPr/>
        </p:nvGrpSpPr>
        <p:grpSpPr>
          <a:xfrm>
            <a:off x="4397261" y="1914379"/>
            <a:ext cx="1830119" cy="2566555"/>
            <a:chOff x="4397261" y="1914379"/>
            <a:chExt cx="1830119" cy="2566555"/>
          </a:xfrm>
        </p:grpSpPr>
        <p:sp>
          <p:nvSpPr>
            <p:cNvPr id="136198" name="Line 5">
              <a:extLst>
                <a:ext uri="{FF2B5EF4-FFF2-40B4-BE49-F238E27FC236}">
                  <a16:creationId xmlns:a16="http://schemas.microsoft.com/office/drawing/2014/main" id="{FB0C6548-C1F9-E74C-83D3-07240D503E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2734" y="2963917"/>
              <a:ext cx="1603266" cy="64310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CD875729-60BF-EA46-B768-B20ED7FFDD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52393" y="2995450"/>
              <a:ext cx="874987" cy="14854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5361B3C-2C23-FC4A-ADBA-48F5ED9695E5}"/>
                </a:ext>
              </a:extLst>
            </p:cNvPr>
            <p:cNvSpPr txBox="1"/>
            <p:nvPr/>
          </p:nvSpPr>
          <p:spPr>
            <a:xfrm>
              <a:off x="4397261" y="1914379"/>
              <a:ext cx="1392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Data hazards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353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2">
            <a:extLst>
              <a:ext uri="{FF2B5EF4-FFF2-40B4-BE49-F238E27FC236}">
                <a16:creationId xmlns:a16="http://schemas.microsoft.com/office/drawing/2014/main" id="{5245399B-575F-824A-BEDA-63E13FB46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5235" y="62704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Detecting the Need to Forward</a:t>
            </a:r>
            <a:endParaRPr lang="en-AU" altLang="en-US" sz="4000" dirty="0"/>
          </a:p>
        </p:txBody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E873B057-9F52-4540-A722-97F4F59A5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5235" y="1341439"/>
            <a:ext cx="11826765" cy="518548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Pass register numbers along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e.g., ID/EX.RegisterRs1: register number for Rs1 in ID/EX pipeline register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ALU operand register numbers (in EX stage) are:</a:t>
            </a:r>
          </a:p>
          <a:p>
            <a:pPr lvl="1"/>
            <a:r>
              <a:rPr lang="en-US" altLang="en-US" dirty="0"/>
              <a:t>ID/EX.RegisterRs1</a:t>
            </a:r>
          </a:p>
          <a:p>
            <a:pPr lvl="1"/>
            <a:r>
              <a:rPr lang="en-US" altLang="en-US" dirty="0"/>
              <a:t>ID/EX.RegisterRs2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Data hazards when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chemeClr val="hlink"/>
                </a:solidFill>
              </a:rPr>
              <a:t>1a.</a:t>
            </a:r>
            <a:r>
              <a:rPr lang="en-US" altLang="en-US" dirty="0"/>
              <a:t> EX/</a:t>
            </a:r>
            <a:r>
              <a:rPr lang="en-US" altLang="en-US" dirty="0" err="1"/>
              <a:t>MEM.RegisterRd</a:t>
            </a:r>
            <a:r>
              <a:rPr lang="en-US" altLang="en-US" dirty="0"/>
              <a:t> = ID/EX.RegisterRs1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chemeClr val="hlink"/>
                </a:solidFill>
              </a:rPr>
              <a:t>1b.</a:t>
            </a:r>
            <a:r>
              <a:rPr lang="en-US" altLang="en-US" dirty="0"/>
              <a:t> EX/</a:t>
            </a:r>
            <a:r>
              <a:rPr lang="en-US" altLang="en-US" dirty="0" err="1"/>
              <a:t>MEM.RegisterRd</a:t>
            </a:r>
            <a:r>
              <a:rPr lang="en-US" altLang="en-US" dirty="0"/>
              <a:t> = ID/EX.RegisterRs2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chemeClr val="hlink"/>
                </a:solidFill>
              </a:rPr>
              <a:t>2a.</a:t>
            </a:r>
            <a:r>
              <a:rPr lang="en-US" altLang="en-US" dirty="0"/>
              <a:t> MEM/</a:t>
            </a:r>
            <a:r>
              <a:rPr lang="en-US" altLang="en-US" dirty="0" err="1"/>
              <a:t>WB.RegisterRd</a:t>
            </a:r>
            <a:r>
              <a:rPr lang="en-US" altLang="en-US" dirty="0"/>
              <a:t> = ID/EX.RegisterRs1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chemeClr val="hlink"/>
                </a:solidFill>
              </a:rPr>
              <a:t>2b.</a:t>
            </a:r>
            <a:r>
              <a:rPr lang="en-US" altLang="en-US" dirty="0"/>
              <a:t> MEM/</a:t>
            </a:r>
            <a:r>
              <a:rPr lang="en-US" altLang="en-US" dirty="0" err="1"/>
              <a:t>WB.RegisterRd</a:t>
            </a:r>
            <a:r>
              <a:rPr lang="en-US" altLang="en-US" dirty="0"/>
              <a:t> = ID/EX.RegisterRs2</a:t>
            </a:r>
            <a:endParaRPr lang="en-AU" altLang="en-US" dirty="0"/>
          </a:p>
        </p:txBody>
      </p:sp>
      <p:sp>
        <p:nvSpPr>
          <p:cNvPr id="138245" name="Text Box 4">
            <a:extLst>
              <a:ext uri="{FF2B5EF4-FFF2-40B4-BE49-F238E27FC236}">
                <a16:creationId xmlns:a16="http://schemas.microsoft.com/office/drawing/2014/main" id="{5DCAB9E0-F0B0-7541-B9C9-D6744916F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5226" y="4256089"/>
            <a:ext cx="2281188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EX-hazard: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/>
              <a:t>Fwd</a:t>
            </a:r>
            <a:r>
              <a:rPr lang="en-US" altLang="en-US" sz="1800" dirty="0"/>
              <a:t> from EX/MEM</a:t>
            </a:r>
            <a:br>
              <a:rPr lang="en-US" altLang="en-US" sz="1800" dirty="0"/>
            </a:br>
            <a:r>
              <a:rPr lang="en-US" altLang="en-US" sz="1800" dirty="0"/>
              <a:t>pipeline reg</a:t>
            </a:r>
            <a:endParaRPr lang="en-AU" altLang="en-US" sz="1800" dirty="0"/>
          </a:p>
        </p:txBody>
      </p:sp>
      <p:sp>
        <p:nvSpPr>
          <p:cNvPr id="138246" name="AutoShape 5">
            <a:extLst>
              <a:ext uri="{FF2B5EF4-FFF2-40B4-BE49-F238E27FC236}">
                <a16:creationId xmlns:a16="http://schemas.microsoft.com/office/drawing/2014/main" id="{354AAD3F-3EE9-8C4F-98EE-F3FFD43B64F5}"/>
              </a:ext>
            </a:extLst>
          </p:cNvPr>
          <p:cNvSpPr>
            <a:spLocks/>
          </p:cNvSpPr>
          <p:nvPr/>
        </p:nvSpPr>
        <p:spPr bwMode="auto">
          <a:xfrm>
            <a:off x="7735782" y="4256089"/>
            <a:ext cx="166687" cy="849312"/>
          </a:xfrm>
          <a:prstGeom prst="rightBrace">
            <a:avLst>
              <a:gd name="adj1" fmla="val 42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38247" name="AutoShape 6">
            <a:extLst>
              <a:ext uri="{FF2B5EF4-FFF2-40B4-BE49-F238E27FC236}">
                <a16:creationId xmlns:a16="http://schemas.microsoft.com/office/drawing/2014/main" id="{31705431-98D2-3E4F-8292-257E23AECE69}"/>
              </a:ext>
            </a:extLst>
          </p:cNvPr>
          <p:cNvSpPr>
            <a:spLocks/>
          </p:cNvSpPr>
          <p:nvPr/>
        </p:nvSpPr>
        <p:spPr bwMode="auto">
          <a:xfrm>
            <a:off x="7755709" y="5254680"/>
            <a:ext cx="166687" cy="849312"/>
          </a:xfrm>
          <a:prstGeom prst="rightBrace">
            <a:avLst>
              <a:gd name="adj1" fmla="val 42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38248" name="Text Box 7">
            <a:extLst>
              <a:ext uri="{FF2B5EF4-FFF2-40B4-BE49-F238E27FC236}">
                <a16:creationId xmlns:a16="http://schemas.microsoft.com/office/drawing/2014/main" id="{59840E16-CE2A-A046-932B-E899657D9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5301" y="5336233"/>
            <a:ext cx="2569934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Mem-hazard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Fwd</a:t>
            </a:r>
            <a:r>
              <a:rPr lang="en-US" altLang="en-US" sz="1800" dirty="0"/>
              <a:t> from</a:t>
            </a:r>
            <a:br>
              <a:rPr lang="en-US" altLang="en-US" sz="1800" dirty="0"/>
            </a:br>
            <a:r>
              <a:rPr lang="en-US" altLang="en-US" sz="1800" dirty="0"/>
              <a:t>MEM/WB</a:t>
            </a:r>
            <a:br>
              <a:rPr lang="en-US" altLang="en-US" sz="1800" dirty="0"/>
            </a:br>
            <a:r>
              <a:rPr lang="en-US" altLang="en-US" sz="1800" dirty="0"/>
              <a:t>pipeline reg</a:t>
            </a:r>
            <a:endParaRPr lang="en-AU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9404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2">
            <a:extLst>
              <a:ext uri="{FF2B5EF4-FFF2-40B4-BE49-F238E27FC236}">
                <a16:creationId xmlns:a16="http://schemas.microsoft.com/office/drawing/2014/main" id="{D126D19A-D9E3-E14C-9DB4-A9F6024D2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Detecting the Need to Forward</a:t>
            </a:r>
            <a:endParaRPr lang="en-AU" altLang="en-US" sz="4000"/>
          </a:p>
        </p:txBody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F1910B81-1557-3F40-BD49-85B750EB4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10891345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But only if forwarding instruction will write to a register!</a:t>
            </a:r>
          </a:p>
          <a:p>
            <a:pPr lvl="1" eaLnBrk="1" hangingPunct="1"/>
            <a:r>
              <a:rPr lang="en-US" altLang="en-US" sz="3200" dirty="0"/>
              <a:t>EX/</a:t>
            </a:r>
            <a:r>
              <a:rPr lang="en-US" altLang="en-US" sz="3200" dirty="0" err="1"/>
              <a:t>MEM.RegWrite</a:t>
            </a:r>
            <a:r>
              <a:rPr lang="en-US" altLang="en-US" sz="3200" dirty="0"/>
              <a:t>, MEM/</a:t>
            </a:r>
            <a:r>
              <a:rPr lang="en-US" altLang="en-US" sz="3200" dirty="0" err="1"/>
              <a:t>WB.RegWrite</a:t>
            </a:r>
            <a:endParaRPr lang="en-US" altLang="en-US" sz="3200" dirty="0"/>
          </a:p>
          <a:p>
            <a:pPr eaLnBrk="1" hangingPunct="1"/>
            <a:endParaRPr lang="en-US" altLang="en-US" sz="3600" dirty="0"/>
          </a:p>
          <a:p>
            <a:pPr eaLnBrk="1" hangingPunct="1"/>
            <a:r>
              <a:rPr lang="en-US" altLang="en-US" sz="3600" dirty="0"/>
              <a:t>And only if Rd for that instruction is not x0</a:t>
            </a:r>
          </a:p>
          <a:p>
            <a:pPr lvl="1" eaLnBrk="1" hangingPunct="1"/>
            <a:r>
              <a:rPr lang="en-US" altLang="en-US" sz="3200" dirty="0"/>
              <a:t>EX/</a:t>
            </a:r>
            <a:r>
              <a:rPr lang="en-US" altLang="en-US" sz="3200" dirty="0" err="1"/>
              <a:t>MEM.RegisterRd</a:t>
            </a:r>
            <a:r>
              <a:rPr lang="en-US" altLang="en-US" sz="3200" dirty="0"/>
              <a:t> ≠ 0,</a:t>
            </a:r>
            <a:br>
              <a:rPr lang="en-US" altLang="en-US" sz="3200" dirty="0"/>
            </a:br>
            <a:r>
              <a:rPr lang="en-US" altLang="en-US" sz="3200" dirty="0"/>
              <a:t>MEM/</a:t>
            </a:r>
            <a:r>
              <a:rPr lang="en-US" altLang="en-US" sz="3200" dirty="0" err="1"/>
              <a:t>WB.RegisterRd</a:t>
            </a:r>
            <a:r>
              <a:rPr lang="en-US" altLang="en-US" sz="3200" dirty="0"/>
              <a:t> ≠ 0</a:t>
            </a:r>
          </a:p>
        </p:txBody>
      </p:sp>
    </p:spTree>
    <p:extLst>
      <p:ext uri="{BB962C8B-B14F-4D97-AF65-F5344CB8AC3E}">
        <p14:creationId xmlns:p14="http://schemas.microsoft.com/office/powerpoint/2010/main" val="243860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>
            <a:extLst>
              <a:ext uri="{FF2B5EF4-FFF2-40B4-BE49-F238E27FC236}">
                <a16:creationId xmlns:a16="http://schemas.microsoft.com/office/drawing/2014/main" id="{29EAA392-D162-7A40-97EC-B1F028C4B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3704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Forwarding Paths</a:t>
            </a:r>
            <a:endParaRPr lang="en-AU" altLang="en-US" dirty="0"/>
          </a:p>
        </p:txBody>
      </p:sp>
      <p:pic>
        <p:nvPicPr>
          <p:cNvPr id="142340" name="Picture 1">
            <a:extLst>
              <a:ext uri="{FF2B5EF4-FFF2-40B4-BE49-F238E27FC236}">
                <a16:creationId xmlns:a16="http://schemas.microsoft.com/office/drawing/2014/main" id="{BD81432B-182D-DE45-9FB8-C281CE352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13" y="1173820"/>
            <a:ext cx="9506608" cy="547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292F632-9D56-DB4E-9800-91870AB78A04}"/>
              </a:ext>
            </a:extLst>
          </p:cNvPr>
          <p:cNvGrpSpPr/>
          <p:nvPr/>
        </p:nvGrpSpPr>
        <p:grpSpPr>
          <a:xfrm>
            <a:off x="3531477" y="1986455"/>
            <a:ext cx="6432331" cy="4659509"/>
            <a:chOff x="3531477" y="1986455"/>
            <a:chExt cx="6432331" cy="4659509"/>
          </a:xfrm>
        </p:grpSpPr>
        <p:cxnSp>
          <p:nvCxnSpPr>
            <p:cNvPr id="3" name="Elbow Connector 2">
              <a:extLst>
                <a:ext uri="{FF2B5EF4-FFF2-40B4-BE49-F238E27FC236}">
                  <a16:creationId xmlns:a16="http://schemas.microsoft.com/office/drawing/2014/main" id="{4EA3A202-3A24-024E-B35A-81F75F9401C9}"/>
                </a:ext>
              </a:extLst>
            </p:cNvPr>
            <p:cNvCxnSpPr/>
            <p:nvPr/>
          </p:nvCxnSpPr>
          <p:spPr>
            <a:xfrm rot="10800000" flipV="1">
              <a:off x="3531477" y="3641834"/>
              <a:ext cx="6432331" cy="2972598"/>
            </a:xfrm>
            <a:prstGeom prst="bentConnector3">
              <a:avLst>
                <a:gd name="adj1" fmla="val -2696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8E3DC9EC-1EE1-3540-A5F7-080612843BC3}"/>
                </a:ext>
              </a:extLst>
            </p:cNvPr>
            <p:cNvCxnSpPr/>
            <p:nvPr/>
          </p:nvCxnSpPr>
          <p:spPr>
            <a:xfrm rot="5400000" flipH="1" flipV="1">
              <a:off x="1359377" y="4158555"/>
              <a:ext cx="4659509" cy="315310"/>
            </a:xfrm>
            <a:prstGeom prst="bentConnector3">
              <a:avLst>
                <a:gd name="adj1" fmla="val 100076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0EB46D7-B925-E443-BA5E-B276FE74B863}"/>
                </a:ext>
              </a:extLst>
            </p:cNvPr>
            <p:cNvCxnSpPr/>
            <p:nvPr/>
          </p:nvCxnSpPr>
          <p:spPr>
            <a:xfrm>
              <a:off x="3531477" y="3429000"/>
              <a:ext cx="346840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446E015-30BE-7847-80C2-8BDD38E10D9B}"/>
              </a:ext>
            </a:extLst>
          </p:cNvPr>
          <p:cNvGrpSpPr/>
          <p:nvPr/>
        </p:nvGrpSpPr>
        <p:grpSpPr>
          <a:xfrm>
            <a:off x="3704897" y="2317531"/>
            <a:ext cx="3042745" cy="4067504"/>
            <a:chOff x="3704897" y="2317531"/>
            <a:chExt cx="3042745" cy="4067504"/>
          </a:xfrm>
        </p:grpSpPr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D5DE0CD7-8EAC-C44D-8FD9-70F7B787C889}"/>
                </a:ext>
              </a:extLst>
            </p:cNvPr>
            <p:cNvCxnSpPr/>
            <p:nvPr/>
          </p:nvCxnSpPr>
          <p:spPr>
            <a:xfrm rot="5400000">
              <a:off x="3397470" y="3034862"/>
              <a:ext cx="3657600" cy="3042745"/>
            </a:xfrm>
            <a:prstGeom prst="bentConnector3">
              <a:avLst>
                <a:gd name="adj1" fmla="val 99569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8C150ADE-51DC-5F47-93DB-160073ADE77B}"/>
                </a:ext>
              </a:extLst>
            </p:cNvPr>
            <p:cNvCxnSpPr/>
            <p:nvPr/>
          </p:nvCxnSpPr>
          <p:spPr>
            <a:xfrm rot="5400000" flipH="1" flipV="1">
              <a:off x="1749973" y="4272455"/>
              <a:ext cx="4051738" cy="141890"/>
            </a:xfrm>
            <a:prstGeom prst="bentConnector3">
              <a:avLst>
                <a:gd name="adj1" fmla="val 99805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73D529-BA61-894C-9632-62D816397035}"/>
                </a:ext>
              </a:extLst>
            </p:cNvPr>
            <p:cNvCxnSpPr>
              <a:cxnSpLocks/>
            </p:cNvCxnSpPr>
            <p:nvPr/>
          </p:nvCxnSpPr>
          <p:spPr>
            <a:xfrm>
              <a:off x="3704897" y="3736427"/>
              <a:ext cx="173420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76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>
            <a:extLst>
              <a:ext uri="{FF2B5EF4-FFF2-40B4-BE49-F238E27FC236}">
                <a16:creationId xmlns:a16="http://schemas.microsoft.com/office/drawing/2014/main" id="{D707D0EC-6669-754B-B4C3-588687BB2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Double Data Hazard</a:t>
            </a:r>
            <a:endParaRPr lang="en-AU" altLang="en-US"/>
          </a:p>
        </p:txBody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A1A9E23F-D0BB-FF43-AE36-9066B3361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7202214" cy="4351338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altLang="en-US" dirty="0"/>
              <a:t>Consider the sequence: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x1</a:t>
            </a:r>
            <a:r>
              <a:rPr lang="en-US" altLang="en-US" dirty="0">
                <a:latin typeface="Lucida Console" panose="020B0609040504020204" pitchFamily="49" charset="0"/>
              </a:rPr>
              <a:t>,x1,x2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add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x1</a:t>
            </a:r>
            <a:r>
              <a:rPr lang="en-US" altLang="en-US" dirty="0">
                <a:latin typeface="Lucida Console" panose="020B0609040504020204" pitchFamily="49" charset="0"/>
              </a:rPr>
              <a:t>,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x1</a:t>
            </a:r>
            <a:r>
              <a:rPr lang="en-US" altLang="en-US" dirty="0">
                <a:latin typeface="Lucida Console" panose="020B0609040504020204" pitchFamily="49" charset="0"/>
              </a:rPr>
              <a:t>,x3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add x1,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x1</a:t>
            </a:r>
            <a:r>
              <a:rPr lang="en-US" altLang="en-US" dirty="0">
                <a:latin typeface="Lucida Console" panose="020B0609040504020204" pitchFamily="49" charset="0"/>
              </a:rPr>
              <a:t>,x4</a:t>
            </a:r>
          </a:p>
          <a:p>
            <a:pPr eaLnBrk="1" hangingPunct="1"/>
            <a:r>
              <a:rPr lang="en-US" altLang="en-US" dirty="0"/>
              <a:t>Both hazards occur</a:t>
            </a:r>
          </a:p>
          <a:p>
            <a:pPr lvl="1" eaLnBrk="1" hangingPunct="1"/>
            <a:r>
              <a:rPr lang="en-US" altLang="en-US" dirty="0"/>
              <a:t>Want to use the most recent</a:t>
            </a:r>
          </a:p>
          <a:p>
            <a:pPr eaLnBrk="1" hangingPunct="1"/>
            <a:r>
              <a:rPr lang="en-US" altLang="en-US" dirty="0"/>
              <a:t>Revise MEM hazard condition</a:t>
            </a:r>
          </a:p>
          <a:p>
            <a:pPr lvl="1" eaLnBrk="1" hangingPunct="1"/>
            <a:r>
              <a:rPr lang="en-US" altLang="en-US" dirty="0"/>
              <a:t>Only </a:t>
            </a:r>
            <a:r>
              <a:rPr lang="en-US" altLang="en-US" dirty="0" err="1"/>
              <a:t>fwd</a:t>
            </a:r>
            <a:r>
              <a:rPr lang="en-US" altLang="en-US" dirty="0"/>
              <a:t> if EX hazard condition isn’t true</a:t>
            </a:r>
            <a:endParaRPr lang="en-AU" alt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9A4EA618-7479-1A41-9FB9-766251514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02636" y="1501503"/>
            <a:ext cx="4029185" cy="766800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B11BEE37-42C0-444C-9123-20A6B024A7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93540" y="2501085"/>
            <a:ext cx="4029186" cy="829807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CD89E297-3034-FE46-89DC-CF61DB87E5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52908" y="3588064"/>
            <a:ext cx="4360265" cy="829808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E319155A-945F-EC4C-A434-60A9BF520D39}"/>
              </a:ext>
            </a:extLst>
          </p:cNvPr>
          <p:cNvSpPr/>
          <p:nvPr/>
        </p:nvSpPr>
        <p:spPr>
          <a:xfrm>
            <a:off x="9475076" y="1939159"/>
            <a:ext cx="315449" cy="2207172"/>
          </a:xfrm>
          <a:custGeom>
            <a:avLst/>
            <a:gdLst>
              <a:gd name="connsiteX0" fmla="*/ 31531 w 315449"/>
              <a:gd name="connsiteY0" fmla="*/ 0 h 2207172"/>
              <a:gd name="connsiteX1" fmla="*/ 315310 w 315449"/>
              <a:gd name="connsiteY1" fmla="*/ 1103586 h 2207172"/>
              <a:gd name="connsiteX2" fmla="*/ 0 w 315449"/>
              <a:gd name="connsiteY2" fmla="*/ 2207172 h 220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449" h="2207172">
                <a:moveTo>
                  <a:pt x="31531" y="0"/>
                </a:moveTo>
                <a:cubicBezTo>
                  <a:pt x="176048" y="367862"/>
                  <a:pt x="320565" y="735724"/>
                  <a:pt x="315310" y="1103586"/>
                </a:cubicBezTo>
                <a:cubicBezTo>
                  <a:pt x="310055" y="1471448"/>
                  <a:pt x="155027" y="1839310"/>
                  <a:pt x="0" y="2207172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9225C4-5FC9-5D4D-8621-8F657BD51869}"/>
              </a:ext>
            </a:extLst>
          </p:cNvPr>
          <p:cNvSpPr txBox="1"/>
          <p:nvPr/>
        </p:nvSpPr>
        <p:spPr>
          <a:xfrm>
            <a:off x="9719867" y="2201711"/>
            <a:ext cx="137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MEM hazard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5A74936-C311-934F-9623-F425A595E3C6}"/>
              </a:ext>
            </a:extLst>
          </p:cNvPr>
          <p:cNvSpPr/>
          <p:nvPr/>
        </p:nvSpPr>
        <p:spPr>
          <a:xfrm flipH="1">
            <a:off x="9088969" y="3042745"/>
            <a:ext cx="315449" cy="945931"/>
          </a:xfrm>
          <a:custGeom>
            <a:avLst/>
            <a:gdLst>
              <a:gd name="connsiteX0" fmla="*/ 31531 w 315449"/>
              <a:gd name="connsiteY0" fmla="*/ 0 h 2207172"/>
              <a:gd name="connsiteX1" fmla="*/ 315310 w 315449"/>
              <a:gd name="connsiteY1" fmla="*/ 1103586 h 2207172"/>
              <a:gd name="connsiteX2" fmla="*/ 0 w 315449"/>
              <a:gd name="connsiteY2" fmla="*/ 2207172 h 220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449" h="2207172">
                <a:moveTo>
                  <a:pt x="31531" y="0"/>
                </a:moveTo>
                <a:cubicBezTo>
                  <a:pt x="176048" y="367862"/>
                  <a:pt x="320565" y="735724"/>
                  <a:pt x="315310" y="1103586"/>
                </a:cubicBezTo>
                <a:cubicBezTo>
                  <a:pt x="310055" y="1471448"/>
                  <a:pt x="155027" y="1839310"/>
                  <a:pt x="0" y="2207172"/>
                </a:cubicBezTo>
              </a:path>
            </a:pathLst>
          </a:custGeom>
          <a:noFill/>
          <a:ln w="28575">
            <a:solidFill>
              <a:srgbClr val="0432FF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975BB9-0BEA-FC4A-9A7C-A738B4EAC979}"/>
              </a:ext>
            </a:extLst>
          </p:cNvPr>
          <p:cNvSpPr txBox="1"/>
          <p:nvPr/>
        </p:nvSpPr>
        <p:spPr>
          <a:xfrm>
            <a:off x="7787068" y="3297514"/>
            <a:ext cx="109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EX hazard</a:t>
            </a:r>
          </a:p>
        </p:txBody>
      </p:sp>
    </p:spTree>
    <p:extLst>
      <p:ext uri="{BB962C8B-B14F-4D97-AF65-F5344CB8AC3E}">
        <p14:creationId xmlns:p14="http://schemas.microsoft.com/office/powerpoint/2010/main" val="1138246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>
            <a:extLst>
              <a:ext uri="{FF2B5EF4-FFF2-40B4-BE49-F238E27FC236}">
                <a16:creationId xmlns:a16="http://schemas.microsoft.com/office/drawing/2014/main" id="{8E788EBF-94C0-9847-A773-BD25D5431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Load-Use Hazard Detection</a:t>
            </a:r>
            <a:endParaRPr lang="en-AU" altLang="en-US"/>
          </a:p>
        </p:txBody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562BF0EF-D417-CE40-AFF9-A8D4A1AA4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84965"/>
            <a:ext cx="10515600" cy="68109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Load-use hazard cannot be resolved using forwarding alone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127A0D-10BD-C44F-BE15-162068382EA4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4789352"/>
            <a:ext cx="10515600" cy="18794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Check load-use hazard using condition</a:t>
            </a:r>
          </a:p>
          <a:p>
            <a:pPr lvl="1"/>
            <a:r>
              <a:rPr lang="en-US" altLang="en-US" dirty="0"/>
              <a:t>ID/</a:t>
            </a:r>
            <a:r>
              <a:rPr lang="en-US" altLang="en-US" dirty="0" err="1"/>
              <a:t>EX.MemRead</a:t>
            </a:r>
            <a:r>
              <a:rPr lang="en-US" altLang="en-US" dirty="0"/>
              <a:t> and ((ID/</a:t>
            </a:r>
            <a:r>
              <a:rPr lang="en-US" altLang="en-US" dirty="0" err="1"/>
              <a:t>EX.RegisterRd</a:t>
            </a:r>
            <a:r>
              <a:rPr lang="en-US" altLang="en-US" dirty="0"/>
              <a:t> = IF/ID.RegisterRs1) or</a:t>
            </a:r>
            <a:br>
              <a:rPr lang="en-US" altLang="en-US" dirty="0"/>
            </a:br>
            <a:r>
              <a:rPr lang="en-US" altLang="en-US" dirty="0"/>
              <a:t>   (ID/</a:t>
            </a:r>
            <a:r>
              <a:rPr lang="en-US" altLang="en-US" dirty="0" err="1"/>
              <a:t>EX.RegisterRd</a:t>
            </a:r>
            <a:r>
              <a:rPr lang="en-US" altLang="en-US" dirty="0"/>
              <a:t> = IF/ID.RegisterRs1))</a:t>
            </a:r>
            <a:endParaRPr lang="en-AU" altLang="en-US" dirty="0"/>
          </a:p>
          <a:p>
            <a:r>
              <a:rPr lang="en-US" altLang="en-US" dirty="0"/>
              <a:t>If detected, stall and insert bubble</a:t>
            </a:r>
            <a:endParaRPr lang="en-AU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27D192-3955-1D46-8FC3-06C9A23C0ACB}"/>
              </a:ext>
            </a:extLst>
          </p:cNvPr>
          <p:cNvGrpSpPr/>
          <p:nvPr/>
        </p:nvGrpSpPr>
        <p:grpSpPr>
          <a:xfrm>
            <a:off x="1428232" y="2344577"/>
            <a:ext cx="6296871" cy="2074244"/>
            <a:chOff x="1428232" y="2486471"/>
            <a:chExt cx="6296871" cy="2074244"/>
          </a:xfrm>
        </p:grpSpPr>
        <p:pic>
          <p:nvPicPr>
            <p:cNvPr id="6" name="Picture 5" descr="A close up of a sign&#10;&#10;Description automatically generated">
              <a:extLst>
                <a:ext uri="{FF2B5EF4-FFF2-40B4-BE49-F238E27FC236}">
                  <a16:creationId xmlns:a16="http://schemas.microsoft.com/office/drawing/2014/main" id="{D5F75072-034F-D242-95EC-34E23AF2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23752" y="3793915"/>
              <a:ext cx="3801351" cy="766800"/>
            </a:xfrm>
            <a:prstGeom prst="rect">
              <a:avLst/>
            </a:prstGeom>
          </p:spPr>
        </p:pic>
        <p:pic>
          <p:nvPicPr>
            <p:cNvPr id="3" name="Picture 2" descr="A picture containing table, drawing, window&#10;&#10;Description automatically generated">
              <a:extLst>
                <a:ext uri="{FF2B5EF4-FFF2-40B4-BE49-F238E27FC236}">
                  <a16:creationId xmlns:a16="http://schemas.microsoft.com/office/drawing/2014/main" id="{052727C0-E963-204D-8B53-DFA75AF32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27905" y="2486471"/>
              <a:ext cx="3603516" cy="92737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389B19-B51F-054C-886C-3AA923E6D0EC}"/>
                </a:ext>
              </a:extLst>
            </p:cNvPr>
            <p:cNvSpPr txBox="1"/>
            <p:nvPr/>
          </p:nvSpPr>
          <p:spPr>
            <a:xfrm>
              <a:off x="1428232" y="2860934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ld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0432FF"/>
                  </a:solidFill>
                </a:rPr>
                <a:t>x2</a:t>
              </a:r>
              <a:r>
                <a:rPr lang="en-US" dirty="0"/>
                <a:t>, 20(x1)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B0E38D-6480-2E47-9BCA-648341D2AE1D}"/>
                </a:ext>
              </a:extLst>
            </p:cNvPr>
            <p:cNvSpPr txBox="1"/>
            <p:nvPr/>
          </p:nvSpPr>
          <p:spPr>
            <a:xfrm>
              <a:off x="1428232" y="3825143"/>
              <a:ext cx="1462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and x4, </a:t>
              </a:r>
              <a:r>
                <a:rPr lang="en-US" dirty="0">
                  <a:solidFill>
                    <a:srgbClr val="0432FF"/>
                  </a:solidFill>
                </a:rPr>
                <a:t>x2</a:t>
              </a:r>
              <a:r>
                <a:rPr lang="en-US" dirty="0"/>
                <a:t>, x5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84014EA-DBE8-8F4B-90C8-DBBF27852E8E}"/>
                </a:ext>
              </a:extLst>
            </p:cNvPr>
            <p:cNvCxnSpPr/>
            <p:nvPr/>
          </p:nvCxnSpPr>
          <p:spPr>
            <a:xfrm flipH="1">
              <a:off x="5439103" y="3011214"/>
              <a:ext cx="851338" cy="1024758"/>
            </a:xfrm>
            <a:prstGeom prst="line">
              <a:avLst/>
            </a:prstGeom>
            <a:ln w="28575">
              <a:solidFill>
                <a:srgbClr val="C0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D117DD41-35BF-BF46-9863-CB6644351053}"/>
              </a:ext>
            </a:extLst>
          </p:cNvPr>
          <p:cNvSpPr/>
          <p:nvPr/>
        </p:nvSpPr>
        <p:spPr>
          <a:xfrm>
            <a:off x="8245366" y="2903706"/>
            <a:ext cx="1466193" cy="990372"/>
          </a:xfrm>
          <a:prstGeom prst="wedgeRoundRectCallout">
            <a:avLst>
              <a:gd name="adj1" fmla="val -205779"/>
              <a:gd name="adj2" fmla="val 115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Cannot be forwarded</a:t>
            </a:r>
          </a:p>
        </p:txBody>
      </p:sp>
    </p:spTree>
    <p:extLst>
      <p:ext uri="{BB962C8B-B14F-4D97-AF65-F5344CB8AC3E}">
        <p14:creationId xmlns:p14="http://schemas.microsoft.com/office/powerpoint/2010/main" val="145525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2">
            <a:extLst>
              <a:ext uri="{FF2B5EF4-FFF2-40B4-BE49-F238E27FC236}">
                <a16:creationId xmlns:a16="http://schemas.microsoft.com/office/drawing/2014/main" id="{E0BF62EA-5469-9D40-9647-2EF1DEEB6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Stall the Pipeline</a:t>
            </a:r>
            <a:endParaRPr lang="en-AU" altLang="en-US"/>
          </a:p>
        </p:txBody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486CA4B4-7ECC-D546-974A-AFBCA3F6A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Force control values in ID/EX register</a:t>
            </a:r>
            <a:br>
              <a:rPr lang="en-US" altLang="en-US"/>
            </a:br>
            <a:r>
              <a:rPr lang="en-US" altLang="en-US"/>
              <a:t>to 0</a:t>
            </a:r>
          </a:p>
          <a:p>
            <a:pPr lvl="1" eaLnBrk="1" hangingPunct="1"/>
            <a:r>
              <a:rPr lang="en-US" altLang="en-US"/>
              <a:t>EX, MEM and WB do </a:t>
            </a:r>
            <a:r>
              <a:rPr lang="en-US" altLang="en-US">
                <a:latin typeface="Lucida Console" panose="020B0609040504020204" pitchFamily="49" charset="0"/>
              </a:rPr>
              <a:t>nop</a:t>
            </a:r>
            <a:r>
              <a:rPr lang="en-US" altLang="en-US"/>
              <a:t> (no-operation)</a:t>
            </a:r>
            <a:endParaRPr lang="en-AU" altLang="en-US"/>
          </a:p>
          <a:p>
            <a:pPr eaLnBrk="1" hangingPunct="1"/>
            <a:r>
              <a:rPr lang="en-US" altLang="en-US"/>
              <a:t>Prevent update of PC and IF/ID register</a:t>
            </a:r>
          </a:p>
          <a:p>
            <a:pPr lvl="1" eaLnBrk="1" hangingPunct="1"/>
            <a:r>
              <a:rPr lang="en-US" altLang="en-US"/>
              <a:t>Using instruction is decoded again</a:t>
            </a:r>
          </a:p>
          <a:p>
            <a:pPr lvl="1" eaLnBrk="1" hangingPunct="1"/>
            <a:r>
              <a:rPr lang="en-US" altLang="en-US"/>
              <a:t>Following instruction is fetched again</a:t>
            </a:r>
          </a:p>
          <a:p>
            <a:pPr lvl="1" eaLnBrk="1" hangingPunct="1"/>
            <a:r>
              <a:rPr lang="en-US" altLang="en-US"/>
              <a:t>1-cycle stall allows MEM to read data for </a:t>
            </a:r>
            <a:r>
              <a:rPr lang="en-US" altLang="en-US">
                <a:latin typeface="Lucida Console" panose="020B0609040504020204" pitchFamily="49" charset="0"/>
              </a:rPr>
              <a:t>ld</a:t>
            </a:r>
          </a:p>
          <a:p>
            <a:pPr lvl="2" eaLnBrk="1" hangingPunct="1"/>
            <a:r>
              <a:rPr lang="en-US" altLang="en-US"/>
              <a:t>Can subsequently forward to EX stage</a:t>
            </a:r>
          </a:p>
        </p:txBody>
      </p:sp>
    </p:spTree>
    <p:extLst>
      <p:ext uri="{BB962C8B-B14F-4D97-AF65-F5344CB8AC3E}">
        <p14:creationId xmlns:p14="http://schemas.microsoft.com/office/powerpoint/2010/main" val="3339202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7" name="Picture 1">
            <a:extLst>
              <a:ext uri="{FF2B5EF4-FFF2-40B4-BE49-F238E27FC236}">
                <a16:creationId xmlns:a16="http://schemas.microsoft.com/office/drawing/2014/main" id="{5E9FB238-E3E7-0140-934E-52E486AA2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95" y="1024759"/>
            <a:ext cx="10192243" cy="571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5" name="Rectangle 2">
            <a:extLst>
              <a:ext uri="{FF2B5EF4-FFF2-40B4-BE49-F238E27FC236}">
                <a16:creationId xmlns:a16="http://schemas.microsoft.com/office/drawing/2014/main" id="{AF3DCB57-3514-314C-9D70-8E9E03028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717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Load-Use Data Hazard</a:t>
            </a:r>
            <a:endParaRPr lang="en-AU" altLang="en-US" dirty="0"/>
          </a:p>
        </p:txBody>
      </p:sp>
      <p:sp>
        <p:nvSpPr>
          <p:cNvPr id="156676" name="AutoShape 6">
            <a:extLst>
              <a:ext uri="{FF2B5EF4-FFF2-40B4-BE49-F238E27FC236}">
                <a16:creationId xmlns:a16="http://schemas.microsoft.com/office/drawing/2014/main" id="{B524CCAB-A2DC-7A40-B51C-AAC01BFED741}"/>
              </a:ext>
            </a:extLst>
          </p:cNvPr>
          <p:cNvSpPr>
            <a:spLocks/>
          </p:cNvSpPr>
          <p:nvPr/>
        </p:nvSpPr>
        <p:spPr bwMode="auto">
          <a:xfrm>
            <a:off x="8759826" y="3068638"/>
            <a:ext cx="1579563" cy="690562"/>
          </a:xfrm>
          <a:prstGeom prst="borderCallout1">
            <a:avLst>
              <a:gd name="adj1" fmla="val 16551"/>
              <a:gd name="adj2" fmla="val -4824"/>
              <a:gd name="adj3" fmla="val 73792"/>
              <a:gd name="adj4" fmla="val -6341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Stall inserted here</a:t>
            </a:r>
          </a:p>
        </p:txBody>
      </p:sp>
    </p:spTree>
    <p:extLst>
      <p:ext uri="{BB962C8B-B14F-4D97-AF65-F5344CB8AC3E}">
        <p14:creationId xmlns:p14="http://schemas.microsoft.com/office/powerpoint/2010/main" val="1652663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2">
            <a:extLst>
              <a:ext uri="{FF2B5EF4-FFF2-40B4-BE49-F238E27FC236}">
                <a16:creationId xmlns:a16="http://schemas.microsoft.com/office/drawing/2014/main" id="{5DCF3EA1-1CD5-3B45-8BF9-70FDBD6026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3248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Datapath with Hazard Detection</a:t>
            </a:r>
            <a:endParaRPr lang="en-AU" altLang="en-US" sz="4000" dirty="0"/>
          </a:p>
        </p:txBody>
      </p:sp>
      <p:pic>
        <p:nvPicPr>
          <p:cNvPr id="158724" name="Picture 1">
            <a:extLst>
              <a:ext uri="{FF2B5EF4-FFF2-40B4-BE49-F238E27FC236}">
                <a16:creationId xmlns:a16="http://schemas.microsoft.com/office/drawing/2014/main" id="{991C69B8-5D04-784E-BCD1-1629225C4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07" y="980982"/>
            <a:ext cx="9650414" cy="587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C62EF492-3A8F-2840-B604-1EF5BF636738}"/>
              </a:ext>
            </a:extLst>
          </p:cNvPr>
          <p:cNvSpPr/>
          <p:nvPr/>
        </p:nvSpPr>
        <p:spPr>
          <a:xfrm>
            <a:off x="7819696" y="662781"/>
            <a:ext cx="3439511" cy="1039895"/>
          </a:xfrm>
          <a:prstGeom prst="wedgeRoundRectCallout">
            <a:avLst>
              <a:gd name="adj1" fmla="val -128515"/>
              <a:gd name="adj2" fmla="val 458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hazard is detected, set WB/MEM/EX controls to zero (so no registers/memory is written)</a:t>
            </a:r>
          </a:p>
        </p:txBody>
      </p:sp>
    </p:spTree>
    <p:extLst>
      <p:ext uri="{BB962C8B-B14F-4D97-AF65-F5344CB8AC3E}">
        <p14:creationId xmlns:p14="http://schemas.microsoft.com/office/powerpoint/2010/main" val="5786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8" descr="f04-25-P374493">
            <a:extLst>
              <a:ext uri="{FF2B5EF4-FFF2-40B4-BE49-F238E27FC236}">
                <a16:creationId xmlns:a16="http://schemas.microsoft.com/office/drawing/2014/main" id="{F5D9B4B1-7E21-3B42-8F15-AE34B3535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1157392"/>
            <a:ext cx="9223265" cy="523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973192F1-22BC-8F4B-A018-604FD2C56D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700" y="10874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Pipelining: a laundry analogy</a:t>
            </a:r>
            <a:endParaRPr lang="en-AU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1EC44-E6A3-954A-ACFF-BF66C731B937}"/>
              </a:ext>
            </a:extLst>
          </p:cNvPr>
          <p:cNvSpPr txBox="1"/>
          <p:nvPr/>
        </p:nvSpPr>
        <p:spPr>
          <a:xfrm>
            <a:off x="2412125" y="2274640"/>
            <a:ext cx="66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wash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CE0817-4934-7B4E-9179-C2237DC2A2BC}"/>
              </a:ext>
            </a:extLst>
          </p:cNvPr>
          <p:cNvSpPr txBox="1"/>
          <p:nvPr/>
        </p:nvSpPr>
        <p:spPr>
          <a:xfrm>
            <a:off x="2952845" y="2282523"/>
            <a:ext cx="49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dry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AE51FE-2EED-E047-9FAD-D76BDA8E540C}"/>
              </a:ext>
            </a:extLst>
          </p:cNvPr>
          <p:cNvSpPr txBox="1"/>
          <p:nvPr/>
        </p:nvSpPr>
        <p:spPr>
          <a:xfrm>
            <a:off x="3344610" y="2282523"/>
            <a:ext cx="54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fold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0561A2-E6BA-7840-93BD-F05696707B23}"/>
              </a:ext>
            </a:extLst>
          </p:cNvPr>
          <p:cNvSpPr txBox="1"/>
          <p:nvPr/>
        </p:nvSpPr>
        <p:spPr>
          <a:xfrm>
            <a:off x="3772420" y="2298289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store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808AA8-364F-FC42-A52F-B35EF0FBE175}"/>
              </a:ext>
            </a:extLst>
          </p:cNvPr>
          <p:cNvSpPr/>
          <p:nvPr/>
        </p:nvSpPr>
        <p:spPr>
          <a:xfrm>
            <a:off x="5698796" y="509229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800" dirty="0"/>
              <a:t>Pipelined laundry: overlapping execution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Parallelism improves performance</a:t>
            </a:r>
          </a:p>
        </p:txBody>
      </p:sp>
    </p:spTree>
    <p:extLst>
      <p:ext uri="{BB962C8B-B14F-4D97-AF65-F5344CB8AC3E}">
        <p14:creationId xmlns:p14="http://schemas.microsoft.com/office/powerpoint/2010/main" val="5996974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2">
            <a:extLst>
              <a:ext uri="{FF2B5EF4-FFF2-40B4-BE49-F238E27FC236}">
                <a16:creationId xmlns:a16="http://schemas.microsoft.com/office/drawing/2014/main" id="{4716DF8E-4DC2-364A-AFEF-864A88C46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Summary</a:t>
            </a:r>
          </a:p>
        </p:txBody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84D9B5F6-C96F-014D-880B-0F7A85982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8270875" cy="4392613"/>
          </a:xfrm>
        </p:spPr>
        <p:txBody>
          <a:bodyPr/>
          <a:lstStyle/>
          <a:p>
            <a:pPr eaLnBrk="1" hangingPunct="1"/>
            <a:r>
              <a:rPr lang="en-AU" altLang="en-US" dirty="0"/>
              <a:t>Pipeline increases throughput by overlapping execution of multiple instructions </a:t>
            </a:r>
          </a:p>
          <a:p>
            <a:pPr eaLnBrk="1" hangingPunct="1"/>
            <a:r>
              <a:rPr lang="en-AU" altLang="en-US" dirty="0"/>
              <a:t>Pipeline hazard</a:t>
            </a:r>
          </a:p>
          <a:p>
            <a:pPr lvl="1"/>
            <a:r>
              <a:rPr lang="en-AU" altLang="en-US" dirty="0"/>
              <a:t>Structure (solution: add resources)</a:t>
            </a:r>
          </a:p>
          <a:p>
            <a:pPr lvl="1"/>
            <a:r>
              <a:rPr lang="en-AU" altLang="en-US" dirty="0"/>
              <a:t>Data (solution: forwarding)</a:t>
            </a:r>
          </a:p>
          <a:p>
            <a:pPr lvl="1"/>
            <a:r>
              <a:rPr lang="en-AU" altLang="en-US" dirty="0"/>
              <a:t>Control (next class)</a:t>
            </a:r>
          </a:p>
          <a:p>
            <a:r>
              <a:rPr lang="en-AU" altLang="en-US" dirty="0"/>
              <a:t>Pipeline stalls</a:t>
            </a:r>
          </a:p>
        </p:txBody>
      </p:sp>
    </p:spTree>
    <p:extLst>
      <p:ext uri="{BB962C8B-B14F-4D97-AF65-F5344CB8AC3E}">
        <p14:creationId xmlns:p14="http://schemas.microsoft.com/office/powerpoint/2010/main" val="277414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>
            <a:extLst>
              <a:ext uri="{FF2B5EF4-FFF2-40B4-BE49-F238E27FC236}">
                <a16:creationId xmlns:a16="http://schemas.microsoft.com/office/drawing/2014/main" id="{851FB939-7F43-AF48-A322-719EE90E1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Pipeline</a:t>
            </a:r>
            <a:endParaRPr lang="en-AU" altLang="en-US"/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347D6DC8-8ABC-F047-A63D-A6365B5F6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Five stages, one step per stage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en-US"/>
              <a:t>IF: Instruction fetch from memory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en-US"/>
              <a:t>ID: Instruction decode &amp; register read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en-US"/>
              <a:t>EX: Execute operation or calculate address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en-US"/>
              <a:t>MEM: Access memory operand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en-US"/>
              <a:t>WB: Write result back to register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9888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4" name="Picture 1">
            <a:extLst>
              <a:ext uri="{FF2B5EF4-FFF2-40B4-BE49-F238E27FC236}">
                <a16:creationId xmlns:a16="http://schemas.microsoft.com/office/drawing/2014/main" id="{594E8E96-2302-B344-A8ED-C63A03EC8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51" y="1056289"/>
            <a:ext cx="11345752" cy="5742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1" name="Rectangle 2">
            <a:extLst>
              <a:ext uri="{FF2B5EF4-FFF2-40B4-BE49-F238E27FC236}">
                <a16:creationId xmlns:a16="http://schemas.microsoft.com/office/drawing/2014/main" id="{B3135018-A4DA-8746-B53C-B1FC10B9B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1792" y="5953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Pipeline Performance</a:t>
            </a:r>
            <a:endParaRPr lang="en-AU" altLang="en-US" dirty="0"/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809163EB-E6C9-F244-B1F5-40AD70DC4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1226" y="722312"/>
            <a:ext cx="26765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Single-cycle (T</a:t>
            </a:r>
            <a:r>
              <a:rPr lang="en-US" altLang="en-US" sz="1800" baseline="-25000" dirty="0">
                <a:solidFill>
                  <a:schemeClr val="bg1"/>
                </a:solidFill>
              </a:rPr>
              <a:t>c</a:t>
            </a:r>
            <a:r>
              <a:rPr lang="en-US" altLang="en-US" sz="1800" dirty="0">
                <a:solidFill>
                  <a:schemeClr val="bg1"/>
                </a:solidFill>
              </a:rPr>
              <a:t>= 800ps)</a:t>
            </a:r>
            <a:endParaRPr lang="en-AU" altLang="en-US" sz="1800" dirty="0">
              <a:solidFill>
                <a:schemeClr val="bg1"/>
              </a:solidFill>
            </a:endParaRPr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CF75A04A-ABB5-FD46-87EA-F33F78CD0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7275" y="3778223"/>
            <a:ext cx="23844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Pipelined (T</a:t>
            </a:r>
            <a:r>
              <a:rPr lang="en-US" altLang="en-US" sz="1800" baseline="-25000" dirty="0">
                <a:solidFill>
                  <a:schemeClr val="bg1"/>
                </a:solidFill>
              </a:rPr>
              <a:t>c</a:t>
            </a:r>
            <a:r>
              <a:rPr lang="en-US" altLang="en-US" sz="1800" dirty="0">
                <a:solidFill>
                  <a:schemeClr val="bg1"/>
                </a:solidFill>
              </a:rPr>
              <a:t>= 200ps)</a:t>
            </a:r>
            <a:endParaRPr lang="en-AU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3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>
            <a:extLst>
              <a:ext uri="{FF2B5EF4-FFF2-40B4-BE49-F238E27FC236}">
                <a16:creationId xmlns:a16="http://schemas.microsoft.com/office/drawing/2014/main" id="{B682CA44-1C74-324D-AA24-CF41E7AEC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Speedup</a:t>
            </a:r>
            <a:endParaRPr lang="en-AU" altLang="en-US"/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0E8C3ACF-829E-EA48-BA01-E68B0F81C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Pipelining increases throughput (instructions/sec)</a:t>
            </a:r>
          </a:p>
          <a:p>
            <a:pPr lvl="1"/>
            <a:r>
              <a:rPr lang="en-US" altLang="en-US" dirty="0"/>
              <a:t>Latency (time for each instruction) does not decrease</a:t>
            </a:r>
          </a:p>
          <a:p>
            <a:pPr eaLnBrk="1" hangingPunct="1"/>
            <a:r>
              <a:rPr lang="en-US" altLang="en-US" dirty="0"/>
              <a:t>If all stages are balanced (i.e., all take the same time)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err="1"/>
              <a:t>throughput</a:t>
            </a:r>
            <a:r>
              <a:rPr lang="en-US" altLang="en-US" baseline="-25000" dirty="0" err="1"/>
              <a:t>pipelined</a:t>
            </a:r>
            <a:r>
              <a:rPr lang="en-US" altLang="en-US" baseline="-25000" dirty="0"/>
              <a:t> </a:t>
            </a:r>
            <a:r>
              <a:rPr lang="en-US" altLang="en-US" dirty="0"/>
              <a:t>= number-of-stages * </a:t>
            </a:r>
            <a:r>
              <a:rPr lang="en-US" altLang="en-US" dirty="0" err="1"/>
              <a:t>throughput</a:t>
            </a:r>
            <a:r>
              <a:rPr lang="en-US" altLang="en-US" baseline="-25000" dirty="0" err="1"/>
              <a:t>nonpipelined</a:t>
            </a:r>
            <a:endParaRPr lang="en-US" altLang="en-US" dirty="0"/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If not balanced, speedup is less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8A9CAC-3296-CE40-82A3-047C660C7E48}"/>
              </a:ext>
            </a:extLst>
          </p:cNvPr>
          <p:cNvGrpSpPr/>
          <p:nvPr/>
        </p:nvGrpSpPr>
        <p:grpSpPr>
          <a:xfrm>
            <a:off x="2144110" y="3862552"/>
            <a:ext cx="6307536" cy="1785968"/>
            <a:chOff x="2144110" y="3862552"/>
            <a:chExt cx="6307536" cy="178596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115BDA2-F6BA-AD43-9803-5D192D073D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4110" y="3862552"/>
              <a:ext cx="646387" cy="1182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306C0D-304B-7841-850B-4CB9FEC3BDB0}"/>
                </a:ext>
              </a:extLst>
            </p:cNvPr>
            <p:cNvSpPr txBox="1"/>
            <p:nvPr/>
          </p:nvSpPr>
          <p:spPr>
            <a:xfrm>
              <a:off x="2948152" y="5186855"/>
              <a:ext cx="5503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Throughput = 1/time between instructions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237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>
            <a:extLst>
              <a:ext uri="{FF2B5EF4-FFF2-40B4-BE49-F238E27FC236}">
                <a16:creationId xmlns:a16="http://schemas.microsoft.com/office/drawing/2014/main" id="{282D6C8A-C724-5B4F-8782-0A9BD74A6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Pipelining and ISA Design</a:t>
            </a:r>
            <a:endParaRPr lang="en-AU" altLang="en-US"/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9BADE5F1-0ED1-E946-9310-6469EE5FF0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/>
              <a:t>RISC-V ISA designed for pipelining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All instructions are 32-bits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/>
              <a:t>Easier to fetch and decode in one cycle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/>
              <a:t>c.f. x86: 1- to 17-byte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Few and regular instruction formats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/>
              <a:t>Can decode and read registers in one step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Load/store addressing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/>
              <a:t>Can calculate address in 3</a:t>
            </a:r>
            <a:r>
              <a:rPr lang="en-US" altLang="en-US" sz="2800" baseline="30000" dirty="0"/>
              <a:t>rd</a:t>
            </a:r>
            <a:r>
              <a:rPr lang="en-US" altLang="en-US" sz="2800" dirty="0"/>
              <a:t> stage, access memory in 4</a:t>
            </a:r>
            <a:r>
              <a:rPr lang="en-US" altLang="en-US" sz="2800" baseline="30000" dirty="0"/>
              <a:t>th</a:t>
            </a:r>
            <a:r>
              <a:rPr lang="en-US" altLang="en-US" sz="2800" dirty="0"/>
              <a:t> stage</a:t>
            </a:r>
          </a:p>
        </p:txBody>
      </p:sp>
    </p:spTree>
    <p:extLst>
      <p:ext uri="{BB962C8B-B14F-4D97-AF65-F5344CB8AC3E}">
        <p14:creationId xmlns:p14="http://schemas.microsoft.com/office/powerpoint/2010/main" val="195841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>
            <a:extLst>
              <a:ext uri="{FF2B5EF4-FFF2-40B4-BE49-F238E27FC236}">
                <a16:creationId xmlns:a16="http://schemas.microsoft.com/office/drawing/2014/main" id="{5E0F8A03-C687-B84C-BC1E-8DECB966C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Pipeline challenges: hazards</a:t>
            </a:r>
            <a:endParaRPr lang="en-AU" altLang="en-US" dirty="0"/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9D5FD7C4-E04F-D545-9B2A-7AB8D405B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10938641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Situations that prevent starting the next instruction in the next cycle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Structure hazards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 required resource is busy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Data hazard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Need to wait for previous instruction to complete its data read/write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Control hazard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Deciding on control action depends on previous instruction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54978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1445</Words>
  <Application>Microsoft Macintosh PowerPoint</Application>
  <PresentationFormat>Widescreen</PresentationFormat>
  <Paragraphs>342</Paragraphs>
  <Slides>40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Lucida Console</vt:lpstr>
      <vt:lpstr>Times New Roman</vt:lpstr>
      <vt:lpstr>Wingdings</vt:lpstr>
      <vt:lpstr>Office Theme</vt:lpstr>
      <vt:lpstr>Pipelined CPU</vt:lpstr>
      <vt:lpstr>What we’ve learnt so far</vt:lpstr>
      <vt:lpstr>Single-cycle CPU uses a slow clock</vt:lpstr>
      <vt:lpstr>Pipelining: a laundry analogy</vt:lpstr>
      <vt:lpstr>RISC-V Pipeline</vt:lpstr>
      <vt:lpstr>Pipeline Performance</vt:lpstr>
      <vt:lpstr>Pipeline Speedup</vt:lpstr>
      <vt:lpstr>Pipelining and ISA Design</vt:lpstr>
      <vt:lpstr>Pipeline challenges: hazards</vt:lpstr>
      <vt:lpstr>Structure Hazards</vt:lpstr>
      <vt:lpstr>Data Hazards</vt:lpstr>
      <vt:lpstr>Control hazard</vt:lpstr>
      <vt:lpstr>A basic pipelined RISC-V CPU</vt:lpstr>
      <vt:lpstr>Pipelined Datapath</vt:lpstr>
      <vt:lpstr>Pipeline registers</vt:lpstr>
      <vt:lpstr>IF for Load, Store</vt:lpstr>
      <vt:lpstr>ID for Load, Store, …</vt:lpstr>
      <vt:lpstr>EX for Load</vt:lpstr>
      <vt:lpstr>MEM for Load</vt:lpstr>
      <vt:lpstr>WB for Load</vt:lpstr>
      <vt:lpstr>Corrected Datapath for Load</vt:lpstr>
      <vt:lpstr>EX for Store</vt:lpstr>
      <vt:lpstr>MEM for Store</vt:lpstr>
      <vt:lpstr>WB for Store</vt:lpstr>
      <vt:lpstr>Multi-Cycle Pipeline Diagram</vt:lpstr>
      <vt:lpstr>Multi-Cycle Pipeline Diagram</vt:lpstr>
      <vt:lpstr>Single-Cycle Pipeline Diagram</vt:lpstr>
      <vt:lpstr>Pipelined Control (Simplified)</vt:lpstr>
      <vt:lpstr>Pipelined Control</vt:lpstr>
      <vt:lpstr>Data Hazards in ALU Instructions</vt:lpstr>
      <vt:lpstr>Dependencies &amp; Forwarding</vt:lpstr>
      <vt:lpstr>Detecting the Need to Forward</vt:lpstr>
      <vt:lpstr>Detecting the Need to Forward</vt:lpstr>
      <vt:lpstr>Forwarding Paths</vt:lpstr>
      <vt:lpstr>Double Data Hazard</vt:lpstr>
      <vt:lpstr>Load-Use Hazard Detection</vt:lpstr>
      <vt:lpstr>How to Stall the Pipeline</vt:lpstr>
      <vt:lpstr>Load-Use Data Hazard</vt:lpstr>
      <vt:lpstr>Datapath with Hazard Detection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Pipelined CPU</dc:title>
  <dc:creator>Jinyang Li</dc:creator>
  <cp:lastModifiedBy>Jinyang Li</cp:lastModifiedBy>
  <cp:revision>20</cp:revision>
  <dcterms:created xsi:type="dcterms:W3CDTF">2019-12-02T01:44:26Z</dcterms:created>
  <dcterms:modified xsi:type="dcterms:W3CDTF">2019-12-02T05:17:06Z</dcterms:modified>
</cp:coreProperties>
</file>