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83" r:id="rId9"/>
    <p:sldId id="294" r:id="rId10"/>
    <p:sldId id="307" r:id="rId11"/>
    <p:sldId id="308" r:id="rId12"/>
    <p:sldId id="262" r:id="rId13"/>
    <p:sldId id="266" r:id="rId14"/>
    <p:sldId id="267" r:id="rId15"/>
    <p:sldId id="268" r:id="rId16"/>
    <p:sldId id="263" r:id="rId17"/>
    <p:sldId id="264" r:id="rId18"/>
    <p:sldId id="290" r:id="rId19"/>
    <p:sldId id="292" r:id="rId20"/>
    <p:sldId id="297" r:id="rId21"/>
    <p:sldId id="298" r:id="rId22"/>
    <p:sldId id="299" r:id="rId23"/>
    <p:sldId id="300" r:id="rId24"/>
    <p:sldId id="302" r:id="rId25"/>
    <p:sldId id="304" r:id="rId26"/>
    <p:sldId id="305" r:id="rId27"/>
    <p:sldId id="306" r:id="rId28"/>
    <p:sldId id="30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93"/>
    <p:restoredTop sz="94655"/>
  </p:normalViewPr>
  <p:slideViewPr>
    <p:cSldViewPr snapToGrid="0" snapToObjects="1">
      <p:cViewPr>
        <p:scale>
          <a:sx n="78" d="100"/>
          <a:sy n="78" d="100"/>
        </p:scale>
        <p:origin x="32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98A58-54B9-F443-9D2D-51815F7058B6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BDB8D-B8BD-E340-B421-4A771A5D8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6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7CE4DFD-9F15-B84A-9A87-0A6382A5D4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622DD2C-E43C-4B45-89B1-DD202157AD7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4A0D56-714F-E84C-A1F8-10DAA030AF6D}" type="datetime3">
              <a:rPr lang="en-US" altLang="en-US" smtClean="0">
                <a:latin typeface="Times New Roman" panose="02020603050405020304" pitchFamily="18" charset="0"/>
              </a:rPr>
              <a:pPr/>
              <a:t>25 November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3CF87B17-9707-734B-889F-BDD114A2D4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676C1F96-8F52-3646-A77A-9E2599476B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0EF475-1D35-2048-A0D6-079020BAD9F1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BB1A3BDB-103F-C645-8D23-24DF29D3EC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73DA4D74-7AFA-E943-BA6A-F83B712DF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115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DDA46F2-7C5E-9D4A-B0B5-F8DF7AAD85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161AB79-D4ED-AF43-8E6E-457B7AE9D3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16FC5B-18E4-9C4D-A478-F74F33C19E0C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C83B5906-1ED3-F54E-90DC-B31DFABB70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5AFD8B15-057B-004E-B3AB-D8236989A8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96C98E-A667-FE4F-A051-C11535DE9A60}" type="slidenum">
              <a:rPr lang="en-AU" altLang="en-US" sz="1300" smtClean="0">
                <a:latin typeface="Times New Roman" panose="02020603050405020304" pitchFamily="18" charset="0"/>
              </a:rPr>
              <a:pPr/>
              <a:t>26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F3DCB10B-1A47-7A47-BBC9-3F67157FD2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888DD7F6-9881-4048-BE5E-720E2F8EE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146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EB9CAFA-9A08-824C-9D90-13526244FC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24D2236-8EC3-B54B-94A5-24B1921BAB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D01A8E-B29B-2B4F-948C-07D32443F597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9396" name="Rectangle 6">
            <a:extLst>
              <a:ext uri="{FF2B5EF4-FFF2-40B4-BE49-F238E27FC236}">
                <a16:creationId xmlns:a16="http://schemas.microsoft.com/office/drawing/2014/main" id="{05C594FD-B9B6-0F4D-B1A7-862804E97D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DE21B014-3C94-1847-8E10-6B6D861DB9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16F307-AE13-2943-B591-CC0FE0FD2279}" type="slidenum">
              <a:rPr lang="en-AU" altLang="en-US" sz="1300" smtClean="0">
                <a:latin typeface="Times New Roman" panose="02020603050405020304" pitchFamily="18" charset="0"/>
              </a:rPr>
              <a:pPr/>
              <a:t>27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9398" name="Rectangle 2">
            <a:extLst>
              <a:ext uri="{FF2B5EF4-FFF2-40B4-BE49-F238E27FC236}">
                <a16:creationId xmlns:a16="http://schemas.microsoft.com/office/drawing/2014/main" id="{043E596A-9D18-9E4F-B7F1-6BEB966F6B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>
            <a:extLst>
              <a:ext uri="{FF2B5EF4-FFF2-40B4-BE49-F238E27FC236}">
                <a16:creationId xmlns:a16="http://schemas.microsoft.com/office/drawing/2014/main" id="{8349AE9D-2549-C140-9C3C-2CD11C8E0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595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BC1AC80-DD6B-554C-A8A6-25A21E18FA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5A07776-E6AF-B24F-B96F-8A0A8CDC67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F4D7-DA4F-C544-A15A-B3DB27C707BD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8515D2C0-0491-C54F-9A36-CB62F9599B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C77448E2-6A2C-6B42-82F9-6B2700E5E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1154DD-64AB-FE44-9FB7-8F97553315BC}" type="slidenum">
              <a:rPr lang="en-AU" altLang="en-US" sz="1300" smtClean="0">
                <a:latin typeface="Times New Roman" panose="02020603050405020304" pitchFamily="18" charset="0"/>
              </a:rPr>
              <a:pPr/>
              <a:t>28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57F87540-8CCC-4E48-B27C-E6B429772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51DBA10E-0EF0-9B47-A6D5-03E5FA9CC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34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8BCD71D-0CCC-2243-AF02-BD67D050C7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15D7DA2-7F91-7843-B4D6-AC9D2C34346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A28B09-1CEE-3B45-A316-D679E8EE43F5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CC4F67E9-FDDB-7E4B-B194-5E207A26CA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489A7F3F-05C6-424F-A51C-12A9632AAC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DF34D3-E894-704D-8626-91E45DCA6CAC}" type="slidenum">
              <a:rPr lang="en-AU" altLang="en-US" sz="1300" smtClean="0">
                <a:latin typeface="Times New Roman" panose="02020603050405020304" pitchFamily="18" charset="0"/>
              </a:rPr>
              <a:pPr/>
              <a:t>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33A8D3D5-BE0C-7F4C-8CAF-27691D5B29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4AC34330-E628-764F-B57C-C378AA2D7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359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80F7322-EB5D-A046-B9CE-784F1E2C67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0ACCE9A-C970-BC42-9D6F-8266B90D6C2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53DE54-DC06-BE4A-BCF9-185A13680B6E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60D2DC8A-D52A-4847-AE4C-814DCFFA707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150C8CBC-67B0-1847-A910-B950F02528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282B50-6F0B-1D4F-8B81-C53E4B898F28}" type="slidenum">
              <a:rPr lang="en-AU" altLang="en-US" sz="1300" smtClean="0">
                <a:latin typeface="Times New Roman" panose="02020603050405020304" pitchFamily="18" charset="0"/>
              </a:rPr>
              <a:pPr/>
              <a:t>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2774" name="Rectangle 2">
            <a:extLst>
              <a:ext uri="{FF2B5EF4-FFF2-40B4-BE49-F238E27FC236}">
                <a16:creationId xmlns:a16="http://schemas.microsoft.com/office/drawing/2014/main" id="{C5F9C694-9FA0-B64F-85D6-9825C96C42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>
            <a:extLst>
              <a:ext uri="{FF2B5EF4-FFF2-40B4-BE49-F238E27FC236}">
                <a16:creationId xmlns:a16="http://schemas.microsoft.com/office/drawing/2014/main" id="{8139F0C5-8DBC-9148-A48A-86E0DCFE6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53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5D21E13-36BC-C64F-86E6-B7446C1110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EDB9F22-6743-7F42-848E-3E44556B40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326A03-3737-DB4B-B207-702F39B2967C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4102F25E-2DA2-AF4B-9402-1D8C9487A7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BF954B43-B6FB-5B4F-9810-6F009DE51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1FE3D0-0CC3-A249-9D87-50D3AFC1BEB1}" type="slidenum">
              <a:rPr lang="en-AU" altLang="en-US" sz="1300" smtClean="0">
                <a:latin typeface="Times New Roman" panose="02020603050405020304" pitchFamily="18" charset="0"/>
              </a:rPr>
              <a:pPr/>
              <a:t>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10B2E4D3-B6FE-FE42-B3A1-9CA94D2B49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C1BA6ACE-429D-6045-B925-8381F94AC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965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75BFF54-602F-C94A-9830-FA1BFB681B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079D782-B876-FA4D-B0CB-E6C9C6FA11D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D6F2F8-D5C3-044A-BCBE-6C3D071F4530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617547D6-5BBF-C549-ABC0-A10D2790D8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6095E8AA-2031-5140-95D0-6B9FD51B5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12B971-BA35-2E4B-B42F-AF7221BAEDC2}" type="slidenum">
              <a:rPr lang="en-AU" altLang="en-US" sz="1300" smtClean="0">
                <a:latin typeface="Times New Roman" panose="02020603050405020304" pitchFamily="18" charset="0"/>
              </a:rPr>
              <a:pPr/>
              <a:t>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190D2575-DA64-BD46-9657-9EB50F5227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C8179412-4584-6341-A321-4EB6FA22D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012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788F914-5618-1443-A33C-3524191819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CA5638E-8C60-884B-ACEB-D6CCE70A01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8221C8-44DA-5D4E-8B8B-390D389E7FD2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65F8CDA9-9B7E-8D47-8F54-A1C29DA9C8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EA03C6E9-9229-5C4D-A366-DC6F1DACF0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88630D-8524-2145-84C5-B2DA7509C939}" type="slidenum">
              <a:rPr lang="en-AU" altLang="en-US" sz="1300" smtClean="0">
                <a:latin typeface="Times New Roman" panose="02020603050405020304" pitchFamily="18" charset="0"/>
              </a:rPr>
              <a:pPr/>
              <a:t>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D4F90C09-EEFB-034F-A50D-36FD0E2DAD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8E623AAD-AB54-184A-BAF0-8673CB88E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39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1427023-12FB-674D-A23C-9AFFB8AFC6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7ABB56F-033A-1E42-A7E7-97963C00DAE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977F0D-D11B-7646-AB9D-DA3B56190BF4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0858E1CB-BC22-B640-B340-549F2C60E2A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EE696BD0-5421-484E-B5F4-A7D7E5F2C1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F69AFB-8918-4343-AEF2-B4F4F0675640}" type="slidenum">
              <a:rPr lang="en-AU" altLang="en-US" sz="1300" smtClean="0">
                <a:latin typeface="Times New Roman" panose="02020603050405020304" pitchFamily="18" charset="0"/>
              </a:rPr>
              <a:pPr/>
              <a:t>23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9158" name="Rectangle 2">
            <a:extLst>
              <a:ext uri="{FF2B5EF4-FFF2-40B4-BE49-F238E27FC236}">
                <a16:creationId xmlns:a16="http://schemas.microsoft.com/office/drawing/2014/main" id="{800E5383-E5B8-4949-9CE1-A121D1D2B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238CD5E8-5D6D-594D-841E-1E4CAC321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205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87E265B-5CE7-3044-8286-A3BB983412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6851496-4AA6-0D43-B9A6-3CC3AE35BC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DDA162-796D-E747-9ECF-2B59DD1869A1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76B01002-7B9B-3D47-9585-054784C37D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AB7E3219-2F8C-5D4B-BC9A-BFBFB6F4FB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5381FE-F583-7B4B-B65A-FC22DD837466}" type="slidenum">
              <a:rPr lang="en-AU" altLang="en-US" sz="1300" smtClean="0">
                <a:latin typeface="Times New Roman" panose="02020603050405020304" pitchFamily="18" charset="0"/>
              </a:rPr>
              <a:pPr/>
              <a:t>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4C29F957-5CE8-5C40-B34D-EF17EB94A5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A0B92A30-45C4-524E-89D6-A64AAC9E3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853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E0222B8-D1DE-6048-AAAD-42A27F1810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D8C8163-972F-0144-8521-8694437C6F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8E8C84-A879-1E44-9062-337A5E18E115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3432BACC-D12E-0B48-9A64-BA2DE89BCA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6545B246-5783-E745-80B4-642984FA3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B0A3BB-BFD5-CD47-953B-1070D1B11F6A}" type="slidenum">
              <a:rPr lang="en-AU" altLang="en-US" sz="1300" smtClean="0">
                <a:latin typeface="Times New Roman" panose="02020603050405020304" pitchFamily="18" charset="0"/>
              </a:rPr>
              <a:pPr/>
              <a:t>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B4D64B7B-8CF8-6A4C-AE2A-B9B882230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60AC666E-1288-8C4F-8E5B-873F99D3E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49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47F4-3993-5141-A789-3A3DE6A6E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E954C-56AD-214C-BEC7-ECB79F5C7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DF760-0CCF-0543-91C7-FCCBC9DC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2AF7-C7FD-3845-91B6-B31107CA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6D50-EBDD-C94B-AA74-98BD32E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6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2D8E-8A72-8945-9C77-DA5C7740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A14DC-56D4-8948-90CF-63D5E6CE5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40E3A-5D85-D04F-BDC9-217DD64C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C1EC-230B-6744-8E49-EA06C2CE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D7AE7-CD13-474B-A725-5F55B6C7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87899-636D-C943-A016-0537566AC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956BD-D6A0-7A4E-89BE-26AEA563A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CEA69-F580-BD4B-8662-390A820E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B33B2-8040-734A-9A60-AF883CC0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D4163-DF91-B145-8669-46552DED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6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DBE0-A834-7645-A929-56F5F7FB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978F-EB04-D84F-888A-25593B05D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474FA-C0B4-8447-91EE-2D680EBC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CBC7D-1256-324D-A9ED-3604A05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C11AE-D39C-6143-81A2-B10543E0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9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231E-9F31-E145-B11D-56B74DA7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CAD9F-3E66-6341-9B77-AA6A7E817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F6ED-2D59-8B47-A197-784DB7A3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40D7A-4138-3048-B733-91123231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D7509-962A-9643-8DE7-D3CFB3DE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4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494F-7E81-B147-9AEC-1AED2985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238F0-8C13-5B4B-B395-AD391455A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259CA-886A-6644-93AE-84328CF20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1ED55-33C6-6F48-A287-E062D649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33978-F4B8-874F-9311-B07D5544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88D24-6AB9-6440-A436-50EFFD1B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2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EB17-9C8B-B347-87ED-3EBF5A58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5CC7C-5F32-EF4A-B014-E7A37478F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31B8-2648-8945-A76C-E9D667194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A7A37-2AC7-BA4A-8ABE-11A4A455A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BBD2A-12DD-AD47-998E-FF332B721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10C2B-B267-0E4C-8023-4DDDE470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F323E-A7A1-F347-B6EC-CD11806A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81DFE-A634-EF45-9843-B794CB9E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265F-07C3-554F-9D51-38C232B4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1D0C2-9CFA-4542-BBDA-9DA3F8A9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F17A7-347F-134B-AAD3-7C32D237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40B50-F404-A342-823B-9510B52A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9B979-0D8E-F44F-ACD2-29FDC2C8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5F56D-FECE-4E40-A390-2B66C205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33363-F361-4840-9CA8-970C2CA1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EE44-64EC-A445-BE3D-DAAA579B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0E16B-35C3-5C44-9173-3560C22A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6EFB4-249F-7F4A-8400-9340E4643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7149-4337-CB43-A5FE-8C4D44ED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D55F6-EF39-B74D-91E2-F79D75C7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4A1A9-8183-EB4C-809C-6E1B6724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0EF3-7FA2-E840-B11D-2D4D44BD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B920E-5B6F-0B43-8865-EAEA2E7F5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4DD24-E6C7-084F-8620-42C3CF5F5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C0D40-CB66-FB4D-8DB3-21784CCA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F4034-BAAB-E04B-B521-A9B2FBF9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6026E-9A09-9E4B-8AA9-35E8BCC4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C4769-927E-DB4E-8756-5E83C7E7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D367C-0A6B-6044-94BC-1AAA4BBAC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75BBB-291E-F74E-A594-D492A81DE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933B-8463-8C44-B27B-D6844853F11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5782C-9C94-C34F-B12B-90208208D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75123-AA0C-4444-85DE-1CFA36FE7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3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2F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A0EA-9EEF-A041-BB54-AB0B8A5FB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Processor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02C4D-009F-244A-BF1A-2B4FE984F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Jinyang</a:t>
            </a:r>
            <a:r>
              <a:rPr lang="en-US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192236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892B-9C92-AA4D-B813-B9C44A43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S-type: stores</a:t>
            </a:r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CDF3A218-C2EC-384C-BA1E-91BD3BCD3899}"/>
              </a:ext>
            </a:extLst>
          </p:cNvPr>
          <p:cNvGrpSpPr>
            <a:grpSpLocks/>
          </p:cNvGrpSpPr>
          <p:nvPr/>
        </p:nvGrpSpPr>
        <p:grpSpPr bwMode="auto">
          <a:xfrm>
            <a:off x="1377633" y="1690688"/>
            <a:ext cx="6772275" cy="776287"/>
            <a:chOff x="1331640" y="1391533"/>
            <a:chExt cx="6771978" cy="777698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AA826854-A5D9-1649-89A7-D3E225634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  <a:endParaRPr lang="en-AU" altLang="en-US" sz="20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37445E82-6708-2643-B975-69A190BE6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7BBD7AB9-0436-824D-8239-7EF06B9C2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24F786EC-24B4-6C42-9114-8CA35C280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9BF9274E-3D1D-3F4A-B55F-CAECDA59D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A65109F7-9089-D34D-B61B-F86A71FE1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7F84703A-B867-BB4B-B244-62899D975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50828C8C-184A-6745-9425-97485A0F7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9E45018F-D792-7F41-9941-8B18BD1A5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D8D2E839-9F57-3B41-A07C-BCF823C4C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D89AD874-B01C-F442-8B5F-6E2910E6F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AC5B55DF-5B88-5A43-A509-6EDD54BE2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17" name="TextBox 2">
            <a:extLst>
              <a:ext uri="{FF2B5EF4-FFF2-40B4-BE49-F238E27FC236}">
                <a16:creationId xmlns:a16="http://schemas.microsoft.com/office/drawing/2014/main" id="{DA8AD703-4AF5-2C48-9827-FDAC12D26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783" y="1712913"/>
            <a:ext cx="1181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imm[11:5]</a:t>
            </a:r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191700FE-338C-2D41-BD38-52DA62BC8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358" y="1712913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imm[4:0]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D04BB9-A631-DF4D-9866-CB8254DB8C98}"/>
              </a:ext>
            </a:extLst>
          </p:cNvPr>
          <p:cNvSpPr/>
          <p:nvPr/>
        </p:nvSpPr>
        <p:spPr>
          <a:xfrm>
            <a:off x="4838503" y="1667511"/>
            <a:ext cx="941268" cy="41024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2ED44-5764-AB42-B74E-E70BD5D3ADB2}"/>
              </a:ext>
            </a:extLst>
          </p:cNvPr>
          <p:cNvSpPr/>
          <p:nvPr/>
        </p:nvSpPr>
        <p:spPr>
          <a:xfrm>
            <a:off x="6859318" y="1667511"/>
            <a:ext cx="1297044" cy="41024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11A98B-F59E-0D4E-96A6-F0A3BA616B80}"/>
              </a:ext>
            </a:extLst>
          </p:cNvPr>
          <p:cNvGrpSpPr/>
          <p:nvPr/>
        </p:nvGrpSpPr>
        <p:grpSpPr>
          <a:xfrm>
            <a:off x="1236663" y="2555132"/>
            <a:ext cx="6126357" cy="1742499"/>
            <a:chOff x="1236663" y="2555132"/>
            <a:chExt cx="6126357" cy="17424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54FC166-9AEA-024D-A9D1-F878CD7DAD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8617" y="2621256"/>
              <a:ext cx="3444403" cy="84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63EEFF-D737-C54F-B4DB-FDC490680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3950" y="2555132"/>
              <a:ext cx="1775120" cy="873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084449-1724-8F4D-AEC7-55A3770A4CEF}"/>
                </a:ext>
              </a:extLst>
            </p:cNvPr>
            <p:cNvSpPr txBox="1"/>
            <p:nvPr/>
          </p:nvSpPr>
          <p:spPr>
            <a:xfrm>
              <a:off x="1236663" y="3466634"/>
              <a:ext cx="2758440" cy="83099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Specify which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instruction</a:t>
              </a:r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35ADDCF-4D8D-9848-9BEA-04AF563CF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655797"/>
              </p:ext>
            </p:extLst>
          </p:nvPr>
        </p:nvGraphicFramePr>
        <p:xfrm>
          <a:off x="1269717" y="4865771"/>
          <a:ext cx="51310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169">
                  <a:extLst>
                    <a:ext uri="{9D8B030D-6E8A-4147-A177-3AD203B41FA5}">
                      <a16:colId xmlns:a16="http://schemas.microsoft.com/office/drawing/2014/main" val="2330108042"/>
                    </a:ext>
                  </a:extLst>
                </a:gridCol>
                <a:gridCol w="1358526">
                  <a:extLst>
                    <a:ext uri="{9D8B030D-6E8A-4147-A177-3AD203B41FA5}">
                      <a16:colId xmlns:a16="http://schemas.microsoft.com/office/drawing/2014/main" val="2261862194"/>
                    </a:ext>
                  </a:extLst>
                </a:gridCol>
                <a:gridCol w="1221389">
                  <a:extLst>
                    <a:ext uri="{9D8B030D-6E8A-4147-A177-3AD203B41FA5}">
                      <a16:colId xmlns:a16="http://schemas.microsoft.com/office/drawing/2014/main" val="1206017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9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Sw</a:t>
                      </a:r>
                      <a:r>
                        <a:rPr lang="en-US" dirty="0"/>
                        <a:t> (store 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0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sd</a:t>
                      </a:r>
                      <a:r>
                        <a:rPr lang="en-US" dirty="0"/>
                        <a:t> (store doubleword)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534021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E2B6AF65-E29D-864C-98BA-D9A3E99AF2ED}"/>
              </a:ext>
            </a:extLst>
          </p:cNvPr>
          <p:cNvGrpSpPr/>
          <p:nvPr/>
        </p:nvGrpSpPr>
        <p:grpSpPr>
          <a:xfrm>
            <a:off x="4508593" y="2560900"/>
            <a:ext cx="5872280" cy="1190352"/>
            <a:chOff x="4508593" y="2560900"/>
            <a:chExt cx="5872280" cy="119035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74EF78-B7D1-6F4F-B8ED-E355C4D5D3A3}"/>
                </a:ext>
              </a:extLst>
            </p:cNvPr>
            <p:cNvSpPr txBox="1"/>
            <p:nvPr/>
          </p:nvSpPr>
          <p:spPr>
            <a:xfrm>
              <a:off x="6662355" y="3381920"/>
              <a:ext cx="3718518" cy="3693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chemeClr val="bg1"/>
                  </a:solidFill>
                </a:rPr>
                <a:t>rs1: base address register number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F06CF19-7170-5B48-A1D4-2320EF140CFC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4508593" y="2560900"/>
              <a:ext cx="2153762" cy="100568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52B584E-D8B5-9B4E-BF4F-12302412EC20}"/>
              </a:ext>
            </a:extLst>
          </p:cNvPr>
          <p:cNvGrpSpPr/>
          <p:nvPr/>
        </p:nvGrpSpPr>
        <p:grpSpPr>
          <a:xfrm>
            <a:off x="3543951" y="2555133"/>
            <a:ext cx="7108599" cy="1523718"/>
            <a:chOff x="3543951" y="2555133"/>
            <a:chExt cx="7108599" cy="152371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F2C92A3-60F9-F042-B739-71E34BFB0554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3543951" y="2555133"/>
              <a:ext cx="3118404" cy="133905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B66FDC-6247-5249-9064-010C30E3278E}"/>
                </a:ext>
              </a:extLst>
            </p:cNvPr>
            <p:cNvSpPr txBox="1"/>
            <p:nvPr/>
          </p:nvSpPr>
          <p:spPr>
            <a:xfrm>
              <a:off x="6662355" y="3709519"/>
              <a:ext cx="3990195" cy="3693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chemeClr val="bg1"/>
                  </a:solidFill>
                </a:rPr>
                <a:t>rs2: source operand register number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05C8050-3CC6-FA4D-95AF-7BAF282E664B}"/>
              </a:ext>
            </a:extLst>
          </p:cNvPr>
          <p:cNvGrpSpPr/>
          <p:nvPr/>
        </p:nvGrpSpPr>
        <p:grpSpPr>
          <a:xfrm>
            <a:off x="2033191" y="2472426"/>
            <a:ext cx="10180877" cy="2557263"/>
            <a:chOff x="2033191" y="2472426"/>
            <a:chExt cx="10180877" cy="255726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AB830C-EC7E-624A-89BE-133A11D17259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 flipV="1">
              <a:off x="2033191" y="2598534"/>
              <a:ext cx="4629164" cy="196949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C63AB47-C506-DF45-9786-9DAE936C0930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 flipV="1">
              <a:off x="6062385" y="2472426"/>
              <a:ext cx="599970" cy="209559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228B39-8DCD-D047-9E81-609801118B72}"/>
                </a:ext>
              </a:extLst>
            </p:cNvPr>
            <p:cNvSpPr txBox="1"/>
            <p:nvPr/>
          </p:nvSpPr>
          <p:spPr>
            <a:xfrm>
              <a:off x="6662355" y="4106359"/>
              <a:ext cx="5551713" cy="9233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chemeClr val="bg1"/>
                  </a:solidFill>
                </a:rPr>
                <a:t>immediate: offset added to base address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chemeClr val="bg1"/>
                  </a:solidFill>
                </a:rPr>
                <a:t> * </a:t>
              </a:r>
              <a:r>
                <a:rPr lang="en-US" altLang="en-US" dirty="0">
                  <a:solidFill>
                    <a:schemeClr val="bg1"/>
                  </a:solidFill>
                </a:rPr>
                <a:t>Split so that rs1 and rs2 fields always in the same place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54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DA4-8F4F-E546-BEA5-4EFB230B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SB-type: conditional branch</a:t>
            </a:r>
          </a:p>
        </p:txBody>
      </p:sp>
    </p:spTree>
    <p:extLst>
      <p:ext uri="{BB962C8B-B14F-4D97-AF65-F5344CB8AC3E}">
        <p14:creationId xmlns:p14="http://schemas.microsoft.com/office/powerpoint/2010/main" val="328210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8B95-15EA-9248-AC92-59EA601A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BA9A-7AA4-F447-AA95-E5DB96062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PC </a:t>
            </a:r>
            <a:r>
              <a:rPr lang="en-US" altLang="en-US" sz="2800" dirty="0">
                <a:sym typeface="Symbol" pitchFamily="2" charset="2"/>
              </a:rPr>
              <a:t> fetch instruction from memory</a:t>
            </a:r>
          </a:p>
          <a:p>
            <a:r>
              <a:rPr lang="en-US" altLang="en-US" sz="2800" dirty="0">
                <a:sym typeface="Symbol" pitchFamily="2" charset="2"/>
              </a:rPr>
              <a:t>Register numbers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itchFamily="2" charset="2"/>
              </a:rPr>
              <a:t> which register to read/write in register file</a:t>
            </a:r>
          </a:p>
          <a:p>
            <a:r>
              <a:rPr lang="en-US" altLang="en-US" sz="2800" dirty="0">
                <a:sym typeface="Symbol" pitchFamily="2" charset="2"/>
              </a:rPr>
              <a:t>Depending on instruction class</a:t>
            </a:r>
          </a:p>
          <a:p>
            <a:pPr lvl="1"/>
            <a:r>
              <a:rPr lang="en-US" altLang="en-US" sz="2400" dirty="0">
                <a:sym typeface="Symbol" pitchFamily="2" charset="2"/>
              </a:rPr>
              <a:t>Use ALU to calculate</a:t>
            </a:r>
          </a:p>
          <a:p>
            <a:pPr lvl="2"/>
            <a:r>
              <a:rPr lang="en-US" altLang="en-US" sz="2000" dirty="0">
                <a:sym typeface="Symbol" pitchFamily="2" charset="2"/>
              </a:rPr>
              <a:t>Arithmetic result</a:t>
            </a:r>
          </a:p>
          <a:p>
            <a:pPr lvl="2"/>
            <a:r>
              <a:rPr lang="en-US" altLang="en-US" sz="2000" dirty="0">
                <a:sym typeface="Symbol" pitchFamily="2" charset="2"/>
              </a:rPr>
              <a:t>Memory address for load/store</a:t>
            </a:r>
          </a:p>
          <a:p>
            <a:pPr lvl="2"/>
            <a:r>
              <a:rPr lang="en-US" altLang="en-US" sz="2000" dirty="0">
                <a:sym typeface="Symbol" pitchFamily="2" charset="2"/>
              </a:rPr>
              <a:t>Branch comparison</a:t>
            </a:r>
          </a:p>
          <a:p>
            <a:pPr lvl="1"/>
            <a:r>
              <a:rPr lang="en-US" altLang="en-US" sz="2400" dirty="0">
                <a:sym typeface="Symbol" pitchFamily="2" charset="2"/>
              </a:rPr>
              <a:t>Access data memory for load/store</a:t>
            </a:r>
          </a:p>
          <a:p>
            <a:pPr lvl="1"/>
            <a:r>
              <a:rPr lang="en-US" altLang="en-US" sz="2400" dirty="0">
                <a:sym typeface="Symbol" pitchFamily="2" charset="2"/>
              </a:rPr>
              <a:t>PC  either target address (branch) or PC + 4</a:t>
            </a:r>
          </a:p>
        </p:txBody>
      </p:sp>
    </p:spTree>
    <p:extLst>
      <p:ext uri="{BB962C8B-B14F-4D97-AF65-F5344CB8AC3E}">
        <p14:creationId xmlns:p14="http://schemas.microsoft.com/office/powerpoint/2010/main" val="3343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641B9F3-3979-4C4B-8E5A-ECAF7E6F8D0F}"/>
              </a:ext>
            </a:extLst>
          </p:cNvPr>
          <p:cNvSpPr txBox="1"/>
          <p:nvPr/>
        </p:nvSpPr>
        <p:spPr>
          <a:xfrm>
            <a:off x="9041789" y="361390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x5, 40(x6)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796B27A-89A8-9747-98E1-8E071812EB4C}"/>
              </a:ext>
            </a:extLst>
          </p:cNvPr>
          <p:cNvGrpSpPr/>
          <p:nvPr/>
        </p:nvGrpSpPr>
        <p:grpSpPr>
          <a:xfrm>
            <a:off x="8636272" y="3075944"/>
            <a:ext cx="2652153" cy="2215054"/>
            <a:chOff x="8636272" y="3075944"/>
            <a:chExt cx="2652153" cy="221505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D103AA7-6A32-794D-B207-23C08D715187}"/>
                </a:ext>
              </a:extLst>
            </p:cNvPr>
            <p:cNvSpPr/>
            <p:nvPr/>
          </p:nvSpPr>
          <p:spPr>
            <a:xfrm>
              <a:off x="9464300" y="3075944"/>
              <a:ext cx="1753718" cy="2215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Data memory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A8F03FF-0842-E34E-A19A-5BD4BFE900DE}"/>
                </a:ext>
              </a:extLst>
            </p:cNvPr>
            <p:cNvSpPr txBox="1"/>
            <p:nvPr/>
          </p:nvSpPr>
          <p:spPr>
            <a:xfrm>
              <a:off x="9421733" y="4253457"/>
              <a:ext cx="993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address</a:t>
              </a:r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4102A6-BC42-CF4E-BE86-926F0407D7A0}"/>
                </a:ext>
              </a:extLst>
            </p:cNvPr>
            <p:cNvSpPr txBox="1"/>
            <p:nvPr/>
          </p:nvSpPr>
          <p:spPr>
            <a:xfrm>
              <a:off x="10641197" y="4239358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</a:t>
              </a:r>
              <a:endParaRPr lang="en-US" dirty="0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31EA7ED-95FB-2442-89A3-CFAFDD1D3593}"/>
                </a:ext>
              </a:extLst>
            </p:cNvPr>
            <p:cNvCxnSpPr>
              <a:cxnSpLocks/>
            </p:cNvCxnSpPr>
            <p:nvPr/>
          </p:nvCxnSpPr>
          <p:spPr>
            <a:xfrm>
              <a:off x="8636272" y="4309599"/>
              <a:ext cx="8544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8BEE31E-03CC-7947-82CF-15D2A5C42071}"/>
              </a:ext>
            </a:extLst>
          </p:cNvPr>
          <p:cNvGrpSpPr/>
          <p:nvPr/>
        </p:nvGrpSpPr>
        <p:grpSpPr>
          <a:xfrm>
            <a:off x="747552" y="3098330"/>
            <a:ext cx="3615710" cy="2215054"/>
            <a:chOff x="747552" y="3098330"/>
            <a:chExt cx="3615710" cy="221505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FBC6270-9DD9-C44E-878C-833424729807}"/>
                </a:ext>
              </a:extLst>
            </p:cNvPr>
            <p:cNvGrpSpPr/>
            <p:nvPr/>
          </p:nvGrpSpPr>
          <p:grpSpPr>
            <a:xfrm>
              <a:off x="747552" y="3098330"/>
              <a:ext cx="3538366" cy="2215054"/>
              <a:chOff x="759300" y="2987565"/>
              <a:chExt cx="3538366" cy="221505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2469D1-F82F-3948-8FFA-4A6C2C173C3B}"/>
                  </a:ext>
                </a:extLst>
              </p:cNvPr>
              <p:cNvSpPr/>
              <p:nvPr/>
            </p:nvSpPr>
            <p:spPr>
              <a:xfrm>
                <a:off x="2543948" y="2987565"/>
                <a:ext cx="1753718" cy="22150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Instruction Memory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37D5CB-2E1C-654A-80F5-A9BFFA5D3A62}"/>
                  </a:ext>
                </a:extLst>
              </p:cNvPr>
              <p:cNvSpPr/>
              <p:nvPr/>
            </p:nvSpPr>
            <p:spPr>
              <a:xfrm>
                <a:off x="759300" y="3216163"/>
                <a:ext cx="930165" cy="19864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PC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8A706E1-F8E5-C742-A035-3649CB7C0B29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689465" y="4209391"/>
                <a:ext cx="8544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AAEE7-90FE-AA44-B41A-C96A12DC3E42}"/>
                </a:ext>
              </a:extLst>
            </p:cNvPr>
            <p:cNvSpPr txBox="1"/>
            <p:nvPr/>
          </p:nvSpPr>
          <p:spPr>
            <a:xfrm>
              <a:off x="3716034" y="4086602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57E619-1317-8D4E-B066-5CBB0A1AA9BE}"/>
                </a:ext>
              </a:extLst>
            </p:cNvPr>
            <p:cNvSpPr txBox="1"/>
            <p:nvPr/>
          </p:nvSpPr>
          <p:spPr>
            <a:xfrm>
              <a:off x="2496570" y="4100701"/>
              <a:ext cx="993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address</a:t>
              </a:r>
              <a:endParaRPr lang="en-US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AA3993B-88B6-134B-B72B-2F288BB65967}"/>
              </a:ext>
            </a:extLst>
          </p:cNvPr>
          <p:cNvGrpSpPr/>
          <p:nvPr/>
        </p:nvGrpSpPr>
        <p:grpSpPr>
          <a:xfrm>
            <a:off x="4871545" y="2301766"/>
            <a:ext cx="6850655" cy="2841328"/>
            <a:chOff x="4871545" y="2301766"/>
            <a:chExt cx="6850655" cy="2841328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AE51741-587E-084E-8F77-CA32EC0D53E0}"/>
                </a:ext>
              </a:extLst>
            </p:cNvPr>
            <p:cNvCxnSpPr>
              <a:cxnSpLocks/>
            </p:cNvCxnSpPr>
            <p:nvPr/>
          </p:nvCxnSpPr>
          <p:spPr>
            <a:xfrm>
              <a:off x="4871545" y="2301766"/>
              <a:ext cx="6850655" cy="10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DBBBBEF-2A69-934E-BF80-2AB2B38ABE0D}"/>
                </a:ext>
              </a:extLst>
            </p:cNvPr>
            <p:cNvCxnSpPr/>
            <p:nvPr/>
          </p:nvCxnSpPr>
          <p:spPr>
            <a:xfrm>
              <a:off x="11218018" y="4331289"/>
              <a:ext cx="5041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CD9681F-10B8-CB44-9D2D-CD82535B0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22200" y="2301766"/>
              <a:ext cx="0" cy="2029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>
              <a:extLst>
                <a:ext uri="{FF2B5EF4-FFF2-40B4-BE49-F238E27FC236}">
                  <a16:creationId xmlns:a16="http://schemas.microsoft.com/office/drawing/2014/main" id="{829D89DD-DFC6-1541-9565-C03491B3B08E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 rot="16200000" flipH="1">
              <a:off x="3608943" y="3568235"/>
              <a:ext cx="2837461" cy="31225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1410B53-9E40-374E-9F3A-CD9FA5FE6604}"/>
              </a:ext>
            </a:extLst>
          </p:cNvPr>
          <p:cNvCxnSpPr>
            <a:endCxn id="86" idx="1"/>
          </p:cNvCxnSpPr>
          <p:nvPr/>
        </p:nvCxnSpPr>
        <p:spPr>
          <a:xfrm>
            <a:off x="4736654" y="4894215"/>
            <a:ext cx="437246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120B8D4-2377-8D46-9B3D-F28D55B07DAA}"/>
              </a:ext>
            </a:extLst>
          </p:cNvPr>
          <p:cNvSpPr txBox="1"/>
          <p:nvPr/>
        </p:nvSpPr>
        <p:spPr>
          <a:xfrm>
            <a:off x="1677717" y="1437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9F21763-E033-1744-B3AD-FCD8281142AC}"/>
              </a:ext>
            </a:extLst>
          </p:cNvPr>
          <p:cNvGrpSpPr/>
          <p:nvPr/>
        </p:nvGrpSpPr>
        <p:grpSpPr>
          <a:xfrm>
            <a:off x="747553" y="775665"/>
            <a:ext cx="2749823" cy="3544491"/>
            <a:chOff x="747553" y="775665"/>
            <a:chExt cx="2749823" cy="3544491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764A7296-EF72-CE43-9225-CDEDB1BB2C86}"/>
                </a:ext>
              </a:extLst>
            </p:cNvPr>
            <p:cNvGrpSpPr/>
            <p:nvPr/>
          </p:nvGrpSpPr>
          <p:grpSpPr>
            <a:xfrm>
              <a:off x="2532204" y="1272525"/>
              <a:ext cx="528132" cy="1324619"/>
              <a:chOff x="7957200" y="4065722"/>
              <a:chExt cx="584252" cy="1150938"/>
            </a:xfrm>
          </p:grpSpPr>
          <p:sp>
            <p:nvSpPr>
              <p:cNvPr id="130" name="Line 55">
                <a:extLst>
                  <a:ext uri="{FF2B5EF4-FFF2-40B4-BE49-F238E27FC236}">
                    <a16:creationId xmlns:a16="http://schemas.microsoft.com/office/drawing/2014/main" id="{E3A0100C-B3CF-BB48-BDC0-DB200C982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7200" y="4065722"/>
                <a:ext cx="1588" cy="431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56">
                <a:extLst>
                  <a:ext uri="{FF2B5EF4-FFF2-40B4-BE49-F238E27FC236}">
                    <a16:creationId xmlns:a16="http://schemas.microsoft.com/office/drawing/2014/main" id="{BA155E17-7BCB-094B-80C0-449E67D6D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57200" y="4784860"/>
                <a:ext cx="1588" cy="431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57">
                <a:extLst>
                  <a:ext uri="{FF2B5EF4-FFF2-40B4-BE49-F238E27FC236}">
                    <a16:creationId xmlns:a16="http://schemas.microsoft.com/office/drawing/2014/main" id="{BFA98410-0F52-F640-B665-85F622432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8788" y="4497522"/>
                <a:ext cx="144463" cy="1428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58">
                <a:extLst>
                  <a:ext uri="{FF2B5EF4-FFF2-40B4-BE49-F238E27FC236}">
                    <a16:creationId xmlns:a16="http://schemas.microsoft.com/office/drawing/2014/main" id="{38468DE8-58E1-9F4C-9A20-F72C61CFE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58788" y="4640397"/>
                <a:ext cx="144463" cy="1460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59">
                <a:extLst>
                  <a:ext uri="{FF2B5EF4-FFF2-40B4-BE49-F238E27FC236}">
                    <a16:creationId xmlns:a16="http://schemas.microsoft.com/office/drawing/2014/main" id="{1A1991D2-3F56-2D41-A983-12272218B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7200" y="4065722"/>
                <a:ext cx="576263" cy="287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60">
                <a:extLst>
                  <a:ext uri="{FF2B5EF4-FFF2-40B4-BE49-F238E27FC236}">
                    <a16:creationId xmlns:a16="http://schemas.microsoft.com/office/drawing/2014/main" id="{1696E1D9-DA74-5844-B609-6429B44AA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57200" y="4929322"/>
                <a:ext cx="576263" cy="287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61">
                <a:extLst>
                  <a:ext uri="{FF2B5EF4-FFF2-40B4-BE49-F238E27FC236}">
                    <a16:creationId xmlns:a16="http://schemas.microsoft.com/office/drawing/2014/main" id="{DC9078F3-808E-2C42-8B83-024B9990B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3463" y="4353060"/>
                <a:ext cx="0" cy="576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Text Box 62">
                <a:extLst>
                  <a:ext uri="{FF2B5EF4-FFF2-40B4-BE49-F238E27FC236}">
                    <a16:creationId xmlns:a16="http://schemas.microsoft.com/office/drawing/2014/main" id="{4DA801AF-4835-B443-8977-EE84F4865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1663" y="4502285"/>
                <a:ext cx="439789" cy="213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ALU</a:t>
                </a:r>
                <a:endParaRPr lang="en-AU" altLang="en-US" sz="1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39" name="Elbow Connector 138">
              <a:extLst>
                <a:ext uri="{FF2B5EF4-FFF2-40B4-BE49-F238E27FC236}">
                  <a16:creationId xmlns:a16="http://schemas.microsoft.com/office/drawing/2014/main" id="{479E2247-E07D-1543-827A-EA90B3DB6CB0}"/>
                </a:ext>
              </a:extLst>
            </p:cNvPr>
            <p:cNvCxnSpPr/>
            <p:nvPr/>
          </p:nvCxnSpPr>
          <p:spPr>
            <a:xfrm rot="5400000" flipH="1" flipV="1">
              <a:off x="1259362" y="3032148"/>
              <a:ext cx="2033057" cy="512618"/>
            </a:xfrm>
            <a:prstGeom prst="bentConnector3">
              <a:avLst>
                <a:gd name="adj1" fmla="val 101180"/>
              </a:avLst>
            </a:prstGeom>
            <a:ln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A3C34518-5F68-D345-83E6-5FDE7600CAC7}"/>
                </a:ext>
              </a:extLst>
            </p:cNvPr>
            <p:cNvCxnSpPr>
              <a:cxnSpLocks/>
            </p:cNvCxnSpPr>
            <p:nvPr/>
          </p:nvCxnSpPr>
          <p:spPr>
            <a:xfrm>
              <a:off x="2019581" y="1532037"/>
              <a:ext cx="531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BC79399-066F-084D-9BBD-8CBA272B357D}"/>
                </a:ext>
              </a:extLst>
            </p:cNvPr>
            <p:cNvCxnSpPr>
              <a:stCxn id="137" idx="3"/>
            </p:cNvCxnSpPr>
            <p:nvPr/>
          </p:nvCxnSpPr>
          <p:spPr>
            <a:xfrm>
              <a:off x="3060336" y="1898078"/>
              <a:ext cx="430224" cy="18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C5857CB-4536-9A42-ADA6-B27D952F7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560" y="775665"/>
              <a:ext cx="0" cy="11500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Elbow Connector 150">
              <a:extLst>
                <a:ext uri="{FF2B5EF4-FFF2-40B4-BE49-F238E27FC236}">
                  <a16:creationId xmlns:a16="http://schemas.microsoft.com/office/drawing/2014/main" id="{94EC4CEB-BDE7-AA4F-9B56-FD346BD94F49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rot="5400000">
              <a:off x="350220" y="1173000"/>
              <a:ext cx="3544489" cy="2749823"/>
            </a:xfrm>
            <a:prstGeom prst="bentConnector4">
              <a:avLst>
                <a:gd name="adj1" fmla="val -39"/>
                <a:gd name="adj2" fmla="val 108313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7FA0C9BA-01E7-8949-B619-53B2C4674395}"/>
              </a:ext>
            </a:extLst>
          </p:cNvPr>
          <p:cNvSpPr txBox="1"/>
          <p:nvPr/>
        </p:nvSpPr>
        <p:spPr>
          <a:xfrm>
            <a:off x="9256072" y="899180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x5 = Memory[x6+40]</a:t>
            </a:r>
          </a:p>
        </p:txBody>
      </p:sp>
      <p:sp>
        <p:nvSpPr>
          <p:cNvPr id="161" name="Rounded Rectangular Callout 160">
            <a:extLst>
              <a:ext uri="{FF2B5EF4-FFF2-40B4-BE49-F238E27FC236}">
                <a16:creationId xmlns:a16="http://schemas.microsoft.com/office/drawing/2014/main" id="{B69C13AD-5D92-6B44-94DC-163188F175EE}"/>
              </a:ext>
            </a:extLst>
          </p:cNvPr>
          <p:cNvSpPr/>
          <p:nvPr/>
        </p:nvSpPr>
        <p:spPr>
          <a:xfrm>
            <a:off x="411480" y="5764255"/>
            <a:ext cx="1066800" cy="697505"/>
          </a:xfrm>
          <a:prstGeom prst="wedgeRoundRectCallout">
            <a:avLst>
              <a:gd name="adj1" fmla="val 16310"/>
              <a:gd name="adj2" fmla="val -882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64-bit register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72A1047-79EF-424D-8874-7198A74808F1}"/>
              </a:ext>
            </a:extLst>
          </p:cNvPr>
          <p:cNvGrpSpPr/>
          <p:nvPr/>
        </p:nvGrpSpPr>
        <p:grpSpPr>
          <a:xfrm>
            <a:off x="4309413" y="3055393"/>
            <a:ext cx="4348894" cy="2768040"/>
            <a:chOff x="4309413" y="3055393"/>
            <a:chExt cx="4348894" cy="276804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4775669-ED8E-1F46-A705-42499A033099}"/>
                </a:ext>
              </a:extLst>
            </p:cNvPr>
            <p:cNvGrpSpPr/>
            <p:nvPr/>
          </p:nvGrpSpPr>
          <p:grpSpPr>
            <a:xfrm>
              <a:off x="4309413" y="3055393"/>
              <a:ext cx="4348894" cy="2768040"/>
              <a:chOff x="4309413" y="3055393"/>
              <a:chExt cx="4348894" cy="2768040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CC69E787-F1A1-D842-9DEB-7EBB1120E0BF}"/>
                  </a:ext>
                </a:extLst>
              </p:cNvPr>
              <p:cNvGrpSpPr/>
              <p:nvPr/>
            </p:nvGrpSpPr>
            <p:grpSpPr>
              <a:xfrm>
                <a:off x="4309413" y="3055393"/>
                <a:ext cx="4348894" cy="2768040"/>
                <a:chOff x="4287378" y="2993174"/>
                <a:chExt cx="4348894" cy="2768040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54AC0510-D33B-EB42-9EDE-0EE8AC5F35A7}"/>
                    </a:ext>
                  </a:extLst>
                </p:cNvPr>
                <p:cNvGrpSpPr/>
                <p:nvPr/>
              </p:nvGrpSpPr>
              <p:grpSpPr>
                <a:xfrm>
                  <a:off x="4287378" y="2993174"/>
                  <a:ext cx="4348894" cy="2768040"/>
                  <a:chOff x="4287378" y="2993174"/>
                  <a:chExt cx="4348894" cy="2768040"/>
                </a:xfrm>
              </p:grpSpPr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10A9EE64-15C4-6640-A132-CE9F481F46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7378" y="4230769"/>
                    <a:ext cx="85448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3122715-854F-D440-9E3E-76E02F653B1F}"/>
                      </a:ext>
                    </a:extLst>
                  </p:cNvPr>
                  <p:cNvSpPr/>
                  <p:nvPr/>
                </p:nvSpPr>
                <p:spPr>
                  <a:xfrm>
                    <a:off x="5207456" y="2993174"/>
                    <a:ext cx="1871683" cy="22150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Register file</a:t>
                    </a:r>
                  </a:p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AB75ADDB-3FA4-D443-981A-F4A7246CAD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79139" y="3844761"/>
                    <a:ext cx="85448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C8B6E05D-9CE3-A04F-B587-A21112253CA6}"/>
                      </a:ext>
                    </a:extLst>
                  </p:cNvPr>
                  <p:cNvGrpSpPr/>
                  <p:nvPr/>
                </p:nvGrpSpPr>
                <p:grpSpPr>
                  <a:xfrm>
                    <a:off x="7933621" y="3429000"/>
                    <a:ext cx="702651" cy="1787660"/>
                    <a:chOff x="7957200" y="4065722"/>
                    <a:chExt cx="576263" cy="1150938"/>
                  </a:xfrm>
                </p:grpSpPr>
                <p:sp>
                  <p:nvSpPr>
                    <p:cNvPr id="39" name="Line 55">
                      <a:extLst>
                        <a:ext uri="{FF2B5EF4-FFF2-40B4-BE49-F238E27FC236}">
                          <a16:creationId xmlns:a16="http://schemas.microsoft.com/office/drawing/2014/main" id="{9AAF6312-D9DF-784A-A3BE-1D3FDED2A4D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57200" y="4065722"/>
                      <a:ext cx="1588" cy="4318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Line 56">
                      <a:extLst>
                        <a:ext uri="{FF2B5EF4-FFF2-40B4-BE49-F238E27FC236}">
                          <a16:creationId xmlns:a16="http://schemas.microsoft.com/office/drawing/2014/main" id="{EC6B0CD4-2594-5249-A478-0473CCB339E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957200" y="4784860"/>
                      <a:ext cx="1588" cy="4318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" name="Line 57">
                      <a:extLst>
                        <a:ext uri="{FF2B5EF4-FFF2-40B4-BE49-F238E27FC236}">
                          <a16:creationId xmlns:a16="http://schemas.microsoft.com/office/drawing/2014/main" id="{1FC3EA3D-98A8-EE44-976D-08D6848436F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58788" y="4497522"/>
                      <a:ext cx="144463" cy="14287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Line 58">
                      <a:extLst>
                        <a:ext uri="{FF2B5EF4-FFF2-40B4-BE49-F238E27FC236}">
                          <a16:creationId xmlns:a16="http://schemas.microsoft.com/office/drawing/2014/main" id="{2902482A-E3C8-3E4C-81CF-4A34B99973F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958788" y="4640397"/>
                      <a:ext cx="144463" cy="14605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" name="Line 59">
                      <a:extLst>
                        <a:ext uri="{FF2B5EF4-FFF2-40B4-BE49-F238E27FC236}">
                          <a16:creationId xmlns:a16="http://schemas.microsoft.com/office/drawing/2014/main" id="{753442D3-8A71-8A46-A6A8-7F1E1B28CBA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57200" y="4065722"/>
                      <a:ext cx="576263" cy="28733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Line 60">
                      <a:extLst>
                        <a:ext uri="{FF2B5EF4-FFF2-40B4-BE49-F238E27FC236}">
                          <a16:creationId xmlns:a16="http://schemas.microsoft.com/office/drawing/2014/main" id="{AFCBBA75-8E27-EF43-8DF2-D497C3DB974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957200" y="4929322"/>
                      <a:ext cx="576263" cy="28733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Line 61">
                      <a:extLst>
                        <a:ext uri="{FF2B5EF4-FFF2-40B4-BE49-F238E27FC236}">
                          <a16:creationId xmlns:a16="http://schemas.microsoft.com/office/drawing/2014/main" id="{1E66D242-38AF-494D-B62F-ABF7B68B969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33463" y="4353060"/>
                      <a:ext cx="0" cy="57626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Text Box 62">
                      <a:extLst>
                        <a:ext uri="{FF2B5EF4-FFF2-40B4-BE49-F238E27FC236}">
                          <a16:creationId xmlns:a16="http://schemas.microsoft.com/office/drawing/2014/main" id="{4B3F1B32-3FA1-8645-8EC8-3F152FA4144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01663" y="4502285"/>
                      <a:ext cx="326037" cy="1585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ALU</a:t>
                      </a:r>
                      <a:endParaRPr lang="en-AU" alt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56ED597C-D87E-9844-91D6-9896376A7E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14619" y="4242766"/>
                    <a:ext cx="0" cy="149588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C1AF1F22-BC11-A740-B2D2-D628E72440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4619" y="5702036"/>
                    <a:ext cx="2679409" cy="366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C583CCE4-ED85-E946-B103-0ED86AB7A0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72163" y="4865554"/>
                    <a:ext cx="21865" cy="89566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DEB0B45-EE35-AD42-BB3E-7F7D49D4AA95}"/>
                    </a:ext>
                  </a:extLst>
                </p:cNvPr>
                <p:cNvSpPr txBox="1"/>
                <p:nvPr/>
              </p:nvSpPr>
              <p:spPr>
                <a:xfrm>
                  <a:off x="5157705" y="4006105"/>
                  <a:ext cx="12131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Read-reg-1</a:t>
                  </a:r>
                  <a:endParaRPr lang="en-US" sz="1600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6128BB3-A6F4-7740-97F6-CD88D3911905}"/>
                    </a:ext>
                  </a:extLst>
                </p:cNvPr>
                <p:cNvSpPr txBox="1"/>
                <p:nvPr/>
              </p:nvSpPr>
              <p:spPr>
                <a:xfrm>
                  <a:off x="6289751" y="3857193"/>
                  <a:ext cx="80810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Read</a:t>
                  </a:r>
                </a:p>
                <a:p>
                  <a:r>
                    <a:rPr lang="en-US" dirty="0"/>
                    <a:t>Data-1</a:t>
                  </a:r>
                  <a:endParaRPr lang="en-US" sz="1600" dirty="0"/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14A56023-696E-9648-96AE-1FF276B84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6063" y="4881320"/>
                  <a:ext cx="58332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8691B70-0D3A-3449-B47C-66F5F5C1F83E}"/>
                    </a:ext>
                  </a:extLst>
                </p:cNvPr>
                <p:cNvSpPr txBox="1"/>
                <p:nvPr/>
              </p:nvSpPr>
              <p:spPr>
                <a:xfrm>
                  <a:off x="5154785" y="4331289"/>
                  <a:ext cx="12131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Read-reg-2</a:t>
                  </a:r>
                  <a:endParaRPr lang="en-US" sz="1600" dirty="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710DDAF-EED1-E14F-9B66-974BFE935BB8}"/>
                    </a:ext>
                  </a:extLst>
                </p:cNvPr>
                <p:cNvSpPr txBox="1"/>
                <p:nvPr/>
              </p:nvSpPr>
              <p:spPr>
                <a:xfrm>
                  <a:off x="5151865" y="4647330"/>
                  <a:ext cx="1078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Write-reg</a:t>
                  </a:r>
                  <a:endParaRPr lang="en-US" sz="1600" dirty="0"/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D2F1B98-AC91-A443-BE47-16351DECCD8D}"/>
                  </a:ext>
                </a:extLst>
              </p:cNvPr>
              <p:cNvSpPr txBox="1"/>
              <p:nvPr/>
            </p:nvSpPr>
            <p:spPr>
              <a:xfrm>
                <a:off x="5183802" y="4958429"/>
                <a:ext cx="119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Write-data</a:t>
                </a:r>
                <a:endParaRPr lang="en-US" sz="1600" dirty="0"/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B3BC0E9-C0FE-5547-940B-095C9D02D63F}"/>
                </a:ext>
              </a:extLst>
            </p:cNvPr>
            <p:cNvSpPr txBox="1"/>
            <p:nvPr/>
          </p:nvSpPr>
          <p:spPr>
            <a:xfrm>
              <a:off x="6321715" y="4453848"/>
              <a:ext cx="7872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</a:t>
              </a:r>
            </a:p>
            <a:p>
              <a:r>
                <a:rPr lang="en-US" dirty="0"/>
                <a:t>data-2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8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641B9F3-3979-4C4B-8E5A-ECAF7E6F8D0F}"/>
              </a:ext>
            </a:extLst>
          </p:cNvPr>
          <p:cNvSpPr txBox="1"/>
          <p:nvPr/>
        </p:nvSpPr>
        <p:spPr>
          <a:xfrm>
            <a:off x="8572990" y="360476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x5, x6, x7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796B27A-89A8-9747-98E1-8E071812EB4C}"/>
              </a:ext>
            </a:extLst>
          </p:cNvPr>
          <p:cNvGrpSpPr/>
          <p:nvPr/>
        </p:nvGrpSpPr>
        <p:grpSpPr>
          <a:xfrm>
            <a:off x="8636272" y="3075944"/>
            <a:ext cx="2652153" cy="2215054"/>
            <a:chOff x="8636272" y="3075944"/>
            <a:chExt cx="2652153" cy="221505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D103AA7-6A32-794D-B207-23C08D715187}"/>
                </a:ext>
              </a:extLst>
            </p:cNvPr>
            <p:cNvSpPr/>
            <p:nvPr/>
          </p:nvSpPr>
          <p:spPr>
            <a:xfrm>
              <a:off x="9464300" y="3075944"/>
              <a:ext cx="1753718" cy="2215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Data memory</a:t>
              </a:r>
            </a:p>
            <a:p>
              <a:pPr algn="ctr"/>
              <a:endParaRPr lang="en-US" sz="20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A8F03FF-0842-E34E-A19A-5BD4BFE900DE}"/>
                </a:ext>
              </a:extLst>
            </p:cNvPr>
            <p:cNvSpPr txBox="1"/>
            <p:nvPr/>
          </p:nvSpPr>
          <p:spPr>
            <a:xfrm>
              <a:off x="9421733" y="4253457"/>
              <a:ext cx="993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address</a:t>
              </a:r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4102A6-BC42-CF4E-BE86-926F0407D7A0}"/>
                </a:ext>
              </a:extLst>
            </p:cNvPr>
            <p:cNvSpPr txBox="1"/>
            <p:nvPr/>
          </p:nvSpPr>
          <p:spPr>
            <a:xfrm>
              <a:off x="10641197" y="4239358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</a:t>
              </a:r>
              <a:endParaRPr lang="en-US" dirty="0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31EA7ED-95FB-2442-89A3-CFAFDD1D3593}"/>
                </a:ext>
              </a:extLst>
            </p:cNvPr>
            <p:cNvCxnSpPr>
              <a:cxnSpLocks/>
            </p:cNvCxnSpPr>
            <p:nvPr/>
          </p:nvCxnSpPr>
          <p:spPr>
            <a:xfrm>
              <a:off x="8636272" y="4356734"/>
              <a:ext cx="8544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8BEE31E-03CC-7947-82CF-15D2A5C42071}"/>
              </a:ext>
            </a:extLst>
          </p:cNvPr>
          <p:cNvGrpSpPr/>
          <p:nvPr/>
        </p:nvGrpSpPr>
        <p:grpSpPr>
          <a:xfrm>
            <a:off x="747552" y="3098330"/>
            <a:ext cx="3615710" cy="2215054"/>
            <a:chOff x="747552" y="3098330"/>
            <a:chExt cx="3615710" cy="221505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FBC6270-9DD9-C44E-878C-833424729807}"/>
                </a:ext>
              </a:extLst>
            </p:cNvPr>
            <p:cNvGrpSpPr/>
            <p:nvPr/>
          </p:nvGrpSpPr>
          <p:grpSpPr>
            <a:xfrm>
              <a:off x="747552" y="3098330"/>
              <a:ext cx="3538366" cy="2215054"/>
              <a:chOff x="759300" y="2987565"/>
              <a:chExt cx="3538366" cy="221505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2469D1-F82F-3948-8FFA-4A6C2C173C3B}"/>
                  </a:ext>
                </a:extLst>
              </p:cNvPr>
              <p:cNvSpPr/>
              <p:nvPr/>
            </p:nvSpPr>
            <p:spPr>
              <a:xfrm>
                <a:off x="2543948" y="2987565"/>
                <a:ext cx="1753718" cy="22150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Instruction memory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37D5CB-2E1C-654A-80F5-A9BFFA5D3A62}"/>
                  </a:ext>
                </a:extLst>
              </p:cNvPr>
              <p:cNvSpPr/>
              <p:nvPr/>
            </p:nvSpPr>
            <p:spPr>
              <a:xfrm>
                <a:off x="759300" y="3216163"/>
                <a:ext cx="930165" cy="19864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PC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8A706E1-F8E5-C742-A035-3649CB7C0B29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689465" y="4209391"/>
                <a:ext cx="8544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AAEE7-90FE-AA44-B41A-C96A12DC3E42}"/>
                </a:ext>
              </a:extLst>
            </p:cNvPr>
            <p:cNvSpPr txBox="1"/>
            <p:nvPr/>
          </p:nvSpPr>
          <p:spPr>
            <a:xfrm>
              <a:off x="3716034" y="4086602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57E619-1317-8D4E-B066-5CBB0A1AA9BE}"/>
                </a:ext>
              </a:extLst>
            </p:cNvPr>
            <p:cNvSpPr txBox="1"/>
            <p:nvPr/>
          </p:nvSpPr>
          <p:spPr>
            <a:xfrm>
              <a:off x="2496570" y="4100701"/>
              <a:ext cx="993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address</a:t>
              </a:r>
              <a:endParaRPr lang="en-US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4775669-ED8E-1F46-A705-42499A033099}"/>
              </a:ext>
            </a:extLst>
          </p:cNvPr>
          <p:cNvGrpSpPr/>
          <p:nvPr/>
        </p:nvGrpSpPr>
        <p:grpSpPr>
          <a:xfrm>
            <a:off x="4309413" y="3055393"/>
            <a:ext cx="4348894" cy="2745474"/>
            <a:chOff x="4309413" y="3055393"/>
            <a:chExt cx="4348894" cy="274547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C69E787-F1A1-D842-9DEB-7EBB1120E0BF}"/>
                </a:ext>
              </a:extLst>
            </p:cNvPr>
            <p:cNvGrpSpPr/>
            <p:nvPr/>
          </p:nvGrpSpPr>
          <p:grpSpPr>
            <a:xfrm>
              <a:off x="4309413" y="3055393"/>
              <a:ext cx="4348894" cy="2745474"/>
              <a:chOff x="4287378" y="2993174"/>
              <a:chExt cx="4348894" cy="2745474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54AC0510-D33B-EB42-9EDE-0EE8AC5F35A7}"/>
                  </a:ext>
                </a:extLst>
              </p:cNvPr>
              <p:cNvGrpSpPr/>
              <p:nvPr/>
            </p:nvGrpSpPr>
            <p:grpSpPr>
              <a:xfrm>
                <a:off x="4287378" y="2993174"/>
                <a:ext cx="4348894" cy="2745474"/>
                <a:chOff x="4287378" y="2993174"/>
                <a:chExt cx="4348894" cy="2745474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10A9EE64-15C4-6640-A132-CE9F481F4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7378" y="4230769"/>
                  <a:ext cx="85448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3122715-854F-D440-9E3E-76E02F653B1F}"/>
                    </a:ext>
                  </a:extLst>
                </p:cNvPr>
                <p:cNvSpPr/>
                <p:nvPr/>
              </p:nvSpPr>
              <p:spPr>
                <a:xfrm>
                  <a:off x="5207456" y="2993174"/>
                  <a:ext cx="1871683" cy="221505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Register file</a:t>
                  </a:r>
                </a:p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AB75ADDB-3FA4-D443-981A-F4A7246CAD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79139" y="3844761"/>
                  <a:ext cx="85448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C8B6E05D-9CE3-A04F-B587-A21112253CA6}"/>
                    </a:ext>
                  </a:extLst>
                </p:cNvPr>
                <p:cNvGrpSpPr/>
                <p:nvPr/>
              </p:nvGrpSpPr>
              <p:grpSpPr>
                <a:xfrm>
                  <a:off x="7933621" y="3429000"/>
                  <a:ext cx="702651" cy="1787660"/>
                  <a:chOff x="7957200" y="4065722"/>
                  <a:chExt cx="576263" cy="1150938"/>
                </a:xfrm>
              </p:grpSpPr>
              <p:sp>
                <p:nvSpPr>
                  <p:cNvPr id="39" name="Line 55">
                    <a:extLst>
                      <a:ext uri="{FF2B5EF4-FFF2-40B4-BE49-F238E27FC236}">
                        <a16:creationId xmlns:a16="http://schemas.microsoft.com/office/drawing/2014/main" id="{9AAF6312-D9DF-784A-A3BE-1D3FDED2A4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57200" y="4065722"/>
                    <a:ext cx="1588" cy="4318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Line 56">
                    <a:extLst>
                      <a:ext uri="{FF2B5EF4-FFF2-40B4-BE49-F238E27FC236}">
                        <a16:creationId xmlns:a16="http://schemas.microsoft.com/office/drawing/2014/main" id="{EC6B0CD4-2594-5249-A478-0473CCB339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57200" y="4784860"/>
                    <a:ext cx="1588" cy="4318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Line 57">
                    <a:extLst>
                      <a:ext uri="{FF2B5EF4-FFF2-40B4-BE49-F238E27FC236}">
                        <a16:creationId xmlns:a16="http://schemas.microsoft.com/office/drawing/2014/main" id="{1FC3EA3D-98A8-EE44-976D-08D6848436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58788" y="4497522"/>
                    <a:ext cx="144463" cy="14287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Line 58">
                    <a:extLst>
                      <a:ext uri="{FF2B5EF4-FFF2-40B4-BE49-F238E27FC236}">
                        <a16:creationId xmlns:a16="http://schemas.microsoft.com/office/drawing/2014/main" id="{2902482A-E3C8-3E4C-81CF-4A34B99973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58788" y="4640397"/>
                    <a:ext cx="144463" cy="1460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Line 59">
                    <a:extLst>
                      <a:ext uri="{FF2B5EF4-FFF2-40B4-BE49-F238E27FC236}">
                        <a16:creationId xmlns:a16="http://schemas.microsoft.com/office/drawing/2014/main" id="{753442D3-8A71-8A46-A6A8-7F1E1B28CB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57200" y="4065722"/>
                    <a:ext cx="576263" cy="2873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Line 60">
                    <a:extLst>
                      <a:ext uri="{FF2B5EF4-FFF2-40B4-BE49-F238E27FC236}">
                        <a16:creationId xmlns:a16="http://schemas.microsoft.com/office/drawing/2014/main" id="{AFCBBA75-8E27-EF43-8DF2-D497C3DB97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57200" y="4929322"/>
                    <a:ext cx="576263" cy="2873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Line 61">
                    <a:extLst>
                      <a:ext uri="{FF2B5EF4-FFF2-40B4-BE49-F238E27FC236}">
                        <a16:creationId xmlns:a16="http://schemas.microsoft.com/office/drawing/2014/main" id="{1E66D242-38AF-494D-B62F-ABF7B68B96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33463" y="4353060"/>
                    <a:ext cx="0" cy="57626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Text Box 62">
                    <a:extLst>
                      <a:ext uri="{FF2B5EF4-FFF2-40B4-BE49-F238E27FC236}">
                        <a16:creationId xmlns:a16="http://schemas.microsoft.com/office/drawing/2014/main" id="{4B3F1B32-3FA1-8645-8EC8-3F152FA414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01663" y="4502285"/>
                    <a:ext cx="326037" cy="1585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ALU</a:t>
                    </a:r>
                    <a:endParaRPr lang="en-AU" altLang="en-US" sz="18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6ED597C-D87E-9844-91D6-9896376A7E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4619" y="4242766"/>
                  <a:ext cx="0" cy="14958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1AF1F22-BC11-A740-B2D2-D628E72440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14620" y="5702036"/>
                  <a:ext cx="2765990" cy="35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C583CCE4-ED85-E946-B103-0ED86AB7A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0610" y="4881320"/>
                  <a:ext cx="14447" cy="8558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B0B45-EE35-AD42-BB3E-7F7D49D4AA95}"/>
                  </a:ext>
                </a:extLst>
              </p:cNvPr>
              <p:cNvSpPr txBox="1"/>
              <p:nvPr/>
            </p:nvSpPr>
            <p:spPr>
              <a:xfrm>
                <a:off x="5157705" y="4006105"/>
                <a:ext cx="1213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Read-reg-1</a:t>
                </a:r>
                <a:endParaRPr lang="en-US" sz="16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6128BB3-A6F4-7740-97F6-CD88D3911905}"/>
                  </a:ext>
                </a:extLst>
              </p:cNvPr>
              <p:cNvSpPr txBox="1"/>
              <p:nvPr/>
            </p:nvSpPr>
            <p:spPr>
              <a:xfrm>
                <a:off x="6290766" y="3812534"/>
                <a:ext cx="7872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Read</a:t>
                </a:r>
              </a:p>
              <a:p>
                <a:r>
                  <a:rPr lang="en-US" dirty="0"/>
                  <a:t>data-1</a:t>
                </a:r>
                <a:endParaRPr lang="en-US" sz="1600" dirty="0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4A56023-696E-9648-96AE-1FF276B84D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0610" y="4881320"/>
                <a:ext cx="468777" cy="14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691B70-0D3A-3449-B47C-66F5F5C1F83E}"/>
                  </a:ext>
                </a:extLst>
              </p:cNvPr>
              <p:cNvSpPr txBox="1"/>
              <p:nvPr/>
            </p:nvSpPr>
            <p:spPr>
              <a:xfrm>
                <a:off x="5154785" y="4331289"/>
                <a:ext cx="1213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Read-reg-2</a:t>
                </a:r>
                <a:endParaRPr lang="en-US" sz="16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710DDAF-EED1-E14F-9B66-974BFE935BB8}"/>
                  </a:ext>
                </a:extLst>
              </p:cNvPr>
              <p:cNvSpPr txBox="1"/>
              <p:nvPr/>
            </p:nvSpPr>
            <p:spPr>
              <a:xfrm>
                <a:off x="5151865" y="4647330"/>
                <a:ext cx="1078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Write-reg</a:t>
                </a:r>
                <a:endParaRPr lang="en-US" sz="1600" dirty="0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D2F1B98-AC91-A443-BE47-16351DECCD8D}"/>
                </a:ext>
              </a:extLst>
            </p:cNvPr>
            <p:cNvSpPr txBox="1"/>
            <p:nvPr/>
          </p:nvSpPr>
          <p:spPr>
            <a:xfrm>
              <a:off x="5183802" y="4958429"/>
              <a:ext cx="119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Write-data</a:t>
              </a:r>
              <a:endParaRPr lang="en-US" sz="1600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AA3993B-88B6-134B-B72B-2F288BB65967}"/>
              </a:ext>
            </a:extLst>
          </p:cNvPr>
          <p:cNvGrpSpPr/>
          <p:nvPr/>
        </p:nvGrpSpPr>
        <p:grpSpPr>
          <a:xfrm>
            <a:off x="4871545" y="2301766"/>
            <a:ext cx="6850655" cy="2841328"/>
            <a:chOff x="4871545" y="2301766"/>
            <a:chExt cx="6850655" cy="2841328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AE51741-587E-084E-8F77-CA32EC0D53E0}"/>
                </a:ext>
              </a:extLst>
            </p:cNvPr>
            <p:cNvCxnSpPr>
              <a:cxnSpLocks/>
            </p:cNvCxnSpPr>
            <p:nvPr/>
          </p:nvCxnSpPr>
          <p:spPr>
            <a:xfrm>
              <a:off x="4871545" y="2301766"/>
              <a:ext cx="6850655" cy="10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DBBBBEF-2A69-934E-BF80-2AB2B38ABE0D}"/>
                </a:ext>
              </a:extLst>
            </p:cNvPr>
            <p:cNvCxnSpPr/>
            <p:nvPr/>
          </p:nvCxnSpPr>
          <p:spPr>
            <a:xfrm>
              <a:off x="11218018" y="4331289"/>
              <a:ext cx="5041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CD9681F-10B8-CB44-9D2D-CD82535B0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22200" y="2301766"/>
              <a:ext cx="0" cy="2029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>
              <a:extLst>
                <a:ext uri="{FF2B5EF4-FFF2-40B4-BE49-F238E27FC236}">
                  <a16:creationId xmlns:a16="http://schemas.microsoft.com/office/drawing/2014/main" id="{829D89DD-DFC6-1541-9565-C03491B3B08E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 rot="16200000" flipH="1">
              <a:off x="3608943" y="3568235"/>
              <a:ext cx="2837461" cy="31225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1410B53-9E40-374E-9F3A-CD9FA5FE6604}"/>
              </a:ext>
            </a:extLst>
          </p:cNvPr>
          <p:cNvCxnSpPr>
            <a:endCxn id="86" idx="1"/>
          </p:cNvCxnSpPr>
          <p:nvPr/>
        </p:nvCxnSpPr>
        <p:spPr>
          <a:xfrm>
            <a:off x="4736654" y="4894215"/>
            <a:ext cx="437246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120B8D4-2377-8D46-9B3D-F28D55B07DAA}"/>
              </a:ext>
            </a:extLst>
          </p:cNvPr>
          <p:cNvSpPr txBox="1"/>
          <p:nvPr/>
        </p:nvSpPr>
        <p:spPr>
          <a:xfrm>
            <a:off x="1677717" y="1437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9F21763-E033-1744-B3AD-FCD8281142AC}"/>
              </a:ext>
            </a:extLst>
          </p:cNvPr>
          <p:cNvGrpSpPr/>
          <p:nvPr/>
        </p:nvGrpSpPr>
        <p:grpSpPr>
          <a:xfrm>
            <a:off x="747553" y="775665"/>
            <a:ext cx="2749823" cy="3544491"/>
            <a:chOff x="747553" y="775665"/>
            <a:chExt cx="2749823" cy="3544491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764A7296-EF72-CE43-9225-CDEDB1BB2C86}"/>
                </a:ext>
              </a:extLst>
            </p:cNvPr>
            <p:cNvGrpSpPr/>
            <p:nvPr/>
          </p:nvGrpSpPr>
          <p:grpSpPr>
            <a:xfrm>
              <a:off x="2532204" y="1272525"/>
              <a:ext cx="528132" cy="1324619"/>
              <a:chOff x="7957200" y="4065722"/>
              <a:chExt cx="584252" cy="1150938"/>
            </a:xfrm>
          </p:grpSpPr>
          <p:sp>
            <p:nvSpPr>
              <p:cNvPr id="130" name="Line 55">
                <a:extLst>
                  <a:ext uri="{FF2B5EF4-FFF2-40B4-BE49-F238E27FC236}">
                    <a16:creationId xmlns:a16="http://schemas.microsoft.com/office/drawing/2014/main" id="{E3A0100C-B3CF-BB48-BDC0-DB200C982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7200" y="4065722"/>
                <a:ext cx="1588" cy="431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56">
                <a:extLst>
                  <a:ext uri="{FF2B5EF4-FFF2-40B4-BE49-F238E27FC236}">
                    <a16:creationId xmlns:a16="http://schemas.microsoft.com/office/drawing/2014/main" id="{BA155E17-7BCB-094B-80C0-449E67D6D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57200" y="4784860"/>
                <a:ext cx="1588" cy="431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57">
                <a:extLst>
                  <a:ext uri="{FF2B5EF4-FFF2-40B4-BE49-F238E27FC236}">
                    <a16:creationId xmlns:a16="http://schemas.microsoft.com/office/drawing/2014/main" id="{BFA98410-0F52-F640-B665-85F622432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8788" y="4497522"/>
                <a:ext cx="144463" cy="1428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58">
                <a:extLst>
                  <a:ext uri="{FF2B5EF4-FFF2-40B4-BE49-F238E27FC236}">
                    <a16:creationId xmlns:a16="http://schemas.microsoft.com/office/drawing/2014/main" id="{38468DE8-58E1-9F4C-9A20-F72C61CFE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58788" y="4640397"/>
                <a:ext cx="144463" cy="1460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59">
                <a:extLst>
                  <a:ext uri="{FF2B5EF4-FFF2-40B4-BE49-F238E27FC236}">
                    <a16:creationId xmlns:a16="http://schemas.microsoft.com/office/drawing/2014/main" id="{1A1991D2-3F56-2D41-A983-12272218B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7200" y="4065722"/>
                <a:ext cx="576263" cy="287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60">
                <a:extLst>
                  <a:ext uri="{FF2B5EF4-FFF2-40B4-BE49-F238E27FC236}">
                    <a16:creationId xmlns:a16="http://schemas.microsoft.com/office/drawing/2014/main" id="{1696E1D9-DA74-5844-B609-6429B44AA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57200" y="4929322"/>
                <a:ext cx="576263" cy="287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61">
                <a:extLst>
                  <a:ext uri="{FF2B5EF4-FFF2-40B4-BE49-F238E27FC236}">
                    <a16:creationId xmlns:a16="http://schemas.microsoft.com/office/drawing/2014/main" id="{DC9078F3-808E-2C42-8B83-024B9990B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3463" y="4353060"/>
                <a:ext cx="0" cy="576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Text Box 62">
                <a:extLst>
                  <a:ext uri="{FF2B5EF4-FFF2-40B4-BE49-F238E27FC236}">
                    <a16:creationId xmlns:a16="http://schemas.microsoft.com/office/drawing/2014/main" id="{4DA801AF-4835-B443-8977-EE84F4865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1663" y="4502285"/>
                <a:ext cx="439789" cy="213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ALU</a:t>
                </a:r>
                <a:endParaRPr lang="en-AU" altLang="en-US" sz="1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39" name="Elbow Connector 138">
              <a:extLst>
                <a:ext uri="{FF2B5EF4-FFF2-40B4-BE49-F238E27FC236}">
                  <a16:creationId xmlns:a16="http://schemas.microsoft.com/office/drawing/2014/main" id="{479E2247-E07D-1543-827A-EA90B3DB6CB0}"/>
                </a:ext>
              </a:extLst>
            </p:cNvPr>
            <p:cNvCxnSpPr/>
            <p:nvPr/>
          </p:nvCxnSpPr>
          <p:spPr>
            <a:xfrm rot="5400000" flipH="1" flipV="1">
              <a:off x="1259362" y="3032148"/>
              <a:ext cx="2033057" cy="512618"/>
            </a:xfrm>
            <a:prstGeom prst="bentConnector3">
              <a:avLst>
                <a:gd name="adj1" fmla="val 101180"/>
              </a:avLst>
            </a:prstGeom>
            <a:ln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A3C34518-5F68-D345-83E6-5FDE7600CAC7}"/>
                </a:ext>
              </a:extLst>
            </p:cNvPr>
            <p:cNvCxnSpPr>
              <a:cxnSpLocks/>
            </p:cNvCxnSpPr>
            <p:nvPr/>
          </p:nvCxnSpPr>
          <p:spPr>
            <a:xfrm>
              <a:off x="2019581" y="1532037"/>
              <a:ext cx="531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BC79399-066F-084D-9BBD-8CBA272B357D}"/>
                </a:ext>
              </a:extLst>
            </p:cNvPr>
            <p:cNvCxnSpPr>
              <a:stCxn id="137" idx="3"/>
            </p:cNvCxnSpPr>
            <p:nvPr/>
          </p:nvCxnSpPr>
          <p:spPr>
            <a:xfrm>
              <a:off x="3060336" y="1898078"/>
              <a:ext cx="430224" cy="18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C5857CB-4536-9A42-ADA6-B27D952F7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560" y="775665"/>
              <a:ext cx="0" cy="11500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Elbow Connector 150">
              <a:extLst>
                <a:ext uri="{FF2B5EF4-FFF2-40B4-BE49-F238E27FC236}">
                  <a16:creationId xmlns:a16="http://schemas.microsoft.com/office/drawing/2014/main" id="{94EC4CEB-BDE7-AA4F-9B56-FD346BD94F49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rot="5400000">
              <a:off x="350220" y="1173000"/>
              <a:ext cx="3544489" cy="2749823"/>
            </a:xfrm>
            <a:prstGeom prst="bentConnector4">
              <a:avLst>
                <a:gd name="adj1" fmla="val -39"/>
                <a:gd name="adj2" fmla="val 108313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ED7B32-5991-504E-BC50-937E6510773D}"/>
              </a:ext>
            </a:extLst>
          </p:cNvPr>
          <p:cNvSpPr txBox="1"/>
          <p:nvPr/>
        </p:nvSpPr>
        <p:spPr>
          <a:xfrm>
            <a:off x="9442904" y="928954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x5 = x6 + x7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79E5EF-C52A-234A-8981-B81EF59053E0}"/>
              </a:ext>
            </a:extLst>
          </p:cNvPr>
          <p:cNvSpPr txBox="1"/>
          <p:nvPr/>
        </p:nvSpPr>
        <p:spPr>
          <a:xfrm>
            <a:off x="6321715" y="4453848"/>
            <a:ext cx="78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  <a:p>
            <a:r>
              <a:rPr lang="en-US" dirty="0"/>
              <a:t>data-2</a:t>
            </a:r>
            <a:endParaRPr lang="en-US" sz="16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34003E-26E1-9E47-8D94-E50854FD402D}"/>
              </a:ext>
            </a:extLst>
          </p:cNvPr>
          <p:cNvCxnSpPr>
            <a:cxnSpLocks/>
          </p:cNvCxnSpPr>
          <p:nvPr/>
        </p:nvCxnSpPr>
        <p:spPr>
          <a:xfrm>
            <a:off x="7108982" y="4943539"/>
            <a:ext cx="379833" cy="14890"/>
          </a:xfrm>
          <a:prstGeom prst="straightConnector1">
            <a:avLst/>
          </a:prstGeom>
          <a:ln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2ED7B6-3133-5540-B964-167F0E370806}"/>
              </a:ext>
            </a:extLst>
          </p:cNvPr>
          <p:cNvCxnSpPr>
            <a:cxnSpLocks/>
          </p:cNvCxnSpPr>
          <p:nvPr/>
        </p:nvCxnSpPr>
        <p:spPr>
          <a:xfrm>
            <a:off x="7116940" y="3905986"/>
            <a:ext cx="854482" cy="0"/>
          </a:xfrm>
          <a:prstGeom prst="straightConnector1">
            <a:avLst/>
          </a:prstGeom>
          <a:ln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89B68-A76F-D649-B5FC-B434220DAF57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696491" y="4300756"/>
            <a:ext cx="800079" cy="30534"/>
          </a:xfrm>
          <a:prstGeom prst="straightConnector1">
            <a:avLst/>
          </a:prstGeom>
          <a:ln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20E1DB-26F9-8342-8E6C-F0C826384818}"/>
              </a:ext>
            </a:extLst>
          </p:cNvPr>
          <p:cNvCxnSpPr>
            <a:cxnSpLocks/>
          </p:cNvCxnSpPr>
          <p:nvPr/>
        </p:nvCxnSpPr>
        <p:spPr>
          <a:xfrm>
            <a:off x="4285918" y="4293305"/>
            <a:ext cx="854482" cy="0"/>
          </a:xfrm>
          <a:prstGeom prst="straightConnector1">
            <a:avLst/>
          </a:prstGeom>
          <a:ln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7DCFA79-7A35-B543-AD20-04A9E1938A03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4736654" y="4331289"/>
            <a:ext cx="440166" cy="246885"/>
          </a:xfrm>
          <a:prstGeom prst="bentConnector3">
            <a:avLst>
              <a:gd name="adj1" fmla="val 1775"/>
            </a:avLst>
          </a:prstGeom>
          <a:ln w="1905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0A78BE7-ABB9-E644-A94A-5166930D43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73036" y="3097439"/>
            <a:ext cx="1980820" cy="410279"/>
          </a:xfrm>
          <a:prstGeom prst="bentConnector3">
            <a:avLst>
              <a:gd name="adj1" fmla="val -2757"/>
            </a:avLst>
          </a:prstGeom>
          <a:ln w="1905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7C006C3-A193-0B43-97E9-87A0D50A93CE}"/>
              </a:ext>
            </a:extLst>
          </p:cNvPr>
          <p:cNvCxnSpPr>
            <a:endCxn id="105" idx="1"/>
          </p:cNvCxnSpPr>
          <p:nvPr/>
        </p:nvCxnSpPr>
        <p:spPr>
          <a:xfrm rot="10800000" flipV="1">
            <a:off x="5183802" y="2312167"/>
            <a:ext cx="3884784" cy="2830928"/>
          </a:xfrm>
          <a:prstGeom prst="bentConnector3">
            <a:avLst>
              <a:gd name="adj1" fmla="val 107986"/>
            </a:avLst>
          </a:prstGeom>
          <a:ln w="28575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23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641B9F3-3979-4C4B-8E5A-ECAF7E6F8D0F}"/>
              </a:ext>
            </a:extLst>
          </p:cNvPr>
          <p:cNvSpPr txBox="1"/>
          <p:nvPr/>
        </p:nvSpPr>
        <p:spPr>
          <a:xfrm>
            <a:off x="8146218" y="334538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x5, x6, 100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796B27A-89A8-9747-98E1-8E071812EB4C}"/>
              </a:ext>
            </a:extLst>
          </p:cNvPr>
          <p:cNvGrpSpPr/>
          <p:nvPr/>
        </p:nvGrpSpPr>
        <p:grpSpPr>
          <a:xfrm>
            <a:off x="9068586" y="3075944"/>
            <a:ext cx="2219839" cy="2215054"/>
            <a:chOff x="9068586" y="3075944"/>
            <a:chExt cx="2219839" cy="221505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D103AA7-6A32-794D-B207-23C08D715187}"/>
                </a:ext>
              </a:extLst>
            </p:cNvPr>
            <p:cNvSpPr/>
            <p:nvPr/>
          </p:nvSpPr>
          <p:spPr>
            <a:xfrm>
              <a:off x="9464300" y="3075944"/>
              <a:ext cx="1753718" cy="2215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Memory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A8F03FF-0842-E34E-A19A-5BD4BFE900DE}"/>
                </a:ext>
              </a:extLst>
            </p:cNvPr>
            <p:cNvSpPr txBox="1"/>
            <p:nvPr/>
          </p:nvSpPr>
          <p:spPr>
            <a:xfrm>
              <a:off x="9421733" y="4253457"/>
              <a:ext cx="993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address</a:t>
              </a:r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4102A6-BC42-CF4E-BE86-926F0407D7A0}"/>
                </a:ext>
              </a:extLst>
            </p:cNvPr>
            <p:cNvSpPr txBox="1"/>
            <p:nvPr/>
          </p:nvSpPr>
          <p:spPr>
            <a:xfrm>
              <a:off x="10641197" y="4239358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</a:t>
              </a:r>
              <a:endParaRPr lang="en-US" dirty="0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31EA7ED-95FB-2442-89A3-CFAFDD1D3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8586" y="4356734"/>
              <a:ext cx="422168" cy="37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8BEE31E-03CC-7947-82CF-15D2A5C42071}"/>
              </a:ext>
            </a:extLst>
          </p:cNvPr>
          <p:cNvGrpSpPr/>
          <p:nvPr/>
        </p:nvGrpSpPr>
        <p:grpSpPr>
          <a:xfrm>
            <a:off x="747552" y="3098330"/>
            <a:ext cx="3615710" cy="2215054"/>
            <a:chOff x="747552" y="3098330"/>
            <a:chExt cx="3615710" cy="221505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FBC6270-9DD9-C44E-878C-833424729807}"/>
                </a:ext>
              </a:extLst>
            </p:cNvPr>
            <p:cNvGrpSpPr/>
            <p:nvPr/>
          </p:nvGrpSpPr>
          <p:grpSpPr>
            <a:xfrm>
              <a:off x="747552" y="3098330"/>
              <a:ext cx="3538366" cy="2215054"/>
              <a:chOff x="759300" y="2987565"/>
              <a:chExt cx="3538366" cy="221505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2469D1-F82F-3948-8FFA-4A6C2C173C3B}"/>
                  </a:ext>
                </a:extLst>
              </p:cNvPr>
              <p:cNvSpPr/>
              <p:nvPr/>
            </p:nvSpPr>
            <p:spPr>
              <a:xfrm>
                <a:off x="2543948" y="2987565"/>
                <a:ext cx="1753718" cy="22150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Memory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37D5CB-2E1C-654A-80F5-A9BFFA5D3A62}"/>
                  </a:ext>
                </a:extLst>
              </p:cNvPr>
              <p:cNvSpPr/>
              <p:nvPr/>
            </p:nvSpPr>
            <p:spPr>
              <a:xfrm>
                <a:off x="759300" y="3216163"/>
                <a:ext cx="930165" cy="19864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8A706E1-F8E5-C742-A035-3649CB7C0B29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689465" y="4209391"/>
                <a:ext cx="8544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AAEE7-90FE-AA44-B41A-C96A12DC3E42}"/>
                </a:ext>
              </a:extLst>
            </p:cNvPr>
            <p:cNvSpPr txBox="1"/>
            <p:nvPr/>
          </p:nvSpPr>
          <p:spPr>
            <a:xfrm>
              <a:off x="3716034" y="4086602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57E619-1317-8D4E-B066-5CBB0A1AA9BE}"/>
                </a:ext>
              </a:extLst>
            </p:cNvPr>
            <p:cNvSpPr txBox="1"/>
            <p:nvPr/>
          </p:nvSpPr>
          <p:spPr>
            <a:xfrm>
              <a:off x="2496570" y="4100701"/>
              <a:ext cx="993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address</a:t>
              </a:r>
              <a:endParaRPr lang="en-US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4775669-ED8E-1F46-A705-42499A033099}"/>
              </a:ext>
            </a:extLst>
          </p:cNvPr>
          <p:cNvGrpSpPr/>
          <p:nvPr/>
        </p:nvGrpSpPr>
        <p:grpSpPr>
          <a:xfrm>
            <a:off x="4309413" y="3055393"/>
            <a:ext cx="4348894" cy="2745474"/>
            <a:chOff x="4309413" y="3055393"/>
            <a:chExt cx="4348894" cy="274547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C69E787-F1A1-D842-9DEB-7EBB1120E0BF}"/>
                </a:ext>
              </a:extLst>
            </p:cNvPr>
            <p:cNvGrpSpPr/>
            <p:nvPr/>
          </p:nvGrpSpPr>
          <p:grpSpPr>
            <a:xfrm>
              <a:off x="4309413" y="3055393"/>
              <a:ext cx="4348894" cy="2745474"/>
              <a:chOff x="4287378" y="2993174"/>
              <a:chExt cx="4348894" cy="2745474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54AC0510-D33B-EB42-9EDE-0EE8AC5F35A7}"/>
                  </a:ext>
                </a:extLst>
              </p:cNvPr>
              <p:cNvGrpSpPr/>
              <p:nvPr/>
            </p:nvGrpSpPr>
            <p:grpSpPr>
              <a:xfrm>
                <a:off x="4287378" y="2993174"/>
                <a:ext cx="4348894" cy="2745474"/>
                <a:chOff x="4287378" y="2993174"/>
                <a:chExt cx="4348894" cy="2745474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10A9EE64-15C4-6640-A132-CE9F481F4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7378" y="4230769"/>
                  <a:ext cx="85448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3122715-854F-D440-9E3E-76E02F653B1F}"/>
                    </a:ext>
                  </a:extLst>
                </p:cNvPr>
                <p:cNvSpPr/>
                <p:nvPr/>
              </p:nvSpPr>
              <p:spPr>
                <a:xfrm>
                  <a:off x="5207456" y="2993174"/>
                  <a:ext cx="1871683" cy="221505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Register file</a:t>
                  </a:r>
                </a:p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AB75ADDB-3FA4-D443-981A-F4A7246CAD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79139" y="3844761"/>
                  <a:ext cx="85448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C8B6E05D-9CE3-A04F-B587-A21112253CA6}"/>
                    </a:ext>
                  </a:extLst>
                </p:cNvPr>
                <p:cNvGrpSpPr/>
                <p:nvPr/>
              </p:nvGrpSpPr>
              <p:grpSpPr>
                <a:xfrm>
                  <a:off x="7933621" y="3429000"/>
                  <a:ext cx="702651" cy="1787660"/>
                  <a:chOff x="7957200" y="4065722"/>
                  <a:chExt cx="576263" cy="1150938"/>
                </a:xfrm>
              </p:grpSpPr>
              <p:sp>
                <p:nvSpPr>
                  <p:cNvPr id="39" name="Line 55">
                    <a:extLst>
                      <a:ext uri="{FF2B5EF4-FFF2-40B4-BE49-F238E27FC236}">
                        <a16:creationId xmlns:a16="http://schemas.microsoft.com/office/drawing/2014/main" id="{9AAF6312-D9DF-784A-A3BE-1D3FDED2A4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57200" y="4065722"/>
                    <a:ext cx="1588" cy="4318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Line 56">
                    <a:extLst>
                      <a:ext uri="{FF2B5EF4-FFF2-40B4-BE49-F238E27FC236}">
                        <a16:creationId xmlns:a16="http://schemas.microsoft.com/office/drawing/2014/main" id="{EC6B0CD4-2594-5249-A478-0473CCB339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57200" y="4784860"/>
                    <a:ext cx="1588" cy="4318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Line 57">
                    <a:extLst>
                      <a:ext uri="{FF2B5EF4-FFF2-40B4-BE49-F238E27FC236}">
                        <a16:creationId xmlns:a16="http://schemas.microsoft.com/office/drawing/2014/main" id="{1FC3EA3D-98A8-EE44-976D-08D6848436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58788" y="4497522"/>
                    <a:ext cx="144463" cy="14287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Line 58">
                    <a:extLst>
                      <a:ext uri="{FF2B5EF4-FFF2-40B4-BE49-F238E27FC236}">
                        <a16:creationId xmlns:a16="http://schemas.microsoft.com/office/drawing/2014/main" id="{2902482A-E3C8-3E4C-81CF-4A34B99973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58788" y="4640397"/>
                    <a:ext cx="144463" cy="1460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Line 59">
                    <a:extLst>
                      <a:ext uri="{FF2B5EF4-FFF2-40B4-BE49-F238E27FC236}">
                        <a16:creationId xmlns:a16="http://schemas.microsoft.com/office/drawing/2014/main" id="{753442D3-8A71-8A46-A6A8-7F1E1B28CB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57200" y="4065722"/>
                    <a:ext cx="576263" cy="2873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Line 60">
                    <a:extLst>
                      <a:ext uri="{FF2B5EF4-FFF2-40B4-BE49-F238E27FC236}">
                        <a16:creationId xmlns:a16="http://schemas.microsoft.com/office/drawing/2014/main" id="{AFCBBA75-8E27-EF43-8DF2-D497C3DB97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57200" y="4929322"/>
                    <a:ext cx="576263" cy="2873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Line 61">
                    <a:extLst>
                      <a:ext uri="{FF2B5EF4-FFF2-40B4-BE49-F238E27FC236}">
                        <a16:creationId xmlns:a16="http://schemas.microsoft.com/office/drawing/2014/main" id="{1E66D242-38AF-494D-B62F-ABF7B68B96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33463" y="4353060"/>
                    <a:ext cx="0" cy="57626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Text Box 62">
                    <a:extLst>
                      <a:ext uri="{FF2B5EF4-FFF2-40B4-BE49-F238E27FC236}">
                        <a16:creationId xmlns:a16="http://schemas.microsoft.com/office/drawing/2014/main" id="{4B3F1B32-3FA1-8645-8EC8-3F152FA414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01663" y="4502285"/>
                    <a:ext cx="39754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600" dirty="0"/>
                      <a:t>ALU</a:t>
                    </a:r>
                    <a:endParaRPr lang="en-AU" altLang="en-US" sz="1800" dirty="0"/>
                  </a:p>
                </p:txBody>
              </p:sp>
            </p:grp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6ED597C-D87E-9844-91D6-9896376A7E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4619" y="4242766"/>
                  <a:ext cx="0" cy="14958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1AF1F22-BC11-A740-B2D2-D628E72440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14620" y="5702036"/>
                  <a:ext cx="2765990" cy="35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C583CCE4-ED85-E946-B103-0ED86AB7A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0610" y="4881320"/>
                  <a:ext cx="14447" cy="8558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B0B45-EE35-AD42-BB3E-7F7D49D4AA95}"/>
                  </a:ext>
                </a:extLst>
              </p:cNvPr>
              <p:cNvSpPr txBox="1"/>
              <p:nvPr/>
            </p:nvSpPr>
            <p:spPr>
              <a:xfrm>
                <a:off x="5157705" y="4006105"/>
                <a:ext cx="1213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Read-reg-1</a:t>
                </a:r>
                <a:endParaRPr lang="en-US" sz="16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6128BB3-A6F4-7740-97F6-CD88D3911905}"/>
                  </a:ext>
                </a:extLst>
              </p:cNvPr>
              <p:cNvSpPr txBox="1"/>
              <p:nvPr/>
            </p:nvSpPr>
            <p:spPr>
              <a:xfrm>
                <a:off x="6290766" y="3812534"/>
                <a:ext cx="7872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Read</a:t>
                </a:r>
              </a:p>
              <a:p>
                <a:r>
                  <a:rPr lang="en-US" dirty="0"/>
                  <a:t>data-1</a:t>
                </a:r>
                <a:endParaRPr lang="en-US" sz="1600" dirty="0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4A56023-696E-9648-96AE-1FF276B84D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0610" y="4881320"/>
                <a:ext cx="468777" cy="14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691B70-0D3A-3449-B47C-66F5F5C1F83E}"/>
                  </a:ext>
                </a:extLst>
              </p:cNvPr>
              <p:cNvSpPr txBox="1"/>
              <p:nvPr/>
            </p:nvSpPr>
            <p:spPr>
              <a:xfrm>
                <a:off x="5154785" y="4331289"/>
                <a:ext cx="1213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Read-reg-2</a:t>
                </a:r>
                <a:endParaRPr lang="en-US" sz="16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710DDAF-EED1-E14F-9B66-974BFE935BB8}"/>
                  </a:ext>
                </a:extLst>
              </p:cNvPr>
              <p:cNvSpPr txBox="1"/>
              <p:nvPr/>
            </p:nvSpPr>
            <p:spPr>
              <a:xfrm>
                <a:off x="5151865" y="4647330"/>
                <a:ext cx="1078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Write-reg</a:t>
                </a:r>
                <a:endParaRPr lang="en-US" sz="1600" dirty="0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D2F1B98-AC91-A443-BE47-16351DECCD8D}"/>
                </a:ext>
              </a:extLst>
            </p:cNvPr>
            <p:cNvSpPr txBox="1"/>
            <p:nvPr/>
          </p:nvSpPr>
          <p:spPr>
            <a:xfrm>
              <a:off x="5183802" y="4958429"/>
              <a:ext cx="119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Write-data</a:t>
              </a:r>
              <a:endParaRPr lang="en-US" sz="1600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AA3993B-88B6-134B-B72B-2F288BB65967}"/>
              </a:ext>
            </a:extLst>
          </p:cNvPr>
          <p:cNvGrpSpPr/>
          <p:nvPr/>
        </p:nvGrpSpPr>
        <p:grpSpPr>
          <a:xfrm>
            <a:off x="4871545" y="2301766"/>
            <a:ext cx="6850655" cy="2841328"/>
            <a:chOff x="4871545" y="2301766"/>
            <a:chExt cx="6850655" cy="2841328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AE51741-587E-084E-8F77-CA32EC0D53E0}"/>
                </a:ext>
              </a:extLst>
            </p:cNvPr>
            <p:cNvCxnSpPr>
              <a:cxnSpLocks/>
            </p:cNvCxnSpPr>
            <p:nvPr/>
          </p:nvCxnSpPr>
          <p:spPr>
            <a:xfrm>
              <a:off x="4871545" y="2301766"/>
              <a:ext cx="6850655" cy="10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DBBBBEF-2A69-934E-BF80-2AB2B38ABE0D}"/>
                </a:ext>
              </a:extLst>
            </p:cNvPr>
            <p:cNvCxnSpPr/>
            <p:nvPr/>
          </p:nvCxnSpPr>
          <p:spPr>
            <a:xfrm>
              <a:off x="11218018" y="4331289"/>
              <a:ext cx="5041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CD9681F-10B8-CB44-9D2D-CD82535B0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22200" y="2301766"/>
              <a:ext cx="0" cy="2029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>
              <a:extLst>
                <a:ext uri="{FF2B5EF4-FFF2-40B4-BE49-F238E27FC236}">
                  <a16:creationId xmlns:a16="http://schemas.microsoft.com/office/drawing/2014/main" id="{829D89DD-DFC6-1541-9565-C03491B3B08E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 rot="16200000" flipH="1">
              <a:off x="3608943" y="3568235"/>
              <a:ext cx="2837461" cy="31225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1410B53-9E40-374E-9F3A-CD9FA5FE6604}"/>
              </a:ext>
            </a:extLst>
          </p:cNvPr>
          <p:cNvCxnSpPr>
            <a:endCxn id="86" idx="1"/>
          </p:cNvCxnSpPr>
          <p:nvPr/>
        </p:nvCxnSpPr>
        <p:spPr>
          <a:xfrm>
            <a:off x="4736654" y="4894215"/>
            <a:ext cx="437246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120B8D4-2377-8D46-9B3D-F28D55B07DAA}"/>
              </a:ext>
            </a:extLst>
          </p:cNvPr>
          <p:cNvSpPr txBox="1"/>
          <p:nvPr/>
        </p:nvSpPr>
        <p:spPr>
          <a:xfrm>
            <a:off x="1677717" y="1437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9F21763-E033-1744-B3AD-FCD8281142AC}"/>
              </a:ext>
            </a:extLst>
          </p:cNvPr>
          <p:cNvGrpSpPr/>
          <p:nvPr/>
        </p:nvGrpSpPr>
        <p:grpSpPr>
          <a:xfrm>
            <a:off x="747553" y="775665"/>
            <a:ext cx="2749823" cy="3544491"/>
            <a:chOff x="747553" y="775665"/>
            <a:chExt cx="2749823" cy="3544491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764A7296-EF72-CE43-9225-CDEDB1BB2C86}"/>
                </a:ext>
              </a:extLst>
            </p:cNvPr>
            <p:cNvGrpSpPr/>
            <p:nvPr/>
          </p:nvGrpSpPr>
          <p:grpSpPr>
            <a:xfrm>
              <a:off x="2532199" y="1272525"/>
              <a:ext cx="520910" cy="1324619"/>
              <a:chOff x="7957200" y="4065722"/>
              <a:chExt cx="576263" cy="1150938"/>
            </a:xfrm>
          </p:grpSpPr>
          <p:sp>
            <p:nvSpPr>
              <p:cNvPr id="130" name="Line 55">
                <a:extLst>
                  <a:ext uri="{FF2B5EF4-FFF2-40B4-BE49-F238E27FC236}">
                    <a16:creationId xmlns:a16="http://schemas.microsoft.com/office/drawing/2014/main" id="{E3A0100C-B3CF-BB48-BDC0-DB200C982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7200" y="4065722"/>
                <a:ext cx="1588" cy="431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56">
                <a:extLst>
                  <a:ext uri="{FF2B5EF4-FFF2-40B4-BE49-F238E27FC236}">
                    <a16:creationId xmlns:a16="http://schemas.microsoft.com/office/drawing/2014/main" id="{BA155E17-7BCB-094B-80C0-449E67D6D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57200" y="4784860"/>
                <a:ext cx="1588" cy="431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57">
                <a:extLst>
                  <a:ext uri="{FF2B5EF4-FFF2-40B4-BE49-F238E27FC236}">
                    <a16:creationId xmlns:a16="http://schemas.microsoft.com/office/drawing/2014/main" id="{BFA98410-0F52-F640-B665-85F622432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8788" y="4497522"/>
                <a:ext cx="144463" cy="1428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58">
                <a:extLst>
                  <a:ext uri="{FF2B5EF4-FFF2-40B4-BE49-F238E27FC236}">
                    <a16:creationId xmlns:a16="http://schemas.microsoft.com/office/drawing/2014/main" id="{38468DE8-58E1-9F4C-9A20-F72C61CFE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58788" y="4640397"/>
                <a:ext cx="144463" cy="1460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59">
                <a:extLst>
                  <a:ext uri="{FF2B5EF4-FFF2-40B4-BE49-F238E27FC236}">
                    <a16:creationId xmlns:a16="http://schemas.microsoft.com/office/drawing/2014/main" id="{1A1991D2-3F56-2D41-A983-12272218B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7200" y="4065722"/>
                <a:ext cx="576263" cy="287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60">
                <a:extLst>
                  <a:ext uri="{FF2B5EF4-FFF2-40B4-BE49-F238E27FC236}">
                    <a16:creationId xmlns:a16="http://schemas.microsoft.com/office/drawing/2014/main" id="{1696E1D9-DA74-5844-B609-6429B44AA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57200" y="4929322"/>
                <a:ext cx="576263" cy="287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61">
                <a:extLst>
                  <a:ext uri="{FF2B5EF4-FFF2-40B4-BE49-F238E27FC236}">
                    <a16:creationId xmlns:a16="http://schemas.microsoft.com/office/drawing/2014/main" id="{DC9078F3-808E-2C42-8B83-024B9990B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3463" y="4353060"/>
                <a:ext cx="0" cy="576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Text Box 62">
                <a:extLst>
                  <a:ext uri="{FF2B5EF4-FFF2-40B4-BE49-F238E27FC236}">
                    <a16:creationId xmlns:a16="http://schemas.microsoft.com/office/drawing/2014/main" id="{4DA801AF-4835-B443-8977-EE84F4865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1663" y="4502285"/>
                <a:ext cx="39754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/>
                  <a:t>ALU</a:t>
                </a:r>
                <a:endParaRPr lang="en-AU" altLang="en-US" sz="1800" dirty="0"/>
              </a:p>
            </p:txBody>
          </p:sp>
        </p:grpSp>
        <p:cxnSp>
          <p:nvCxnSpPr>
            <p:cNvPr id="139" name="Elbow Connector 138">
              <a:extLst>
                <a:ext uri="{FF2B5EF4-FFF2-40B4-BE49-F238E27FC236}">
                  <a16:creationId xmlns:a16="http://schemas.microsoft.com/office/drawing/2014/main" id="{479E2247-E07D-1543-827A-EA90B3DB6CB0}"/>
                </a:ext>
              </a:extLst>
            </p:cNvPr>
            <p:cNvCxnSpPr/>
            <p:nvPr/>
          </p:nvCxnSpPr>
          <p:spPr>
            <a:xfrm rot="5400000" flipH="1" flipV="1">
              <a:off x="1259362" y="3032148"/>
              <a:ext cx="2033057" cy="512618"/>
            </a:xfrm>
            <a:prstGeom prst="bentConnector3">
              <a:avLst>
                <a:gd name="adj1" fmla="val 101180"/>
              </a:avLst>
            </a:prstGeom>
            <a:ln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A3C34518-5F68-D345-83E6-5FDE7600CAC7}"/>
                </a:ext>
              </a:extLst>
            </p:cNvPr>
            <p:cNvCxnSpPr>
              <a:cxnSpLocks/>
            </p:cNvCxnSpPr>
            <p:nvPr/>
          </p:nvCxnSpPr>
          <p:spPr>
            <a:xfrm>
              <a:off x="2019581" y="1532037"/>
              <a:ext cx="531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BC79399-066F-084D-9BBD-8CBA272B357D}"/>
                </a:ext>
              </a:extLst>
            </p:cNvPr>
            <p:cNvCxnSpPr>
              <a:stCxn id="137" idx="3"/>
            </p:cNvCxnSpPr>
            <p:nvPr/>
          </p:nvCxnSpPr>
          <p:spPr>
            <a:xfrm flipV="1">
              <a:off x="3022145" y="1916655"/>
              <a:ext cx="46841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C5857CB-4536-9A42-ADA6-B27D952F7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560" y="775665"/>
              <a:ext cx="0" cy="11500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Elbow Connector 150">
              <a:extLst>
                <a:ext uri="{FF2B5EF4-FFF2-40B4-BE49-F238E27FC236}">
                  <a16:creationId xmlns:a16="http://schemas.microsoft.com/office/drawing/2014/main" id="{94EC4CEB-BDE7-AA4F-9B56-FD346BD94F49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rot="5400000">
              <a:off x="350220" y="1173000"/>
              <a:ext cx="3544489" cy="2749823"/>
            </a:xfrm>
            <a:prstGeom prst="bentConnector4">
              <a:avLst>
                <a:gd name="adj1" fmla="val -39"/>
                <a:gd name="adj2" fmla="val 108313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ED7B32-5991-504E-BC50-937E6510773D}"/>
              </a:ext>
            </a:extLst>
          </p:cNvPr>
          <p:cNvSpPr txBox="1"/>
          <p:nvPr/>
        </p:nvSpPr>
        <p:spPr>
          <a:xfrm>
            <a:off x="8861385" y="903193"/>
            <a:ext cx="246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(x5==x6) </a:t>
            </a:r>
            <a:r>
              <a:rPr lang="en-US" dirty="0" err="1"/>
              <a:t>goto</a:t>
            </a:r>
            <a:r>
              <a:rPr lang="en-US" dirty="0"/>
              <a:t> PC+100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79E5EF-C52A-234A-8981-B81EF59053E0}"/>
              </a:ext>
            </a:extLst>
          </p:cNvPr>
          <p:cNvSpPr txBox="1"/>
          <p:nvPr/>
        </p:nvSpPr>
        <p:spPr>
          <a:xfrm>
            <a:off x="6321715" y="4453848"/>
            <a:ext cx="78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  <a:p>
            <a:r>
              <a:rPr lang="en-US" dirty="0"/>
              <a:t>data-2</a:t>
            </a:r>
            <a:endParaRPr lang="en-US" sz="16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34003E-26E1-9E47-8D94-E50854FD402D}"/>
              </a:ext>
            </a:extLst>
          </p:cNvPr>
          <p:cNvCxnSpPr>
            <a:cxnSpLocks/>
          </p:cNvCxnSpPr>
          <p:nvPr/>
        </p:nvCxnSpPr>
        <p:spPr>
          <a:xfrm>
            <a:off x="7108982" y="4943539"/>
            <a:ext cx="379833" cy="148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0A78BE7-ABB9-E644-A94A-5166930D437F}"/>
              </a:ext>
            </a:extLst>
          </p:cNvPr>
          <p:cNvCxnSpPr>
            <a:stCxn id="46" idx="3"/>
          </p:cNvCxnSpPr>
          <p:nvPr/>
        </p:nvCxnSpPr>
        <p:spPr>
          <a:xfrm flipV="1">
            <a:off x="8616539" y="2312167"/>
            <a:ext cx="452047" cy="2048348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FE5BD1C-74BE-6B4E-8FD9-208B5A6A5046}"/>
              </a:ext>
            </a:extLst>
          </p:cNvPr>
          <p:cNvCxnSpPr>
            <a:cxnSpLocks/>
          </p:cNvCxnSpPr>
          <p:nvPr/>
        </p:nvCxnSpPr>
        <p:spPr>
          <a:xfrm>
            <a:off x="7108982" y="4943539"/>
            <a:ext cx="379833" cy="14890"/>
          </a:xfrm>
          <a:prstGeom prst="straightConnector1">
            <a:avLst/>
          </a:prstGeom>
          <a:ln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20106E3-68D2-D244-A0D8-C511CE6B75CD}"/>
              </a:ext>
            </a:extLst>
          </p:cNvPr>
          <p:cNvCxnSpPr>
            <a:cxnSpLocks/>
          </p:cNvCxnSpPr>
          <p:nvPr/>
        </p:nvCxnSpPr>
        <p:spPr>
          <a:xfrm>
            <a:off x="7116940" y="3905986"/>
            <a:ext cx="854482" cy="0"/>
          </a:xfrm>
          <a:prstGeom prst="straightConnector1">
            <a:avLst/>
          </a:prstGeom>
          <a:ln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ED3711E-9C56-5C47-9372-725833167D1B}"/>
              </a:ext>
            </a:extLst>
          </p:cNvPr>
          <p:cNvCxnSpPr>
            <a:cxnSpLocks/>
          </p:cNvCxnSpPr>
          <p:nvPr/>
        </p:nvCxnSpPr>
        <p:spPr>
          <a:xfrm flipV="1">
            <a:off x="1696491" y="4300756"/>
            <a:ext cx="800079" cy="30534"/>
          </a:xfrm>
          <a:prstGeom prst="straightConnector1">
            <a:avLst/>
          </a:prstGeom>
          <a:ln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4FF479E-0F2D-4245-956E-7EF5AB29323D}"/>
              </a:ext>
            </a:extLst>
          </p:cNvPr>
          <p:cNvCxnSpPr>
            <a:cxnSpLocks/>
          </p:cNvCxnSpPr>
          <p:nvPr/>
        </p:nvCxnSpPr>
        <p:spPr>
          <a:xfrm>
            <a:off x="4285918" y="4293305"/>
            <a:ext cx="854482" cy="0"/>
          </a:xfrm>
          <a:prstGeom prst="straightConnector1">
            <a:avLst/>
          </a:prstGeom>
          <a:ln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143EA4-312D-3A44-A05A-30F3F47C8210}"/>
              </a:ext>
            </a:extLst>
          </p:cNvPr>
          <p:cNvGrpSpPr/>
          <p:nvPr/>
        </p:nvGrpSpPr>
        <p:grpSpPr>
          <a:xfrm>
            <a:off x="2071395" y="775666"/>
            <a:ext cx="3800411" cy="3514461"/>
            <a:chOff x="2071395" y="775666"/>
            <a:chExt cx="3800411" cy="3514461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7C97512-E234-9143-B139-7FEC800135D1}"/>
                </a:ext>
              </a:extLst>
            </p:cNvPr>
            <p:cNvGrpSpPr/>
            <p:nvPr/>
          </p:nvGrpSpPr>
          <p:grpSpPr>
            <a:xfrm>
              <a:off x="4913445" y="915325"/>
              <a:ext cx="520910" cy="1324619"/>
              <a:chOff x="7957200" y="4065722"/>
              <a:chExt cx="576263" cy="1150938"/>
            </a:xfrm>
          </p:grpSpPr>
          <p:sp>
            <p:nvSpPr>
              <p:cNvPr id="102" name="Line 55">
                <a:extLst>
                  <a:ext uri="{FF2B5EF4-FFF2-40B4-BE49-F238E27FC236}">
                    <a16:creationId xmlns:a16="http://schemas.microsoft.com/office/drawing/2014/main" id="{792C0437-85C7-D441-A1BD-27A087CA7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7200" y="4065722"/>
                <a:ext cx="1588" cy="431800"/>
              </a:xfrm>
              <a:prstGeom prst="line">
                <a:avLst/>
              </a:prstGeom>
              <a:noFill/>
              <a:ln w="12700">
                <a:solidFill>
                  <a:srgbClr val="0432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56">
                <a:extLst>
                  <a:ext uri="{FF2B5EF4-FFF2-40B4-BE49-F238E27FC236}">
                    <a16:creationId xmlns:a16="http://schemas.microsoft.com/office/drawing/2014/main" id="{5B06D875-466B-CE40-80F8-CA5E9C2A7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57200" y="4784860"/>
                <a:ext cx="1588" cy="431800"/>
              </a:xfrm>
              <a:prstGeom prst="line">
                <a:avLst/>
              </a:prstGeom>
              <a:noFill/>
              <a:ln w="12700">
                <a:solidFill>
                  <a:srgbClr val="0432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57">
                <a:extLst>
                  <a:ext uri="{FF2B5EF4-FFF2-40B4-BE49-F238E27FC236}">
                    <a16:creationId xmlns:a16="http://schemas.microsoft.com/office/drawing/2014/main" id="{951BD9F0-AB4A-1D41-9CD2-279ACF9CE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8788" y="4497522"/>
                <a:ext cx="144463" cy="142875"/>
              </a:xfrm>
              <a:prstGeom prst="line">
                <a:avLst/>
              </a:prstGeom>
              <a:noFill/>
              <a:ln w="12700">
                <a:solidFill>
                  <a:srgbClr val="0432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58">
                <a:extLst>
                  <a:ext uri="{FF2B5EF4-FFF2-40B4-BE49-F238E27FC236}">
                    <a16:creationId xmlns:a16="http://schemas.microsoft.com/office/drawing/2014/main" id="{2C363C19-47FD-D64E-91E9-0EF3C782B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58788" y="4640397"/>
                <a:ext cx="144463" cy="146050"/>
              </a:xfrm>
              <a:prstGeom prst="line">
                <a:avLst/>
              </a:prstGeom>
              <a:noFill/>
              <a:ln w="12700">
                <a:solidFill>
                  <a:srgbClr val="0432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59">
                <a:extLst>
                  <a:ext uri="{FF2B5EF4-FFF2-40B4-BE49-F238E27FC236}">
                    <a16:creationId xmlns:a16="http://schemas.microsoft.com/office/drawing/2014/main" id="{DB17E8A8-3F6E-5B40-A3F2-0E5318B15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7200" y="4065722"/>
                <a:ext cx="576263" cy="287338"/>
              </a:xfrm>
              <a:prstGeom prst="line">
                <a:avLst/>
              </a:prstGeom>
              <a:noFill/>
              <a:ln w="12700">
                <a:solidFill>
                  <a:srgbClr val="0432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60">
                <a:extLst>
                  <a:ext uri="{FF2B5EF4-FFF2-40B4-BE49-F238E27FC236}">
                    <a16:creationId xmlns:a16="http://schemas.microsoft.com/office/drawing/2014/main" id="{18C45570-750F-9F41-8DED-749DD10FD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57200" y="4929322"/>
                <a:ext cx="576263" cy="287338"/>
              </a:xfrm>
              <a:prstGeom prst="line">
                <a:avLst/>
              </a:prstGeom>
              <a:noFill/>
              <a:ln w="12700">
                <a:solidFill>
                  <a:srgbClr val="0432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61">
                <a:extLst>
                  <a:ext uri="{FF2B5EF4-FFF2-40B4-BE49-F238E27FC236}">
                    <a16:creationId xmlns:a16="http://schemas.microsoft.com/office/drawing/2014/main" id="{19919FF1-A0A1-474E-943B-3CC2701F7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3463" y="4353060"/>
                <a:ext cx="0" cy="576263"/>
              </a:xfrm>
              <a:prstGeom prst="line">
                <a:avLst/>
              </a:prstGeom>
              <a:noFill/>
              <a:ln w="12700">
                <a:solidFill>
                  <a:srgbClr val="0432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 Box 62">
                <a:extLst>
                  <a:ext uri="{FF2B5EF4-FFF2-40B4-BE49-F238E27FC236}">
                    <a16:creationId xmlns:a16="http://schemas.microsoft.com/office/drawing/2014/main" id="{E011DF4E-BA83-9E47-948C-3A8C9B61A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1663" y="4502285"/>
                <a:ext cx="39754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/>
                  <a:t>ALU</a:t>
                </a:r>
                <a:endParaRPr lang="en-AU" altLang="en-US" sz="1800" dirty="0"/>
              </a:p>
            </p:txBody>
          </p:sp>
        </p:grp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1EE767F8-5537-4D4B-BFAC-E9513F270F7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95502" y="2850251"/>
              <a:ext cx="2392559" cy="487193"/>
            </a:xfrm>
            <a:prstGeom prst="bentConnector3">
              <a:avLst>
                <a:gd name="adj1" fmla="val 100321"/>
              </a:avLst>
            </a:prstGeom>
            <a:ln>
              <a:solidFill>
                <a:srgbClr val="0432FF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081B0A-76E7-EE43-9109-E453FEC2438E}"/>
                </a:ext>
              </a:extLst>
            </p:cNvPr>
            <p:cNvCxnSpPr>
              <a:stCxn id="114" idx="3"/>
            </p:cNvCxnSpPr>
            <p:nvPr/>
          </p:nvCxnSpPr>
          <p:spPr>
            <a:xfrm flipV="1">
              <a:off x="5403391" y="1559455"/>
              <a:ext cx="468415" cy="1"/>
            </a:xfrm>
            <a:prstGeom prst="line">
              <a:avLst/>
            </a:prstGeom>
            <a:ln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49B1407D-8051-A449-BF0E-BBE4472A2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1395" y="1269770"/>
              <a:ext cx="2784668" cy="1461739"/>
            </a:xfrm>
            <a:prstGeom prst="bentConnector3">
              <a:avLst>
                <a:gd name="adj1" fmla="val 64777"/>
              </a:avLst>
            </a:prstGeom>
            <a:ln>
              <a:solidFill>
                <a:srgbClr val="0432FF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4B93E278-6908-D84F-9842-34E011F6F7FE}"/>
                </a:ext>
              </a:extLst>
            </p:cNvPr>
            <p:cNvCxnSpPr/>
            <p:nvPr/>
          </p:nvCxnSpPr>
          <p:spPr>
            <a:xfrm rot="10800000">
              <a:off x="3497376" y="775666"/>
              <a:ext cx="2374430" cy="801055"/>
            </a:xfrm>
            <a:prstGeom prst="bentConnector3">
              <a:avLst>
                <a:gd name="adj1" fmla="val -63"/>
              </a:avLst>
            </a:prstGeom>
            <a:ln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359CE4D-8CCE-2642-BD0A-E91B5AA62C1B}"/>
              </a:ext>
            </a:extLst>
          </p:cNvPr>
          <p:cNvCxnSpPr/>
          <p:nvPr/>
        </p:nvCxnSpPr>
        <p:spPr>
          <a:xfrm>
            <a:off x="4774751" y="4605746"/>
            <a:ext cx="437246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2C3383A-5D6D-804A-8D2F-4140B97A40BE}"/>
              </a:ext>
            </a:extLst>
          </p:cNvPr>
          <p:cNvCxnSpPr>
            <a:cxnSpLocks/>
          </p:cNvCxnSpPr>
          <p:nvPr/>
        </p:nvCxnSpPr>
        <p:spPr>
          <a:xfrm>
            <a:off x="4743468" y="4365244"/>
            <a:ext cx="440166" cy="246885"/>
          </a:xfrm>
          <a:prstGeom prst="bentConnector3">
            <a:avLst>
              <a:gd name="adj1" fmla="val 1775"/>
            </a:avLst>
          </a:prstGeom>
          <a:ln w="28575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3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9537-A550-1C4B-A7C8-6A24F361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138113"/>
            <a:ext cx="10515600" cy="1325563"/>
          </a:xfrm>
        </p:spPr>
        <p:txBody>
          <a:bodyPr/>
          <a:lstStyle/>
          <a:p>
            <a:r>
              <a:rPr lang="en-US" dirty="0"/>
              <a:t>Instruction Execution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B2C20CE2-168B-7A43-991E-5B58EE91C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1869"/>
            <a:ext cx="9374187" cy="508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3C6EECF-C372-8140-AD9B-E7B8E29CF329}"/>
              </a:ext>
            </a:extLst>
          </p:cNvPr>
          <p:cNvSpPr/>
          <p:nvPr/>
        </p:nvSpPr>
        <p:spPr>
          <a:xfrm>
            <a:off x="2959100" y="1209676"/>
            <a:ext cx="571500" cy="5080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06F596-86EE-5B42-81C5-94A818B89278}"/>
              </a:ext>
            </a:extLst>
          </p:cNvPr>
          <p:cNvSpPr/>
          <p:nvPr/>
        </p:nvSpPr>
        <p:spPr>
          <a:xfrm>
            <a:off x="7620000" y="3431169"/>
            <a:ext cx="571500" cy="5080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53532D-37F0-EF41-8E71-D612CC664322}"/>
              </a:ext>
            </a:extLst>
          </p:cNvPr>
          <p:cNvSpPr/>
          <p:nvPr/>
        </p:nvSpPr>
        <p:spPr>
          <a:xfrm>
            <a:off x="6553200" y="5192131"/>
            <a:ext cx="571500" cy="5080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6F267309-80BE-9E4E-9BD3-A0863F7B3BF5}"/>
              </a:ext>
            </a:extLst>
          </p:cNvPr>
          <p:cNvSpPr/>
          <p:nvPr/>
        </p:nvSpPr>
        <p:spPr>
          <a:xfrm>
            <a:off x="8191499" y="1411869"/>
            <a:ext cx="2160587" cy="1001131"/>
          </a:xfrm>
          <a:prstGeom prst="wedgeRoundRectCallout">
            <a:avLst>
              <a:gd name="adj1" fmla="val -55193"/>
              <a:gd name="adj2" fmla="val 14911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Cannot just join wires together..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F7C3D-F862-D641-BFFD-C0377B82BB29}"/>
              </a:ext>
            </a:extLst>
          </p:cNvPr>
          <p:cNvSpPr txBox="1"/>
          <p:nvPr/>
        </p:nvSpPr>
        <p:spPr>
          <a:xfrm>
            <a:off x="8661400" y="2893033"/>
            <a:ext cx="181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multiplexers!</a:t>
            </a:r>
          </a:p>
        </p:txBody>
      </p:sp>
    </p:spTree>
    <p:extLst>
      <p:ext uri="{BB962C8B-B14F-4D97-AF65-F5344CB8AC3E}">
        <p14:creationId xmlns:p14="http://schemas.microsoft.com/office/powerpoint/2010/main" val="276078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ABF0-DE44-8F4B-A909-6A293E9B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00" y="140205"/>
            <a:ext cx="10515600" cy="1325563"/>
          </a:xfrm>
        </p:spPr>
        <p:txBody>
          <a:bodyPr/>
          <a:lstStyle/>
          <a:p>
            <a:r>
              <a:rPr lang="en-US" dirty="0"/>
              <a:t>Data path vs. Control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3A332BEA-8426-E94E-9B57-6CBDE2FA4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181" y="914398"/>
            <a:ext cx="10515599" cy="594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rminator 6">
            <a:extLst>
              <a:ext uri="{FF2B5EF4-FFF2-40B4-BE49-F238E27FC236}">
                <a16:creationId xmlns:a16="http://schemas.microsoft.com/office/drawing/2014/main" id="{1BEB51A0-C314-C44F-B4B1-3488663BC9E6}"/>
              </a:ext>
            </a:extLst>
          </p:cNvPr>
          <p:cNvSpPr/>
          <p:nvPr/>
        </p:nvSpPr>
        <p:spPr>
          <a:xfrm rot="16200000">
            <a:off x="2737423" y="1450950"/>
            <a:ext cx="752534" cy="441434"/>
          </a:xfrm>
          <a:prstGeom prst="flowChartTermina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B8C8D2C5-E9BC-014E-B0C0-6631D1D5165A}"/>
              </a:ext>
            </a:extLst>
          </p:cNvPr>
          <p:cNvSpPr/>
          <p:nvPr/>
        </p:nvSpPr>
        <p:spPr>
          <a:xfrm rot="16200000">
            <a:off x="7087655" y="4476879"/>
            <a:ext cx="996374" cy="441434"/>
          </a:xfrm>
          <a:prstGeom prst="flowChartTermina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rminator 8">
            <a:extLst>
              <a:ext uri="{FF2B5EF4-FFF2-40B4-BE49-F238E27FC236}">
                <a16:creationId xmlns:a16="http://schemas.microsoft.com/office/drawing/2014/main" id="{D917D3F0-499A-8045-AD07-57DE822E1A60}"/>
              </a:ext>
            </a:extLst>
          </p:cNvPr>
          <p:cNvSpPr/>
          <p:nvPr/>
        </p:nvSpPr>
        <p:spPr>
          <a:xfrm rot="16200000">
            <a:off x="7199587" y="2824128"/>
            <a:ext cx="772507" cy="441434"/>
          </a:xfrm>
          <a:prstGeom prst="flowChartTermina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0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C97A1491-8E56-154C-85CA-FBDF7DC63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Building a Datapath</a:t>
            </a:r>
            <a:endParaRPr lang="en-AU" altLang="en-US" dirty="0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1D114D8-6BC7-9342-98C9-361DD4E2B5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1040" y="1690688"/>
            <a:ext cx="1101852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Datapath: elements that process data and addresses in the CPU</a:t>
            </a:r>
          </a:p>
          <a:p>
            <a:pPr lvl="1"/>
            <a:r>
              <a:rPr lang="en-US" altLang="en-US" dirty="0"/>
              <a:t>Registers, ALUs, mux’s, memories, …</a:t>
            </a:r>
          </a:p>
          <a:p>
            <a:pPr eaLnBrk="1" hangingPunct="1"/>
            <a:r>
              <a:rPr lang="en-US" altLang="en-US" dirty="0"/>
              <a:t>We will refine our overview </a:t>
            </a:r>
            <a:r>
              <a:rPr lang="en-US" altLang="en-US" dirty="0" err="1"/>
              <a:t>datapath</a:t>
            </a:r>
            <a:r>
              <a:rPr lang="en-US" altLang="en-US" dirty="0"/>
              <a:t> design next…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565609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6" descr="f04-07-P374493">
            <a:extLst>
              <a:ext uri="{FF2B5EF4-FFF2-40B4-BE49-F238E27FC236}">
                <a16:creationId xmlns:a16="http://schemas.microsoft.com/office/drawing/2014/main" id="{19EBD4C9-4C9E-B44E-AEDD-649FAEB8F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482" y="3224218"/>
            <a:ext cx="8023438" cy="326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2">
            <a:extLst>
              <a:ext uri="{FF2B5EF4-FFF2-40B4-BE49-F238E27FC236}">
                <a16:creationId xmlns:a16="http://schemas.microsoft.com/office/drawing/2014/main" id="{B4F0D885-5CBD-4948-BF0B-A9984A85D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R-type Instructions</a:t>
            </a:r>
            <a:endParaRPr lang="en-AU" altLang="en-US" dirty="0"/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054E6BF3-653A-204B-ABED-B19ECD334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08125"/>
            <a:ext cx="8270875" cy="1920875"/>
          </a:xfrm>
        </p:spPr>
        <p:txBody>
          <a:bodyPr/>
          <a:lstStyle/>
          <a:p>
            <a:pPr eaLnBrk="1" hangingPunct="1"/>
            <a:r>
              <a:rPr lang="en-US" altLang="en-US" dirty="0"/>
              <a:t>Read two register operands</a:t>
            </a:r>
          </a:p>
          <a:p>
            <a:pPr eaLnBrk="1" hangingPunct="1"/>
            <a:r>
              <a:rPr lang="en-US" altLang="en-US" dirty="0"/>
              <a:t>Perform arithmetic/logical operation</a:t>
            </a:r>
          </a:p>
          <a:p>
            <a:pPr eaLnBrk="1" hangingPunct="1"/>
            <a:r>
              <a:rPr lang="en-US" altLang="en-US" dirty="0"/>
              <a:t>Write register result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15060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C802-CAE7-D741-B019-F36F897F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learnt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E31C-A472-1742-8160-40BAF0EC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1735"/>
          </a:xfrm>
        </p:spPr>
        <p:txBody>
          <a:bodyPr/>
          <a:lstStyle/>
          <a:p>
            <a:r>
              <a:rPr lang="en-US" dirty="0"/>
              <a:t>Combinatorial logic</a:t>
            </a:r>
          </a:p>
          <a:p>
            <a:pPr lvl="1"/>
            <a:r>
              <a:rPr lang="en-US" dirty="0"/>
              <a:t>Truth table</a:t>
            </a:r>
          </a:p>
          <a:p>
            <a:pPr lvl="1"/>
            <a:r>
              <a:rPr lang="en-US" dirty="0"/>
              <a:t>ROM</a:t>
            </a:r>
          </a:p>
          <a:p>
            <a:r>
              <a:rPr lang="en-US" dirty="0"/>
              <a:t>ALU</a:t>
            </a:r>
          </a:p>
          <a:p>
            <a:r>
              <a:rPr lang="en-US" dirty="0"/>
              <a:t>Sequential logic</a:t>
            </a:r>
          </a:p>
          <a:p>
            <a:pPr lvl="1"/>
            <a:r>
              <a:rPr lang="en-US" dirty="0"/>
              <a:t>Clocks</a:t>
            </a:r>
          </a:p>
          <a:p>
            <a:pPr lvl="1"/>
            <a:r>
              <a:rPr lang="en-US" dirty="0"/>
              <a:t>Basic state elements (SR latch, D latch, flip-flop)</a:t>
            </a:r>
          </a:p>
          <a:p>
            <a:pPr lvl="1"/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DB466A0-BF75-3D46-915B-7E0A9FF816B6}"/>
              </a:ext>
            </a:extLst>
          </p:cNvPr>
          <p:cNvSpPr/>
          <p:nvPr/>
        </p:nvSpPr>
        <p:spPr>
          <a:xfrm>
            <a:off x="3749040" y="5547360"/>
            <a:ext cx="1310640" cy="640080"/>
          </a:xfrm>
          <a:prstGeom prst="wedgeRoundRectCallout">
            <a:avLst>
              <a:gd name="adj1" fmla="val 42070"/>
              <a:gd name="adj2" fmla="val -994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unclocked</a:t>
            </a:r>
            <a:endParaRPr lang="en-US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5D97996-C000-AD40-87FF-A996AAF5B214}"/>
              </a:ext>
            </a:extLst>
          </p:cNvPr>
          <p:cNvSpPr/>
          <p:nvPr/>
        </p:nvSpPr>
        <p:spPr>
          <a:xfrm>
            <a:off x="5440680" y="5379720"/>
            <a:ext cx="1310640" cy="851217"/>
          </a:xfrm>
          <a:prstGeom prst="wedgeRoundRectCallout">
            <a:avLst>
              <a:gd name="adj1" fmla="val 38582"/>
              <a:gd name="adj2" fmla="val -707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Clocked (Level triggered)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D8D72F3-22F8-7D4B-87CC-1A51BAB700A7}"/>
              </a:ext>
            </a:extLst>
          </p:cNvPr>
          <p:cNvSpPr/>
          <p:nvPr/>
        </p:nvSpPr>
        <p:spPr>
          <a:xfrm>
            <a:off x="6896100" y="5379720"/>
            <a:ext cx="1310640" cy="851217"/>
          </a:xfrm>
          <a:prstGeom prst="wedgeRoundRectCallout">
            <a:avLst>
              <a:gd name="adj1" fmla="val 33930"/>
              <a:gd name="adj2" fmla="val -743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Clocked (edge triggered)</a:t>
            </a:r>
          </a:p>
        </p:txBody>
      </p:sp>
    </p:spTree>
    <p:extLst>
      <p:ext uri="{BB962C8B-B14F-4D97-AF65-F5344CB8AC3E}">
        <p14:creationId xmlns:p14="http://schemas.microsoft.com/office/powerpoint/2010/main" val="152110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E97B2D48-B313-4641-834E-B3AA2A250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R-Type/Load/Store Datapath</a:t>
            </a:r>
            <a:endParaRPr lang="en-AU" altLang="en-US"/>
          </a:p>
        </p:txBody>
      </p:sp>
      <p:pic>
        <p:nvPicPr>
          <p:cNvPr id="41988" name="Picture 1">
            <a:extLst>
              <a:ext uri="{FF2B5EF4-FFF2-40B4-BE49-F238E27FC236}">
                <a16:creationId xmlns:a16="http://schemas.microsoft.com/office/drawing/2014/main" id="{62E2E7BB-13B2-AB48-A4E3-636A66095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29" y="1465899"/>
            <a:ext cx="9716669" cy="473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5BB12ED-01BA-1C47-AB55-266BDC258876}"/>
              </a:ext>
            </a:extLst>
          </p:cNvPr>
          <p:cNvSpPr/>
          <p:nvPr/>
        </p:nvSpPr>
        <p:spPr>
          <a:xfrm>
            <a:off x="3276600" y="4312920"/>
            <a:ext cx="807720" cy="169164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AD5BDBAD-5B1C-5A43-92B0-773527E033B9}"/>
              </a:ext>
            </a:extLst>
          </p:cNvPr>
          <p:cNvSpPr/>
          <p:nvPr/>
        </p:nvSpPr>
        <p:spPr>
          <a:xfrm>
            <a:off x="6096000" y="5349557"/>
            <a:ext cx="3078480" cy="1325563"/>
          </a:xfrm>
          <a:prstGeom prst="wedgeRoundRectCallout">
            <a:avLst>
              <a:gd name="adj1" fmla="val -109067"/>
              <a:gd name="adj2" fmla="val -432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Input: 32-bit instruction</a:t>
            </a:r>
          </a:p>
          <a:p>
            <a:pPr algn="ctr"/>
            <a:r>
              <a:rPr lang="en-US" dirty="0"/>
              <a:t>It selects a 12-bit field in instruction and sign extends to 64-bit</a:t>
            </a:r>
          </a:p>
        </p:txBody>
      </p:sp>
    </p:spTree>
    <p:extLst>
      <p:ext uri="{BB962C8B-B14F-4D97-AF65-F5344CB8AC3E}">
        <p14:creationId xmlns:p14="http://schemas.microsoft.com/office/powerpoint/2010/main" val="103190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CDDA2AB3-5B6B-EC48-82B3-540DDBC1B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32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Full Datapath</a:t>
            </a:r>
            <a:endParaRPr lang="en-AU" altLang="en-US" dirty="0"/>
          </a:p>
        </p:txBody>
      </p:sp>
      <p:pic>
        <p:nvPicPr>
          <p:cNvPr id="44036" name="Picture 1">
            <a:extLst>
              <a:ext uri="{FF2B5EF4-FFF2-40B4-BE49-F238E27FC236}">
                <a16:creationId xmlns:a16="http://schemas.microsoft.com/office/drawing/2014/main" id="{6D4DD309-9494-F14D-9DA2-CE679C9A8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0534"/>
            <a:ext cx="8718868" cy="579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606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2F045826-9D16-0644-9BB6-A570C2B51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ALU Control</a:t>
            </a:r>
            <a:endParaRPr lang="en-AU" altLang="en-US" dirty="0"/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6C69AD3-D049-0F43-97EE-9B4F34D90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0413" y="14049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 dirty="0"/>
              <a:t>ALU used for</a:t>
            </a:r>
          </a:p>
          <a:p>
            <a:pPr lvl="1" eaLnBrk="1" hangingPunct="1"/>
            <a:r>
              <a:rPr lang="en-US" altLang="en-US" dirty="0"/>
              <a:t>Load/Store: F = add</a:t>
            </a:r>
          </a:p>
          <a:p>
            <a:pPr lvl="1" eaLnBrk="1" hangingPunct="1"/>
            <a:r>
              <a:rPr lang="en-US" altLang="en-US" dirty="0"/>
              <a:t>Branch: F = subtract (for comparison)</a:t>
            </a:r>
          </a:p>
          <a:p>
            <a:pPr lvl="1" eaLnBrk="1" hangingPunct="1"/>
            <a:r>
              <a:rPr lang="en-US" altLang="en-US" dirty="0"/>
              <a:t>R-type: F depends on opcode</a:t>
            </a:r>
            <a:endParaRPr lang="en-AU" altLang="en-US" dirty="0"/>
          </a:p>
        </p:txBody>
      </p:sp>
      <p:graphicFrame>
        <p:nvGraphicFramePr>
          <p:cNvPr id="297989" name="Group 5">
            <a:extLst>
              <a:ext uri="{FF2B5EF4-FFF2-40B4-BE49-F238E27FC236}">
                <a16:creationId xmlns:a16="http://schemas.microsoft.com/office/drawing/2014/main" id="{B0F43611-B25B-EF4A-A6C4-78F890ED2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034940"/>
              </p:ext>
            </p:extLst>
          </p:nvPr>
        </p:nvGraphicFramePr>
        <p:xfrm>
          <a:off x="2466521" y="4169909"/>
          <a:ext cx="6096000" cy="18288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76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BB754D02-9D37-3D41-B438-E6B79FA56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ALU Control</a:t>
            </a:r>
            <a:endParaRPr lang="en-AU" altLang="en-US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106184F-208D-8B4F-8D30-2E15C0850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Assume 2-bit ALUOp derived from opcode</a:t>
            </a:r>
          </a:p>
          <a:p>
            <a:pPr lvl="1" eaLnBrk="1" hangingPunct="1"/>
            <a:r>
              <a:rPr lang="en-US" altLang="en-US"/>
              <a:t>Combinational logic derives ALU control</a:t>
            </a:r>
            <a:endParaRPr lang="en-AU" altLang="en-US"/>
          </a:p>
        </p:txBody>
      </p:sp>
      <p:graphicFrame>
        <p:nvGraphicFramePr>
          <p:cNvPr id="300101" name="Group 69">
            <a:extLst>
              <a:ext uri="{FF2B5EF4-FFF2-40B4-BE49-F238E27FC236}">
                <a16:creationId xmlns:a16="http://schemas.microsoft.com/office/drawing/2014/main" id="{CCCBD966-558C-FB43-A3C8-A9D815BAE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62261"/>
              </p:ext>
            </p:extLst>
          </p:nvPr>
        </p:nvGraphicFramePr>
        <p:xfrm>
          <a:off x="1422627" y="3135307"/>
          <a:ext cx="8589962" cy="3176593"/>
        </p:xfrm>
        <a:graphic>
          <a:graphicData uri="http://schemas.openxmlformats.org/drawingml/2006/table">
            <a:tbl>
              <a:tblPr/>
              <a:tblGrid>
                <a:gridCol w="1208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3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ALUOp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 field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function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register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XXXXXXXXXXX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register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XXXXXXXXXXX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 on equal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XXXXXXXXXXX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6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R-type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0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994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4">
            <a:extLst>
              <a:ext uri="{FF2B5EF4-FFF2-40B4-BE49-F238E27FC236}">
                <a16:creationId xmlns:a16="http://schemas.microsoft.com/office/drawing/2014/main" id="{CA54C832-D4F3-5C4F-ACB9-C5DD62999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/>
          <a:lstStyle/>
          <a:p>
            <a:pPr eaLnBrk="1" hangingPunct="1"/>
            <a:r>
              <a:rPr lang="en-AU" altLang="en-US" dirty="0"/>
              <a:t>Datapath With Control</a:t>
            </a:r>
          </a:p>
        </p:txBody>
      </p:sp>
      <p:pic>
        <p:nvPicPr>
          <p:cNvPr id="52228" name="Picture 1">
            <a:extLst>
              <a:ext uri="{FF2B5EF4-FFF2-40B4-BE49-F238E27FC236}">
                <a16:creationId xmlns:a16="http://schemas.microsoft.com/office/drawing/2014/main" id="{B8409C87-8819-E84E-935E-9D55FF51B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1" y="1021080"/>
            <a:ext cx="10347960" cy="560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4361CE04-5D39-9140-A412-012D348FF1E0}"/>
              </a:ext>
            </a:extLst>
          </p:cNvPr>
          <p:cNvSpPr/>
          <p:nvPr/>
        </p:nvSpPr>
        <p:spPr>
          <a:xfrm>
            <a:off x="4536077" y="1105672"/>
            <a:ext cx="1783079" cy="1208314"/>
          </a:xfrm>
          <a:prstGeom prst="wedgeRoundRectCallout">
            <a:avLst>
              <a:gd name="adj1" fmla="val -45125"/>
              <a:gd name="adj2" fmla="val 715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derived from instruction type</a:t>
            </a:r>
          </a:p>
        </p:txBody>
      </p:sp>
    </p:spTree>
    <p:extLst>
      <p:ext uri="{BB962C8B-B14F-4D97-AF65-F5344CB8AC3E}">
        <p14:creationId xmlns:p14="http://schemas.microsoft.com/office/powerpoint/2010/main" val="246097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4">
            <a:extLst>
              <a:ext uri="{FF2B5EF4-FFF2-40B4-BE49-F238E27FC236}">
                <a16:creationId xmlns:a16="http://schemas.microsoft.com/office/drawing/2014/main" id="{BAF58C7D-D609-A149-A05D-BFEA935BC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R-Type Instruction</a:t>
            </a:r>
          </a:p>
        </p:txBody>
      </p:sp>
      <p:pic>
        <p:nvPicPr>
          <p:cNvPr id="54276" name="Picture 3">
            <a:extLst>
              <a:ext uri="{FF2B5EF4-FFF2-40B4-BE49-F238E27FC236}">
                <a16:creationId xmlns:a16="http://schemas.microsoft.com/office/drawing/2014/main" id="{B8DFDAAE-3FBD-B24F-8D36-104A5D52F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9" y="1260476"/>
            <a:ext cx="6435725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380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4">
            <a:extLst>
              <a:ext uri="{FF2B5EF4-FFF2-40B4-BE49-F238E27FC236}">
                <a16:creationId xmlns:a16="http://schemas.microsoft.com/office/drawing/2014/main" id="{3CD2BF72-F388-C546-8EAB-12706DCD0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Load Instruction</a:t>
            </a:r>
          </a:p>
        </p:txBody>
      </p:sp>
      <p:pic>
        <p:nvPicPr>
          <p:cNvPr id="56324" name="Picture 1">
            <a:extLst>
              <a:ext uri="{FF2B5EF4-FFF2-40B4-BE49-F238E27FC236}">
                <a16:creationId xmlns:a16="http://schemas.microsoft.com/office/drawing/2014/main" id="{17899A38-C8AA-4D42-BDB1-44843F1FC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9" y="1260475"/>
            <a:ext cx="6435725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052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4">
            <a:extLst>
              <a:ext uri="{FF2B5EF4-FFF2-40B4-BE49-F238E27FC236}">
                <a16:creationId xmlns:a16="http://schemas.microsoft.com/office/drawing/2014/main" id="{F9A091ED-3CEF-094D-AC9C-D4E8C525C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138114"/>
            <a:ext cx="8259762" cy="769937"/>
          </a:xfrm>
        </p:spPr>
        <p:txBody>
          <a:bodyPr/>
          <a:lstStyle/>
          <a:p>
            <a:pPr eaLnBrk="1" hangingPunct="1"/>
            <a:r>
              <a:rPr lang="en-AU" altLang="en-US"/>
              <a:t>BEQ Instruction</a:t>
            </a:r>
          </a:p>
        </p:txBody>
      </p:sp>
      <p:pic>
        <p:nvPicPr>
          <p:cNvPr id="58372" name="Picture 1">
            <a:extLst>
              <a:ext uri="{FF2B5EF4-FFF2-40B4-BE49-F238E27FC236}">
                <a16:creationId xmlns:a16="http://schemas.microsoft.com/office/drawing/2014/main" id="{ABA11A73-F54D-684C-BECA-86DF0F58E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9" y="1260475"/>
            <a:ext cx="6435725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685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3E052A7F-659C-FF4D-A0AB-AAF8B0E76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Issues</a:t>
            </a:r>
            <a:endParaRPr lang="en-AU" altLang="en-US"/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F092970-AFF1-7D4E-B601-741CD420E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Longest delay determines clock period</a:t>
            </a:r>
          </a:p>
          <a:p>
            <a:pPr lvl="1" eaLnBrk="1" hangingPunct="1"/>
            <a:r>
              <a:rPr lang="en-US" altLang="en-US"/>
              <a:t>Critical path: load instruction</a:t>
            </a:r>
          </a:p>
          <a:p>
            <a:pPr lvl="1" eaLnBrk="1" hangingPunct="1"/>
            <a:r>
              <a:rPr lang="en-US" altLang="en-US"/>
              <a:t>Instruction memory </a:t>
            </a:r>
            <a:r>
              <a:rPr lang="en-US" altLang="en-US">
                <a:sym typeface="Symbol" pitchFamily="2" charset="2"/>
              </a:rPr>
              <a:t></a:t>
            </a:r>
            <a:r>
              <a:rPr lang="en-US" altLang="en-US"/>
              <a:t> register file </a:t>
            </a:r>
            <a:r>
              <a:rPr lang="en-US" altLang="en-US">
                <a:sym typeface="Symbol" pitchFamily="2" charset="2"/>
              </a:rPr>
              <a:t></a:t>
            </a:r>
            <a:r>
              <a:rPr lang="en-US" altLang="en-US"/>
              <a:t> ALU </a:t>
            </a:r>
            <a:r>
              <a:rPr lang="en-US" altLang="en-US">
                <a:sym typeface="Symbol" pitchFamily="2" charset="2"/>
              </a:rPr>
              <a:t></a:t>
            </a:r>
            <a:r>
              <a:rPr lang="en-US" altLang="en-US"/>
              <a:t> data memory </a:t>
            </a:r>
            <a:r>
              <a:rPr lang="en-US" altLang="en-US">
                <a:sym typeface="Symbol" pitchFamily="2" charset="2"/>
              </a:rPr>
              <a:t></a:t>
            </a:r>
            <a:r>
              <a:rPr lang="en-US" altLang="en-US"/>
              <a:t> register file</a:t>
            </a:r>
          </a:p>
          <a:p>
            <a:pPr eaLnBrk="1" hangingPunct="1"/>
            <a:r>
              <a:rPr lang="en-US" altLang="en-US"/>
              <a:t>Not feasible to vary period for different instructions</a:t>
            </a:r>
          </a:p>
          <a:p>
            <a:pPr eaLnBrk="1" hangingPunct="1"/>
            <a:r>
              <a:rPr lang="en-US" altLang="en-US"/>
              <a:t>Violates design principle</a:t>
            </a:r>
          </a:p>
          <a:p>
            <a:pPr lvl="1" eaLnBrk="1" hangingPunct="1"/>
            <a:r>
              <a:rPr lang="en-US" altLang="en-US"/>
              <a:t>Making the common case fast</a:t>
            </a:r>
          </a:p>
          <a:p>
            <a:pPr eaLnBrk="1" hangingPunct="1"/>
            <a:r>
              <a:rPr lang="en-US" altLang="en-US"/>
              <a:t>We will improve performance by pipelining</a:t>
            </a:r>
          </a:p>
        </p:txBody>
      </p:sp>
    </p:spTree>
    <p:extLst>
      <p:ext uri="{BB962C8B-B14F-4D97-AF65-F5344CB8AC3E}">
        <p14:creationId xmlns:p14="http://schemas.microsoft.com/office/powerpoint/2010/main" val="270594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F046-37B5-2E45-B52C-CDC3222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96E5-18F9-AB4C-BB8D-BE72E6AFF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basic CPU</a:t>
            </a:r>
          </a:p>
        </p:txBody>
      </p:sp>
    </p:spTree>
    <p:extLst>
      <p:ext uri="{BB962C8B-B14F-4D97-AF65-F5344CB8AC3E}">
        <p14:creationId xmlns:p14="http://schemas.microsoft.com/office/powerpoint/2010/main" val="329533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F9CF-6216-C048-A8E7-A5040EB4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2641" cy="1325563"/>
          </a:xfrm>
        </p:spPr>
        <p:txBody>
          <a:bodyPr/>
          <a:lstStyle/>
          <a:p>
            <a:r>
              <a:rPr lang="en-US" dirty="0"/>
              <a:t>Our CPU will be based on RISC-V instead of 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28A9-5F19-D04C-8EE0-2E376DDD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690689"/>
            <a:ext cx="10515600" cy="557212"/>
          </a:xfrm>
        </p:spPr>
        <p:txBody>
          <a:bodyPr/>
          <a:lstStyle/>
          <a:p>
            <a:r>
              <a:rPr lang="en-US" dirty="0"/>
              <a:t>3 popular ISAs now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1FD328-1F43-7E4E-8932-E17571B94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03867"/>
              </p:ext>
            </p:extLst>
          </p:nvPr>
        </p:nvGraphicFramePr>
        <p:xfrm>
          <a:off x="1797539" y="2550053"/>
          <a:ext cx="9893302" cy="345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2">
                  <a:extLst>
                    <a:ext uri="{9D8B030D-6E8A-4147-A177-3AD203B41FA5}">
                      <a16:colId xmlns:a16="http://schemas.microsoft.com/office/drawing/2014/main" val="821030313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156269205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151275548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807888172"/>
                    </a:ext>
                  </a:extLst>
                </a:gridCol>
              </a:tblGrid>
              <a:tr h="682828">
                <a:tc>
                  <a:txBody>
                    <a:bodyPr/>
                    <a:lstStyle/>
                    <a:p>
                      <a:r>
                        <a:rPr lang="en-US" dirty="0"/>
                        <a:t>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builds the processors?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are the processors used?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76932"/>
                  </a:ext>
                </a:extLst>
              </a:tr>
              <a:tr h="1178579">
                <a:tc>
                  <a:txBody>
                    <a:bodyPr/>
                    <a:lstStyle/>
                    <a:p>
                      <a:r>
                        <a:rPr lang="en-US" dirty="0"/>
                        <a:t>x86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Intel, 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 (Cloud), Desktop, Laptop, Xbox console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992402"/>
                  </a:ext>
                </a:extLst>
              </a:tr>
              <a:tr h="682828">
                <a:tc>
                  <a:txBody>
                    <a:bodyPr/>
                    <a:lstStyle/>
                    <a:p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power (everybody can license the design from ARM Holdings for $$$)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Samsung, NVIDIA, Qualcomm, Broadcom, Huawei/</a:t>
                      </a:r>
                      <a:r>
                        <a:rPr lang="en-US" dirty="0" err="1"/>
                        <a:t>HiSilicon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Phones, Tablets, Nintendo console, Raspberry Pi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17506"/>
                  </a:ext>
                </a:extLst>
              </a:tr>
              <a:tr h="682828">
                <a:tc>
                  <a:txBody>
                    <a:bodyPr/>
                    <a:lstStyle/>
                    <a:p>
                      <a:r>
                        <a:rPr lang="en-US" dirty="0"/>
                        <a:t>RISC-V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source, royalty-free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digital, Alibaba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Devices (e.g. SSD </a:t>
                      </a:r>
                      <a:r>
                        <a:rPr lang="en-US" dirty="0" err="1"/>
                        <a:t>controlers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414391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0BA75892-8099-E047-A797-AF8BD24E6074}"/>
              </a:ext>
            </a:extLst>
          </p:cNvPr>
          <p:cNvGrpSpPr/>
          <p:nvPr/>
        </p:nvGrpSpPr>
        <p:grpSpPr>
          <a:xfrm>
            <a:off x="137648" y="4480032"/>
            <a:ext cx="1605671" cy="1597882"/>
            <a:chOff x="137648" y="4480032"/>
            <a:chExt cx="1605671" cy="15978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F3558A-4DA2-1545-ABB8-5747FA776B32}"/>
                </a:ext>
              </a:extLst>
            </p:cNvPr>
            <p:cNvSpPr txBox="1"/>
            <p:nvPr/>
          </p:nvSpPr>
          <p:spPr>
            <a:xfrm>
              <a:off x="420966" y="5041899"/>
              <a:ext cx="6559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RISC</a:t>
              </a:r>
              <a:endParaRPr lang="en-US" b="1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FED9109-622F-9644-8B79-2560ED881A66}"/>
                </a:ext>
              </a:extLst>
            </p:cNvPr>
            <p:cNvGrpSpPr/>
            <p:nvPr/>
          </p:nvGrpSpPr>
          <p:grpSpPr>
            <a:xfrm>
              <a:off x="137648" y="4480032"/>
              <a:ext cx="1605671" cy="1597882"/>
              <a:chOff x="137648" y="4480032"/>
              <a:chExt cx="1605671" cy="1597882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C863CA0F-71E2-404C-8924-585CF2DC85F2}"/>
                  </a:ext>
                </a:extLst>
              </p:cNvPr>
              <p:cNvSpPr/>
              <p:nvPr/>
            </p:nvSpPr>
            <p:spPr>
              <a:xfrm>
                <a:off x="1476619" y="4480032"/>
                <a:ext cx="266700" cy="151341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B5A5A6-484C-DA49-B740-412F2A448C99}"/>
                  </a:ext>
                </a:extLst>
              </p:cNvPr>
              <p:cNvSpPr txBox="1"/>
              <p:nvPr/>
            </p:nvSpPr>
            <p:spPr>
              <a:xfrm>
                <a:off x="137648" y="5431583"/>
                <a:ext cx="15514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Reduced </a:t>
                </a:r>
              </a:p>
              <a:p>
                <a:r>
                  <a:rPr lang="en-US" dirty="0"/>
                  <a:t>Instruction Set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4B0941-0416-E843-8717-A7B3630DA6C2}"/>
              </a:ext>
            </a:extLst>
          </p:cNvPr>
          <p:cNvGrpSpPr/>
          <p:nvPr/>
        </p:nvGrpSpPr>
        <p:grpSpPr>
          <a:xfrm>
            <a:off x="58519" y="3237269"/>
            <a:ext cx="1605670" cy="1177174"/>
            <a:chOff x="58519" y="3237269"/>
            <a:chExt cx="1605670" cy="1177174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D7A6A094-3186-3146-BAFF-66C9B302A290}"/>
                </a:ext>
              </a:extLst>
            </p:cNvPr>
            <p:cNvSpPr/>
            <p:nvPr/>
          </p:nvSpPr>
          <p:spPr>
            <a:xfrm>
              <a:off x="1397489" y="3237269"/>
              <a:ext cx="266700" cy="1041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D5F089-1C34-4640-9AC8-1CAC8C17A2D4}"/>
                </a:ext>
              </a:extLst>
            </p:cNvPr>
            <p:cNvSpPr txBox="1"/>
            <p:nvPr/>
          </p:nvSpPr>
          <p:spPr>
            <a:xfrm>
              <a:off x="424725" y="3375736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CISC</a:t>
              </a:r>
              <a:endParaRPr 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22348D-5D59-CE47-9367-67CC967E71DC}"/>
                </a:ext>
              </a:extLst>
            </p:cNvPr>
            <p:cNvSpPr txBox="1"/>
            <p:nvPr/>
          </p:nvSpPr>
          <p:spPr>
            <a:xfrm>
              <a:off x="58519" y="3768112"/>
              <a:ext cx="1551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Complex </a:t>
              </a:r>
            </a:p>
            <a:p>
              <a:r>
                <a:rPr lang="en-US" dirty="0"/>
                <a:t>Instruction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7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36FC-E6A0-EC46-81F8-99C4C20E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at a high level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661C2F-C296-4C46-8729-139EDAD98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9988"/>
              </p:ext>
            </p:extLst>
          </p:nvPr>
        </p:nvGraphicFramePr>
        <p:xfrm>
          <a:off x="1803400" y="1862666"/>
          <a:ext cx="840740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300">
                  <a:extLst>
                    <a:ext uri="{9D8B030D-6E8A-4147-A177-3AD203B41FA5}">
                      <a16:colId xmlns:a16="http://schemas.microsoft.com/office/drawing/2014/main" val="3488478508"/>
                    </a:ext>
                  </a:extLst>
                </a:gridCol>
                <a:gridCol w="2696634">
                  <a:extLst>
                    <a:ext uri="{9D8B030D-6E8A-4147-A177-3AD203B41FA5}">
                      <a16:colId xmlns:a16="http://schemas.microsoft.com/office/drawing/2014/main" val="191442434"/>
                    </a:ext>
                  </a:extLst>
                </a:gridCol>
                <a:gridCol w="2802467">
                  <a:extLst>
                    <a:ext uri="{9D8B030D-6E8A-4147-A177-3AD203B41FA5}">
                      <a16:colId xmlns:a16="http://schemas.microsoft.com/office/drawing/2014/main" val="371083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RISC-V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X86-64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10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registers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Byte-addressable,</a:t>
                      </a:r>
                    </a:p>
                    <a:p>
                      <a:r>
                        <a:rPr lang="en-US" dirty="0"/>
                        <a:t>Little Endian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Byte-addressable,</a:t>
                      </a:r>
                    </a:p>
                    <a:p>
                      <a:r>
                        <a:rPr lang="en-US" dirty="0"/>
                        <a:t>Little Endian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1303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A32897-CA73-6548-AEB4-27464ED29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31795"/>
              </p:ext>
            </p:extLst>
          </p:nvPr>
        </p:nvGraphicFramePr>
        <p:xfrm>
          <a:off x="1803400" y="3928765"/>
          <a:ext cx="8839197" cy="2479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46399">
                  <a:extLst>
                    <a:ext uri="{9D8B030D-6E8A-4147-A177-3AD203B41FA5}">
                      <a16:colId xmlns:a16="http://schemas.microsoft.com/office/drawing/2014/main" val="369118801"/>
                    </a:ext>
                  </a:extLst>
                </a:gridCol>
                <a:gridCol w="2705101">
                  <a:extLst>
                    <a:ext uri="{9D8B030D-6E8A-4147-A177-3AD203B41FA5}">
                      <a16:colId xmlns:a16="http://schemas.microsoft.com/office/drawing/2014/main" val="2516553484"/>
                    </a:ext>
                  </a:extLst>
                </a:gridCol>
                <a:gridCol w="3187697">
                  <a:extLst>
                    <a:ext uri="{9D8B030D-6E8A-4147-A177-3AD203B41FA5}">
                      <a16:colId xmlns:a16="http://schemas.microsoft.com/office/drawing/2014/main" val="4206572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432FF"/>
                          </a:solidFill>
                        </a:rPr>
                        <a:t>Fewer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50+ (200 manual pages)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1000+ (2306 manual pages)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7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432FF"/>
                          </a:solidFill>
                        </a:rPr>
                        <a:t>Simpler instruction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23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432FF"/>
                          </a:solidFill>
                        </a:rPr>
                        <a:t>Simpler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Ld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st</a:t>
                      </a:r>
                      <a:r>
                        <a:rPr lang="en-US" dirty="0"/>
                        <a:t> instructions load/store memory to/from register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Other instructions take only register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Instructions take either memory or register operands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Complex memory addressing modes D(B, I, 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Prefixes modify instruction 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252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B5A0D0-7947-4E48-92FB-1AA0D397BAC8}"/>
              </a:ext>
            </a:extLst>
          </p:cNvPr>
          <p:cNvSpPr txBox="1"/>
          <p:nvPr/>
        </p:nvSpPr>
        <p:spPr>
          <a:xfrm>
            <a:off x="4102216" y="3467100"/>
            <a:ext cx="380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RISC-V is much simpler?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6C4C66-A55E-5748-A8D5-9DB26AC9D6F4}"/>
              </a:ext>
            </a:extLst>
          </p:cNvPr>
          <p:cNvGrpSpPr/>
          <p:nvPr/>
        </p:nvGrpSpPr>
        <p:grpSpPr>
          <a:xfrm>
            <a:off x="328930" y="2170006"/>
            <a:ext cx="1450829" cy="1041400"/>
            <a:chOff x="213360" y="3237269"/>
            <a:chExt cx="1450829" cy="1041400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8D388F83-4C68-4340-AD87-764931FE906D}"/>
                </a:ext>
              </a:extLst>
            </p:cNvPr>
            <p:cNvSpPr/>
            <p:nvPr/>
          </p:nvSpPr>
          <p:spPr>
            <a:xfrm>
              <a:off x="1397489" y="3237269"/>
              <a:ext cx="266700" cy="1041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AD381-B491-9349-B869-264A70575850}"/>
                </a:ext>
              </a:extLst>
            </p:cNvPr>
            <p:cNvSpPr txBox="1"/>
            <p:nvPr/>
          </p:nvSpPr>
          <p:spPr>
            <a:xfrm>
              <a:off x="213360" y="3502690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similarities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42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9AA9-BFE9-6743-A269-F24E6166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RISC-V instructions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1D5544-57FD-974D-9BB7-E4FC074A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70416"/>
              </p:ext>
            </p:extLst>
          </p:nvPr>
        </p:nvGraphicFramePr>
        <p:xfrm>
          <a:off x="1663700" y="2307166"/>
          <a:ext cx="9296400" cy="36618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3807727242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4051361729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3419424411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1535390154"/>
                    </a:ext>
                  </a:extLst>
                </a:gridCol>
              </a:tblGrid>
              <a:tr h="473961"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transfer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doubleword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x5, 40(x6)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x5=Memory[x6+40]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28446"/>
                  </a:ext>
                </a:extLst>
              </a:tr>
              <a:tr h="4739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doubleword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x5, 40(x6)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Memory[x6+40]=x5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42154"/>
                  </a:ext>
                </a:extLst>
              </a:tr>
              <a:tr h="473961">
                <a:tc row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Arithmetic-logical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Logical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x5, x6, 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 = x6 + 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41678"/>
                  </a:ext>
                </a:extLst>
              </a:tr>
              <a:tr h="4739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substraction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x5, x6, 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 = x6 - 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218399"/>
                  </a:ext>
                </a:extLst>
              </a:tr>
              <a:tr h="473961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bit-wise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x5, x6, 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 = x6 &amp; 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03464"/>
                  </a:ext>
                </a:extLst>
              </a:tr>
              <a:tr h="4739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bit-wise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x5, x6, 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 = x6 | 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416604"/>
                  </a:ext>
                </a:extLst>
              </a:tr>
              <a:tr h="8180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Conditional Branch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 if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beq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x5, x6,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(x5==x6) go to PC+100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423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052F93-9647-4C4A-BBB2-7F10FC3C826A}"/>
              </a:ext>
            </a:extLst>
          </p:cNvPr>
          <p:cNvSpPr txBox="1"/>
          <p:nvPr/>
        </p:nvSpPr>
        <p:spPr>
          <a:xfrm>
            <a:off x="1562100" y="1690688"/>
            <a:ext cx="3495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Registers: x0, x1, x2,…, x31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7B60BC-6069-1B4D-B198-72E16A145883}"/>
              </a:ext>
            </a:extLst>
          </p:cNvPr>
          <p:cNvGrpSpPr/>
          <p:nvPr/>
        </p:nvGrpSpPr>
        <p:grpSpPr>
          <a:xfrm>
            <a:off x="5334000" y="1660835"/>
            <a:ext cx="986404" cy="714065"/>
            <a:chOff x="5334000" y="1660835"/>
            <a:chExt cx="986404" cy="71406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FD3B35F-472C-8747-B377-15697AB181BB}"/>
                </a:ext>
              </a:extLst>
            </p:cNvPr>
            <p:cNvCxnSpPr/>
            <p:nvPr/>
          </p:nvCxnSpPr>
          <p:spPr>
            <a:xfrm flipH="1">
              <a:off x="5334000" y="1955800"/>
              <a:ext cx="419100" cy="41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D847C6-8878-1B4A-8749-82B7C0B4189D}"/>
                </a:ext>
              </a:extLst>
            </p:cNvPr>
            <p:cNvSpPr txBox="1"/>
            <p:nvPr/>
          </p:nvSpPr>
          <p:spPr>
            <a:xfrm>
              <a:off x="5579496" y="1660835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64-bit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646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6B39-93FC-2847-9B3F-7755B5F1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instruction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A3B3-BBBF-2D41-9262-CFA71B3E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6160" cy="1325563"/>
          </a:xfrm>
        </p:spPr>
        <p:txBody>
          <a:bodyPr>
            <a:normAutofit/>
          </a:bodyPr>
          <a:lstStyle/>
          <a:p>
            <a:r>
              <a:rPr lang="en-US" dirty="0"/>
              <a:t>All instructions are 32-bit long</a:t>
            </a:r>
          </a:p>
          <a:p>
            <a:pPr lvl="1"/>
            <a:r>
              <a:rPr lang="en-US" altLang="en-US" dirty="0"/>
              <a:t>Several formats encoding operation code (opcode), register numbers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1E6AA-A5C3-0D41-AC38-AD990A81B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879745"/>
            <a:ext cx="12192000" cy="301874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BB52BDF-78F9-0A41-9C89-16E62B9A4552}"/>
              </a:ext>
            </a:extLst>
          </p:cNvPr>
          <p:cNvGrpSpPr/>
          <p:nvPr/>
        </p:nvGrpSpPr>
        <p:grpSpPr>
          <a:xfrm>
            <a:off x="6922972" y="3286125"/>
            <a:ext cx="3818481" cy="3184525"/>
            <a:chOff x="6922972" y="3286125"/>
            <a:chExt cx="3818481" cy="318452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6DB496A-AC07-344A-9B5F-9604C3961967}"/>
                </a:ext>
              </a:extLst>
            </p:cNvPr>
            <p:cNvSpPr/>
            <p:nvPr/>
          </p:nvSpPr>
          <p:spPr>
            <a:xfrm>
              <a:off x="7625443" y="3286125"/>
              <a:ext cx="1387928" cy="267788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5C7B62-0521-8C4C-B72E-EBFD4F9C80EC}"/>
                </a:ext>
              </a:extLst>
            </p:cNvPr>
            <p:cNvSpPr txBox="1"/>
            <p:nvPr/>
          </p:nvSpPr>
          <p:spPr>
            <a:xfrm>
              <a:off x="6922972" y="6101318"/>
              <a:ext cx="3818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Opcode determines type of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3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7">
            <a:extLst>
              <a:ext uri="{FF2B5EF4-FFF2-40B4-BE49-F238E27FC236}">
                <a16:creationId xmlns:a16="http://schemas.microsoft.com/office/drawing/2014/main" id="{CA076549-6E10-514F-B41B-4E1E25EB0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6280" y="248393"/>
            <a:ext cx="10515600" cy="111315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R-type: arithmetic logic instructions</a:t>
            </a:r>
            <a:endParaRPr lang="en-AU" altLang="en-US" dirty="0"/>
          </a:p>
        </p:txBody>
      </p:sp>
      <p:grpSp>
        <p:nvGrpSpPr>
          <p:cNvPr id="43013" name="Group 2">
            <a:extLst>
              <a:ext uri="{FF2B5EF4-FFF2-40B4-BE49-F238E27FC236}">
                <a16:creationId xmlns:a16="http://schemas.microsoft.com/office/drawing/2014/main" id="{C548E25D-E068-8B47-AB1B-17099CBD485B}"/>
              </a:ext>
            </a:extLst>
          </p:cNvPr>
          <p:cNvGrpSpPr>
            <a:grpSpLocks/>
          </p:cNvGrpSpPr>
          <p:nvPr/>
        </p:nvGrpSpPr>
        <p:grpSpPr bwMode="auto">
          <a:xfrm>
            <a:off x="1357314" y="1690689"/>
            <a:ext cx="8518206" cy="993278"/>
            <a:chOff x="1331640" y="1391533"/>
            <a:chExt cx="6771978" cy="777698"/>
          </a:xfrm>
        </p:grpSpPr>
        <p:sp>
          <p:nvSpPr>
            <p:cNvPr id="43014" name="Text Box 5">
              <a:extLst>
                <a:ext uri="{FF2B5EF4-FFF2-40B4-BE49-F238E27FC236}">
                  <a16:creationId xmlns:a16="http://schemas.microsoft.com/office/drawing/2014/main" id="{B6D5EBEE-B0E5-694A-B951-20D1BF138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3015" name="Text Box 6">
              <a:extLst>
                <a:ext uri="{FF2B5EF4-FFF2-40B4-BE49-F238E27FC236}">
                  <a16:creationId xmlns:a16="http://schemas.microsoft.com/office/drawing/2014/main" id="{3D092654-D3DD-9744-BAC8-CE8013847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3016" name="Text Box 7">
              <a:extLst>
                <a:ext uri="{FF2B5EF4-FFF2-40B4-BE49-F238E27FC236}">
                  <a16:creationId xmlns:a16="http://schemas.microsoft.com/office/drawing/2014/main" id="{D8377A6B-6E05-D248-A20F-C11A8DC46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3017" name="Text Box 8">
              <a:extLst>
                <a:ext uri="{FF2B5EF4-FFF2-40B4-BE49-F238E27FC236}">
                  <a16:creationId xmlns:a16="http://schemas.microsoft.com/office/drawing/2014/main" id="{C3BB2786-0DD7-9240-A323-214A392B4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3018" name="Text Box 9">
              <a:extLst>
                <a:ext uri="{FF2B5EF4-FFF2-40B4-BE49-F238E27FC236}">
                  <a16:creationId xmlns:a16="http://schemas.microsoft.com/office/drawing/2014/main" id="{B6569A19-6BCD-744F-8394-B3CEA20C4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3019" name="Text Box 10">
              <a:extLst>
                <a:ext uri="{FF2B5EF4-FFF2-40B4-BE49-F238E27FC236}">
                  <a16:creationId xmlns:a16="http://schemas.microsoft.com/office/drawing/2014/main" id="{3647579B-AEC8-BB45-8827-47CF808FA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3020" name="Text Box 11">
              <a:extLst>
                <a:ext uri="{FF2B5EF4-FFF2-40B4-BE49-F238E27FC236}">
                  <a16:creationId xmlns:a16="http://schemas.microsoft.com/office/drawing/2014/main" id="{FBFA439F-66AE-2A45-B0AA-F8FFEBDC0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1" name="Text Box 12">
              <a:extLst>
                <a:ext uri="{FF2B5EF4-FFF2-40B4-BE49-F238E27FC236}">
                  <a16:creationId xmlns:a16="http://schemas.microsoft.com/office/drawing/2014/main" id="{942449B2-72A1-DE4C-88C1-734E5179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2" name="Text Box 13">
              <a:extLst>
                <a:ext uri="{FF2B5EF4-FFF2-40B4-BE49-F238E27FC236}">
                  <a16:creationId xmlns:a16="http://schemas.microsoft.com/office/drawing/2014/main" id="{BBD54BFB-B60D-D945-A024-7C88C3A08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3" name="Text Box 14">
              <a:extLst>
                <a:ext uri="{FF2B5EF4-FFF2-40B4-BE49-F238E27FC236}">
                  <a16:creationId xmlns:a16="http://schemas.microsoft.com/office/drawing/2014/main" id="{52E8541D-2F8E-6344-B372-6B4354206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4" name="Text Box 15">
              <a:extLst>
                <a:ext uri="{FF2B5EF4-FFF2-40B4-BE49-F238E27FC236}">
                  <a16:creationId xmlns:a16="http://schemas.microsoft.com/office/drawing/2014/main" id="{5243FF2E-6D06-1647-B698-555B88D10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5" name="Text Box 16">
              <a:extLst>
                <a:ext uri="{FF2B5EF4-FFF2-40B4-BE49-F238E27FC236}">
                  <a16:creationId xmlns:a16="http://schemas.microsoft.com/office/drawing/2014/main" id="{BDD2B1E0-501C-8B4C-B52B-083CB7A07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2DB41F-01AB-8840-8770-6B32A04689C9}"/>
              </a:ext>
            </a:extLst>
          </p:cNvPr>
          <p:cNvSpPr txBox="1"/>
          <p:nvPr/>
        </p:nvSpPr>
        <p:spPr>
          <a:xfrm>
            <a:off x="9628189" y="1309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23750-3E74-754C-93C9-18463C9F3407}"/>
              </a:ext>
            </a:extLst>
          </p:cNvPr>
          <p:cNvSpPr txBox="1"/>
          <p:nvPr/>
        </p:nvSpPr>
        <p:spPr>
          <a:xfrm>
            <a:off x="1320229" y="12949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5B09F4-338A-AD42-9184-1450004659F3}"/>
              </a:ext>
            </a:extLst>
          </p:cNvPr>
          <p:cNvSpPr/>
          <p:nvPr/>
        </p:nvSpPr>
        <p:spPr>
          <a:xfrm>
            <a:off x="1357314" y="1690689"/>
            <a:ext cx="1631429" cy="5312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432BEE-3977-654E-A244-78C8313E1113}"/>
              </a:ext>
            </a:extLst>
          </p:cNvPr>
          <p:cNvSpPr/>
          <p:nvPr/>
        </p:nvSpPr>
        <p:spPr>
          <a:xfrm>
            <a:off x="5711377" y="1702219"/>
            <a:ext cx="1172855" cy="5312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47617B-A406-ED42-B1E5-5F70071A33A3}"/>
              </a:ext>
            </a:extLst>
          </p:cNvPr>
          <p:cNvSpPr/>
          <p:nvPr/>
        </p:nvSpPr>
        <p:spPr>
          <a:xfrm>
            <a:off x="8258089" y="1698510"/>
            <a:ext cx="1617431" cy="5312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CA04B95-A028-3944-B475-B6B79007C54A}"/>
              </a:ext>
            </a:extLst>
          </p:cNvPr>
          <p:cNvGrpSpPr/>
          <p:nvPr/>
        </p:nvGrpSpPr>
        <p:grpSpPr>
          <a:xfrm>
            <a:off x="2302796" y="2604263"/>
            <a:ext cx="6458480" cy="2268266"/>
            <a:chOff x="2302796" y="2604263"/>
            <a:chExt cx="6458480" cy="226826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323C20-13DB-F44B-9551-3D805FDF98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02796" y="2812918"/>
              <a:ext cx="959517" cy="741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1803B56-6178-5447-B6B5-B142CBD11D6F}"/>
                </a:ext>
              </a:extLst>
            </p:cNvPr>
            <p:cNvCxnSpPr>
              <a:cxnSpLocks/>
              <a:endCxn id="43025" idx="2"/>
            </p:cNvCxnSpPr>
            <p:nvPr/>
          </p:nvCxnSpPr>
          <p:spPr>
            <a:xfrm flipV="1">
              <a:off x="4446157" y="2680670"/>
              <a:ext cx="1775120" cy="873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5FA24D2-C85A-E64F-9B7D-40B9CB0AE3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184" y="2604263"/>
              <a:ext cx="3376092" cy="97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5048FD-3931-6741-9539-DB03DE25230C}"/>
                </a:ext>
              </a:extLst>
            </p:cNvPr>
            <p:cNvSpPr txBox="1"/>
            <p:nvPr/>
          </p:nvSpPr>
          <p:spPr>
            <a:xfrm>
              <a:off x="3242950" y="3672200"/>
              <a:ext cx="2758440" cy="120032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Specify which arithmetic 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logic instruction</a:t>
              </a: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ED2DE3-5696-1442-98C5-8403815E3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1128"/>
              </p:ext>
            </p:extLst>
          </p:nvPr>
        </p:nvGraphicFramePr>
        <p:xfrm>
          <a:off x="1651032" y="511464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301080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18621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60171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70768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9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0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53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52754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40E8A4DC-B218-C444-A18F-B5316301F87E}"/>
              </a:ext>
            </a:extLst>
          </p:cNvPr>
          <p:cNvGrpSpPr/>
          <p:nvPr/>
        </p:nvGrpSpPr>
        <p:grpSpPr>
          <a:xfrm>
            <a:off x="3902386" y="2707766"/>
            <a:ext cx="7672456" cy="2196269"/>
            <a:chOff x="3902386" y="2707766"/>
            <a:chExt cx="7672456" cy="219626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5AAEB5-E3DA-7E4B-B4FE-BF233585627F}"/>
                </a:ext>
              </a:extLst>
            </p:cNvPr>
            <p:cNvSpPr txBox="1"/>
            <p:nvPr/>
          </p:nvSpPr>
          <p:spPr>
            <a:xfrm>
              <a:off x="8056635" y="4442370"/>
              <a:ext cx="3518207" cy="4616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rs2: second source register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CEE546A-5601-E545-8DBA-92C473C9523C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3902386" y="2707766"/>
              <a:ext cx="4154249" cy="19654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6CF2DF-A2E2-8949-B5E1-BCFD254A06A2}"/>
              </a:ext>
            </a:extLst>
          </p:cNvPr>
          <p:cNvGrpSpPr/>
          <p:nvPr/>
        </p:nvGrpSpPr>
        <p:grpSpPr>
          <a:xfrm>
            <a:off x="5284509" y="2663097"/>
            <a:ext cx="6309214" cy="1811281"/>
            <a:chOff x="5284509" y="2663097"/>
            <a:chExt cx="6309214" cy="1811281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D8FB5CB-C064-4A46-890E-0FFF158551A8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 flipV="1">
              <a:off x="5284509" y="2663097"/>
              <a:ext cx="2777926" cy="158044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69CB02F-0506-5747-ACCE-27E7E09B003A}"/>
                </a:ext>
              </a:extLst>
            </p:cNvPr>
            <p:cNvSpPr txBox="1"/>
            <p:nvPr/>
          </p:nvSpPr>
          <p:spPr>
            <a:xfrm>
              <a:off x="8062435" y="4012713"/>
              <a:ext cx="3531288" cy="4616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rs1: first source register     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F9F2D86-91F1-4D46-A3DC-C4D9E30C1CBB}"/>
              </a:ext>
            </a:extLst>
          </p:cNvPr>
          <p:cNvGrpSpPr/>
          <p:nvPr/>
        </p:nvGrpSpPr>
        <p:grpSpPr>
          <a:xfrm>
            <a:off x="7468751" y="2651600"/>
            <a:ext cx="4080812" cy="1404060"/>
            <a:chOff x="7468751" y="2651600"/>
            <a:chExt cx="4080812" cy="140406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0ECCFBC-4929-BD46-A6E5-5D9EEF201B64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flipH="1" flipV="1">
              <a:off x="7468751" y="2651600"/>
              <a:ext cx="570492" cy="117322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1BF5CB-B74F-3742-86BB-A95DB8DED9D4}"/>
                </a:ext>
              </a:extLst>
            </p:cNvPr>
            <p:cNvSpPr txBox="1"/>
            <p:nvPr/>
          </p:nvSpPr>
          <p:spPr>
            <a:xfrm>
              <a:off x="8039243" y="3593995"/>
              <a:ext cx="3510320" cy="4616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</a:rPr>
                <a:t>rd</a:t>
              </a:r>
              <a:r>
                <a:rPr lang="en-US" sz="2400" dirty="0">
                  <a:solidFill>
                    <a:schemeClr val="bg1"/>
                  </a:solidFill>
                </a:rPr>
                <a:t>: destination register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7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4FD7-65D2-C64A-8C95-6A69BC3E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I-type: loads and immediate arithmetic</a:t>
            </a:r>
          </a:p>
        </p:txBody>
      </p:sp>
      <p:grpSp>
        <p:nvGrpSpPr>
          <p:cNvPr id="15" name="Group 1">
            <a:extLst>
              <a:ext uri="{FF2B5EF4-FFF2-40B4-BE49-F238E27FC236}">
                <a16:creationId xmlns:a16="http://schemas.microsoft.com/office/drawing/2014/main" id="{AA587621-52E0-2E41-84EF-E8F73277092B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950720"/>
            <a:ext cx="8147367" cy="767081"/>
            <a:chOff x="1331640" y="1391533"/>
            <a:chExt cx="6771978" cy="777698"/>
          </a:xfrm>
        </p:grpSpPr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84E2DC11-9CED-614F-A66B-D24C368A8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immediate</a:t>
              </a:r>
              <a:endParaRPr lang="en-AU" altLang="en-US" sz="2000"/>
            </a:p>
          </p:txBody>
        </p:sp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1F5D7DE8-2A12-B347-9148-F7F899FF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4B307C97-B651-0948-9A50-D013A9C06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B13A0D91-297D-7445-B56E-E28179A15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D17E3FB3-6D39-E241-84A1-309521893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A98D2F98-81AF-B646-A66E-5CB8915E9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12 bits</a:t>
              </a:r>
              <a:endParaRPr lang="en-AU" altLang="en-US" sz="1600"/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A49164AA-B498-434B-864F-B57F13466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23" name="Text Box 14">
              <a:extLst>
                <a:ext uri="{FF2B5EF4-FFF2-40B4-BE49-F238E27FC236}">
                  <a16:creationId xmlns:a16="http://schemas.microsoft.com/office/drawing/2014/main" id="{0D2AB8CB-6940-664A-A757-7DF2EF0DF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" name="Text Box 15">
              <a:extLst>
                <a:ext uri="{FF2B5EF4-FFF2-40B4-BE49-F238E27FC236}">
                  <a16:creationId xmlns:a16="http://schemas.microsoft.com/office/drawing/2014/main" id="{0BDA4B96-41C0-FF4B-840C-D6BCBD041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" name="Text Box 16">
              <a:extLst>
                <a:ext uri="{FF2B5EF4-FFF2-40B4-BE49-F238E27FC236}">
                  <a16:creationId xmlns:a16="http://schemas.microsoft.com/office/drawing/2014/main" id="{0EFE9E56-28E1-7947-B135-A6832A608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2F61179-FEA8-E049-93E2-1ABFEB2632AB}"/>
              </a:ext>
            </a:extLst>
          </p:cNvPr>
          <p:cNvSpPr/>
          <p:nvPr/>
        </p:nvSpPr>
        <p:spPr>
          <a:xfrm>
            <a:off x="5464319" y="1950720"/>
            <a:ext cx="1153899" cy="41024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EDF5C8-A12C-A14E-AFD0-7DEA23DEC1D6}"/>
              </a:ext>
            </a:extLst>
          </p:cNvPr>
          <p:cNvSpPr/>
          <p:nvPr/>
        </p:nvSpPr>
        <p:spPr>
          <a:xfrm>
            <a:off x="7918874" y="1971191"/>
            <a:ext cx="1560406" cy="41024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073567-F8D6-8445-8209-CFDA4A1BF90F}"/>
              </a:ext>
            </a:extLst>
          </p:cNvPr>
          <p:cNvGrpSpPr/>
          <p:nvPr/>
        </p:nvGrpSpPr>
        <p:grpSpPr>
          <a:xfrm>
            <a:off x="3242950" y="2680670"/>
            <a:ext cx="5022277" cy="1822527"/>
            <a:chOff x="3242950" y="2680670"/>
            <a:chExt cx="5022277" cy="182252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8DA016-68AD-FA45-9DB8-D40FB070B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319" y="2746794"/>
              <a:ext cx="2800908" cy="807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F2695EE-A0B8-AD44-9A63-A7E8CAE67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6157" y="2680670"/>
              <a:ext cx="1775120" cy="873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9706DF-3605-5F40-BF34-28F5E0A76707}"/>
                </a:ext>
              </a:extLst>
            </p:cNvPr>
            <p:cNvSpPr txBox="1"/>
            <p:nvPr/>
          </p:nvSpPr>
          <p:spPr>
            <a:xfrm>
              <a:off x="3242950" y="3672200"/>
              <a:ext cx="2758440" cy="83099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Specify which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instruction</a:t>
              </a:r>
            </a:p>
          </p:txBody>
        </p: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34EA48F-3564-874D-8646-FFF4A3A14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08788"/>
              </p:ext>
            </p:extLst>
          </p:nvPr>
        </p:nvGraphicFramePr>
        <p:xfrm>
          <a:off x="1269716" y="4865771"/>
          <a:ext cx="56139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364">
                  <a:extLst>
                    <a:ext uri="{9D8B030D-6E8A-4147-A177-3AD203B41FA5}">
                      <a16:colId xmlns:a16="http://schemas.microsoft.com/office/drawing/2014/main" val="233010804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261862194"/>
                    </a:ext>
                  </a:extLst>
                </a:gridCol>
                <a:gridCol w="1336337">
                  <a:extLst>
                    <a:ext uri="{9D8B030D-6E8A-4147-A177-3AD203B41FA5}">
                      <a16:colId xmlns:a16="http://schemas.microsoft.com/office/drawing/2014/main" val="1206017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9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0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addi</a:t>
                      </a:r>
                      <a:r>
                        <a:rPr lang="en-US" dirty="0"/>
                        <a:t> (add immediate)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534021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75E799F3-5BE0-C84E-BB06-A18E57CE948F}"/>
              </a:ext>
            </a:extLst>
          </p:cNvPr>
          <p:cNvGrpSpPr/>
          <p:nvPr/>
        </p:nvGrpSpPr>
        <p:grpSpPr>
          <a:xfrm>
            <a:off x="2986882" y="2793806"/>
            <a:ext cx="9205292" cy="2384978"/>
            <a:chOff x="2986882" y="2793806"/>
            <a:chExt cx="9205292" cy="238497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60F102-B440-EA48-BAB9-14200F5E3BCE}"/>
                </a:ext>
              </a:extLst>
            </p:cNvPr>
            <p:cNvSpPr txBox="1"/>
            <p:nvPr/>
          </p:nvSpPr>
          <p:spPr>
            <a:xfrm>
              <a:off x="8310534" y="4717119"/>
              <a:ext cx="3881640" cy="4616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Immediate: constant operand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8ACC6EE-CD3F-7F4D-B1A3-287978179492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 flipV="1">
              <a:off x="2986882" y="2793806"/>
              <a:ext cx="5323652" cy="2154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27DFD63-73F2-D24D-8DE6-AA21EA8DDFF3}"/>
              </a:ext>
            </a:extLst>
          </p:cNvPr>
          <p:cNvGrpSpPr/>
          <p:nvPr/>
        </p:nvGrpSpPr>
        <p:grpSpPr>
          <a:xfrm>
            <a:off x="5047682" y="2658199"/>
            <a:ext cx="6380565" cy="2108168"/>
            <a:chOff x="5047682" y="2658199"/>
            <a:chExt cx="6380565" cy="210816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E7DCC95-716F-3345-B78A-506B6A0CB532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 flipV="1">
              <a:off x="5047682" y="2658199"/>
              <a:ext cx="3262852" cy="187733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23E1FF8-606F-1D4F-AF21-7BFEF0DE3A60}"/>
                </a:ext>
              </a:extLst>
            </p:cNvPr>
            <p:cNvSpPr txBox="1"/>
            <p:nvPr/>
          </p:nvSpPr>
          <p:spPr>
            <a:xfrm>
              <a:off x="8310534" y="4304702"/>
              <a:ext cx="3117713" cy="4616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rs1: first source register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03E75E-4FDC-1447-BB44-3F2B618D9797}"/>
              </a:ext>
            </a:extLst>
          </p:cNvPr>
          <p:cNvGrpSpPr/>
          <p:nvPr/>
        </p:nvGrpSpPr>
        <p:grpSpPr>
          <a:xfrm>
            <a:off x="7135566" y="2738726"/>
            <a:ext cx="4218234" cy="1603849"/>
            <a:chOff x="7135566" y="2738726"/>
            <a:chExt cx="4218234" cy="160384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6419CFC-6EE2-0F44-9C1D-9F40F40F7E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5566" y="2738726"/>
              <a:ext cx="1108526" cy="127810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C30F78-3B40-DC47-ADF9-25CABF61B95B}"/>
                </a:ext>
              </a:extLst>
            </p:cNvPr>
            <p:cNvSpPr txBox="1"/>
            <p:nvPr/>
          </p:nvSpPr>
          <p:spPr>
            <a:xfrm>
              <a:off x="8325983" y="3880910"/>
              <a:ext cx="3027817" cy="4616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</a:rPr>
                <a:t>rd</a:t>
              </a:r>
              <a:r>
                <a:rPr lang="en-US" sz="2400" dirty="0">
                  <a:solidFill>
                    <a:schemeClr val="bg1"/>
                  </a:solidFill>
                </a:rPr>
                <a:t>: destination register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51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4219</TotalTime>
  <Words>1121</Words>
  <Application>Microsoft Macintosh PowerPoint</Application>
  <PresentationFormat>Widescreen</PresentationFormat>
  <Paragraphs>397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Times New Roman</vt:lpstr>
      <vt:lpstr>Wingdings</vt:lpstr>
      <vt:lpstr>Office Theme</vt:lpstr>
      <vt:lpstr>Basic Processor Implementation</vt:lpstr>
      <vt:lpstr>What we’ve learnt so far</vt:lpstr>
      <vt:lpstr>Today’s lesson plan</vt:lpstr>
      <vt:lpstr>Our CPU will be based on RISC-V instead of x86</vt:lpstr>
      <vt:lpstr>RISC-V at a high level</vt:lpstr>
      <vt:lpstr>Basic RISC-V instructions</vt:lpstr>
      <vt:lpstr>RISC-V instruction formats</vt:lpstr>
      <vt:lpstr>R-type: arithmetic logic instructions</vt:lpstr>
      <vt:lpstr>I-type: loads and immediate arithmetic</vt:lpstr>
      <vt:lpstr>S-type: stores</vt:lpstr>
      <vt:lpstr>SB-type: conditional branch</vt:lpstr>
      <vt:lpstr>Instruction Execution</vt:lpstr>
      <vt:lpstr>PowerPoint Presentation</vt:lpstr>
      <vt:lpstr>PowerPoint Presentation</vt:lpstr>
      <vt:lpstr>PowerPoint Presentation</vt:lpstr>
      <vt:lpstr>Instruction Execution</vt:lpstr>
      <vt:lpstr>Data path vs. Control</vt:lpstr>
      <vt:lpstr>Building a Datapath</vt:lpstr>
      <vt:lpstr>R-type Instructions</vt:lpstr>
      <vt:lpstr>R-Type/Load/Store Datapath</vt:lpstr>
      <vt:lpstr>Full Datapath</vt:lpstr>
      <vt:lpstr>ALU Control</vt:lpstr>
      <vt:lpstr>ALU Control</vt:lpstr>
      <vt:lpstr>Datapath With Control</vt:lpstr>
      <vt:lpstr>R-Type Instruction</vt:lpstr>
      <vt:lpstr>Load Instruction</vt:lpstr>
      <vt:lpstr>BEQ Instruction</vt:lpstr>
      <vt:lpstr>Performance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59</cp:revision>
  <dcterms:created xsi:type="dcterms:W3CDTF">2019-11-22T18:57:39Z</dcterms:created>
  <dcterms:modified xsi:type="dcterms:W3CDTF">2019-11-25T17:17:03Z</dcterms:modified>
</cp:coreProperties>
</file>