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358" r:id="rId6"/>
    <p:sldId id="366" r:id="rId7"/>
    <p:sldId id="362" r:id="rId8"/>
    <p:sldId id="367" r:id="rId9"/>
    <p:sldId id="36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5" r:id="rId24"/>
    <p:sldId id="296" r:id="rId25"/>
    <p:sldId id="336" r:id="rId26"/>
    <p:sldId id="299" r:id="rId27"/>
    <p:sldId id="300" r:id="rId28"/>
    <p:sldId id="303" r:id="rId29"/>
    <p:sldId id="304" r:id="rId30"/>
    <p:sldId id="305" r:id="rId31"/>
    <p:sldId id="306" r:id="rId32"/>
    <p:sldId id="307" r:id="rId33"/>
    <p:sldId id="371" r:id="rId34"/>
    <p:sldId id="372" r:id="rId35"/>
    <p:sldId id="373" r:id="rId36"/>
    <p:sldId id="374" r:id="rId37"/>
    <p:sldId id="3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55"/>
  </p:normalViewPr>
  <p:slideViewPr>
    <p:cSldViewPr snapToGrid="0" snapToObjects="1">
      <p:cViewPr varScale="1">
        <p:scale>
          <a:sx n="86" d="100"/>
          <a:sy n="86" d="100"/>
        </p:scale>
        <p:origin x="2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7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052761-3EEA-9A49-8DD6-592489B545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B2D5E-7706-2545-919A-3D0906891A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0F91-BE53-E841-9A5A-F00972C89565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F4487-907B-0C49-BB0A-C8CE565923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23B6-D135-1540-92B6-DA840110B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12A5-07B9-3D48-990A-7CDF91C8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3CAC-49D4-3843-8A31-94BBADB0D63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BDA0-6422-FC42-9B0B-322B8E27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725103-40B4-194C-8AE9-1A5730DA0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047059-CF67-DD4D-861D-52C6CA4235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1243C5-58D3-F74A-AF08-98AA5FEFE0AB}" type="datetime3">
              <a:rPr lang="en-AU" altLang="en-US" smtClean="0">
                <a:latin typeface="Times New Roman" panose="02020603050405020304" pitchFamily="18" charset="0"/>
              </a:rPr>
              <a:pPr/>
              <a:t>8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26648B6A-D78A-884B-BC10-7157B3D0A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DBF7D765-D349-F24D-B81E-B77B1F450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0A480F-E4E1-0847-8715-BADD628875A9}" type="slidenum">
              <a:rPr lang="en-AU" altLang="en-US" smtClean="0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14DF7A32-7C6C-5342-9667-C2279AD409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3A8A7263-8AD3-9D4B-AF6D-A37A2F69C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21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F55D0DD-749B-8040-A713-53387F9E91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CB42772-F1F7-C240-BA61-1F349E3CE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1664EF-224F-DD45-9C6A-F7B576D18160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61869C87-3310-D34F-9EE0-9A8A677299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B8D059B3-C26B-9E44-A20F-FB97D73AF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0478C7-C636-5941-B7E4-F976249A7648}" type="slidenum">
              <a:rPr lang="en-AU" altLang="en-US" smtClean="0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01F35BC5-5251-0849-91FE-0F447C755D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C08CDB15-A268-0D4E-AA6A-4586869DE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43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377F99D-0607-8141-B463-73516824E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1F1C24D-B798-A44C-BB1F-77F197B763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DD37F-EE79-4F48-977C-CF4F20FC7AD9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5E441671-DDB5-824A-9ACE-E1B3721F1A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A3BD0C8D-8762-C441-864D-F1D66F8DA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D832F-1416-C647-B4AE-4BAA75A17409}" type="slidenum">
              <a:rPr lang="en-AU" altLang="en-US" smtClean="0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A486FD19-AAF9-9648-9AC1-226AB47376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A0A50B1A-3DD6-0046-AACA-BD574F49D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08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8E2E5CF-C921-E24E-A52C-2040E5F218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7871565-2EF7-114C-9AA9-77009085B2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9230FA-9A54-1141-A62E-CD83092C511D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FCDD79C2-E31E-FF4F-9FA4-ABBA0E5666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35C0EDED-B2E3-7C4E-894F-B97BB1565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AC4F9A-BD60-054B-BBFA-78EE3EC6882D}" type="slidenum">
              <a:rPr lang="en-AU" altLang="en-US" smtClean="0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9435DE5E-725E-3343-9035-D971195C18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E4511AB0-F2FB-C549-A32D-C46DF6C3A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4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DC14C6-FAA9-5A47-B59D-EEDA2E16F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F4F229C-97C2-9E41-B1D0-4C5BE8FE01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4EE90-E8CF-0445-A54B-EB017D53E6E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D1E1C3A1-90CF-B743-9F48-013B5882FB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6D7C6935-C1D3-E648-A962-98484A80A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94D93-C774-AE4A-8E32-06177BEEB6DC}" type="slidenum">
              <a:rPr lang="en-AU" altLang="en-US" smtClean="0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487AC486-07E9-8E47-A268-ABFF2F593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6C11D5AD-67F5-B54A-B0DD-ABA9114C9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80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26A0DD0-5205-D048-BDC3-74C09AE545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6B87CCF-BD06-9843-B4D0-CEAA75BF4D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6AC71A-3317-7F4D-A099-6FCD9BE20C4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2DB83067-50AB-6340-A162-AAF1A493F2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802DDC48-7B2C-724A-A043-F8C802870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07915-F591-054D-B17C-0202A45C56C0}" type="slidenum">
              <a:rPr lang="en-AU" altLang="en-US" smtClean="0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944A1BC3-E8FE-224A-986C-AA07C88805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16A4207E-E4B4-854D-8DB3-9C7E8595C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97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4875893-D0F0-1E43-97E7-8867EB487E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8512925-991F-8645-9D0E-ED8C2298C9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BDFDB4-9BF8-DC4B-86CC-6E280575B6B1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2E22396E-F5CB-0543-83A6-108E2692E7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65C68BB-F0EC-F44B-B5BC-A7671C5AC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B6C5C-C81B-9A41-9911-E361E9831435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7659602A-F605-684E-AF2B-37F33BB6C3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9F7BF59C-6A0E-AC47-ACA8-7A6598D1E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52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9FE5F92-DDDD-B540-BE0C-2EA103FF51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8D29DDC-FCAB-E44E-B0BE-41F9912EDF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1E7C5E-D57F-9B4B-8E89-FB4EDE2DFCD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85CD06E9-51C1-854D-8182-1DAEAD184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45FC6210-366C-1B46-B8D0-F2F0D22ED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BE47B-09E0-C642-BC82-A6F4CA63390B}" type="slidenum">
              <a:rPr lang="en-AU" altLang="en-US" smtClean="0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62727747-CFE5-7545-9BD0-015B210BE4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0D2E8C82-7D97-2C4C-B941-41C68E79D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611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F93552F-39F5-3047-9759-8199FAD30E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0A48CDC-B21E-FB41-BF74-8F1D75C3ED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38F62-9E07-8D45-A447-35C76042ADBF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33AA79DA-DF59-664F-9BE9-6652F49669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3B8DE7C5-1146-F74F-940C-23154D2F2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5E082-AF73-FC43-8641-33422AFBAB2E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D82F90E8-A270-E446-9023-CFF12B359C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B19D5D7E-78CB-7143-886A-D4D112D95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96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A02EE26-C629-AD4B-93D9-D8241FE247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1DC994-AB8C-354F-81C1-AA6CBC4375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FB76D-02BF-DA44-B657-900080DFF8B0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585BE91C-BC42-C74A-9B3E-572F0F4A8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E8B21F92-478A-F147-AE51-F30570AF1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B9BBD5-F5BE-5B4A-96A9-4FC9911D5360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0DEC70A9-7183-7D45-B8CD-1528F97A19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D3488F8B-334B-1E48-A04E-74129FF52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124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1AB0C97-DAC7-7F4F-A5DB-106A9BB6E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D480CE2-2CAB-6B4C-9DDE-F8C8F3DCEB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AF486-5816-074F-B143-05B925D4E1E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B12D2C0-EF5B-EC48-A910-C3B428259B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FCA978B4-8514-A243-B356-760C2F2F1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046EA-64CF-294A-8055-1A60BCEFEE35}" type="slidenum">
              <a:rPr lang="en-AU" altLang="en-US" smtClean="0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B07595F9-6064-1B45-875B-C3B137A68B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91D78DFD-F870-8849-BBFB-560F698B3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91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E7022C-8472-0A42-9F0E-CECED5B1D6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1E772C-DD10-1A44-81F7-D8103D278D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4B33F-6277-444F-BBB3-89026378F641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6B71E751-805B-0448-BD87-A81EE0B15F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4C670BBB-7721-E844-A832-64087741D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1025BF-22FA-E740-93E8-89DD308C396B}" type="slidenum">
              <a:rPr lang="en-AU" altLang="en-US" smtClean="0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7569EF1-D24E-ED4D-AE14-4DFFD0F67E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FE5A3B9C-A8A2-3F49-B5E8-7350DB314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454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F4FA9F1-CDD5-4E4F-BD93-EF0B99ED25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7911C43-89F7-8240-8C14-A864B3359C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BB3A0-6111-FA42-9114-590AD65F98BA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CAE07367-1270-5640-B852-EDCDB57900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DD00334D-B27E-7648-9AB4-F2D2957E3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177096-4F07-5049-81A7-772BE0D36140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E04424DC-DFA6-4743-92FE-FC6A95ADF5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DEB896D6-BAFC-764C-8693-CA983717A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867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B3B8E08-CA9E-924A-A9D6-39BEC85E0C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DBD47AE-41A8-784D-8FB0-076E68A9BA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2D8ACE-62E3-4347-8D82-209E8D17C14B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4C81B399-B27E-164E-8F60-477D72DB7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3A3A3924-B0BD-1744-ADF4-BD4376291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B688-58FF-B347-B6EC-6F879C38AD38}" type="slidenum">
              <a:rPr lang="en-AU" altLang="en-US" smtClean="0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4D18CEDE-43EA-3D44-AF40-66A0A362A6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6BCE8D44-C06D-5744-ABE4-DA4175014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85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3805454-6BD6-F04F-9D16-F7015F32B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07A97BA-B9EE-B246-A3CB-F0FB0D5E3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BF3A4-4EB5-B047-AE39-72B80D4168A8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825BDC40-4A55-FA40-A953-6018A0BCC9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28AA2773-F463-024B-8914-5C56AD833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1A8460-9C7B-DA40-B8B2-EC28B9AEF90A}" type="slidenum">
              <a:rPr lang="en-AU" altLang="en-US" smtClean="0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55F165B7-29BD-9C42-8A5A-ACAAEF29B8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6D3A46BB-E227-7943-B7F9-D5A8D162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86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662709-59EF-F845-BF2B-766D2308EB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64E4649-376C-0047-BC26-6537B93256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024C2-2872-CE48-BDC7-276ECD3F8E81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B0C2A3B4-0BE3-2342-BDA9-4629D7CF7B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07C07F24-D018-5049-BF0C-89D6AB091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9F568-0518-D248-B23A-96A7483244CF}" type="slidenum">
              <a:rPr lang="en-AU" altLang="en-US" smtClean="0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D8AB3CCE-FC3C-884B-8C1D-BD08EA8D75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3AEF7683-4AB6-034D-AA73-5E67B30ED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165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D9DEBC7-5222-D14F-BDF5-84275C7BC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359C616-AA4C-EB46-9060-AC8310FA5A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3BEC6-CD4B-1D4E-9325-498B7A59E217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B6DB77A-5EC7-264F-9FD4-6448095A9C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C5439994-548B-E04D-99C9-73D45A979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059BD-FC6E-C044-A8F7-F67C6FE5D191}" type="slidenum">
              <a:rPr lang="en-AU" altLang="en-US" smtClean="0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06401B62-6430-CC4E-9255-697E3AF82A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3CE352C1-FB12-7A41-96B9-2B0B46435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30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7030428-FA05-004C-B553-3B8534390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882B3CB-F7CF-4A43-B428-16807A3484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D644D-8BE6-A844-A1A1-0E6313088DAA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6A184FF9-E356-6A41-ABB0-33165367AF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0D392DE4-7512-2C44-9209-FED6FE6C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92BEA2-F1CA-B44C-954B-960AB63568D2}" type="slidenum">
              <a:rPr lang="en-AU" altLang="en-US" smtClean="0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5C5B01C7-27DC-FA40-B790-0E1E861A53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C68E11FC-B819-0648-BC57-C6DA37DAD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8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21589B5-D960-DA46-8679-3AAD3AB879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DC3F6C3-F9A2-4946-8046-E6708287B3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62189-3EC4-4B4B-9FE9-E60FA758B10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C302346-B58A-C04C-833F-1B13191DFC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E65A67D8-100D-1543-8DA2-E256B2CE6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94CD11-EFEB-7543-9D2D-11AE830CE3EF}" type="slidenum">
              <a:rPr lang="en-AU" altLang="en-US" smtClean="0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2544461A-8E15-8947-9FCD-2E0A248B77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68CD3029-9596-B245-937C-C6192FF3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7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B401CB-DDEB-E243-8E4C-85F6195F55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4BE8A10-155A-7F4D-A7AB-4588092F0C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F2B978-0448-1A4D-A70F-7F6AA95EF6C7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76C37A42-1A1F-114C-9FF9-6CA87CE6E3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3038F709-21D6-A44F-AA86-B8076788D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386839-0A80-AB40-ACDB-6CA9C18A8048}" type="slidenum">
              <a:rPr lang="en-AU" altLang="en-US" smtClean="0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AE9C6260-BB78-8F47-A1EC-21B0C2CFB7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CD0C3565-EC08-A44F-9B7A-D6BEB9A16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4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75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91B91CA-3A62-C842-B080-4B32C84B07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1D426D0-58CD-C845-AF7C-61EA076D40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1C662-46B3-3D44-A9EE-BC8B43CC86C9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A723E0BE-05C9-5A43-9849-F21104EE95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4B13E84D-391D-2C46-B122-C106E2ADD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4DD60C-4C4C-3B41-B9FF-4FA9530E6B41}" type="slidenum">
              <a:rPr lang="en-AU" altLang="en-US" smtClean="0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59D7C187-49F9-D04D-BF54-FB272CF245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CBDBCF6C-C469-C842-A83B-C71EEB58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88EBAA0-1CA6-6C42-89B8-F4C9B347A4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428FBBB-CCA5-8A44-8C13-EBAF1FAA52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4B525-E0A8-0E47-ACB3-30DCB624DD4A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1D6FCA78-AE92-3548-A31D-B299E3E88E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B123DB57-A08A-734E-B355-4AE779A1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74AE0A-8349-C84D-A719-CAB612618496}" type="slidenum">
              <a:rPr lang="en-AU" altLang="en-US" smtClean="0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CC44B952-7433-D74E-A7AF-7AB5744519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35EDC219-EE72-3D4D-A9CD-3D38927F5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0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8966140-CB6A-A84D-B7A7-66A9CEF76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40E9C66-2DB8-0842-9619-C442D70D53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4347A5-AFA9-1740-8468-0E8642CCB90E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58AA9EC0-65C0-644E-B6B0-20DF8A120B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27BEC6E7-1678-104D-8F96-3FEFE3D01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E3737-1A01-DF4B-AB8F-65300B037314}" type="slidenum">
              <a:rPr lang="en-AU" altLang="en-US" smtClean="0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2B64E3AA-3313-1B4D-AA05-8B57197279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B4705E8A-864F-864A-8855-DC7F8180C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5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FF69B5B-C0AE-2A4E-9CA3-9D1E152ABE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4D63D85-BA8E-F94E-9CD1-4B87EB89E8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634D7-AAD8-E047-AB1C-5CBF36A8FB16}" type="datetime3">
              <a:rPr lang="en-AU" altLang="en-US" smtClean="0">
                <a:latin typeface="Times New Roman" panose="02020603050405020304" pitchFamily="18" charset="0"/>
              </a:rPr>
              <a:pPr/>
              <a:t>9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1085B753-3E6A-D74F-A034-5C9362C042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76CAEAA7-E1FC-9342-95BE-E15781506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982EA-102F-3140-9EF9-15443211FD3A}" type="slidenum">
              <a:rPr lang="en-AU" altLang="en-US" smtClean="0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32CCDB42-8121-FB46-8125-08EBBF31E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57C60F4B-D556-1041-998B-97B1839F5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22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2C10-4B47-8640-8A7C-911AB674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968D-F0C6-D24C-B237-0B0770E6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44F4-B6BC-3D4A-B315-CDC228E3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3C47-E3F4-0043-9420-C541AD6C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BC8B-4F17-6A4F-B965-CEF5553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6745-43AD-A34D-B9E0-389642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5BB7-8FA0-BD43-BCD3-9E0216FB3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02FE-2B95-9343-96ED-E471B342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46E-83CA-F345-82C6-A553CD0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56D2-9126-6A43-8586-9FCC02D0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93745-C863-684F-9AD9-8A26D89D3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1BAA5-54FD-9F48-AF66-A395C7AE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2182-B261-B44C-9D52-20D155D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5D96-B2BE-CB48-B281-A82D5DE1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AF7-60D4-4347-8416-0DA31167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6E0D-14C0-1243-BD6F-E71D6814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0743-98F1-694E-A18C-262FE2C7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2EAD-082B-DE42-96FC-DDE6AB1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22E2-560E-054A-BA6C-94BCD164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795C-0436-BA4C-AA13-9417FA2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23A-1017-574F-80CD-0561E78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2C80-FB03-4041-8E5C-2493DD89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D949-3ACF-0C49-929D-6980D741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FE42-4640-5045-B05D-28DF7E3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3CB1-3E41-0A42-B615-CF4D288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671C-BA00-C94F-983A-95A758F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5FD7-48CD-2540-BBEB-3F832B145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C474-1842-CF4E-9BA3-5F121E2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6203C-EE86-BA43-B199-1491407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02A9-6645-AE45-937E-EC8E0042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0D8A-9D1B-004A-B378-6E89125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BCB0-B903-114D-98E7-571E13DA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7D08-7055-8D40-BE19-4985DA3F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10295-B841-3340-AC58-4E93A12D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3424-ED54-6348-82F1-414C5FB4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27C9A-AED7-C741-BDB3-C66F79771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B6DED-23DA-484E-9C91-14C042E5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8C9B-E882-654D-899B-0D95540E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D2A1E-E931-F048-9A68-9FCDC2B6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6E89-1609-044A-8C1A-67F4ADF0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9FF0-01F2-E143-9752-12DDB04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736DD-F9C9-9448-A3DF-4FA075ED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E927-C7ED-F94E-8552-2C11DEB1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AC39F-6F1E-8E47-9999-50664CA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2233-AFC3-774E-AA38-23D01E84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5ED80-D2AA-0B46-93BE-F7CE7F0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7615-AF69-8944-9F39-AD41E7B5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183E-9E2A-064D-94E6-02110C3E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875B-A545-9F40-BF50-03252CA7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8C02-00D1-9D4F-A999-92498D8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5B9F-C8B6-3E45-89A9-4477A0F2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D2238-6FF5-9E4B-96C4-31597FCB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86D7-ED13-1D4B-AE9B-73D2B5D9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C4399-80C8-6F47-9F95-553CE163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6791-8378-3A41-94C7-F3C4B54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6C56-F246-D948-BD68-E95F01F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BF17-1510-4B49-81ED-B9999E4A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9109-51A0-B042-B0AE-6ED689BE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E855E-282E-304D-8FBC-6EAAF09B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189-987E-A840-89FE-D7859011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E927-AE2F-0C4B-A3D0-52D84EF51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F44E-9EB6-684B-94BC-5E4E5D74BAA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82C5-0E0B-6C4C-8F36-5C9C67634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7BC5-AD9E-AD4E-8606-E925B2B46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70C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E33-88C4-1947-B95B-2781C8360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hierarchy: 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FD59-D79D-D246-A649-F8B6C0F0A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err="1"/>
              <a:t>Jinyang</a:t>
            </a:r>
            <a:r>
              <a:rPr lang="en-US" sz="3900" dirty="0"/>
              <a:t> Li</a:t>
            </a:r>
          </a:p>
          <a:p>
            <a:endParaRPr lang="en-US" dirty="0"/>
          </a:p>
          <a:p>
            <a:r>
              <a:rPr lang="en-US" sz="3500" dirty="0"/>
              <a:t>Based on Patterson and Hennessy’s slides</a:t>
            </a:r>
          </a:p>
        </p:txBody>
      </p:sp>
    </p:spTree>
    <p:extLst>
      <p:ext uri="{BB962C8B-B14F-4D97-AF65-F5344CB8AC3E}">
        <p14:creationId xmlns:p14="http://schemas.microsoft.com/office/powerpoint/2010/main" val="86628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9" descr="f05-05-P374493">
            <a:extLst>
              <a:ext uri="{FF2B5EF4-FFF2-40B4-BE49-F238E27FC236}">
                <a16:creationId xmlns:a16="http://schemas.microsoft.com/office/drawing/2014/main" id="{89268B05-2561-154D-888C-7E0B0857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86" y="3192905"/>
            <a:ext cx="5797940" cy="361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>
            <a:extLst>
              <a:ext uri="{FF2B5EF4-FFF2-40B4-BE49-F238E27FC236}">
                <a16:creationId xmlns:a16="http://schemas.microsoft.com/office/drawing/2014/main" id="{F2272F1B-FFB4-6449-9FC4-F842233BD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684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Direct Mapped Cache</a:t>
            </a:r>
            <a:endParaRPr lang="en-AU" altLang="en-US" dirty="0"/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50A695D4-62A6-DC41-A968-23010BDBC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424" y="1087412"/>
            <a:ext cx="10953149" cy="2519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How to check if an access has previously been cached? </a:t>
            </a:r>
          </a:p>
          <a:p>
            <a:pPr lvl="1"/>
            <a:r>
              <a:rPr lang="en-US" altLang="en-US" dirty="0"/>
              <a:t>Location in cache determined by address</a:t>
            </a:r>
          </a:p>
          <a:p>
            <a:pPr eaLnBrk="1" hangingPunct="1"/>
            <a:r>
              <a:rPr lang="en-US" altLang="en-US" dirty="0"/>
              <a:t>Direct mapped: only one choice</a:t>
            </a:r>
          </a:p>
          <a:p>
            <a:pPr lvl="1" eaLnBrk="1" hangingPunct="1"/>
            <a:r>
              <a:rPr lang="en-US" altLang="en-US" dirty="0"/>
              <a:t>(Block address) modulo (#Blocks in cache)</a:t>
            </a:r>
            <a:endParaRPr lang="en-AU" altLang="en-US" dirty="0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D492C3CE-C0FF-514C-90F6-99349F6B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789363"/>
            <a:ext cx="4583111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#Blocks is a power of 2</a:t>
            </a:r>
          </a:p>
          <a:p>
            <a:pPr eaLnBrk="1" hangingPunct="1"/>
            <a:r>
              <a:rPr lang="en-US" altLang="en-US" sz="2800" dirty="0"/>
              <a:t>Use low-order address bits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603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>
            <a:extLst>
              <a:ext uri="{FF2B5EF4-FFF2-40B4-BE49-F238E27FC236}">
                <a16:creationId xmlns:a16="http://schemas.microsoft.com/office/drawing/2014/main" id="{44280581-2375-1141-A835-1974B7681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A8BDA13D-8931-D047-85B4-A6ECBD955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know which particular block is stored in a cache location?</a:t>
            </a:r>
          </a:p>
          <a:p>
            <a:pPr lvl="1" eaLnBrk="1" hangingPunct="1"/>
            <a:r>
              <a:rPr lang="en-US" altLang="en-US" dirty="0"/>
              <a:t>Store block address as well as the data</a:t>
            </a:r>
          </a:p>
          <a:p>
            <a:pPr lvl="1" eaLnBrk="1" hangingPunct="1"/>
            <a:r>
              <a:rPr lang="en-US" altLang="en-US" dirty="0"/>
              <a:t>Actually, only need the high-order bits</a:t>
            </a:r>
          </a:p>
          <a:p>
            <a:pPr lvl="1" eaLnBrk="1" hangingPunct="1"/>
            <a:r>
              <a:rPr lang="en-US" altLang="en-US" dirty="0"/>
              <a:t>Called the tag</a:t>
            </a:r>
          </a:p>
          <a:p>
            <a:pPr eaLnBrk="1" hangingPunct="1"/>
            <a:r>
              <a:rPr lang="en-US" altLang="en-US" dirty="0"/>
              <a:t>What if there is no data in a location?</a:t>
            </a:r>
          </a:p>
          <a:p>
            <a:pPr lvl="1" eaLnBrk="1" hangingPunct="1"/>
            <a:r>
              <a:rPr lang="en-US" altLang="en-US" dirty="0"/>
              <a:t>Valid bit: 1 = present, 0 = not present</a:t>
            </a:r>
          </a:p>
          <a:p>
            <a:pPr lvl="1" eaLnBrk="1" hangingPunct="1"/>
            <a:r>
              <a:rPr lang="en-US" altLang="en-US" dirty="0"/>
              <a:t>Initially 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11169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41988" name="Rectangle 57">
            <a:extLst>
              <a:ext uri="{FF2B5EF4-FFF2-40B4-BE49-F238E27FC236}">
                <a16:creationId xmlns:a16="http://schemas.microsoft.com/office/drawing/2014/main" id="{62E5115E-A595-4A4C-9E87-E2D9D6350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3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C6A3C5C0-3C1C-7B4C-8A61-F7BB4941F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>
            <a:extLst>
              <a:ext uri="{FF2B5EF4-FFF2-40B4-BE49-F238E27FC236}">
                <a16:creationId xmlns:a16="http://schemas.microsoft.com/office/drawing/2014/main" id="{B070888A-A7BB-EA48-98F1-47E574AA3588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>
            <a:extLst>
              <a:ext uri="{FF2B5EF4-FFF2-40B4-BE49-F238E27FC236}">
                <a16:creationId xmlns:a16="http://schemas.microsoft.com/office/drawing/2014/main" id="{9A10D579-D571-7C47-A68B-1DECE0B9A77F}"/>
              </a:ext>
            </a:extLst>
          </p:cNvPr>
          <p:cNvGraphicFramePr>
            <a:graphicFrameLocks noGrp="1"/>
          </p:cNvGraphicFramePr>
          <p:nvPr/>
        </p:nvGraphicFramePr>
        <p:xfrm>
          <a:off x="3071814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0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7BF1AA1-308D-3D45-9660-0DB4E0DD6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>
            <a:extLst>
              <a:ext uri="{FF2B5EF4-FFF2-40B4-BE49-F238E27FC236}">
                <a16:creationId xmlns:a16="http://schemas.microsoft.com/office/drawing/2014/main" id="{7FEDFCA8-673F-5443-83B2-F7F08163BB17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>
            <a:extLst>
              <a:ext uri="{FF2B5EF4-FFF2-40B4-BE49-F238E27FC236}">
                <a16:creationId xmlns:a16="http://schemas.microsoft.com/office/drawing/2014/main" id="{336A3150-0595-D84A-8413-8B7B77AD7AED}"/>
              </a:ext>
            </a:extLst>
          </p:cNvPr>
          <p:cNvGraphicFramePr>
            <a:graphicFrameLocks noGrp="1"/>
          </p:cNvGraphicFramePr>
          <p:nvPr/>
        </p:nvGraphicFramePr>
        <p:xfrm>
          <a:off x="3071814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1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1A832CF7-D20D-584F-B050-92FD3CBB8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>
            <a:extLst>
              <a:ext uri="{FF2B5EF4-FFF2-40B4-BE49-F238E27FC236}">
                <a16:creationId xmlns:a16="http://schemas.microsoft.com/office/drawing/2014/main" id="{5F28C940-ECA2-F846-8D81-856242AA0BB0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>
            <a:extLst>
              <a:ext uri="{FF2B5EF4-FFF2-40B4-BE49-F238E27FC236}">
                <a16:creationId xmlns:a16="http://schemas.microsoft.com/office/drawing/2014/main" id="{5C6F3D13-817C-A141-8170-0B96F211AB42}"/>
              </a:ext>
            </a:extLst>
          </p:cNvPr>
          <p:cNvGraphicFramePr>
            <a:graphicFrameLocks noGrp="1"/>
          </p:cNvGraphicFramePr>
          <p:nvPr/>
        </p:nvGraphicFramePr>
        <p:xfrm>
          <a:off x="3071814" y="1320801"/>
          <a:ext cx="6072187" cy="109701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8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C11A1E79-431F-4544-B6CF-26CA107F6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>
            <a:extLst>
              <a:ext uri="{FF2B5EF4-FFF2-40B4-BE49-F238E27FC236}">
                <a16:creationId xmlns:a16="http://schemas.microsoft.com/office/drawing/2014/main" id="{679FCE30-91DE-9A4D-A447-3C7F779C8C22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>
            <a:extLst>
              <a:ext uri="{FF2B5EF4-FFF2-40B4-BE49-F238E27FC236}">
                <a16:creationId xmlns:a16="http://schemas.microsoft.com/office/drawing/2014/main" id="{00E00DA7-F84F-4F4D-B2E9-F40AC920B3F1}"/>
              </a:ext>
            </a:extLst>
          </p:cNvPr>
          <p:cNvGraphicFramePr>
            <a:graphicFrameLocks noGrp="1"/>
          </p:cNvGraphicFramePr>
          <p:nvPr/>
        </p:nvGraphicFramePr>
        <p:xfrm>
          <a:off x="3071814" y="1320801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9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6AC4DE89-2D6C-7949-AC22-3E9E3C30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>
            <a:extLst>
              <a:ext uri="{FF2B5EF4-FFF2-40B4-BE49-F238E27FC236}">
                <a16:creationId xmlns:a16="http://schemas.microsoft.com/office/drawing/2014/main" id="{CA93CB53-E5E9-F14B-8496-8F1194303E39}"/>
              </a:ext>
            </a:extLst>
          </p:cNvPr>
          <p:cNvGraphicFramePr>
            <a:graphicFrameLocks noGrp="1"/>
          </p:cNvGraphicFramePr>
          <p:nvPr/>
        </p:nvGraphicFramePr>
        <p:xfrm>
          <a:off x="3071813" y="292417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>
            <a:extLst>
              <a:ext uri="{FF2B5EF4-FFF2-40B4-BE49-F238E27FC236}">
                <a16:creationId xmlns:a16="http://schemas.microsoft.com/office/drawing/2014/main" id="{81472C08-0F1C-5F4F-8321-18A4E1C4F7E2}"/>
              </a:ext>
            </a:extLst>
          </p:cNvPr>
          <p:cNvGraphicFramePr>
            <a:graphicFrameLocks noGrp="1"/>
          </p:cNvGraphicFramePr>
          <p:nvPr/>
        </p:nvGraphicFramePr>
        <p:xfrm>
          <a:off x="3071814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6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312A7F99-EB35-E24C-86F8-B7AFD41DB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8436" y="-128587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Hardware of direct mapped cache</a:t>
            </a:r>
            <a:endParaRPr lang="en-AU" altLang="en-US" dirty="0"/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B4A6A995-E01A-DB46-9EE2-ACB95273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37" y="1196976"/>
            <a:ext cx="6595671" cy="55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EE6E922-BF1F-0844-AE1C-E195FD335F8E}"/>
              </a:ext>
            </a:extLst>
          </p:cNvPr>
          <p:cNvSpPr/>
          <p:nvPr/>
        </p:nvSpPr>
        <p:spPr>
          <a:xfrm>
            <a:off x="6715594" y="1484026"/>
            <a:ext cx="779488" cy="6595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2C4786-CCC0-004A-B394-546588B98F97}"/>
              </a:ext>
            </a:extLst>
          </p:cNvPr>
          <p:cNvCxnSpPr/>
          <p:nvPr/>
        </p:nvCxnSpPr>
        <p:spPr>
          <a:xfrm flipH="1">
            <a:off x="7570033" y="1678898"/>
            <a:ext cx="899410" cy="1648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FD358A-6447-0345-B515-5025B0049CAF}"/>
              </a:ext>
            </a:extLst>
          </p:cNvPr>
          <p:cNvSpPr txBox="1"/>
          <p:nvPr/>
        </p:nvSpPr>
        <p:spPr>
          <a:xfrm>
            <a:off x="8464431" y="1438178"/>
            <a:ext cx="25133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 of bits here is </a:t>
            </a:r>
          </a:p>
          <a:p>
            <a:r>
              <a:rPr lang="en-US" dirty="0"/>
              <a:t>determined by block size</a:t>
            </a:r>
          </a:p>
        </p:txBody>
      </p:sp>
    </p:spTree>
    <p:extLst>
      <p:ext uri="{BB962C8B-B14F-4D97-AF65-F5344CB8AC3E}">
        <p14:creationId xmlns:p14="http://schemas.microsoft.com/office/powerpoint/2010/main" val="257681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6">
            <a:extLst>
              <a:ext uri="{FF2B5EF4-FFF2-40B4-BE49-F238E27FC236}">
                <a16:creationId xmlns:a16="http://schemas.microsoft.com/office/drawing/2014/main" id="{8B276ADA-AE26-4E40-AEEB-85917B37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33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Larger Block Size</a:t>
            </a:r>
            <a:endParaRPr lang="en-AU" altLang="en-US" dirty="0"/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5B4D9107-6F2C-4444-9876-E5C40AB2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9188447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64 blocks, 16 bytes/block</a:t>
            </a:r>
          </a:p>
          <a:p>
            <a:pPr lvl="1" eaLnBrk="1" hangingPunct="1"/>
            <a:r>
              <a:rPr lang="en-US" altLang="en-US" dirty="0"/>
              <a:t>To what block number does address 1200 map?</a:t>
            </a:r>
          </a:p>
          <a:p>
            <a:pPr eaLnBrk="1" hangingPunct="1"/>
            <a:r>
              <a:rPr lang="en-US" altLang="en-US" dirty="0"/>
              <a:t>Block address =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</a:t>
            </a:r>
            <a:r>
              <a:rPr lang="en-US" altLang="en-US" dirty="0"/>
              <a:t>1200/16</a:t>
            </a:r>
            <a:r>
              <a:rPr lang="en-US" altLang="en-US" dirty="0">
                <a:sym typeface="Symbol" pitchFamily="2" charset="2"/>
              </a:rPr>
              <a:t></a:t>
            </a:r>
            <a:r>
              <a:rPr lang="en-US" altLang="en-US" dirty="0"/>
              <a:t> = 75</a:t>
            </a:r>
          </a:p>
          <a:p>
            <a:pPr eaLnBrk="1" hangingPunct="1"/>
            <a:r>
              <a:rPr lang="en-US" altLang="en-US" dirty="0"/>
              <a:t>Block number = 75 modulo 64 = 11</a:t>
            </a:r>
            <a:endParaRPr lang="en-AU" altLang="en-US" dirty="0"/>
          </a:p>
        </p:txBody>
      </p:sp>
      <p:grpSp>
        <p:nvGrpSpPr>
          <p:cNvPr id="56325" name="Group 18">
            <a:extLst>
              <a:ext uri="{FF2B5EF4-FFF2-40B4-BE49-F238E27FC236}">
                <a16:creationId xmlns:a16="http://schemas.microsoft.com/office/drawing/2014/main" id="{978CDB90-9437-A747-9B02-C371C2ACACB9}"/>
              </a:ext>
            </a:extLst>
          </p:cNvPr>
          <p:cNvGrpSpPr>
            <a:grpSpLocks/>
          </p:cNvGrpSpPr>
          <p:nvPr/>
        </p:nvGrpSpPr>
        <p:grpSpPr bwMode="auto">
          <a:xfrm>
            <a:off x="3140076" y="4221163"/>
            <a:ext cx="5229225" cy="1104900"/>
            <a:chOff x="1226" y="2755"/>
            <a:chExt cx="3294" cy="696"/>
          </a:xfrm>
        </p:grpSpPr>
        <p:sp>
          <p:nvSpPr>
            <p:cNvPr id="56326" name="Rectangle 4">
              <a:extLst>
                <a:ext uri="{FF2B5EF4-FFF2-40B4-BE49-F238E27FC236}">
                  <a16:creationId xmlns:a16="http://schemas.microsoft.com/office/drawing/2014/main" id="{89D1261C-A835-9548-BECB-F6D34E8F2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56327" name="Rectangle 5">
              <a:extLst>
                <a:ext uri="{FF2B5EF4-FFF2-40B4-BE49-F238E27FC236}">
                  <a16:creationId xmlns:a16="http://schemas.microsoft.com/office/drawing/2014/main" id="{E9D6BAC8-D444-CD4A-B8FF-FFFAAAD0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316B9DF5-9810-994E-A000-14B0C80D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56329" name="Text Box 7">
              <a:extLst>
                <a:ext uri="{FF2B5EF4-FFF2-40B4-BE49-F238E27FC236}">
                  <a16:creationId xmlns:a16="http://schemas.microsoft.com/office/drawing/2014/main" id="{B8A20588-012A-E443-BDCB-63DB2AC1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56330" name="Text Box 8">
              <a:extLst>
                <a:ext uri="{FF2B5EF4-FFF2-40B4-BE49-F238E27FC236}">
                  <a16:creationId xmlns:a16="http://schemas.microsoft.com/office/drawing/2014/main" id="{84E2D0C1-51B3-D743-98D7-E542E84CF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56331" name="Text Box 9">
              <a:extLst>
                <a:ext uri="{FF2B5EF4-FFF2-40B4-BE49-F238E27FC236}">
                  <a16:creationId xmlns:a16="http://schemas.microsoft.com/office/drawing/2014/main" id="{4CD157A9-3364-CE40-91F6-77083FC70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5391273B-57BD-174D-A488-D03DE7A1D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9</a:t>
              </a:r>
              <a:endParaRPr lang="en-AU" altLang="en-US" sz="1800"/>
            </a:p>
          </p:txBody>
        </p:sp>
        <p:sp>
          <p:nvSpPr>
            <p:cNvPr id="56333" name="Text Box 11">
              <a:extLst>
                <a:ext uri="{FF2B5EF4-FFF2-40B4-BE49-F238E27FC236}">
                  <a16:creationId xmlns:a16="http://schemas.microsoft.com/office/drawing/2014/main" id="{112CDEEB-F593-044C-8D01-7041E8916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</a:t>
              </a:r>
              <a:endParaRPr lang="en-AU" altLang="en-US" sz="1800"/>
            </a:p>
          </p:txBody>
        </p:sp>
        <p:sp>
          <p:nvSpPr>
            <p:cNvPr id="56334" name="Text Box 12">
              <a:extLst>
                <a:ext uri="{FF2B5EF4-FFF2-40B4-BE49-F238E27FC236}">
                  <a16:creationId xmlns:a16="http://schemas.microsoft.com/office/drawing/2014/main" id="{89D13B45-FD1E-5843-A63E-542D44AC3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275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63</a:t>
              </a:r>
              <a:endParaRPr lang="en-AU" altLang="en-US" sz="1800"/>
            </a:p>
          </p:txBody>
        </p:sp>
        <p:sp>
          <p:nvSpPr>
            <p:cNvPr id="56335" name="Text Box 13">
              <a:extLst>
                <a:ext uri="{FF2B5EF4-FFF2-40B4-BE49-F238E27FC236}">
                  <a16:creationId xmlns:a16="http://schemas.microsoft.com/office/drawing/2014/main" id="{034C6C82-0B1C-8D40-8FF2-E32AFA60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 bits</a:t>
              </a:r>
              <a:endParaRPr lang="en-AU" altLang="en-US" sz="1800"/>
            </a:p>
          </p:txBody>
        </p:sp>
        <p:sp>
          <p:nvSpPr>
            <p:cNvPr id="56336" name="Text Box 14">
              <a:extLst>
                <a:ext uri="{FF2B5EF4-FFF2-40B4-BE49-F238E27FC236}">
                  <a16:creationId xmlns:a16="http://schemas.microsoft.com/office/drawing/2014/main" id="{2D14C59E-FE05-134B-B81C-22EFC300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 bits</a:t>
              </a:r>
              <a:endParaRPr lang="en-AU" altLang="en-US" sz="1800"/>
            </a:p>
          </p:txBody>
        </p:sp>
        <p:sp>
          <p:nvSpPr>
            <p:cNvPr id="56337" name="Text Box 15">
              <a:extLst>
                <a:ext uri="{FF2B5EF4-FFF2-40B4-BE49-F238E27FC236}">
                  <a16:creationId xmlns:a16="http://schemas.microsoft.com/office/drawing/2014/main" id="{E7932B2A-4B6D-7342-8DB4-B702D0FFE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22 bits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316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DA78-C0DA-7C41-AF4E-16578D7B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4178-1192-BB4A-A108-6F6FB45A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cycle RISC-V CPU design</a:t>
            </a:r>
          </a:p>
          <a:p>
            <a:r>
              <a:rPr lang="en-US" dirty="0"/>
              <a:t>5 stage pipelined RISC-V CPU</a:t>
            </a:r>
          </a:p>
          <a:p>
            <a:pPr lvl="1"/>
            <a:r>
              <a:rPr lang="en-US" dirty="0"/>
              <a:t>Pipelining challenges: hazards</a:t>
            </a:r>
          </a:p>
          <a:p>
            <a:pPr lvl="2"/>
            <a:r>
              <a:rPr lang="en-US" dirty="0"/>
              <a:t>Must stall (bubble) to ensure correctness</a:t>
            </a:r>
          </a:p>
          <a:p>
            <a:pPr lvl="1"/>
            <a:r>
              <a:rPr lang="en-US" dirty="0"/>
              <a:t>3 types of hazards:</a:t>
            </a:r>
          </a:p>
          <a:p>
            <a:pPr lvl="2"/>
            <a:r>
              <a:rPr lang="en-AU" altLang="en-US" dirty="0"/>
              <a:t>Structure (To mitigate, add resources)</a:t>
            </a:r>
          </a:p>
          <a:p>
            <a:pPr lvl="2"/>
            <a:r>
              <a:rPr lang="en-AU" altLang="en-US" dirty="0"/>
              <a:t>Data (To mitigate, do forwarding/bypassing)</a:t>
            </a:r>
          </a:p>
          <a:p>
            <a:pPr lvl="2"/>
            <a:r>
              <a:rPr lang="en-AU" altLang="en-US" dirty="0"/>
              <a:t>Control (Predict/speculate)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8C8167C4-C20A-AA43-9105-02832AEFF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E0609E09-1F04-404B-987F-9587C6BBE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Larger blocks should reduce miss rate</a:t>
            </a:r>
          </a:p>
          <a:p>
            <a:pPr lvl="1" eaLnBrk="1" hangingPunct="1"/>
            <a:r>
              <a:rPr lang="en-US" altLang="en-US" dirty="0"/>
              <a:t>Due to spatial locality</a:t>
            </a:r>
          </a:p>
          <a:p>
            <a:pPr eaLnBrk="1" hangingPunct="1"/>
            <a:r>
              <a:rPr lang="en-US" altLang="en-US" dirty="0"/>
              <a:t>But in a fixed-sized cache</a:t>
            </a:r>
          </a:p>
          <a:p>
            <a:pPr lvl="1" eaLnBrk="1" hangingPunct="1"/>
            <a:r>
              <a:rPr lang="en-US" altLang="en-US" dirty="0"/>
              <a:t>Larger blocks </a:t>
            </a:r>
            <a:r>
              <a:rPr lang="en-US" altLang="en-US" dirty="0">
                <a:sym typeface="Symbol" pitchFamily="2" charset="2"/>
              </a:rPr>
              <a:t> fewer of them</a:t>
            </a:r>
          </a:p>
          <a:p>
            <a:pPr lvl="2" eaLnBrk="1" hangingPunct="1"/>
            <a:r>
              <a:rPr lang="en-US" altLang="en-US" dirty="0">
                <a:sym typeface="Symbol" pitchFamily="2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 dirty="0">
                <a:sym typeface="Symbol" pitchFamily="2" charset="2"/>
              </a:rPr>
              <a:t>Larger blocks  pollution</a:t>
            </a:r>
          </a:p>
          <a:p>
            <a:pPr eaLnBrk="1" hangingPunct="1"/>
            <a:r>
              <a:rPr lang="en-US" altLang="en-US" dirty="0">
                <a:sym typeface="Symbol" pitchFamily="2" charset="2"/>
              </a:rPr>
              <a:t>Larger miss penalty</a:t>
            </a:r>
          </a:p>
          <a:p>
            <a:pPr lvl="1" eaLnBrk="1" hangingPunct="1"/>
            <a:r>
              <a:rPr lang="en-US" altLang="en-US" dirty="0">
                <a:sym typeface="Symbol" pitchFamily="2" charset="2"/>
              </a:rPr>
              <a:t>Can override benefit of reduced miss rate</a:t>
            </a:r>
          </a:p>
        </p:txBody>
      </p:sp>
    </p:spTree>
    <p:extLst>
      <p:ext uri="{BB962C8B-B14F-4D97-AF65-F5344CB8AC3E}">
        <p14:creationId xmlns:p14="http://schemas.microsoft.com/office/powerpoint/2010/main" val="183897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>
            <a:extLst>
              <a:ext uri="{FF2B5EF4-FFF2-40B4-BE49-F238E27FC236}">
                <a16:creationId xmlns:a16="http://schemas.microsoft.com/office/drawing/2014/main" id="{55CC15AE-5FEC-6443-BA19-75840FF83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68E7967E-54E3-5C43-BD7F-A4811CD36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9747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5186BAB8-C153-AE43-BBAE-CBA838F0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Write-Through vs write-back</a:t>
            </a:r>
            <a:endParaRPr lang="en-AU" altLang="en-US" dirty="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B2952911-9964-2C4E-9999-592BBFFF2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38941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Write-through: On write hit, update memory upon write</a:t>
            </a:r>
          </a:p>
          <a:p>
            <a:pPr lvl="1"/>
            <a:r>
              <a:rPr lang="en-US" altLang="en-US" dirty="0"/>
              <a:t>But, writes take longer</a:t>
            </a:r>
          </a:p>
          <a:p>
            <a:pPr lvl="1"/>
            <a:r>
              <a:rPr lang="en-US" altLang="en-US" dirty="0"/>
              <a:t>Solution: write buffer</a:t>
            </a:r>
          </a:p>
          <a:p>
            <a:pPr lvl="2"/>
            <a:r>
              <a:rPr lang="en-US" altLang="en-US" dirty="0"/>
              <a:t>Holds data to be written to memory so 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Only stalls on write if write buffer is already full</a:t>
            </a:r>
            <a:endParaRPr lang="en-US" altLang="en-US" sz="2400" dirty="0"/>
          </a:p>
          <a:p>
            <a:r>
              <a:rPr lang="en-US" altLang="en-US" sz="3200" dirty="0"/>
              <a:t>Write-back: </a:t>
            </a:r>
            <a:r>
              <a:rPr lang="en-US" altLang="en-US" dirty="0"/>
              <a:t>On write hit, update cache only</a:t>
            </a:r>
          </a:p>
          <a:p>
            <a:pPr lvl="1"/>
            <a:r>
              <a:rPr lang="en-US" altLang="en-US" dirty="0"/>
              <a:t>Keep track of whether a block in cache is dirty</a:t>
            </a:r>
          </a:p>
          <a:p>
            <a:pPr lvl="1"/>
            <a:r>
              <a:rPr lang="en-US" altLang="en-US" dirty="0"/>
              <a:t>When a dirty block is replaced, write it back to memory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547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>
            <a:extLst>
              <a:ext uri="{FF2B5EF4-FFF2-40B4-BE49-F238E27FC236}">
                <a16:creationId xmlns:a16="http://schemas.microsoft.com/office/drawing/2014/main" id="{96809736-AD57-2C4C-AB7D-0484AEC0F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019" y="239712"/>
            <a:ext cx="8259762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Measuring Cache Performance</a:t>
            </a:r>
            <a:endParaRPr lang="en-AU" altLang="en-US" sz="4400" dirty="0"/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id="{8AAA1A04-A2E5-8B4A-85A7-3F0F1460E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91160"/>
              </p:ext>
            </p:extLst>
          </p:nvPr>
        </p:nvGraphicFramePr>
        <p:xfrm>
          <a:off x="1364105" y="1454046"/>
          <a:ext cx="6880485" cy="317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4" imgW="70802500" imgH="27203400" progId="Equation.3">
                  <p:embed/>
                </p:oleObj>
              </mc:Choice>
              <mc:Fallback>
                <p:oleObj name="Equation" r:id="rId4" imgW="70802500" imgH="27203400" progId="Equation.3">
                  <p:embed/>
                  <p:pic>
                    <p:nvPicPr>
                      <p:cNvPr id="74758" name="Object 5">
                        <a:extLst>
                          <a:ext uri="{FF2B5EF4-FFF2-40B4-BE49-F238E27FC236}">
                            <a16:creationId xmlns:a16="http://schemas.microsoft.com/office/drawing/2014/main" id="{8AAA1A04-A2E5-8B4A-85A7-3F0F1460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105" y="1454046"/>
                        <a:ext cx="6880485" cy="317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80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4">
            <a:extLst>
              <a:ext uri="{FF2B5EF4-FFF2-40B4-BE49-F238E27FC236}">
                <a16:creationId xmlns:a16="http://schemas.microsoft.com/office/drawing/2014/main" id="{8F7BF84C-2952-194E-8562-EF02A4414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A90C5DDD-EFFF-E34B-B3C4-3C27F2320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Ideal CPU is 5.44/2 =2.72 times faster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8116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6ADD5D68-38CB-3341-A84F-F64E25C70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F353CA2-545C-8C40-AEDE-C3BDE0D6D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cs typeface="Arial" panose="020B0604020202020204" pitchFamily="34" charset="0"/>
              </a:rPr>
              <a:t>× Miss penalty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233293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4">
            <a:extLst>
              <a:ext uri="{FF2B5EF4-FFF2-40B4-BE49-F238E27FC236}">
                <a16:creationId xmlns:a16="http://schemas.microsoft.com/office/drawing/2014/main" id="{FE42F96A-F5A8-2644-A196-BB5DF29D4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F990B75F-95B0-C340-A07D-F8CBBCC37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57507"/>
            <a:ext cx="10515600" cy="48899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Fully associative</a:t>
            </a:r>
          </a:p>
          <a:p>
            <a:pPr lvl="1" eaLnBrk="1" hangingPunct="1"/>
            <a:r>
              <a:rPr lang="en-US" altLang="en-US" dirty="0"/>
              <a:t>Allow a given block to go in any cache entry</a:t>
            </a:r>
          </a:p>
          <a:p>
            <a:pPr lvl="1" eaLnBrk="1" hangingPunct="1"/>
            <a:r>
              <a:rPr lang="en-US" altLang="en-US" dirty="0"/>
              <a:t>Requires all entries to be searched at once</a:t>
            </a:r>
          </a:p>
          <a:p>
            <a:pPr lvl="1" eaLnBrk="1" hangingPunct="1"/>
            <a:r>
              <a:rPr lang="en-US" altLang="en-US" dirty="0"/>
              <a:t>Comparator per entry (expensive)</a:t>
            </a:r>
          </a:p>
          <a:p>
            <a:pPr eaLnBrk="1" hangingPunct="1"/>
            <a:r>
              <a:rPr lang="en-US" altLang="en-US" i="1" dirty="0"/>
              <a:t>n</a:t>
            </a:r>
            <a:r>
              <a:rPr lang="en-US" altLang="en-US" dirty="0"/>
              <a:t>-way set associative</a:t>
            </a:r>
          </a:p>
          <a:p>
            <a:pPr lvl="1" eaLnBrk="1" hangingPunct="1"/>
            <a:r>
              <a:rPr lang="en-US" altLang="en-US" dirty="0"/>
              <a:t>Divide cache into sets each of which contains </a:t>
            </a:r>
            <a:r>
              <a:rPr lang="en-US" altLang="en-US" i="1" dirty="0"/>
              <a:t>n</a:t>
            </a:r>
            <a:r>
              <a:rPr lang="en-US" altLang="en-US" dirty="0"/>
              <a:t> entries</a:t>
            </a:r>
            <a:endParaRPr lang="en-AU" altLang="en-US" dirty="0"/>
          </a:p>
          <a:p>
            <a:pPr lvl="1" eaLnBrk="1" hangingPunct="1"/>
            <a:r>
              <a:rPr lang="en-US" altLang="en-US" dirty="0"/>
              <a:t>Block number determines which set</a:t>
            </a:r>
          </a:p>
          <a:p>
            <a:pPr lvl="2" eaLnBrk="1" hangingPunct="1"/>
            <a:r>
              <a:rPr lang="en-US" altLang="en-US" dirty="0"/>
              <a:t>(Block number) modulo (#Sets in cache)</a:t>
            </a:r>
          </a:p>
          <a:p>
            <a:pPr lvl="1" eaLnBrk="1" hangingPunct="1"/>
            <a:r>
              <a:rPr lang="en-US" altLang="en-US" dirty="0"/>
              <a:t>Search all entries in a given set at once</a:t>
            </a:r>
          </a:p>
          <a:p>
            <a:pPr lvl="1" eaLnBrk="1" hangingPunct="1"/>
            <a:r>
              <a:rPr lang="en-US" altLang="en-US" i="1" dirty="0"/>
              <a:t>n</a:t>
            </a:r>
            <a:r>
              <a:rPr lang="en-US" altLang="en-US" dirty="0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401145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5" descr="f05-13-P374493">
            <a:extLst>
              <a:ext uri="{FF2B5EF4-FFF2-40B4-BE49-F238E27FC236}">
                <a16:creationId xmlns:a16="http://schemas.microsoft.com/office/drawing/2014/main" id="{19B91B13-65DA-D541-8F51-C9680633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0" y="1690688"/>
            <a:ext cx="10835806" cy="448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7BD00783-F568-2C46-AF87-F10F5A85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176A6-CC13-434B-A40E-C774407BFB33}"/>
              </a:ext>
            </a:extLst>
          </p:cNvPr>
          <p:cNvSpPr txBox="1"/>
          <p:nvPr/>
        </p:nvSpPr>
        <p:spPr>
          <a:xfrm>
            <a:off x="3402768" y="6308209"/>
            <a:ext cx="551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Cache locations of a memory block with address 12</a:t>
            </a:r>
          </a:p>
        </p:txBody>
      </p:sp>
    </p:spTree>
    <p:extLst>
      <p:ext uri="{BB962C8B-B14F-4D97-AF65-F5344CB8AC3E}">
        <p14:creationId xmlns:p14="http://schemas.microsoft.com/office/powerpoint/2010/main" val="23638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118">
            <a:extLst>
              <a:ext uri="{FF2B5EF4-FFF2-40B4-BE49-F238E27FC236}">
                <a16:creationId xmlns:a16="http://schemas.microsoft.com/office/drawing/2014/main" id="{C29E0419-A47F-4B42-BAEC-3405BB359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77" y="-246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Associativity Example</a:t>
            </a:r>
            <a:endParaRPr lang="en-AU" altLang="en-US" dirty="0"/>
          </a:p>
        </p:txBody>
      </p:sp>
      <p:sp>
        <p:nvSpPr>
          <p:cNvPr id="91140" name="Rectangle 119">
            <a:extLst>
              <a:ext uri="{FF2B5EF4-FFF2-40B4-BE49-F238E27FC236}">
                <a16:creationId xmlns:a16="http://schemas.microsoft.com/office/drawing/2014/main" id="{44C3EB43-EED7-2D41-9C6A-782FE162D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900" y="3773582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dirty="0"/>
              <a:t>2-way set associative</a:t>
            </a:r>
          </a:p>
        </p:txBody>
      </p:sp>
      <p:graphicFrame>
        <p:nvGraphicFramePr>
          <p:cNvPr id="306180" name="Group 4">
            <a:extLst>
              <a:ext uri="{FF2B5EF4-FFF2-40B4-BE49-F238E27FC236}">
                <a16:creationId xmlns:a16="http://schemas.microsoft.com/office/drawing/2014/main" id="{BE6F2E83-38CD-0B46-8B9C-B4125AFBE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7853"/>
              </p:ext>
            </p:extLst>
          </p:nvPr>
        </p:nvGraphicFramePr>
        <p:xfrm>
          <a:off x="1238900" y="4437974"/>
          <a:ext cx="8484431" cy="2217656"/>
        </p:xfrm>
        <a:graphic>
          <a:graphicData uri="http://schemas.openxmlformats.org/drawingml/2006/table">
            <a:tbl>
              <a:tblPr/>
              <a:tblGrid>
                <a:gridCol w="121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8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804D901-F1E7-FD4B-837B-D9C6E9355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64249"/>
              </p:ext>
            </p:extLst>
          </p:nvPr>
        </p:nvGraphicFramePr>
        <p:xfrm>
          <a:off x="1238900" y="1526833"/>
          <a:ext cx="8484431" cy="2217656"/>
        </p:xfrm>
        <a:graphic>
          <a:graphicData uri="http://schemas.openxmlformats.org/drawingml/2006/table">
            <a:tbl>
              <a:tblPr/>
              <a:tblGrid>
                <a:gridCol w="121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8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119">
            <a:extLst>
              <a:ext uri="{FF2B5EF4-FFF2-40B4-BE49-F238E27FC236}">
                <a16:creationId xmlns:a16="http://schemas.microsoft.com/office/drawing/2014/main" id="{783006ED-96FD-C048-9DC9-E86714090539}"/>
              </a:ext>
            </a:extLst>
          </p:cNvPr>
          <p:cNvSpPr txBox="1">
            <a:spLocks noChangeArrowheads="1"/>
          </p:cNvSpPr>
          <p:nvPr/>
        </p:nvSpPr>
        <p:spPr>
          <a:xfrm>
            <a:off x="1238900" y="970676"/>
            <a:ext cx="8270875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Direct mapped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E7209-E484-254D-8523-ED360685E7AC}"/>
              </a:ext>
            </a:extLst>
          </p:cNvPr>
          <p:cNvSpPr/>
          <p:nvPr/>
        </p:nvSpPr>
        <p:spPr>
          <a:xfrm>
            <a:off x="4732005" y="931625"/>
            <a:ext cx="496321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1"/>
            <a:r>
              <a:rPr lang="en-US" altLang="en-US" sz="2400" dirty="0"/>
              <a:t>Block access sequence: 0, 8, 0, 6, 8</a:t>
            </a:r>
          </a:p>
        </p:txBody>
      </p:sp>
    </p:spTree>
    <p:extLst>
      <p:ext uri="{BB962C8B-B14F-4D97-AF65-F5344CB8AC3E}">
        <p14:creationId xmlns:p14="http://schemas.microsoft.com/office/powerpoint/2010/main" val="104165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4">
            <a:extLst>
              <a:ext uri="{FF2B5EF4-FFF2-40B4-BE49-F238E27FC236}">
                <a16:creationId xmlns:a16="http://schemas.microsoft.com/office/drawing/2014/main" id="{77AC9678-3B66-CE4C-A068-C57832C88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F75B9D31-1500-9342-8592-C914DFBE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38941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Increased associativity decreases miss rate</a:t>
            </a:r>
          </a:p>
          <a:p>
            <a:pPr lvl="1" eaLnBrk="1" hangingPunct="1"/>
            <a:r>
              <a:rPr lang="en-US" altLang="en-US" dirty="0"/>
              <a:t>But with diminishing returns</a:t>
            </a:r>
          </a:p>
          <a:p>
            <a:pPr eaLnBrk="1" hangingPunct="1"/>
            <a:r>
              <a:rPr lang="en-US" altLang="en-US" dirty="0"/>
              <a:t>Simulation of a system with 64KB D-cache, 16-word blocks, SPEC2000 benchmark</a:t>
            </a:r>
          </a:p>
          <a:p>
            <a:pPr lvl="1" eaLnBrk="1" hangingPunct="1"/>
            <a:r>
              <a:rPr lang="en-US" altLang="en-US" dirty="0"/>
              <a:t>1-way: 10.3%</a:t>
            </a:r>
          </a:p>
          <a:p>
            <a:pPr lvl="1" eaLnBrk="1" hangingPunct="1"/>
            <a:r>
              <a:rPr lang="en-US" altLang="en-US" dirty="0"/>
              <a:t>2-way: 8.6%</a:t>
            </a:r>
          </a:p>
          <a:p>
            <a:pPr lvl="1" eaLnBrk="1" hangingPunct="1"/>
            <a:r>
              <a:rPr lang="en-US" altLang="en-US" dirty="0"/>
              <a:t>4-way: 8.3%</a:t>
            </a:r>
          </a:p>
          <a:p>
            <a:pPr lvl="1" eaLnBrk="1" hangingPunct="1"/>
            <a:r>
              <a:rPr lang="en-US" altLang="en-US" dirty="0"/>
              <a:t>8-way: 8.1%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7316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DC3-1C75-2141-A4AD-4E91DF7D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7470-1C72-DB47-96AC-2558BE5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  <a:p>
            <a:r>
              <a:rPr lang="en-US" dirty="0"/>
              <a:t>Caching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19310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id="{BBB26E98-0319-3B4F-8585-369852233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406" y="-128588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Set Associative Cache Organization</a:t>
            </a:r>
            <a:endParaRPr lang="en-AU" altLang="en-US" sz="4400" dirty="0"/>
          </a:p>
        </p:txBody>
      </p:sp>
      <p:pic>
        <p:nvPicPr>
          <p:cNvPr id="95236" name="Picture 4" descr="f05-17-P374493">
            <a:extLst>
              <a:ext uri="{FF2B5EF4-FFF2-40B4-BE49-F238E27FC236}">
                <a16:creationId xmlns:a16="http://schemas.microsoft.com/office/drawing/2014/main" id="{8C5A4870-EB96-584D-97CE-7C914579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837210"/>
            <a:ext cx="7103179" cy="590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31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4">
            <a:extLst>
              <a:ext uri="{FF2B5EF4-FFF2-40B4-BE49-F238E27FC236}">
                <a16:creationId xmlns:a16="http://schemas.microsoft.com/office/drawing/2014/main" id="{20F02F3F-1B1E-E449-8779-96FE3F4D7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2E029341-D9FA-004C-AF60-5013A0C58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Hardware implementation: simple for 2-way, manageable for 4-way, too hard beyond that</a:t>
            </a:r>
          </a:p>
        </p:txBody>
      </p:sp>
    </p:spTree>
    <p:extLst>
      <p:ext uri="{BB962C8B-B14F-4D97-AF65-F5344CB8AC3E}">
        <p14:creationId xmlns:p14="http://schemas.microsoft.com/office/powerpoint/2010/main" val="85189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>
            <a:extLst>
              <a:ext uri="{FF2B5EF4-FFF2-40B4-BE49-F238E27FC236}">
                <a16:creationId xmlns:a16="http://schemas.microsoft.com/office/drawing/2014/main" id="{1A69D138-1C6B-C44E-82CD-4732C13A6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5F6A5FDF-A278-5E4C-B1DE-7AA296FA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L-2 cache misses</a:t>
            </a:r>
          </a:p>
          <a:p>
            <a:pPr eaLnBrk="1" hangingPunct="1"/>
            <a:r>
              <a:rPr lang="en-US" altLang="en-US" dirty="0"/>
              <a:t>High-end systems include L-3 cache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3947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CACB316-22E4-D244-AA9C-B01844DC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19" y="681037"/>
            <a:ext cx="8259762" cy="646112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Software Optimization via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E1F3-965A-1948-A934-AEFABD44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defRPr/>
            </a:pPr>
            <a:r>
              <a:rPr lang="en-US" dirty="0"/>
              <a:t>Consider inner loops of DGEMM: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n; ++j)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*n];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 = 0; k &lt; n; k++ )</a:t>
            </a:r>
          </a:p>
          <a:p>
            <a:pPr marL="0" indent="0"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cij += A[i+k*n] * B[k+j*n];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*n]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0874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59791BE6-E089-3947-A5DC-546E6797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pic>
        <p:nvPicPr>
          <p:cNvPr id="112645" name="Picture 2">
            <a:extLst>
              <a:ext uri="{FF2B5EF4-FFF2-40B4-BE49-F238E27FC236}">
                <a16:creationId xmlns:a16="http://schemas.microsoft.com/office/drawing/2014/main" id="{949D958A-903C-6842-8A10-E0AFB304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5" y="2841627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Box 4">
            <a:extLst>
              <a:ext uri="{FF2B5EF4-FFF2-40B4-BE49-F238E27FC236}">
                <a16:creationId xmlns:a16="http://schemas.microsoft.com/office/drawing/2014/main" id="{95FF641A-E1BB-F443-874A-0D06BFC2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75" y="1690688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older accesses</a:t>
            </a:r>
          </a:p>
        </p:txBody>
      </p:sp>
      <p:cxnSp>
        <p:nvCxnSpPr>
          <p:cNvPr id="112647" name="Straight Arrow Connector 6">
            <a:extLst>
              <a:ext uri="{FF2B5EF4-FFF2-40B4-BE49-F238E27FC236}">
                <a16:creationId xmlns:a16="http://schemas.microsoft.com/office/drawing/2014/main" id="{50F84938-EB61-B74B-936E-94BA466E4A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6412" y="2058989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48" name="TextBox 8">
            <a:extLst>
              <a:ext uri="{FF2B5EF4-FFF2-40B4-BE49-F238E27FC236}">
                <a16:creationId xmlns:a16="http://schemas.microsoft.com/office/drawing/2014/main" id="{2BAED1B8-F2D5-E74D-ABFF-685C362B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63" y="2122488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new accesses</a:t>
            </a:r>
          </a:p>
        </p:txBody>
      </p:sp>
      <p:cxnSp>
        <p:nvCxnSpPr>
          <p:cNvPr id="112649" name="Straight Arrow Connector 11">
            <a:extLst>
              <a:ext uri="{FF2B5EF4-FFF2-40B4-BE49-F238E27FC236}">
                <a16:creationId xmlns:a16="http://schemas.microsoft.com/office/drawing/2014/main" id="{48AE093D-604F-FF48-B396-F7A6D324F5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14476" y="2490789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361D7C-14C3-3746-A331-3BE6E319B85D}"/>
              </a:ext>
            </a:extLst>
          </p:cNvPr>
          <p:cNvSpPr txBox="1"/>
          <p:nvPr/>
        </p:nvSpPr>
        <p:spPr>
          <a:xfrm>
            <a:off x="3460051" y="568484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7A122-112E-CE4E-B974-EA8909B575D7}"/>
              </a:ext>
            </a:extLst>
          </p:cNvPr>
          <p:cNvSpPr txBox="1"/>
          <p:nvPr/>
        </p:nvSpPr>
        <p:spPr>
          <a:xfrm>
            <a:off x="6019592" y="57201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0DE91-94B3-7D40-887A-63973EB8D0F9}"/>
              </a:ext>
            </a:extLst>
          </p:cNvPr>
          <p:cNvSpPr txBox="1"/>
          <p:nvPr/>
        </p:nvSpPr>
        <p:spPr>
          <a:xfrm>
            <a:off x="8735310" y="568484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1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244350F6-5343-1640-8116-9DE802B3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6" y="0"/>
            <a:ext cx="10515600" cy="1325563"/>
          </a:xfrm>
        </p:spPr>
        <p:txBody>
          <a:bodyPr/>
          <a:lstStyle/>
          <a:p>
            <a:r>
              <a:rPr lang="en-US" altLang="en-US" dirty="0"/>
              <a:t>Blocked DGEMM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B9072-0B0C-C945-BA92-43267ED5D354}"/>
              </a:ext>
            </a:extLst>
          </p:cNvPr>
          <p:cNvSpPr txBox="1"/>
          <p:nvPr/>
        </p:nvSpPr>
        <p:spPr>
          <a:xfrm>
            <a:off x="658318" y="1079291"/>
            <a:ext cx="99357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BLOCKSIZE 32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do_block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(int n,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*A, double*B, double *C)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(int j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j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++j)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double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*n]; /*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][j] */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for( int k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k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k++ )</a:t>
            </a:r>
          </a:p>
          <a:p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A[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k+j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];/*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+=A[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]*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*/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*n]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;/*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][j]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fr-F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dgemm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n, double* A, double* B, double* C)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for (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BLOCKSIZE )  </a:t>
            </a:r>
          </a:p>
          <a:p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it-IT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si = 0; si &lt; </a:t>
            </a:r>
            <a:r>
              <a:rPr lang="it-IT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si += BLOCKSIZE 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for (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BLOCKSIZE )</a:t>
            </a:r>
          </a:p>
          <a:p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do_block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si,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9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10557BE2-E36E-0C44-AAFA-C484CCC5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07B5C730-B0D9-9842-BDDB-D99E7B8E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844290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5">
            <a:extLst>
              <a:ext uri="{FF2B5EF4-FFF2-40B4-BE49-F238E27FC236}">
                <a16:creationId xmlns:a16="http://schemas.microsoft.com/office/drawing/2014/main" id="{D92F33D1-C108-E74D-83E2-542961DE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931" y="646297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Unoptimized</a:t>
            </a:r>
          </a:p>
        </p:txBody>
      </p:sp>
      <p:sp>
        <p:nvSpPr>
          <p:cNvPr id="114694" name="TextBox 9">
            <a:extLst>
              <a:ext uri="{FF2B5EF4-FFF2-40B4-BE49-F238E27FC236}">
                <a16:creationId xmlns:a16="http://schemas.microsoft.com/office/drawing/2014/main" id="{3C74212B-3E41-A44B-B070-9BEACAD7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781" y="645282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Blocked</a:t>
            </a:r>
          </a:p>
        </p:txBody>
      </p:sp>
      <p:pic>
        <p:nvPicPr>
          <p:cNvPr id="114695" name="Picture 5">
            <a:extLst>
              <a:ext uri="{FF2B5EF4-FFF2-40B4-BE49-F238E27FC236}">
                <a16:creationId xmlns:a16="http://schemas.microsoft.com/office/drawing/2014/main" id="{1754FB0E-CF63-E040-8AA3-FB52DC20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30" y="3951809"/>
            <a:ext cx="6144098" cy="24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28ABD-2FC7-5142-AFDA-AF04C5032179}"/>
              </a:ext>
            </a:extLst>
          </p:cNvPr>
          <p:cNvSpPr txBox="1"/>
          <p:nvPr/>
        </p:nvSpPr>
        <p:spPr>
          <a:xfrm>
            <a:off x="3282846" y="35134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E3450-32E1-204A-8D11-CEA3AB383475}"/>
              </a:ext>
            </a:extLst>
          </p:cNvPr>
          <p:cNvSpPr txBox="1"/>
          <p:nvPr/>
        </p:nvSpPr>
        <p:spPr>
          <a:xfrm>
            <a:off x="5969721" y="3513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7ACC-7D55-FB4A-ABA4-48AA44419D91}"/>
              </a:ext>
            </a:extLst>
          </p:cNvPr>
          <p:cNvSpPr txBox="1"/>
          <p:nvPr/>
        </p:nvSpPr>
        <p:spPr>
          <a:xfrm>
            <a:off x="8831705" y="3523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77128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E9A4-3656-B74E-8D8B-524FAE1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73F3-D400-3C4D-81B3-046D5413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  <a:p>
            <a:r>
              <a:rPr lang="en-US" dirty="0"/>
              <a:t>Caching works due to principles of locality</a:t>
            </a:r>
          </a:p>
          <a:p>
            <a:r>
              <a:rPr lang="en-US" dirty="0"/>
              <a:t>Direct mapped vs. set-associate cache</a:t>
            </a:r>
          </a:p>
          <a:p>
            <a:r>
              <a:rPr lang="en-US" dirty="0"/>
              <a:t>Software optimization via blocking</a:t>
            </a:r>
          </a:p>
        </p:txBody>
      </p:sp>
    </p:spTree>
    <p:extLst>
      <p:ext uri="{BB962C8B-B14F-4D97-AF65-F5344CB8AC3E}">
        <p14:creationId xmlns:p14="http://schemas.microsoft.com/office/powerpoint/2010/main" val="103059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flash-cards">
            <a:extLst>
              <a:ext uri="{FF2B5EF4-FFF2-40B4-BE49-F238E27FC236}">
                <a16:creationId xmlns:a16="http://schemas.microsoft.com/office/drawing/2014/main" id="{73455823-D354-5040-BB81-65D6DD46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5" y="4105552"/>
            <a:ext cx="1377198" cy="10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025EA-F86F-0F41-B8FA-C8C05AE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Programmers want </a:t>
            </a:r>
            <a:r>
              <a:rPr lang="en-US" u="sng" dirty="0"/>
              <a:t>fast</a:t>
            </a:r>
            <a:r>
              <a:rPr lang="en-US" dirty="0"/>
              <a:t> and </a:t>
            </a:r>
            <a:r>
              <a:rPr lang="en-US" u="sng" dirty="0"/>
              <a:t>unlimited</a:t>
            </a:r>
            <a:r>
              <a:rPr lang="en-US" dirty="0"/>
              <a:t> memory, </a:t>
            </a:r>
            <a:br>
              <a:rPr lang="en-US" dirty="0"/>
            </a:br>
            <a:r>
              <a:rPr lang="en-US" dirty="0"/>
              <a:t>but…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780EF-AF05-AA4C-8F6A-7693D242BA40}"/>
              </a:ext>
            </a:extLst>
          </p:cNvPr>
          <p:cNvSpPr/>
          <p:nvPr/>
        </p:nvSpPr>
        <p:spPr>
          <a:xfrm>
            <a:off x="1200150" y="1789390"/>
            <a:ext cx="1121400" cy="41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4ED15-69EF-1545-9494-A23DF1695379}"/>
              </a:ext>
            </a:extLst>
          </p:cNvPr>
          <p:cNvSpPr/>
          <p:nvPr/>
        </p:nvSpPr>
        <p:spPr>
          <a:xfrm>
            <a:off x="1162770" y="2468563"/>
            <a:ext cx="1244600" cy="546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4AC3B-76F2-E141-829D-1DDBA35DA7BE}"/>
              </a:ext>
            </a:extLst>
          </p:cNvPr>
          <p:cNvSpPr/>
          <p:nvPr/>
        </p:nvSpPr>
        <p:spPr>
          <a:xfrm>
            <a:off x="1046669" y="3222352"/>
            <a:ext cx="1549400" cy="774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83E2B-EC02-DE41-86B9-493982671BAA}"/>
              </a:ext>
            </a:extLst>
          </p:cNvPr>
          <p:cNvSpPr/>
          <p:nvPr/>
        </p:nvSpPr>
        <p:spPr>
          <a:xfrm>
            <a:off x="565123" y="5205967"/>
            <a:ext cx="2540027" cy="14488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D3036-1FA9-A340-B480-DA76329A277A}"/>
              </a:ext>
            </a:extLst>
          </p:cNvPr>
          <p:cNvSpPr txBox="1"/>
          <p:nvPr/>
        </p:nvSpPr>
        <p:spPr>
          <a:xfrm>
            <a:off x="2875517" y="25287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B5CD2-193A-554B-9102-0FDC9FA63B04}"/>
              </a:ext>
            </a:extLst>
          </p:cNvPr>
          <p:cNvSpPr txBox="1"/>
          <p:nvPr/>
        </p:nvSpPr>
        <p:spPr>
          <a:xfrm>
            <a:off x="2923589" y="340689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C3C56D-4FF7-1C47-B4FB-FEFC9401D226}"/>
              </a:ext>
            </a:extLst>
          </p:cNvPr>
          <p:cNvSpPr txBox="1"/>
          <p:nvPr/>
        </p:nvSpPr>
        <p:spPr>
          <a:xfrm>
            <a:off x="2923589" y="44155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BA6D-23BB-DD48-89A7-0B3DE3AA4F30}"/>
              </a:ext>
            </a:extLst>
          </p:cNvPr>
          <p:cNvSpPr/>
          <p:nvPr/>
        </p:nvSpPr>
        <p:spPr>
          <a:xfrm>
            <a:off x="793750" y="4105552"/>
            <a:ext cx="2025650" cy="962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72CA9-46DC-8E4B-8959-E9C2D7B952AA}"/>
              </a:ext>
            </a:extLst>
          </p:cNvPr>
          <p:cNvSpPr txBox="1"/>
          <p:nvPr/>
        </p:nvSpPr>
        <p:spPr>
          <a:xfrm>
            <a:off x="3117093" y="5616212"/>
            <a:ext cx="111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</a:t>
            </a:r>
          </a:p>
          <a:p>
            <a:r>
              <a:rPr lang="en-US" dirty="0"/>
              <a:t>disk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62F7B2B-E9BB-5540-9DC5-E4542CFA0207}"/>
              </a:ext>
            </a:extLst>
          </p:cNvPr>
          <p:cNvSpPr/>
          <p:nvPr/>
        </p:nvSpPr>
        <p:spPr>
          <a:xfrm>
            <a:off x="6715589" y="1878091"/>
            <a:ext cx="398615" cy="454997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1314A-E0C6-DE4A-B93E-1A708C71186B}"/>
              </a:ext>
            </a:extLst>
          </p:cNvPr>
          <p:cNvSpPr txBox="1"/>
          <p:nvPr/>
        </p:nvSpPr>
        <p:spPr>
          <a:xfrm rot="16200000">
            <a:off x="6711426" y="354539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67C9640-0C1C-FD45-9C0F-A7D9C86D9DCF}"/>
              </a:ext>
            </a:extLst>
          </p:cNvPr>
          <p:cNvSpPr/>
          <p:nvPr/>
        </p:nvSpPr>
        <p:spPr>
          <a:xfrm rot="10800000">
            <a:off x="10426212" y="1910052"/>
            <a:ext cx="430146" cy="448379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6F465B-9559-2144-B725-B168C079F754}"/>
              </a:ext>
            </a:extLst>
          </p:cNvPr>
          <p:cNvSpPr txBox="1"/>
          <p:nvPr/>
        </p:nvSpPr>
        <p:spPr>
          <a:xfrm>
            <a:off x="10872117" y="2015610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smallest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2CAA0-EED3-304D-B9BD-9852C1B76D65}"/>
              </a:ext>
            </a:extLst>
          </p:cNvPr>
          <p:cNvSpPr txBox="1"/>
          <p:nvPr/>
        </p:nvSpPr>
        <p:spPr>
          <a:xfrm>
            <a:off x="10766196" y="5892358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biggest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B8E2B1-C691-6446-89A6-307E3F5C5619}"/>
              </a:ext>
            </a:extLst>
          </p:cNvPr>
          <p:cNvSpPr txBox="1"/>
          <p:nvPr/>
        </p:nvSpPr>
        <p:spPr>
          <a:xfrm rot="16200000">
            <a:off x="10550010" y="3551880"/>
            <a:ext cx="64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9E3589-4AA2-0944-9BCE-053AE85BC8D6}"/>
              </a:ext>
            </a:extLst>
          </p:cNvPr>
          <p:cNvSpPr txBox="1"/>
          <p:nvPr/>
        </p:nvSpPr>
        <p:spPr>
          <a:xfrm>
            <a:off x="2805856" y="1768216"/>
            <a:ext cx="95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D2149F-1055-F845-A5E5-2B09C9723190}"/>
              </a:ext>
            </a:extLst>
          </p:cNvPr>
          <p:cNvSpPr txBox="1"/>
          <p:nvPr/>
        </p:nvSpPr>
        <p:spPr>
          <a:xfrm>
            <a:off x="5711990" y="260367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0.5-2.5ns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33A55-64EF-B048-8FFD-3DAC901E678B}"/>
              </a:ext>
            </a:extLst>
          </p:cNvPr>
          <p:cNvSpPr txBox="1"/>
          <p:nvPr/>
        </p:nvSpPr>
        <p:spPr>
          <a:xfrm>
            <a:off x="5774860" y="346807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50-70ns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E08C9-6BC1-8242-B556-4FB7E057E6C7}"/>
              </a:ext>
            </a:extLst>
          </p:cNvPr>
          <p:cNvSpPr txBox="1"/>
          <p:nvPr/>
        </p:nvSpPr>
        <p:spPr>
          <a:xfrm>
            <a:off x="5760705" y="452084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5-50𝜇s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597B47-31A5-FD45-A582-092CDEB71C77}"/>
              </a:ext>
            </a:extLst>
          </p:cNvPr>
          <p:cNvSpPr txBox="1"/>
          <p:nvPr/>
        </p:nvSpPr>
        <p:spPr>
          <a:xfrm>
            <a:off x="5879253" y="575471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5-20ms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E38204-AA2A-F547-B495-D96E26E7066D}"/>
              </a:ext>
            </a:extLst>
          </p:cNvPr>
          <p:cNvSpPr txBox="1"/>
          <p:nvPr/>
        </p:nvSpPr>
        <p:spPr>
          <a:xfrm>
            <a:off x="5745409" y="18780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&lt; 0.5ns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8B8ABD-895B-CB42-9213-80D1D9058EEA}"/>
              </a:ext>
            </a:extLst>
          </p:cNvPr>
          <p:cNvSpPr txBox="1"/>
          <p:nvPr/>
        </p:nvSpPr>
        <p:spPr>
          <a:xfrm>
            <a:off x="8325651" y="26036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$500-$1000/GB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3715B-3BB8-D442-8F62-E16EE0EF8D89}"/>
              </a:ext>
            </a:extLst>
          </p:cNvPr>
          <p:cNvSpPr txBox="1"/>
          <p:nvPr/>
        </p:nvSpPr>
        <p:spPr>
          <a:xfrm>
            <a:off x="8363500" y="345742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$7-$15/GB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34B4F-4C37-574D-9B1B-9C63AB3C1E46}"/>
              </a:ext>
            </a:extLst>
          </p:cNvPr>
          <p:cNvSpPr txBox="1"/>
          <p:nvPr/>
        </p:nvSpPr>
        <p:spPr>
          <a:xfrm>
            <a:off x="8386316" y="449112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$0.75-$1/GB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CC83A8-A11E-5646-8D17-068EB29CFA83}"/>
              </a:ext>
            </a:extLst>
          </p:cNvPr>
          <p:cNvSpPr txBox="1"/>
          <p:nvPr/>
        </p:nvSpPr>
        <p:spPr>
          <a:xfrm>
            <a:off x="8370730" y="571421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$0.05-$0.1/GB</a:t>
            </a:r>
          </a:p>
        </p:txBody>
      </p:sp>
      <p:pic>
        <p:nvPicPr>
          <p:cNvPr id="52" name="Picture 9" descr="wdfDesktop_CaviarBlack">
            <a:extLst>
              <a:ext uri="{FF2B5EF4-FFF2-40B4-BE49-F238E27FC236}">
                <a16:creationId xmlns:a16="http://schemas.microsoft.com/office/drawing/2014/main" id="{4326189B-F509-5C47-BD3E-05123537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72" y="5390871"/>
            <a:ext cx="1002975" cy="10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E4581F-424C-B44A-8881-3CD09214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100" y="3205546"/>
            <a:ext cx="934871" cy="899274"/>
          </a:xfrm>
          <a:prstGeom prst="rect">
            <a:avLst/>
          </a:prstGeom>
        </p:spPr>
      </p:pic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8D04C75-FD66-9543-A626-D8F5E67F1B68}"/>
              </a:ext>
            </a:extLst>
          </p:cNvPr>
          <p:cNvSpPr/>
          <p:nvPr/>
        </p:nvSpPr>
        <p:spPr>
          <a:xfrm>
            <a:off x="4120459" y="2528788"/>
            <a:ext cx="1197866" cy="676026"/>
          </a:xfrm>
          <a:prstGeom prst="wedgeRoundRectCallout">
            <a:avLst>
              <a:gd name="adj1" fmla="val -99487"/>
              <a:gd name="adj2" fmla="val -503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Integrated on chip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98443-A07B-8742-B5E8-5D425E9096B2}"/>
              </a:ext>
            </a:extLst>
          </p:cNvPr>
          <p:cNvSpPr txBox="1"/>
          <p:nvPr/>
        </p:nvSpPr>
        <p:spPr>
          <a:xfrm>
            <a:off x="6975875" y="1959599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fastest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E05FB-8F65-D040-B506-EB557969C0E0}"/>
              </a:ext>
            </a:extLst>
          </p:cNvPr>
          <p:cNvSpPr txBox="1"/>
          <p:nvPr/>
        </p:nvSpPr>
        <p:spPr>
          <a:xfrm>
            <a:off x="6978377" y="5717022"/>
            <a:ext cx="8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slowest</a:t>
            </a:r>
          </a:p>
        </p:txBody>
      </p:sp>
    </p:spTree>
    <p:extLst>
      <p:ext uri="{BB962C8B-B14F-4D97-AF65-F5344CB8AC3E}">
        <p14:creationId xmlns:p14="http://schemas.microsoft.com/office/powerpoint/2010/main" val="28216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61686-FF85-BF41-A057-C8DEDD90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38" y="1168400"/>
            <a:ext cx="4877763" cy="4864100"/>
          </a:xfrm>
          <a:prstGeom prst="rect">
            <a:avLst/>
          </a:prstGeom>
        </p:spPr>
      </p:pic>
      <p:sp>
        <p:nvSpPr>
          <p:cNvPr id="15362" name="Title 1">
            <a:extLst>
              <a:ext uri="{FF2B5EF4-FFF2-40B4-BE49-F238E27FC236}">
                <a16:creationId xmlns:a16="http://schemas.microsoft.com/office/drawing/2014/main" id="{074E3F33-FC2A-DF45-8716-5282DED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DRAM Technology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EDEE77-CA30-194B-8EAA-DD4B1A90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9" y="1462088"/>
            <a:ext cx="9486570" cy="3251802"/>
          </a:xfrm>
        </p:spPr>
        <p:txBody>
          <a:bodyPr/>
          <a:lstStyle/>
          <a:p>
            <a:r>
              <a:rPr lang="en-US" altLang="en-US" dirty="0"/>
              <a:t>Data stored as a charge in a capacitor</a:t>
            </a:r>
          </a:p>
          <a:p>
            <a:pPr lvl="1"/>
            <a:r>
              <a:rPr lang="en-US" altLang="en-US" dirty="0"/>
              <a:t>Single transistor used to access the charge</a:t>
            </a:r>
          </a:p>
          <a:p>
            <a:pPr lvl="1"/>
            <a:r>
              <a:rPr lang="en-US" altLang="en-US" dirty="0"/>
              <a:t>Must periodically be refreshed</a:t>
            </a:r>
          </a:p>
          <a:p>
            <a:pPr lvl="2"/>
            <a:r>
              <a:rPr lang="en-US" altLang="en-US" dirty="0"/>
              <a:t>Read contents and write back</a:t>
            </a:r>
          </a:p>
          <a:p>
            <a:r>
              <a:rPr lang="en-US" altLang="en-US" dirty="0"/>
              <a:t>Double data rate (DDR) DRAM</a:t>
            </a:r>
          </a:p>
          <a:p>
            <a:pPr lvl="1"/>
            <a:r>
              <a:rPr lang="en-US" altLang="en-US" dirty="0"/>
              <a:t>Transfer on rising and falling clock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56282E-6DE0-A54D-8A9A-3D224D61A4C2}"/>
              </a:ext>
            </a:extLst>
          </p:cNvPr>
          <p:cNvSpPr/>
          <p:nvPr/>
        </p:nvSpPr>
        <p:spPr>
          <a:xfrm>
            <a:off x="9126809" y="3657600"/>
            <a:ext cx="1024759" cy="4493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DE57-175B-284A-BBAD-BBB861541A62}"/>
              </a:ext>
            </a:extLst>
          </p:cNvPr>
          <p:cNvCxnSpPr/>
          <p:nvPr/>
        </p:nvCxnSpPr>
        <p:spPr>
          <a:xfrm flipV="1">
            <a:off x="6540500" y="4017963"/>
            <a:ext cx="2692400" cy="13779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794B8E-B65A-6B4B-A38B-97C2C313080F}"/>
              </a:ext>
            </a:extLst>
          </p:cNvPr>
          <p:cNvSpPr txBox="1"/>
          <p:nvPr/>
        </p:nvSpPr>
        <p:spPr>
          <a:xfrm>
            <a:off x="4508417" y="5445309"/>
            <a:ext cx="312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2666 *10</a:t>
            </a:r>
            <a:r>
              <a:rPr lang="en-US" sz="2400" baseline="30000" dirty="0"/>
              <a:t>6</a:t>
            </a:r>
            <a:r>
              <a:rPr lang="en-US" sz="2400" dirty="0"/>
              <a:t> transfers/sec</a:t>
            </a:r>
          </a:p>
          <a:p>
            <a:r>
              <a:rPr lang="en-US" sz="2400" dirty="0"/>
              <a:t>8 bytes per transfer</a:t>
            </a:r>
          </a:p>
        </p:txBody>
      </p:sp>
    </p:spTree>
    <p:extLst>
      <p:ext uri="{BB962C8B-B14F-4D97-AF65-F5344CB8AC3E}">
        <p14:creationId xmlns:p14="http://schemas.microsoft.com/office/powerpoint/2010/main" val="14782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C365C94-8C83-5446-8658-DBAB4D712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2BBEDA1-789B-6340-91BD-6F36568A3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2674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dirty="0" err="1"/>
              <a:t>Nonvolatile</a:t>
            </a:r>
            <a:r>
              <a:rPr lang="en-AU" altLang="en-US" dirty="0"/>
              <a:t> semiconductor storage</a:t>
            </a:r>
          </a:p>
          <a:p>
            <a:pPr lvl="1" eaLnBrk="1" hangingPunct="1"/>
            <a:r>
              <a:rPr lang="en-AU" altLang="en-US" dirty="0"/>
              <a:t>Compared to DRAM</a:t>
            </a:r>
          </a:p>
          <a:p>
            <a:pPr lvl="2"/>
            <a:r>
              <a:rPr lang="en-AU" altLang="en-US" dirty="0"/>
              <a:t>100x – 1000x slower </a:t>
            </a:r>
          </a:p>
          <a:p>
            <a:pPr lvl="1"/>
            <a:r>
              <a:rPr lang="en-AU" altLang="en-US" dirty="0"/>
              <a:t>Compared to magnetic disk</a:t>
            </a:r>
          </a:p>
          <a:p>
            <a:pPr lvl="2"/>
            <a:r>
              <a:rPr lang="en-AU" altLang="en-US" dirty="0"/>
              <a:t>100</a:t>
            </a:r>
            <a:r>
              <a:rPr lang="en-US" altLang="en-US" dirty="0">
                <a:cs typeface="Arial" panose="020B0604020202020204" pitchFamily="34" charset="0"/>
              </a:rPr>
              <a:t>× </a:t>
            </a:r>
            <a:r>
              <a:rPr lang="en-AU" altLang="en-US" dirty="0">
                <a:cs typeface="Arial" panose="020B0604020202020204" pitchFamily="34" charset="0"/>
              </a:rPr>
              <a:t>– 1000</a:t>
            </a:r>
            <a:r>
              <a:rPr lang="en-US" altLang="en-US" dirty="0">
                <a:cs typeface="Arial" panose="020B0604020202020204" pitchFamily="34" charset="0"/>
              </a:rPr>
              <a:t>× faster than magnetic disk</a:t>
            </a:r>
          </a:p>
          <a:p>
            <a:pPr lvl="2"/>
            <a:r>
              <a:rPr lang="en-AU" altLang="en-US" dirty="0">
                <a:cs typeface="Arial" panose="020B0604020202020204" pitchFamily="34" charset="0"/>
              </a:rPr>
              <a:t>Smaller, lower power, more robust</a:t>
            </a:r>
          </a:p>
          <a:p>
            <a:r>
              <a:rPr lang="en-AU" altLang="en-US" sz="3200" dirty="0"/>
              <a:t>Flash bits wears out after 1000’s of accesses</a:t>
            </a:r>
          </a:p>
          <a:p>
            <a:pPr lvl="1"/>
            <a:r>
              <a:rPr lang="en-AU" altLang="en-US" sz="2800" dirty="0"/>
              <a:t>Wear </a:t>
            </a:r>
            <a:r>
              <a:rPr lang="en-AU" altLang="en-US" sz="2800" dirty="0" err="1"/>
              <a:t>leveling</a:t>
            </a:r>
            <a:r>
              <a:rPr lang="en-AU" altLang="en-US" sz="2800" dirty="0"/>
              <a:t>: remap data to less used blocks</a:t>
            </a:r>
            <a:endParaRPr lang="en-AU" altLang="en-US" sz="3600" dirty="0">
              <a:cs typeface="Arial" panose="020B0604020202020204" pitchFamily="34" charset="0"/>
            </a:endParaRPr>
          </a:p>
        </p:txBody>
      </p:sp>
      <p:pic>
        <p:nvPicPr>
          <p:cNvPr id="23557" name="Picture 5" descr="flash-cards">
            <a:extLst>
              <a:ext uri="{FF2B5EF4-FFF2-40B4-BE49-F238E27FC236}">
                <a16:creationId xmlns:a16="http://schemas.microsoft.com/office/drawing/2014/main" id="{EFD7F0DB-43CF-544B-9452-B9CC782D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52" y="139701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wdfDesktop_CaviarBlack">
            <a:extLst>
              <a:ext uri="{FF2B5EF4-FFF2-40B4-BE49-F238E27FC236}">
                <a16:creationId xmlns:a16="http://schemas.microsoft.com/office/drawing/2014/main" id="{B5934239-EA82-5848-90B1-0891A44F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66" y="183673"/>
            <a:ext cx="2073534" cy="207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F8171F88-0A19-5442-B880-B0ABF8110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456" y="16873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Magnetic disk</a:t>
            </a:r>
            <a:endParaRPr lang="en-AU" altLang="en-US" dirty="0"/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0B9985E4-E46C-E948-8B6F-A9D2FBFE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9784" y="1494296"/>
            <a:ext cx="9129009" cy="46816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Nonvolatile, rotating magnetic storage</a:t>
            </a:r>
          </a:p>
          <a:p>
            <a:pPr eaLnBrk="1" hangingPunct="1"/>
            <a:r>
              <a:rPr lang="en-US" altLang="en-US" dirty="0"/>
              <a:t>Data is stored in sectors</a:t>
            </a:r>
          </a:p>
          <a:p>
            <a:pPr lvl="1"/>
            <a:r>
              <a:rPr lang="en-US" altLang="en-US" dirty="0"/>
              <a:t>512 bytes in size</a:t>
            </a:r>
          </a:p>
          <a:p>
            <a:r>
              <a:rPr lang="en-US" altLang="en-US" sz="3200" dirty="0"/>
              <a:t>Data access time includes:</a:t>
            </a:r>
            <a:endParaRPr lang="en-US" altLang="en-US" sz="2800" dirty="0"/>
          </a:p>
          <a:p>
            <a:pPr lvl="1"/>
            <a:r>
              <a:rPr lang="en-US" altLang="en-US" sz="2800" dirty="0"/>
              <a:t>Seek time: move the heads to the right track</a:t>
            </a:r>
          </a:p>
          <a:p>
            <a:pPr lvl="2"/>
            <a:r>
              <a:rPr lang="en-US" altLang="en-US" sz="2400" dirty="0"/>
              <a:t>Typically, 4-5ms</a:t>
            </a:r>
          </a:p>
          <a:p>
            <a:pPr lvl="1"/>
            <a:r>
              <a:rPr lang="en-US" altLang="en-US" sz="2800" dirty="0"/>
              <a:t>Rotational time: wait till head is over the right sector </a:t>
            </a:r>
          </a:p>
          <a:p>
            <a:pPr lvl="2"/>
            <a:r>
              <a:rPr lang="en-US" altLang="en-US" sz="2400" dirty="0"/>
              <a:t>= ½ /rotation frequency, e.g. ½/(15000/60)=2ms</a:t>
            </a:r>
          </a:p>
          <a:p>
            <a:pPr lvl="1"/>
            <a:r>
              <a:rPr lang="en-US" altLang="en-US" sz="2800" dirty="0"/>
              <a:t>Data transfer time</a:t>
            </a:r>
          </a:p>
          <a:p>
            <a:pPr lvl="2"/>
            <a:r>
              <a:rPr lang="en-US" altLang="en-US" sz="2400" dirty="0"/>
              <a:t>E.g. 512B/ 100MB/s = 0.005ms</a:t>
            </a:r>
          </a:p>
          <a:p>
            <a:pPr eaLnBrk="1" hangingPunct="1"/>
            <a:endParaRPr lang="en-AU" altLang="en-US" dirty="0"/>
          </a:p>
        </p:txBody>
      </p:sp>
      <p:pic>
        <p:nvPicPr>
          <p:cNvPr id="27654" name="Picture 12" descr="disk-geometry">
            <a:extLst>
              <a:ext uri="{FF2B5EF4-FFF2-40B4-BE49-F238E27FC236}">
                <a16:creationId xmlns:a16="http://schemas.microsoft.com/office/drawing/2014/main" id="{AEC6ACF5-D0ED-D54E-81C2-B3C3DCEC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21" y="2717924"/>
            <a:ext cx="3596423" cy="3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2CB7F54-68CF-F848-9A62-0D0B7A56D6BD}"/>
              </a:ext>
            </a:extLst>
          </p:cNvPr>
          <p:cNvSpPr/>
          <p:nvPr/>
        </p:nvSpPr>
        <p:spPr>
          <a:xfrm>
            <a:off x="1064301" y="6103664"/>
            <a:ext cx="1504014" cy="628521"/>
          </a:xfrm>
          <a:prstGeom prst="wedgeRoundRectCallout">
            <a:avLst>
              <a:gd name="adj1" fmla="val 34045"/>
              <a:gd name="adj2" fmla="val -95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Transfer 512Bytes</a:t>
            </a:r>
          </a:p>
        </p:txBody>
      </p:sp>
    </p:spTree>
    <p:extLst>
      <p:ext uri="{BB962C8B-B14F-4D97-AF65-F5344CB8AC3E}">
        <p14:creationId xmlns:p14="http://schemas.microsoft.com/office/powerpoint/2010/main" val="379913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25EA-F86F-0F41-B8FA-C8C05AE1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give programmers the illusion of fast and vast memory? Caching! </a:t>
            </a: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DE99B49B-3325-2348-B7E6-64254AD3B16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33730"/>
            <a:ext cx="10515600" cy="415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Copy recently accessed (and nearby) items from disk to smaller DRAM memory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Copy more recently accessed (and nearby) items from DRAM to smaller SRAM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AF5CB-D966-AD4E-85A9-2ED96395EF8E}"/>
              </a:ext>
            </a:extLst>
          </p:cNvPr>
          <p:cNvSpPr/>
          <p:nvPr/>
        </p:nvSpPr>
        <p:spPr>
          <a:xfrm>
            <a:off x="659567" y="3429000"/>
            <a:ext cx="10867869" cy="19224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980A-D33C-D84D-9209-2B5A80A81CA1}"/>
              </a:ext>
            </a:extLst>
          </p:cNvPr>
          <p:cNvCxnSpPr>
            <a:cxnSpLocks/>
          </p:cNvCxnSpPr>
          <p:nvPr/>
        </p:nvCxnSpPr>
        <p:spPr>
          <a:xfrm flipV="1">
            <a:off x="4747899" y="5444841"/>
            <a:ext cx="639817" cy="7512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7DFA1-C979-FD4E-B5E1-30BB8C7A3085}"/>
              </a:ext>
            </a:extLst>
          </p:cNvPr>
          <p:cNvSpPr txBox="1"/>
          <p:nvPr/>
        </p:nvSpPr>
        <p:spPr>
          <a:xfrm>
            <a:off x="2063500" y="6229053"/>
            <a:ext cx="474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focus on cache memory only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26ADE6F-6C37-6742-9048-A1B5C1AC6B21}"/>
              </a:ext>
            </a:extLst>
          </p:cNvPr>
          <p:cNvSpPr/>
          <p:nvPr/>
        </p:nvSpPr>
        <p:spPr>
          <a:xfrm>
            <a:off x="6220918" y="2847456"/>
            <a:ext cx="2398426" cy="835702"/>
          </a:xfrm>
          <a:prstGeom prst="wedgeRoundRectCallout">
            <a:avLst>
              <a:gd name="adj1" fmla="val -118203"/>
              <a:gd name="adj2" fmla="val -35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Referred to as  </a:t>
            </a:r>
          </a:p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400D48C5-3DD1-6148-8018-05C337A47D0A}"/>
              </a:ext>
            </a:extLst>
          </p:cNvPr>
          <p:cNvSpPr/>
          <p:nvPr/>
        </p:nvSpPr>
        <p:spPr>
          <a:xfrm>
            <a:off x="6804285" y="4877963"/>
            <a:ext cx="2819400" cy="1019993"/>
          </a:xfrm>
          <a:prstGeom prst="wedgeRoundRectCallout">
            <a:avLst>
              <a:gd name="adj1" fmla="val -112886"/>
              <a:gd name="adj2" fmla="val -64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Referred to as  </a:t>
            </a:r>
          </a:p>
          <a:p>
            <a:pPr algn="ctr"/>
            <a:r>
              <a:rPr lang="en-US" sz="2000" dirty="0"/>
              <a:t>cache memory (integrated on CPU chip)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CF3F30-1834-604C-9462-319211F714C0}"/>
              </a:ext>
            </a:extLst>
          </p:cNvPr>
          <p:cNvCxnSpPr>
            <a:cxnSpLocks/>
          </p:cNvCxnSpPr>
          <p:nvPr/>
        </p:nvCxnSpPr>
        <p:spPr>
          <a:xfrm flipV="1">
            <a:off x="1011940" y="4152275"/>
            <a:ext cx="620842" cy="12535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759E6F-5F9E-F840-93D6-FAEDAF8DC03A}"/>
              </a:ext>
            </a:extLst>
          </p:cNvPr>
          <p:cNvSpPr txBox="1"/>
          <p:nvPr/>
        </p:nvSpPr>
        <p:spPr>
          <a:xfrm>
            <a:off x="44399" y="5332086"/>
            <a:ext cx="3176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Done at the granularity</a:t>
            </a:r>
          </a:p>
          <a:p>
            <a:r>
              <a:rPr lang="en-US" sz="2400" dirty="0"/>
              <a:t> of a block or line</a:t>
            </a:r>
          </a:p>
        </p:txBody>
      </p:sp>
    </p:spTree>
    <p:extLst>
      <p:ext uri="{BB962C8B-B14F-4D97-AF65-F5344CB8AC3E}">
        <p14:creationId xmlns:p14="http://schemas.microsoft.com/office/powerpoint/2010/main" val="117458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FCC-1732-FB49-BD9E-8EAF06D6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 works? Principle of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63F7-6C03-3F49-A3C6-55896B3C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9177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Programs access a small proportion of their address space at any time</a:t>
            </a:r>
          </a:p>
          <a:p>
            <a:r>
              <a:rPr lang="en-US" altLang="en-US" dirty="0"/>
              <a:t>Temporal locality</a:t>
            </a:r>
          </a:p>
          <a:p>
            <a:pPr lvl="1"/>
            <a:r>
              <a:rPr lang="en-US" altLang="en-US" dirty="0"/>
              <a:t>Items accessed recently are likely to be accessed again soon</a:t>
            </a:r>
          </a:p>
          <a:p>
            <a:pPr lvl="1"/>
            <a:r>
              <a:rPr lang="en-US" altLang="en-US" dirty="0"/>
              <a:t>e.g., instructions in a loop, induction variables</a:t>
            </a:r>
          </a:p>
          <a:p>
            <a:r>
              <a:rPr lang="en-US" altLang="en-US" dirty="0"/>
              <a:t>Spatial locality</a:t>
            </a:r>
          </a:p>
          <a:p>
            <a:pPr lvl="1"/>
            <a:r>
              <a:rPr lang="en-US" altLang="en-US" dirty="0"/>
              <a:t>Items near those accessed recently are likely to be accessed soon</a:t>
            </a:r>
          </a:p>
          <a:p>
            <a:pPr lvl="1"/>
            <a:r>
              <a:rPr lang="en-US" altLang="en-US" dirty="0"/>
              <a:t>E.g., sequential instruction access, array data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382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2352</Words>
  <Application>Microsoft Macintosh PowerPoint</Application>
  <PresentationFormat>Widescreen</PresentationFormat>
  <Paragraphs>634</Paragraphs>
  <Slides>37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Calibri</vt:lpstr>
      <vt:lpstr>Consolas</vt:lpstr>
      <vt:lpstr>Times New Roman</vt:lpstr>
      <vt:lpstr>Wingdings</vt:lpstr>
      <vt:lpstr>Office Theme</vt:lpstr>
      <vt:lpstr>Microsoft Equation 3.0</vt:lpstr>
      <vt:lpstr>Memory hierarchy: caching</vt:lpstr>
      <vt:lpstr>What we’ve learnt so far</vt:lpstr>
      <vt:lpstr>Today’s lesson plan</vt:lpstr>
      <vt:lpstr>Programmers want fast and unlimited memory,  but…</vt:lpstr>
      <vt:lpstr>DRAM Technology</vt:lpstr>
      <vt:lpstr>Flash Storage</vt:lpstr>
      <vt:lpstr>Magnetic disk</vt:lpstr>
      <vt:lpstr>How to give programmers the illusion of fast and vast memory? Caching! </vt:lpstr>
      <vt:lpstr>Why caching works? Principle of locality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Hardware of direct mapped cache</vt:lpstr>
      <vt:lpstr>Example: Larger Block Size</vt:lpstr>
      <vt:lpstr>Block Size Considerations</vt:lpstr>
      <vt:lpstr>Cache Misses</vt:lpstr>
      <vt:lpstr>Write-Through vs write-back</vt:lpstr>
      <vt:lpstr>Measuring Cache Performance</vt:lpstr>
      <vt:lpstr>Cache Performance Example</vt:lpstr>
      <vt:lpstr>Average Access Time</vt:lpstr>
      <vt:lpstr>Associative Caches</vt:lpstr>
      <vt:lpstr>Associative Cache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Software Optimization via Blocking</vt:lpstr>
      <vt:lpstr>DGEMM Access Pattern</vt:lpstr>
      <vt:lpstr>Blocked DGEMM</vt:lpstr>
      <vt:lpstr>Blocked DGEMM Access Pattern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hierarchy: caching</dc:title>
  <dc:creator>Jinyang Li</dc:creator>
  <cp:lastModifiedBy>Jinyang Li</cp:lastModifiedBy>
  <cp:revision>49</cp:revision>
  <dcterms:created xsi:type="dcterms:W3CDTF">2019-12-09T03:53:21Z</dcterms:created>
  <dcterms:modified xsi:type="dcterms:W3CDTF">2019-12-09T06:04:20Z</dcterms:modified>
</cp:coreProperties>
</file>