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00" r:id="rId2"/>
    <p:sldId id="257" r:id="rId3"/>
    <p:sldId id="258" r:id="rId4"/>
    <p:sldId id="260" r:id="rId5"/>
    <p:sldId id="307" r:id="rId6"/>
    <p:sldId id="259" r:id="rId7"/>
    <p:sldId id="293" r:id="rId8"/>
    <p:sldId id="294" r:id="rId9"/>
    <p:sldId id="261" r:id="rId10"/>
    <p:sldId id="295" r:id="rId11"/>
    <p:sldId id="296" r:id="rId12"/>
    <p:sldId id="313" r:id="rId13"/>
    <p:sldId id="263" r:id="rId14"/>
    <p:sldId id="298" r:id="rId15"/>
    <p:sldId id="290" r:id="rId16"/>
    <p:sldId id="308" r:id="rId17"/>
    <p:sldId id="265" r:id="rId18"/>
    <p:sldId id="266" r:id="rId19"/>
    <p:sldId id="268" r:id="rId20"/>
    <p:sldId id="270" r:id="rId21"/>
    <p:sldId id="272" r:id="rId22"/>
    <p:sldId id="309" r:id="rId23"/>
    <p:sldId id="282" r:id="rId24"/>
    <p:sldId id="283" r:id="rId25"/>
    <p:sldId id="306" r:id="rId26"/>
    <p:sldId id="310" r:id="rId27"/>
    <p:sldId id="273" r:id="rId28"/>
    <p:sldId id="274" r:id="rId29"/>
    <p:sldId id="302" r:id="rId30"/>
    <p:sldId id="303" r:id="rId31"/>
    <p:sldId id="304" r:id="rId32"/>
    <p:sldId id="305" r:id="rId33"/>
    <p:sldId id="276" r:id="rId34"/>
    <p:sldId id="315" r:id="rId35"/>
    <p:sldId id="316" r:id="rId36"/>
    <p:sldId id="278" r:id="rId37"/>
    <p:sldId id="279" r:id="rId38"/>
    <p:sldId id="280" r:id="rId39"/>
    <p:sldId id="281" r:id="rId40"/>
    <p:sldId id="312" r:id="rId41"/>
    <p:sldId id="311" r:id="rId42"/>
    <p:sldId id="284" r:id="rId43"/>
    <p:sldId id="288" r:id="rId44"/>
    <p:sldId id="289" r:id="rId45"/>
    <p:sldId id="285" r:id="rId46"/>
    <p:sldId id="286" r:id="rId47"/>
    <p:sldId id="287" r:id="rId4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183" autoAdjust="0"/>
  </p:normalViewPr>
  <p:slideViewPr>
    <p:cSldViewPr snapToGrid="0" snapToObjects="1">
      <p:cViewPr>
        <p:scale>
          <a:sx n="108" d="100"/>
          <a:sy n="108" d="100"/>
        </p:scale>
        <p:origin x="-132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8EFC5-3FB2-BD45-83A7-34036E2EB28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DCBD7-6DE9-1E4E-BF43-6ABAA500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16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9B609-F6A2-4D40-AE2B-70AF26B6686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F3AE5-F050-8B46-9612-B7E916FB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is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F3AE5-F050-8B46-9612-B7E916FBC0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79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23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</a:t>
            </a:r>
            <a:r>
              <a:rPr lang="en-US" baseline="0" dirty="0" smtClean="0"/>
              <a:t> correct value of x is 3 after two threads finishing x++</a:t>
            </a:r>
            <a:endParaRPr lang="en-US" dirty="0" smtClean="0"/>
          </a:p>
          <a:p>
            <a:r>
              <a:rPr lang="en-US" dirty="0" smtClean="0"/>
              <a:t>Final value of x is 2</a:t>
            </a:r>
            <a:r>
              <a:rPr lang="en-US" baseline="0" dirty="0" smtClean="0"/>
              <a:t> under the interleaving shown.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F3AE5-F050-8B46-9612-B7E916FBC08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61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</a:t>
            </a:r>
            <a:r>
              <a:rPr lang="en-US" baseline="0" dirty="0" smtClean="0"/>
              <a:t> example race.</a:t>
            </a:r>
          </a:p>
          <a:p>
            <a:r>
              <a:rPr lang="en-US" baseline="0" dirty="0" smtClean="0"/>
              <a:t>Suppose the list starts out empty (i.e. head = NULL)</a:t>
            </a:r>
          </a:p>
          <a:p>
            <a:r>
              <a:rPr lang="en-US" baseline="0" dirty="0" smtClean="0"/>
              <a:t>after two inserts, the correct outcome would be the list contains two nodes, one with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=1, the other with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=2</a:t>
            </a:r>
          </a:p>
          <a:p>
            <a:r>
              <a:rPr lang="en-US" baseline="0" dirty="0" smtClean="0"/>
              <a:t>With the interleaving shown above, the final list contains only one node with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F3AE5-F050-8B46-9612-B7E916FBC08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19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locks are easy to get right, sucks on performance.</a:t>
            </a:r>
          </a:p>
          <a:p>
            <a:r>
              <a:rPr lang="en-US" dirty="0" smtClean="0"/>
              <a:t>Fine-grained</a:t>
            </a:r>
            <a:r>
              <a:rPr lang="en-US" baseline="0" dirty="0" smtClean="0"/>
              <a:t> locks are good for performance, easy to get wrong (and might cause deadlock)</a:t>
            </a:r>
          </a:p>
          <a:p>
            <a:r>
              <a:rPr lang="en-US" baseline="0" dirty="0" smtClean="0"/>
              <a:t>Refer to notes concurrency2.txt on details of this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F3AE5-F050-8B46-9612-B7E916FBC08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Remeber</a:t>
            </a:r>
            <a:r>
              <a:rPr lang="en-US" dirty="0" smtClean="0"/>
              <a:t> the pattern for using conditional variables</a:t>
            </a:r>
            <a:r>
              <a:rPr lang="en-US" baseline="0" dirty="0" smtClean="0"/>
              <a:t> and make sure you understand why certain subtle changes on this basic pattern lead to errors. e.g. why using “while” instead of “if”, why </a:t>
            </a:r>
            <a:r>
              <a:rPr lang="en-US" baseline="0" dirty="0" err="1" smtClean="0"/>
              <a:t>cond_wait</a:t>
            </a:r>
            <a:r>
              <a:rPr lang="en-US" baseline="0" dirty="0" smtClean="0"/>
              <a:t> must take </a:t>
            </a:r>
            <a:r>
              <a:rPr lang="en-US" baseline="0" dirty="0" err="1" smtClean="0"/>
              <a:t>mutex</a:t>
            </a:r>
            <a:r>
              <a:rPr lang="en-US" baseline="0" dirty="0" smtClean="0"/>
              <a:t> as an argument, why one must set the condition to be true while holding the </a:t>
            </a:r>
            <a:r>
              <a:rPr lang="en-US" baseline="0" dirty="0" err="1" smtClean="0"/>
              <a:t>mutex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F3AE5-F050-8B46-9612-B7E916FBC08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57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you understand</a:t>
            </a:r>
            <a:r>
              <a:rPr lang="en-US" baseline="0" dirty="0" smtClean="0"/>
              <a:t> w</a:t>
            </a:r>
            <a:r>
              <a:rPr lang="en-US" dirty="0" smtClean="0"/>
              <a:t>hy atomic instructions must be used instead of ordinary memory load/store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mov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F3AE5-F050-8B46-9612-B7E916FBC08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4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is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F3AE5-F050-8B46-9612-B7E916FBC0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79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is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F3AE5-F050-8B46-9612-B7E916FBC0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7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F3AE5-F050-8B46-9612-B7E916FBC0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8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F3AE5-F050-8B46-9612-B7E916FBC0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8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F3AE5-F050-8B46-9612-B7E916FBC0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F3AE5-F050-8B46-9612-B7E916FBC0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583532" y="519340"/>
            <a:ext cx="5978923" cy="25626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218407" y="3257777"/>
            <a:ext cx="6707187" cy="30876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45BC-A530-984D-B230-8A5B880DA0A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ACD-8CBA-1443-AEEB-2A4BC899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45BC-A530-984D-B230-8A5B880DA0A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ACD-8CBA-1443-AEEB-2A4BC899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8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45BC-A530-984D-B230-8A5B880DA0A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ACD-8CBA-1443-AEEB-2A4BC899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45BC-A530-984D-B230-8A5B880DA0A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ACD-8CBA-1443-AEEB-2A4BC899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5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45BC-A530-984D-B230-8A5B880DA0A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ACD-8CBA-1443-AEEB-2A4BC899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9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45BC-A530-984D-B230-8A5B880DA0A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ACD-8CBA-1443-AEEB-2A4BC899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4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45BC-A530-984D-B230-8A5B880DA0A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ACD-8CBA-1443-AEEB-2A4BC899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45BC-A530-984D-B230-8A5B880DA0A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ACD-8CBA-1443-AEEB-2A4BC899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45BC-A530-984D-B230-8A5B880DA0A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ACD-8CBA-1443-AEEB-2A4BC899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8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45BC-A530-984D-B230-8A5B880DA0A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ACD-8CBA-1443-AEEB-2A4BC899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3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45BC-A530-984D-B230-8A5B880DA0A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ACD-8CBA-1443-AEEB-2A4BC899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1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45BC-A530-984D-B230-8A5B880DA0A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8DACD-8CBA-1443-AEEB-2A4BC899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5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Review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Jinyang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5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1134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Pointers are addresses 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must be aware of whether the </a:t>
            </a:r>
            <a:r>
              <a:rPr lang="en-US" dirty="0" smtClean="0"/>
              <a:t>address is valid (points </a:t>
            </a:r>
            <a:r>
              <a:rPr lang="en-US" dirty="0"/>
              <a:t>to </a:t>
            </a:r>
            <a:r>
              <a:rPr lang="en-US" dirty="0" smtClean="0"/>
              <a:t>some allocated variable)</a:t>
            </a:r>
          </a:p>
          <a:p>
            <a:pPr lvl="1"/>
            <a:r>
              <a:rPr lang="en-US" dirty="0" smtClean="0"/>
              <a:t>0 (NULL) is always an invalid address.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8224" y="3551694"/>
            <a:ext cx="3913891" cy="2862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void add(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*x) {</a:t>
            </a:r>
          </a:p>
          <a:p>
            <a:r>
              <a:rPr lang="en-US" dirty="0" smtClean="0">
                <a:latin typeface="Courier"/>
                <a:cs typeface="Courier"/>
              </a:rPr>
              <a:t>  (*x) = (*x) + 1;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v</a:t>
            </a:r>
            <a:r>
              <a:rPr lang="en-US" dirty="0" smtClean="0">
                <a:latin typeface="Courier"/>
                <a:cs typeface="Courier"/>
              </a:rPr>
              <a:t>oid main() {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y = 0;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*x = &amp;y;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add(x);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 smtClean="0">
                <a:latin typeface="Courier"/>
                <a:cs typeface="Courier"/>
              </a:rPr>
              <a:t>(“x is %d\n”, *x);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6463" y="5157331"/>
            <a:ext cx="2621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What’s the output?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6792" y="5805046"/>
            <a:ext cx="2556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Answer: Likely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segmentation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fault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651001" y="5395761"/>
            <a:ext cx="675807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7458" y="5124798"/>
            <a:ext cx="1639350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1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531059"/>
            <a:ext cx="3913891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*</a:t>
            </a:r>
          </a:p>
          <a:p>
            <a:r>
              <a:rPr lang="en-US" dirty="0" smtClean="0">
                <a:latin typeface="Courier"/>
                <a:cs typeface="Courier"/>
              </a:rPr>
              <a:t>sum(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x,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y) {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z = x + y;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return &amp;z;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void main() {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*r1 = sum(1,1);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*r2 = sum(*r1, 1);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 smtClean="0">
                <a:latin typeface="Courier"/>
                <a:cs typeface="Courier"/>
              </a:rPr>
              <a:t>(“%d\n”, *r2);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6463" y="5157331"/>
            <a:ext cx="2621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What’s the output?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6792" y="5805046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Answer: likely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garbage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417638"/>
            <a:ext cx="8229600" cy="21134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Pointers are addresses .</a:t>
            </a:r>
          </a:p>
          <a:p>
            <a:r>
              <a:rPr lang="en-US" smtClean="0"/>
              <a:t>You must be aware of whether the address is valid (points to some allocated variable)</a:t>
            </a:r>
          </a:p>
          <a:p>
            <a:pPr lvl="1"/>
            <a:r>
              <a:rPr lang="en-US" smtClean="0"/>
              <a:t>0 (NULL) is always an invalid address.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1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4501"/>
            <a:ext cx="8229600" cy="1106264"/>
          </a:xfrm>
        </p:spPr>
        <p:txBody>
          <a:bodyPr>
            <a:normAutofit/>
          </a:bodyPr>
          <a:lstStyle/>
          <a:p>
            <a:r>
              <a:rPr lang="en-US" dirty="0" smtClean="0"/>
              <a:t>Arrays store a set of identically typed elements contiguously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1932" y="2664094"/>
            <a:ext cx="6650056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void main() {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nums</a:t>
            </a:r>
            <a:r>
              <a:rPr lang="en-US" sz="2000" dirty="0" smtClean="0">
                <a:latin typeface="Courier"/>
                <a:cs typeface="Courier"/>
              </a:rPr>
              <a:t>[5] = {1, 2, 3, 4, 5};</a:t>
            </a:r>
          </a:p>
          <a:p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*p;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p = </a:t>
            </a:r>
            <a:r>
              <a:rPr lang="en-US" sz="2000" dirty="0" err="1" smtClean="0">
                <a:latin typeface="Courier"/>
                <a:cs typeface="Courier"/>
              </a:rPr>
              <a:t>nums</a:t>
            </a:r>
            <a:r>
              <a:rPr lang="en-US" sz="2000" dirty="0" smtClean="0">
                <a:latin typeface="Courier"/>
                <a:cs typeface="Courier"/>
              </a:rPr>
              <a:t> + </a:t>
            </a:r>
            <a:r>
              <a:rPr lang="en-US" sz="2000" dirty="0" smtClean="0">
                <a:latin typeface="Courier"/>
                <a:cs typeface="Courier"/>
              </a:rPr>
              <a:t>3; </a:t>
            </a:r>
            <a:r>
              <a:rPr lang="en-US" sz="2000" dirty="0" smtClean="0">
                <a:latin typeface="Courier"/>
                <a:cs typeface="Courier"/>
              </a:rPr>
              <a:t>	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p++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err="1" smtClean="0">
                <a:latin typeface="Courier"/>
                <a:cs typeface="Courier"/>
              </a:rPr>
              <a:t>printf</a:t>
            </a:r>
            <a:r>
              <a:rPr lang="en-US" sz="2000" dirty="0" smtClean="0">
                <a:latin typeface="Courier"/>
                <a:cs typeface="Courier"/>
              </a:rPr>
              <a:t>(“%d\n”, *p);</a:t>
            </a:r>
          </a:p>
          <a:p>
            <a:r>
              <a:rPr lang="en-US" sz="2000" dirty="0">
                <a:latin typeface="Courier"/>
                <a:cs typeface="Courier"/>
              </a:rPr>
              <a:t>}</a:t>
            </a:r>
            <a:endParaRPr lang="en-US" sz="2000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6463" y="5157331"/>
            <a:ext cx="2621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What’s the output?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6792" y="5805046"/>
            <a:ext cx="143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Answer: </a:t>
            </a:r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2426" y="3506040"/>
            <a:ext cx="399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// equivalent to p = &amp;</a:t>
            </a:r>
            <a:r>
              <a:rPr lang="en-US" sz="2400" dirty="0" err="1" smtClean="0">
                <a:solidFill>
                  <a:srgbClr val="FF0000"/>
                </a:solidFill>
              </a:rPr>
              <a:t>nums</a:t>
            </a:r>
            <a:r>
              <a:rPr lang="en-US" sz="2400" dirty="0" smtClean="0">
                <a:solidFill>
                  <a:srgbClr val="FF0000"/>
                </a:solidFill>
              </a:rPr>
              <a:t>[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4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210"/>
            <a:ext cx="8229600" cy="1106264"/>
          </a:xfrm>
        </p:spPr>
        <p:txBody>
          <a:bodyPr>
            <a:normAutofit/>
          </a:bodyPr>
          <a:lstStyle/>
          <a:p>
            <a:r>
              <a:rPr lang="en-US" dirty="0" smtClean="0"/>
              <a:t>Pointer arithmetic is dependent on the pointer type.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1932" y="2664094"/>
            <a:ext cx="6650056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void main() {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nums</a:t>
            </a:r>
            <a:r>
              <a:rPr lang="en-US" sz="2000" dirty="0" smtClean="0">
                <a:latin typeface="Courier"/>
                <a:cs typeface="Courier"/>
              </a:rPr>
              <a:t>[5] = {1, 2, 3, 4, 5};</a:t>
            </a:r>
          </a:p>
          <a:p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smtClean="0">
                <a:latin typeface="Courier"/>
                <a:cs typeface="Courier"/>
              </a:rPr>
              <a:t>char *</a:t>
            </a:r>
            <a:r>
              <a:rPr lang="en-US" sz="2000" dirty="0" smtClean="0">
                <a:latin typeface="Courier"/>
                <a:cs typeface="Courier"/>
              </a:rPr>
              <a:t>p;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p = </a:t>
            </a:r>
            <a:r>
              <a:rPr lang="en-US" sz="2000" dirty="0" smtClean="0">
                <a:latin typeface="Courier"/>
                <a:cs typeface="Courier"/>
              </a:rPr>
              <a:t>(char *)</a:t>
            </a:r>
            <a:r>
              <a:rPr lang="en-US" sz="2000" dirty="0" err="1" smtClean="0">
                <a:latin typeface="Courier"/>
                <a:cs typeface="Courier"/>
              </a:rPr>
              <a:t>nums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+ </a:t>
            </a:r>
            <a:r>
              <a:rPr lang="en-US" sz="2000" dirty="0" smtClean="0">
                <a:latin typeface="Courier"/>
                <a:cs typeface="Courier"/>
              </a:rPr>
              <a:t>3; </a:t>
            </a:r>
            <a:r>
              <a:rPr lang="en-US" sz="2000" dirty="0" smtClean="0">
                <a:latin typeface="Courier"/>
                <a:cs typeface="Courier"/>
              </a:rPr>
              <a:t>	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</a:rPr>
              <a:t>p++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err="1" smtClean="0">
                <a:latin typeface="Courier"/>
                <a:cs typeface="Courier"/>
              </a:rPr>
              <a:t>printf</a:t>
            </a:r>
            <a:r>
              <a:rPr lang="en-US" sz="2000" dirty="0" smtClean="0">
                <a:latin typeface="Courier"/>
                <a:cs typeface="Courier"/>
              </a:rPr>
              <a:t>(“%d\n”, </a:t>
            </a:r>
            <a:r>
              <a:rPr lang="en-US" sz="2000" dirty="0" smtClean="0">
                <a:latin typeface="Courier"/>
                <a:cs typeface="Courier"/>
              </a:rPr>
              <a:t>*(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*)p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</a:p>
          <a:p>
            <a:r>
              <a:rPr lang="en-US" sz="2000" dirty="0">
                <a:latin typeface="Courier"/>
                <a:cs typeface="Courier"/>
              </a:rPr>
              <a:t>}</a:t>
            </a:r>
            <a:endParaRPr lang="en-US" sz="2000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6463" y="5157331"/>
            <a:ext cx="2621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What’s the output?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6792" y="5805046"/>
            <a:ext cx="143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Answer: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1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Little vs. Big Endian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1932" y="1913790"/>
            <a:ext cx="6650056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void main() {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x = 1&lt;&lt;31;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char *y;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y = (char *)&amp;x;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for (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 = 0;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 &lt; 4;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++) {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</a:t>
            </a:r>
            <a:r>
              <a:rPr lang="en-US" sz="2000" dirty="0" err="1" smtClean="0">
                <a:latin typeface="Courier"/>
                <a:cs typeface="Courier"/>
              </a:rPr>
              <a:t>printf</a:t>
            </a:r>
            <a:r>
              <a:rPr lang="en-US" sz="2000" dirty="0" smtClean="0">
                <a:latin typeface="Courier"/>
                <a:cs typeface="Courier"/>
              </a:rPr>
              <a:t>(“%d “, y[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]);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}</a:t>
            </a:r>
          </a:p>
          <a:p>
            <a:r>
              <a:rPr lang="en-US" sz="20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6463" y="5157331"/>
            <a:ext cx="2621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What’s the output?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6792" y="5805046"/>
            <a:ext cx="2516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Answer: 0 0 0 -128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(little Endian)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80148" y="2159176"/>
            <a:ext cx="426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// equivalent to x = 0x80000000;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09098" y="5158278"/>
            <a:ext cx="0" cy="1483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2391018" y="5859509"/>
            <a:ext cx="120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</a:t>
            </a:r>
            <a:r>
              <a:rPr lang="en-US" dirty="0" err="1" smtClean="0"/>
              <a:t>addr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03612"/>
              </p:ext>
            </p:extLst>
          </p:nvPr>
        </p:nvGraphicFramePr>
        <p:xfrm>
          <a:off x="1373926" y="4850374"/>
          <a:ext cx="1231385" cy="19093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1385"/>
              </a:tblGrid>
              <a:tr h="47733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7733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7733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7733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75695"/>
              </p:ext>
            </p:extLst>
          </p:nvPr>
        </p:nvGraphicFramePr>
        <p:xfrm>
          <a:off x="1373926" y="4850374"/>
          <a:ext cx="1231385" cy="19093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1385"/>
              </a:tblGrid>
              <a:tr h="4773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0x80</a:t>
                      </a:r>
                      <a:endParaRPr lang="en-US" sz="2000" dirty="0"/>
                    </a:p>
                  </a:txBody>
                  <a:tcPr/>
                </a:tc>
              </a:tr>
              <a:tr h="4773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0x00</a:t>
                      </a:r>
                      <a:endParaRPr lang="en-US" sz="2000" dirty="0"/>
                    </a:p>
                  </a:txBody>
                  <a:tcPr/>
                </a:tc>
              </a:tr>
              <a:tr h="4773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0x00</a:t>
                      </a:r>
                      <a:endParaRPr lang="en-US" sz="2000" dirty="0"/>
                    </a:p>
                  </a:txBody>
                  <a:tcPr/>
                </a:tc>
              </a:tr>
              <a:tr h="4773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7520" y="6364383"/>
            <a:ext cx="34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755" y="6367899"/>
            <a:ext cx="60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y[0]: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5755" y="5844546"/>
            <a:ext cx="60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y[1]: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5755" y="5304055"/>
            <a:ext cx="60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y[2]: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5755" y="4788946"/>
            <a:ext cx="60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y[3]: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1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C: Other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231"/>
            <a:ext cx="8229600" cy="4395364"/>
          </a:xfrm>
        </p:spPr>
        <p:txBody>
          <a:bodyPr>
            <a:normAutofit/>
          </a:bodyPr>
          <a:lstStyle/>
          <a:p>
            <a:r>
              <a:rPr lang="en-US" dirty="0" smtClean="0"/>
              <a:t>ASCII characters</a:t>
            </a:r>
          </a:p>
          <a:p>
            <a:r>
              <a:rPr lang="en-US" dirty="0" smtClean="0"/>
              <a:t>C string</a:t>
            </a:r>
          </a:p>
          <a:p>
            <a:pPr lvl="1"/>
            <a:r>
              <a:rPr lang="en-US" dirty="0" smtClean="0"/>
              <a:t>Null-terminated ASCII character array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malloc</a:t>
            </a:r>
            <a:r>
              <a:rPr lang="en-US" dirty="0" smtClean="0"/>
              <a:t> appropriately</a:t>
            </a:r>
          </a:p>
          <a:p>
            <a:pPr lvl="1"/>
            <a:r>
              <a:rPr lang="en-US" dirty="0" smtClean="0"/>
              <a:t>allocate the right size</a:t>
            </a:r>
          </a:p>
          <a:p>
            <a:pPr lvl="1"/>
            <a:r>
              <a:rPr lang="en-US" dirty="0" smtClean="0"/>
              <a:t>free allocated memory to avoid memory leak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6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#2</a:t>
            </a:r>
            <a:br>
              <a:rPr lang="en-US" dirty="0" smtClean="0"/>
            </a:br>
            <a:r>
              <a:rPr lang="en-US" dirty="0" smtClean="0"/>
              <a:t>Basic Program Execution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2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 Execution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57200" y="2514599"/>
            <a:ext cx="3733800" cy="3247189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7672" y="4216383"/>
            <a:ext cx="533400" cy="652214"/>
          </a:xfrm>
          <a:prstGeom prst="rect">
            <a:avLst/>
          </a:prstGeom>
          <a:solidFill>
            <a:srgbClr val="9BBB5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PC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%rip</a:t>
            </a:r>
            <a:endParaRPr lang="en-US" b="1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7972" y="4174945"/>
            <a:ext cx="1324142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GP Registers</a:t>
            </a:r>
          </a:p>
          <a:p>
            <a:pPr algn="ctr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%</a:t>
            </a:r>
            <a:r>
              <a:rPr lang="en-US" dirty="0" err="1" smtClean="0">
                <a:latin typeface="Calibri" pitchFamily="34" charset="0"/>
              </a:rPr>
              <a:t>rax</a:t>
            </a:r>
            <a:r>
              <a:rPr lang="en-US" dirty="0" smtClean="0">
                <a:latin typeface="Calibri" pitchFamily="34" charset="0"/>
              </a:rPr>
              <a:t>, %</a:t>
            </a:r>
            <a:r>
              <a:rPr lang="en-US" dirty="0" err="1" smtClean="0">
                <a:latin typeface="Calibri" pitchFamily="34" charset="0"/>
              </a:rPr>
              <a:t>rbx</a:t>
            </a:r>
            <a:r>
              <a:rPr lang="en-US" dirty="0" smtClean="0">
                <a:latin typeface="Calibri" pitchFamily="34" charset="0"/>
              </a:rPr>
              <a:t>,...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943600" y="25146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248400" y="31779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Stack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191000" y="3149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91000" y="36830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191000" y="42164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191000" y="2743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91000" y="33020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191000" y="38354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868955" y="5026509"/>
            <a:ext cx="1848853" cy="601579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866858" y="4207013"/>
            <a:ext cx="1297406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floating point</a:t>
            </a:r>
          </a:p>
          <a:p>
            <a:pPr algn="ctr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registers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47972" y="2973624"/>
            <a:ext cx="1445125" cy="7620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ALU</a:t>
            </a:r>
          </a:p>
          <a:p>
            <a:pPr algn="ctr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arithetic</a:t>
            </a:r>
            <a:r>
              <a:rPr lang="en-US" dirty="0" smtClean="0">
                <a:latin typeface="Calibri" pitchFamily="34" charset="0"/>
              </a:rPr>
              <a:t> logic </a:t>
            </a:r>
          </a:p>
          <a:p>
            <a:pPr algn="ctr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unit)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691072" y="2743200"/>
            <a:ext cx="1324142" cy="992424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Floating </a:t>
            </a:r>
          </a:p>
          <a:p>
            <a:pPr algn="ctr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point </a:t>
            </a:r>
          </a:p>
          <a:p>
            <a:pPr algn="ctr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unit</a:t>
            </a:r>
          </a:p>
          <a:p>
            <a:pPr algn="ctr">
              <a:lnSpc>
                <a:spcPct val="100000"/>
              </a:lnSpc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7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Mov</a:t>
            </a:r>
            <a:r>
              <a:rPr lang="en-US" dirty="0" smtClean="0"/>
              <a:t> instruction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err="1" smtClean="0">
                <a:solidFill>
                  <a:srgbClr val="0000FF"/>
                </a:solidFill>
              </a:rPr>
              <a:t>q</a:t>
            </a:r>
            <a:r>
              <a:rPr lang="en-US" dirty="0" smtClean="0"/>
              <a:t> </a:t>
            </a:r>
            <a:r>
              <a:rPr lang="en-US" dirty="0"/>
              <a:t>0x1(%</a:t>
            </a:r>
            <a:r>
              <a:rPr lang="en-US" dirty="0" err="1"/>
              <a:t>rax</a:t>
            </a:r>
            <a:r>
              <a:rPr lang="en-US" dirty="0"/>
              <a:t>, %</a:t>
            </a:r>
            <a:r>
              <a:rPr lang="en-US" dirty="0" err="1"/>
              <a:t>rbx</a:t>
            </a:r>
            <a:r>
              <a:rPr lang="en-US" dirty="0"/>
              <a:t>, 2), %</a:t>
            </a:r>
            <a:r>
              <a:rPr lang="en-US" dirty="0" err="1" smtClean="0"/>
              <a:t>rdx</a:t>
            </a:r>
            <a:endParaRPr lang="en-US" dirty="0" smtClean="0"/>
          </a:p>
          <a:p>
            <a:r>
              <a:rPr lang="en-US" dirty="0" smtClean="0"/>
              <a:t>Arithmetic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err="1" smtClean="0"/>
              <a:t>add</a:t>
            </a:r>
            <a:r>
              <a:rPr lang="en-US" dirty="0" err="1" smtClean="0">
                <a:solidFill>
                  <a:srgbClr val="0000FF"/>
                </a:solidFill>
              </a:rPr>
              <a:t>l</a:t>
            </a:r>
            <a:r>
              <a:rPr lang="en-US" dirty="0" smtClean="0"/>
              <a:t> </a:t>
            </a:r>
            <a:r>
              <a:rPr lang="en-US" dirty="0" smtClean="0"/>
              <a:t>%</a:t>
            </a:r>
            <a:r>
              <a:rPr lang="en-US" dirty="0" err="1" smtClean="0"/>
              <a:t>eax</a:t>
            </a:r>
            <a:r>
              <a:rPr lang="en-US" dirty="0" smtClean="0"/>
              <a:t>, %</a:t>
            </a:r>
            <a:r>
              <a:rPr lang="en-US" dirty="0" err="1" smtClean="0"/>
              <a:t>ebx</a:t>
            </a:r>
            <a:endParaRPr lang="en-US" dirty="0" smtClean="0"/>
          </a:p>
          <a:p>
            <a:pPr lvl="1"/>
            <a:r>
              <a:rPr lang="en-US" dirty="0" smtClean="0"/>
              <a:t>sub, </a:t>
            </a:r>
            <a:r>
              <a:rPr lang="en-US" dirty="0" err="1" smtClean="0"/>
              <a:t>mul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3366FF"/>
                </a:solidFill>
              </a:rPr>
              <a:t>lea </a:t>
            </a:r>
            <a:r>
              <a:rPr lang="en-US" dirty="0" smtClean="0"/>
              <a:t>instruction</a:t>
            </a:r>
          </a:p>
          <a:p>
            <a:pPr lvl="1"/>
            <a:r>
              <a:rPr lang="en-US" dirty="0" err="1" smtClean="0"/>
              <a:t>lea</a:t>
            </a:r>
            <a:r>
              <a:rPr lang="en-US" dirty="0" err="1" smtClean="0">
                <a:solidFill>
                  <a:srgbClr val="0000FF"/>
                </a:solidFill>
              </a:rPr>
              <a:t>q</a:t>
            </a:r>
            <a:r>
              <a:rPr lang="en-US" dirty="0" smtClean="0"/>
              <a:t> </a:t>
            </a:r>
            <a:r>
              <a:rPr lang="en-US" dirty="0" smtClean="0"/>
              <a:t>0x1(%</a:t>
            </a:r>
            <a:r>
              <a:rPr lang="en-US" dirty="0" err="1" smtClean="0"/>
              <a:t>rax</a:t>
            </a:r>
            <a:r>
              <a:rPr lang="en-US" dirty="0" smtClean="0"/>
              <a:t>, %</a:t>
            </a:r>
            <a:r>
              <a:rPr lang="en-US" dirty="0" err="1" smtClean="0"/>
              <a:t>rbx</a:t>
            </a:r>
            <a:r>
              <a:rPr lang="en-US" dirty="0" smtClean="0"/>
              <a:t>, 2), %</a:t>
            </a:r>
            <a:r>
              <a:rPr lang="en-US" dirty="0" err="1" smtClean="0"/>
              <a:t>rdx</a:t>
            </a:r>
            <a:endParaRPr lang="en-US" dirty="0" smtClean="0"/>
          </a:p>
          <a:p>
            <a:r>
              <a:rPr lang="en-US" dirty="0" smtClean="0"/>
              <a:t>Bitwise-operations: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shl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shr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sal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saq</a:t>
            </a:r>
            <a:r>
              <a:rPr lang="en-US" dirty="0" smtClean="0">
                <a:solidFill>
                  <a:srgbClr val="000000"/>
                </a:solidFill>
              </a:rPr>
              <a:t>, and, or, </a:t>
            </a:r>
            <a:r>
              <a:rPr lang="en-US" dirty="0" err="1" smtClean="0">
                <a:solidFill>
                  <a:srgbClr val="000000"/>
                </a:solidFill>
              </a:rPr>
              <a:t>xor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2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Normal control flow is linear</a:t>
            </a:r>
          </a:p>
          <a:p>
            <a:pPr lvl="1"/>
            <a:r>
              <a:rPr lang="en-US" dirty="0" smtClean="0"/>
              <a:t>load instruction stored at address %rip</a:t>
            </a:r>
          </a:p>
          <a:p>
            <a:pPr lvl="1"/>
            <a:r>
              <a:rPr lang="en-US" dirty="0" smtClean="0"/>
              <a:t>execute it</a:t>
            </a:r>
          </a:p>
          <a:p>
            <a:pPr lvl="1"/>
            <a:r>
              <a:rPr lang="en-US" dirty="0" smtClean="0"/>
              <a:t>%rip = %rip + (length of instruction)</a:t>
            </a:r>
          </a:p>
          <a:p>
            <a:r>
              <a:rPr lang="en-US" dirty="0" smtClean="0"/>
              <a:t>Non-linear Control flow</a:t>
            </a:r>
          </a:p>
          <a:p>
            <a:pPr lvl="1"/>
            <a:r>
              <a:rPr lang="en-US" dirty="0" smtClean="0"/>
              <a:t>combination of two types of instructions</a:t>
            </a:r>
          </a:p>
          <a:p>
            <a:pPr lvl="2"/>
            <a:r>
              <a:rPr lang="en-US" dirty="0" smtClean="0"/>
              <a:t>instructions that set conditional codes, CF, ZF, SF, OF</a:t>
            </a:r>
          </a:p>
          <a:p>
            <a:pPr lvl="2"/>
            <a:r>
              <a:rPr lang="en-US" dirty="0" err="1" smtClean="0"/>
              <a:t>jmp</a:t>
            </a:r>
            <a:r>
              <a:rPr lang="en-US" dirty="0" smtClean="0"/>
              <a:t> instructions that may or may not jump depending on condition codes</a:t>
            </a:r>
          </a:p>
          <a:p>
            <a:pPr lvl="1"/>
            <a:r>
              <a:rPr lang="en-US" dirty="0" smtClean="0"/>
              <a:t>condition codes can be set </a:t>
            </a:r>
          </a:p>
          <a:p>
            <a:pPr lvl="2"/>
            <a:r>
              <a:rPr lang="en-US" dirty="0" smtClean="0"/>
              <a:t>implicitly: add, sub ..</a:t>
            </a:r>
          </a:p>
          <a:p>
            <a:pPr lvl="2"/>
            <a:r>
              <a:rPr lang="en-US" dirty="0" smtClean="0"/>
              <a:t>explicitly: </a:t>
            </a:r>
            <a:r>
              <a:rPr lang="en-US" dirty="0" err="1" smtClean="0"/>
              <a:t>cmp</a:t>
            </a:r>
            <a:r>
              <a:rPr lang="en-US" dirty="0" smtClean="0"/>
              <a:t>, test,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4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8896" cy="4525963"/>
          </a:xfrm>
        </p:spPr>
        <p:txBody>
          <a:bodyPr/>
          <a:lstStyle/>
          <a:p>
            <a:r>
              <a:rPr lang="en-US" dirty="0" smtClean="0"/>
              <a:t>100 </a:t>
            </a:r>
            <a:r>
              <a:rPr lang="en-US" dirty="0" smtClean="0"/>
              <a:t>minutes</a:t>
            </a:r>
            <a:endParaRPr lang="en-US" dirty="0" smtClean="0"/>
          </a:p>
          <a:p>
            <a:pPr lvl="1"/>
            <a:r>
              <a:rPr lang="en-US" dirty="0" smtClean="0"/>
              <a:t>Cover all materials</a:t>
            </a:r>
          </a:p>
          <a:p>
            <a:pPr lvl="1"/>
            <a:r>
              <a:rPr lang="en-US" dirty="0" smtClean="0"/>
              <a:t>More emphasis on the second half of class (</a:t>
            </a:r>
            <a:r>
              <a:rPr lang="en-US" dirty="0" smtClean="0"/>
              <a:t>70%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Closed book</a:t>
            </a:r>
          </a:p>
          <a:p>
            <a:pPr lvl="1"/>
            <a:r>
              <a:rPr lang="en-US" dirty="0" smtClean="0"/>
              <a:t>except for one double-sided cheat sheet</a:t>
            </a:r>
            <a:endParaRPr lang="en-US" dirty="0"/>
          </a:p>
          <a:p>
            <a:pPr lvl="1"/>
            <a:r>
              <a:rPr lang="en-US" dirty="0" smtClean="0"/>
              <a:t>No electronic devices</a:t>
            </a:r>
          </a:p>
          <a:p>
            <a:r>
              <a:rPr lang="en-US" dirty="0" smtClean="0"/>
              <a:t>Read all questions, do the easier ones first.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587554"/>
            <a:ext cx="85445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Disclaimer: this review is not complete.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Not all exam materials are covered by this review!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56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execution</a:t>
            </a:r>
            <a:endParaRPr lang="en-US" dirty="0"/>
          </a:p>
        </p:txBody>
      </p:sp>
      <p:sp>
        <p:nvSpPr>
          <p:cNvPr id="4" name="Rectangle 5"/>
          <p:cNvSpPr>
            <a:spLocks/>
          </p:cNvSpPr>
          <p:nvPr/>
        </p:nvSpPr>
        <p:spPr bwMode="auto">
          <a:xfrm>
            <a:off x="5419796" y="3370263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5419796" y="3675063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 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5419796" y="5487987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5419796" y="1389063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0"/>
          <p:cNvSpPr>
            <a:spLocks/>
          </p:cNvSpPr>
          <p:nvPr/>
        </p:nvSpPr>
        <p:spPr bwMode="auto">
          <a:xfrm>
            <a:off x="5419796" y="2760663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9" name="Rectangle 11"/>
          <p:cNvSpPr>
            <a:spLocks/>
          </p:cNvSpPr>
          <p:nvPr/>
        </p:nvSpPr>
        <p:spPr bwMode="auto">
          <a:xfrm>
            <a:off x="4289496" y="2219326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0" name="AutoShape 12"/>
          <p:cNvSpPr>
            <a:spLocks/>
          </p:cNvSpPr>
          <p:nvPr/>
        </p:nvSpPr>
        <p:spPr bwMode="auto">
          <a:xfrm>
            <a:off x="5035621" y="1389063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4532384" y="627697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16"/>
          <p:cNvSpPr>
            <a:spLocks/>
          </p:cNvSpPr>
          <p:nvPr/>
        </p:nvSpPr>
        <p:spPr bwMode="auto">
          <a:xfrm>
            <a:off x="3059184" y="5808663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408788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/>
                <a:cs typeface="Consolas"/>
              </a:rPr>
              <a:t>call, ret</a:t>
            </a:r>
          </a:p>
          <a:p>
            <a:r>
              <a:rPr lang="en-US" dirty="0" smtClean="0">
                <a:latin typeface="Consolas"/>
                <a:cs typeface="Consolas"/>
              </a:rPr>
              <a:t>push, pop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rsp</a:t>
            </a:r>
            <a:endParaRPr lang="en-US" dirty="0" smtClean="0"/>
          </a:p>
          <a:p>
            <a:r>
              <a:rPr lang="en-US" dirty="0" smtClean="0"/>
              <a:t>C calling convention</a:t>
            </a:r>
          </a:p>
          <a:p>
            <a:pPr lvl="1"/>
            <a:r>
              <a:rPr lang="en-US" dirty="0" smtClean="0"/>
              <a:t>first 6 arguments in </a:t>
            </a:r>
            <a:r>
              <a:rPr lang="en-US" altLang="zh-CN" dirty="0"/>
              <a:t>%</a:t>
            </a:r>
            <a:r>
              <a:rPr lang="en-US" altLang="zh-CN" dirty="0" err="1"/>
              <a:t>rdi</a:t>
            </a:r>
            <a:r>
              <a:rPr lang="en-US" altLang="zh-CN" dirty="0"/>
              <a:t>, %</a:t>
            </a:r>
            <a:r>
              <a:rPr lang="en-US" altLang="zh-CN" dirty="0" err="1"/>
              <a:t>rsi</a:t>
            </a:r>
            <a:r>
              <a:rPr lang="en-US" altLang="zh-CN" dirty="0"/>
              <a:t>, %</a:t>
            </a:r>
            <a:r>
              <a:rPr lang="en-US" altLang="zh-CN" dirty="0" err="1"/>
              <a:t>rdx</a:t>
            </a:r>
            <a:r>
              <a:rPr lang="en-US" altLang="zh-CN" dirty="0"/>
              <a:t>, %</a:t>
            </a:r>
            <a:r>
              <a:rPr lang="en-US" altLang="zh-CN" dirty="0" err="1"/>
              <a:t>rcx</a:t>
            </a:r>
            <a:r>
              <a:rPr lang="en-US" altLang="zh-CN" dirty="0"/>
              <a:t>, %r8, %r9</a:t>
            </a:r>
            <a:endParaRPr lang="en-US" dirty="0" smtClean="0"/>
          </a:p>
          <a:p>
            <a:pPr lvl="1"/>
            <a:r>
              <a:rPr lang="en-US" dirty="0" smtClean="0"/>
              <a:t>return value: %</a:t>
            </a:r>
            <a:r>
              <a:rPr lang="en-US" dirty="0" err="1" smtClean="0"/>
              <a:t>rax</a:t>
            </a:r>
            <a:endParaRPr lang="en-US" dirty="0"/>
          </a:p>
          <a:p>
            <a:pPr lvl="1"/>
            <a:r>
              <a:rPr lang="en-US" dirty="0" smtClean="0"/>
              <a:t>caller vs. </a:t>
            </a:r>
            <a:r>
              <a:rPr lang="en-US" dirty="0" err="1" smtClean="0"/>
              <a:t>callee</a:t>
            </a:r>
            <a:r>
              <a:rPr lang="en-US" dirty="0" smtClean="0"/>
              <a:t> save registers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3683" y="6157396"/>
            <a:ext cx="185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smaller addresses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48504" y="141145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larger addresses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914092" y="2018632"/>
            <a:ext cx="13369" cy="3930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5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Buffer Overflow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4306888" y="4521163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857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#3 </a:t>
            </a:r>
            <a:br>
              <a:rPr lang="en-US" dirty="0" smtClean="0"/>
            </a:br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4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implement </a:t>
            </a:r>
            <a:r>
              <a:rPr lang="en-US" dirty="0" err="1" smtClean="0"/>
              <a:t>malloc</a:t>
            </a:r>
            <a:r>
              <a:rPr lang="en-US" dirty="0" smtClean="0"/>
              <a:t>/free?</a:t>
            </a:r>
          </a:p>
          <a:p>
            <a:r>
              <a:rPr lang="en-US" dirty="0" smtClean="0"/>
              <a:t>Goal: high throughput and high utilization</a:t>
            </a:r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to keep track of free blocks</a:t>
            </a:r>
          </a:p>
          <a:p>
            <a:pPr lvl="1"/>
            <a:r>
              <a:rPr lang="en-US" dirty="0" smtClean="0"/>
              <a:t>which free blocks to allocate? </a:t>
            </a:r>
          </a:p>
          <a:p>
            <a:pPr lvl="1"/>
            <a:r>
              <a:rPr lang="en-US" dirty="0" smtClean="0"/>
              <a:t>free is only given a pointer, how to know its block size?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9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42" y="1417638"/>
            <a:ext cx="8955858" cy="46143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implicit list</a:t>
            </a:r>
          </a:p>
          <a:p>
            <a:pPr lvl="1"/>
            <a:r>
              <a:rPr lang="en-US" dirty="0" smtClean="0"/>
              <a:t>one (implicit) list </a:t>
            </a:r>
            <a:r>
              <a:rPr lang="en-US" dirty="0" smtClean="0"/>
              <a:t>contains </a:t>
            </a:r>
            <a:r>
              <a:rPr lang="en-US" dirty="0" smtClean="0"/>
              <a:t>all free and non-free blocks </a:t>
            </a:r>
          </a:p>
          <a:p>
            <a:r>
              <a:rPr lang="en-US" dirty="0" smtClean="0"/>
              <a:t>explicit free list</a:t>
            </a:r>
          </a:p>
          <a:p>
            <a:pPr lvl="1"/>
            <a:r>
              <a:rPr lang="en-US" dirty="0" smtClean="0"/>
              <a:t>one explicit linked list </a:t>
            </a:r>
            <a:r>
              <a:rPr lang="en-US" dirty="0" smtClean="0"/>
              <a:t>contains </a:t>
            </a:r>
            <a:r>
              <a:rPr lang="en-US" dirty="0" smtClean="0"/>
              <a:t>all free blocks</a:t>
            </a:r>
          </a:p>
          <a:p>
            <a:r>
              <a:rPr lang="en-US" dirty="0" smtClean="0"/>
              <a:t>segregated free list</a:t>
            </a:r>
          </a:p>
          <a:p>
            <a:pPr lvl="1"/>
            <a:r>
              <a:rPr lang="en-US" dirty="0" smtClean="0"/>
              <a:t>multiple explicitly linked lists for free blocks,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list corresponds </a:t>
            </a:r>
            <a:r>
              <a:rPr lang="en-US" dirty="0" smtClean="0"/>
              <a:t>to a different size </a:t>
            </a:r>
            <a:r>
              <a:rPr lang="en-US" dirty="0" smtClean="0"/>
              <a:t>class</a:t>
            </a:r>
          </a:p>
          <a:p>
            <a:r>
              <a:rPr lang="en-US" sz="2800" dirty="0" smtClean="0"/>
              <a:t>Buddy system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ach list corresponds to power of 2 size classes.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erge with buddy only.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222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6"/>
          <p:cNvSpPr/>
          <p:nvPr/>
        </p:nvSpPr>
        <p:spPr>
          <a:xfrm>
            <a:off x="243600" y="1643945"/>
            <a:ext cx="1767840" cy="138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矩形 17"/>
          <p:cNvSpPr/>
          <p:nvPr/>
        </p:nvSpPr>
        <p:spPr>
          <a:xfrm>
            <a:off x="243600" y="846715"/>
            <a:ext cx="1767840" cy="487628"/>
          </a:xfrm>
          <a:prstGeom prst="rect">
            <a:avLst/>
          </a:prstGeom>
          <a:solidFill>
            <a:srgbClr val="F2DC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chunk size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矩形 20"/>
          <p:cNvSpPr/>
          <p:nvPr/>
        </p:nvSpPr>
        <p:spPr>
          <a:xfrm>
            <a:off x="1777760" y="846715"/>
            <a:ext cx="233680" cy="504376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0   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23"/>
          <p:cNvSpPr/>
          <p:nvPr/>
        </p:nvSpPr>
        <p:spPr>
          <a:xfrm>
            <a:off x="243600" y="3028999"/>
            <a:ext cx="1767840" cy="371118"/>
          </a:xfrm>
          <a:prstGeom prst="rect">
            <a:avLst/>
          </a:prstGeom>
          <a:solidFill>
            <a:srgbClr val="F2DC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chunk size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矩形 24"/>
          <p:cNvSpPr/>
          <p:nvPr/>
        </p:nvSpPr>
        <p:spPr>
          <a:xfrm>
            <a:off x="1777760" y="3030785"/>
            <a:ext cx="233680" cy="494546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0   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矩形 25"/>
          <p:cNvSpPr/>
          <p:nvPr/>
        </p:nvSpPr>
        <p:spPr>
          <a:xfrm>
            <a:off x="2406457" y="3215451"/>
            <a:ext cx="13250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f</a:t>
            </a:r>
            <a:r>
              <a:rPr kumimoji="1" lang="en-US" altLang="zh-CN" sz="2000" dirty="0" smtClean="0">
                <a:latin typeface="Arial"/>
                <a:cs typeface="Arial"/>
              </a:rPr>
              <a:t>ooter </a:t>
            </a:r>
          </a:p>
          <a:p>
            <a:r>
              <a:rPr kumimoji="1" lang="en-US" altLang="zh-CN" sz="2000" dirty="0" smtClean="0">
                <a:latin typeface="Arial"/>
                <a:cs typeface="Arial"/>
              </a:rPr>
              <a:t>(16 </a:t>
            </a:r>
            <a:r>
              <a:rPr kumimoji="1" lang="en-US" altLang="zh-CN" sz="2000" dirty="0">
                <a:latin typeface="Arial"/>
                <a:cs typeface="Arial"/>
              </a:rPr>
              <a:t>bytes)</a:t>
            </a:r>
            <a:endParaRPr lang="zh-CN" altLang="en-US" sz="2000" dirty="0"/>
          </a:p>
        </p:txBody>
      </p:sp>
      <p:sp>
        <p:nvSpPr>
          <p:cNvPr id="11" name="矩形 17"/>
          <p:cNvSpPr/>
          <p:nvPr/>
        </p:nvSpPr>
        <p:spPr>
          <a:xfrm>
            <a:off x="253760" y="1334343"/>
            <a:ext cx="1767840" cy="369332"/>
          </a:xfrm>
          <a:prstGeom prst="rect">
            <a:avLst/>
          </a:prstGeom>
          <a:solidFill>
            <a:srgbClr val="F2DC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0800" y="1334343"/>
            <a:ext cx="1236712" cy="369332"/>
          </a:xfrm>
          <a:prstGeom prst="rect">
            <a:avLst/>
          </a:prstGeom>
          <a:solidFill>
            <a:srgbClr val="F2DCDB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8B padding</a:t>
            </a:r>
            <a:endParaRPr lang="en-US" dirty="0"/>
          </a:p>
        </p:txBody>
      </p:sp>
      <p:sp>
        <p:nvSpPr>
          <p:cNvPr id="13" name="矩形 23"/>
          <p:cNvSpPr/>
          <p:nvPr/>
        </p:nvSpPr>
        <p:spPr>
          <a:xfrm>
            <a:off x="253760" y="3400117"/>
            <a:ext cx="1767840" cy="410138"/>
          </a:xfrm>
          <a:prstGeom prst="rect">
            <a:avLst/>
          </a:prstGeom>
          <a:solidFill>
            <a:srgbClr val="F2DC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8B padding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矩形 25"/>
          <p:cNvSpPr/>
          <p:nvPr/>
        </p:nvSpPr>
        <p:spPr>
          <a:xfrm>
            <a:off x="2406457" y="1149677"/>
            <a:ext cx="13250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header</a:t>
            </a:r>
          </a:p>
          <a:p>
            <a:r>
              <a:rPr kumimoji="1" lang="en-US" altLang="zh-CN" sz="2000" dirty="0" smtClean="0">
                <a:latin typeface="Arial"/>
                <a:cs typeface="Arial"/>
              </a:rPr>
              <a:t>(16 </a:t>
            </a:r>
            <a:r>
              <a:rPr kumimoji="1" lang="en-US" altLang="zh-CN" sz="2000" dirty="0">
                <a:latin typeface="Arial"/>
                <a:cs typeface="Arial"/>
              </a:rPr>
              <a:t>bytes)</a:t>
            </a:r>
            <a:endParaRPr lang="zh-CN" altLang="en-US" sz="2000" dirty="0"/>
          </a:p>
        </p:txBody>
      </p:sp>
      <p:sp>
        <p:nvSpPr>
          <p:cNvPr id="15" name="Right Brace 14"/>
          <p:cNvSpPr/>
          <p:nvPr/>
        </p:nvSpPr>
        <p:spPr>
          <a:xfrm>
            <a:off x="2175573" y="1000665"/>
            <a:ext cx="230884" cy="57408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>
            <a:off x="1937513" y="3129091"/>
            <a:ext cx="468944" cy="6811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20"/>
          <p:cNvSpPr/>
          <p:nvPr/>
        </p:nvSpPr>
        <p:spPr>
          <a:xfrm>
            <a:off x="3731509" y="357950"/>
            <a:ext cx="571552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unsigned long </a:t>
            </a:r>
            <a:r>
              <a:rPr lang="en-US" altLang="zh-CN" sz="2000" dirty="0" err="1" smtClean="0">
                <a:latin typeface="Consolas"/>
                <a:cs typeface="Consolas"/>
              </a:rPr>
              <a:t>size_and_status</a:t>
            </a:r>
            <a:r>
              <a:rPr lang="en-US" altLang="zh-CN" sz="20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unsigned long padding;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 header;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bool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get_status</a:t>
            </a:r>
            <a:r>
              <a:rPr lang="en-US" altLang="zh-CN" sz="2000" dirty="0" smtClean="0">
                <a:latin typeface="Consolas"/>
                <a:cs typeface="Consolas"/>
              </a:rPr>
              <a:t>(header *h) 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return h-&gt;</a:t>
            </a:r>
            <a:r>
              <a:rPr lang="en-US" altLang="zh-CN" sz="2000" dirty="0" err="1" smtClean="0">
                <a:latin typeface="Consolas"/>
                <a:cs typeface="Consolas"/>
              </a:rPr>
              <a:t>size_and_status</a:t>
            </a:r>
            <a:r>
              <a:rPr lang="en-US" altLang="zh-CN" sz="2000" dirty="0" smtClean="0">
                <a:latin typeface="Consolas"/>
                <a:cs typeface="Consolas"/>
              </a:rPr>
              <a:t> &amp; 0x1L;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size_t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get_chunksize</a:t>
            </a:r>
            <a:r>
              <a:rPr lang="en-US" altLang="zh-CN" sz="2000" dirty="0" smtClean="0">
                <a:latin typeface="Consolas"/>
                <a:cs typeface="Consolas"/>
              </a:rPr>
              <a:t>(header *h) 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return h-&gt;</a:t>
            </a:r>
            <a:r>
              <a:rPr lang="en-US" altLang="zh-CN" sz="2000" dirty="0" err="1" smtClean="0">
                <a:latin typeface="Consolas"/>
                <a:cs typeface="Consolas"/>
              </a:rPr>
              <a:t>size_and_status</a:t>
            </a:r>
            <a:r>
              <a:rPr lang="en-US" altLang="zh-CN" sz="2000" dirty="0" smtClean="0">
                <a:latin typeface="Consolas"/>
                <a:cs typeface="Consolas"/>
              </a:rPr>
              <a:t>&amp; ~(0x1L);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3760" y="4018395"/>
            <a:ext cx="8206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Question: given pointer </a:t>
            </a:r>
            <a:r>
              <a:rPr lang="en-US" sz="2400" dirty="0" smtClean="0"/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 of type </a:t>
            </a:r>
            <a:r>
              <a:rPr lang="en-US" sz="2400" dirty="0" smtClean="0">
                <a:solidFill>
                  <a:srgbClr val="000000"/>
                </a:solidFill>
              </a:rPr>
              <a:t>void *</a:t>
            </a:r>
            <a:r>
              <a:rPr lang="en-US" sz="2400" dirty="0" smtClean="0">
                <a:solidFill>
                  <a:srgbClr val="FF0000"/>
                </a:solidFill>
              </a:rPr>
              <a:t> pointing to the payload,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how to get a pointer to the current, next, previous block? 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4890269"/>
            <a:ext cx="600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curr</a:t>
            </a:r>
            <a:r>
              <a:rPr lang="en-US" sz="2400" dirty="0" smtClean="0"/>
              <a:t> = (header *)((char *) p –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(header));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5294103"/>
            <a:ext cx="6814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next = (header *)((char *)</a:t>
            </a:r>
            <a:r>
              <a:rPr lang="en-US" sz="2400" dirty="0" err="1" smtClean="0"/>
              <a:t>curr</a:t>
            </a:r>
            <a:r>
              <a:rPr lang="en-US" sz="2400" dirty="0" smtClean="0"/>
              <a:t> + </a:t>
            </a:r>
            <a:r>
              <a:rPr lang="en-US" sz="2400" dirty="0" err="1" smtClean="0"/>
              <a:t>get_chunksize</a:t>
            </a:r>
            <a:r>
              <a:rPr lang="en-US" sz="2400" dirty="0" smtClean="0"/>
              <a:t>(</a:t>
            </a:r>
            <a:r>
              <a:rPr lang="en-US" sz="2400" dirty="0" err="1" smtClean="0"/>
              <a:t>curr</a:t>
            </a:r>
            <a:r>
              <a:rPr lang="en-US" sz="2400" dirty="0" smtClean="0"/>
              <a:t>));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5761283"/>
            <a:ext cx="6901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footer = (header *)((char *)</a:t>
            </a:r>
            <a:r>
              <a:rPr lang="en-US" sz="2400" dirty="0" err="1" smtClean="0"/>
              <a:t>curr</a:t>
            </a:r>
            <a:r>
              <a:rPr lang="en-US" sz="2400" dirty="0" smtClean="0"/>
              <a:t> –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(header)); </a:t>
            </a:r>
          </a:p>
          <a:p>
            <a:r>
              <a:rPr lang="en-US" sz="2400" dirty="0" err="1" smtClean="0"/>
              <a:t>prev</a:t>
            </a:r>
            <a:r>
              <a:rPr lang="en-US" sz="2400" dirty="0" smtClean="0"/>
              <a:t> = (header *)((char *)</a:t>
            </a:r>
            <a:r>
              <a:rPr lang="en-US" sz="2400" dirty="0" err="1" smtClean="0"/>
              <a:t>curr-get_chunksize</a:t>
            </a:r>
            <a:r>
              <a:rPr lang="en-US" sz="2400" dirty="0" smtClean="0"/>
              <a:t>(footer));</a:t>
            </a:r>
          </a:p>
        </p:txBody>
      </p:sp>
    </p:spTree>
    <p:extLst>
      <p:ext uri="{BB962C8B-B14F-4D97-AF65-F5344CB8AC3E}">
        <p14:creationId xmlns:p14="http://schemas.microsoft.com/office/powerpoint/2010/main" val="384554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 #4</a:t>
            </a:r>
            <a:br>
              <a:rPr lang="en-US" dirty="0" smtClean="0"/>
            </a:br>
            <a:r>
              <a:rPr lang="en-US" dirty="0" smtClean="0"/>
              <a:t>Advanced topics on program execution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VM, Caching, Multiprocessing</a:t>
            </a:r>
          </a:p>
        </p:txBody>
      </p:sp>
    </p:spTree>
    <p:extLst>
      <p:ext uri="{BB962C8B-B14F-4D97-AF65-F5344CB8AC3E}">
        <p14:creationId xmlns:p14="http://schemas.microsoft.com/office/powerpoint/2010/main" val="301886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memory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60438"/>
            <a:ext cx="9370074" cy="4525963"/>
          </a:xfrm>
        </p:spPr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ser program access virtual address</a:t>
            </a:r>
          </a:p>
          <a:p>
            <a:r>
              <a:rPr lang="en-US" dirty="0" smtClean="0"/>
              <a:t>32-bit address </a:t>
            </a:r>
            <a:r>
              <a:rPr lang="en-US" dirty="0" smtClean="0">
                <a:sym typeface="Wingdings"/>
              </a:rPr>
              <a:t>address range </a:t>
            </a:r>
            <a:r>
              <a:rPr lang="en-US" sz="2000" dirty="0" smtClean="0">
                <a:latin typeface="Consolas"/>
                <a:cs typeface="Consolas"/>
                <a:sym typeface="Wingdings"/>
              </a:rPr>
              <a:t>[0x00000000, 0xffffffff]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49998" y="3300624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24600" y="540619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18213" y="2837620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18213" y="3066220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79402" y="5358570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</a:rPr>
              <a:t>M-1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056313" y="2543932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3639740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6019800" y="3294820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6018213" y="3523420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6324600" y="284238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6324600" y="307098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6324600" y="329958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324600" y="352818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324600" y="3756782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6324600" y="3985382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6018213" y="3752020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6018213" y="3980620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324600" y="4213982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6324600" y="4442582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6018213" y="4209220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6019800" y="4437820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6324600" y="5182357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557652" y="3398723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</a:t>
            </a:r>
            <a:r>
              <a:rPr lang="en-GB" sz="1400" dirty="0" smtClean="0">
                <a:latin typeface="Calibri" pitchFamily="34" charset="0"/>
              </a:rPr>
              <a:t>address</a:t>
            </a:r>
            <a:endParaRPr lang="en-GB" sz="14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27" name="AutoShape 31"/>
          <p:cNvSpPr>
            <a:spLocks/>
          </p:cNvSpPr>
          <p:nvPr/>
        </p:nvSpPr>
        <p:spPr bwMode="auto">
          <a:xfrm>
            <a:off x="7315201" y="3756782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4000500" y="6020557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6324600" y="467163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6018213" y="4672770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400800" y="4906132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32" name="Straight Arrow Connector 31"/>
          <p:cNvCxnSpPr>
            <a:stCxn id="10" idx="3"/>
            <a:endCxn id="19" idx="1"/>
          </p:cNvCxnSpPr>
          <p:nvPr/>
        </p:nvCxnSpPr>
        <p:spPr bwMode="auto">
          <a:xfrm flipV="1">
            <a:off x="4495800" y="3905064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10800000" flipH="1">
            <a:off x="7467601" y="4213982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5400000">
            <a:off x="7080250" y="5129176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hape 60"/>
          <p:cNvCxnSpPr>
            <a:endCxn id="36" idx="2"/>
          </p:cNvCxnSpPr>
          <p:nvPr/>
        </p:nvCxnSpPr>
        <p:spPr bwMode="auto">
          <a:xfrm rot="10800000">
            <a:off x="1524000" y="4173627"/>
            <a:ext cx="6475412" cy="187630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990600" y="3640227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7" name="Straight Arrow Connector 36"/>
          <p:cNvCxnSpPr>
            <a:stCxn id="36" idx="3"/>
          </p:cNvCxnSpPr>
          <p:nvPr/>
        </p:nvCxnSpPr>
        <p:spPr bwMode="auto">
          <a:xfrm flipV="1">
            <a:off x="2057400" y="3902358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2057839" y="3398723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Virtual address</a:t>
            </a:r>
            <a:endParaRPr lang="en-GB" sz="14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(VA</a:t>
            </a:r>
            <a:r>
              <a:rPr lang="en-GB" sz="1400" dirty="0">
                <a:latin typeface="Calibri" pitchFamily="34" charset="0"/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000" y="299663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05400" y="3835073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62200" y="390235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4100</a:t>
            </a:r>
          </a:p>
        </p:txBody>
      </p:sp>
    </p:spTree>
    <p:extLst>
      <p:ext uri="{BB962C8B-B14F-4D97-AF65-F5344CB8AC3E}">
        <p14:creationId xmlns:p14="http://schemas.microsoft.com/office/powerpoint/2010/main" val="3548019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VM: one-level page table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769616" y="1107982"/>
            <a:ext cx="8831344" cy="2223522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8-bit virtual and physical addresses</a:t>
            </a:r>
          </a:p>
          <a:p>
            <a:pPr lvl="1"/>
            <a:r>
              <a:rPr lang="en-US" dirty="0" smtClean="0"/>
              <a:t>16-byte page 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371493" y="2660673"/>
            <a:ext cx="573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many pages in the 8-bit address space?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1493" y="3124669"/>
            <a:ext cx="4263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Answer: 2^8/16 =2^4 = 16 pages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732150" y="3906486"/>
            <a:ext cx="1115943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32150" y="4252874"/>
            <a:ext cx="1115943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732150" y="4599262"/>
            <a:ext cx="1115943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734919" y="4907163"/>
            <a:ext cx="54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....</a:t>
            </a:r>
            <a:endParaRPr lang="en-US" sz="2800" dirty="0"/>
          </a:p>
        </p:txBody>
      </p:sp>
      <p:sp>
        <p:nvSpPr>
          <p:cNvPr id="75" name="Rectangle 74"/>
          <p:cNvSpPr/>
          <p:nvPr/>
        </p:nvSpPr>
        <p:spPr>
          <a:xfrm>
            <a:off x="2734919" y="5460980"/>
            <a:ext cx="1115943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2734919" y="5807368"/>
            <a:ext cx="1115943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734919" y="6145906"/>
            <a:ext cx="1115943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4021257" y="3906486"/>
            <a:ext cx="4660986" cy="2585808"/>
            <a:chOff x="4021257" y="3906486"/>
            <a:chExt cx="4660986" cy="2585808"/>
          </a:xfrm>
        </p:grpSpPr>
        <p:sp>
          <p:nvSpPr>
            <p:cNvPr id="78" name="Right Brace 77"/>
            <p:cNvSpPr/>
            <p:nvPr/>
          </p:nvSpPr>
          <p:spPr>
            <a:xfrm>
              <a:off x="4021257" y="3906486"/>
              <a:ext cx="692654" cy="258580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03279" y="4907163"/>
              <a:ext cx="4078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page table is an array of PTEs. </a:t>
              </a:r>
              <a:endParaRPr lang="en-US" sz="2400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4713911" y="5430383"/>
            <a:ext cx="4580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many PTEs needed to </a:t>
            </a:r>
          </a:p>
          <a:p>
            <a:r>
              <a:rPr lang="en-US" sz="2400" dirty="0" smtClean="0"/>
              <a:t>address all pages in address space?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13911" y="6287766"/>
            <a:ext cx="189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Answer: 16 PTEs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9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80" grpId="0"/>
      <p:bldP spid="8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 VM: one-level page table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769616" y="1107982"/>
            <a:ext cx="8831344" cy="2223522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8-bit virtual and physical addresses</a:t>
            </a:r>
          </a:p>
          <a:p>
            <a:pPr lvl="1"/>
            <a:r>
              <a:rPr lang="en-US" dirty="0" smtClean="0"/>
              <a:t>16-byte page size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59470" y="3810266"/>
            <a:ext cx="1115943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0xA1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559470" y="4156654"/>
            <a:ext cx="1115943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0</a:t>
            </a:r>
            <a:r>
              <a:rPr lang="en-US" sz="2000" dirty="0" smtClean="0">
                <a:solidFill>
                  <a:srgbClr val="000000"/>
                </a:solidFill>
              </a:rPr>
              <a:t>xB1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59470" y="4503042"/>
            <a:ext cx="1115943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0xC0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62239" y="4810943"/>
            <a:ext cx="5990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....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3562239" y="5364760"/>
            <a:ext cx="1115943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0xD0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62239" y="5711148"/>
            <a:ext cx="1115943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0xF1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562239" y="6049686"/>
            <a:ext cx="1115943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0xE0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060214" y="2869839"/>
            <a:ext cx="3386310" cy="1806398"/>
          </a:xfrm>
          <a:prstGeom prst="wedgeRectCallout">
            <a:avLst>
              <a:gd name="adj1" fmla="val -60240"/>
              <a:gd name="adj2" fmla="val 1853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PTE is 1-byte size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52868" y="4135860"/>
            <a:ext cx="3324627" cy="1428738"/>
            <a:chOff x="5752868" y="4135860"/>
            <a:chExt cx="3324627" cy="1428738"/>
          </a:xfrm>
        </p:grpSpPr>
        <p:sp>
          <p:nvSpPr>
            <p:cNvPr id="20" name="Rectangle 19"/>
            <p:cNvSpPr/>
            <p:nvPr/>
          </p:nvSpPr>
          <p:spPr>
            <a:xfrm>
              <a:off x="5752868" y="4137410"/>
              <a:ext cx="290116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50326" y="4137409"/>
              <a:ext cx="290116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30053" y="4135860"/>
              <a:ext cx="290116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20169" y="4135860"/>
              <a:ext cx="290116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99883" y="4137410"/>
              <a:ext cx="290116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97341" y="4137409"/>
              <a:ext cx="290116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477068" y="4135860"/>
              <a:ext cx="290116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67184" y="4135860"/>
              <a:ext cx="290116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ight Brace 4"/>
            <p:cNvSpPr/>
            <p:nvPr/>
          </p:nvSpPr>
          <p:spPr>
            <a:xfrm rot="5400000">
              <a:off x="6108792" y="4297412"/>
              <a:ext cx="463299" cy="102706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54358" y="5149497"/>
              <a:ext cx="615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PPN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endCxn id="28" idx="2"/>
            </p:cNvCxnSpPr>
            <p:nvPr/>
          </p:nvCxnSpPr>
          <p:spPr>
            <a:xfrm flipH="1" flipV="1">
              <a:off x="7912242" y="4482248"/>
              <a:ext cx="361119" cy="6672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912242" y="5195266"/>
              <a:ext cx="116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validity bit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4023" y="2869839"/>
            <a:ext cx="2362200" cy="1607999"/>
            <a:chOff x="164023" y="2869839"/>
            <a:chExt cx="2362200" cy="1607999"/>
          </a:xfrm>
        </p:grpSpPr>
        <p:sp>
          <p:nvSpPr>
            <p:cNvPr id="48" name="Rectangle 47"/>
            <p:cNvSpPr/>
            <p:nvPr/>
          </p:nvSpPr>
          <p:spPr bwMode="auto">
            <a:xfrm>
              <a:off x="164023" y="3380804"/>
              <a:ext cx="2362200" cy="434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400" dirty="0">
                  <a:latin typeface="Consolas"/>
                  <a:cs typeface="Consolas"/>
                </a:rPr>
                <a:t>(</a:t>
              </a:r>
              <a:r>
                <a:rPr lang="en-US" sz="2400" dirty="0" smtClean="0">
                  <a:latin typeface="Consolas"/>
                  <a:cs typeface="Consolas"/>
                </a:rPr>
                <a:t>11010010)</a:t>
              </a:r>
              <a:r>
                <a:rPr lang="en-US" sz="2400" baseline="-25000" dirty="0" smtClean="0">
                  <a:latin typeface="Consolas"/>
                  <a:cs typeface="Consolas"/>
                </a:rPr>
                <a:t>2</a:t>
              </a:r>
              <a:endParaRPr lang="en-US" sz="2400" baseline="-25000" dirty="0" smtClean="0">
                <a:latin typeface="Consolas"/>
                <a:cs typeface="Consola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69837" y="2869839"/>
              <a:ext cx="619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VA: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4023" y="4016173"/>
              <a:ext cx="2104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What’s the PA?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85615" y="6076071"/>
            <a:ext cx="110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ptable</a:t>
            </a:r>
            <a:r>
              <a:rPr lang="en-US" dirty="0" smtClean="0"/>
              <a:t>[0]: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8977" y="5706739"/>
            <a:ext cx="110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ptable</a:t>
            </a:r>
            <a:r>
              <a:rPr lang="en-US" dirty="0" smtClean="0"/>
              <a:t>[1]: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66815" y="5364760"/>
            <a:ext cx="110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ptable</a:t>
            </a:r>
            <a:r>
              <a:rPr lang="en-US" dirty="0" smtClean="0"/>
              <a:t>[2]: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56208" y="4477839"/>
            <a:ext cx="122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ptable</a:t>
            </a:r>
            <a:r>
              <a:rPr lang="en-US" dirty="0" smtClean="0"/>
              <a:t>[13]: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29570" y="4108507"/>
            <a:ext cx="122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ptable</a:t>
            </a:r>
            <a:r>
              <a:rPr lang="en-US" dirty="0" smtClean="0"/>
              <a:t>[14]: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37408" y="3766528"/>
            <a:ext cx="122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ptable</a:t>
            </a:r>
            <a:r>
              <a:rPr lang="en-US" dirty="0" smtClean="0"/>
              <a:t>[15]: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4023" y="4580927"/>
            <a:ext cx="253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Answer: page fault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1891" y="5053633"/>
            <a:ext cx="2362200" cy="1253270"/>
            <a:chOff x="161891" y="5053633"/>
            <a:chExt cx="2362200" cy="125327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61891" y="5410481"/>
              <a:ext cx="2362200" cy="434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400" dirty="0">
                  <a:latin typeface="Consolas"/>
                  <a:cs typeface="Consolas"/>
                </a:rPr>
                <a:t>(</a:t>
              </a:r>
              <a:r>
                <a:rPr lang="en-US" sz="2400" dirty="0" smtClean="0">
                  <a:latin typeface="Consolas"/>
                  <a:cs typeface="Consolas"/>
                </a:rPr>
                <a:t>11100010)</a:t>
              </a:r>
              <a:r>
                <a:rPr lang="en-US" sz="2400" baseline="-25000" dirty="0" smtClean="0">
                  <a:latin typeface="Consolas"/>
                  <a:cs typeface="Consolas"/>
                </a:rPr>
                <a:t>2</a:t>
              </a:r>
              <a:endParaRPr lang="en-US" sz="2400" baseline="-25000" dirty="0" smtClean="0">
                <a:latin typeface="Consolas"/>
                <a:cs typeface="Consola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7705" y="5053633"/>
              <a:ext cx="619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VA:</a:t>
              </a:r>
              <a:endParaRPr lang="en-US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6423" y="5845238"/>
              <a:ext cx="2104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What’s the PA?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16423" y="6306903"/>
            <a:ext cx="1889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Answer: 0xB2</a:t>
            </a:r>
          </a:p>
        </p:txBody>
      </p:sp>
    </p:spTree>
    <p:extLst>
      <p:ext uri="{BB962C8B-B14F-4D97-AF65-F5344CB8AC3E}">
        <p14:creationId xmlns:p14="http://schemas.microsoft.com/office/powerpoint/2010/main" val="422236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/>
      <p:bldP spid="4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learnt (first half)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 language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ointers, bitwise operations</a:t>
            </a:r>
            <a:endParaRPr lang="en-US" dirty="0"/>
          </a:p>
          <a:p>
            <a:pPr lvl="1"/>
            <a:r>
              <a:rPr lang="en-US" dirty="0" smtClean="0"/>
              <a:t>Compilation, linking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 program execution</a:t>
            </a:r>
          </a:p>
          <a:p>
            <a:pPr lvl="1"/>
            <a:r>
              <a:rPr lang="en-US" dirty="0" smtClean="0"/>
              <a:t>Digital representation of numbers and characters</a:t>
            </a:r>
          </a:p>
          <a:p>
            <a:pPr lvl="1"/>
            <a:r>
              <a:rPr lang="en-US" dirty="0" smtClean="0"/>
              <a:t>CPU state vs. memory, basic x86 instructions</a:t>
            </a:r>
          </a:p>
          <a:p>
            <a:pPr lvl="1"/>
            <a:r>
              <a:rPr lang="en-US" dirty="0" smtClean="0"/>
              <a:t>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22747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 VM: Multi-level page table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769616" y="1107982"/>
            <a:ext cx="8831344" cy="2223522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32-bit virtual and physical addresses</a:t>
            </a:r>
          </a:p>
          <a:p>
            <a:pPr lvl="1"/>
            <a:r>
              <a:rPr lang="en-US" dirty="0" smtClean="0"/>
              <a:t>4KB page size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67024" y="2639006"/>
            <a:ext cx="3920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many pages in the 32-bit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address space?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7024" y="3374746"/>
            <a:ext cx="4141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Answer: 2^32/4KB =2^20 pages 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772131" y="2177341"/>
            <a:ext cx="3393063" cy="1917756"/>
            <a:chOff x="5772131" y="2177341"/>
            <a:chExt cx="3393063" cy="1917756"/>
          </a:xfrm>
        </p:grpSpPr>
        <p:sp>
          <p:nvSpPr>
            <p:cNvPr id="20" name="Rectangle 19"/>
            <p:cNvSpPr/>
            <p:nvPr/>
          </p:nvSpPr>
          <p:spPr>
            <a:xfrm>
              <a:off x="5840567" y="2667909"/>
              <a:ext cx="290116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38025" y="2667908"/>
              <a:ext cx="290116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07868" y="2666359"/>
              <a:ext cx="290116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87582" y="2667909"/>
              <a:ext cx="290116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64767" y="2666359"/>
              <a:ext cx="290116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54883" y="2666359"/>
              <a:ext cx="290116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ight Brace 4"/>
            <p:cNvSpPr/>
            <p:nvPr/>
          </p:nvSpPr>
          <p:spPr>
            <a:xfrm rot="5400000">
              <a:off x="6196491" y="2827911"/>
              <a:ext cx="463299" cy="102706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72131" y="3603744"/>
              <a:ext cx="1291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20-bit PPN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endCxn id="28" idx="2"/>
            </p:cNvCxnSpPr>
            <p:nvPr/>
          </p:nvCxnSpPr>
          <p:spPr>
            <a:xfrm flipH="1" flipV="1">
              <a:off x="7999941" y="3012747"/>
              <a:ext cx="361119" cy="6672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999941" y="3725765"/>
              <a:ext cx="116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validity bit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17751" y="2639006"/>
              <a:ext cx="339527" cy="373741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58458" y="2639006"/>
              <a:ext cx="316698" cy="375290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43548" y="2177341"/>
              <a:ext cx="2316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PTE is 4-byte </a:t>
              </a:r>
              <a:r>
                <a:rPr lang="en-US" sz="2400" dirty="0" smtClean="0">
                  <a:solidFill>
                    <a:srgbClr val="000000"/>
                  </a:solidFill>
                </a:rPr>
                <a:t>size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395528" y="6230941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Answer: 4KB/4 = 2^10 PTEs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108903" y="5293164"/>
            <a:ext cx="2668493" cy="1409466"/>
            <a:chOff x="5108903" y="5293164"/>
            <a:chExt cx="2668493" cy="1409466"/>
          </a:xfrm>
        </p:grpSpPr>
        <p:sp>
          <p:nvSpPr>
            <p:cNvPr id="14" name="TextBox 13"/>
            <p:cNvSpPr txBox="1"/>
            <p:nvPr/>
          </p:nvSpPr>
          <p:spPr>
            <a:xfrm>
              <a:off x="5961800" y="5543952"/>
              <a:ext cx="18155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how many PTEs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</a:rPr>
                <a:t>fit in one page?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8" name="Right Brace 17"/>
            <p:cNvSpPr/>
            <p:nvPr/>
          </p:nvSpPr>
          <p:spPr>
            <a:xfrm>
              <a:off x="5108903" y="5293164"/>
              <a:ext cx="355371" cy="14094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67024" y="4174690"/>
            <a:ext cx="4009762" cy="2527940"/>
            <a:chOff x="967024" y="4174690"/>
            <a:chExt cx="4009762" cy="2527940"/>
          </a:xfrm>
        </p:grpSpPr>
        <p:sp>
          <p:nvSpPr>
            <p:cNvPr id="75" name="Rectangle 74"/>
            <p:cNvSpPr/>
            <p:nvPr/>
          </p:nvSpPr>
          <p:spPr>
            <a:xfrm>
              <a:off x="967024" y="4174690"/>
              <a:ext cx="1546664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0x12345001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67024" y="4521078"/>
              <a:ext cx="1546664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...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67024" y="5197564"/>
              <a:ext cx="1546664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0x87354440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430122" y="5293164"/>
              <a:ext cx="1546664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0x22345000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30122" y="5639552"/>
              <a:ext cx="1546664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...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30122" y="6356242"/>
              <a:ext cx="1546664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0x674A0001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67024" y="4848924"/>
              <a:ext cx="1546664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0x85449001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430122" y="6009854"/>
              <a:ext cx="1546664" cy="346388"/>
            </a:xfrm>
            <a:prstGeom prst="rect">
              <a:avLst/>
            </a:prstGeom>
            <a:solidFill>
              <a:srgbClr val="EEECE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0x87354001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513688" y="5022118"/>
              <a:ext cx="854143" cy="16805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513688" y="4305428"/>
              <a:ext cx="916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0223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VM: Multi-level page table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57200" y="1021683"/>
            <a:ext cx="8831344" cy="2223522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32-bit virtual and physical addresses</a:t>
            </a:r>
          </a:p>
          <a:p>
            <a:pPr lvl="1"/>
            <a:r>
              <a:rPr lang="en-US" dirty="0" smtClean="0"/>
              <a:t>4KB page size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967024" y="4174690"/>
            <a:ext cx="1546664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0x12345001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67024" y="4521078"/>
            <a:ext cx="1546664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...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67024" y="5197564"/>
            <a:ext cx="1546664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0x87354440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0122" y="5293164"/>
            <a:ext cx="1546664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0x22345000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30122" y="5639552"/>
            <a:ext cx="1546664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...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30122" y="6356242"/>
            <a:ext cx="1546664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0x674A0001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67024" y="4848924"/>
            <a:ext cx="1546664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0x85449001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30122" y="6009854"/>
            <a:ext cx="1546664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0x87354001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61800" y="5543952"/>
            <a:ext cx="1815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how many PTEs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fit in one page?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95528" y="6230941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Answer: 4KB/4 = 2^10 PTEs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13688" y="5022118"/>
            <a:ext cx="854143" cy="1680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5108903" y="5293164"/>
            <a:ext cx="355371" cy="14094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513688" y="4305428"/>
            <a:ext cx="916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79119" y="2161128"/>
            <a:ext cx="1370309" cy="536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3311" y="2161128"/>
            <a:ext cx="547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VA: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7419295" y="2161128"/>
            <a:ext cx="1254900" cy="52833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365272" y="2864136"/>
            <a:ext cx="1308923" cy="1074002"/>
            <a:chOff x="7365272" y="2864136"/>
            <a:chExt cx="1308923" cy="1074002"/>
          </a:xfrm>
        </p:grpSpPr>
        <p:sp>
          <p:nvSpPr>
            <p:cNvPr id="4" name="Right Brace 3"/>
            <p:cNvSpPr/>
            <p:nvPr/>
          </p:nvSpPr>
          <p:spPr>
            <a:xfrm rot="5400000">
              <a:off x="7832305" y="2451126"/>
              <a:ext cx="428880" cy="1254900"/>
            </a:xfrm>
            <a:prstGeom prst="rightBrace">
              <a:avLst>
                <a:gd name="adj1" fmla="val 8333"/>
                <a:gd name="adj2" fmla="val 5152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65272" y="3291807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12-bit </a:t>
              </a:r>
            </a:p>
            <a:p>
              <a:r>
                <a:rPr lang="en-US" dirty="0" smtClean="0"/>
                <a:t>page offset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6149428" y="2161128"/>
            <a:ext cx="1269867" cy="536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005702" y="2862927"/>
            <a:ext cx="1398626" cy="1504610"/>
            <a:chOff x="6005702" y="2862927"/>
            <a:chExt cx="1398626" cy="1504610"/>
          </a:xfrm>
        </p:grpSpPr>
        <p:sp>
          <p:nvSpPr>
            <p:cNvPr id="42" name="Right Brace 41"/>
            <p:cNvSpPr/>
            <p:nvPr/>
          </p:nvSpPr>
          <p:spPr>
            <a:xfrm rot="5400000">
              <a:off x="6562438" y="2449917"/>
              <a:ext cx="428880" cy="1254900"/>
            </a:xfrm>
            <a:prstGeom prst="rightBrace">
              <a:avLst>
                <a:gd name="adj1" fmla="val 8333"/>
                <a:gd name="adj2" fmla="val 5152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05702" y="3444207"/>
              <a:ext cx="13034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10-bit index</a:t>
              </a:r>
            </a:p>
            <a:p>
              <a:r>
                <a:rPr lang="en-US" dirty="0" smtClean="0"/>
                <a:t>to 2-level </a:t>
              </a:r>
            </a:p>
            <a:p>
              <a:r>
                <a:rPr lang="en-US" dirty="0" smtClean="0"/>
                <a:t>table node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37349" y="2862927"/>
            <a:ext cx="1396670" cy="1408391"/>
            <a:chOff x="4637349" y="2862927"/>
            <a:chExt cx="1396670" cy="1408391"/>
          </a:xfrm>
        </p:grpSpPr>
        <p:sp>
          <p:nvSpPr>
            <p:cNvPr id="40" name="Right Brace 39"/>
            <p:cNvSpPr/>
            <p:nvPr/>
          </p:nvSpPr>
          <p:spPr>
            <a:xfrm rot="5400000">
              <a:off x="5192129" y="2449917"/>
              <a:ext cx="428880" cy="1254900"/>
            </a:xfrm>
            <a:prstGeom prst="rightBrace">
              <a:avLst>
                <a:gd name="adj1" fmla="val 8333"/>
                <a:gd name="adj2" fmla="val 5152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37349" y="3347988"/>
              <a:ext cx="13034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10-bit index</a:t>
              </a:r>
            </a:p>
            <a:p>
              <a:r>
                <a:rPr lang="en-US" dirty="0" smtClean="0"/>
                <a:t>to</a:t>
              </a:r>
              <a:r>
                <a:rPr lang="en-US" dirty="0"/>
                <a:t> </a:t>
              </a:r>
              <a:r>
                <a:rPr lang="en-US" dirty="0" smtClean="0"/>
                <a:t>1-level</a:t>
              </a:r>
            </a:p>
            <a:p>
              <a:r>
                <a:rPr lang="en-US" dirty="0" smtClean="0"/>
                <a:t>table node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27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 VM: Multi-level page table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57200" y="1021683"/>
            <a:ext cx="8831344" cy="2223522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32-bit virtual and physical addresses</a:t>
            </a:r>
          </a:p>
          <a:p>
            <a:pPr lvl="1"/>
            <a:r>
              <a:rPr lang="en-US" dirty="0" smtClean="0"/>
              <a:t>4KB page size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967024" y="4174690"/>
            <a:ext cx="1546664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0x12345001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67024" y="4521078"/>
            <a:ext cx="1546664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...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67024" y="5197564"/>
            <a:ext cx="1546664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0x88354440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0122" y="5293164"/>
            <a:ext cx="1546664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0x22345000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30122" y="5639552"/>
            <a:ext cx="1546664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...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30122" y="6356242"/>
            <a:ext cx="1546664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0x674A0001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67024" y="4848924"/>
            <a:ext cx="1546664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0x85449001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30122" y="6009854"/>
            <a:ext cx="1546664" cy="34638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0x87354001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57406" y="4559058"/>
            <a:ext cx="1890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VA: 0x00401678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What is PA?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57406" y="5187487"/>
            <a:ext cx="2077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Answer:87354678</a:t>
            </a:r>
          </a:p>
        </p:txBody>
      </p:sp>
      <p:cxnSp>
        <p:nvCxnSpPr>
          <p:cNvPr id="16" name="Straight Arrow Connector 15"/>
          <p:cNvCxnSpPr>
            <a:stCxn id="53" idx="3"/>
          </p:cNvCxnSpPr>
          <p:nvPr/>
        </p:nvCxnSpPr>
        <p:spPr>
          <a:xfrm>
            <a:off x="2513688" y="5022118"/>
            <a:ext cx="854143" cy="1680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513688" y="4305428"/>
            <a:ext cx="916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79119" y="2161128"/>
            <a:ext cx="1370309" cy="536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3311" y="2161128"/>
            <a:ext cx="547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VA: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7419295" y="2161128"/>
            <a:ext cx="1254900" cy="528338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7832305" y="2451126"/>
            <a:ext cx="428880" cy="1254900"/>
          </a:xfrm>
          <a:prstGeom prst="rightBrace">
            <a:avLst>
              <a:gd name="adj1" fmla="val 8333"/>
              <a:gd name="adj2" fmla="val 5152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65272" y="3291807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12-bit </a:t>
            </a:r>
          </a:p>
          <a:p>
            <a:r>
              <a:rPr lang="en-US" dirty="0" smtClean="0"/>
              <a:t>page offset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149428" y="2161128"/>
            <a:ext cx="1269867" cy="536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 rot="5400000">
            <a:off x="5192129" y="2449917"/>
            <a:ext cx="428880" cy="1254900"/>
          </a:xfrm>
          <a:prstGeom prst="rightBrace">
            <a:avLst>
              <a:gd name="adj1" fmla="val 8333"/>
              <a:gd name="adj2" fmla="val 5152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ight Brace 41"/>
          <p:cNvSpPr/>
          <p:nvPr/>
        </p:nvSpPr>
        <p:spPr>
          <a:xfrm rot="5400000">
            <a:off x="6562438" y="2449917"/>
            <a:ext cx="428880" cy="1254900"/>
          </a:xfrm>
          <a:prstGeom prst="rightBrace">
            <a:avLst>
              <a:gd name="adj1" fmla="val 8333"/>
              <a:gd name="adj2" fmla="val 5152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05702" y="3444207"/>
            <a:ext cx="1303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10-bit index</a:t>
            </a:r>
          </a:p>
          <a:p>
            <a:r>
              <a:rPr lang="en-US" dirty="0" smtClean="0"/>
              <a:t>to 2-level </a:t>
            </a:r>
          </a:p>
          <a:p>
            <a:r>
              <a:rPr lang="en-US" dirty="0" smtClean="0"/>
              <a:t>table node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37349" y="3347988"/>
            <a:ext cx="1303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10-bit index</a:t>
            </a:r>
          </a:p>
          <a:p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1-level</a:t>
            </a:r>
          </a:p>
          <a:p>
            <a:r>
              <a:rPr lang="en-US" dirty="0" smtClean="0"/>
              <a:t>table node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57406" y="5762871"/>
            <a:ext cx="1890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VA: 0x00001678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What is PA?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57406" y="6356242"/>
            <a:ext cx="2139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Answer: page fault</a:t>
            </a:r>
          </a:p>
        </p:txBody>
      </p:sp>
    </p:spTree>
    <p:extLst>
      <p:ext uri="{BB962C8B-B14F-4D97-AF65-F5344CB8AC3E}">
        <p14:creationId xmlns:p14="http://schemas.microsoft.com/office/powerpoint/2010/main" val="29572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Address space</a:t>
            </a:r>
            <a:endParaRPr lang="en-GB" dirty="0"/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3962400" cy="4778910"/>
          </a:xfrm>
          <a:ln/>
        </p:spPr>
        <p:txBody>
          <a:bodyPr>
            <a:normAutofit/>
          </a:bodyPr>
          <a:lstStyle/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Each running program has its own page table and address space</a:t>
            </a:r>
            <a:endParaRPr lang="en-GB" sz="1800" dirty="0"/>
          </a:p>
          <a:p>
            <a:pPr lvl="1"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>
              <a:spcBef>
                <a:spcPts val="1125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>
              <a:solidFill>
                <a:srgbClr val="000066"/>
              </a:solidFill>
              <a:effectLst/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4998661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4998661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6388782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6388782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6388782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998661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4733026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8146053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839666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3985528" y="6189452"/>
            <a:ext cx="1043672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  <a:endParaRPr lang="en-GB" sz="1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4998661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2" name="AutoShape 36"/>
          <p:cNvSpPr>
            <a:spLocks/>
          </p:cNvSpPr>
          <p:nvPr/>
        </p:nvSpPr>
        <p:spPr bwMode="auto">
          <a:xfrm>
            <a:off x="7836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7988982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8631852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auto">
          <a:xfrm>
            <a:off x="1207970" y="2883131"/>
            <a:ext cx="3066098" cy="4402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Cache line tag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Rectangle 10"/>
          <p:cNvSpPr/>
          <p:nvPr/>
        </p:nvSpPr>
        <p:spPr bwMode="auto">
          <a:xfrm>
            <a:off x="5174951" y="2882702"/>
            <a:ext cx="2340580" cy="440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Offset in the cache line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1112609" y="2512847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3899051" y="2493267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8</a:t>
            </a:r>
            <a:endParaRPr lang="en-US" i="1" dirty="0" smtClean="0">
              <a:latin typeface="Calibri" pitchFamily="34" charset="0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5174950" y="2493267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5</a:t>
            </a:r>
            <a:endParaRPr lang="en-US" i="1" dirty="0" smtClean="0">
              <a:latin typeface="Calibri" pitchFamily="34" charset="0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7212078" y="2493267"/>
            <a:ext cx="42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  <a:endParaRPr lang="en-US" i="1" dirty="0" smtClean="0">
              <a:latin typeface="Calibri" pitchFamily="34" charset="0"/>
            </a:endParaRPr>
          </a:p>
        </p:txBody>
      </p:sp>
      <p:grpSp>
        <p:nvGrpSpPr>
          <p:cNvPr id="38" name="组 37"/>
          <p:cNvGrpSpPr/>
          <p:nvPr/>
        </p:nvGrpSpPr>
        <p:grpSpPr>
          <a:xfrm>
            <a:off x="1486917" y="4057720"/>
            <a:ext cx="4057110" cy="1941346"/>
            <a:chOff x="4173542" y="3854383"/>
            <a:chExt cx="4057110" cy="1941346"/>
          </a:xfrm>
        </p:grpSpPr>
        <p:sp>
          <p:nvSpPr>
            <p:cNvPr id="11" name="矩形 10"/>
            <p:cNvSpPr/>
            <p:nvPr/>
          </p:nvSpPr>
          <p:spPr>
            <a:xfrm>
              <a:off x="4173542" y="3854383"/>
              <a:ext cx="4057110" cy="19413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76307" y="4314327"/>
              <a:ext cx="331017" cy="260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624228" y="6147744"/>
            <a:ext cx="3550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smtClean="0"/>
              <a:t>CPU Cache (64 bytes cache line)</a:t>
            </a:r>
            <a:endParaRPr kumimoji="1"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1533325" y="4478438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21505" y="4816971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20633" y="5155504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19761" y="5494037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38824"/>
              </p:ext>
            </p:extLst>
          </p:nvPr>
        </p:nvGraphicFramePr>
        <p:xfrm>
          <a:off x="1855416" y="4211548"/>
          <a:ext cx="350325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849"/>
                <a:gridCol w="2490407"/>
              </a:tblGrid>
              <a:tr h="319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64 (2</a:t>
                      </a:r>
                      <a:r>
                        <a:rPr lang="en-US" altLang="zh-CN" sz="1600" baseline="30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) bytes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9"/>
          <p:cNvSpPr/>
          <p:nvPr/>
        </p:nvSpPr>
        <p:spPr bwMode="auto">
          <a:xfrm>
            <a:off x="4274069" y="2883627"/>
            <a:ext cx="900882" cy="440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Index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4863312" y="2494714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6</a:t>
            </a:r>
          </a:p>
        </p:txBody>
      </p:sp>
      <p:sp>
        <p:nvSpPr>
          <p:cNvPr id="22" name="TextBox 15"/>
          <p:cNvSpPr txBox="1"/>
          <p:nvPr/>
        </p:nvSpPr>
        <p:spPr>
          <a:xfrm>
            <a:off x="4188792" y="2492470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476" y="1466371"/>
            <a:ext cx="975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</a:t>
            </a:r>
          </a:p>
          <a:p>
            <a:r>
              <a:rPr lang="en-US" dirty="0" smtClean="0"/>
              <a:t>address:</a:t>
            </a:r>
          </a:p>
          <a:p>
            <a:r>
              <a:rPr lang="en-US" dirty="0" smtClean="0"/>
              <a:t> </a:t>
            </a:r>
            <a:r>
              <a:rPr lang="en-US" dirty="0" smtClean="0"/>
              <a:t>0x48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00822" y="1756578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0000 0000 .... 0000 0000 0000 0000 0100 1000</a:t>
            </a:r>
            <a:endParaRPr lang="en-US" dirty="0">
              <a:latin typeface="Consolas"/>
              <a:cs typeface="Consolas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075929" y="2125910"/>
            <a:ext cx="810124" cy="738136"/>
            <a:chOff x="6075929" y="985384"/>
            <a:chExt cx="810124" cy="73813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75929" y="985384"/>
              <a:ext cx="810124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557625" y="985384"/>
              <a:ext cx="0" cy="73813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716855" y="2125910"/>
            <a:ext cx="1359074" cy="678820"/>
            <a:chOff x="4716855" y="985384"/>
            <a:chExt cx="1359074" cy="67882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5754433" y="985384"/>
              <a:ext cx="32149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>
              <a:off x="4716855" y="1018230"/>
              <a:ext cx="1265314" cy="645974"/>
            </a:xfrm>
            <a:custGeom>
              <a:avLst/>
              <a:gdLst>
                <a:gd name="connsiteX0" fmla="*/ 1183912 w 1265314"/>
                <a:gd name="connsiteY0" fmla="*/ 0 h 645974"/>
                <a:gd name="connsiteX1" fmla="*/ 1162017 w 1265314"/>
                <a:gd name="connsiteY1" fmla="*/ 295616 h 645974"/>
                <a:gd name="connsiteX2" fmla="*/ 165784 w 1265314"/>
                <a:gd name="connsiteY2" fmla="*/ 284667 h 645974"/>
                <a:gd name="connsiteX3" fmla="*/ 1569 w 1265314"/>
                <a:gd name="connsiteY3" fmla="*/ 645974 h 64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314" h="645974">
                  <a:moveTo>
                    <a:pt x="1183912" y="0"/>
                  </a:moveTo>
                  <a:cubicBezTo>
                    <a:pt x="1257808" y="124086"/>
                    <a:pt x="1331705" y="248172"/>
                    <a:pt x="1162017" y="295616"/>
                  </a:cubicBezTo>
                  <a:cubicBezTo>
                    <a:pt x="992329" y="343060"/>
                    <a:pt x="359192" y="226274"/>
                    <a:pt x="165784" y="284667"/>
                  </a:cubicBezTo>
                  <a:cubicBezTo>
                    <a:pt x="-27624" y="343060"/>
                    <a:pt x="1569" y="645974"/>
                    <a:pt x="1569" y="645974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401295" y="2125910"/>
            <a:ext cx="4258625" cy="678820"/>
            <a:chOff x="1401295" y="985384"/>
            <a:chExt cx="4258625" cy="67882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401295" y="985384"/>
              <a:ext cx="425862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152915" y="1018230"/>
              <a:ext cx="0" cy="64597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65" y="241063"/>
            <a:ext cx="8229600" cy="1143000"/>
          </a:xfrm>
        </p:spPr>
        <p:txBody>
          <a:bodyPr/>
          <a:lstStyle/>
          <a:p>
            <a:r>
              <a:rPr lang="en-US" dirty="0" smtClean="0"/>
              <a:t>Caching: direct mapped cache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443867" y="4816971"/>
            <a:ext cx="1963733" cy="1046398"/>
          </a:xfrm>
          <a:prstGeom prst="wedgeRoundRectCallout">
            <a:avLst>
              <a:gd name="adj1" fmla="val -112583"/>
              <a:gd name="adj2" fmla="val 9059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large is this CPU cache?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65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Multi</a:t>
            </a:r>
            <a:r>
              <a:rPr kumimoji="1" lang="en-US" altLang="zh-CN" dirty="0" smtClean="0"/>
              <a:t>-way set associative cache</a:t>
            </a:r>
            <a:endParaRPr kumimoji="1" lang="zh-CN" altLang="en-US" dirty="0"/>
          </a:p>
        </p:txBody>
      </p:sp>
      <p:grpSp>
        <p:nvGrpSpPr>
          <p:cNvPr id="63" name="组 62"/>
          <p:cNvGrpSpPr/>
          <p:nvPr/>
        </p:nvGrpSpPr>
        <p:grpSpPr>
          <a:xfrm>
            <a:off x="1924179" y="4244706"/>
            <a:ext cx="5640625" cy="2110568"/>
            <a:chOff x="1924179" y="4244706"/>
            <a:chExt cx="5640625" cy="2110568"/>
          </a:xfrm>
        </p:grpSpPr>
        <p:sp>
          <p:nvSpPr>
            <p:cNvPr id="5" name="矩形 4"/>
            <p:cNvSpPr/>
            <p:nvPr/>
          </p:nvSpPr>
          <p:spPr>
            <a:xfrm>
              <a:off x="1924179" y="4244706"/>
              <a:ext cx="5640625" cy="211056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45115" y="4744742"/>
              <a:ext cx="460215" cy="283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916937" y="6372230"/>
            <a:ext cx="2488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/>
              <a:t>CPU Cache</a:t>
            </a:r>
            <a:endParaRPr kumimoji="1"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013933" y="4380750"/>
            <a:ext cx="766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2037" y="4905416"/>
            <a:ext cx="85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58320" y="5878105"/>
            <a:ext cx="845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36089" y="4371877"/>
            <a:ext cx="4356496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35220" y="4880346"/>
            <a:ext cx="4357366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67192" y="5867156"/>
            <a:ext cx="4325393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003255"/>
              </p:ext>
            </p:extLst>
          </p:nvPr>
        </p:nvGraphicFramePr>
        <p:xfrm>
          <a:off x="2932880" y="4405180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70455"/>
              </p:ext>
            </p:extLst>
          </p:nvPr>
        </p:nvGraphicFramePr>
        <p:xfrm>
          <a:off x="5092909" y="4405180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22750"/>
              </p:ext>
            </p:extLst>
          </p:nvPr>
        </p:nvGraphicFramePr>
        <p:xfrm>
          <a:off x="2921932" y="4920754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29563"/>
              </p:ext>
            </p:extLst>
          </p:nvPr>
        </p:nvGraphicFramePr>
        <p:xfrm>
          <a:off x="5081961" y="4920754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37552"/>
              </p:ext>
            </p:extLst>
          </p:nvPr>
        </p:nvGraphicFramePr>
        <p:xfrm>
          <a:off x="2909240" y="5915341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2888"/>
              </p:ext>
            </p:extLst>
          </p:nvPr>
        </p:nvGraphicFramePr>
        <p:xfrm>
          <a:off x="5069269" y="5915341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4488352" y="531166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21822" y="3758405"/>
            <a:ext cx="275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2-</a:t>
            </a:r>
            <a:r>
              <a:rPr kumimoji="1" lang="en-US" altLang="zh-CN" dirty="0"/>
              <a:t>way set associative cache</a:t>
            </a:r>
            <a:endParaRPr lang="zh-CN" altLang="en-US" dirty="0"/>
          </a:p>
        </p:txBody>
      </p:sp>
      <p:sp>
        <p:nvSpPr>
          <p:cNvPr id="29" name="TextBox 15"/>
          <p:cNvSpPr txBox="1"/>
          <p:nvPr/>
        </p:nvSpPr>
        <p:spPr>
          <a:xfrm>
            <a:off x="843929" y="1597183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8056315" y="1597183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1" name="TextBox 15"/>
          <p:cNvSpPr txBox="1"/>
          <p:nvPr/>
        </p:nvSpPr>
        <p:spPr>
          <a:xfrm>
            <a:off x="5524237" y="1629056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926288" y="1986095"/>
            <a:ext cx="7645699" cy="442779"/>
            <a:chOff x="764736" y="1910902"/>
            <a:chExt cx="7645699" cy="442779"/>
          </a:xfrm>
        </p:grpSpPr>
        <p:sp>
          <p:nvSpPr>
            <p:cNvPr id="33" name="Rectangle 9"/>
            <p:cNvSpPr/>
            <p:nvPr/>
          </p:nvSpPr>
          <p:spPr bwMode="auto">
            <a:xfrm>
              <a:off x="764736" y="1910902"/>
              <a:ext cx="4675587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Tag</a:t>
              </a:r>
              <a:endParaRPr lang="en-US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4" name="Rectangle 9"/>
            <p:cNvSpPr/>
            <p:nvPr/>
          </p:nvSpPr>
          <p:spPr bwMode="auto">
            <a:xfrm>
              <a:off x="6647869" y="1913446"/>
              <a:ext cx="1762566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rial"/>
                  <a:cs typeface="Arial"/>
                </a:rPr>
                <a:t>Cache line offset</a:t>
              </a:r>
              <a:endParaRPr lang="en-US" sz="16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35" name="Rectangle 9"/>
            <p:cNvSpPr/>
            <p:nvPr/>
          </p:nvSpPr>
          <p:spPr bwMode="auto">
            <a:xfrm>
              <a:off x="5440325" y="1913392"/>
              <a:ext cx="1207544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Arial"/>
                  <a:cs typeface="Arial"/>
                </a:rPr>
                <a:t>Set Index</a:t>
              </a:r>
              <a:endParaRPr lang="en-US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6" name="TextBox 15"/>
          <p:cNvSpPr txBox="1"/>
          <p:nvPr/>
        </p:nvSpPr>
        <p:spPr>
          <a:xfrm>
            <a:off x="6518633" y="16400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6761494" y="1631371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5</a:t>
            </a:r>
          </a:p>
        </p:txBody>
      </p:sp>
      <p:cxnSp>
        <p:nvCxnSpPr>
          <p:cNvPr id="42" name="直线箭头连接符 3"/>
          <p:cNvCxnSpPr>
            <a:stCxn id="33" idx="2"/>
          </p:cNvCxnSpPr>
          <p:nvPr/>
        </p:nvCxnSpPr>
        <p:spPr>
          <a:xfrm rot="16200000" flipH="1">
            <a:off x="3185767" y="2504644"/>
            <a:ext cx="2494426" cy="2337797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3"/>
          <p:cNvCxnSpPr/>
          <p:nvPr/>
        </p:nvCxnSpPr>
        <p:spPr>
          <a:xfrm rot="16200000" flipH="1">
            <a:off x="5435682" y="3350978"/>
            <a:ext cx="2651623" cy="807305"/>
          </a:xfrm>
          <a:prstGeom prst="bentConnector4">
            <a:avLst>
              <a:gd name="adj1" fmla="val 46989"/>
              <a:gd name="adj2" fmla="val 128316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3"/>
          <p:cNvCxnSpPr>
            <a:stCxn id="34" idx="2"/>
            <a:endCxn id="22" idx="2"/>
          </p:cNvCxnSpPr>
          <p:nvPr/>
        </p:nvCxnSpPr>
        <p:spPr>
          <a:xfrm rot="5400000">
            <a:off x="5463452" y="3012880"/>
            <a:ext cx="2811258" cy="1643247"/>
          </a:xfrm>
          <a:prstGeom prst="bentConnector3">
            <a:avLst>
              <a:gd name="adj1" fmla="val 108132"/>
            </a:avLst>
          </a:prstGeom>
          <a:ln w="381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6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and user-level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OS: a layer of software between app and h/w</a:t>
            </a:r>
          </a:p>
          <a:p>
            <a:pPr lvl="1"/>
            <a:r>
              <a:rPr lang="en-US" dirty="0" smtClean="0"/>
              <a:t>hide h/w details</a:t>
            </a:r>
          </a:p>
          <a:p>
            <a:pPr lvl="1"/>
            <a:r>
              <a:rPr lang="en-US" dirty="0" smtClean="0"/>
              <a:t>manage resource sharing among apps</a:t>
            </a:r>
          </a:p>
          <a:p>
            <a:r>
              <a:rPr lang="en-US" dirty="0" smtClean="0"/>
              <a:t>H/w primitive: privileged vs. unprivileged execution</a:t>
            </a:r>
          </a:p>
          <a:p>
            <a:pPr lvl="1"/>
            <a:r>
              <a:rPr lang="en-US" dirty="0" smtClean="0"/>
              <a:t>exception (e.g. page fault)</a:t>
            </a:r>
          </a:p>
          <a:p>
            <a:pPr lvl="1"/>
            <a:r>
              <a:rPr lang="en-US" dirty="0" smtClean="0"/>
              <a:t>traps (used for </a:t>
            </a:r>
            <a:r>
              <a:rPr lang="en-US" dirty="0" err="1" smtClean="0"/>
              <a:t>syscall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interrupt (e.g. timer interrupt)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6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invoking kernel functions: </a:t>
            </a:r>
            <a:r>
              <a:rPr lang="en-US" dirty="0" err="1" smtClean="0"/>
              <a:t>syscalls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98" y="1600200"/>
            <a:ext cx="8886701" cy="4525963"/>
          </a:xfrm>
        </p:spPr>
        <p:txBody>
          <a:bodyPr/>
          <a:lstStyle/>
          <a:p>
            <a:r>
              <a:rPr lang="en-US" dirty="0" smtClean="0"/>
              <a:t>h/w </a:t>
            </a:r>
            <a:r>
              <a:rPr lang="en-US" dirty="0" smtClean="0"/>
              <a:t>instruction (</a:t>
            </a:r>
            <a:r>
              <a:rPr lang="en-US" dirty="0" err="1" smtClean="0"/>
              <a:t>syscall</a:t>
            </a:r>
            <a:r>
              <a:rPr lang="en-US" dirty="0" smtClean="0"/>
              <a:t>) invokes a kernel function</a:t>
            </a:r>
            <a:endParaRPr lang="en-US" dirty="0" smtClean="0"/>
          </a:p>
          <a:p>
            <a:pPr lvl="1"/>
            <a:r>
              <a:rPr lang="en-US" dirty="0" smtClean="0"/>
              <a:t>open, close, read, write</a:t>
            </a:r>
          </a:p>
          <a:p>
            <a:pPr lvl="1"/>
            <a:r>
              <a:rPr lang="en-US" dirty="0" err="1" smtClean="0"/>
              <a:t>futex</a:t>
            </a:r>
            <a:r>
              <a:rPr lang="en-US" dirty="0" smtClean="0"/>
              <a:t>, fork, </a:t>
            </a:r>
            <a:r>
              <a:rPr lang="en-US" dirty="0" smtClean="0"/>
              <a:t>clone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94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9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OS abstraction: Multi-processing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771"/>
            <a:ext cx="8686800" cy="4137411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Process: an instance of a running program</a:t>
            </a:r>
          </a:p>
          <a:p>
            <a:r>
              <a:rPr lang="en-US" sz="3600" dirty="0" smtClean="0"/>
              <a:t>Managed by OS, each process has</a:t>
            </a:r>
          </a:p>
          <a:p>
            <a:pPr lvl="1"/>
            <a:r>
              <a:rPr lang="en-US" sz="3200" dirty="0" smtClean="0"/>
              <a:t>its own virtual address space</a:t>
            </a:r>
          </a:p>
          <a:p>
            <a:pPr lvl="1"/>
            <a:r>
              <a:rPr lang="en-US" sz="3200" dirty="0" smtClean="0"/>
              <a:t>saved execution context</a:t>
            </a:r>
          </a:p>
          <a:p>
            <a:pPr lvl="1"/>
            <a:r>
              <a:rPr lang="en-US" sz="3200" dirty="0" smtClean="0"/>
              <a:t>process id</a:t>
            </a:r>
            <a:endParaRPr lang="en-US" sz="3200" dirty="0"/>
          </a:p>
          <a:p>
            <a:pPr lvl="1"/>
            <a:r>
              <a:rPr lang="en-US" sz="3200" dirty="0" smtClean="0"/>
              <a:t>....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229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and exec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1334" y="1535557"/>
            <a:ext cx="5536245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void main() {</a:t>
            </a: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 smtClean="0">
                <a:latin typeface="Courier"/>
                <a:cs typeface="Courier"/>
              </a:rPr>
              <a:t>("hello\n");</a:t>
            </a:r>
          </a:p>
          <a:p>
            <a:r>
              <a:rPr lang="en-US" dirty="0" smtClean="0">
                <a:latin typeface="Courier"/>
                <a:cs typeface="Courier"/>
              </a:rPr>
              <a:t>    if (fork() == 0) {</a:t>
            </a:r>
          </a:p>
          <a:p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 smtClean="0">
                <a:latin typeface="Courier"/>
                <a:cs typeface="Courier"/>
              </a:rPr>
              <a:t>("big\n");</a:t>
            </a:r>
          </a:p>
          <a:p>
            <a:r>
              <a:rPr lang="en-US" dirty="0" smtClean="0">
                <a:latin typeface="Courier"/>
                <a:cs typeface="Courier"/>
              </a:rPr>
              <a:t>      exec(“/bin/echo”, “world”);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 smtClean="0">
                <a:latin typeface="Courier"/>
                <a:cs typeface="Courier"/>
              </a:rPr>
              <a:t>(“lovely\n”);</a:t>
            </a:r>
          </a:p>
          <a:p>
            <a:r>
              <a:rPr lang="en-US" dirty="0" smtClean="0">
                <a:latin typeface="Courier"/>
                <a:cs typeface="Courier"/>
              </a:rPr>
              <a:t>      }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}</a:t>
            </a: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 smtClean="0">
                <a:latin typeface="Courier"/>
                <a:cs typeface="Courier"/>
              </a:rPr>
              <a:t>("Bye\n");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746386"/>
            <a:ext cx="8229600" cy="775368"/>
          </a:xfrm>
        </p:spPr>
        <p:txBody>
          <a:bodyPr>
            <a:normAutofit/>
          </a:bodyPr>
          <a:lstStyle/>
          <a:p>
            <a:r>
              <a:rPr lang="en-US" dirty="0" smtClean="0"/>
              <a:t>What are potential </a:t>
            </a:r>
            <a:r>
              <a:rPr lang="en-US" dirty="0" err="1" smtClean="0"/>
              <a:t>interleavings</a:t>
            </a:r>
            <a:r>
              <a:rPr lang="en-US" dirty="0" smtClean="0"/>
              <a:t>? 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255" y="5279356"/>
            <a:ext cx="7388313" cy="1371217"/>
            <a:chOff x="19255" y="5279356"/>
            <a:chExt cx="7388313" cy="1371217"/>
          </a:xfrm>
        </p:grpSpPr>
        <p:sp>
          <p:nvSpPr>
            <p:cNvPr id="3" name="TextBox 2"/>
            <p:cNvSpPr txBox="1"/>
            <p:nvPr/>
          </p:nvSpPr>
          <p:spPr>
            <a:xfrm>
              <a:off x="19255" y="5730944"/>
              <a:ext cx="1343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print “hello”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3" idx="3"/>
            </p:cNvCxnSpPr>
            <p:nvPr/>
          </p:nvCxnSpPr>
          <p:spPr>
            <a:xfrm>
              <a:off x="1362366" y="5915610"/>
              <a:ext cx="503967" cy="11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780821" y="5730943"/>
              <a:ext cx="1000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fork</a:t>
              </a:r>
              <a:endParaRPr lang="en-US" dirty="0"/>
            </a:p>
          </p:txBody>
        </p:sp>
        <p:sp>
          <p:nvSpPr>
            <p:cNvPr id="9" name="Left Bracket 8"/>
            <p:cNvSpPr/>
            <p:nvPr/>
          </p:nvSpPr>
          <p:spPr>
            <a:xfrm>
              <a:off x="1977502" y="5464022"/>
              <a:ext cx="303570" cy="1001885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1072" y="5279356"/>
              <a:ext cx="1223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print “bye”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38374" y="6281241"/>
              <a:ext cx="1166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print “big”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534978" y="6465908"/>
              <a:ext cx="503967" cy="11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53433" y="6281241"/>
              <a:ext cx="345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exec “/bin/echo” “world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610434" y="5187393"/>
            <a:ext cx="9066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hello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big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bye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world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6808" y="5183136"/>
            <a:ext cx="9177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hello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big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world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bye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37382" y="5199984"/>
            <a:ext cx="9066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hello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bye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big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world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6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learnt (second half)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Dynamic Memory  </a:t>
            </a:r>
            <a:r>
              <a:rPr lang="en-US" dirty="0" smtClean="0"/>
              <a:t>Allocation</a:t>
            </a:r>
          </a:p>
          <a:p>
            <a:pPr marL="514350" indent="-514350">
              <a:buAutoNum type="arabicPeriod" startAt="4"/>
            </a:pPr>
            <a:r>
              <a:rPr lang="en-US" dirty="0" smtClean="0"/>
              <a:t>Virtual </a:t>
            </a:r>
            <a:r>
              <a:rPr lang="en-US" dirty="0" err="1" smtClean="0"/>
              <a:t>meory</a:t>
            </a:r>
            <a:endParaRPr lang="en-US" dirty="0" smtClean="0"/>
          </a:p>
          <a:p>
            <a:pPr marL="514350" indent="-514350">
              <a:buAutoNum type="arabicPeriod" startAt="4"/>
            </a:pPr>
            <a:r>
              <a:rPr lang="en-US" dirty="0" smtClean="0"/>
              <a:t>Caching</a:t>
            </a:r>
          </a:p>
          <a:p>
            <a:pPr marL="514350" indent="-514350">
              <a:buAutoNum type="arabicPeriod" startAt="4"/>
            </a:pPr>
            <a:r>
              <a:rPr lang="en-US" dirty="0" smtClean="0"/>
              <a:t>Multiprocessing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.  </a:t>
            </a:r>
            <a:r>
              <a:rPr lang="en-US" dirty="0" smtClean="0"/>
              <a:t>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406397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forked processes have separate address space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1334" y="1535557"/>
            <a:ext cx="7525466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global = 1;</a:t>
            </a:r>
          </a:p>
          <a:p>
            <a:r>
              <a:rPr lang="en-US" dirty="0" smtClean="0">
                <a:latin typeface="Courier"/>
                <a:cs typeface="Courier"/>
              </a:rPr>
              <a:t>void main() {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pid_t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pid</a:t>
            </a:r>
            <a:r>
              <a:rPr lang="en-US" dirty="0" smtClean="0">
                <a:latin typeface="Courier"/>
                <a:cs typeface="Courier"/>
              </a:rPr>
              <a:t> = fork();</a:t>
            </a:r>
          </a:p>
          <a:p>
            <a:r>
              <a:rPr lang="en-US" dirty="0" smtClean="0">
                <a:latin typeface="Courier"/>
                <a:cs typeface="Courier"/>
              </a:rPr>
              <a:t>    if (</a:t>
            </a:r>
            <a:r>
              <a:rPr lang="en-US" dirty="0" err="1" smtClean="0">
                <a:latin typeface="Courier"/>
                <a:cs typeface="Courier"/>
              </a:rPr>
              <a:t>pid</a:t>
            </a:r>
            <a:r>
              <a:rPr lang="en-US" dirty="0" smtClean="0">
                <a:latin typeface="Courier"/>
                <a:cs typeface="Courier"/>
              </a:rPr>
              <a:t> == 0) {</a:t>
            </a:r>
          </a:p>
          <a:p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en-US" dirty="0" smtClean="0">
                <a:latin typeface="Courier"/>
                <a:cs typeface="Courier"/>
              </a:rPr>
              <a:t>global++;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 smtClean="0">
                <a:latin typeface="Courier"/>
                <a:cs typeface="Courier"/>
              </a:rPr>
              <a:t>(“child global=%d\n”, global); </a:t>
            </a:r>
          </a:p>
          <a:p>
            <a:r>
              <a:rPr lang="en-US" dirty="0" smtClean="0">
                <a:latin typeface="Courier"/>
                <a:cs typeface="Courier"/>
              </a:rPr>
              <a:t>    } else {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waitpid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pid</a:t>
            </a:r>
            <a:r>
              <a:rPr lang="en-US" dirty="0" smtClean="0">
                <a:latin typeface="Courier"/>
                <a:cs typeface="Courier"/>
              </a:rPr>
              <a:t>,...)</a:t>
            </a:r>
          </a:p>
          <a:p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 smtClean="0">
                <a:latin typeface="Courier"/>
                <a:cs typeface="Courier"/>
              </a:rPr>
              <a:t>(”parent global=%d\n”, global);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}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743579"/>
            <a:ext cx="8229600" cy="775368"/>
          </a:xfrm>
        </p:spPr>
        <p:txBody>
          <a:bodyPr>
            <a:normAutofit/>
          </a:bodyPr>
          <a:lstStyle/>
          <a:p>
            <a:r>
              <a:rPr lang="en-US" dirty="0" smtClean="0"/>
              <a:t>What are </a:t>
            </a:r>
            <a:r>
              <a:rPr lang="en-US" dirty="0"/>
              <a:t>p</a:t>
            </a:r>
            <a:r>
              <a:rPr lang="en-US" dirty="0" smtClean="0"/>
              <a:t>ossible outputs?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9741" y="5315324"/>
            <a:ext cx="2483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child global=2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parent global=1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Topic #5</a:t>
            </a:r>
            <a:br>
              <a:rPr lang="en-US" dirty="0" smtClean="0"/>
            </a:br>
            <a:r>
              <a:rPr lang="en-US" dirty="0" smtClean="0"/>
              <a:t>Multi-threaded programming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5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6379" cy="4525963"/>
          </a:xfrm>
        </p:spPr>
        <p:txBody>
          <a:bodyPr/>
          <a:lstStyle/>
          <a:p>
            <a:r>
              <a:rPr lang="en-US" dirty="0" smtClean="0"/>
              <a:t>A single process can have multiple threads</a:t>
            </a:r>
          </a:p>
          <a:p>
            <a:pPr lvl="1"/>
            <a:r>
              <a:rPr lang="en-US" dirty="0" smtClean="0"/>
              <a:t>each thread has its own control flow &amp; stack</a:t>
            </a:r>
          </a:p>
          <a:p>
            <a:pPr lvl="1"/>
            <a:r>
              <a:rPr lang="en-US" dirty="0" smtClean="0"/>
              <a:t>all threads share the same address space</a:t>
            </a:r>
          </a:p>
          <a:p>
            <a:r>
              <a:rPr lang="en-US" dirty="0" smtClean="0"/>
              <a:t>Multi-threaded programs need synchronization</a:t>
            </a:r>
          </a:p>
          <a:p>
            <a:r>
              <a:rPr lang="en-US" dirty="0" smtClean="0"/>
              <a:t>Synchronization problems:</a:t>
            </a:r>
          </a:p>
          <a:p>
            <a:pPr lvl="1"/>
            <a:r>
              <a:rPr lang="en-US" dirty="0" smtClean="0"/>
              <a:t>races</a:t>
            </a:r>
          </a:p>
          <a:p>
            <a:pPr lvl="1"/>
            <a:r>
              <a:rPr lang="en-US" dirty="0" smtClean="0"/>
              <a:t>deadlock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4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modifying shared counters</a:t>
            </a:r>
          </a:p>
          <a:p>
            <a:pPr lvl="1"/>
            <a:r>
              <a:rPr lang="en-US" dirty="0" smtClean="0"/>
              <a:t>modifying shared linked list, hash table etc.</a:t>
            </a:r>
          </a:p>
          <a:p>
            <a:r>
              <a:rPr lang="en-US" dirty="0" smtClean="0"/>
              <a:t>Caused by arbitrary interleaving of execution among different threads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1943" y="4719486"/>
            <a:ext cx="261360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read x (from memory) into %</a:t>
            </a:r>
            <a:r>
              <a:rPr lang="en-US" dirty="0" err="1" smtClean="0">
                <a:latin typeface="Courier"/>
                <a:cs typeface="Courier"/>
              </a:rPr>
              <a:t>eax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4344" y="5270474"/>
            <a:ext cx="266245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read x into %</a:t>
            </a:r>
            <a:r>
              <a:rPr lang="en-US" dirty="0" err="1" smtClean="0">
                <a:latin typeface="Courier"/>
                <a:cs typeface="Courier"/>
              </a:rPr>
              <a:t>eax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471" y="4376891"/>
            <a:ext cx="155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Thread-1 (x++)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24344" y="4344625"/>
            <a:ext cx="155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Thread-2 (x++)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3472" y="5442827"/>
            <a:ext cx="261208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add $1, %</a:t>
            </a:r>
            <a:r>
              <a:rPr lang="en-US" dirty="0" err="1" smtClean="0">
                <a:latin typeface="Courier"/>
                <a:cs typeface="Courier"/>
              </a:rPr>
              <a:t>eax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4720" y="5677183"/>
            <a:ext cx="261208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add $1, %</a:t>
            </a:r>
            <a:r>
              <a:rPr lang="en-US" dirty="0" err="1" smtClean="0">
                <a:latin typeface="Courier"/>
                <a:cs typeface="Courier"/>
              </a:rPr>
              <a:t>eax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3472" y="6169651"/>
            <a:ext cx="40166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write %</a:t>
            </a:r>
            <a:r>
              <a:rPr lang="en-US" dirty="0" err="1" smtClean="0">
                <a:latin typeface="Courier"/>
                <a:cs typeface="Courier"/>
              </a:rPr>
              <a:t>eax</a:t>
            </a:r>
            <a:r>
              <a:rPr lang="en-US" dirty="0" smtClean="0">
                <a:latin typeface="Courier"/>
                <a:cs typeface="Courier"/>
              </a:rPr>
              <a:t> to x (in memory)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4720" y="6469694"/>
            <a:ext cx="261208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write %</a:t>
            </a:r>
            <a:r>
              <a:rPr lang="en-US" dirty="0" err="1" smtClean="0">
                <a:latin typeface="Courier"/>
                <a:cs typeface="Courier"/>
              </a:rPr>
              <a:t>eax</a:t>
            </a:r>
            <a:r>
              <a:rPr lang="en-US" dirty="0" smtClean="0">
                <a:latin typeface="Courier"/>
                <a:cs typeface="Courier"/>
              </a:rPr>
              <a:t> to x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0348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793" y="1273056"/>
            <a:ext cx="6323262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node *head;</a:t>
            </a:r>
          </a:p>
          <a:p>
            <a:r>
              <a:rPr lang="en-US" dirty="0" err="1" smtClean="0">
                <a:latin typeface="Courier"/>
                <a:cs typeface="Courier"/>
              </a:rPr>
              <a:t>list_insert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x) {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L1: node *n = </a:t>
            </a:r>
            <a:r>
              <a:rPr lang="en-US" dirty="0" err="1" smtClean="0">
                <a:latin typeface="Courier"/>
                <a:cs typeface="Courier"/>
              </a:rPr>
              <a:t>malloc</a:t>
            </a:r>
            <a:r>
              <a:rPr lang="en-US" dirty="0" smtClean="0">
                <a:latin typeface="Courier"/>
                <a:cs typeface="Courier"/>
              </a:rPr>
              <a:t> ...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L2: n-&gt;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r>
              <a:rPr lang="en-US" dirty="0" smtClean="0">
                <a:latin typeface="Courier"/>
                <a:cs typeface="Courier"/>
              </a:rPr>
              <a:t> = x;</a:t>
            </a:r>
          </a:p>
          <a:p>
            <a:r>
              <a:rPr lang="en-US" dirty="0" smtClean="0">
                <a:latin typeface="Courier"/>
                <a:cs typeface="Courier"/>
              </a:rPr>
              <a:t>   L3: n-&gt;next = head;</a:t>
            </a:r>
          </a:p>
          <a:p>
            <a:r>
              <a:rPr lang="en-US" dirty="0" smtClean="0">
                <a:latin typeface="Courier"/>
                <a:cs typeface="Courier"/>
              </a:rPr>
              <a:t>   L4: head =n;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3471" y="3978989"/>
            <a:ext cx="7560770" cy="2844036"/>
            <a:chOff x="793471" y="3978989"/>
            <a:chExt cx="7560770" cy="2844036"/>
          </a:xfrm>
        </p:grpSpPr>
        <p:sp>
          <p:nvSpPr>
            <p:cNvPr id="4" name="TextBox 3"/>
            <p:cNvSpPr txBox="1"/>
            <p:nvPr/>
          </p:nvSpPr>
          <p:spPr>
            <a:xfrm>
              <a:off x="852447" y="4392772"/>
              <a:ext cx="1948584" cy="64633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L1</a:t>
              </a:r>
            </a:p>
            <a:p>
              <a:r>
                <a:rPr lang="en-US" dirty="0" smtClean="0">
                  <a:latin typeface="Courier"/>
                  <a:cs typeface="Courier"/>
                </a:rPr>
                <a:t>L2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3471" y="4011255"/>
              <a:ext cx="288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Thread-1: </a:t>
              </a:r>
              <a:r>
                <a:rPr lang="en-US" dirty="0" err="1" smtClean="0"/>
                <a:t>list_insert</a:t>
              </a:r>
              <a:r>
                <a:rPr lang="en-US" dirty="0" smtClean="0"/>
                <a:t>(1)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24344" y="3978989"/>
              <a:ext cx="2329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Thread-2: </a:t>
              </a:r>
              <a:r>
                <a:rPr lang="en-US" dirty="0" err="1" smtClean="0"/>
                <a:t>list_insert</a:t>
              </a:r>
              <a:r>
                <a:rPr lang="en-US" dirty="0" smtClean="0"/>
                <a:t>(2)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24344" y="4386809"/>
              <a:ext cx="1948584" cy="64633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L1</a:t>
              </a:r>
            </a:p>
            <a:p>
              <a:r>
                <a:rPr lang="en-US" dirty="0" smtClean="0">
                  <a:latin typeface="Courier"/>
                  <a:cs typeface="Courier"/>
                </a:rPr>
                <a:t>L2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2447" y="5167947"/>
              <a:ext cx="194858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L3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24344" y="5528569"/>
              <a:ext cx="194858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L3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2447" y="6453693"/>
              <a:ext cx="194858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L4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24344" y="5941497"/>
              <a:ext cx="194858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L4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3471" y="3406240"/>
            <a:ext cx="7494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can go wrong if two threads insert at the same time?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545"/>
            <a:ext cx="8229600" cy="1143000"/>
          </a:xfrm>
        </p:spPr>
        <p:txBody>
          <a:bodyPr/>
          <a:lstStyle/>
          <a:p>
            <a:r>
              <a:rPr lang="en-US" dirty="0" err="1" smtClean="0"/>
              <a:t>Mutexes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20" y="1238545"/>
            <a:ext cx="8229600" cy="4525963"/>
          </a:xfrm>
        </p:spPr>
        <p:txBody>
          <a:bodyPr/>
          <a:lstStyle/>
          <a:p>
            <a:r>
              <a:rPr lang="en-US" dirty="0" smtClean="0"/>
              <a:t>Protect “critical section”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340032"/>
            <a:ext cx="4136686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acc</a:t>
            </a:r>
            <a:r>
              <a:rPr lang="en-US" dirty="0" smtClean="0">
                <a:latin typeface="Courier"/>
                <a:cs typeface="Courier"/>
              </a:rPr>
              <a:t>[100];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pthread_mutex_t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mu;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void transfer(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x,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y){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pthread_mutex_lock</a:t>
            </a:r>
            <a:r>
              <a:rPr lang="en-US" dirty="0" smtClean="0">
                <a:latin typeface="Courier"/>
                <a:cs typeface="Courier"/>
              </a:rPr>
              <a:t>(&amp;mu);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acc</a:t>
            </a:r>
            <a:r>
              <a:rPr lang="en-US" dirty="0" smtClean="0">
                <a:latin typeface="Courier"/>
                <a:cs typeface="Courier"/>
              </a:rPr>
              <a:t>[x] -=10;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acc</a:t>
            </a:r>
            <a:r>
              <a:rPr lang="en-US" dirty="0" smtClean="0">
                <a:latin typeface="Courier"/>
                <a:cs typeface="Courier"/>
              </a:rPr>
              <a:t>[y] += 10;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pthread_mutex_unlock</a:t>
            </a:r>
            <a:r>
              <a:rPr lang="en-US" dirty="0" smtClean="0">
                <a:latin typeface="Courier"/>
                <a:cs typeface="Courier"/>
              </a:rPr>
              <a:t>(&amp;mu);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8672" y="2301638"/>
            <a:ext cx="477583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typedef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{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balance;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pthread_mutex_t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mu;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  <a:r>
              <a:rPr lang="en-US" dirty="0" err="1" smtClean="0">
                <a:latin typeface="Courier"/>
                <a:cs typeface="Courier"/>
              </a:rPr>
              <a:t>account_t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account_t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acc</a:t>
            </a:r>
            <a:r>
              <a:rPr lang="en-US" dirty="0" smtClean="0">
                <a:latin typeface="Courier"/>
                <a:cs typeface="Courier"/>
              </a:rPr>
              <a:t>[100];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void transfer(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x,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y) {</a:t>
            </a:r>
          </a:p>
          <a:p>
            <a:r>
              <a:rPr lang="en-US" dirty="0" err="1" smtClean="0">
                <a:latin typeface="Courier"/>
                <a:cs typeface="Courier"/>
              </a:rPr>
              <a:t>pthread_mutex_lock</a:t>
            </a:r>
            <a:r>
              <a:rPr lang="en-US" dirty="0" smtClean="0">
                <a:latin typeface="Courier"/>
                <a:cs typeface="Courier"/>
              </a:rPr>
              <a:t>(&amp;</a:t>
            </a:r>
            <a:r>
              <a:rPr lang="en-US" dirty="0" err="1" smtClean="0">
                <a:latin typeface="Courier"/>
                <a:cs typeface="Courier"/>
              </a:rPr>
              <a:t>acc</a:t>
            </a:r>
            <a:r>
              <a:rPr lang="en-US" dirty="0" smtClean="0">
                <a:latin typeface="Courier"/>
                <a:cs typeface="Courier"/>
              </a:rPr>
              <a:t>[x].mu);</a:t>
            </a:r>
          </a:p>
          <a:p>
            <a:r>
              <a:rPr lang="en-US" dirty="0" err="1" smtClean="0">
                <a:latin typeface="Courier"/>
                <a:cs typeface="Courier"/>
              </a:rPr>
              <a:t>pthread_mutex_lock</a:t>
            </a:r>
            <a:r>
              <a:rPr lang="en-US" dirty="0" smtClean="0">
                <a:latin typeface="Courier"/>
                <a:cs typeface="Courier"/>
              </a:rPr>
              <a:t>(&amp;</a:t>
            </a:r>
            <a:r>
              <a:rPr lang="en-US" dirty="0" err="1" smtClean="0">
                <a:latin typeface="Courier"/>
                <a:cs typeface="Courier"/>
              </a:rPr>
              <a:t>acc</a:t>
            </a:r>
            <a:r>
              <a:rPr lang="en-US" dirty="0" smtClean="0">
                <a:latin typeface="Courier"/>
                <a:cs typeface="Courier"/>
              </a:rPr>
              <a:t>[y].mu);</a:t>
            </a:r>
          </a:p>
          <a:p>
            <a:r>
              <a:rPr lang="en-US" dirty="0" err="1" smtClean="0">
                <a:latin typeface="Courier"/>
                <a:cs typeface="Courier"/>
              </a:rPr>
              <a:t>acc</a:t>
            </a:r>
            <a:r>
              <a:rPr lang="en-US" dirty="0" smtClean="0">
                <a:latin typeface="Courier"/>
                <a:cs typeface="Courier"/>
              </a:rPr>
              <a:t>[x].</a:t>
            </a:r>
            <a:r>
              <a:rPr lang="en-US" dirty="0" err="1" smtClean="0">
                <a:latin typeface="Courier"/>
                <a:cs typeface="Courier"/>
              </a:rPr>
              <a:t>bal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-= 10;</a:t>
            </a:r>
          </a:p>
          <a:p>
            <a:r>
              <a:rPr lang="en-US" dirty="0" err="1" smtClean="0">
                <a:latin typeface="Courier"/>
                <a:cs typeface="Courier"/>
              </a:rPr>
              <a:t>acc</a:t>
            </a:r>
            <a:r>
              <a:rPr lang="en-US" dirty="0" smtClean="0">
                <a:latin typeface="Courier"/>
                <a:cs typeface="Courier"/>
              </a:rPr>
              <a:t>[y].</a:t>
            </a:r>
            <a:r>
              <a:rPr lang="en-US" dirty="0" err="1" smtClean="0">
                <a:latin typeface="Courier"/>
                <a:cs typeface="Courier"/>
              </a:rPr>
              <a:t>bal</a:t>
            </a:r>
            <a:r>
              <a:rPr lang="en-US" dirty="0" smtClean="0">
                <a:latin typeface="Courier"/>
                <a:cs typeface="Courier"/>
              </a:rPr>
              <a:t> += 10;</a:t>
            </a:r>
          </a:p>
          <a:p>
            <a:r>
              <a:rPr lang="en-US" dirty="0" err="1" smtClean="0">
                <a:latin typeface="Courier"/>
                <a:cs typeface="Courier"/>
              </a:rPr>
              <a:t>pthread_mutex_unlock</a:t>
            </a:r>
            <a:r>
              <a:rPr lang="en-US" dirty="0">
                <a:latin typeface="Courier"/>
                <a:cs typeface="Courier"/>
              </a:rPr>
              <a:t>(&amp;</a:t>
            </a:r>
            <a:r>
              <a:rPr lang="en-US" dirty="0" err="1">
                <a:latin typeface="Courier"/>
                <a:cs typeface="Courier"/>
              </a:rPr>
              <a:t>acc</a:t>
            </a:r>
            <a:r>
              <a:rPr lang="en-US" dirty="0">
                <a:latin typeface="Courier"/>
                <a:cs typeface="Courier"/>
              </a:rPr>
              <a:t>[x].mu);</a:t>
            </a:r>
          </a:p>
          <a:p>
            <a:r>
              <a:rPr lang="en-US" dirty="0" err="1" smtClean="0">
                <a:latin typeface="Courier"/>
                <a:cs typeface="Courier"/>
              </a:rPr>
              <a:t>pthread_mutex_unlock</a:t>
            </a:r>
            <a:r>
              <a:rPr lang="en-US" dirty="0">
                <a:latin typeface="Courier"/>
                <a:cs typeface="Courier"/>
              </a:rPr>
              <a:t>(&amp;</a:t>
            </a:r>
            <a:r>
              <a:rPr lang="en-US" dirty="0" err="1">
                <a:latin typeface="Courier"/>
                <a:cs typeface="Courier"/>
              </a:rPr>
              <a:t>acc</a:t>
            </a:r>
            <a:r>
              <a:rPr lang="en-US" dirty="0">
                <a:latin typeface="Courier"/>
                <a:cs typeface="Courier"/>
              </a:rPr>
              <a:t>[y].mu)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404" y="1863017"/>
            <a:ext cx="3218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Big lock implementation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06051" y="1874838"/>
            <a:ext cx="3328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Fine-grained lock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052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9047557" cy="166316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lets a thread wait for some condition to become true</a:t>
            </a:r>
          </a:p>
          <a:p>
            <a:r>
              <a:rPr lang="en-US" dirty="0" smtClean="0"/>
              <a:t>Remember the pattern for using conditional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998" y="3605961"/>
            <a:ext cx="3739953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mutex_lock</a:t>
            </a:r>
            <a:r>
              <a:rPr lang="en-US" dirty="0" smtClean="0">
                <a:latin typeface="Courier"/>
                <a:cs typeface="Courier"/>
              </a:rPr>
              <a:t>(&amp;m)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while (condition != true)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cond_wait</a:t>
            </a:r>
            <a:r>
              <a:rPr lang="en-US" dirty="0" smtClean="0">
                <a:latin typeface="Courier"/>
                <a:cs typeface="Courier"/>
              </a:rPr>
              <a:t>(&amp;c, &amp;m);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//condition is true</a:t>
            </a:r>
          </a:p>
          <a:p>
            <a:r>
              <a:rPr lang="en-US" dirty="0" smtClean="0">
                <a:latin typeface="Courier"/>
                <a:cs typeface="Courier"/>
              </a:rPr>
              <a:t>modify shared state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mutex_unlock</a:t>
            </a:r>
            <a:r>
              <a:rPr lang="en-US" dirty="0" smtClean="0">
                <a:latin typeface="Courier"/>
                <a:cs typeface="Courier"/>
              </a:rPr>
              <a:t>(&amp;m)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38842" y="3605961"/>
            <a:ext cx="4371473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mutex_lock</a:t>
            </a:r>
            <a:r>
              <a:rPr lang="en-US" dirty="0" smtClean="0">
                <a:latin typeface="Courier"/>
                <a:cs typeface="Courier"/>
              </a:rPr>
              <a:t>(&amp;m);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condition = true;</a:t>
            </a:r>
          </a:p>
          <a:p>
            <a:r>
              <a:rPr lang="en-US" dirty="0" err="1" smtClean="0">
                <a:latin typeface="Courier"/>
                <a:cs typeface="Courier"/>
              </a:rPr>
              <a:t>cond_signal</a:t>
            </a:r>
            <a:r>
              <a:rPr lang="en-US" dirty="0" smtClean="0">
                <a:latin typeface="Courier"/>
                <a:cs typeface="Courier"/>
              </a:rPr>
              <a:t>(&amp;c); </a:t>
            </a:r>
          </a:p>
          <a:p>
            <a:r>
              <a:rPr lang="en-US" dirty="0" smtClean="0">
                <a:latin typeface="Courier"/>
                <a:cs typeface="Courier"/>
              </a:rPr>
              <a:t>//or </a:t>
            </a:r>
            <a:r>
              <a:rPr lang="en-US" dirty="0" err="1" smtClean="0">
                <a:latin typeface="Courier"/>
                <a:cs typeface="Courier"/>
              </a:rPr>
              <a:t>cond_broadcast</a:t>
            </a:r>
            <a:r>
              <a:rPr lang="en-US" dirty="0" smtClean="0">
                <a:latin typeface="Courier"/>
                <a:cs typeface="Courier"/>
              </a:rPr>
              <a:t>(&amp;c)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mutex_unlock</a:t>
            </a:r>
            <a:r>
              <a:rPr lang="en-US" dirty="0" smtClean="0">
                <a:latin typeface="Courier"/>
                <a:cs typeface="Courier"/>
              </a:rPr>
              <a:t>(&amp;m);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527" y="3263366"/>
            <a:ext cx="103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Thread-1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24344" y="3231100"/>
            <a:ext cx="103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H/W Atomic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87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Basic spinlock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1946" y="2313299"/>
            <a:ext cx="5344159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spin_lock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*m)</a:t>
            </a:r>
          </a:p>
          <a:p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while (</a:t>
            </a:r>
            <a:r>
              <a:rPr lang="en-US" dirty="0" err="1" smtClean="0">
                <a:latin typeface="Courier"/>
                <a:cs typeface="Courier"/>
              </a:rPr>
              <a:t>xchg</a:t>
            </a:r>
            <a:r>
              <a:rPr lang="en-US" dirty="0" smtClean="0">
                <a:latin typeface="Courier"/>
                <a:cs typeface="Courier"/>
              </a:rPr>
              <a:t>(m, 1)!= 0);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spin_unlock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*m)</a:t>
            </a:r>
          </a:p>
          <a:p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xchg</a:t>
            </a:r>
            <a:r>
              <a:rPr lang="en-US" dirty="0" smtClean="0">
                <a:latin typeface="Courier"/>
                <a:cs typeface="Courier"/>
              </a:rPr>
              <a:t>(m, 0);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6128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#1</a:t>
            </a:r>
            <a:br>
              <a:rPr lang="en-US" dirty="0" smtClean="0"/>
            </a:br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0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vs. Local vs. Heap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22" y="1412528"/>
            <a:ext cx="9009078" cy="1908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</a:t>
            </a:r>
            <a:r>
              <a:rPr lang="en-US" dirty="0" smtClean="0"/>
              <a:t>now </a:t>
            </a:r>
            <a:r>
              <a:rPr lang="en-US" dirty="0" smtClean="0"/>
              <a:t>the whereabouts of variables, when they are allocated/</a:t>
            </a:r>
            <a:r>
              <a:rPr lang="en-US" dirty="0" err="1" smtClean="0"/>
              <a:t>deallocated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ariables are not automatically initialized upon declaration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41099" y="3326007"/>
            <a:ext cx="3913891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void add(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x) {</a:t>
            </a:r>
          </a:p>
          <a:p>
            <a:r>
              <a:rPr lang="en-US" dirty="0" smtClean="0">
                <a:latin typeface="Courier"/>
                <a:cs typeface="Courier"/>
              </a:rPr>
              <a:t>  x++;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v</a:t>
            </a:r>
            <a:r>
              <a:rPr lang="en-US" dirty="0" smtClean="0">
                <a:latin typeface="Courier"/>
                <a:cs typeface="Courier"/>
              </a:rPr>
              <a:t>oid main() {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x = 0;</a:t>
            </a:r>
          </a:p>
          <a:p>
            <a:r>
              <a:rPr lang="en-US" dirty="0" smtClean="0">
                <a:latin typeface="Courier"/>
                <a:cs typeface="Courier"/>
              </a:rPr>
              <a:t>  add(x);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 smtClean="0">
                <a:latin typeface="Courier"/>
                <a:cs typeface="Courier"/>
              </a:rPr>
              <a:t>(“x is %d\n”, x);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6463" y="5157331"/>
            <a:ext cx="2621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What’s the output?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6792" y="5805046"/>
            <a:ext cx="143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Answer: 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2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vs. Local vs. Heap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686801" cy="1908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Know the whereabouts of variables, when they are allocated/</a:t>
            </a:r>
            <a:r>
              <a:rPr lang="en-US" dirty="0" err="1"/>
              <a:t>deallocated</a:t>
            </a:r>
            <a:endParaRPr lang="en-US" dirty="0"/>
          </a:p>
          <a:p>
            <a:r>
              <a:rPr lang="en-US" dirty="0"/>
              <a:t>Variables are not automatically initialized upon declaration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41099" y="3326007"/>
            <a:ext cx="3913891" cy="2862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add(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x) {</a:t>
            </a:r>
          </a:p>
          <a:p>
            <a:r>
              <a:rPr lang="en-US" dirty="0" smtClean="0">
                <a:latin typeface="Courier"/>
                <a:cs typeface="Courier"/>
              </a:rPr>
              <a:t>  x++;</a:t>
            </a:r>
          </a:p>
          <a:p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  return x;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v</a:t>
            </a:r>
            <a:r>
              <a:rPr lang="en-US" dirty="0" smtClean="0">
                <a:latin typeface="Courier"/>
                <a:cs typeface="Courier"/>
              </a:rPr>
              <a:t>oid main() {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x = 0;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x = </a:t>
            </a:r>
            <a:r>
              <a:rPr lang="en-US" dirty="0" smtClean="0">
                <a:latin typeface="Courier"/>
                <a:cs typeface="Courier"/>
              </a:rPr>
              <a:t>add(x);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 smtClean="0">
                <a:latin typeface="Courier"/>
                <a:cs typeface="Courier"/>
              </a:rPr>
              <a:t>(“x is %d\n”, x);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6463" y="5157331"/>
            <a:ext cx="2621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What’s the output?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6792" y="5805046"/>
            <a:ext cx="143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Answer: 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11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vs. Local vs. Heap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686801" cy="1908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Know the whereabouts of variables, when they are allocated/</a:t>
            </a:r>
            <a:r>
              <a:rPr lang="en-US" dirty="0" err="1"/>
              <a:t>deallocated</a:t>
            </a:r>
            <a:endParaRPr lang="en-US" dirty="0"/>
          </a:p>
          <a:p>
            <a:r>
              <a:rPr lang="en-US" dirty="0"/>
              <a:t>Variables are not automatically initialized upon declaration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41099" y="3326007"/>
            <a:ext cx="3913891" cy="2862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add(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x) {</a:t>
            </a:r>
          </a:p>
          <a:p>
            <a:r>
              <a:rPr lang="en-US" dirty="0" smtClean="0">
                <a:latin typeface="Courier"/>
                <a:cs typeface="Courier"/>
              </a:rPr>
              <a:t>  x++;</a:t>
            </a:r>
          </a:p>
          <a:p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  return x;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v</a:t>
            </a:r>
            <a:r>
              <a:rPr lang="en-US" dirty="0" smtClean="0">
                <a:latin typeface="Courier"/>
                <a:cs typeface="Courier"/>
              </a:rPr>
              <a:t>oid main() {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x = 0;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x = </a:t>
            </a:r>
            <a:r>
              <a:rPr lang="en-US" dirty="0" smtClean="0">
                <a:latin typeface="Courier"/>
                <a:cs typeface="Courier"/>
              </a:rPr>
              <a:t>add(x);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 smtClean="0">
                <a:latin typeface="Courier"/>
                <a:cs typeface="Courier"/>
              </a:rPr>
              <a:t>(“x is %d\n”, x);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905300" y="5157331"/>
            <a:ext cx="557972" cy="1924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56463" y="5157331"/>
            <a:ext cx="2621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What’s the output?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4990" y="5740741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Answer: Could be any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number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8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168"/>
            <a:ext cx="8229600" cy="1143000"/>
          </a:xfrm>
        </p:spPr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943"/>
            <a:ext cx="8229600" cy="21134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Pointers are </a:t>
            </a:r>
            <a:r>
              <a:rPr lang="en-US" dirty="0"/>
              <a:t>a</a:t>
            </a:r>
            <a:r>
              <a:rPr lang="en-US" dirty="0" smtClean="0"/>
              <a:t>ddresses 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must be aware of whether </a:t>
            </a:r>
            <a:r>
              <a:rPr lang="en-US" dirty="0" smtClean="0"/>
              <a:t>the address is valid (points to some allocated variable)</a:t>
            </a:r>
          </a:p>
          <a:p>
            <a:pPr lvl="1"/>
            <a:r>
              <a:rPr lang="en-US" dirty="0" smtClean="0"/>
              <a:t>0 (NULL) is always an invalid address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8224" y="3325522"/>
            <a:ext cx="4520357" cy="31700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void add(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*x) {</a:t>
            </a:r>
          </a:p>
          <a:p>
            <a:r>
              <a:rPr lang="en-US" sz="2000" dirty="0" smtClean="0">
                <a:latin typeface="Courier"/>
                <a:cs typeface="Courier"/>
              </a:rPr>
              <a:t>  (*x) = (*x) + 1;</a:t>
            </a:r>
          </a:p>
          <a:p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v</a:t>
            </a:r>
            <a:r>
              <a:rPr lang="en-US" sz="2000" dirty="0" smtClean="0">
                <a:latin typeface="Courier"/>
                <a:cs typeface="Courier"/>
              </a:rPr>
              <a:t>oid main() {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y = 0;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*x = &amp;y;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add(x);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err="1" smtClean="0">
                <a:latin typeface="Courier"/>
                <a:cs typeface="Courier"/>
              </a:rPr>
              <a:t>printf</a:t>
            </a:r>
            <a:r>
              <a:rPr lang="en-US" sz="2000" dirty="0" smtClean="0">
                <a:latin typeface="Courier"/>
                <a:cs typeface="Courier"/>
              </a:rPr>
              <a:t>(“x is %d\n”, *x);</a:t>
            </a:r>
          </a:p>
          <a:p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6463" y="5157331"/>
            <a:ext cx="2621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What’s the output?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6792" y="5805046"/>
            <a:ext cx="143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Answer: 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7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10990</TotalTime>
  <Words>3325</Words>
  <Application>Microsoft Macintosh PowerPoint</Application>
  <PresentationFormat>On-screen Show (4:3)</PresentationFormat>
  <Paragraphs>727</Paragraphs>
  <Slides>47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Final Review</vt:lpstr>
      <vt:lpstr>Final logistics</vt:lpstr>
      <vt:lpstr>What we’ve learnt (first half)</vt:lpstr>
      <vt:lpstr>What we’ve learnt (second half)  </vt:lpstr>
      <vt:lpstr>Topic #1 C programming</vt:lpstr>
      <vt:lpstr>Global vs. Local vs. Heap Variable</vt:lpstr>
      <vt:lpstr>Global vs. Local vs. Heap Variable</vt:lpstr>
      <vt:lpstr>Global vs. Local vs. Heap Variable</vt:lpstr>
      <vt:lpstr>Pointers</vt:lpstr>
      <vt:lpstr>Pointers</vt:lpstr>
      <vt:lpstr>Pointers</vt:lpstr>
      <vt:lpstr>Pointers and arrays</vt:lpstr>
      <vt:lpstr>Pointers and arrays</vt:lpstr>
      <vt:lpstr> Little vs. Big Endian</vt:lpstr>
      <vt:lpstr>C: Other Concepts</vt:lpstr>
      <vt:lpstr>Topic #2 Basic Program Execution</vt:lpstr>
      <vt:lpstr>Basic Program Execution</vt:lpstr>
      <vt:lpstr>Machine instructions</vt:lpstr>
      <vt:lpstr>Control flow</vt:lpstr>
      <vt:lpstr>Procedure execution</vt:lpstr>
      <vt:lpstr>Buffer Overflow</vt:lpstr>
      <vt:lpstr>Topic #3  Dynamic Memory Allocation</vt:lpstr>
      <vt:lpstr>Dynamic memory allocation</vt:lpstr>
      <vt:lpstr> Dynamic memory allocation</vt:lpstr>
      <vt:lpstr>PowerPoint Presentation</vt:lpstr>
      <vt:lpstr>Topic #4 Advanced topics on program execution</vt:lpstr>
      <vt:lpstr>Virtual memory </vt:lpstr>
      <vt:lpstr>VM: one-level page table</vt:lpstr>
      <vt:lpstr> VM: one-level page table</vt:lpstr>
      <vt:lpstr> VM: Multi-level page table</vt:lpstr>
      <vt:lpstr>VM: Multi-level page table</vt:lpstr>
      <vt:lpstr> VM: Multi-level page table</vt:lpstr>
      <vt:lpstr>Address space</vt:lpstr>
      <vt:lpstr>Caching: direct mapped cache</vt:lpstr>
      <vt:lpstr>Multi-way set associative cache</vt:lpstr>
      <vt:lpstr>OS and user-level processes</vt:lpstr>
      <vt:lpstr> invoking kernel functions: syscalls</vt:lpstr>
      <vt:lpstr> OS abstraction: Multi-processing</vt:lpstr>
      <vt:lpstr>fork and exec</vt:lpstr>
      <vt:lpstr>forked processes have separate address space</vt:lpstr>
      <vt:lpstr>Topic #5 Multi-threaded programming</vt:lpstr>
      <vt:lpstr>Concurrent programming</vt:lpstr>
      <vt:lpstr>Races</vt:lpstr>
      <vt:lpstr>Races</vt:lpstr>
      <vt:lpstr>Mutexes</vt:lpstr>
      <vt:lpstr>Conditional variables</vt:lpstr>
      <vt:lpstr>H/W Atomic instructions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logistics</dc:title>
  <dc:creator>Jinyang Li</dc:creator>
  <cp:lastModifiedBy>Jinyang Li</cp:lastModifiedBy>
  <cp:revision>343</cp:revision>
  <cp:lastPrinted>2018-05-08T19:56:28Z</cp:lastPrinted>
  <dcterms:created xsi:type="dcterms:W3CDTF">2015-12-17T16:01:32Z</dcterms:created>
  <dcterms:modified xsi:type="dcterms:W3CDTF">2018-12-12T16:03:21Z</dcterms:modified>
</cp:coreProperties>
</file>