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9.xml" ContentType="application/vnd.openxmlformats-officedocument.presentationml.notesSlide+xml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9"/>
  </p:notesMasterIdLst>
  <p:handoutMasterIdLst>
    <p:handoutMasterId r:id="rId70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77" r:id="rId9"/>
    <p:sldId id="911" r:id="rId10"/>
    <p:sldId id="913" r:id="rId11"/>
    <p:sldId id="915" r:id="rId12"/>
    <p:sldId id="875" r:id="rId13"/>
    <p:sldId id="916" r:id="rId14"/>
    <p:sldId id="917" r:id="rId15"/>
    <p:sldId id="919" r:id="rId16"/>
    <p:sldId id="920" r:id="rId17"/>
    <p:sldId id="1028" r:id="rId18"/>
    <p:sldId id="921" r:id="rId19"/>
    <p:sldId id="924" r:id="rId20"/>
    <p:sldId id="925" r:id="rId21"/>
    <p:sldId id="964" r:id="rId22"/>
    <p:sldId id="965" r:id="rId23"/>
    <p:sldId id="927" r:id="rId24"/>
    <p:sldId id="929" r:id="rId25"/>
    <p:sldId id="930" r:id="rId26"/>
    <p:sldId id="931" r:id="rId27"/>
    <p:sldId id="966" r:id="rId28"/>
    <p:sldId id="936" r:id="rId29"/>
    <p:sldId id="967" r:id="rId30"/>
    <p:sldId id="968" r:id="rId31"/>
    <p:sldId id="969" r:id="rId32"/>
    <p:sldId id="970" r:id="rId33"/>
    <p:sldId id="940" r:id="rId34"/>
    <p:sldId id="942" r:id="rId35"/>
    <p:sldId id="943" r:id="rId36"/>
    <p:sldId id="1029" r:id="rId37"/>
    <p:sldId id="944" r:id="rId38"/>
    <p:sldId id="945" r:id="rId39"/>
    <p:sldId id="946" r:id="rId40"/>
    <p:sldId id="947" r:id="rId41"/>
    <p:sldId id="1018" r:id="rId42"/>
    <p:sldId id="1019" r:id="rId43"/>
    <p:sldId id="1020" r:id="rId44"/>
    <p:sldId id="949" r:id="rId45"/>
    <p:sldId id="971" r:id="rId46"/>
    <p:sldId id="972" r:id="rId47"/>
    <p:sldId id="983" r:id="rId48"/>
    <p:sldId id="953" r:id="rId49"/>
    <p:sldId id="954" r:id="rId50"/>
    <p:sldId id="961" r:id="rId51"/>
    <p:sldId id="957" r:id="rId52"/>
    <p:sldId id="973" r:id="rId53"/>
    <p:sldId id="885" r:id="rId54"/>
    <p:sldId id="960" r:id="rId55"/>
    <p:sldId id="889" r:id="rId56"/>
    <p:sldId id="1031" r:id="rId57"/>
    <p:sldId id="1032" r:id="rId58"/>
    <p:sldId id="1044" r:id="rId59"/>
    <p:sldId id="974" r:id="rId60"/>
    <p:sldId id="1043" r:id="rId61"/>
    <p:sldId id="1033" r:id="rId62"/>
    <p:sldId id="1036" r:id="rId63"/>
    <p:sldId id="1037" r:id="rId64"/>
    <p:sldId id="1039" r:id="rId65"/>
    <p:sldId id="1040" r:id="rId66"/>
    <p:sldId id="1041" r:id="rId67"/>
    <p:sldId id="1042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513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60487" autoAdjust="0"/>
  </p:normalViewPr>
  <p:slideViewPr>
    <p:cSldViewPr snapToGrid="0" snapToObjects="1">
      <p:cViewPr varScale="1">
        <p:scale>
          <a:sx n="56" d="100"/>
          <a:sy n="56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2433836069484"/>
          <c:y val="0.0"/>
          <c:w val="0.957547169811321"/>
          <c:h val="0.866323907455013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1.0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2.0</c:v>
                </c:pt>
                <c:pt idx="13">
                  <c:v>2.5</c:v>
                </c:pt>
                <c:pt idx="14">
                  <c:v>3.0</c:v>
                </c:pt>
                <c:pt idx="15">
                  <c:v>3.5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1">
                  <c:v>10.0</c:v>
                </c:pt>
                <c:pt idx="22">
                  <c:v>12.0</c:v>
                </c:pt>
                <c:pt idx="23">
                  <c:v>14.0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-1.0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-2.0</c:v>
                </c:pt>
                <c:pt idx="37">
                  <c:v>-2.5</c:v>
                </c:pt>
                <c:pt idx="38">
                  <c:v>-3.0</c:v>
                </c:pt>
                <c:pt idx="39">
                  <c:v>-3.5</c:v>
                </c:pt>
                <c:pt idx="40">
                  <c:v>-4.0</c:v>
                </c:pt>
                <c:pt idx="41">
                  <c:v>-5.0</c:v>
                </c:pt>
                <c:pt idx="42">
                  <c:v>-6.0</c:v>
                </c:pt>
                <c:pt idx="43">
                  <c:v>-7.0</c:v>
                </c:pt>
                <c:pt idx="44">
                  <c:v>-8.0</c:v>
                </c:pt>
                <c:pt idx="45">
                  <c:v>-10.0</c:v>
                </c:pt>
                <c:pt idx="46">
                  <c:v>-12.0</c:v>
                </c:pt>
                <c:pt idx="47">
                  <c:v>-14.0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3520920"/>
        <c:axId val="-2033640840"/>
      </c:scatterChart>
      <c:valAx>
        <c:axId val="-2033520920"/>
        <c:scaling>
          <c:orientation val="minMax"/>
          <c:max val="1.0"/>
          <c:min val="-1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33640840"/>
        <c:crosses val="autoZero"/>
        <c:crossBetween val="midCat"/>
      </c:valAx>
      <c:valAx>
        <c:axId val="-20336408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335209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Highest precision: 2^(-52) * 2^(1-1023)</a:t>
            </a:r>
          </a:p>
          <a:p>
            <a:r>
              <a:rPr lang="en-US" dirty="0" smtClean="0"/>
              <a:t>Highest magnitude: 2 * 2^(</a:t>
            </a:r>
            <a:r>
              <a:rPr lang="en-US" dirty="0" smtClean="0"/>
              <a:t>2046-</a:t>
            </a:r>
            <a:r>
              <a:rPr lang="en-US" dirty="0" smtClean="0"/>
              <a:t>1023) = 2^</a:t>
            </a:r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1e2 = 1*10</a:t>
            </a:r>
            <a:r>
              <a:rPr lang="en-US" baseline="30000" dirty="0" smtClean="0"/>
              <a:t>2</a:t>
            </a:r>
            <a:r>
              <a:rPr lang="en-US" baseline="0" dirty="0" smtClean="0"/>
              <a:t> =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1e21 = 10</a:t>
            </a:r>
            <a:r>
              <a:rPr lang="en-US" baseline="30000" dirty="0" smtClean="0"/>
              <a:t>21 </a:t>
            </a:r>
            <a:r>
              <a:rPr lang="en-US" baseline="0" dirty="0" smtClean="0"/>
              <a:t>= 2</a:t>
            </a:r>
            <a:r>
              <a:rPr lang="en-US" baseline="30000" dirty="0" smtClean="0"/>
              <a:t>10*7 </a:t>
            </a:r>
            <a:r>
              <a:rPr lang="en-US" baseline="0" dirty="0" smtClean="0"/>
              <a:t>&gt; 2</a:t>
            </a:r>
            <a:r>
              <a:rPr lang="en-US" baseline="30000" dirty="0" smtClean="0"/>
              <a:t>70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not represent</a:t>
            </a:r>
            <a:r>
              <a:rPr lang="en-US" baseline="0" dirty="0" smtClean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not represent</a:t>
            </a:r>
            <a:r>
              <a:rPr lang="en-US" baseline="0" dirty="0" smtClean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r>
              <a:rPr lang="en-US" baseline="0" dirty="0" smtClean="0"/>
              <a:t> for handling 2’s complement is more complex than handling unsigned 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2’s complement has the same addition/</a:t>
            </a:r>
            <a:r>
              <a:rPr lang="en-US" baseline="0" dirty="0" err="1" smtClean="0"/>
              <a:t>substraction</a:t>
            </a:r>
            <a:r>
              <a:rPr lang="en-US" baseline="0" dirty="0" smtClean="0"/>
              <a:t> logic as unsigned, its comparison logic is different.</a:t>
            </a:r>
          </a:p>
          <a:p>
            <a:r>
              <a:rPr lang="en-US" baseline="0" dirty="0" smtClean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(1000 0000) in unsigned is more than (0000 0001) but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0 000 01 = (0.01)_2 *</a:t>
            </a:r>
            <a:r>
              <a:rPr lang="en-US" baseline="0" dirty="0" smtClean="0"/>
              <a:t> </a:t>
            </a:r>
            <a:r>
              <a:rPr lang="en-US" dirty="0" smtClean="0"/>
              <a:t>2^ (1-3) = 1/16</a:t>
            </a:r>
          </a:p>
          <a:p>
            <a:r>
              <a:rPr lang="en-US" dirty="0" smtClean="0"/>
              <a:t>0 110 11 = (1.11) * 2 ^ (6-3) =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cs.nyu.edu/overton/NumericalComputing/protected/NumericalComputingSIA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are based 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			  = </a:t>
            </a:r>
            <a:r>
              <a:rPr lang="en-US" altLang="zh-CN" sz="2400" dirty="0" smtClean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(b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-q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13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14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r>
                <a:rPr lang="en-US" altLang="zh-CN" baseline="30000" dirty="0" smtClean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5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real numbers in fixed # of bits?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093" y="18681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58511"/>
              </p:ext>
            </p:extLst>
          </p:nvPr>
        </p:nvGraphicFramePr>
        <p:xfrm>
          <a:off x="290042" y="289731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042" y="336809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80216" y="89358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2456" y="214472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4725" y="328289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622465" y="343247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69031" y="376181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624590" y="56675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18399" y="213243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Naive idea: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( 10.011 )</a:t>
            </a:r>
            <a:r>
              <a:rPr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3700380"/>
                <a:gridCol w="431711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</a:t>
            </a:r>
            <a:r>
              <a:rPr lang="en-US" altLang="zh-CN" dirty="0" smtClean="0"/>
              <a:t>: </a:t>
            </a:r>
          </a:p>
          <a:p>
            <a:pPr lvl="1"/>
            <a:r>
              <a:rPr kumimoji="1" lang="en-US" altLang="zh-CN" dirty="0" smtClean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15</a:t>
            </a:r>
            <a:r>
              <a:rPr lang="en-US" altLang="zh-CN" sz="2400" dirty="0" smtClean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 smtClean="0"/>
              <a:t>Limitation of fixed point notation: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epresents evenly spaced fractional numbers</a:t>
            </a:r>
          </a:p>
          <a:p>
            <a:pPr lvl="2"/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about un-even spacing between numbers?</a:t>
            </a:r>
            <a:endParaRPr lang="en-US" baseline="30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60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 smtClean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61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Based on the normalized scientific notation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10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1951" y="4905545"/>
            <a:ext cx="563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Normalized form cannot represent 0!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Decimal point </a:t>
            </a:r>
            <a:r>
              <a:rPr kumimoji="1" lang="en-US" altLang="zh-CN" sz="2400" b="1" dirty="0" smtClean="0">
                <a:latin typeface="Arial"/>
                <a:cs typeface="Arial"/>
              </a:rPr>
              <a:t>floats</a:t>
            </a:r>
            <a:r>
              <a:rPr kumimoji="1" lang="en-US" altLang="zh-CN" sz="2400" dirty="0" smtClean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7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8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(normalized) scientific notation: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scientific notation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scientific notation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(10.25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 smtClean="0">
                <a:latin typeface="Arial"/>
                <a:cs typeface="Arial"/>
              </a:rPr>
              <a:t>(1010.01</a:t>
            </a:r>
            <a:r>
              <a:rPr lang="en-US" altLang="zh-CN" sz="2800" dirty="0">
                <a:latin typeface="Arial"/>
                <a:cs typeface="Arial"/>
              </a:rPr>
              <a:t>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</a:t>
            </a:r>
            <a:r>
              <a:rPr lang="en-US" altLang="zh-CN" sz="2800" dirty="0" smtClean="0">
                <a:latin typeface="Arial"/>
                <a:cs typeface="Arial"/>
              </a:rPr>
              <a:t>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</a:t>
            </a:r>
            <a:r>
              <a:rPr lang="en-US" altLang="zh-CN" sz="2800" dirty="0" smtClean="0">
                <a:latin typeface="Arial"/>
                <a:cs typeface="Arial"/>
              </a:rPr>
              <a:t>2</a:t>
            </a:r>
            <a:r>
              <a:rPr lang="en-US" altLang="zh-CN" sz="2800" baseline="30000" dirty="0" smtClean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1.b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 smtClean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420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What’s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 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60091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 smtClean="0"/>
              <a:t>What’s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 smtClean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(71)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(1000111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(1.000111)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6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5720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( 1.11 )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7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67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68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0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Negative number</a:t>
            </a:r>
            <a:r>
              <a:rPr kumimoji="1" lang="en-US" altLang="zh-CN" sz="2400" b="1" dirty="0">
                <a:latin typeface="Arial"/>
                <a:cs typeface="Arial"/>
              </a:rPr>
              <a:t>: </a:t>
            </a:r>
            <a:r>
              <a:rPr kumimoji="1" lang="en-US" altLang="zh-CN" sz="2400" b="1" dirty="0" smtClean="0">
                <a:latin typeface="Arial"/>
                <a:cs typeface="Arial"/>
              </a:rPr>
              <a:t>-224 </a:t>
            </a:r>
            <a:r>
              <a:rPr kumimoji="1" lang="en-US" altLang="zh-CN" sz="2400" b="1" dirty="0">
                <a:latin typeface="Arial"/>
                <a:cs typeface="Arial"/>
              </a:rPr>
              <a:t>to </a:t>
            </a:r>
            <a:r>
              <a:rPr kumimoji="1" lang="en-US" altLang="zh-CN" sz="2400" b="1" dirty="0" smtClean="0">
                <a:latin typeface="Arial"/>
                <a:cs typeface="Arial"/>
              </a:rPr>
              <a:t>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bit patterns left to represent numbers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(-1, 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numbers 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special cases:</a:t>
            </a:r>
          </a:p>
          <a:p>
            <a:pPr lvl="1" indent="-342900"/>
            <a:r>
              <a:rPr kumimoji="1" lang="en-US" altLang="zh-CN" dirty="0" smtClean="0"/>
              <a:t>the result of dividing by 0,  e.g. 1/0 ?</a:t>
            </a:r>
          </a:p>
          <a:p>
            <a:pPr lvl="1" indent="-342900"/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8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Arial"/>
                <a:cs typeface="Arial"/>
              </a:rPr>
              <a:t>Prof</a:t>
            </a:r>
            <a:r>
              <a:rPr lang="en-US" altLang="zh-CN" dirty="0" smtClean="0">
                <a:latin typeface="Arial"/>
                <a:cs typeface="Arial"/>
              </a:rPr>
              <a:t>.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fr-FR" altLang="zh-CN" dirty="0" smtClean="0">
                <a:latin typeface="Arial"/>
                <a:cs typeface="Arial"/>
              </a:rPr>
              <a:t>William </a:t>
            </a:r>
            <a:r>
              <a:rPr lang="fr-FR" altLang="zh-CN" dirty="0" err="1" smtClean="0">
                <a:latin typeface="Arial"/>
                <a:cs typeface="Arial"/>
              </a:rPr>
              <a:t>Kahan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University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of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California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at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Berkeley</a:t>
            </a:r>
          </a:p>
          <a:p>
            <a:r>
              <a:rPr lang="en-US" altLang="zh-CN" dirty="0" smtClean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</a:t>
            </a:r>
            <a:r>
              <a:rPr lang="en-US" altLang="zh-CN" dirty="0" smtClean="0">
                <a:hlinkClick r:id="rId5"/>
              </a:rPr>
              <a:t>NumericalComputingSIAM.pdf</a:t>
            </a:r>
            <a:endParaRPr lang="en-US" altLang="zh-CN" dirty="0" smtClean="0"/>
          </a:p>
          <a:p>
            <a:r>
              <a:rPr lang="en-US" altLang="zh-CN" dirty="0" smtClean="0"/>
              <a:t>With you </a:t>
            </a:r>
            <a:r>
              <a:rPr lang="en-US" altLang="zh-CN" dirty="0" err="1" smtClean="0"/>
              <a:t>nyu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netid</a:t>
            </a:r>
            <a:r>
              <a:rPr lang="en-US" altLang="zh-CN" dirty="0" smtClean="0"/>
              <a:t>/password. You can also search the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 smtClean="0"/>
              <a:t>normalized representation of floating point</a:t>
            </a:r>
            <a:endParaRPr lang="en-US" dirty="0"/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represent numbers in range (-1,1)</a:t>
            </a:r>
          </a:p>
          <a:p>
            <a:r>
              <a:rPr lang="en-US" dirty="0" smtClean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    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Consistent representation of floating point 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orrectly </a:t>
            </a:r>
            <a:r>
              <a:rPr kumimoji="1" lang="en-US" altLang="zh-CN" dirty="0"/>
              <a:t>rounded floating point operations, using several rounding </a:t>
            </a:r>
            <a:r>
              <a:rPr kumimoji="1" lang="en-US" altLang="zh-CN" dirty="0" smtClean="0"/>
              <a:t>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Restrictions on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 smtClean="0">
                <a:latin typeface="Consolas"/>
                <a:cs typeface="Consolas"/>
              </a:rPr>
              <a:t>M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or (0000 0000)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</a:t>
            </a:r>
            <a:r>
              <a:rPr lang="en-US" altLang="zh-CN" sz="2400" dirty="0" smtClean="0">
                <a:latin typeface="Verdana"/>
                <a:cs typeface="Verdana"/>
              </a:rPr>
              <a:t>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 smtClean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</a:t>
            </a:r>
            <a:r>
              <a:rPr lang="cs-CZ" altLang="zh-CN" sz="2400" dirty="0" smtClean="0">
                <a:latin typeface="Verdana"/>
                <a:cs typeface="Verdana"/>
              </a:rPr>
              <a:t>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 smtClean="0">
                <a:latin typeface="Verdana"/>
                <a:cs typeface="Verdana"/>
              </a:rPr>
              <a:t>1, </a:t>
            </a:r>
            <a:r>
              <a:rPr lang="cs-CZ" altLang="zh-CN" sz="2400" dirty="0" smtClean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Exponential</a:t>
            </a:r>
            <a:r>
              <a:rPr kumimoji="1" lang="en-US" altLang="zh-CN" dirty="0" smtClean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= 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represent (-1,1), we must allow negative exponent.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 smtClean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43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44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 </a:t>
            </a:r>
            <a:r>
              <a:rPr lang="en-US" altLang="zh-CN" sz="2400" dirty="0" smtClean="0">
                <a:latin typeface="Verdana"/>
                <a:cs typeface="Verdana"/>
              </a:rPr>
              <a:t>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254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</a:t>
            </a:r>
            <a:r>
              <a:rPr lang="is-IS" altLang="zh-CN" sz="2400" dirty="0" smtClean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1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-</a:t>
            </a:r>
            <a:r>
              <a:rPr lang="is-IS" altLang="zh-CN" sz="2400" dirty="0" smtClean="0">
                <a:latin typeface="Verdana"/>
                <a:cs typeface="Verdana"/>
              </a:rPr>
              <a:t>126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</a:t>
            </a:r>
            <a:r>
              <a:rPr kumimoji="1" lang="en-US" altLang="zh-CN" sz="2400" dirty="0" smtClean="0">
                <a:latin typeface="Arial"/>
                <a:cs typeface="Arial"/>
              </a:rPr>
              <a:t>egative </a:t>
            </a:r>
            <a:r>
              <a:rPr kumimoji="1" lang="en-US" altLang="zh-CN" sz="2400" dirty="0">
                <a:latin typeface="Arial"/>
                <a:cs typeface="Arial"/>
              </a:rPr>
              <a:t>number with </a:t>
            </a:r>
            <a:r>
              <a:rPr kumimoji="1" lang="en-US" altLang="zh-CN" sz="2400" dirty="0" smtClean="0">
                <a:latin typeface="Arial"/>
                <a:cs typeface="Arial"/>
              </a:rPr>
              <a:t>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-2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</a:t>
            </a:r>
            <a:r>
              <a:rPr lang="en-US" altLang="zh-CN" sz="4000" dirty="0" smtClean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 smtClean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bias 127?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Arial"/>
                <a:cs typeface="Arial"/>
              </a:rPr>
              <a:t>A2. Balance positive exponents (magnitude) and negative exponents (precision)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54535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represent values which are </a:t>
            </a:r>
          </a:p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IEEE </a:t>
            </a:r>
            <a:r>
              <a:rPr kumimoji="1" lang="en-US" altLang="zh-CN" sz="3600" dirty="0" err="1" smtClean="0"/>
              <a:t>denormalized</a:t>
            </a:r>
            <a:r>
              <a:rPr kumimoji="1" lang="en-US" altLang="zh-CN" sz="3600" dirty="0" smtClean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 smtClean="0">
                <a:latin typeface="Arial"/>
                <a:cs typeface="Arial"/>
              </a:rPr>
              <a:t>10</a:t>
            </a:r>
            <a:r>
              <a:rPr lang="en-US" altLang="zh-CN" sz="3200" dirty="0" smtClean="0">
                <a:latin typeface="Arial"/>
                <a:cs typeface="Arial"/>
              </a:rPr>
              <a:t> = </a:t>
            </a:r>
            <a:r>
              <a:rPr lang="en-US" altLang="zh-CN" sz="3200" u="sng" dirty="0" smtClean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</a:t>
            </a:r>
            <a:r>
              <a:rPr lang="en-US" altLang="zh-CN" sz="3200" dirty="0" smtClean="0">
                <a:latin typeface="Arial"/>
                <a:cs typeface="Arial"/>
              </a:rPr>
              <a:t> * 2</a:t>
            </a:r>
            <a:r>
              <a:rPr lang="en-US" altLang="zh-CN" sz="3200" baseline="30000" dirty="0" smtClean="0">
                <a:latin typeface="Arial"/>
                <a:cs typeface="Arial"/>
              </a:rPr>
              <a:t>E</a:t>
            </a:r>
            <a:endParaRPr lang="en-US" altLang="zh-CN" sz="2800" dirty="0" smtClean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</a:t>
            </a:r>
            <a:r>
              <a:rPr lang="en-US" altLang="zh-CN" sz="2000" b="1" dirty="0" smtClean="0">
                <a:latin typeface="Arial"/>
                <a:cs typeface="Arial"/>
              </a:rPr>
              <a:t>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2,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= ( 1</a:t>
            </a:r>
            <a:r>
              <a:rPr lang="en-US" altLang="zh-CN" sz="2000" dirty="0" smtClean="0">
                <a:latin typeface="Arial"/>
                <a:cs typeface="Arial"/>
              </a:rPr>
              <a:t>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</a:t>
            </a:r>
            <a:r>
              <a:rPr lang="en-US" altLang="zh-CN" sz="2000" b="1" dirty="0" smtClean="0">
                <a:latin typeface="Arial"/>
                <a:cs typeface="Arial"/>
              </a:rPr>
              <a:t>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</a:t>
            </a:r>
            <a:r>
              <a:rPr lang="en-US" altLang="zh-CN" sz="2000" dirty="0" smtClean="0">
                <a:latin typeface="Arial"/>
                <a:cs typeface="Arial"/>
              </a:rPr>
              <a:t>1, M </a:t>
            </a:r>
            <a:r>
              <a:rPr lang="en-US" altLang="zh-CN" sz="2000" dirty="0">
                <a:latin typeface="Arial"/>
                <a:cs typeface="Arial"/>
              </a:rPr>
              <a:t>= ( </a:t>
            </a:r>
            <a:r>
              <a:rPr lang="en-US" altLang="zh-CN" sz="2000" dirty="0" smtClean="0">
                <a:latin typeface="Arial"/>
                <a:cs typeface="Arial"/>
              </a:rPr>
              <a:t>0.F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E = 1 </a:t>
            </a:r>
            <a:r>
              <a:rPr lang="mr-IN" altLang="zh-CN" sz="2000" dirty="0" smtClean="0">
                <a:latin typeface="Arial"/>
                <a:cs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82" y="274638"/>
            <a:ext cx="893991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-(0.010101</a:t>
            </a:r>
            <a:r>
              <a:rPr kumimoji="1" lang="en-US" altLang="zh-CN" sz="2800" dirty="0">
                <a:latin typeface="Arial"/>
                <a:cs typeface="Arial"/>
              </a:rPr>
              <a:t>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9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0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750431"/>
                <a:gridCol w="1166954"/>
                <a:gridCol w="2482639"/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189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644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530954"/>
                <a:gridCol w="1958467"/>
                <a:gridCol w="1910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 smtClean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 smtClean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2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3194" y="4579880"/>
            <a:ext cx="722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Adjacent floats have adjacent bit representation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</a:t>
            </a:r>
            <a:r>
              <a:rPr kumimoji="1" lang="en-US" altLang="zh-CN" dirty="0" smtClean="0"/>
              <a:t>Values: toy 6-bit FP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8810"/>
              </p:ext>
            </p:extLst>
          </p:nvPr>
        </p:nvGraphicFramePr>
        <p:xfrm>
          <a:off x="382084" y="452146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2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452146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58035"/>
              </p:ext>
            </p:extLst>
          </p:nvPr>
        </p:nvGraphicFramePr>
        <p:xfrm>
          <a:off x="1878004" y="212985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4"/>
          <p:cNvSpPr txBox="1"/>
          <p:nvPr/>
        </p:nvSpPr>
        <p:spPr>
          <a:xfrm>
            <a:off x="1964205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41" name="TextBox 4"/>
          <p:cNvSpPr txBox="1"/>
          <p:nvPr/>
        </p:nvSpPr>
        <p:spPr>
          <a:xfrm>
            <a:off x="2323201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4606503" y="18331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4896725" y="182236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44" name="TextBox 4"/>
          <p:cNvSpPr txBox="1"/>
          <p:nvPr/>
        </p:nvSpPr>
        <p:spPr>
          <a:xfrm>
            <a:off x="6954404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45" name="矩形 10"/>
          <p:cNvSpPr/>
          <p:nvPr/>
        </p:nvSpPr>
        <p:spPr>
          <a:xfrm>
            <a:off x="1779729" y="2671184"/>
            <a:ext cx="66497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800" dirty="0" smtClean="0">
                <a:latin typeface="Arial"/>
                <a:cs typeface="Arial"/>
              </a:rPr>
              <a:t>exponent</a:t>
            </a:r>
            <a:r>
              <a:rPr lang="en-US" altLang="zh-CN" sz="2800" dirty="0" smtClean="0">
                <a:latin typeface="Arial"/>
                <a:cs typeface="Arial"/>
              </a:rPr>
              <a:t>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</a:t>
            </a:r>
            <a:r>
              <a:rPr lang="en-US" altLang="zh-CN" sz="2800" dirty="0" smtClean="0">
                <a:latin typeface="Arial"/>
                <a:cs typeface="Arial"/>
              </a:rPr>
              <a:t>ias: </a:t>
            </a:r>
            <a:r>
              <a:rPr lang="en-US" altLang="zh-CN" sz="2800" dirty="0" smtClean="0">
                <a:latin typeface="Arial"/>
                <a:cs typeface="Arial"/>
              </a:rPr>
              <a:t>3</a:t>
            </a:r>
            <a:endParaRPr lang="en-US" altLang="zh-CN" sz="2800" dirty="0" smtClean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8323" y="5616840"/>
            <a:ext cx="498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number greater than 0?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1598323" y="6125786"/>
            <a:ext cx="2645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Largest number?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Single, double precision</a:t>
            </a:r>
            <a:endParaRPr 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98255"/>
              </p:ext>
            </p:extLst>
          </p:nvPr>
        </p:nvGraphicFramePr>
        <p:xfrm>
          <a:off x="1031177" y="1571287"/>
          <a:ext cx="3943854" cy="1016000"/>
        </p:xfrm>
        <a:graphic>
          <a:graphicData uri="http://schemas.openxmlformats.org/drawingml/2006/table">
            <a:tbl>
              <a:tblPr/>
              <a:tblGrid>
                <a:gridCol w="349101"/>
                <a:gridCol w="1660900"/>
                <a:gridCol w="193385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(bias:127)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91764"/>
              </p:ext>
            </p:extLst>
          </p:nvPr>
        </p:nvGraphicFramePr>
        <p:xfrm>
          <a:off x="1031177" y="4232970"/>
          <a:ext cx="7366000" cy="9144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360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(bias:1023)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2"/>
          <p:cNvSpPr/>
          <p:nvPr/>
        </p:nvSpPr>
        <p:spPr>
          <a:xfrm>
            <a:off x="5682171" y="1384043"/>
            <a:ext cx="2229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loat f = </a:t>
            </a:r>
            <a:r>
              <a:rPr lang="en-US" altLang="zh-CN" sz="2400" dirty="0" smtClean="0">
                <a:latin typeface="Arial"/>
                <a:cs typeface="Arial"/>
              </a:rPr>
              <a:t>0.1;</a:t>
            </a:r>
            <a:endParaRPr lang="en-US" altLang="zh-CN" sz="24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d</a:t>
            </a:r>
            <a:r>
              <a:rPr lang="en-US" altLang="zh-CN" sz="2400" dirty="0" smtClean="0">
                <a:latin typeface="Arial"/>
                <a:cs typeface="Arial"/>
              </a:rPr>
              <a:t>ouble d = </a:t>
            </a:r>
            <a:r>
              <a:rPr lang="en-US" altLang="zh-CN" sz="2400" dirty="0" smtClean="0">
                <a:latin typeface="Arial"/>
                <a:cs typeface="Arial"/>
              </a:rPr>
              <a:t>0.1;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0713" y="4830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8293" y="2830980"/>
            <a:ext cx="2638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(0.00....1)</a:t>
            </a:r>
            <a:r>
              <a:rPr lang="en-US" sz="2800" baseline="-25000" dirty="0"/>
              <a:t>2 </a:t>
            </a:r>
            <a:r>
              <a:rPr lang="en-US" sz="2800" dirty="0"/>
              <a:t>* 2</a:t>
            </a:r>
            <a:r>
              <a:rPr lang="en-US" sz="2800" baseline="30000" dirty="0"/>
              <a:t>-126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31177" y="2830980"/>
            <a:ext cx="2707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positive:</a:t>
            </a:r>
          </a:p>
          <a:p>
            <a:r>
              <a:rPr lang="en-US" sz="2800" dirty="0" smtClean="0"/>
              <a:t>largest positive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6841" y="3402542"/>
            <a:ext cx="23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(1.1....1)</a:t>
            </a:r>
            <a:r>
              <a:rPr lang="en-US" sz="2800" baseline="-25000" dirty="0"/>
              <a:t>2 </a:t>
            </a:r>
            <a:r>
              <a:rPr lang="en-US" sz="2800" dirty="0" smtClean="0"/>
              <a:t>*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127</a:t>
            </a:r>
            <a:endParaRPr lang="en-US" sz="28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177" y="5476129"/>
            <a:ext cx="2707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positive:</a:t>
            </a:r>
          </a:p>
          <a:p>
            <a:r>
              <a:rPr lang="en-US" sz="2800" dirty="0" smtClean="0"/>
              <a:t>largest positive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09391" y="5476129"/>
            <a:ext cx="27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(0.00....1)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baseline="-25000" dirty="0"/>
              <a:t>*</a:t>
            </a:r>
            <a:r>
              <a:rPr lang="en-US" sz="2800" dirty="0"/>
              <a:t> 2</a:t>
            </a:r>
            <a:r>
              <a:rPr lang="en-US" sz="2800" baseline="30000" dirty="0"/>
              <a:t>-</a:t>
            </a:r>
            <a:r>
              <a:rPr lang="en-US" sz="2800" baseline="30000" dirty="0" smtClean="0"/>
              <a:t>1022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4053" y="6105377"/>
            <a:ext cx="235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(1.1...1)</a:t>
            </a:r>
            <a:r>
              <a:rPr lang="en-US" sz="2800" baseline="-25000" dirty="0"/>
              <a:t>2</a:t>
            </a:r>
            <a:r>
              <a:rPr lang="en-US" sz="2800" dirty="0"/>
              <a:t>*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1023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9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 smtClean="0"/>
              <a:t>Addition, subtraction, multiplication, division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 does CPU know if a bit pattern is to be interpreted as </a:t>
            </a:r>
            <a:r>
              <a:rPr lang="en-US" dirty="0" smtClean="0"/>
              <a:t>IEEE</a:t>
            </a:r>
            <a:r>
              <a:rPr lang="en-US" dirty="0" smtClean="0"/>
              <a:t> float point or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7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716560" y="1749712"/>
            <a:ext cx="3533883" cy="1290450"/>
            <a:chOff x="4300479" y="1584086"/>
            <a:chExt cx="2342644" cy="733943"/>
          </a:xfrm>
        </p:grpSpPr>
        <p:sp>
          <p:nvSpPr>
            <p:cNvPr id="30" name="矩形 29"/>
            <p:cNvSpPr/>
            <p:nvPr/>
          </p:nvSpPr>
          <p:spPr>
            <a:xfrm>
              <a:off x="4300479" y="1584086"/>
              <a:ext cx="2342644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00480" y="1833757"/>
              <a:ext cx="1111944" cy="484272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decode</a:t>
              </a:r>
            </a:p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instruction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6" name="直线箭头连接符 5"/>
          <p:cNvCxnSpPr/>
          <p:nvPr/>
        </p:nvCxnSpPr>
        <p:spPr>
          <a:xfrm>
            <a:off x="3569390" y="2247768"/>
            <a:ext cx="1147170" cy="40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7891" y="284387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891" y="247043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891" y="209964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Verdana"/>
                <a:cs typeface="Verdana"/>
              </a:rPr>
              <a:t>add x, y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891" y="172621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991" y="587963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617891" y="321691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6630" y="3968520"/>
            <a:ext cx="1951499" cy="147815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4211" y="543998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30" y="172621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091" y="209251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3826" y="5406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77091" y="507734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7091" y="470215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7091" y="43260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091" y="39685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8330" y="361171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979" y="320192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349" y="283973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a7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83819" y="24841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891" y="2484176"/>
            <a:ext cx="1951499" cy="1484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8590" y="21772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Integer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8590" y="26480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81425" y="246221"/>
            <a:ext cx="21588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x = 1;</a:t>
            </a:r>
          </a:p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y = 2;</a:t>
            </a:r>
            <a:endParaRPr lang="en-US" altLang="zh-CN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d =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x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+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421" y="4944384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80838" y="35712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970525" y="907200"/>
            <a:ext cx="4580505" cy="1281494"/>
            <a:chOff x="2970525" y="907200"/>
            <a:chExt cx="4580505" cy="1281494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970525" y="1553531"/>
              <a:ext cx="1036043" cy="635163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06568" y="907200"/>
              <a:ext cx="3544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exactly a valid instruction. </a:t>
              </a:r>
            </a:p>
            <a:p>
              <a:r>
                <a:rPr lang="en-US" dirty="0" smtClean="0"/>
                <a:t>You’ll learn the actual ones later</a:t>
              </a:r>
              <a:endParaRPr lang="en-US" dirty="0"/>
            </a:p>
          </p:txBody>
        </p:sp>
      </p:grpSp>
      <p:cxnSp>
        <p:nvCxnSpPr>
          <p:cNvPr id="45" name="Elbow Connector 44"/>
          <p:cNvCxnSpPr>
            <a:endCxn id="30" idx="3"/>
          </p:cNvCxnSpPr>
          <p:nvPr/>
        </p:nvCxnSpPr>
        <p:spPr>
          <a:xfrm flipV="1">
            <a:off x="3585710" y="2394937"/>
            <a:ext cx="4664733" cy="1176317"/>
          </a:xfrm>
          <a:prstGeom prst="bentConnector3">
            <a:avLst>
              <a:gd name="adj1" fmla="val 104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0" idx="3"/>
          </p:cNvCxnSpPr>
          <p:nvPr/>
        </p:nvCxnSpPr>
        <p:spPr>
          <a:xfrm flipV="1">
            <a:off x="3585710" y="2394937"/>
            <a:ext cx="4664733" cy="2549449"/>
          </a:xfrm>
          <a:prstGeom prst="bentConnector3">
            <a:avLst>
              <a:gd name="adj1" fmla="val 104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716560" y="1749712"/>
            <a:ext cx="3533883" cy="1290450"/>
            <a:chOff x="4300479" y="1584086"/>
            <a:chExt cx="2342644" cy="733943"/>
          </a:xfrm>
        </p:grpSpPr>
        <p:sp>
          <p:nvSpPr>
            <p:cNvPr id="30" name="矩形 29"/>
            <p:cNvSpPr/>
            <p:nvPr/>
          </p:nvSpPr>
          <p:spPr>
            <a:xfrm>
              <a:off x="4300479" y="1584086"/>
              <a:ext cx="2342644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00480" y="1833757"/>
              <a:ext cx="1111944" cy="484272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decode</a:t>
              </a:r>
            </a:p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instruction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6" name="直线箭头连接符 5"/>
          <p:cNvCxnSpPr/>
          <p:nvPr/>
        </p:nvCxnSpPr>
        <p:spPr>
          <a:xfrm>
            <a:off x="3569390" y="2247768"/>
            <a:ext cx="1147170" cy="40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7891" y="284387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891" y="247043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891" y="209964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solidFill>
                  <a:schemeClr val="tx1"/>
                </a:solidFill>
                <a:latin typeface="Verdana"/>
                <a:cs typeface="Verdana"/>
              </a:rPr>
              <a:t>addss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Verdana"/>
                <a:cs typeface="Verdana"/>
              </a:rPr>
              <a:t> x, y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891" y="172621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991" y="587963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617891" y="321691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6630" y="3968520"/>
            <a:ext cx="1951499" cy="147815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4211" y="543998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30" y="172621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091" y="209251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3826" y="5406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77091" y="507734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7091" y="470215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7091" y="43260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091" y="39685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8330" y="361171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979" y="320192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349" y="283973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a7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83819" y="24841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891" y="2484176"/>
            <a:ext cx="1951499" cy="1484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8590" y="21772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Integer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8590" y="26480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81425" y="246221"/>
            <a:ext cx="24408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x = 1e2;</a:t>
            </a:r>
          </a:p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y = 2.0;</a:t>
            </a:r>
            <a:endParaRPr lang="en-US" altLang="zh-CN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d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x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+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421" y="4944384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80838" y="35712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flipV="1">
            <a:off x="3585710" y="3201922"/>
            <a:ext cx="4033345" cy="369332"/>
          </a:xfrm>
          <a:prstGeom prst="bentConnector3">
            <a:avLst>
              <a:gd name="adj1" fmla="val 1005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3585710" y="3217304"/>
            <a:ext cx="4244472" cy="1727081"/>
          </a:xfrm>
          <a:prstGeom prst="bentConnector3">
            <a:avLst>
              <a:gd name="adj1" fmla="val 99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</a:t>
            </a:r>
            <a:r>
              <a:rPr kumimoji="1" lang="en-US" altLang="zh-CN" dirty="0" smtClean="0"/>
              <a:t>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(5.5)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+ 5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</a:t>
            </a:r>
            <a:r>
              <a:rPr lang="en-US" altLang="zh-CN" sz="2000" dirty="0" smtClean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</a:t>
            </a:r>
            <a:r>
              <a:rPr lang="en-US" altLang="zh-CN" sz="2000" dirty="0">
                <a:latin typeface="Verdana"/>
                <a:cs typeface="Verdana"/>
              </a:rPr>
              <a:t>1.4128</a:t>
            </a:r>
            <a:r>
              <a:rPr lang="en-US" altLang="zh-CN" sz="2000" dirty="0" smtClean="0">
                <a:latin typeface="Verdana"/>
                <a:cs typeface="Verdana"/>
              </a:rPr>
              <a:t>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 + 4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+ 2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 </a:t>
            </a:r>
            <a:r>
              <a:rPr lang="en-US" altLang="zh-CN" sz="2000" dirty="0" smtClean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 smtClean="0"/>
              <a:t>Invalid </a:t>
            </a:r>
            <a:r>
              <a:rPr lang="en-US" dirty="0" smtClean="0"/>
              <a:t>operation: 0/0, </a:t>
            </a:r>
            <a:r>
              <a:rPr lang="en-US" dirty="0" err="1" smtClean="0"/>
              <a:t>sqrt</a:t>
            </a:r>
            <a:r>
              <a:rPr lang="en-US" dirty="0" smtClean="0"/>
              <a:t>(-1), </a:t>
            </a:r>
            <a:r>
              <a:rPr lang="en-US" dirty="0" smtClean="0">
                <a:sym typeface="Symbol"/>
              </a:rPr>
              <a:t>+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r>
              <a:rPr lang="en-US" dirty="0" smtClean="0"/>
              <a:t>Divide by zero: x/0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 smtClean="0"/>
          </a:p>
          <a:p>
            <a:r>
              <a:rPr lang="en-US" dirty="0" smtClean="0"/>
              <a:t>Overflows: result too big to fit</a:t>
            </a:r>
          </a:p>
          <a:p>
            <a:r>
              <a:rPr lang="en-US" dirty="0" smtClean="0"/>
              <a:t>Underflows: 0 &lt; result &lt; smallest </a:t>
            </a:r>
            <a:r>
              <a:rPr lang="en-US" dirty="0" err="1" smtClean="0"/>
              <a:t>denormalized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Inexact: round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96" y="1770386"/>
            <a:ext cx="8318962" cy="1666903"/>
          </a:xfrm>
        </p:spPr>
        <p:txBody>
          <a:bodyPr>
            <a:normAutofit/>
          </a:bodyPr>
          <a:lstStyle/>
          <a:p>
            <a:r>
              <a:rPr lang="en-US" dirty="0" smtClean="0"/>
              <a:t>Allow </a:t>
            </a:r>
            <a:r>
              <a:rPr lang="en-US" dirty="0"/>
              <a:t>a calculation to continue and produce a valid </a:t>
            </a:r>
            <a:r>
              <a:rPr lang="en-US" dirty="0" smtClean="0"/>
              <a:t>result </a:t>
            </a:r>
            <a:endParaRPr lang="en-US" dirty="0"/>
          </a:p>
          <a:p>
            <a:r>
              <a:rPr lang="en-US" dirty="0" smtClean="0"/>
              <a:t>Example: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divide by zero = </a:t>
            </a:r>
            <a:r>
              <a:rPr lang="en-US" dirty="0" smtClean="0">
                <a:sym typeface="Symbol"/>
              </a:rPr>
              <a:t>?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3" y="3693052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6" y="3338978"/>
            <a:ext cx="2819400" cy="189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196" y="5627209"/>
            <a:ext cx="76965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R1 or R2 is 0, overall resistance should be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 smtClean="0"/>
              <a:t>Commutative? </a:t>
            </a:r>
            <a:r>
              <a:rPr lang="en-US" dirty="0" smtClean="0"/>
              <a:t> yes. </a:t>
            </a:r>
            <a:r>
              <a:rPr lang="en-US" dirty="0" err="1" smtClean="0"/>
              <a:t>x</a:t>
            </a:r>
            <a:r>
              <a:rPr lang="en-US" dirty="0" err="1" smtClean="0"/>
              <a:t>+y</a:t>
            </a:r>
            <a:r>
              <a:rPr lang="en-US" dirty="0" smtClean="0"/>
              <a:t> == </a:t>
            </a:r>
            <a:r>
              <a:rPr lang="en-US" dirty="0" err="1" smtClean="0"/>
              <a:t>y+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Associative? (</a:t>
            </a:r>
            <a:r>
              <a:rPr lang="en-US" dirty="0" err="1" smtClean="0"/>
              <a:t>x+y</a:t>
            </a:r>
            <a:r>
              <a:rPr lang="en-US" dirty="0" smtClean="0"/>
              <a:t>)+z = x + (</a:t>
            </a:r>
            <a:r>
              <a:rPr lang="en-US" dirty="0" err="1" smtClean="0"/>
              <a:t>y+z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Overflow: </a:t>
            </a:r>
          </a:p>
          <a:p>
            <a:pPr marL="5143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3.14+1e10)-1e10 = </a:t>
            </a:r>
            <a:r>
              <a:rPr lang="en-US" dirty="0" smtClean="0">
                <a:latin typeface="Courier New"/>
                <a:cs typeface="Courier New"/>
              </a:rPr>
              <a:t>0</a:t>
            </a:r>
          </a:p>
          <a:p>
            <a:pPr marL="5143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3.14+(1e10-1e10) = </a:t>
            </a:r>
            <a:r>
              <a:rPr lang="en-US" dirty="0" smtClean="0">
                <a:latin typeface="Courier New"/>
                <a:cs typeface="Courier New"/>
              </a:rPr>
              <a:t>3.14</a:t>
            </a:r>
            <a:endParaRPr lang="en-US" dirty="0" smtClean="0"/>
          </a:p>
          <a:p>
            <a:pPr lvl="1"/>
            <a:r>
              <a:rPr lang="en-US" dirty="0" smtClean="0"/>
              <a:t>Rounding</a:t>
            </a:r>
          </a:p>
          <a:p>
            <a:r>
              <a:rPr lang="en-US" dirty="0" smtClean="0"/>
              <a:t>Every number has an additive inverse? </a:t>
            </a:r>
          </a:p>
          <a:p>
            <a:pPr lvl="1"/>
            <a:r>
              <a:rPr lang="en-US" dirty="0" smtClean="0"/>
              <a:t>Yes except for </a:t>
            </a:r>
            <a:r>
              <a:rPr lang="en-US" dirty="0" smtClean="0">
                <a:sym typeface="Symbol"/>
              </a:rPr>
              <a:t> and </a:t>
            </a:r>
            <a:r>
              <a:rPr lang="en-US" dirty="0" err="1" smtClean="0">
                <a:sym typeface="Symbol"/>
              </a:rPr>
              <a:t>NaN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Monoticity</a:t>
            </a:r>
            <a:r>
              <a:rPr lang="en-US" dirty="0" smtClean="0">
                <a:sym typeface="Symbol"/>
              </a:rPr>
              <a:t>? </a:t>
            </a:r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</a:t>
            </a:r>
            <a:r>
              <a:rPr lang="en-US" dirty="0" smtClean="0"/>
              <a:t>? yes. </a:t>
            </a:r>
            <a:r>
              <a:rPr lang="en-US" dirty="0" smtClean="0"/>
              <a:t>x* y </a:t>
            </a:r>
            <a:r>
              <a:rPr lang="en-US" dirty="0"/>
              <a:t>== </a:t>
            </a:r>
            <a:r>
              <a:rPr lang="en-US" dirty="0" smtClean="0"/>
              <a:t>y*</a:t>
            </a:r>
            <a:r>
              <a:rPr lang="en-US" dirty="0" smtClean="0"/>
              <a:t>x</a:t>
            </a:r>
            <a:endParaRPr lang="en-US" dirty="0"/>
          </a:p>
          <a:p>
            <a:r>
              <a:rPr lang="en-US" dirty="0"/>
              <a:t>Associative? (</a:t>
            </a:r>
            <a:r>
              <a:rPr lang="en-US" dirty="0" smtClean="0"/>
              <a:t>x*y)*z </a:t>
            </a:r>
            <a:r>
              <a:rPr lang="en-US" dirty="0"/>
              <a:t>= x </a:t>
            </a:r>
            <a:r>
              <a:rPr lang="en-US" dirty="0" smtClean="0"/>
              <a:t>* </a:t>
            </a:r>
            <a:r>
              <a:rPr lang="en-US" dirty="0"/>
              <a:t>(</a:t>
            </a:r>
            <a:r>
              <a:rPr lang="en-US" dirty="0" smtClean="0"/>
              <a:t>y*z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Overflow: </a:t>
            </a:r>
            <a:endParaRPr lang="en-US" dirty="0" smtClean="0"/>
          </a:p>
          <a:p>
            <a:pPr lvl="2"/>
            <a:r>
              <a:rPr lang="en-US" dirty="0">
                <a:latin typeface="Courier New"/>
              </a:rPr>
              <a:t>(</a:t>
            </a:r>
            <a:r>
              <a:rPr lang="en-US" dirty="0" smtClean="0">
                <a:latin typeface="Courier New"/>
              </a:rPr>
              <a:t>1e21*1e21)</a:t>
            </a:r>
            <a:r>
              <a:rPr lang="en-US" dirty="0">
                <a:latin typeface="Courier New"/>
              </a:rPr>
              <a:t>*1e-</a:t>
            </a:r>
            <a:r>
              <a:rPr lang="en-US" dirty="0" smtClean="0">
                <a:latin typeface="Courier New"/>
              </a:rPr>
              <a:t>21</a:t>
            </a:r>
            <a:r>
              <a:rPr lang="en-US" dirty="0" smtClean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endParaRPr lang="en-US" dirty="0" smtClean="0"/>
          </a:p>
          <a:p>
            <a:pPr marL="1200150" lvl="2" indent="-342900"/>
            <a:r>
              <a:rPr lang="en-US" dirty="0" smtClean="0">
                <a:latin typeface="Courier New"/>
                <a:cs typeface="Courier New"/>
              </a:rPr>
              <a:t>1e21*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1e21*</a:t>
            </a:r>
            <a:r>
              <a:rPr lang="en-US" dirty="0">
                <a:latin typeface="Courier New"/>
                <a:cs typeface="Courier New"/>
              </a:rPr>
              <a:t>1e-</a:t>
            </a:r>
            <a:r>
              <a:rPr lang="en-US" dirty="0" smtClean="0">
                <a:latin typeface="Courier New"/>
                <a:cs typeface="Courier New"/>
              </a:rPr>
              <a:t>21)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1e21</a:t>
            </a:r>
            <a:endParaRPr lang="en-US" dirty="0"/>
          </a:p>
          <a:p>
            <a:pPr lvl="1"/>
            <a:r>
              <a:rPr lang="en-US" dirty="0" smtClean="0"/>
              <a:t>Rounding</a:t>
            </a:r>
            <a:endParaRPr lang="en-US" dirty="0"/>
          </a:p>
          <a:p>
            <a:r>
              <a:rPr lang="en-US" dirty="0" smtClean="0">
                <a:sym typeface="Symbol"/>
              </a:rPr>
              <a:t>Distributive? (</a:t>
            </a:r>
            <a:r>
              <a:rPr lang="en-US" dirty="0" err="1" smtClean="0">
                <a:sym typeface="Symbol"/>
              </a:rPr>
              <a:t>x+y</a:t>
            </a:r>
            <a:r>
              <a:rPr lang="en-US" dirty="0" smtClean="0">
                <a:sym typeface="Symbol"/>
              </a:rPr>
              <a:t>)*z = x*z + y*z?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1e21*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1e21-1e21)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1e21*1e21 </a:t>
            </a:r>
            <a:r>
              <a:rPr lang="en-US" dirty="0">
                <a:latin typeface="Courier New"/>
                <a:cs typeface="Courier New"/>
              </a:rPr>
              <a:t>– </a:t>
            </a:r>
            <a:r>
              <a:rPr lang="en-US" dirty="0" smtClean="0">
                <a:latin typeface="Courier New"/>
                <a:cs typeface="Courier New"/>
              </a:rPr>
              <a:t>1e21*1e21 </a:t>
            </a:r>
            <a:r>
              <a:rPr lang="en-US" dirty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Monoticity</a:t>
            </a:r>
            <a:r>
              <a:rPr lang="en-US" dirty="0">
                <a:sym typeface="Symbol"/>
              </a:rPr>
              <a:t>? </a:t>
            </a:r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smtClean="0">
                <a:sym typeface="Calibri Italic" charset="0"/>
              </a:rPr>
              <a:t>a*c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>
                <a:sym typeface="Calibri Italic" charset="0"/>
              </a:rPr>
              <a:t>b*c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58" y="1600200"/>
            <a:ext cx="8736554" cy="1409142"/>
          </a:xfrm>
        </p:spPr>
        <p:txBody>
          <a:bodyPr>
            <a:normAutofit/>
          </a:bodyPr>
          <a:lstStyle/>
          <a:p>
            <a:r>
              <a:rPr lang="en-US" dirty="0" smtClean="0"/>
              <a:t>Using floating point to measure </a:t>
            </a:r>
            <a:r>
              <a:rPr lang="en-US" dirty="0" smtClean="0"/>
              <a:t>distances in games</a:t>
            </a:r>
          </a:p>
          <a:p>
            <a:r>
              <a:rPr lang="en-US" dirty="0" smtClean="0"/>
              <a:t>Precision diminishes as distance gets larger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82330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/>
                <a:gridCol w="1980340"/>
                <a:gridCol w="1980340"/>
                <a:gridCol w="1980340"/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Virus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7.63E-06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 blood cell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toenail thickness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credit card width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source: Random ASCII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 smtClean="0"/>
              <a:t>Comparing floats for equality is a bad idea!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374235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float f = </a:t>
            </a:r>
            <a:r>
              <a:rPr lang="ro-RO" sz="3200" dirty="0"/>
              <a:t>0.1;</a:t>
            </a:r>
          </a:p>
          <a:p>
            <a:r>
              <a:rPr lang="en-US" sz="3200" dirty="0" smtClean="0"/>
              <a:t>while (f !</a:t>
            </a:r>
            <a:r>
              <a:rPr lang="en-US" sz="3200" dirty="0"/>
              <a:t>= 1.0) {</a:t>
            </a:r>
          </a:p>
          <a:p>
            <a:r>
              <a:rPr lang="en-US" sz="3200" dirty="0"/>
              <a:t>          </a:t>
            </a:r>
            <a:r>
              <a:rPr lang="en-US" sz="3200" dirty="0" smtClean="0"/>
              <a:t>f +</a:t>
            </a:r>
            <a:r>
              <a:rPr lang="en-US" sz="3200" dirty="0"/>
              <a:t>= 0.1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38100" y="2124850"/>
            <a:ext cx="2630389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 is 0.2000000030</a:t>
            </a:r>
          </a:p>
          <a:p>
            <a:r>
              <a:rPr lang="en-US" sz="2400" dirty="0"/>
              <a:t>f is 0.3000000119</a:t>
            </a:r>
          </a:p>
          <a:p>
            <a:r>
              <a:rPr lang="en-US" sz="2400" dirty="0"/>
              <a:t>f is 0.4000000060</a:t>
            </a:r>
          </a:p>
          <a:p>
            <a:r>
              <a:rPr lang="en-US" sz="2400" dirty="0"/>
              <a:t>f is 0.5000000000</a:t>
            </a:r>
          </a:p>
          <a:p>
            <a:r>
              <a:rPr lang="en-US" sz="2400" dirty="0"/>
              <a:t>f is 0.6000000238</a:t>
            </a:r>
          </a:p>
          <a:p>
            <a:r>
              <a:rPr lang="en-US" sz="2400" dirty="0"/>
              <a:t>f is 0.7000000477</a:t>
            </a:r>
          </a:p>
          <a:p>
            <a:r>
              <a:rPr lang="en-US" sz="2400" dirty="0"/>
              <a:t>f is 0.8000000715</a:t>
            </a:r>
          </a:p>
          <a:p>
            <a:r>
              <a:rPr lang="en-US" sz="2400" dirty="0"/>
              <a:t>f is 0.9000000954</a:t>
            </a:r>
          </a:p>
          <a:p>
            <a:r>
              <a:rPr lang="en-US" sz="2400" dirty="0"/>
              <a:t>f is 1.0000001192</a:t>
            </a:r>
          </a:p>
          <a:p>
            <a:r>
              <a:rPr lang="en-US" sz="2400" dirty="0"/>
              <a:t>f is 1.1000001431</a:t>
            </a:r>
          </a:p>
          <a:p>
            <a:r>
              <a:rPr lang="en-US" sz="2400" dirty="0"/>
              <a:t>f is </a:t>
            </a:r>
            <a:r>
              <a:rPr lang="en-US" sz="2400" dirty="0" smtClean="0"/>
              <a:t>1.2000001669</a:t>
            </a:r>
          </a:p>
          <a:p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0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 smtClean="0"/>
              <a:t>Never count using floating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count = 0;</a:t>
            </a:r>
          </a:p>
          <a:p>
            <a:r>
              <a:rPr lang="ro-RO" sz="3200" dirty="0" smtClean="0"/>
              <a:t>for (float f = 0.0; f &lt; 1.0; f += 0.1) {</a:t>
            </a:r>
          </a:p>
          <a:p>
            <a:r>
              <a:rPr lang="ro-RO" sz="3200" dirty="0" smtClean="0"/>
              <a:t>     count++;</a:t>
            </a:r>
          </a:p>
          <a:p>
            <a:r>
              <a:rPr lang="ro-RO" sz="3200" dirty="0" smtClean="0"/>
              <a:t>}</a:t>
            </a:r>
            <a:r>
              <a:rPr lang="is-I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points are tricky</a:t>
            </a:r>
          </a:p>
          <a:p>
            <a:pPr lvl="1"/>
            <a:r>
              <a:rPr lang="en-US" dirty="0" smtClean="0"/>
              <a:t>Precision diminishes as magnitude grows</a:t>
            </a:r>
          </a:p>
          <a:p>
            <a:pPr lvl="1"/>
            <a:r>
              <a:rPr lang="en-US" dirty="0" smtClean="0"/>
              <a:t>overflow, rounding error</a:t>
            </a:r>
          </a:p>
          <a:p>
            <a:r>
              <a:rPr lang="en-US" dirty="0" smtClean="0"/>
              <a:t>Many real world disasters due to FP trickiness</a:t>
            </a:r>
          </a:p>
          <a:p>
            <a:pPr lvl="1"/>
            <a:r>
              <a:rPr lang="en-US" dirty="0" smtClean="0"/>
              <a:t>Patriot Missile failed to intercept due </a:t>
            </a:r>
            <a:r>
              <a:rPr lang="en-US" dirty="0" smtClean="0"/>
              <a:t>to </a:t>
            </a:r>
            <a:r>
              <a:rPr lang="en-US" dirty="0" smtClean="0"/>
              <a:t>rounding error (1991)</a:t>
            </a:r>
          </a:p>
          <a:p>
            <a:pPr lvl="1"/>
            <a:r>
              <a:rPr lang="en-US" dirty="0" err="1" smtClean="0"/>
              <a:t>Ariane</a:t>
            </a:r>
            <a:r>
              <a:rPr lang="en-US" dirty="0" smtClean="0"/>
              <a:t> 5 explosion due to overflow in converting from double to </a:t>
            </a:r>
            <a:r>
              <a:rPr lang="en-US" dirty="0" err="1" smtClean="0"/>
              <a:t>int</a:t>
            </a:r>
            <a:r>
              <a:rPr lang="en-US" dirty="0" smtClean="0"/>
              <a:t> (1996)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2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5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+ 5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-3</a:t>
            </a:r>
            <a:r>
              <a:rPr lang="en-US" altLang="zh-CN" sz="2400" dirty="0" smtClean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1.4128</a:t>
            </a:r>
            <a:r>
              <a:rPr lang="en-US" altLang="zh-CN" sz="2400" dirty="0" smtClean="0">
                <a:latin typeface="Arial"/>
                <a:cs typeface="Arial"/>
              </a:rPr>
              <a:t>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1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+ 4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+ 1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+ 2 * 10</a:t>
            </a:r>
            <a:r>
              <a:rPr lang="en-US" altLang="zh-CN" sz="2400" baseline="30000" dirty="0" smtClean="0">
                <a:latin typeface="Arial"/>
                <a:cs typeface="Arial"/>
              </a:rPr>
              <a:t>-3 </a:t>
            </a:r>
            <a:r>
              <a:rPr lang="en-US" altLang="zh-CN" sz="2400" dirty="0" smtClean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9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54788</TotalTime>
  <Words>3580</Words>
  <Application>Microsoft Macintosh PowerPoint</Application>
  <PresentationFormat>On-screen Show (4:3)</PresentationFormat>
  <Paragraphs>866</Paragraphs>
  <Slides>67</Slides>
  <Notes>15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CloudVisor-Austin</vt:lpstr>
      <vt:lpstr>公式</vt:lpstr>
      <vt:lpstr>Equation</vt:lpstr>
      <vt:lpstr>Worksheet</vt:lpstr>
      <vt:lpstr>Floating point</vt:lpstr>
      <vt:lpstr>Representing Real Numbers  using bits</vt:lpstr>
      <vt:lpstr>Representing Numbers in bits</vt:lpstr>
      <vt:lpstr>Representing Numbers in bits</vt:lpstr>
      <vt:lpstr>Representing real numbers: decimal</vt:lpstr>
      <vt:lpstr>Representing real numbers: decimal</vt:lpstr>
      <vt:lpstr>Representing real numbers: decimal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How to represent real numbers in fixed # of bits?</vt:lpstr>
      <vt:lpstr>Naive idea: Fixed point</vt:lpstr>
      <vt:lpstr>Problems of Fixed Point</vt:lpstr>
      <vt:lpstr>The idea</vt:lpstr>
      <vt:lpstr>Floating Point: decimal</vt:lpstr>
      <vt:lpstr>Floating Point: decimal</vt:lpstr>
      <vt:lpstr>Floating Point: binary</vt:lpstr>
      <vt:lpstr>Exercises</vt:lpstr>
      <vt:lpstr>Exercises</vt:lpstr>
      <vt:lpstr>How to represent a binary scientific notation in fixed # of bits?</vt:lpstr>
      <vt:lpstr>How to represent a binary scientific notation in fixed # of bits?</vt:lpstr>
      <vt:lpstr>How to represent a binary scientific notation in fixed # of bits?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Toy 6-bit Floating Point</vt:lpstr>
      <vt:lpstr>Toy 6-bit Floating Point</vt:lpstr>
      <vt:lpstr>Toy 6-bit Floating Point</vt:lpstr>
      <vt:lpstr>PowerPoint Presentation</vt:lpstr>
      <vt:lpstr>IEEE denormalized representation</vt:lpstr>
      <vt:lpstr>Zeros</vt:lpstr>
      <vt:lpstr>Examples</vt:lpstr>
      <vt:lpstr>Special Values</vt:lpstr>
      <vt:lpstr>Exercises</vt:lpstr>
      <vt:lpstr>Exercises</vt:lpstr>
      <vt:lpstr>Distribution of Representable Values</vt:lpstr>
      <vt:lpstr>Distribution of Representable Values: toy 6-bit FP</vt:lpstr>
      <vt:lpstr>Single, double precision</vt:lpstr>
      <vt:lpstr>Floating point operations</vt:lpstr>
      <vt:lpstr>PowerPoint Presentation</vt:lpstr>
      <vt:lpstr>PowerPoint Presentation</vt:lpstr>
      <vt:lpstr>Floating point caveats</vt:lpstr>
      <vt:lpstr>Why divide by zero = ? </vt:lpstr>
      <vt:lpstr>Floating point addition</vt:lpstr>
      <vt:lpstr>Floating point multiplication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6622</cp:revision>
  <cp:lastPrinted>2018-09-12T19:14:06Z</cp:lastPrinted>
  <dcterms:created xsi:type="dcterms:W3CDTF">2012-08-17T04:52:30Z</dcterms:created>
  <dcterms:modified xsi:type="dcterms:W3CDTF">2019-02-05T18:04:38Z</dcterms:modified>
</cp:coreProperties>
</file>