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9"/>
  </p:notesMasterIdLst>
  <p:sldIdLst>
    <p:sldId id="290" r:id="rId2"/>
    <p:sldId id="291" r:id="rId3"/>
    <p:sldId id="260" r:id="rId4"/>
    <p:sldId id="261" r:id="rId5"/>
    <p:sldId id="304" r:id="rId6"/>
    <p:sldId id="302" r:id="rId7"/>
    <p:sldId id="303" r:id="rId8"/>
    <p:sldId id="305" r:id="rId9"/>
    <p:sldId id="306" r:id="rId10"/>
    <p:sldId id="307" r:id="rId11"/>
    <p:sldId id="308" r:id="rId12"/>
    <p:sldId id="262" r:id="rId13"/>
    <p:sldId id="309" r:id="rId14"/>
    <p:sldId id="263" r:id="rId15"/>
    <p:sldId id="312" r:id="rId16"/>
    <p:sldId id="311" r:id="rId17"/>
    <p:sldId id="264" r:id="rId18"/>
    <p:sldId id="320" r:id="rId19"/>
    <p:sldId id="321" r:id="rId20"/>
    <p:sldId id="265" r:id="rId21"/>
    <p:sldId id="313" r:id="rId22"/>
    <p:sldId id="314" r:id="rId23"/>
    <p:sldId id="266" r:id="rId24"/>
    <p:sldId id="315" r:id="rId25"/>
    <p:sldId id="318" r:id="rId26"/>
    <p:sldId id="316" r:id="rId27"/>
    <p:sldId id="296" r:id="rId28"/>
    <p:sldId id="322" r:id="rId29"/>
    <p:sldId id="297" r:id="rId30"/>
    <p:sldId id="280" r:id="rId31"/>
    <p:sldId id="330" r:id="rId32"/>
    <p:sldId id="294" r:id="rId33"/>
    <p:sldId id="323" r:id="rId34"/>
    <p:sldId id="298" r:id="rId35"/>
    <p:sldId id="319" r:id="rId36"/>
    <p:sldId id="326" r:id="rId37"/>
    <p:sldId id="299" r:id="rId38"/>
    <p:sldId id="300" r:id="rId39"/>
    <p:sldId id="301" r:id="rId40"/>
    <p:sldId id="274" r:id="rId41"/>
    <p:sldId id="273" r:id="rId42"/>
    <p:sldId id="275" r:id="rId43"/>
    <p:sldId id="276" r:id="rId44"/>
    <p:sldId id="277" r:id="rId45"/>
    <p:sldId id="278" r:id="rId46"/>
    <p:sldId id="279" r:id="rId47"/>
    <p:sldId id="287" r:id="rId48"/>
    <p:sldId id="281" r:id="rId49"/>
    <p:sldId id="282" r:id="rId50"/>
    <p:sldId id="283" r:id="rId51"/>
    <p:sldId id="289" r:id="rId52"/>
    <p:sldId id="327" r:id="rId53"/>
    <p:sldId id="328" r:id="rId54"/>
    <p:sldId id="332" r:id="rId55"/>
    <p:sldId id="331" r:id="rId56"/>
    <p:sldId id="329" r:id="rId57"/>
    <p:sldId id="2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8079"/>
  </p:normalViewPr>
  <p:slideViewPr>
    <p:cSldViewPr snapToGrid="0">
      <p:cViewPr varScale="1">
        <p:scale>
          <a:sx n="140" d="100"/>
          <a:sy n="140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456B-2C95-9141-AB0E-ACD002374875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7B96-140C-EA4F-B463-52D64582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4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3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9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3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9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3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5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8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3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5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SF &amp;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9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2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9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7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5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7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7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6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76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x, long y)</a:t>
            </a:r>
          </a:p>
          <a:p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(x == 0) return y;</a:t>
            </a:r>
          </a:p>
          <a:p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- 1, y - 1) + y;</a:t>
            </a:r>
          </a:p>
          <a:p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9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3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x, long y)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(x == 0) return y;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- 1, y - 1) + y;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6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repl.it</a:t>
            </a:r>
            <a:r>
              <a:rPr lang="en-US"/>
              <a:t>/@</a:t>
            </a:r>
            <a:r>
              <a:rPr lang="en-US" err="1"/>
              <a:t>AnqiZ</a:t>
            </a:r>
            <a:r>
              <a:rPr lang="en-US"/>
              <a:t>/Exercise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7149-DBA4-A949-AAC9-39D5572CDF6F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09A7-6E9B-044F-A04E-5DFF7418756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776-A330-0644-ACFF-EA26A734310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11BF-04B0-354A-9B15-968C3EA79DA8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D70CFB-443A-804D-859E-779B936FFE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99D8-7950-6B4F-9394-8D977654CB5C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D70CFB-443A-804D-859E-779B936FFE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3CCA-A022-C143-88F3-E107FFEC670E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312C-3F61-C543-B29A-256FDAFACE53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45E8-7963-5044-9482-E21C0D0C3B72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B05F-9A6E-294D-9B55-40D695013772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018-E593-CB44-894D-EB190206C91C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CE33-4034-364A-8BB6-B1ADF23417D2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13EB-5C6D-DA40-8A32-05DD176BFD96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zycal/test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CSO-Recitation 08</a:t>
            </a:r>
            <a:br>
              <a:rPr lang="en-US"/>
            </a:br>
            <a:r>
              <a:rPr lang="en-US"/>
              <a:t> </a:t>
            </a:r>
            <a:r>
              <a:rPr lang="en-US" sz="440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R08: </a:t>
            </a:r>
            <a:r>
              <a:rPr lang="en-US" altLang="zh-CN"/>
              <a:t>Assessment 07 &amp; Assembly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/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2029A-BCF5-6D41-A29E-F4AADBA0B224}"/>
              </a:ext>
            </a:extLst>
          </p:cNvPr>
          <p:cNvCxnSpPr>
            <a:cxnSpLocks/>
          </p:cNvCxnSpPr>
          <p:nvPr/>
        </p:nvCxnSpPr>
        <p:spPr>
          <a:xfrm flipH="1">
            <a:off x="10831283" y="6015276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5C69F2-876F-174E-8B97-BE04CBF3CDA6}"/>
              </a:ext>
            </a:extLst>
          </p:cNvPr>
          <p:cNvSpPr txBox="1"/>
          <p:nvPr/>
        </p:nvSpPr>
        <p:spPr>
          <a:xfrm>
            <a:off x="11567883" y="583061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B54F06-8B13-F640-BA5A-C794AAEE22D4}"/>
              </a:ext>
            </a:extLst>
          </p:cNvPr>
          <p:cNvCxnSpPr/>
          <p:nvPr/>
        </p:nvCxnSpPr>
        <p:spPr>
          <a:xfrm flipH="1">
            <a:off x="4782938" y="5942350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4C53-342E-A94F-BC26-B9A98ABEFF30}"/>
              </a:ext>
            </a:extLst>
          </p:cNvPr>
          <p:cNvSpPr/>
          <p:nvPr/>
        </p:nvSpPr>
        <p:spPr>
          <a:xfrm>
            <a:off x="3274837" y="4624686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0xc</a:t>
            </a:r>
          </a:p>
          <a:p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d4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063C9-B225-5A44-9861-D5E3942ADF8F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456784-4011-994F-86A6-96A35BC1EF43}"/>
              </a:ext>
            </a:extLst>
          </p:cNvPr>
          <p:cNvSpPr/>
          <p:nvPr/>
        </p:nvSpPr>
        <p:spPr>
          <a:xfrm>
            <a:off x="4610637" y="3969266"/>
            <a:ext cx="2550400" cy="157875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zh-CN"/>
              <a:t>Decrease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8</a:t>
            </a:r>
          </a:p>
          <a:p>
            <a:pPr marL="342900" indent="-342900" algn="ctr">
              <a:buFontTx/>
              <a:buAutoNum type="arabicPeriod"/>
            </a:pPr>
            <a:r>
              <a:rPr lang="en-US" altLang="zh-CN"/>
              <a:t>S</a:t>
            </a:r>
            <a:r>
              <a:rPr lang="en-US"/>
              <a:t>tore the return address at </a:t>
            </a:r>
            <a:r>
              <a:rPr lang="en-US" altLang="zh-CN"/>
              <a:t>%</a:t>
            </a:r>
            <a:r>
              <a:rPr lang="en-US" altLang="zh-CN" err="1"/>
              <a:t>rsp</a:t>
            </a:r>
            <a:endParaRPr lang="en-US"/>
          </a:p>
          <a:p>
            <a:pPr marL="342900" indent="-342900" algn="ctr">
              <a:buAutoNum type="arabicPeriod"/>
            </a:pPr>
            <a:endParaRPr lang="en-US" altLang="zh-CN"/>
          </a:p>
          <a:p>
            <a:pPr marL="342900" indent="-342900" algn="ctr">
              <a:buAutoNum type="arabicPeriod"/>
            </a:pP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D83E2-34DF-C247-BB30-8517F16187D2}"/>
              </a:ext>
            </a:extLst>
          </p:cNvPr>
          <p:cNvSpPr txBox="1"/>
          <p:nvPr/>
        </p:nvSpPr>
        <p:spPr>
          <a:xfrm>
            <a:off x="8788465" y="5294180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0x00000000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ular Callout 22">
            <a:extLst>
              <a:ext uri="{FF2B5EF4-FFF2-40B4-BE49-F238E27FC236}">
                <a16:creationId xmlns:a16="http://schemas.microsoft.com/office/drawing/2014/main" id="{6EDCDAAC-B733-0A42-9BF5-645D024A3E66}"/>
              </a:ext>
            </a:extLst>
          </p:cNvPr>
          <p:cNvSpPr/>
          <p:nvPr/>
        </p:nvSpPr>
        <p:spPr>
          <a:xfrm>
            <a:off x="628673" y="5208571"/>
            <a:ext cx="2561823" cy="74568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Return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next</a:t>
            </a:r>
            <a:r>
              <a:rPr lang="zh-CN" altLang="en-US"/>
              <a:t> </a:t>
            </a:r>
            <a:r>
              <a:rPr lang="en-US" altLang="zh-CN"/>
              <a:t>instruction</a:t>
            </a:r>
            <a:r>
              <a:rPr lang="zh-CN" altLang="en-US"/>
              <a:t> </a:t>
            </a:r>
            <a:r>
              <a:rPr lang="en-US" altLang="zh-CN"/>
              <a:t>after</a:t>
            </a:r>
            <a:r>
              <a:rPr lang="zh-CN" altLang="en-US"/>
              <a:t> </a:t>
            </a:r>
            <a:r>
              <a:rPr lang="en-US" altLang="zh-CN"/>
              <a:t>calling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009B9-D922-DA4C-8F94-B880F2D07051}"/>
              </a:ext>
            </a:extLst>
          </p:cNvPr>
          <p:cNvSpPr txBox="1"/>
          <p:nvPr/>
        </p:nvSpPr>
        <p:spPr>
          <a:xfrm>
            <a:off x="8788464" y="5654387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0x00000617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/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2029A-BCF5-6D41-A29E-F4AADBA0B224}"/>
              </a:ext>
            </a:extLst>
          </p:cNvPr>
          <p:cNvCxnSpPr>
            <a:cxnSpLocks/>
          </p:cNvCxnSpPr>
          <p:nvPr/>
        </p:nvCxnSpPr>
        <p:spPr>
          <a:xfrm flipH="1">
            <a:off x="10831283" y="6015276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5C69F2-876F-174E-8B97-BE04CBF3CDA6}"/>
              </a:ext>
            </a:extLst>
          </p:cNvPr>
          <p:cNvSpPr txBox="1"/>
          <p:nvPr/>
        </p:nvSpPr>
        <p:spPr>
          <a:xfrm>
            <a:off x="11567883" y="583061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063C9-B225-5A44-9861-D5E3942ADF8F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0B15D-11CE-6E47-8F5E-67B79A883200}"/>
              </a:ext>
            </a:extLst>
          </p:cNvPr>
          <p:cNvSpPr txBox="1"/>
          <p:nvPr/>
        </p:nvSpPr>
        <p:spPr>
          <a:xfrm>
            <a:off x="8788465" y="5294180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0x00000000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2D3211-DE81-2A42-8F2A-1AA5AECEEC52}"/>
              </a:ext>
            </a:extLst>
          </p:cNvPr>
          <p:cNvSpPr txBox="1"/>
          <p:nvPr/>
        </p:nvSpPr>
        <p:spPr>
          <a:xfrm>
            <a:off x="8788464" y="5654387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0x00000617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97DA-7899-491F-A163-0913E84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B274-7568-41B8-8C91-EFC52BDE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what is the 8-byte value stored under the address specified by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0x000000000000060d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0x0000000000000612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0x0000000000000617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It could be any arbitrary 8-byte value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956BF3-4814-4AC7-ABFE-39C7F924CB4B}"/>
              </a:ext>
            </a:extLst>
          </p:cNvPr>
          <p:cNvSpPr/>
          <p:nvPr/>
        </p:nvSpPr>
        <p:spPr>
          <a:xfrm>
            <a:off x="376269" y="4862388"/>
            <a:ext cx="519213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32700" y="3149600"/>
            <a:ext cx="394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err="1">
                <a:solidFill>
                  <a:schemeClr val="accent1"/>
                </a:solidFill>
              </a:rPr>
              <a:t>callq</a:t>
            </a:r>
            <a:r>
              <a:rPr lang="en-US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DECREASES</a:t>
            </a:r>
            <a:r>
              <a:rPr lang="en-US"/>
              <a:t> </a:t>
            </a:r>
            <a:r>
              <a:rPr lang="en-US">
                <a:solidFill>
                  <a:srgbClr val="FCB2FF"/>
                </a:solidFill>
              </a:rPr>
              <a:t>%</a:t>
            </a:r>
            <a:r>
              <a:rPr lang="en-US" err="1">
                <a:solidFill>
                  <a:srgbClr val="FCB2FF"/>
                </a:solidFill>
              </a:rPr>
              <a:t>rsp</a:t>
            </a:r>
            <a:r>
              <a:rPr lang="en-US">
                <a:solidFill>
                  <a:srgbClr val="FCB2FF"/>
                </a:solidFill>
              </a:rPr>
              <a:t> </a:t>
            </a:r>
            <a:r>
              <a:rPr lang="en-US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THEN</a:t>
            </a:r>
            <a:r>
              <a:rPr lang="en-US"/>
              <a:t> stores the </a:t>
            </a:r>
            <a:r>
              <a:rPr lang="en-US">
                <a:solidFill>
                  <a:schemeClr val="accent4"/>
                </a:solidFill>
              </a:rPr>
              <a:t>return address </a:t>
            </a:r>
            <a:r>
              <a:rPr lang="en-US"/>
              <a:t>at the memory location given by the new </a:t>
            </a:r>
            <a:r>
              <a:rPr lang="en-US">
                <a:solidFill>
                  <a:srgbClr val="FCB2FF"/>
                </a:solidFill>
              </a:rPr>
              <a:t>%</a:t>
            </a:r>
            <a:r>
              <a:rPr lang="en-US" err="1">
                <a:solidFill>
                  <a:srgbClr val="FCB2FF"/>
                </a:solidFill>
              </a:rPr>
              <a:t>rsp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THEN</a:t>
            </a:r>
            <a:r>
              <a:rPr lang="en-US"/>
              <a:t> jumps to the 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callq</a:t>
            </a:r>
            <a:r>
              <a:rPr lang="en-US"/>
              <a:t> 0x5fa &lt;</a:t>
            </a:r>
            <a:r>
              <a:rPr lang="en-US" err="1"/>
              <a:t>set_five</a:t>
            </a:r>
            <a:r>
              <a:rPr lang="en-US"/>
              <a:t>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 (%</a:t>
            </a:r>
            <a:r>
              <a:rPr lang="en-US" err="1"/>
              <a:t>rsp</a:t>
            </a:r>
            <a:r>
              <a:rPr lang="en-US"/>
              <a:t>) ) =</a:t>
            </a:r>
            <a:r>
              <a:rPr lang="en-US" altLang="en-US"/>
              <a:t>0x0000000000000617</a:t>
            </a:r>
          </a:p>
          <a:p>
            <a:pPr marL="742950" lvl="1" indent="-285750">
              <a:buFont typeface="Arial" charset="0"/>
              <a:buChar char="•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97DA-7899-491F-A163-0913E84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B274-7568-41B8-8C91-EFC52BDE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what is the 8-byte value stored under the address specified by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0x000000000000060d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0x0000000000000612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0x0000000000000617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It could be any arbitrary 8-byte value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956BF3-4814-4AC7-ABFE-39C7F924CB4B}"/>
              </a:ext>
            </a:extLst>
          </p:cNvPr>
          <p:cNvSpPr/>
          <p:nvPr/>
        </p:nvSpPr>
        <p:spPr>
          <a:xfrm>
            <a:off x="376269" y="4862388"/>
            <a:ext cx="519213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4017DA-30DE-3345-A7E5-12212BC31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56071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8FEE5-1C89-4E4D-AB4C-8997FD5D56E0}"/>
              </a:ext>
            </a:extLst>
          </p:cNvPr>
          <p:cNvCxnSpPr>
            <a:cxnSpLocks/>
          </p:cNvCxnSpPr>
          <p:nvPr/>
        </p:nvCxnSpPr>
        <p:spPr>
          <a:xfrm flipH="1">
            <a:off x="10831283" y="6015276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715411-20B0-5446-B9CC-667F800599C3}"/>
              </a:ext>
            </a:extLst>
          </p:cNvPr>
          <p:cNvSpPr txBox="1"/>
          <p:nvPr/>
        </p:nvSpPr>
        <p:spPr>
          <a:xfrm>
            <a:off x="11567883" y="583061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C6F52-37B0-CE42-8A17-01882009A323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DB95C-A707-D649-B678-9585874B86EE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D7007-5E9C-9F4C-B182-53A48F25C1B4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A757A-59FA-584B-A34A-46F6124A2D3B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45B97-F9AC-014C-9116-657AA918C9E0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383F-5715-1D49-8E30-03FEB1EB68F7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389E9-E147-9841-8CD2-D67F49C4F8FD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6DE30-5293-7C40-BF27-F9249A0A85EC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0932A8-9B8D-CA4E-AB8B-6EFC063CDA8C}"/>
              </a:ext>
            </a:extLst>
          </p:cNvPr>
          <p:cNvSpPr txBox="1"/>
          <p:nvPr/>
        </p:nvSpPr>
        <p:spPr>
          <a:xfrm>
            <a:off x="8788465" y="5294180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0x00000000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0BF12-B089-9744-8293-AD0312484946}"/>
              </a:ext>
            </a:extLst>
          </p:cNvPr>
          <p:cNvSpPr txBox="1"/>
          <p:nvPr/>
        </p:nvSpPr>
        <p:spPr>
          <a:xfrm>
            <a:off x="8788464" y="5654387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0x00000617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9D45-0D58-4F8C-9004-980AC00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2C8E-DFDD-4365-BBB0-1BD91A7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After executing instruction 0x0000000000000600 &lt;+6&gt;: </a:t>
            </a:r>
            <a:r>
              <a:rPr lang="en-US" err="1"/>
              <a:t>retq</a:t>
            </a:r>
            <a:r>
              <a:rPr lang="en-US"/>
              <a:t> in </a:t>
            </a:r>
            <a:r>
              <a:rPr lang="en-US" err="1"/>
              <a:t>set_five</a:t>
            </a:r>
            <a:r>
              <a:rPr lang="en-US"/>
              <a:t>, what's new %rip value?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0x000000000000060d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0x0000000000000612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0x0000000000000617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C9029A-5E69-4C43-AD41-0636CE76CC2A}"/>
              </a:ext>
            </a:extLst>
          </p:cNvPr>
          <p:cNvSpPr/>
          <p:nvPr/>
        </p:nvSpPr>
        <p:spPr>
          <a:xfrm>
            <a:off x="663300" y="3751166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700" y="2847132"/>
            <a:ext cx="394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err="1">
                <a:solidFill>
                  <a:schemeClr val="accent1"/>
                </a:solidFill>
              </a:rPr>
              <a:t>retq</a:t>
            </a:r>
            <a:endParaRPr lang="en-US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Jumps to the location given by the value in memory located at </a:t>
            </a:r>
            <a:r>
              <a:rPr lang="en-US">
                <a:solidFill>
                  <a:srgbClr val="FCB2FF"/>
                </a:solidFill>
              </a:rPr>
              <a:t>%</a:t>
            </a:r>
            <a:r>
              <a:rPr lang="en-US" err="1">
                <a:solidFill>
                  <a:srgbClr val="FCB2FF"/>
                </a:solidFill>
              </a:rPr>
              <a:t>rsp</a:t>
            </a:r>
            <a:endParaRPr lang="en-US">
              <a:solidFill>
                <a:srgbClr val="FCB2FF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/>
              <a:t>%rip = mem[%</a:t>
            </a:r>
            <a:r>
              <a:rPr lang="en-US" err="1"/>
              <a:t>rsp</a:t>
            </a:r>
            <a:r>
              <a:rPr lang="en-US"/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 (%</a:t>
            </a:r>
            <a:r>
              <a:rPr lang="en-US" err="1"/>
              <a:t>rsp</a:t>
            </a:r>
            <a:r>
              <a:rPr lang="en-US"/>
              <a:t>) ) =</a:t>
            </a:r>
            <a:r>
              <a:rPr lang="en-US" altLang="en-US"/>
              <a:t>0x0000000000000617</a:t>
            </a:r>
            <a:endParaRPr lang="en-US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THEN INCREASES </a:t>
            </a:r>
            <a:r>
              <a:rPr lang="en-US">
                <a:solidFill>
                  <a:srgbClr val="FCB2FF"/>
                </a:solidFill>
              </a:rPr>
              <a:t>%</a:t>
            </a:r>
            <a:r>
              <a:rPr lang="en-US" err="1">
                <a:solidFill>
                  <a:srgbClr val="FCB2FF"/>
                </a:solidFill>
              </a:rPr>
              <a:t>rsp</a:t>
            </a:r>
            <a:r>
              <a:rPr lang="en-US">
                <a:solidFill>
                  <a:srgbClr val="FCB2FF"/>
                </a:solidFill>
              </a:rPr>
              <a:t> </a:t>
            </a:r>
            <a:r>
              <a:rPr lang="en-US"/>
              <a:t>by 8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/>
              <a:t>%</a:t>
            </a:r>
            <a:r>
              <a:rPr lang="en-US" err="1"/>
              <a:t>rsp</a:t>
            </a:r>
            <a:r>
              <a:rPr lang="en-US"/>
              <a:t>= %rsp+8</a:t>
            </a:r>
            <a:endParaRPr lang="en-US">
              <a:solidFill>
                <a:srgbClr val="FCB2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9D45-0D58-4F8C-9004-980AC00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2C8E-DFDD-4365-BBB0-1BD91A7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After executing instruction 0x0000000000000600 &lt;+6&gt;: </a:t>
            </a:r>
            <a:r>
              <a:rPr lang="en-US" err="1"/>
              <a:t>retq</a:t>
            </a:r>
            <a:r>
              <a:rPr lang="en-US"/>
              <a:t> in </a:t>
            </a:r>
            <a:r>
              <a:rPr lang="en-US" err="1"/>
              <a:t>set_five</a:t>
            </a:r>
            <a:r>
              <a:rPr lang="en-US"/>
              <a:t>, what's new %rip value?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0x000000000000060d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0x0000000000000612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0x0000000000000617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15</a:t>
            </a:fld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2F8B20-A0C1-124A-830B-64EFE5059FDA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407CE16-CDB2-9342-8067-7CAE44E08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B3765D30-645E-E64B-A833-B279B802705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4D213B-B761-AF46-B3B0-44CACCA64E34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46B54-142C-8A44-BF85-9DAA53C7EB5B}"/>
              </a:ext>
            </a:extLst>
          </p:cNvPr>
          <p:cNvCxnSpPr/>
          <p:nvPr/>
        </p:nvCxnSpPr>
        <p:spPr>
          <a:xfrm flipH="1">
            <a:off x="4782938" y="5942350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ular Callout 44">
            <a:extLst>
              <a:ext uri="{FF2B5EF4-FFF2-40B4-BE49-F238E27FC236}">
                <a16:creationId xmlns:a16="http://schemas.microsoft.com/office/drawing/2014/main" id="{EDFB36DA-A4B2-054A-9E4D-837FC739A39B}"/>
              </a:ext>
            </a:extLst>
          </p:cNvPr>
          <p:cNvSpPr/>
          <p:nvPr/>
        </p:nvSpPr>
        <p:spPr>
          <a:xfrm>
            <a:off x="628673" y="5208571"/>
            <a:ext cx="2561823" cy="74568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Return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next</a:t>
            </a:r>
            <a:r>
              <a:rPr lang="zh-CN" altLang="en-US"/>
              <a:t> </a:t>
            </a:r>
            <a:r>
              <a:rPr lang="en-US" altLang="zh-CN"/>
              <a:t>instruction</a:t>
            </a:r>
            <a:r>
              <a:rPr lang="zh-CN" altLang="en-US"/>
              <a:t> </a:t>
            </a:r>
            <a:r>
              <a:rPr lang="en-US" altLang="zh-CN"/>
              <a:t>after</a:t>
            </a:r>
            <a:r>
              <a:rPr lang="zh-CN" altLang="en-US"/>
              <a:t> </a:t>
            </a:r>
            <a:r>
              <a:rPr lang="en-US" altLang="zh-CN"/>
              <a:t>calling</a:t>
            </a:r>
            <a:endParaRPr lang="en-US"/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B11798CD-DBF1-9441-B6F7-4B0D7BA8D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54105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286F05-1DE6-A245-9657-8ADDB73517B8}"/>
              </a:ext>
            </a:extLst>
          </p:cNvPr>
          <p:cNvCxnSpPr>
            <a:cxnSpLocks/>
          </p:cNvCxnSpPr>
          <p:nvPr/>
        </p:nvCxnSpPr>
        <p:spPr>
          <a:xfrm flipH="1">
            <a:off x="10831283" y="6015276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656F13-5FF1-C54D-AD46-676207323167}"/>
              </a:ext>
            </a:extLst>
          </p:cNvPr>
          <p:cNvSpPr txBox="1"/>
          <p:nvPr/>
        </p:nvSpPr>
        <p:spPr>
          <a:xfrm>
            <a:off x="11567883" y="583061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88EC4-F234-874E-9836-312C0ED73070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F5BA3A-FFD2-9E4A-8F43-494544E8A32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46FA19-563D-014F-A6D9-7EE0B2503B00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57E7B0-4198-AB4C-A08C-C46D731F345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9014C1-0EAC-5C45-848F-9C5BE1A2F5AC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AAD442-673F-AA42-AAE4-DE81FCD1D3C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EBE72C-8003-6E4A-929D-30B80F49F462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11D000-3E23-0141-BCA4-5726D45638A5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7AFDB0-3C32-C342-A31A-288EE8A83324}"/>
              </a:ext>
            </a:extLst>
          </p:cNvPr>
          <p:cNvSpPr txBox="1"/>
          <p:nvPr/>
        </p:nvSpPr>
        <p:spPr>
          <a:xfrm>
            <a:off x="8788465" y="5294180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0x00000000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8AE52A-46E3-8A41-B9FD-ADC3AD5E20F2}"/>
              </a:ext>
            </a:extLst>
          </p:cNvPr>
          <p:cNvSpPr txBox="1"/>
          <p:nvPr/>
        </p:nvSpPr>
        <p:spPr>
          <a:xfrm>
            <a:off x="8788464" y="5654387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0x00000617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9D45-0D58-4F8C-9004-980AC00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2C8E-DFDD-4365-BBB0-1BD91A7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After executing instruction 0x0000000000000600 &lt;+6&gt;: </a:t>
            </a:r>
            <a:r>
              <a:rPr lang="en-US" err="1"/>
              <a:t>retq</a:t>
            </a:r>
            <a:r>
              <a:rPr lang="en-US"/>
              <a:t> in </a:t>
            </a:r>
            <a:r>
              <a:rPr lang="en-US" err="1"/>
              <a:t>set_five</a:t>
            </a:r>
            <a:r>
              <a:rPr lang="en-US"/>
              <a:t>, what's new %rip value?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0x000000000000060d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0x0000000000000612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0x0000000000000617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0x0000000000000608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C9029A-5E69-4C43-AD41-0636CE76CC2A}"/>
              </a:ext>
            </a:extLst>
          </p:cNvPr>
          <p:cNvSpPr/>
          <p:nvPr/>
        </p:nvSpPr>
        <p:spPr>
          <a:xfrm>
            <a:off x="663300" y="3751166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34C5-3032-4A47-A381-51BD8DB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Q1.4 </a:t>
            </a:r>
            <a:r>
              <a:rPr lang="en-US"/>
              <a:t>p's location (WIP)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6FD5-E50A-490A-8FE8-499C8CF0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Where is the local variable p stored?</a:t>
            </a:r>
          </a:p>
          <a:p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/>
              <a:t>some register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memory (data segment)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memory (stack)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memory (heap)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F083D3-56B7-417B-9C52-A845DE13521F}"/>
              </a:ext>
            </a:extLst>
          </p:cNvPr>
          <p:cNvSpPr/>
          <p:nvPr/>
        </p:nvSpPr>
        <p:spPr>
          <a:xfrm>
            <a:off x="404978" y="3911087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67" y="-1"/>
            <a:ext cx="6165155" cy="6025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667" y="5111571"/>
            <a:ext cx="757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char, </a:t>
            </a:r>
            <a:r>
              <a:rPr lang="en-US" err="1"/>
              <a:t>int</a:t>
            </a:r>
            <a:r>
              <a:rPr lang="en-US"/>
              <a:t>, long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…</a:t>
            </a:r>
            <a:r>
              <a:rPr lang="en-US"/>
              <a:t> (primitive data types) =&gt;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registers</a:t>
            </a:r>
            <a:r>
              <a:rPr lang="en-US"/>
              <a:t> whenever possible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tac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/>
              <a:t>otherwise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local array/struct variables =&gt; </a:t>
            </a:r>
            <a:r>
              <a:rPr lang="en-US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B51E2-4262-F644-9EEA-F018B4F3CAC1}"/>
              </a:ext>
            </a:extLst>
          </p:cNvPr>
          <p:cNvSpPr/>
          <p:nvPr/>
        </p:nvSpPr>
        <p:spPr>
          <a:xfrm>
            <a:off x="5945461" y="1843181"/>
            <a:ext cx="910121" cy="204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0F2A6A1-7C21-E54C-B523-5546290B9977}"/>
              </a:ext>
            </a:extLst>
          </p:cNvPr>
          <p:cNvSpPr/>
          <p:nvPr/>
        </p:nvSpPr>
        <p:spPr>
          <a:xfrm>
            <a:off x="4279607" y="6130278"/>
            <a:ext cx="3632785" cy="600165"/>
          </a:xfrm>
          <a:prstGeom prst="wedgeRectCallout">
            <a:avLst>
              <a:gd name="adj1" fmla="val -45955"/>
              <a:gd name="adj2" fmla="val -1069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Register</a:t>
            </a:r>
            <a:r>
              <a:rPr lang="zh-CN" altLang="en-US"/>
              <a:t> </a:t>
            </a:r>
            <a:r>
              <a:rPr lang="en-US" altLang="zh-CN"/>
              <a:t>or</a:t>
            </a:r>
            <a:r>
              <a:rPr lang="zh-CN" altLang="en-US"/>
              <a:t> </a:t>
            </a:r>
            <a:r>
              <a:rPr lang="en-US" altLang="zh-CN"/>
              <a:t>stack?</a:t>
            </a:r>
            <a:r>
              <a:rPr lang="zh-CN" altLang="en-US"/>
              <a:t> </a:t>
            </a:r>
            <a:r>
              <a:rPr lang="en-US" altLang="zh-CN"/>
              <a:t>Look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code.</a:t>
            </a:r>
          </a:p>
          <a:p>
            <a:pPr algn="ctr"/>
            <a:r>
              <a:rPr lang="en-US" altLang="zh-CN"/>
              <a:t>‘&amp;p’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p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memory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786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 bldLvl="4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Q1.5 </a:t>
            </a:r>
            <a:r>
              <a:rPr lang="en-US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your answer of 1.4 is memory, where in memory (aka what address) is p stored (assuming the value of %</a:t>
            </a:r>
            <a:r>
              <a:rPr lang="en-US" err="1"/>
              <a:t>rsp</a:t>
            </a:r>
            <a:r>
              <a:rPr lang="en-US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18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EA2BFD-3B1C-C44F-A7DE-D2941BC22160}"/>
              </a:ext>
            </a:extLst>
          </p:cNvPr>
          <p:cNvSpPr/>
          <p:nvPr/>
        </p:nvSpPr>
        <p:spPr>
          <a:xfrm>
            <a:off x="404978" y="3911087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B9F53-B6FB-FF42-BDF8-1E7BAF79D44B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2F867-C876-A54D-AE22-1625B299A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955E6-E231-4B48-B7DB-91D0D12B70CB}"/>
              </a:ext>
            </a:extLst>
          </p:cNvPr>
          <p:cNvCxnSpPr/>
          <p:nvPr/>
        </p:nvCxnSpPr>
        <p:spPr>
          <a:xfrm flipH="1">
            <a:off x="4592507" y="5572564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511FC65-D1D8-7E46-B5C1-5BCC6F11B68A}"/>
              </a:ext>
            </a:extLst>
          </p:cNvPr>
          <p:cNvGraphicFramePr>
            <a:graphicFrameLocks noGrp="1"/>
          </p:cNvGraphicFramePr>
          <p:nvPr/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A4472-9A9F-DF4E-BDD4-5CFCDAE57F71}"/>
              </a:ext>
            </a:extLst>
          </p:cNvPr>
          <p:cNvCxnSpPr>
            <a:cxnSpLocks/>
          </p:cNvCxnSpPr>
          <p:nvPr/>
        </p:nvCxnSpPr>
        <p:spPr>
          <a:xfrm flipH="1">
            <a:off x="10831283" y="5287144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78086D-C854-1E41-AAE5-72F8E33E2C84}"/>
              </a:ext>
            </a:extLst>
          </p:cNvPr>
          <p:cNvSpPr txBox="1"/>
          <p:nvPr/>
        </p:nvSpPr>
        <p:spPr>
          <a:xfrm>
            <a:off x="11567883" y="510247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07D7B-9A49-BE49-906A-1407A3D5D7A6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12655-16B1-A742-AACD-F510187E6C4B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D9F9D-E6EE-7D45-82BF-89E8F9457894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3171A-3E03-FD4E-A5FC-63A4F679D434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059DD-6343-754A-B427-C8B174DDA03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622E0-F0E9-BE4F-A928-A7C11221E8E7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5F3D2-DE29-7F4B-A19E-4266B4CACA0F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D8910-B810-C64B-980C-D4E8CE4D3961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9B4252-EDD3-184F-9822-A987B7E9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254" y="3953365"/>
            <a:ext cx="2501900" cy="23368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D9BB5CC-A1C1-D04A-91EC-1890A7F33FF4}"/>
              </a:ext>
            </a:extLst>
          </p:cNvPr>
          <p:cNvSpPr/>
          <p:nvPr/>
        </p:nvSpPr>
        <p:spPr>
          <a:xfrm>
            <a:off x="5986036" y="5604743"/>
            <a:ext cx="1439331" cy="1922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BD18F4-4B51-ED4F-8409-880FDEE4BC75}"/>
              </a:ext>
            </a:extLst>
          </p:cNvPr>
          <p:cNvSpPr/>
          <p:nvPr/>
        </p:nvSpPr>
        <p:spPr>
          <a:xfrm>
            <a:off x="9276656" y="3852398"/>
            <a:ext cx="1456658" cy="283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Q1.5 </a:t>
            </a:r>
            <a:r>
              <a:rPr lang="en-US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your answer of 1.4 is memory, where in memory (aka what address) is p stored (assuming the value of %</a:t>
            </a:r>
            <a:r>
              <a:rPr lang="en-US" err="1"/>
              <a:t>rsp</a:t>
            </a:r>
            <a:r>
              <a:rPr lang="en-US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Assessment 0</a:t>
            </a:r>
            <a:r>
              <a:rPr lang="en-US" altLang="zh-CN"/>
              <a:t>7</a:t>
            </a:r>
            <a:endParaRPr lang="en-US"/>
          </a:p>
          <a:p>
            <a:r>
              <a:rPr lang="en-US"/>
              <a:t>Some exercises</a:t>
            </a:r>
          </a:p>
          <a:p>
            <a:pPr lvl="1"/>
            <a:r>
              <a:rPr lang="en-US"/>
              <a:t>give some senses about lab3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Q1.5 </a:t>
            </a:r>
            <a:r>
              <a:rPr lang="en-US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your answer of 1.4 is memory, where in memory (aka what address) is p stored (assuming the value of %</a:t>
            </a:r>
            <a:r>
              <a:rPr lang="en-US" err="1"/>
              <a:t>rsp</a:t>
            </a:r>
            <a:r>
              <a:rPr lang="en-US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20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EA2BFD-3B1C-C44F-A7DE-D2941BC22160}"/>
              </a:ext>
            </a:extLst>
          </p:cNvPr>
          <p:cNvSpPr/>
          <p:nvPr/>
        </p:nvSpPr>
        <p:spPr>
          <a:xfrm>
            <a:off x="404978" y="3911087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B9F53-B6FB-FF42-BDF8-1E7BAF79D44B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2F867-C876-A54D-AE22-1625B299A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511FC65-D1D8-7E46-B5C1-5BCC6F11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51858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A4472-9A9F-DF4E-BDD4-5CFCDAE57F71}"/>
              </a:ext>
            </a:extLst>
          </p:cNvPr>
          <p:cNvCxnSpPr>
            <a:cxnSpLocks/>
          </p:cNvCxnSpPr>
          <p:nvPr/>
        </p:nvCxnSpPr>
        <p:spPr>
          <a:xfrm flipH="1">
            <a:off x="10831283" y="5287144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78086D-C854-1E41-AAE5-72F8E33E2C84}"/>
              </a:ext>
            </a:extLst>
          </p:cNvPr>
          <p:cNvSpPr txBox="1"/>
          <p:nvPr/>
        </p:nvSpPr>
        <p:spPr>
          <a:xfrm>
            <a:off x="11567883" y="510247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07D7B-9A49-BE49-906A-1407A3D5D7A6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12655-16B1-A742-AACD-F510187E6C4B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D9F9D-E6EE-7D45-82BF-89E8F9457894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3171A-3E03-FD4E-A5FC-63A4F679D434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059DD-6343-754A-B427-C8B174DDA03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622E0-F0E9-BE4F-A928-A7C11221E8E7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5F3D2-DE29-7F4B-A19E-4266B4CACA0F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D8910-B810-C64B-980C-D4E8CE4D3961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5EF1DFA0-8F35-9E41-8750-0CCE9B541B67}"/>
              </a:ext>
            </a:extLst>
          </p:cNvPr>
          <p:cNvSpPr/>
          <p:nvPr/>
        </p:nvSpPr>
        <p:spPr>
          <a:xfrm>
            <a:off x="4668711" y="5934406"/>
            <a:ext cx="2328990" cy="737063"/>
          </a:xfrm>
          <a:prstGeom prst="wedgeRectCallout">
            <a:avLst>
              <a:gd name="adj1" fmla="val -51044"/>
              <a:gd name="adj2" fmla="val -749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stores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argument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call</a:t>
            </a:r>
            <a:r>
              <a:rPr lang="zh-CN" altLang="en-US"/>
              <a:t> 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9B4252-EDD3-184F-9822-A987B7E9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33" y="3486787"/>
            <a:ext cx="2501900" cy="23368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D9BB5CC-A1C1-D04A-91EC-1890A7F33FF4}"/>
              </a:ext>
            </a:extLst>
          </p:cNvPr>
          <p:cNvSpPr/>
          <p:nvPr/>
        </p:nvSpPr>
        <p:spPr>
          <a:xfrm>
            <a:off x="7079306" y="5339291"/>
            <a:ext cx="607740" cy="3851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AF01F-F962-E447-9E90-B2B5E1183BB3}"/>
              </a:ext>
            </a:extLst>
          </p:cNvPr>
          <p:cNvSpPr/>
          <p:nvPr/>
        </p:nvSpPr>
        <p:spPr>
          <a:xfrm>
            <a:off x="2809495" y="4539916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0xc</a:t>
            </a:r>
          </a:p>
          <a:p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d4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Q1.5 </a:t>
            </a:r>
            <a:r>
              <a:rPr lang="en-US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your answer of 1.4 is memory, where in memory (aka what address) is p stored (assuming the value of %</a:t>
            </a:r>
            <a:r>
              <a:rPr lang="en-US" err="1"/>
              <a:t>rsp</a:t>
            </a:r>
            <a:r>
              <a:rPr lang="en-US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D07-31D2-4D39-9DB0-B7E4521A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Q1.5 </a:t>
            </a:r>
            <a:r>
              <a:rPr lang="en-US"/>
              <a:t>p's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1BFC-21C7-4952-8BC3-71DAAC9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your answer of 1.4 is memory, where in memory (aka what address) is p stored (assuming the value of %</a:t>
            </a:r>
            <a:r>
              <a:rPr lang="en-US" err="1"/>
              <a:t>rsp</a:t>
            </a:r>
            <a:r>
              <a:rPr lang="en-US"/>
              <a:t> is 0x7fff856001d8 just prior to executing the first instruction of test)?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0x7fff856001c8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0x7fff856001d4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0x7fff856001d0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0x7fff856001cc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E0473-4BAB-47A5-9B9C-B56E6A922CA7}"/>
              </a:ext>
            </a:extLst>
          </p:cNvPr>
          <p:cNvSpPr/>
          <p:nvPr/>
        </p:nvSpPr>
        <p:spPr>
          <a:xfrm>
            <a:off x="298366" y="4157114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3174296"/>
            <a:ext cx="4331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rsp</a:t>
            </a:r>
            <a:r>
              <a:rPr lang="en-US"/>
              <a:t>)=</a:t>
            </a:r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0x7fff856001d8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sub $0x10, %</a:t>
            </a:r>
            <a:r>
              <a:rPr lang="en-US" err="1"/>
              <a:t>rsp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rsp</a:t>
            </a:r>
            <a:r>
              <a:rPr lang="en-US"/>
              <a:t>)=</a:t>
            </a:r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0x7fff856001c8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where in memory is p stored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0xc(%</a:t>
            </a:r>
            <a:r>
              <a:rPr lang="en-US" err="1"/>
              <a:t>rsp</a:t>
            </a:r>
            <a:r>
              <a:rPr lang="en-US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70" y="3174296"/>
            <a:ext cx="3623800" cy="3541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28A-1396-4FB6-A91A-D142BA3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Q1.6 </a:t>
            </a:r>
            <a:r>
              <a:rPr lang="en-US" err="1"/>
              <a:t>set_five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F42-C4E1-44A5-BF14-5DC03E08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58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What's the missing first instruction of </a:t>
            </a:r>
            <a:r>
              <a:rPr lang="en-US" err="1"/>
              <a:t>set_five</a:t>
            </a:r>
            <a:r>
              <a:rPr lang="en-US"/>
              <a:t> (aka the instruction corresponding to ???)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$0x5,(%</a:t>
            </a:r>
            <a:r>
              <a:rPr lang="en-US" err="1"/>
              <a:t>rsi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 %</a:t>
            </a:r>
            <a:r>
              <a:rPr lang="en-US" err="1"/>
              <a:t>edi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 %</a:t>
            </a:r>
            <a:r>
              <a:rPr lang="en-US" err="1"/>
              <a:t>rdi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 %</a:t>
            </a:r>
            <a:r>
              <a:rPr lang="en-US" err="1"/>
              <a:t>esi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 %</a:t>
            </a:r>
            <a:r>
              <a:rPr lang="en-US" err="1"/>
              <a:t>rsi</a:t>
            </a:r>
            <a:r>
              <a:rPr lang="en-US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CB394F-AAB9-D049-868F-6D1B07F6E423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0F84E-90CD-3F42-B850-E775FAE77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4CEB3-19AB-F247-B7E8-17D65E5A5C50}"/>
              </a:ext>
            </a:extLst>
          </p:cNvPr>
          <p:cNvCxnSpPr/>
          <p:nvPr/>
        </p:nvCxnSpPr>
        <p:spPr>
          <a:xfrm flipH="1">
            <a:off x="3072671" y="3968016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B23B4DD0-4AA8-0446-8D5C-A7D2DE36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2477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5E0CA-8128-A946-8AAF-F7965AF1E44B}"/>
              </a:ext>
            </a:extLst>
          </p:cNvPr>
          <p:cNvCxnSpPr>
            <a:cxnSpLocks/>
          </p:cNvCxnSpPr>
          <p:nvPr/>
        </p:nvCxnSpPr>
        <p:spPr>
          <a:xfrm flipH="1">
            <a:off x="10831283" y="6015276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1E37F-2DE4-5142-A382-49B5291A64CC}"/>
              </a:ext>
            </a:extLst>
          </p:cNvPr>
          <p:cNvSpPr txBox="1"/>
          <p:nvPr/>
        </p:nvSpPr>
        <p:spPr>
          <a:xfrm>
            <a:off x="11567883" y="583061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7422-D00B-9242-B146-10A8DBECD30E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92275-CA3F-8548-8985-C996B7381E7B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E08B6-49F6-9B42-82E2-5A26ADDB26C4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AED5E-2CC6-1F48-A27C-94BD4778C42F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092C2-E124-AE43-9715-4D2955E4CCD8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78EF8-33F2-4E4D-9048-6F80B290B929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A6F7A-3E41-AA47-9D6A-ED7E430512CE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2B58-49F0-B745-B858-2E2CF9762C77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64D16-CBCB-FD48-B609-9956CC6E6F89}"/>
              </a:ext>
            </a:extLst>
          </p:cNvPr>
          <p:cNvSpPr txBox="1"/>
          <p:nvPr/>
        </p:nvSpPr>
        <p:spPr>
          <a:xfrm>
            <a:off x="8788465" y="5294180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0x00000000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5C5B-D6E9-7D4A-BEF8-95AA2B1D0481}"/>
              </a:ext>
            </a:extLst>
          </p:cNvPr>
          <p:cNvSpPr txBox="1"/>
          <p:nvPr/>
        </p:nvSpPr>
        <p:spPr>
          <a:xfrm>
            <a:off x="8788464" y="5654387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0x00000617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B60BE-0DFD-B44C-B0A5-C7B3B5F0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075" y="93047"/>
            <a:ext cx="2501900" cy="23368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224F3-7BA0-5945-9259-724E17978732}"/>
              </a:ext>
            </a:extLst>
          </p:cNvPr>
          <p:cNvCxnSpPr/>
          <p:nvPr/>
        </p:nvCxnSpPr>
        <p:spPr>
          <a:xfrm flipH="1">
            <a:off x="8446213" y="715151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742909C8-FFFF-0240-BAF6-F9F0D8E29FD8}"/>
              </a:ext>
            </a:extLst>
          </p:cNvPr>
          <p:cNvSpPr/>
          <p:nvPr/>
        </p:nvSpPr>
        <p:spPr>
          <a:xfrm>
            <a:off x="9218476" y="824882"/>
            <a:ext cx="2561823" cy="802372"/>
          </a:xfrm>
          <a:prstGeom prst="wedgeRectCallout">
            <a:avLst>
              <a:gd name="adj1" fmla="val -47739"/>
              <a:gd name="adj2" fmla="val -10659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stores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argument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call</a:t>
            </a:r>
            <a:r>
              <a:rPr lang="zh-CN" altLang="en-US"/>
              <a:t> </a:t>
            </a:r>
            <a:endParaRPr lang="en-US" altLang="zh-CN"/>
          </a:p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en-US" altLang="zh-CN"/>
              <a:t>=p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28A-1396-4FB6-A91A-D142BA3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Q1.6 </a:t>
            </a:r>
            <a:r>
              <a:rPr lang="en-US" err="1"/>
              <a:t>set_five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F42-C4E1-44A5-BF14-5DC03E08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393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What's the missing first instruction of </a:t>
            </a:r>
            <a:r>
              <a:rPr lang="en-US" err="1"/>
              <a:t>set_five</a:t>
            </a:r>
            <a:r>
              <a:rPr lang="en-US"/>
              <a:t> (aka the instruction corresponding to ???)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$0x5,(%</a:t>
            </a:r>
            <a:r>
              <a:rPr lang="en-US" err="1"/>
              <a:t>rsi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 %</a:t>
            </a:r>
            <a:r>
              <a:rPr lang="en-US" err="1"/>
              <a:t>edi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 %</a:t>
            </a:r>
            <a:r>
              <a:rPr lang="en-US" err="1"/>
              <a:t>rdi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 %</a:t>
            </a:r>
            <a:r>
              <a:rPr lang="en-US" err="1"/>
              <a:t>esi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 %</a:t>
            </a:r>
            <a:r>
              <a:rPr lang="en-US" err="1"/>
              <a:t>rsi</a:t>
            </a:r>
            <a:r>
              <a:rPr lang="en-US"/>
              <a:t>`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48659F-16C2-41F8-96C1-B2A4B339602A}"/>
              </a:ext>
            </a:extLst>
          </p:cNvPr>
          <p:cNvSpPr/>
          <p:nvPr/>
        </p:nvSpPr>
        <p:spPr>
          <a:xfrm>
            <a:off x="265562" y="2545638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5D080-F4E6-5943-B2AA-76A26FB9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75" y="93047"/>
            <a:ext cx="2501900" cy="2336800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5535CE7F-5691-A14D-ACA1-5C920454D224}"/>
              </a:ext>
            </a:extLst>
          </p:cNvPr>
          <p:cNvSpPr/>
          <p:nvPr/>
        </p:nvSpPr>
        <p:spPr>
          <a:xfrm>
            <a:off x="9218476" y="824882"/>
            <a:ext cx="2561823" cy="802372"/>
          </a:xfrm>
          <a:prstGeom prst="wedgeRectCallout">
            <a:avLst>
              <a:gd name="adj1" fmla="val -47739"/>
              <a:gd name="adj2" fmla="val -10659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stores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argument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call</a:t>
            </a:r>
            <a:r>
              <a:rPr lang="zh-CN" altLang="en-US"/>
              <a:t> </a:t>
            </a:r>
            <a:endParaRPr lang="en-US" altLang="zh-CN"/>
          </a:p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en-US" altLang="zh-CN"/>
              <a:t>=p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9E665-BC19-7E44-BCB8-3A4ABA4A946F}"/>
              </a:ext>
            </a:extLst>
          </p:cNvPr>
          <p:cNvSpPr txBox="1"/>
          <p:nvPr/>
        </p:nvSpPr>
        <p:spPr>
          <a:xfrm>
            <a:off x="8301659" y="3335867"/>
            <a:ext cx="242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p: </a:t>
            </a:r>
            <a:r>
              <a:rPr lang="en-US" err="1"/>
              <a:t>int</a:t>
            </a:r>
            <a:r>
              <a:rPr lang="en-US"/>
              <a:t> * =&gt; </a:t>
            </a:r>
            <a:r>
              <a:rPr lang="en-US" err="1"/>
              <a:t>movl</a:t>
            </a:r>
            <a:endParaRPr lang="en-US"/>
          </a:p>
          <a:p>
            <a:r>
              <a:rPr lang="en-US"/>
              <a:t>Pointer is 64-bit =&gt; %</a:t>
            </a:r>
            <a:r>
              <a:rPr lang="en-US" err="1"/>
              <a:t>rdi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8258-E871-B64B-BEDF-1AB690A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</a:t>
            </a:r>
            <a:r>
              <a:rPr lang="en-US" altLang="zh-CN"/>
              <a:t>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3A9D-6E01-2C4F-8C5E-41D7341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executing instruction 0x0000000000000600 &lt;+6&gt;: </a:t>
            </a:r>
            <a:r>
              <a:rPr lang="en-US" err="1"/>
              <a:t>retq</a:t>
            </a:r>
            <a:r>
              <a:rPr lang="en-US"/>
              <a:t> in </a:t>
            </a:r>
            <a:r>
              <a:rPr lang="en-US" err="1"/>
              <a:t>set_five</a:t>
            </a:r>
            <a:r>
              <a:rPr lang="en-US"/>
              <a:t>, what's new %</a:t>
            </a:r>
            <a:r>
              <a:rPr lang="en-US" err="1"/>
              <a:t>rsp</a:t>
            </a:r>
            <a:r>
              <a:rPr lang="en-US"/>
              <a:t> value?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7679-78FF-0E49-B064-FDDDEF0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3EA1E-2B7A-BE48-A1B2-60A8F2B76678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E6619-8BF8-9C4A-B367-56412F028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7CA11-BCF1-D943-8CF1-F552251B9C94}"/>
              </a:ext>
            </a:extLst>
          </p:cNvPr>
          <p:cNvCxnSpPr/>
          <p:nvPr/>
        </p:nvCxnSpPr>
        <p:spPr>
          <a:xfrm flipH="1">
            <a:off x="3038805" y="4174476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9F8E6F-00E9-B240-B447-3A2F3352F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97213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7BFED0-4EFE-6C4F-B732-1671F7098364}"/>
              </a:ext>
            </a:extLst>
          </p:cNvPr>
          <p:cNvCxnSpPr>
            <a:cxnSpLocks/>
          </p:cNvCxnSpPr>
          <p:nvPr/>
        </p:nvCxnSpPr>
        <p:spPr>
          <a:xfrm flipH="1">
            <a:off x="10831283" y="6015276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D818E9-B163-8D48-937B-438C99EEE208}"/>
              </a:ext>
            </a:extLst>
          </p:cNvPr>
          <p:cNvSpPr txBox="1"/>
          <p:nvPr/>
        </p:nvSpPr>
        <p:spPr>
          <a:xfrm>
            <a:off x="11567883" y="583061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59DE4-C93D-A749-B033-1194132C8470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C7AB2-F3BB-9F4A-B069-B87B8C66157F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6B7EA-CB0E-6246-B28A-9C9B04786585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8E1DB-AEC4-AE4D-8276-79EBABC02E96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54B0-1912-DF47-A46A-846683BFE168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9F170-7160-B843-8DB2-C5B0C0214C16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71E50-B6D2-BC45-B302-EDAA3BB549BE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357E2-B723-7943-8707-9E3FDA23B0A7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ED375-8BEA-0344-AB1C-47EB008BBBE9}"/>
              </a:ext>
            </a:extLst>
          </p:cNvPr>
          <p:cNvSpPr txBox="1"/>
          <p:nvPr/>
        </p:nvSpPr>
        <p:spPr>
          <a:xfrm>
            <a:off x="8788465" y="5294180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0x00000000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B1423-1103-2C4A-B100-79421FCA03B1}"/>
              </a:ext>
            </a:extLst>
          </p:cNvPr>
          <p:cNvSpPr txBox="1"/>
          <p:nvPr/>
        </p:nvSpPr>
        <p:spPr>
          <a:xfrm>
            <a:off x="8788464" y="5654387"/>
            <a:ext cx="23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0x00000617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3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28A-1396-4FB6-A91A-D142BA3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Q1.6 </a:t>
            </a:r>
            <a:r>
              <a:rPr lang="en-US" err="1"/>
              <a:t>set_five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F42-C4E1-44A5-BF14-5DC03E08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What's the missing first instruction of </a:t>
            </a:r>
            <a:r>
              <a:rPr lang="en-US" err="1"/>
              <a:t>set_five</a:t>
            </a:r>
            <a:r>
              <a:rPr lang="en-US"/>
              <a:t> (aka the instruction corresponding to ???)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$0x5,(%</a:t>
            </a:r>
            <a:r>
              <a:rPr lang="en-US" err="1"/>
              <a:t>rsi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$0x5,(%</a:t>
            </a:r>
            <a:r>
              <a:rPr lang="en-US" err="1"/>
              <a:t>rdi</a:t>
            </a:r>
            <a:r>
              <a:rPr lang="en-US"/>
              <a:t>)`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 %</a:t>
            </a:r>
            <a:r>
              <a:rPr lang="en-US" err="1"/>
              <a:t>edi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 %</a:t>
            </a:r>
            <a:r>
              <a:rPr lang="en-US" err="1"/>
              <a:t>rdi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movl</a:t>
            </a:r>
            <a:r>
              <a:rPr lang="en-US"/>
              <a:t>   $0x5, %</a:t>
            </a:r>
            <a:r>
              <a:rPr lang="en-US" err="1"/>
              <a:t>esi</a:t>
            </a:r>
            <a:r>
              <a:rPr lang="en-US"/>
              <a:t>`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`</a:t>
            </a:r>
            <a:r>
              <a:rPr lang="en-US" err="1"/>
              <a:t>movq</a:t>
            </a:r>
            <a:r>
              <a:rPr lang="en-US"/>
              <a:t>   $0x5, %</a:t>
            </a:r>
            <a:r>
              <a:rPr lang="en-US" err="1"/>
              <a:t>rsi</a:t>
            </a:r>
            <a:r>
              <a:rPr lang="en-US"/>
              <a:t>`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48659F-16C2-41F8-96C1-B2A4B339602A}"/>
              </a:ext>
            </a:extLst>
          </p:cNvPr>
          <p:cNvSpPr/>
          <p:nvPr/>
        </p:nvSpPr>
        <p:spPr>
          <a:xfrm>
            <a:off x="265562" y="2545638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3174296"/>
            <a:ext cx="433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*p=5;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p -&gt; the first argument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store in %</a:t>
            </a:r>
            <a:r>
              <a:rPr lang="en-US" err="1"/>
              <a:t>rdi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mov</a:t>
            </a:r>
            <a:r>
              <a:rPr lang="en-US"/>
              <a:t> $0x5,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p is </a:t>
            </a:r>
            <a:r>
              <a:rPr lang="en-US" err="1"/>
              <a:t>int</a:t>
            </a:r>
            <a:r>
              <a:rPr lang="en-US"/>
              <a:t> *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err="1"/>
              <a:t>movl</a:t>
            </a:r>
            <a:r>
              <a:rPr lang="en-US"/>
              <a:t> $0x5, (%</a:t>
            </a:r>
            <a:r>
              <a:rPr lang="en-US" err="1"/>
              <a:t>rdi</a:t>
            </a:r>
            <a:r>
              <a:rPr lang="en-US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/>
          </a:p>
          <a:p>
            <a:pPr marL="285750" indent="-285750">
              <a:buFont typeface="Arial" charset="0"/>
              <a:buChar char="•"/>
            </a:pPr>
            <a:endParaRPr lang="en-US" altLang="en-US"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8" y="2769928"/>
            <a:ext cx="3623800" cy="3541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3B9-E819-7641-9DA2-FC0AAE65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Q2 </a:t>
            </a:r>
            <a:r>
              <a:rPr lang="en-US" err="1"/>
              <a:t>cmp</a:t>
            </a:r>
            <a:r>
              <a:rPr lang="en-US"/>
              <a:t>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69B6-914F-0F42-A912-C315C074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774B5-C75C-534E-9C42-F83C5564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D6977-DEAD-DE49-B099-A427DD42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1" y="1870075"/>
            <a:ext cx="11436454" cy="31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8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5620-AFE2-D345-BAD0-F9EC9404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In Q2, which of the following status flags are set after executing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(aka the rest are cleared)?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OF</a:t>
            </a: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7AF632-63A2-8E4E-997C-CD7C038B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470" y="2801939"/>
            <a:ext cx="6534782" cy="130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90B23-2479-A747-8332-C373083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Q2.1 </a:t>
            </a:r>
            <a:r>
              <a:rPr lang="en-US"/>
              <a:t>RFLAGS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436E-3910-6342-BBF5-6A7FB44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0872C1-DD5B-3D44-A8B3-5079C2889089}"/>
              </a:ext>
            </a:extLst>
          </p:cNvPr>
          <p:cNvGrpSpPr/>
          <p:nvPr/>
        </p:nvGrpSpPr>
        <p:grpSpPr>
          <a:xfrm>
            <a:off x="8495261" y="279976"/>
            <a:ext cx="2858539" cy="1444050"/>
            <a:chOff x="8495261" y="279976"/>
            <a:chExt cx="2858539" cy="14440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9019ECB-8F62-3B45-9ABD-374B0DAB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972081"/>
              <a:ext cx="2680009" cy="75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2B4C1-91ED-144F-A287-056AB35CF200}"/>
                </a:ext>
              </a:extLst>
            </p:cNvPr>
            <p:cNvSpPr/>
            <p:nvPr/>
          </p:nvSpPr>
          <p:spPr>
            <a:xfrm>
              <a:off x="8495261" y="279976"/>
              <a:ext cx="28585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rdi</a:t>
              </a:r>
              <a:r>
                <a:rPr lang="en-US"/>
                <a:t>=0x0000000000000002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 </a:t>
              </a:r>
            </a:p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.</a:t>
              </a:r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B85E6-1226-8645-AD10-7A1DB7C54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33" y="4168346"/>
            <a:ext cx="6866467" cy="2370566"/>
          </a:xfrm>
          <a:prstGeom prst="rect">
            <a:avLst/>
          </a:prstGeom>
        </p:spPr>
      </p:pic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648AED3E-7A44-9745-84F2-517DC2AF78F4}"/>
              </a:ext>
            </a:extLst>
          </p:cNvPr>
          <p:cNvSpPr/>
          <p:nvPr/>
        </p:nvSpPr>
        <p:spPr>
          <a:xfrm>
            <a:off x="8495261" y="2218190"/>
            <a:ext cx="2561823" cy="802372"/>
          </a:xfrm>
          <a:prstGeom prst="wedgeRectCallout">
            <a:avLst>
              <a:gd name="adj1" fmla="val -39808"/>
              <a:gd name="adj2" fmla="val 770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Q1: </a:t>
            </a:r>
            <a:r>
              <a:rPr lang="en-US" altLang="zh-CN" err="1"/>
              <a:t>dst</a:t>
            </a:r>
            <a:r>
              <a:rPr lang="en-US" altLang="zh-CN"/>
              <a:t>=</a:t>
            </a:r>
            <a:r>
              <a:rPr lang="en-US" altLang="zh-CN" err="1"/>
              <a:t>dst-src</a:t>
            </a:r>
            <a:r>
              <a:rPr lang="en-US" altLang="zh-CN"/>
              <a:t> or</a:t>
            </a:r>
            <a:br>
              <a:rPr lang="en-US" altLang="zh-CN"/>
            </a:br>
            <a:r>
              <a:rPr lang="en-US" altLang="zh-CN" err="1"/>
              <a:t>dst</a:t>
            </a:r>
            <a:r>
              <a:rPr lang="en-US" altLang="zh-CN"/>
              <a:t>=</a:t>
            </a:r>
            <a:r>
              <a:rPr lang="en-US" altLang="zh-CN" err="1"/>
              <a:t>src-dst</a:t>
            </a:r>
            <a:r>
              <a:rPr lang="en-US" altLang="zh-CN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642EE-8FC8-7443-9272-576BC8C8BF1E}"/>
              </a:ext>
            </a:extLst>
          </p:cNvPr>
          <p:cNvSpPr txBox="1"/>
          <p:nvPr/>
        </p:nvSpPr>
        <p:spPr>
          <a:xfrm flipH="1">
            <a:off x="10464417" y="2627654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218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0B23-2479-A747-8332-C373083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Q2.1 </a:t>
            </a:r>
            <a:r>
              <a:rPr lang="en-US"/>
              <a:t>RFLAGS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5620-AFE2-D345-BAD0-F9EC9404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In Q2, which of the following status flags are set after executing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(aka the rest are cleared)?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OF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436E-3910-6342-BBF5-6A7FB44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C687C-0F87-744C-8F6A-57C8FC86153A}"/>
              </a:ext>
            </a:extLst>
          </p:cNvPr>
          <p:cNvGrpSpPr/>
          <p:nvPr/>
        </p:nvGrpSpPr>
        <p:grpSpPr>
          <a:xfrm>
            <a:off x="8495261" y="279976"/>
            <a:ext cx="2858539" cy="1444050"/>
            <a:chOff x="8495261" y="279976"/>
            <a:chExt cx="2858539" cy="1444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4E3C1-F74D-954F-8BC0-343EC4DB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972081"/>
              <a:ext cx="2680009" cy="751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76951-7485-C440-A657-CA913C591F64}"/>
                </a:ext>
              </a:extLst>
            </p:cNvPr>
            <p:cNvSpPr/>
            <p:nvPr/>
          </p:nvSpPr>
          <p:spPr>
            <a:xfrm>
              <a:off x="8495261" y="279976"/>
              <a:ext cx="28585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rdi</a:t>
              </a:r>
              <a:r>
                <a:rPr lang="en-US"/>
                <a:t>=0x0000000000000002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 </a:t>
              </a:r>
            </a:p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.</a:t>
              </a:r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75C7CA0-1612-AE42-BED5-D9D09F908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470" y="2801939"/>
            <a:ext cx="6534782" cy="1303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F333B-C7DB-8246-8E2C-E43C02312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333" y="4168346"/>
            <a:ext cx="6866467" cy="2370566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2310F90-C2FC-6B40-B054-16B969346FED}"/>
              </a:ext>
            </a:extLst>
          </p:cNvPr>
          <p:cNvSpPr/>
          <p:nvPr/>
        </p:nvSpPr>
        <p:spPr>
          <a:xfrm>
            <a:off x="8495261" y="2526030"/>
            <a:ext cx="2066059" cy="494532"/>
          </a:xfrm>
          <a:prstGeom prst="wedgeRectCallout">
            <a:avLst>
              <a:gd name="adj1" fmla="val -39808"/>
              <a:gd name="adj2" fmla="val 770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</a:t>
            </a:r>
            <a:r>
              <a:rPr lang="en-US" altLang="zh-CN" dirty="0"/>
              <a:t>=</a:t>
            </a:r>
            <a:r>
              <a:rPr lang="en-US" altLang="zh-CN"/>
              <a:t>dst-src</a:t>
            </a:r>
            <a:endParaRPr lang="en-US" altLang="zh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9536-AB4B-ED48-9A08-F1473F58DB08}"/>
              </a:ext>
            </a:extLst>
          </p:cNvPr>
          <p:cNvSpPr/>
          <p:nvPr/>
        </p:nvSpPr>
        <p:spPr>
          <a:xfrm>
            <a:off x="965200" y="4707298"/>
            <a:ext cx="3673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%</a:t>
            </a:r>
            <a:r>
              <a:rPr lang="en-US" err="1"/>
              <a:t>rsi</a:t>
            </a:r>
            <a:r>
              <a:rPr lang="en-US"/>
              <a:t>-%</a:t>
            </a:r>
            <a:r>
              <a:rPr lang="en-US" err="1"/>
              <a:t>rdi</a:t>
            </a:r>
            <a:r>
              <a:rPr lang="en-US"/>
              <a:t> = 0x7fff…</a:t>
            </a:r>
            <a:r>
              <a:rPr lang="en-US" err="1"/>
              <a:t>ff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SF=MSB=0</a:t>
            </a:r>
          </a:p>
        </p:txBody>
      </p:sp>
    </p:spTree>
    <p:extLst>
      <p:ext uri="{BB962C8B-B14F-4D97-AF65-F5344CB8AC3E}">
        <p14:creationId xmlns:p14="http://schemas.microsoft.com/office/powerpoint/2010/main" val="39475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 </a:t>
            </a:r>
            <a:r>
              <a:rPr lang="en-US" err="1"/>
              <a:t>Set_five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40" y="1117802"/>
            <a:ext cx="5872810" cy="57401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1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 and 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84527"/>
            <a:ext cx="9928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/>
              <a:t>The CPU doesn’t know if operands are signed or unsigned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/>
              <a:t>So, it calculates both the signed overflow (OF) and the unsigned overflow (CF) for each instruction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/>
              <a:t>OF is set assuming both </a:t>
            </a:r>
            <a:r>
              <a:rPr lang="en-US" altLang="zh-CN" sz="2400"/>
              <a:t>operands</a:t>
            </a:r>
            <a:r>
              <a:rPr lang="zh-CN" altLang="en-US" sz="2400"/>
              <a:t> </a:t>
            </a:r>
            <a:r>
              <a:rPr lang="en-US" sz="2400"/>
              <a:t>are signed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/>
              <a:t>CF is set assuming both </a:t>
            </a:r>
            <a:r>
              <a:rPr lang="en-US" altLang="zh-CN" sz="2400"/>
              <a:t>operands</a:t>
            </a:r>
            <a:r>
              <a:rPr lang="zh-CN" altLang="en-US" sz="2400"/>
              <a:t> </a:t>
            </a:r>
            <a:r>
              <a:rPr lang="en-US" sz="2400"/>
              <a:t>are unsigned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0B23-2479-A747-8332-C373083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Q2.1 </a:t>
            </a:r>
            <a:r>
              <a:rPr lang="en-US"/>
              <a:t>RFLAGS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5620-AFE2-D345-BAD0-F9EC9404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In Q2, which of the following status flags are set after executing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(aka the rest are cleared)?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OF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436E-3910-6342-BBF5-6A7FB44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9316F9-55C2-0648-BFCB-275A08D9E226}"/>
              </a:ext>
            </a:extLst>
          </p:cNvPr>
          <p:cNvSpPr/>
          <p:nvPr/>
        </p:nvSpPr>
        <p:spPr>
          <a:xfrm>
            <a:off x="451541" y="4296946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C687C-0F87-744C-8F6A-57C8FC86153A}"/>
              </a:ext>
            </a:extLst>
          </p:cNvPr>
          <p:cNvGrpSpPr/>
          <p:nvPr/>
        </p:nvGrpSpPr>
        <p:grpSpPr>
          <a:xfrm>
            <a:off x="5111821" y="3604841"/>
            <a:ext cx="2858539" cy="1444050"/>
            <a:chOff x="5111821" y="3604841"/>
            <a:chExt cx="2858539" cy="1444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4E3C1-F74D-954F-8BC0-343EC4DB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7160" y="4296946"/>
              <a:ext cx="2680009" cy="751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76951-7485-C440-A657-CA913C591F64}"/>
                </a:ext>
              </a:extLst>
            </p:cNvPr>
            <p:cNvSpPr/>
            <p:nvPr/>
          </p:nvSpPr>
          <p:spPr>
            <a:xfrm>
              <a:off x="5111821" y="3604841"/>
              <a:ext cx="28585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rdi</a:t>
              </a:r>
              <a:r>
                <a:rPr lang="en-US"/>
                <a:t>=0x0000000000000002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 </a:t>
              </a:r>
            </a:p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.</a:t>
              </a:r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9536-AB4B-ED48-9A08-F1473F58DB08}"/>
              </a:ext>
            </a:extLst>
          </p:cNvPr>
          <p:cNvSpPr/>
          <p:nvPr/>
        </p:nvSpPr>
        <p:spPr>
          <a:xfrm>
            <a:off x="965200" y="4707298"/>
            <a:ext cx="3673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%</a:t>
            </a:r>
            <a:r>
              <a:rPr lang="en-US" err="1"/>
              <a:t>rsi</a:t>
            </a:r>
            <a:r>
              <a:rPr lang="en-US"/>
              <a:t>-%</a:t>
            </a:r>
            <a:r>
              <a:rPr lang="en-US" err="1"/>
              <a:t>rdi</a:t>
            </a:r>
            <a:r>
              <a:rPr lang="en-US"/>
              <a:t> = 0x7fff…</a:t>
            </a:r>
            <a:r>
              <a:rPr lang="en-US" err="1"/>
              <a:t>ff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SF=MSB=0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set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CF: </a:t>
            </a:r>
            <a:r>
              <a:rPr lang="en-US">
                <a:solidFill>
                  <a:srgbClr val="C00000"/>
                </a:solidFill>
              </a:rPr>
              <a:t>treat as unsigned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=&gt; no overflow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set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OF: </a:t>
            </a:r>
            <a:r>
              <a:rPr lang="en-US">
                <a:solidFill>
                  <a:srgbClr val="C00000"/>
                </a:solidFill>
              </a:rPr>
              <a:t>treat as signed </a:t>
            </a:r>
            <a:r>
              <a:rPr lang="en-US"/>
              <a:t>=&gt;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=&gt; overflow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set</a:t>
            </a:r>
            <a:endParaRPr lang="en-US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C0F54390-9FC7-054B-8073-E93121737630}"/>
              </a:ext>
            </a:extLst>
          </p:cNvPr>
          <p:cNvSpPr/>
          <p:nvPr/>
        </p:nvSpPr>
        <p:spPr>
          <a:xfrm>
            <a:off x="8332470" y="2594610"/>
            <a:ext cx="3543300" cy="1520190"/>
          </a:xfrm>
          <a:prstGeom prst="wedgeRectCallout">
            <a:avLst>
              <a:gd name="adj1" fmla="val -65609"/>
              <a:gd name="adj2" fmla="val 40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range:</a:t>
            </a: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zh-CN" altLang="en-US"/>
              <a:t> </a:t>
            </a:r>
            <a:r>
              <a:rPr lang="en-US" altLang="zh-CN"/>
              <a:t>~</a:t>
            </a:r>
            <a:r>
              <a:rPr lang="zh-CN" altLang="en-US"/>
              <a:t> </a:t>
            </a:r>
            <a:r>
              <a:rPr lang="en-US" altLang="zh-CN"/>
              <a:t>2^64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1</a:t>
            </a:r>
          </a:p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2</a:t>
            </a:r>
          </a:p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err="1">
                <a:solidFill>
                  <a:schemeClr val="accent2">
                    <a:lumMod val="75000"/>
                  </a:schemeClr>
                </a:solidFill>
              </a:rPr>
              <a:t>rsi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2^63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altLang="zh-CN"/>
              <a:t>%</a:t>
            </a:r>
            <a:r>
              <a:rPr lang="en-US" altLang="zh-CN" err="1"/>
              <a:t>rsi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2^63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1: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range</a:t>
            </a:r>
            <a:endParaRPr lang="en-US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8E1A73D-2F2F-074D-987A-466B74163B11}"/>
              </a:ext>
            </a:extLst>
          </p:cNvPr>
          <p:cNvSpPr/>
          <p:nvPr/>
        </p:nvSpPr>
        <p:spPr>
          <a:xfrm>
            <a:off x="8016331" y="4765718"/>
            <a:ext cx="3963659" cy="1520190"/>
          </a:xfrm>
          <a:prstGeom prst="wedgeRectCallout">
            <a:avLst>
              <a:gd name="adj1" fmla="val -66254"/>
              <a:gd name="adj2" fmla="val -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Signed</a:t>
            </a:r>
            <a:r>
              <a:rPr lang="zh-CN" altLang="en-US"/>
              <a:t> </a:t>
            </a:r>
            <a:r>
              <a:rPr lang="en-US" altLang="zh-CN"/>
              <a:t>range:</a:t>
            </a:r>
            <a:r>
              <a:rPr lang="zh-CN" altLang="en-US"/>
              <a:t> </a:t>
            </a:r>
            <a:r>
              <a:rPr lang="en-US" altLang="zh-CN"/>
              <a:t>-2^63</a:t>
            </a:r>
            <a:r>
              <a:rPr lang="zh-CN" altLang="en-US"/>
              <a:t> </a:t>
            </a:r>
            <a:r>
              <a:rPr lang="en-US" altLang="zh-CN"/>
              <a:t>~</a:t>
            </a:r>
            <a:r>
              <a:rPr lang="zh-CN" altLang="en-US"/>
              <a:t> </a:t>
            </a:r>
            <a:r>
              <a:rPr lang="en-US" altLang="zh-CN"/>
              <a:t>2^63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1</a:t>
            </a:r>
          </a:p>
          <a:p>
            <a:pPr algn="ctr"/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2</a:t>
            </a:r>
          </a:p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err="1">
                <a:solidFill>
                  <a:schemeClr val="accent2">
                    <a:lumMod val="75000"/>
                  </a:schemeClr>
                </a:solidFill>
              </a:rPr>
              <a:t>rsi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-2^63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altLang="zh-CN"/>
              <a:t>%</a:t>
            </a:r>
            <a:r>
              <a:rPr lang="en-US" altLang="zh-CN" err="1"/>
              <a:t>rsi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-2^63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1:</a:t>
            </a:r>
            <a:r>
              <a:rPr lang="zh-CN" altLang="en-US"/>
              <a:t> </a:t>
            </a:r>
            <a:r>
              <a:rPr lang="en-US" altLang="zh-CN"/>
              <a:t>out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range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0441B-F9FB-C841-9388-DC684DAD780C}"/>
              </a:ext>
            </a:extLst>
          </p:cNvPr>
          <p:cNvSpPr txBox="1"/>
          <p:nvPr/>
        </p:nvSpPr>
        <p:spPr>
          <a:xfrm>
            <a:off x="4069080" y="5873822"/>
            <a:ext cx="476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Tricks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decide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whether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signed/unsigned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overflow: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see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previous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recitation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slides.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uiExpand="1" build="p" bldLvl="2"/>
      <p:bldP spid="14" grpId="0" animBg="1"/>
      <p:bldP spid="15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decide whether there is overflow?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Machine:</a:t>
            </a:r>
          </a:p>
          <a:p>
            <a:pPr lvl="1"/>
            <a:r>
              <a:rPr lang="en-US"/>
              <a:t>Unsigned: there is a carry/borrow of the MSB</a:t>
            </a:r>
          </a:p>
          <a:p>
            <a:pPr lvl="1"/>
            <a:r>
              <a:rPr lang="en-US"/>
              <a:t>Signed:</a:t>
            </a:r>
          </a:p>
          <a:p>
            <a:pPr lvl="2"/>
            <a:r>
              <a:rPr lang="en-US"/>
              <a:t>if there is carry-in but no carry-out of MSB</a:t>
            </a:r>
          </a:p>
          <a:p>
            <a:pPr lvl="2"/>
            <a:r>
              <a:rPr lang="en-US"/>
              <a:t>or, there is no carry-in but there’s carry out of MSB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5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0B23-2479-A747-8332-C373083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Q2.1 </a:t>
            </a:r>
            <a:r>
              <a:rPr lang="en-US"/>
              <a:t>RFLAGS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5620-AFE2-D345-BAD0-F9EC9404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In Q2, which of the following status flags are set after executing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(aka the rest are cleared)?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OF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436E-3910-6342-BBF5-6A7FB44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9316F9-55C2-0648-BFCB-275A08D9E226}"/>
              </a:ext>
            </a:extLst>
          </p:cNvPr>
          <p:cNvSpPr/>
          <p:nvPr/>
        </p:nvSpPr>
        <p:spPr>
          <a:xfrm>
            <a:off x="451541" y="4296946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C687C-0F87-744C-8F6A-57C8FC86153A}"/>
              </a:ext>
            </a:extLst>
          </p:cNvPr>
          <p:cNvGrpSpPr/>
          <p:nvPr/>
        </p:nvGrpSpPr>
        <p:grpSpPr>
          <a:xfrm>
            <a:off x="8495261" y="279976"/>
            <a:ext cx="2858539" cy="1444050"/>
            <a:chOff x="8495261" y="279976"/>
            <a:chExt cx="2858539" cy="1444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4E3C1-F74D-954F-8BC0-343EC4DB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0600" y="972081"/>
              <a:ext cx="2680009" cy="751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76951-7485-C440-A657-CA913C591F64}"/>
                </a:ext>
              </a:extLst>
            </p:cNvPr>
            <p:cNvSpPr/>
            <p:nvPr/>
          </p:nvSpPr>
          <p:spPr>
            <a:xfrm>
              <a:off x="8495261" y="279976"/>
              <a:ext cx="28585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rdi</a:t>
              </a:r>
              <a:r>
                <a:rPr lang="en-US"/>
                <a:t>=0x0000000000000002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 </a:t>
              </a:r>
            </a:p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.</a:t>
              </a:r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75C7CA0-1612-AE42-BED5-D9D09F90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70" y="2801939"/>
            <a:ext cx="6534782" cy="1303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F333B-C7DB-8246-8E2C-E43C0231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33" y="4168346"/>
            <a:ext cx="6866467" cy="2370566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2310F90-C2FC-6B40-B054-16B969346FED}"/>
              </a:ext>
            </a:extLst>
          </p:cNvPr>
          <p:cNvSpPr/>
          <p:nvPr/>
        </p:nvSpPr>
        <p:spPr>
          <a:xfrm>
            <a:off x="8495261" y="2218190"/>
            <a:ext cx="2561823" cy="802372"/>
          </a:xfrm>
          <a:prstGeom prst="wedgeRectCallout">
            <a:avLst>
              <a:gd name="adj1" fmla="val -39808"/>
              <a:gd name="adj2" fmla="val 770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Q1: </a:t>
            </a:r>
            <a:r>
              <a:rPr lang="en-US" altLang="zh-CN" err="1"/>
              <a:t>dst</a:t>
            </a:r>
            <a:r>
              <a:rPr lang="en-US" altLang="zh-CN"/>
              <a:t>=</a:t>
            </a:r>
            <a:r>
              <a:rPr lang="en-US" altLang="zh-CN" err="1"/>
              <a:t>dst-src</a:t>
            </a:r>
            <a:r>
              <a:rPr lang="en-US" altLang="zh-CN"/>
              <a:t> or</a:t>
            </a:r>
            <a:br>
              <a:rPr lang="en-US" altLang="zh-CN"/>
            </a:br>
            <a:r>
              <a:rPr lang="en-US" altLang="zh-CN" err="1"/>
              <a:t>dst</a:t>
            </a:r>
            <a:r>
              <a:rPr lang="en-US" altLang="zh-CN"/>
              <a:t>=</a:t>
            </a:r>
            <a:r>
              <a:rPr lang="en-US" altLang="zh-CN" err="1"/>
              <a:t>src-dst</a:t>
            </a:r>
            <a:r>
              <a:rPr lang="en-US" altLang="zh-CN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A9051-BE68-B04B-B136-5C170849F26B}"/>
              </a:ext>
            </a:extLst>
          </p:cNvPr>
          <p:cNvSpPr txBox="1"/>
          <p:nvPr/>
        </p:nvSpPr>
        <p:spPr>
          <a:xfrm flipH="1">
            <a:off x="10464417" y="2627654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✅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9536-AB4B-ED48-9A08-F1473F58DB08}"/>
              </a:ext>
            </a:extLst>
          </p:cNvPr>
          <p:cNvSpPr/>
          <p:nvPr/>
        </p:nvSpPr>
        <p:spPr>
          <a:xfrm>
            <a:off x="965200" y="4707298"/>
            <a:ext cx="3673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%</a:t>
            </a:r>
            <a:r>
              <a:rPr lang="en-US" err="1"/>
              <a:t>rsi</a:t>
            </a:r>
            <a:r>
              <a:rPr lang="en-US"/>
              <a:t>-%</a:t>
            </a:r>
            <a:r>
              <a:rPr lang="en-US" err="1"/>
              <a:t>rdi</a:t>
            </a:r>
            <a:r>
              <a:rPr lang="en-US"/>
              <a:t> = 0x7fff…</a:t>
            </a:r>
            <a:r>
              <a:rPr lang="en-US" err="1"/>
              <a:t>ff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SF=MSB=0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CF: treat as unsigned =&gt; no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OF: treat as signed =&gt;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%</a:t>
            </a:r>
            <a:r>
              <a:rPr lang="en-US" err="1"/>
              <a:t>rsi</a:t>
            </a:r>
            <a:r>
              <a:rPr lang="en-US"/>
              <a:t> &lt; 0, </a:t>
            </a:r>
            <a:r>
              <a:rPr lang="en-US" err="1"/>
              <a:t>rdi</a:t>
            </a:r>
            <a:r>
              <a:rPr lang="en-US"/>
              <a:t> &gt; 0,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%</a:t>
            </a:r>
            <a:r>
              <a:rPr lang="en-US" err="1"/>
              <a:t>rsi</a:t>
            </a:r>
            <a:r>
              <a:rPr lang="en-US"/>
              <a:t> - %</a:t>
            </a:r>
            <a:r>
              <a:rPr lang="en-US" err="1"/>
              <a:t>rdi</a:t>
            </a:r>
            <a:r>
              <a:rPr lang="en-US"/>
              <a:t> &gt; 0 =&gt; overflow</a:t>
            </a:r>
          </a:p>
        </p:txBody>
      </p:sp>
    </p:spTree>
    <p:extLst>
      <p:ext uri="{BB962C8B-B14F-4D97-AF65-F5344CB8AC3E}">
        <p14:creationId xmlns:p14="http://schemas.microsoft.com/office/powerpoint/2010/main" val="1198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/>
      <p:bldP spid="1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39DC-7B5A-4344-8DB8-FDFFDA63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Q2.2 </a:t>
            </a:r>
            <a:r>
              <a:rPr lang="en-US"/>
              <a:t>Set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4F26-FA7E-8A49-84D4-4DA8DF8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/>
              <a:t>In Q2, which of the following </a:t>
            </a:r>
            <a:r>
              <a:rPr lang="en-US" err="1"/>
              <a:t>setX</a:t>
            </a:r>
            <a:r>
              <a:rPr lang="en-US"/>
              <a:t> instruction would result in register %al being 1 after execution?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setne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sets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setns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setg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setge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setl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setle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seta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setb</a:t>
            </a:r>
            <a:r>
              <a:rPr lang="en-US"/>
              <a:t> %al</a:t>
            </a:r>
          </a:p>
          <a:p>
            <a:pPr marL="0" indent="0" fontAlgn="base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33286-FAFE-BD4E-A148-8B062CA6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ADF66C-97D2-2647-A933-1E7D30620DA5}"/>
              </a:ext>
            </a:extLst>
          </p:cNvPr>
          <p:cNvSpPr/>
          <p:nvPr/>
        </p:nvSpPr>
        <p:spPr>
          <a:xfrm>
            <a:off x="265557" y="3409375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A67452-7BB0-F743-9416-904AE05474F4}"/>
              </a:ext>
            </a:extLst>
          </p:cNvPr>
          <p:cNvSpPr/>
          <p:nvPr/>
        </p:nvSpPr>
        <p:spPr>
          <a:xfrm>
            <a:off x="265558" y="2719361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9D9A68-CA55-EC4C-BA99-95B21395EA10}"/>
              </a:ext>
            </a:extLst>
          </p:cNvPr>
          <p:cNvSpPr/>
          <p:nvPr/>
        </p:nvSpPr>
        <p:spPr>
          <a:xfrm>
            <a:off x="265557" y="4560930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7C6DA8-3B9B-8B4A-828A-0C091FAB6CCC}"/>
              </a:ext>
            </a:extLst>
          </p:cNvPr>
          <p:cNvSpPr/>
          <p:nvPr/>
        </p:nvSpPr>
        <p:spPr>
          <a:xfrm>
            <a:off x="265556" y="4945940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13FF00-5F14-3D4E-AD44-179BC250E2AB}"/>
              </a:ext>
            </a:extLst>
          </p:cNvPr>
          <p:cNvSpPr/>
          <p:nvPr/>
        </p:nvSpPr>
        <p:spPr>
          <a:xfrm>
            <a:off x="265555" y="5273382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53F2D-B81C-E149-8757-CBCCDFAF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42" y="2221297"/>
            <a:ext cx="8813800" cy="42128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E20CC1-08A9-ED49-A18D-7F72F3147F04}"/>
              </a:ext>
            </a:extLst>
          </p:cNvPr>
          <p:cNvGrpSpPr/>
          <p:nvPr/>
        </p:nvGrpSpPr>
        <p:grpSpPr>
          <a:xfrm>
            <a:off x="8495261" y="279976"/>
            <a:ext cx="2858539" cy="1444050"/>
            <a:chOff x="8495261" y="279976"/>
            <a:chExt cx="2858539" cy="14440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E7D07CC-5BDF-D241-A318-4DEBAA1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972081"/>
              <a:ext cx="2680009" cy="7519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AA1D-73BF-4A47-AA19-76A6B74F64A8}"/>
                </a:ext>
              </a:extLst>
            </p:cNvPr>
            <p:cNvSpPr/>
            <p:nvPr/>
          </p:nvSpPr>
          <p:spPr>
            <a:xfrm>
              <a:off x="8495261" y="279976"/>
              <a:ext cx="28585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rdi</a:t>
              </a:r>
              <a:r>
                <a:rPr lang="en-US"/>
                <a:t>=0x0000000000000002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 </a:t>
              </a:r>
            </a:p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.</a:t>
              </a:r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3042D06-1DA7-B74E-A19A-C8BC31CE5F3B}"/>
              </a:ext>
            </a:extLst>
          </p:cNvPr>
          <p:cNvSpPr txBox="1"/>
          <p:nvPr/>
        </p:nvSpPr>
        <p:spPr>
          <a:xfrm>
            <a:off x="10797759" y="3745611"/>
            <a:ext cx="168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rsi</a:t>
            </a:r>
            <a:r>
              <a:rPr lang="en-US">
                <a:solidFill>
                  <a:srgbClr val="FF0000"/>
                </a:solidFill>
              </a:rPr>
              <a:t> &gt;= </a:t>
            </a:r>
            <a:r>
              <a:rPr lang="en-US" err="1">
                <a:solidFill>
                  <a:srgbClr val="FF0000"/>
                </a:solidFill>
              </a:rPr>
              <a:t>rdi</a:t>
            </a:r>
            <a:r>
              <a:rPr lang="en-US" altLang="zh-CN">
                <a:solidFill>
                  <a:srgbClr val="FF0000"/>
                </a:solidFill>
              </a:rPr>
              <a:t>,</a:t>
            </a:r>
          </a:p>
          <a:p>
            <a:r>
              <a:rPr lang="en-US" altLang="zh-CN">
                <a:solidFill>
                  <a:srgbClr val="FF0000"/>
                </a:solidFill>
              </a:rPr>
              <a:t>under</a:t>
            </a:r>
          </a:p>
          <a:p>
            <a:r>
              <a:rPr lang="en-US" altLang="zh-CN">
                <a:solidFill>
                  <a:srgbClr val="FF0000"/>
                </a:solidFill>
              </a:rPr>
              <a:t>signed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interpretation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4F2B-C919-164F-962D-3BC2E7E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9C4D-F4D6-9449-8967-9B3B7FFD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Which of the following status flags are set after executing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rdi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(aka the rest are cleared)?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E960-3BEF-B24B-B8C6-D22DE2EA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B7E28-83A4-9248-B80E-B086FFE14CD1}"/>
              </a:ext>
            </a:extLst>
          </p:cNvPr>
          <p:cNvGrpSpPr/>
          <p:nvPr/>
        </p:nvGrpSpPr>
        <p:grpSpPr>
          <a:xfrm>
            <a:off x="8495261" y="279976"/>
            <a:ext cx="2858539" cy="1444050"/>
            <a:chOff x="8495261" y="279976"/>
            <a:chExt cx="2858539" cy="1444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6E8AA6-1EB7-C74A-9325-6C93E23D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972081"/>
              <a:ext cx="2680009" cy="751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9C7939-ED51-EC47-80B0-FDCECD9ED11E}"/>
                </a:ext>
              </a:extLst>
            </p:cNvPr>
            <p:cNvSpPr/>
            <p:nvPr/>
          </p:nvSpPr>
          <p:spPr>
            <a:xfrm>
              <a:off x="8495261" y="279976"/>
              <a:ext cx="28585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rdi</a:t>
              </a:r>
              <a:r>
                <a:rPr lang="en-US"/>
                <a:t>=0x8000000000000002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 </a:t>
              </a:r>
            </a:p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  <a:r>
                <a:rPr lang="en-US">
                  <a:solidFill>
                    <a:srgbClr val="1F3333"/>
                  </a:solidFill>
                  <a:latin typeface="proxima-nova"/>
                </a:rPr>
                <a:t>.</a:t>
              </a:r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07F663-90ED-774B-9DFB-CC04244F6B12}"/>
              </a:ext>
            </a:extLst>
          </p:cNvPr>
          <p:cNvSpPr txBox="1"/>
          <p:nvPr/>
        </p:nvSpPr>
        <p:spPr>
          <a:xfrm>
            <a:off x="4367284" y="3835021"/>
            <a:ext cx="661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rsi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rdi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0xffffffffffffffff</a:t>
            </a:r>
          </a:p>
          <a:p>
            <a:r>
              <a:rPr lang="en-US" altLang="zh-CN"/>
              <a:t>SF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MSB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</a:t>
            </a:r>
          </a:p>
          <a:p>
            <a:r>
              <a:rPr lang="en-US" altLang="zh-CN"/>
              <a:t>CF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9FA-1E72-8E49-9FC4-C23C84D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3636-448F-3841-9D24-4B931380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After running `</a:t>
            </a:r>
            <a:r>
              <a:rPr lang="en-US" altLang="zh-CN" err="1"/>
              <a:t>cmpl</a:t>
            </a:r>
            <a:r>
              <a:rPr lang="en-US"/>
              <a:t> %</a:t>
            </a:r>
            <a:r>
              <a:rPr lang="en-US" err="1"/>
              <a:t>eax</a:t>
            </a:r>
            <a:r>
              <a:rPr lang="en-US"/>
              <a:t> %</a:t>
            </a:r>
            <a:r>
              <a:rPr lang="en-US" err="1"/>
              <a:t>ebx</a:t>
            </a:r>
            <a:r>
              <a:rPr lang="en-US"/>
              <a:t>`, what are the status of CF and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C1FD0-C280-8343-8C47-17591C28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70CFB-443A-804D-859E-779B936FFEA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383DCF-A14F-1C46-A36E-B23A7F90B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069321"/>
              </p:ext>
            </p:extLst>
          </p:nvPr>
        </p:nvGraphicFramePr>
        <p:xfrm>
          <a:off x="1068404" y="2714325"/>
          <a:ext cx="8452360" cy="24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90">
                  <a:extLst>
                    <a:ext uri="{9D8B030D-6E8A-4147-A177-3AD203B41FA5}">
                      <a16:colId xmlns:a16="http://schemas.microsoft.com/office/drawing/2014/main" val="1505415316"/>
                    </a:ext>
                  </a:extLst>
                </a:gridCol>
                <a:gridCol w="2113090">
                  <a:extLst>
                    <a:ext uri="{9D8B030D-6E8A-4147-A177-3AD203B41FA5}">
                      <a16:colId xmlns:a16="http://schemas.microsoft.com/office/drawing/2014/main" val="1481569039"/>
                    </a:ext>
                  </a:extLst>
                </a:gridCol>
                <a:gridCol w="2113090">
                  <a:extLst>
                    <a:ext uri="{9D8B030D-6E8A-4147-A177-3AD203B41FA5}">
                      <a16:colId xmlns:a16="http://schemas.microsoft.com/office/drawing/2014/main" val="3999988969"/>
                    </a:ext>
                  </a:extLst>
                </a:gridCol>
                <a:gridCol w="2113090">
                  <a:extLst>
                    <a:ext uri="{9D8B030D-6E8A-4147-A177-3AD203B41FA5}">
                      <a16:colId xmlns:a16="http://schemas.microsoft.com/office/drawing/2014/main" val="1186958571"/>
                    </a:ext>
                  </a:extLst>
                </a:gridCol>
              </a:tblGrid>
              <a:tr h="433205">
                <a:tc>
                  <a:txBody>
                    <a:bodyPr/>
                    <a:lstStyle/>
                    <a:p>
                      <a:r>
                        <a:rPr lang="en-US" sz="2400" err="1"/>
                        <a:t>eax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/>
                        <a:t>ebx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19100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14874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5135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40762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10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9E5428-2751-8547-AC5C-8A278FDD861D}"/>
              </a:ext>
            </a:extLst>
          </p:cNvPr>
          <p:cNvSpPr txBox="1"/>
          <p:nvPr/>
        </p:nvSpPr>
        <p:spPr>
          <a:xfrm>
            <a:off x="5794314" y="3267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760EA-45D7-A143-942F-2660E99C866E}"/>
              </a:ext>
            </a:extLst>
          </p:cNvPr>
          <p:cNvSpPr txBox="1"/>
          <p:nvPr/>
        </p:nvSpPr>
        <p:spPr>
          <a:xfrm>
            <a:off x="7582118" y="3267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5F1D6-667F-3F46-9DA6-83BBB46348F7}"/>
              </a:ext>
            </a:extLst>
          </p:cNvPr>
          <p:cNvSpPr txBox="1"/>
          <p:nvPr/>
        </p:nvSpPr>
        <p:spPr>
          <a:xfrm>
            <a:off x="5794314" y="377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81C85-89E0-2346-9FCC-8174D267EC1D}"/>
              </a:ext>
            </a:extLst>
          </p:cNvPr>
          <p:cNvSpPr txBox="1"/>
          <p:nvPr/>
        </p:nvSpPr>
        <p:spPr>
          <a:xfrm>
            <a:off x="7582118" y="377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7DFB7-E616-F243-9AA1-95666D4B2557}"/>
              </a:ext>
            </a:extLst>
          </p:cNvPr>
          <p:cNvSpPr txBox="1"/>
          <p:nvPr/>
        </p:nvSpPr>
        <p:spPr>
          <a:xfrm>
            <a:off x="5802338" y="421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16E47-90A4-F849-A217-2EBBEA03E1E9}"/>
              </a:ext>
            </a:extLst>
          </p:cNvPr>
          <p:cNvSpPr txBox="1"/>
          <p:nvPr/>
        </p:nvSpPr>
        <p:spPr>
          <a:xfrm>
            <a:off x="7590142" y="421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FEDB7-9248-B94A-BDEB-3FC1F467D647}"/>
              </a:ext>
            </a:extLst>
          </p:cNvPr>
          <p:cNvSpPr txBox="1"/>
          <p:nvPr/>
        </p:nvSpPr>
        <p:spPr>
          <a:xfrm>
            <a:off x="5794312" y="4738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AC2C7-2587-D04A-B272-9280A4AF6187}"/>
              </a:ext>
            </a:extLst>
          </p:cNvPr>
          <p:cNvSpPr txBox="1"/>
          <p:nvPr/>
        </p:nvSpPr>
        <p:spPr>
          <a:xfrm>
            <a:off x="7582116" y="4738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23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C17A-6918-4C45-8D58-E6BD1E42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Q3 </a:t>
            </a:r>
            <a:r>
              <a:rPr lang="en-US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6221-C0D9-1143-8A00-483D651B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7095-A4CF-C54F-9B41-7D210AB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D5501-8CD7-C642-B639-6332CE2D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08"/>
            <a:ext cx="10462230" cy="32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0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CA9D-CDF2-8F43-867A-1C4B3003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Q3.1 </a:t>
            </a:r>
            <a:r>
              <a:rPr lang="en-US"/>
              <a:t>RFLAGS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C13B-5369-AE4B-9CE2-19F6E827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In Q3, which of the following status flags are set after executing </a:t>
            </a:r>
            <a:r>
              <a:rPr lang="en-US" err="1"/>
              <a:t>testq</a:t>
            </a:r>
            <a:r>
              <a:rPr lang="en-US"/>
              <a:t> %</a:t>
            </a:r>
            <a:r>
              <a:rPr lang="en-US" err="1"/>
              <a:t>rsi</a:t>
            </a:r>
            <a:r>
              <a:rPr lang="en-US"/>
              <a:t>, %</a:t>
            </a:r>
            <a:r>
              <a:rPr lang="en-US" err="1"/>
              <a:t>rsi</a:t>
            </a:r>
            <a:r>
              <a:rPr lang="en-US"/>
              <a:t> (aka the rest are cleared)?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ZF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OF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354F4-8172-C541-A5DD-FF3EEF59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C9239F-88FC-9944-A426-B6C456D2B1C4}"/>
              </a:ext>
            </a:extLst>
          </p:cNvPr>
          <p:cNvSpPr/>
          <p:nvPr/>
        </p:nvSpPr>
        <p:spPr>
          <a:xfrm>
            <a:off x="234563" y="3230225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76A9B-E6EA-BD41-A09E-10CFDC4B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864542"/>
            <a:ext cx="8225367" cy="11163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5E1723-AE6F-7744-AEAA-72EC12B5778B}"/>
              </a:ext>
            </a:extLst>
          </p:cNvPr>
          <p:cNvGrpSpPr/>
          <p:nvPr/>
        </p:nvGrpSpPr>
        <p:grpSpPr>
          <a:xfrm>
            <a:off x="8558611" y="227880"/>
            <a:ext cx="2795189" cy="1157830"/>
            <a:chOff x="8558611" y="227880"/>
            <a:chExt cx="2795189" cy="11578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A26CF3-4C8C-3E47-AB61-9D9087AB0274}"/>
                </a:ext>
              </a:extLst>
            </p:cNvPr>
            <p:cNvSpPr/>
            <p:nvPr/>
          </p:nvSpPr>
          <p:spPr>
            <a:xfrm>
              <a:off x="8558611" y="227880"/>
              <a:ext cx="2795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%</a:t>
              </a:r>
              <a:r>
                <a:rPr lang="en-US" err="1"/>
                <a:t>rsi</a:t>
              </a:r>
              <a:r>
                <a:rPr lang="en-US"/>
                <a:t>=0x8000000000000001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3E8AF7-B1C9-5746-A083-A291C7B3D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670101"/>
              <a:ext cx="2587202" cy="715609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DBC5E23-5B4F-544D-8C63-2DDE7C663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33" y="4168346"/>
            <a:ext cx="6866467" cy="23705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729BA-6064-F744-B399-FCC717FE5C45}"/>
              </a:ext>
            </a:extLst>
          </p:cNvPr>
          <p:cNvSpPr/>
          <p:nvPr/>
        </p:nvSpPr>
        <p:spPr>
          <a:xfrm>
            <a:off x="965200" y="4707298"/>
            <a:ext cx="367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%</a:t>
            </a:r>
            <a:r>
              <a:rPr lang="en-US" err="1"/>
              <a:t>rsi</a:t>
            </a:r>
            <a:r>
              <a:rPr lang="en-US"/>
              <a:t> and %</a:t>
            </a:r>
            <a:r>
              <a:rPr lang="en-US" err="1"/>
              <a:t>rdi</a:t>
            </a:r>
            <a:r>
              <a:rPr lang="en-US"/>
              <a:t> =0x80…01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SF=MSB=1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CF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OF: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r>
              <a:rPr lang="en-US" altLang="zh-CN"/>
              <a:t>/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zh-CN" altLang="en-US"/>
              <a:t> </a:t>
            </a:r>
            <a:r>
              <a:rPr lang="en-US" altLang="zh-CN"/>
              <a:t>clears</a:t>
            </a:r>
            <a:r>
              <a:rPr lang="zh-CN" altLang="en-US"/>
              <a:t> </a:t>
            </a:r>
            <a:r>
              <a:rPr lang="en-US" altLang="zh-CN"/>
              <a:t>CF,</a:t>
            </a:r>
            <a:r>
              <a:rPr lang="zh-CN" altLang="en-US"/>
              <a:t> </a:t>
            </a:r>
            <a:r>
              <a:rPr lang="en-US" altLang="zh-CN"/>
              <a:t>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2C62-8304-8D45-A072-7F992534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Q3.2 </a:t>
            </a:r>
            <a:r>
              <a:rPr lang="en-US"/>
              <a:t>Set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0991-18E4-9743-B0EF-85FC0688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/>
              <a:t>In Q3, which of the following </a:t>
            </a:r>
            <a:r>
              <a:rPr lang="en-US" err="1"/>
              <a:t>setX</a:t>
            </a:r>
            <a:r>
              <a:rPr lang="en-US"/>
              <a:t> instruction would result in register %al being 1 after execution?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setne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sets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setns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setg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setge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setl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setle</a:t>
            </a:r>
            <a:r>
              <a:rPr lang="en-US"/>
              <a:t>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seta %al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setb</a:t>
            </a:r>
            <a:r>
              <a:rPr lang="en-US"/>
              <a:t> %al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A787C-A645-B141-ACA9-2FC8E073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D4BFC-7B56-9648-8A5B-FDEC923DBA73}"/>
              </a:ext>
            </a:extLst>
          </p:cNvPr>
          <p:cNvSpPr/>
          <p:nvPr/>
        </p:nvSpPr>
        <p:spPr>
          <a:xfrm>
            <a:off x="265554" y="3137402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264E09-9C89-4249-985F-4A18B205D3FE}"/>
              </a:ext>
            </a:extLst>
          </p:cNvPr>
          <p:cNvSpPr/>
          <p:nvPr/>
        </p:nvSpPr>
        <p:spPr>
          <a:xfrm>
            <a:off x="265558" y="2719361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18B01D-4CB0-074F-8620-B39348A22E02}"/>
              </a:ext>
            </a:extLst>
          </p:cNvPr>
          <p:cNvSpPr/>
          <p:nvPr/>
        </p:nvSpPr>
        <p:spPr>
          <a:xfrm>
            <a:off x="265557" y="4560930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9CD704-01DC-3849-BB08-A5C11129B5AF}"/>
              </a:ext>
            </a:extLst>
          </p:cNvPr>
          <p:cNvSpPr/>
          <p:nvPr/>
        </p:nvSpPr>
        <p:spPr>
          <a:xfrm>
            <a:off x="265556" y="4945940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436CF5-53CE-8A4A-907F-79B5CCE331D5}"/>
              </a:ext>
            </a:extLst>
          </p:cNvPr>
          <p:cNvSpPr/>
          <p:nvPr/>
        </p:nvSpPr>
        <p:spPr>
          <a:xfrm>
            <a:off x="265555" y="5273382"/>
            <a:ext cx="4187529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89F78E-5211-A14F-B2B0-8558289D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42" y="2221297"/>
            <a:ext cx="8813800" cy="4212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32CAC-7D35-454E-BBEF-6DC9571A37C4}"/>
              </a:ext>
            </a:extLst>
          </p:cNvPr>
          <p:cNvSpPr txBox="1"/>
          <p:nvPr/>
        </p:nvSpPr>
        <p:spPr>
          <a:xfrm>
            <a:off x="6231466" y="1274266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ZF=0, SF=1, CF=0, OF=0</a:t>
            </a:r>
          </a:p>
        </p:txBody>
      </p:sp>
    </p:spTree>
    <p:extLst>
      <p:ext uri="{BB962C8B-B14F-4D97-AF65-F5344CB8AC3E}">
        <p14:creationId xmlns:p14="http://schemas.microsoft.com/office/powerpoint/2010/main" val="335578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680" y="3174296"/>
            <a:ext cx="3623800" cy="3541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3174296"/>
            <a:ext cx="43319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rsp</a:t>
            </a:r>
            <a:r>
              <a:rPr lang="en-US"/>
              <a:t>)=</a:t>
            </a:r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0x7fff856001d8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sub $0x10, %</a:t>
            </a:r>
            <a:r>
              <a:rPr lang="en-US" err="1"/>
              <a:t>rsp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rsp</a:t>
            </a:r>
            <a:r>
              <a:rPr lang="en-US"/>
              <a:t>)=</a:t>
            </a:r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0x7fff856001c8</a:t>
            </a:r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callq</a:t>
            </a:r>
            <a:r>
              <a:rPr lang="en-US"/>
              <a:t> 0x5fa &lt;</a:t>
            </a:r>
            <a:r>
              <a:rPr lang="en-US" err="1"/>
              <a:t>set_five</a:t>
            </a:r>
            <a:r>
              <a:rPr lang="en-US"/>
              <a:t>&gt;</a:t>
            </a:r>
          </a:p>
          <a:p>
            <a:pPr marL="285750" indent="-285750">
              <a:buFont typeface="Arial" charset="0"/>
              <a:buChar char="•"/>
            </a:pPr>
            <a:r>
              <a:rPr lang="en-US" err="1">
                <a:solidFill>
                  <a:schemeClr val="accent1"/>
                </a:solidFill>
              </a:rPr>
              <a:t>callq</a:t>
            </a:r>
            <a:r>
              <a:rPr lang="en-US">
                <a:solidFill>
                  <a:schemeClr val="accent1"/>
                </a:solidFill>
              </a:rPr>
              <a:t> label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DECREASES</a:t>
            </a:r>
            <a:r>
              <a:rPr lang="en-US"/>
              <a:t> </a:t>
            </a:r>
            <a:r>
              <a:rPr lang="en-US">
                <a:solidFill>
                  <a:srgbClr val="FCB2FF"/>
                </a:solidFill>
              </a:rPr>
              <a:t>%</a:t>
            </a:r>
            <a:r>
              <a:rPr lang="en-US" err="1">
                <a:solidFill>
                  <a:srgbClr val="FCB2FF"/>
                </a:solidFill>
              </a:rPr>
              <a:t>rsp</a:t>
            </a:r>
            <a:r>
              <a:rPr lang="en-US">
                <a:solidFill>
                  <a:srgbClr val="FCB2FF"/>
                </a:solidFill>
              </a:rPr>
              <a:t> </a:t>
            </a:r>
            <a:r>
              <a:rPr lang="en-US"/>
              <a:t>by 8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THEN</a:t>
            </a:r>
            <a:r>
              <a:rPr lang="en-US"/>
              <a:t> stores the return address at the memory location given by the new </a:t>
            </a:r>
            <a:r>
              <a:rPr lang="en-US">
                <a:solidFill>
                  <a:srgbClr val="FCB2FF"/>
                </a:solidFill>
              </a:rPr>
              <a:t>%</a:t>
            </a:r>
            <a:r>
              <a:rPr lang="en-US" err="1">
                <a:solidFill>
                  <a:srgbClr val="FCB2FF"/>
                </a:solidFill>
              </a:rPr>
              <a:t>rsp</a:t>
            </a:r>
            <a:endParaRPr lang="en-US"/>
          </a:p>
          <a:p>
            <a:pPr marL="742950" lvl="1" indent="-285750">
              <a:buFont typeface="Arial" charset="0"/>
              <a:buChar char="•"/>
            </a:pPr>
            <a:r>
              <a:rPr lang="en-US" u="sng"/>
              <a:t>THEN</a:t>
            </a:r>
            <a:r>
              <a:rPr lang="en-US"/>
              <a:t> jumps to the operand</a:t>
            </a:r>
          </a:p>
          <a:p>
            <a:pPr marL="285750" indent="-285750">
              <a:buFont typeface="Arial" charset="0"/>
              <a:buChar char="•"/>
            </a:pPr>
            <a:r>
              <a:rPr lang="en-US" err="1"/>
              <a:t>callq</a:t>
            </a:r>
            <a:r>
              <a:rPr lang="en-US"/>
              <a:t> 0x5fa &lt;</a:t>
            </a:r>
            <a:r>
              <a:rPr lang="en-US" err="1"/>
              <a:t>set_five</a:t>
            </a:r>
            <a:r>
              <a:rPr lang="en-US"/>
              <a:t>&gt;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err="1"/>
              <a:t>val</a:t>
            </a:r>
            <a:r>
              <a:rPr lang="en-US"/>
              <a:t>(%</a:t>
            </a:r>
            <a:r>
              <a:rPr lang="en-US" err="1"/>
              <a:t>rsp</a:t>
            </a:r>
            <a:r>
              <a:rPr lang="en-US"/>
              <a:t>)=</a:t>
            </a:r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0x7fff856001c0</a:t>
            </a:r>
            <a:endParaRPr lang="en-US">
              <a:solidFill>
                <a:srgbClr val="FCB2FF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498725"/>
          <a:ext cx="9804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29">
                <a:tc>
                  <a:txBody>
                    <a:bodyPr/>
                    <a:lstStyle/>
                    <a:p>
                      <a:r>
                        <a:rPr lang="en-US" sz="240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imul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1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Moving data - </a:t>
            </a:r>
            <a:r>
              <a:rPr lang="en-US"/>
              <a:t>Instruction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>
                <a:solidFill>
                  <a:schemeClr val="accent1"/>
                </a:solidFill>
              </a:rPr>
              <a:t>src</a:t>
            </a:r>
            <a:r>
              <a:rPr lang="en-US"/>
              <a:t> and </a:t>
            </a:r>
            <a:r>
              <a:rPr lang="en-US" err="1">
                <a:solidFill>
                  <a:schemeClr val="accent1"/>
                </a:solidFill>
              </a:rPr>
              <a:t>dest</a:t>
            </a:r>
            <a:r>
              <a:rPr lang="en-US"/>
              <a:t> can be one of three things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An </a:t>
            </a:r>
            <a:r>
              <a:rPr lang="en-US" b="1"/>
              <a:t>immediate</a:t>
            </a:r>
          </a:p>
          <a:p>
            <a:pPr lvl="2"/>
            <a:r>
              <a:rPr lang="en-US"/>
              <a:t>A constant value, prefaced with $</a:t>
            </a:r>
          </a:p>
          <a:p>
            <a:pPr lvl="2"/>
            <a:r>
              <a:rPr lang="en-US" err="1"/>
              <a:t>Eg</a:t>
            </a:r>
            <a:r>
              <a:rPr lang="en-US"/>
              <a:t>. </a:t>
            </a:r>
            <a:r>
              <a:rPr lang="en-US">
                <a:solidFill>
                  <a:schemeClr val="accent6"/>
                </a:solidFill>
              </a:rPr>
              <a:t>$0</a:t>
            </a:r>
            <a:r>
              <a:rPr lang="en-US"/>
              <a:t>, or </a:t>
            </a:r>
            <a:r>
              <a:rPr lang="en-US">
                <a:solidFill>
                  <a:schemeClr val="accent6"/>
                </a:solidFill>
              </a:rPr>
              <a:t>$0xabcdabcd</a:t>
            </a:r>
          </a:p>
          <a:p>
            <a:pPr lvl="2"/>
            <a:r>
              <a:rPr lang="en-US" err="1">
                <a:solidFill>
                  <a:schemeClr val="accent1"/>
                </a:solidFill>
              </a:rPr>
              <a:t>dest</a:t>
            </a:r>
            <a:r>
              <a:rPr lang="en-US"/>
              <a:t> cannot be an immediate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 </a:t>
            </a:r>
            <a:r>
              <a:rPr lang="en-US" b="1"/>
              <a:t>register</a:t>
            </a:r>
          </a:p>
          <a:p>
            <a:pPr lvl="2"/>
            <a:r>
              <a:rPr lang="en-US"/>
              <a:t>One of the 16 general purpose registers</a:t>
            </a:r>
          </a:p>
          <a:p>
            <a:pPr lvl="2"/>
            <a:r>
              <a:rPr lang="nb-NO"/>
              <a:t>Eg. </a:t>
            </a:r>
            <a:r>
              <a:rPr lang="nb-NO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nb-NO" err="1">
                <a:solidFill>
                  <a:schemeClr val="accent4">
                    <a:lumMod val="75000"/>
                  </a:schemeClr>
                </a:solidFill>
              </a:rPr>
              <a:t>eax</a:t>
            </a:r>
            <a:r>
              <a:rPr lang="nb-NO">
                <a:solidFill>
                  <a:schemeClr val="accent4">
                    <a:lumMod val="75000"/>
                  </a:schemeClr>
                </a:solidFill>
              </a:rPr>
              <a:t>, %</a:t>
            </a:r>
            <a:r>
              <a:rPr lang="nb-NO" err="1">
                <a:solidFill>
                  <a:schemeClr val="accent4">
                    <a:lumMod val="75000"/>
                  </a:schemeClr>
                </a:solidFill>
              </a:rPr>
              <a:t>rax</a:t>
            </a:r>
            <a:r>
              <a:rPr lang="nb-NO">
                <a:solidFill>
                  <a:schemeClr val="accent4">
                    <a:lumMod val="75000"/>
                  </a:schemeClr>
                </a:solidFill>
              </a:rPr>
              <a:t>, %</a:t>
            </a:r>
            <a:r>
              <a:rPr lang="nb-NO" err="1">
                <a:solidFill>
                  <a:schemeClr val="accent4">
                    <a:lumMod val="75000"/>
                  </a:schemeClr>
                </a:solidFill>
              </a:rPr>
              <a:t>rsi</a:t>
            </a:r>
            <a:r>
              <a:rPr lang="nb-NO">
                <a:solidFill>
                  <a:schemeClr val="accent4">
                    <a:lumMod val="75000"/>
                  </a:schemeClr>
                </a:solidFill>
              </a:rPr>
              <a:t>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 location in </a:t>
            </a:r>
            <a:r>
              <a:rPr lang="en-US" b="1"/>
              <a:t>memory</a:t>
            </a:r>
          </a:p>
          <a:p>
            <a:pPr lvl="2"/>
            <a:r>
              <a:rPr lang="en-US" u="sng"/>
              <a:t>(Register)</a:t>
            </a:r>
            <a:r>
              <a:rPr lang="en-US"/>
              <a:t>: Consider registers as pointers, and get the value at an address in memory with various “addressing modes”</a:t>
            </a:r>
          </a:p>
          <a:p>
            <a:pPr lvl="2"/>
            <a:r>
              <a:rPr lang="en-US" err="1"/>
              <a:t>Eg</a:t>
            </a:r>
            <a:r>
              <a:rPr lang="en-US"/>
              <a:t>. </a:t>
            </a:r>
            <a:r>
              <a:rPr lang="en-US">
                <a:solidFill>
                  <a:srgbClr val="FFBEFC"/>
                </a:solidFill>
              </a:rPr>
              <a:t>(%</a:t>
            </a:r>
            <a:r>
              <a:rPr lang="en-US" err="1">
                <a:solidFill>
                  <a:srgbClr val="FFBEFC"/>
                </a:solidFill>
              </a:rPr>
              <a:t>rax</a:t>
            </a:r>
            <a:r>
              <a:rPr lang="en-US">
                <a:solidFill>
                  <a:srgbClr val="FFBEFC"/>
                </a:solidFill>
              </a:rPr>
              <a:t>), 10(%</a:t>
            </a:r>
            <a:r>
              <a:rPr lang="en-US" err="1">
                <a:solidFill>
                  <a:srgbClr val="FFBEFC"/>
                </a:solidFill>
              </a:rPr>
              <a:t>rax</a:t>
            </a:r>
            <a:r>
              <a:rPr lang="en-US">
                <a:solidFill>
                  <a:srgbClr val="FFBEFC"/>
                </a:solidFill>
              </a:rPr>
              <a:t>), 10(%</a:t>
            </a:r>
            <a:r>
              <a:rPr lang="en-US" err="1">
                <a:solidFill>
                  <a:srgbClr val="FFBEFC"/>
                </a:solidFill>
              </a:rPr>
              <a:t>rax</a:t>
            </a:r>
            <a:r>
              <a:rPr lang="en-US">
                <a:solidFill>
                  <a:srgbClr val="FFBEFC"/>
                </a:solidFill>
              </a:rPr>
              <a:t>, </a:t>
            </a:r>
            <a:r>
              <a:rPr lang="en-US" err="1">
                <a:solidFill>
                  <a:srgbClr val="FFBEFC"/>
                </a:solidFill>
              </a:rPr>
              <a:t>rbx</a:t>
            </a:r>
            <a:r>
              <a:rPr lang="en-US">
                <a:solidFill>
                  <a:srgbClr val="FFBEFC"/>
                </a:solidFill>
              </a:rPr>
              <a:t>, 4)</a:t>
            </a:r>
          </a:p>
          <a:p>
            <a:pPr lvl="2"/>
            <a:r>
              <a:rPr lang="en-US"/>
              <a:t>You cannot perform a </a:t>
            </a:r>
            <a:r>
              <a:rPr lang="en-US" err="1">
                <a:solidFill>
                  <a:schemeClr val="accent6"/>
                </a:solidFill>
              </a:rPr>
              <a:t>mov</a:t>
            </a:r>
            <a:r>
              <a:rPr lang="en-US"/>
              <a:t> from memory into memory</a:t>
            </a:r>
          </a:p>
          <a:p>
            <a:pPr lvl="2"/>
            <a:r>
              <a:rPr lang="en-US"/>
              <a:t>How big is what you are getting from memory, in bytes?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Suffixes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04855"/>
              </p:ext>
            </p:extLst>
          </p:nvPr>
        </p:nvGraphicFramePr>
        <p:xfrm>
          <a:off x="1971540" y="2163652"/>
          <a:ext cx="8215650" cy="245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973">
                <a:tc>
                  <a:txBody>
                    <a:bodyPr/>
                    <a:lstStyle/>
                    <a:p>
                      <a:r>
                        <a:rPr lang="en-US" altLang="zh-CN" sz="2400"/>
                        <a:t>Suffix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Size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/>
                        <a:t>quadword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2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Direct addressing</a:t>
            </a:r>
          </a:p>
          <a:p>
            <a:pPr lvl="1"/>
            <a:r>
              <a:rPr lang="en-US"/>
              <a:t>Given a register, use the value located at the memory address contained in the register</a:t>
            </a:r>
          </a:p>
          <a:p>
            <a:pPr lvl="1"/>
            <a:r>
              <a:rPr lang="en-US"/>
              <a:t>Register name in </a:t>
            </a:r>
            <a:r>
              <a:rPr lang="en-US" err="1"/>
              <a:t>parens</a:t>
            </a:r>
            <a:endParaRPr lang="en-US"/>
          </a:p>
          <a:p>
            <a:pPr lvl="1"/>
            <a:r>
              <a:rPr lang="en-US" err="1"/>
              <a:t>Eg</a:t>
            </a:r>
            <a:r>
              <a:rPr lang="en-US"/>
              <a:t>. </a:t>
            </a:r>
            <a:r>
              <a:rPr lang="en-US" err="1">
                <a:solidFill>
                  <a:schemeClr val="accent1"/>
                </a:solidFill>
              </a:rPr>
              <a:t>mov</a:t>
            </a:r>
            <a:r>
              <a:rPr lang="en-US">
                <a:solidFill>
                  <a:schemeClr val="accent1"/>
                </a:solidFill>
              </a:rPr>
              <a:t> (%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>
                <a:solidFill>
                  <a:schemeClr val="accent1"/>
                </a:solidFill>
              </a:rPr>
              <a:t>), %</a:t>
            </a:r>
            <a:r>
              <a:rPr lang="en-US" err="1">
                <a:solidFill>
                  <a:schemeClr val="accent1"/>
                </a:solidFill>
              </a:rPr>
              <a:t>rbx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With displacement</a:t>
            </a:r>
          </a:p>
          <a:p>
            <a:pPr lvl="1"/>
            <a:r>
              <a:rPr lang="en-US"/>
              <a:t>Use the value in memory located at the register value plus a constant displacement</a:t>
            </a:r>
          </a:p>
          <a:p>
            <a:pPr lvl="1"/>
            <a:r>
              <a:rPr lang="en-US"/>
              <a:t>Have the constant appear before the </a:t>
            </a:r>
            <a:r>
              <a:rPr lang="en-US" err="1"/>
              <a:t>parens</a:t>
            </a:r>
            <a:endParaRPr lang="en-US"/>
          </a:p>
          <a:p>
            <a:pPr lvl="1"/>
            <a:r>
              <a:rPr lang="en-US" err="1"/>
              <a:t>Eg</a:t>
            </a:r>
            <a:r>
              <a:rPr lang="en-US"/>
              <a:t>. </a:t>
            </a:r>
            <a:r>
              <a:rPr lang="en-US" err="1">
                <a:solidFill>
                  <a:schemeClr val="accent1"/>
                </a:solidFill>
              </a:rPr>
              <a:t>mov</a:t>
            </a:r>
            <a:r>
              <a:rPr lang="en-US">
                <a:solidFill>
                  <a:schemeClr val="accent1"/>
                </a:solidFill>
              </a:rPr>
              <a:t> 10(%</a:t>
            </a:r>
            <a:r>
              <a:rPr lang="en-US" err="1">
                <a:solidFill>
                  <a:schemeClr val="accent1"/>
                </a:solidFill>
              </a:rPr>
              <a:t>rax</a:t>
            </a:r>
            <a:r>
              <a:rPr lang="en-US">
                <a:solidFill>
                  <a:schemeClr val="accent1"/>
                </a:solidFill>
              </a:rPr>
              <a:t>), %</a:t>
            </a:r>
            <a:r>
              <a:rPr lang="en-US" err="1">
                <a:solidFill>
                  <a:schemeClr val="accent1"/>
                </a:solidFill>
              </a:rPr>
              <a:t>rbx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Complete</a:t>
            </a:r>
          </a:p>
          <a:p>
            <a:pPr lvl="1"/>
            <a:r>
              <a:rPr lang="en-US"/>
              <a:t>We have a constant displacement, a starting point, an offset, and constant to scale the offset by…</a:t>
            </a:r>
          </a:p>
          <a:p>
            <a:pPr lvl="1"/>
            <a:r>
              <a:rPr lang="mr-IN" b="1">
                <a:solidFill>
                  <a:schemeClr val="accent1"/>
                </a:solidFill>
              </a:rPr>
              <a:t>D(</a:t>
            </a:r>
            <a:r>
              <a:rPr lang="mr-IN" b="1" err="1">
                <a:solidFill>
                  <a:schemeClr val="accent1"/>
                </a:solidFill>
              </a:rPr>
              <a:t>Rb</a:t>
            </a:r>
            <a:r>
              <a:rPr lang="mr-IN" b="1">
                <a:solidFill>
                  <a:schemeClr val="accent1"/>
                </a:solidFill>
              </a:rPr>
              <a:t>, </a:t>
            </a:r>
            <a:r>
              <a:rPr lang="mr-IN" b="1" err="1">
                <a:solidFill>
                  <a:schemeClr val="accent1"/>
                </a:solidFill>
              </a:rPr>
              <a:t>Ri</a:t>
            </a:r>
            <a:r>
              <a:rPr lang="mr-IN" b="1">
                <a:solidFill>
                  <a:schemeClr val="accent1"/>
                </a:solidFill>
              </a:rPr>
              <a:t>, </a:t>
            </a:r>
            <a:r>
              <a:rPr lang="mr-IN" b="1" err="1">
                <a:solidFill>
                  <a:schemeClr val="accent1"/>
                </a:solidFill>
              </a:rPr>
              <a:t>S</a:t>
            </a:r>
            <a:r>
              <a:rPr lang="mr-IN" b="1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/>
              <a:t>The address at </a:t>
            </a:r>
            <a:r>
              <a:rPr lang="en-US" err="1">
                <a:solidFill>
                  <a:schemeClr val="accent6"/>
                </a:solidFill>
              </a:rPr>
              <a:t>Rb</a:t>
            </a:r>
            <a:r>
              <a:rPr lang="en-US">
                <a:solidFill>
                  <a:schemeClr val="accent6"/>
                </a:solidFill>
              </a:rPr>
              <a:t> + </a:t>
            </a:r>
            <a:r>
              <a:rPr lang="en-US" err="1">
                <a:solidFill>
                  <a:schemeClr val="accent6"/>
                </a:solidFill>
              </a:rPr>
              <a:t>Ri</a:t>
            </a:r>
            <a:r>
              <a:rPr lang="en-US">
                <a:solidFill>
                  <a:schemeClr val="accent6"/>
                </a:solidFill>
              </a:rPr>
              <a:t>*S + D</a:t>
            </a:r>
            <a:r>
              <a:rPr lang="en-US"/>
              <a:t>, where S and D are constant and </a:t>
            </a:r>
            <a:r>
              <a:rPr lang="en-US" err="1"/>
              <a:t>Rb</a:t>
            </a:r>
            <a:r>
              <a:rPr lang="en-US"/>
              <a:t> and </a:t>
            </a:r>
            <a:r>
              <a:rPr lang="en-US" err="1"/>
              <a:t>Ri</a:t>
            </a:r>
            <a:r>
              <a:rPr lang="en-US"/>
              <a:t> are registers</a:t>
            </a:r>
          </a:p>
          <a:p>
            <a:pPr lvl="1"/>
            <a:r>
              <a:rPr lang="nb-NO"/>
              <a:t>Eg. </a:t>
            </a:r>
            <a:r>
              <a:rPr lang="nb-NO" err="1">
                <a:solidFill>
                  <a:schemeClr val="accent1"/>
                </a:solidFill>
              </a:rPr>
              <a:t>movq</a:t>
            </a:r>
            <a:r>
              <a:rPr lang="nb-NO">
                <a:solidFill>
                  <a:schemeClr val="accent1"/>
                </a:solidFill>
              </a:rPr>
              <a:t> 10(%</a:t>
            </a:r>
            <a:r>
              <a:rPr lang="nb-NO" err="1">
                <a:solidFill>
                  <a:schemeClr val="accent1"/>
                </a:solidFill>
              </a:rPr>
              <a:t>rax</a:t>
            </a:r>
            <a:r>
              <a:rPr lang="nb-NO">
                <a:solidFill>
                  <a:schemeClr val="accent1"/>
                </a:solidFill>
              </a:rPr>
              <a:t>, %</a:t>
            </a:r>
            <a:r>
              <a:rPr lang="nb-NO" err="1">
                <a:solidFill>
                  <a:schemeClr val="accent1"/>
                </a:solidFill>
              </a:rPr>
              <a:t>rbx</a:t>
            </a:r>
            <a:r>
              <a:rPr lang="nb-NO">
                <a:solidFill>
                  <a:schemeClr val="accent1"/>
                </a:solidFill>
              </a:rPr>
              <a:t>, 4), %</a:t>
            </a:r>
            <a:r>
              <a:rPr lang="nb-NO" err="1">
                <a:solidFill>
                  <a:schemeClr val="accent1"/>
                </a:solidFill>
              </a:rPr>
              <a:t>rcx</a:t>
            </a:r>
            <a:endParaRPr lang="nb-NO">
              <a:solidFill>
                <a:schemeClr val="accent1"/>
              </a:solidFill>
            </a:endParaRPr>
          </a:p>
          <a:p>
            <a:pPr lvl="1"/>
            <a:r>
              <a:rPr lang="nb-NO"/>
              <a:t>If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displacement</a:t>
            </a:r>
            <a:r>
              <a:rPr lang="nb-NO"/>
              <a:t> is 0 or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scale</a:t>
            </a:r>
            <a:r>
              <a:rPr lang="nb-NO"/>
              <a:t> is 1, </a:t>
            </a:r>
            <a:r>
              <a:rPr lang="nb-NO" err="1"/>
              <a:t>you</a:t>
            </a:r>
            <a:r>
              <a:rPr lang="nb-NO"/>
              <a:t> </a:t>
            </a:r>
            <a:r>
              <a:rPr lang="nb-NO" err="1"/>
              <a:t>may</a:t>
            </a:r>
            <a:r>
              <a:rPr lang="nb-NO"/>
              <a:t> </a:t>
            </a:r>
            <a:r>
              <a:rPr lang="nb-NO" err="1"/>
              <a:t>leave</a:t>
            </a:r>
            <a:r>
              <a:rPr lang="nb-NO"/>
              <a:t> </a:t>
            </a:r>
            <a:r>
              <a:rPr lang="nb-NO" err="1"/>
              <a:t>them</a:t>
            </a:r>
            <a:r>
              <a:rPr lang="nb-NO"/>
              <a:t> </a:t>
            </a:r>
            <a:r>
              <a:rPr lang="nb-NO" err="1"/>
              <a:t>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 </a:t>
            </a:r>
            <a:r>
              <a:rPr lang="en-US" err="1"/>
              <a:t>src</a:t>
            </a:r>
            <a:r>
              <a:rPr lang="en-US"/>
              <a:t>, </a:t>
            </a:r>
            <a:r>
              <a:rPr lang="en-US" err="1"/>
              <a:t>dest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Lea: </a:t>
            </a:r>
            <a:r>
              <a:rPr lang="en-US"/>
              <a:t>Load Effective Address</a:t>
            </a:r>
          </a:p>
          <a:p>
            <a:r>
              <a:rPr lang="en-US"/>
              <a:t>Take the address expression from </a:t>
            </a:r>
            <a:r>
              <a:rPr lang="en-US" err="1">
                <a:solidFill>
                  <a:schemeClr val="accent1"/>
                </a:solidFill>
              </a:rPr>
              <a:t>src</a:t>
            </a:r>
            <a:r>
              <a:rPr lang="en-US"/>
              <a:t>, and save it to </a:t>
            </a:r>
            <a:r>
              <a:rPr lang="en-US" err="1">
                <a:solidFill>
                  <a:schemeClr val="accent1"/>
                </a:solidFill>
              </a:rPr>
              <a:t>dest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4"/>
                </a:solidFill>
              </a:rPr>
              <a:t>Do not access memory</a:t>
            </a:r>
            <a:r>
              <a:rPr lang="en-US"/>
              <a:t>, just compute the address from the offsets, index, base, and scale, and then </a:t>
            </a:r>
            <a:r>
              <a:rPr lang="en-US">
                <a:solidFill>
                  <a:schemeClr val="accent4"/>
                </a:solidFill>
              </a:rPr>
              <a:t>save the computed address</a:t>
            </a:r>
            <a:r>
              <a:rPr lang="en-US"/>
              <a:t> in </a:t>
            </a:r>
            <a:r>
              <a:rPr lang="en-US" err="1">
                <a:solidFill>
                  <a:schemeClr val="accent1"/>
                </a:solidFill>
              </a:rPr>
              <a:t>dest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Can also be used to quickly add registers and store the result in a third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special purpose register that stores some status about the executed instructions</a:t>
            </a:r>
          </a:p>
          <a:p>
            <a:r>
              <a:rPr lang="en-US"/>
              <a:t>Different bits tell us different things</a:t>
            </a:r>
          </a:p>
          <a:p>
            <a:r>
              <a:rPr lang="en-US"/>
              <a:t>Instructions may set those bits depending on what has happened</a:t>
            </a:r>
          </a:p>
          <a:p>
            <a:pPr lvl="1"/>
            <a:r>
              <a:rPr lang="en-US"/>
              <a:t>These include arithmetic instructions like </a:t>
            </a:r>
            <a:r>
              <a:rPr lang="en-US">
                <a:solidFill>
                  <a:schemeClr val="accent6"/>
                </a:solidFill>
              </a:rPr>
              <a:t>add</a:t>
            </a:r>
            <a:r>
              <a:rPr lang="en-US"/>
              <a:t> or </a:t>
            </a:r>
            <a:r>
              <a:rPr lang="en-US">
                <a:solidFill>
                  <a:schemeClr val="accent6"/>
                </a:solidFill>
              </a:rPr>
              <a:t>sub</a:t>
            </a:r>
            <a:r>
              <a:rPr lang="en-US"/>
              <a:t>, as well as instructions like </a:t>
            </a:r>
            <a:r>
              <a:rPr lang="en-US" err="1">
                <a:solidFill>
                  <a:schemeClr val="accent6"/>
                </a:solidFill>
              </a:rPr>
              <a:t>cmp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 set/read RFLAGS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Instructions that </a:t>
            </a:r>
            <a:r>
              <a:rPr lang="en-US">
                <a:solidFill>
                  <a:schemeClr val="accent1"/>
                </a:solidFill>
              </a:rPr>
              <a:t>set</a:t>
            </a:r>
            <a:r>
              <a:rPr lang="en-US"/>
              <a:t> RFLAGS</a:t>
            </a:r>
          </a:p>
          <a:p>
            <a:pPr lvl="1"/>
            <a:r>
              <a:rPr lang="en-US"/>
              <a:t>Regular arithmetic instructions</a:t>
            </a:r>
          </a:p>
          <a:p>
            <a:pPr lvl="2"/>
            <a:r>
              <a:rPr lang="en-US">
                <a:solidFill>
                  <a:schemeClr val="accent1"/>
                </a:solidFill>
              </a:rPr>
              <a:t>add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sub</a:t>
            </a:r>
            <a:r>
              <a:rPr lang="en-US"/>
              <a:t>, </a:t>
            </a:r>
            <a:r>
              <a:rPr lang="en-US" err="1">
                <a:solidFill>
                  <a:schemeClr val="accent1"/>
                </a:solidFill>
              </a:rPr>
              <a:t>imul</a:t>
            </a:r>
            <a:r>
              <a:rPr lang="en-US"/>
              <a:t>, </a:t>
            </a:r>
            <a:r>
              <a:rPr lang="en-US" err="1">
                <a:solidFill>
                  <a:schemeClr val="accent1"/>
                </a:solidFill>
              </a:rPr>
              <a:t>inc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/>
              <a:t>Special flag-setting instructions</a:t>
            </a:r>
          </a:p>
          <a:p>
            <a:pPr lvl="2"/>
            <a:r>
              <a:rPr lang="en-US" err="1">
                <a:solidFill>
                  <a:schemeClr val="accent1"/>
                </a:solidFill>
              </a:rPr>
              <a:t>cmp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test</a:t>
            </a:r>
          </a:p>
          <a:p>
            <a:r>
              <a:rPr lang="en-US"/>
              <a:t>Instructions that </a:t>
            </a:r>
            <a:r>
              <a:rPr lang="en-US">
                <a:solidFill>
                  <a:srgbClr val="FFBEFC"/>
                </a:solidFill>
              </a:rPr>
              <a:t>read</a:t>
            </a:r>
            <a:r>
              <a:rPr lang="en-US"/>
              <a:t> RFLAGS</a:t>
            </a:r>
          </a:p>
          <a:p>
            <a:pPr lvl="1"/>
            <a:r>
              <a:rPr lang="en-US"/>
              <a:t>Instructions that read RFLAGS to set register values</a:t>
            </a:r>
          </a:p>
          <a:p>
            <a:pPr lvl="2"/>
            <a:r>
              <a:rPr lang="en-US" sz="1600">
                <a:solidFill>
                  <a:srgbClr val="FFBEFC"/>
                </a:solidFill>
              </a:rPr>
              <a:t>Set</a:t>
            </a:r>
          </a:p>
          <a:p>
            <a:pPr lvl="1"/>
            <a:r>
              <a:rPr lang="en-US"/>
              <a:t>Instructions that read RFLAGs to set %rip</a:t>
            </a:r>
          </a:p>
          <a:p>
            <a:pPr lvl="2"/>
            <a:r>
              <a:rPr lang="en-US" sz="1600" err="1">
                <a:solidFill>
                  <a:srgbClr val="FFBEFC"/>
                </a:solidFill>
              </a:rPr>
              <a:t>jmp</a:t>
            </a:r>
            <a:endParaRPr lang="en-US" sz="1600">
              <a:solidFill>
                <a:srgbClr val="FFBEFC"/>
              </a:solidFill>
            </a:endParaRP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as </a:t>
            </a:r>
            <a:r>
              <a:rPr lang="en-US">
                <a:solidFill>
                  <a:schemeClr val="accent6"/>
                </a:solidFill>
              </a:rPr>
              <a:t>sub </a:t>
            </a:r>
            <a:r>
              <a:rPr lang="en-US"/>
              <a:t>(</a:t>
            </a:r>
            <a:r>
              <a:rPr lang="en-US" i="1" err="1"/>
              <a:t>dest-src</a:t>
            </a:r>
            <a:r>
              <a:rPr lang="en-US"/>
              <a:t>), except it doesn’t store the result in </a:t>
            </a:r>
            <a:r>
              <a:rPr lang="en-US" err="1">
                <a:solidFill>
                  <a:schemeClr val="accent1"/>
                </a:solidFill>
              </a:rPr>
              <a:t>dest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/>
              <a:t>It does, however, still change the RFLAGS I just mentioned</a:t>
            </a:r>
          </a:p>
          <a:p>
            <a:r>
              <a:rPr lang="en-US"/>
              <a:t>This makes it useful for 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accent6"/>
                </a:solidFill>
              </a:rPr>
              <a:t>jmp</a:t>
            </a:r>
            <a:r>
              <a:rPr lang="en-US">
                <a:solidFill>
                  <a:schemeClr val="accent6"/>
                </a:solidFill>
              </a:rPr>
              <a:t> label</a:t>
            </a:r>
          </a:p>
          <a:p>
            <a:pPr lvl="1"/>
            <a:r>
              <a:rPr lang="en-US"/>
              <a:t>Continues executing from the label, unconditionally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label</a:t>
            </a:r>
            <a:r>
              <a:rPr lang="en-US"/>
              <a:t> is where to jump to</a:t>
            </a:r>
          </a:p>
          <a:p>
            <a:pPr lvl="1"/>
            <a:r>
              <a:rPr lang="en-US"/>
              <a:t>It acts like </a:t>
            </a:r>
            <a:r>
              <a:rPr lang="en-US" err="1"/>
              <a:t>goto</a:t>
            </a:r>
            <a:r>
              <a:rPr lang="en-US"/>
              <a:t>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/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2029A-BCF5-6D41-A29E-F4AADBA0B224}"/>
              </a:ext>
            </a:extLst>
          </p:cNvPr>
          <p:cNvCxnSpPr>
            <a:cxnSpLocks/>
          </p:cNvCxnSpPr>
          <p:nvPr/>
        </p:nvCxnSpPr>
        <p:spPr>
          <a:xfrm flipH="1">
            <a:off x="10820400" y="3803760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5C69F2-876F-174E-8B97-BE04CBF3CDA6}"/>
              </a:ext>
            </a:extLst>
          </p:cNvPr>
          <p:cNvSpPr txBox="1"/>
          <p:nvPr/>
        </p:nvSpPr>
        <p:spPr>
          <a:xfrm>
            <a:off x="11557000" y="361909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94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je label</a:t>
            </a:r>
          </a:p>
          <a:p>
            <a:pPr lvl="1"/>
            <a:r>
              <a:rPr lang="en-US"/>
              <a:t>Jump if ZF is set</a:t>
            </a:r>
          </a:p>
          <a:p>
            <a:r>
              <a:rPr lang="en-US" err="1"/>
              <a:t>jne</a:t>
            </a:r>
            <a:r>
              <a:rPr lang="en-US"/>
              <a:t> label</a:t>
            </a:r>
          </a:p>
          <a:p>
            <a:pPr lvl="1"/>
            <a:r>
              <a:rPr lang="en-US"/>
              <a:t>Jump if ZF is not set</a:t>
            </a:r>
          </a:p>
          <a:p>
            <a:r>
              <a:rPr lang="en-US" err="1"/>
              <a:t>jg</a:t>
            </a:r>
            <a:r>
              <a:rPr lang="en-US"/>
              <a:t> label</a:t>
            </a:r>
          </a:p>
          <a:p>
            <a:pPr lvl="1"/>
            <a:r>
              <a:rPr lang="en-US"/>
              <a:t>Jump if ZF is not set and SF and OF are the same</a:t>
            </a:r>
          </a:p>
          <a:p>
            <a:r>
              <a:rPr lang="en-US" err="1"/>
              <a:t>jl</a:t>
            </a:r>
            <a:r>
              <a:rPr lang="en-US"/>
              <a:t> label</a:t>
            </a:r>
          </a:p>
          <a:p>
            <a:pPr lvl="1"/>
            <a:r>
              <a:rPr lang="en-US"/>
              <a:t>Jump if SF and OF are not the same</a:t>
            </a:r>
          </a:p>
          <a:p>
            <a:r>
              <a:rPr lang="en-US"/>
              <a:t>ja label</a:t>
            </a:r>
          </a:p>
          <a:p>
            <a:pPr lvl="1"/>
            <a:r>
              <a:rPr lang="en-US"/>
              <a:t>Jump if CF and ZF are both not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1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0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F9E-58B5-EC40-8E3E-02209CA7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Lab3</a:t>
            </a:r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zh-CN" altLang="en-US"/>
              <a:t> </a:t>
            </a:r>
            <a:r>
              <a:rPr lang="en-US"/>
              <a:t>Uncover the mystery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19D-D86A-A04C-B5A0-167B3F96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1583-2769-B042-B160-55694CFB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442C5-FECD-784D-B418-E9CC4A1586A3}"/>
              </a:ext>
            </a:extLst>
          </p:cNvPr>
          <p:cNvSpPr/>
          <p:nvPr/>
        </p:nvSpPr>
        <p:spPr>
          <a:xfrm>
            <a:off x="838200" y="2627696"/>
            <a:ext cx="1771650" cy="80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??? (C code)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D5CBF-F4EB-1445-83BC-826DFF8567D0}"/>
              </a:ext>
            </a:extLst>
          </p:cNvPr>
          <p:cNvSpPr/>
          <p:nvPr/>
        </p:nvSpPr>
        <p:spPr>
          <a:xfrm>
            <a:off x="7881815" y="2826916"/>
            <a:ext cx="177165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tester_sol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787E87-A2AF-154F-8982-D94EB6C5C9BF}"/>
              </a:ext>
            </a:extLst>
          </p:cNvPr>
          <p:cNvCxnSpPr/>
          <p:nvPr/>
        </p:nvCxnSpPr>
        <p:spPr>
          <a:xfrm flipV="1">
            <a:off x="2609850" y="3118382"/>
            <a:ext cx="1872273" cy="9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33B923-6C7E-244F-A707-77BFE2DBFA90}"/>
              </a:ext>
            </a:extLst>
          </p:cNvPr>
          <p:cNvSpPr txBox="1"/>
          <p:nvPr/>
        </p:nvSpPr>
        <p:spPr>
          <a:xfrm>
            <a:off x="3019474" y="2729655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E52D6-CD90-C044-B9D2-C4DDC78CBB64}"/>
              </a:ext>
            </a:extLst>
          </p:cNvPr>
          <p:cNvSpPr/>
          <p:nvPr/>
        </p:nvSpPr>
        <p:spPr>
          <a:xfrm>
            <a:off x="4482123" y="2627696"/>
            <a:ext cx="1771650" cy="82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ex1_sol.o</a:t>
            </a:r>
          </a:p>
          <a:p>
            <a:pPr algn="ctr"/>
            <a:r>
              <a:rPr lang="en-US"/>
              <a:t>ex2_sol.o</a:t>
            </a:r>
          </a:p>
          <a:p>
            <a:pPr algn="ctr"/>
            <a:r>
              <a:rPr lang="en-US">
                <a:cs typeface="Calibri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CD56D-4D11-7E40-8B7D-0A07E2C0DA00}"/>
              </a:ext>
            </a:extLst>
          </p:cNvPr>
          <p:cNvCxnSpPr>
            <a:cxnSpLocks/>
          </p:cNvCxnSpPr>
          <p:nvPr/>
        </p:nvCxnSpPr>
        <p:spPr>
          <a:xfrm>
            <a:off x="6253773" y="3147689"/>
            <a:ext cx="1628042" cy="9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400D87-9DAA-D146-B544-CC2A2118A53B}"/>
              </a:ext>
            </a:extLst>
          </p:cNvPr>
          <p:cNvSpPr txBox="1"/>
          <p:nvPr/>
        </p:nvSpPr>
        <p:spPr>
          <a:xfrm>
            <a:off x="6532489" y="2774593"/>
            <a:ext cx="10515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link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7F299-BBE7-7442-A269-854B04D4871A}"/>
              </a:ext>
            </a:extLst>
          </p:cNvPr>
          <p:cNvSpPr/>
          <p:nvPr/>
        </p:nvSpPr>
        <p:spPr>
          <a:xfrm>
            <a:off x="838200" y="4561478"/>
            <a:ext cx="1771650" cy="80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ex1.c</a:t>
            </a:r>
          </a:p>
          <a:p>
            <a:pPr algn="ctr"/>
            <a:r>
              <a:rPr lang="en-US"/>
              <a:t>ex2.c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FC542-4E4A-784A-81A7-C05206F279E7}"/>
              </a:ext>
            </a:extLst>
          </p:cNvPr>
          <p:cNvSpPr/>
          <p:nvPr/>
        </p:nvSpPr>
        <p:spPr>
          <a:xfrm>
            <a:off x="7881815" y="4760698"/>
            <a:ext cx="177165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tester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E0973E-C603-D241-BBC6-C5AAB0411991}"/>
              </a:ext>
            </a:extLst>
          </p:cNvPr>
          <p:cNvCxnSpPr/>
          <p:nvPr/>
        </p:nvCxnSpPr>
        <p:spPr>
          <a:xfrm flipV="1">
            <a:off x="2609850" y="5052164"/>
            <a:ext cx="1872273" cy="9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534274-ABBC-0045-9C77-E7E7BF5A5F8D}"/>
              </a:ext>
            </a:extLst>
          </p:cNvPr>
          <p:cNvSpPr txBox="1"/>
          <p:nvPr/>
        </p:nvSpPr>
        <p:spPr>
          <a:xfrm>
            <a:off x="3019474" y="4663437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C49878-2538-5047-B91A-93FA7F05EA15}"/>
              </a:ext>
            </a:extLst>
          </p:cNvPr>
          <p:cNvSpPr/>
          <p:nvPr/>
        </p:nvSpPr>
        <p:spPr>
          <a:xfrm>
            <a:off x="4482123" y="4561478"/>
            <a:ext cx="1771650" cy="82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ex1.o</a:t>
            </a:r>
          </a:p>
          <a:p>
            <a:pPr algn="ctr"/>
            <a:r>
              <a:rPr lang="en-US"/>
              <a:t>ex2.o</a:t>
            </a:r>
          </a:p>
          <a:p>
            <a:pPr algn="ctr"/>
            <a:r>
              <a:rPr lang="en-US">
                <a:cs typeface="Calibri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0CFA2-385F-F447-8975-9B339261A062}"/>
              </a:ext>
            </a:extLst>
          </p:cNvPr>
          <p:cNvCxnSpPr>
            <a:cxnSpLocks/>
          </p:cNvCxnSpPr>
          <p:nvPr/>
        </p:nvCxnSpPr>
        <p:spPr>
          <a:xfrm>
            <a:off x="6253773" y="5081471"/>
            <a:ext cx="1628042" cy="9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EE220C-236A-DD45-8E3F-9AFC326F413F}"/>
              </a:ext>
            </a:extLst>
          </p:cNvPr>
          <p:cNvSpPr txBox="1"/>
          <p:nvPr/>
        </p:nvSpPr>
        <p:spPr>
          <a:xfrm>
            <a:off x="6532489" y="4708375"/>
            <a:ext cx="10515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link</a:t>
            </a: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445D7D35-EF1E-3444-8986-755EF7AAD2FE}"/>
              </a:ext>
            </a:extLst>
          </p:cNvPr>
          <p:cNvSpPr/>
          <p:nvPr/>
        </p:nvSpPr>
        <p:spPr>
          <a:xfrm>
            <a:off x="972050" y="4104146"/>
            <a:ext cx="2047423" cy="262149"/>
          </a:xfrm>
          <a:prstGeom prst="wedgeRectCallout">
            <a:avLst>
              <a:gd name="adj1" fmla="val -21473"/>
              <a:gd name="adj2" fmla="val 808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it down here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665780-B2D0-A744-86A5-23B4C4260F8B}"/>
              </a:ext>
            </a:extLst>
          </p:cNvPr>
          <p:cNvCxnSpPr/>
          <p:nvPr/>
        </p:nvCxnSpPr>
        <p:spPr>
          <a:xfrm>
            <a:off x="5367948" y="3590223"/>
            <a:ext cx="0" cy="776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A3934A-9AAA-FB42-9FFF-AA9506FE2056}"/>
              </a:ext>
            </a:extLst>
          </p:cNvPr>
          <p:cNvSpPr txBox="1"/>
          <p:nvPr/>
        </p:nvSpPr>
        <p:spPr>
          <a:xfrm>
            <a:off x="4482123" y="3811082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They should behave</a:t>
            </a:r>
            <a:r>
              <a:rPr lang="zh-CN" altLang="en-US"/>
              <a:t> </a:t>
            </a:r>
            <a:r>
              <a:rPr lang="en-US"/>
              <a:t>equivalently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8260F0C9-4F2A-304B-9309-47F9AB9A5AF9}"/>
              </a:ext>
            </a:extLst>
          </p:cNvPr>
          <p:cNvSpPr/>
          <p:nvPr/>
        </p:nvSpPr>
        <p:spPr>
          <a:xfrm>
            <a:off x="667757" y="3632756"/>
            <a:ext cx="3098985" cy="301235"/>
          </a:xfrm>
          <a:prstGeom prst="wedgeRectCallout">
            <a:avLst>
              <a:gd name="adj1" fmla="val -18425"/>
              <a:gd name="adj2" fmla="val -1173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Your task: guess the C code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BCE6B7E2-470A-5D4E-BB92-827B76387FD3}"/>
              </a:ext>
            </a:extLst>
          </p:cNvPr>
          <p:cNvSpPr/>
          <p:nvPr/>
        </p:nvSpPr>
        <p:spPr>
          <a:xfrm>
            <a:off x="8254815" y="1825626"/>
            <a:ext cx="3098985" cy="599940"/>
          </a:xfrm>
          <a:prstGeom prst="wedgeRectCallout">
            <a:avLst>
              <a:gd name="adj1" fmla="val -33333"/>
              <a:gd name="adj2" fmla="val 1151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your convenience to run the assembly 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E2EF4C5A-1CDF-6340-B717-6D415470FED9}"/>
              </a:ext>
            </a:extLst>
          </p:cNvPr>
          <p:cNvSpPr/>
          <p:nvPr/>
        </p:nvSpPr>
        <p:spPr>
          <a:xfrm>
            <a:off x="4704280" y="1630337"/>
            <a:ext cx="3098985" cy="599940"/>
          </a:xfrm>
          <a:prstGeom prst="wedgeRectCallout">
            <a:avLst>
              <a:gd name="adj1" fmla="val -33333"/>
              <a:gd name="adj2" fmla="val 1151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Each implements a function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7C16F521-0C74-EF4B-9731-9493369C9D92}"/>
              </a:ext>
            </a:extLst>
          </p:cNvPr>
          <p:cNvSpPr/>
          <p:nvPr/>
        </p:nvSpPr>
        <p:spPr>
          <a:xfrm>
            <a:off x="8254814" y="3766355"/>
            <a:ext cx="3098985" cy="599940"/>
          </a:xfrm>
          <a:prstGeom prst="wedgeRectCallout">
            <a:avLst>
              <a:gd name="adj1" fmla="val -33333"/>
              <a:gd name="adj2" fmla="val 1151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is the real test you need to pass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0D0E50-EC70-3743-B83D-2C68B3BFB2B5}"/>
              </a:ext>
            </a:extLst>
          </p:cNvPr>
          <p:cNvSpPr txBox="1"/>
          <p:nvPr/>
        </p:nvSpPr>
        <p:spPr>
          <a:xfrm>
            <a:off x="1564209" y="6168803"/>
            <a:ext cx="682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view assembly code: </a:t>
            </a:r>
            <a:r>
              <a:rPr lang="en-US" err="1">
                <a:solidFill>
                  <a:srgbClr val="FF0000"/>
                </a:solidFill>
              </a:rPr>
              <a:t>objdump</a:t>
            </a:r>
            <a:r>
              <a:rPr lang="en-US">
                <a:solidFill>
                  <a:srgbClr val="FF0000"/>
                </a:solidFill>
              </a:rPr>
              <a:t> -d -M suffix ./</a:t>
            </a:r>
            <a:r>
              <a:rPr lang="en-US" err="1">
                <a:solidFill>
                  <a:srgbClr val="FF0000"/>
                </a:solidFill>
              </a:rPr>
              <a:t>tester_sol</a:t>
            </a:r>
            <a:r>
              <a:rPr lang="en-US">
                <a:solidFill>
                  <a:srgbClr val="FF0000"/>
                </a:solidFill>
              </a:rPr>
              <a:t> &gt; </a:t>
            </a:r>
            <a:r>
              <a:rPr lang="en-US" err="1">
                <a:solidFill>
                  <a:srgbClr val="FF0000"/>
                </a:solidFill>
              </a:rPr>
              <a:t>tester_sol.s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Search for function label </a:t>
            </a:r>
            <a:r>
              <a:rPr lang="en-US">
                <a:solidFill>
                  <a:srgbClr val="FF0000"/>
                </a:solidFill>
              </a:rPr>
              <a:t>&lt;ex1&gt;</a:t>
            </a:r>
          </a:p>
        </p:txBody>
      </p:sp>
    </p:spTree>
    <p:extLst>
      <p:ext uri="{BB962C8B-B14F-4D97-AF65-F5344CB8AC3E}">
        <p14:creationId xmlns:p14="http://schemas.microsoft.com/office/powerpoint/2010/main" val="42190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1" grpId="0" animBg="1"/>
      <p:bldP spid="13" grpId="0"/>
      <p:bldP spid="18" grpId="0" animBg="1"/>
      <p:bldP spid="19" grpId="0" animBg="1"/>
      <p:bldP spid="21" grpId="0"/>
      <p:bldP spid="22" grpId="0" animBg="1"/>
      <p:bldP spid="24" grpId="0"/>
      <p:bldP spid="25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2A79-DC9B-4F44-B9D6-F83C3A5E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14E-EE46-AF47-8266-619FAD46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what’s the C code for function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https://github.com/lazycal/test.git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D196-6E78-924A-BF94-D0FC36C6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EDBC8-15FA-354D-806C-541402113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056" y="2857810"/>
            <a:ext cx="6603866" cy="3681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F249F-B2ED-7A47-A1F8-29E5DCD30D8C}"/>
              </a:ext>
            </a:extLst>
          </p:cNvPr>
          <p:cNvSpPr txBox="1"/>
          <p:nvPr/>
        </p:nvSpPr>
        <p:spPr>
          <a:xfrm>
            <a:off x="8518358" y="587141"/>
            <a:ext cx="2177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Hint:</a:t>
            </a:r>
          </a:p>
          <a:p>
            <a:r>
              <a:rPr lang="en-US"/>
              <a:t>??? </a:t>
            </a:r>
            <a:r>
              <a:rPr lang="en-US" err="1"/>
              <a:t>func</a:t>
            </a:r>
            <a:r>
              <a:rPr lang="en-US"/>
              <a:t>(??? x, ??? y)</a:t>
            </a:r>
          </a:p>
          <a:p>
            <a:r>
              <a:rPr lang="en-US"/>
              <a:t>{</a:t>
            </a:r>
          </a:p>
          <a:p>
            <a:r>
              <a:rPr lang="en-US"/>
              <a:t>???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3557-953E-9642-86BF-A4CF5ADD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C362-5D1E-E347-BAF5-547B377B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8101E-D006-1842-AD07-2A60C805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6A9C5-1478-4941-A270-DA7FAFA7F5F5}"/>
              </a:ext>
            </a:extLst>
          </p:cNvPr>
          <p:cNvSpPr/>
          <p:nvPr/>
        </p:nvSpPr>
        <p:spPr>
          <a:xfrm>
            <a:off x="1572768" y="26094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long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(x == 0) return y;</a:t>
            </a:r>
          </a:p>
          <a:p>
            <a:r>
              <a:rPr lang="en-US" dirty="0"/>
              <a:t>return </a:t>
            </a:r>
            <a:r>
              <a:rPr lang="en-US" dirty="0" err="1"/>
              <a:t>func</a:t>
            </a:r>
            <a:r>
              <a:rPr lang="en-US" dirty="0"/>
              <a:t>(x - 1, y - 1) + y;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70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9FA-1E72-8E49-9FC4-C23C84D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3636-448F-3841-9D24-4B931380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After running `</a:t>
            </a:r>
            <a:r>
              <a:rPr lang="en-US" altLang="zh-CN" err="1"/>
              <a:t>cmpl</a:t>
            </a:r>
            <a:r>
              <a:rPr lang="en-US"/>
              <a:t> %</a:t>
            </a:r>
            <a:r>
              <a:rPr lang="en-US" err="1"/>
              <a:t>eax</a:t>
            </a:r>
            <a:r>
              <a:rPr lang="en-US"/>
              <a:t> %</a:t>
            </a:r>
            <a:r>
              <a:rPr lang="en-US" err="1"/>
              <a:t>ebx</a:t>
            </a:r>
            <a:r>
              <a:rPr lang="en-US"/>
              <a:t>`, what are the status of CF and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C1FD0-C280-8343-8C47-17591C28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70CFB-443A-804D-859E-779B936FFEAC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383DCF-A14F-1C46-A36E-B23A7F90B959}"/>
              </a:ext>
            </a:extLst>
          </p:cNvPr>
          <p:cNvGraphicFramePr>
            <a:graphicFrameLocks/>
          </p:cNvGraphicFramePr>
          <p:nvPr/>
        </p:nvGraphicFramePr>
        <p:xfrm>
          <a:off x="1068404" y="2714325"/>
          <a:ext cx="8452360" cy="24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90">
                  <a:extLst>
                    <a:ext uri="{9D8B030D-6E8A-4147-A177-3AD203B41FA5}">
                      <a16:colId xmlns:a16="http://schemas.microsoft.com/office/drawing/2014/main" val="1505415316"/>
                    </a:ext>
                  </a:extLst>
                </a:gridCol>
                <a:gridCol w="2113090">
                  <a:extLst>
                    <a:ext uri="{9D8B030D-6E8A-4147-A177-3AD203B41FA5}">
                      <a16:colId xmlns:a16="http://schemas.microsoft.com/office/drawing/2014/main" val="1481569039"/>
                    </a:ext>
                  </a:extLst>
                </a:gridCol>
                <a:gridCol w="2113090">
                  <a:extLst>
                    <a:ext uri="{9D8B030D-6E8A-4147-A177-3AD203B41FA5}">
                      <a16:colId xmlns:a16="http://schemas.microsoft.com/office/drawing/2014/main" val="3999988969"/>
                    </a:ext>
                  </a:extLst>
                </a:gridCol>
                <a:gridCol w="2113090">
                  <a:extLst>
                    <a:ext uri="{9D8B030D-6E8A-4147-A177-3AD203B41FA5}">
                      <a16:colId xmlns:a16="http://schemas.microsoft.com/office/drawing/2014/main" val="1186958571"/>
                    </a:ext>
                  </a:extLst>
                </a:gridCol>
              </a:tblGrid>
              <a:tr h="433205">
                <a:tc>
                  <a:txBody>
                    <a:bodyPr/>
                    <a:lstStyle/>
                    <a:p>
                      <a:r>
                        <a:rPr lang="en-US" sz="2400" err="1"/>
                        <a:t>eax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/>
                        <a:t>ebx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19100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14874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5135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40762"/>
                  </a:ext>
                </a:extLst>
              </a:tr>
              <a:tr h="500496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10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9E5428-2751-8547-AC5C-8A278FDD861D}"/>
              </a:ext>
            </a:extLst>
          </p:cNvPr>
          <p:cNvSpPr txBox="1"/>
          <p:nvPr/>
        </p:nvSpPr>
        <p:spPr>
          <a:xfrm>
            <a:off x="5794314" y="3267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760EA-45D7-A143-942F-2660E99C866E}"/>
              </a:ext>
            </a:extLst>
          </p:cNvPr>
          <p:cNvSpPr txBox="1"/>
          <p:nvPr/>
        </p:nvSpPr>
        <p:spPr>
          <a:xfrm>
            <a:off x="7582118" y="3267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5F1D6-667F-3F46-9DA6-83BBB46348F7}"/>
              </a:ext>
            </a:extLst>
          </p:cNvPr>
          <p:cNvSpPr txBox="1"/>
          <p:nvPr/>
        </p:nvSpPr>
        <p:spPr>
          <a:xfrm>
            <a:off x="5794314" y="377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81C85-89E0-2346-9FCC-8174D267EC1D}"/>
              </a:ext>
            </a:extLst>
          </p:cNvPr>
          <p:cNvSpPr txBox="1"/>
          <p:nvPr/>
        </p:nvSpPr>
        <p:spPr>
          <a:xfrm>
            <a:off x="7582118" y="3772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7DFB7-E616-F243-9AA1-95666D4B2557}"/>
              </a:ext>
            </a:extLst>
          </p:cNvPr>
          <p:cNvSpPr txBox="1"/>
          <p:nvPr/>
        </p:nvSpPr>
        <p:spPr>
          <a:xfrm>
            <a:off x="5802338" y="421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16E47-90A4-F849-A217-2EBBEA03E1E9}"/>
              </a:ext>
            </a:extLst>
          </p:cNvPr>
          <p:cNvSpPr txBox="1"/>
          <p:nvPr/>
        </p:nvSpPr>
        <p:spPr>
          <a:xfrm>
            <a:off x="7590142" y="421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FEDB7-9248-B94A-BDEB-3FC1F467D647}"/>
              </a:ext>
            </a:extLst>
          </p:cNvPr>
          <p:cNvSpPr txBox="1"/>
          <p:nvPr/>
        </p:nvSpPr>
        <p:spPr>
          <a:xfrm>
            <a:off x="5794312" y="4738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AC2C7-2587-D04A-B272-9280A4AF6187}"/>
              </a:ext>
            </a:extLst>
          </p:cNvPr>
          <p:cNvSpPr txBox="1"/>
          <p:nvPr/>
        </p:nvSpPr>
        <p:spPr>
          <a:xfrm>
            <a:off x="7582116" y="4738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62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2A79-DC9B-4F44-B9D6-F83C3A5E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14E-EE46-AF47-8266-619FAD46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what’s the C code for function </a:t>
            </a:r>
            <a:r>
              <a:rPr lang="en-US" altLang="zh-CN" dirty="0"/>
              <a:t>m</a:t>
            </a:r>
            <a:endParaRPr lang="en-US" dirty="0"/>
          </a:p>
          <a:p>
            <a:r>
              <a:rPr lang="en-US" altLang="zh-CN" dirty="0" err="1"/>
              <a:t>w</a:t>
            </a:r>
            <a:r>
              <a:rPr lang="en-US" dirty="0" err="1"/>
              <a:t>get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raw.githubusercontent.com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DingDTest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/Recitation-examples/main/r08/example_func2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D196-6E78-924A-BF94-D0FC36C6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to figure out what the assembly code does, and write C code that does the same thing in `</a:t>
            </a:r>
            <a:r>
              <a:rPr lang="en-US" err="1"/>
              <a:t>main.c</a:t>
            </a:r>
            <a:r>
              <a:rPr lang="en-US"/>
              <a:t>`.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3" y="2976630"/>
            <a:ext cx="3860800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61908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B54F06-8B13-F640-BA5A-C794AAEE22D4}"/>
              </a:ext>
            </a:extLst>
          </p:cNvPr>
          <p:cNvCxnSpPr/>
          <p:nvPr/>
        </p:nvCxnSpPr>
        <p:spPr>
          <a:xfrm flipH="1">
            <a:off x="4332178" y="5378560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92691D-F054-7748-ADF0-82E98F4B9839}"/>
              </a:ext>
            </a:extLst>
          </p:cNvPr>
          <p:cNvCxnSpPr>
            <a:cxnSpLocks/>
          </p:cNvCxnSpPr>
          <p:nvPr/>
        </p:nvCxnSpPr>
        <p:spPr>
          <a:xfrm flipH="1">
            <a:off x="10820400" y="3803760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9935E-6528-1C4A-9CE5-A7C88F4B2EAC}"/>
              </a:ext>
            </a:extLst>
          </p:cNvPr>
          <p:cNvSpPr txBox="1"/>
          <p:nvPr/>
        </p:nvSpPr>
        <p:spPr>
          <a:xfrm>
            <a:off x="11557000" y="361909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0.2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5E-6 0.213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35521"/>
              </p:ext>
            </p:extLst>
          </p:nvPr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2029A-BCF5-6D41-A29E-F4AADBA0B224}"/>
              </a:ext>
            </a:extLst>
          </p:cNvPr>
          <p:cNvCxnSpPr>
            <a:cxnSpLocks/>
          </p:cNvCxnSpPr>
          <p:nvPr/>
        </p:nvCxnSpPr>
        <p:spPr>
          <a:xfrm flipH="1">
            <a:off x="10802140" y="5271017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5C69F2-876F-174E-8B97-BE04CBF3CDA6}"/>
              </a:ext>
            </a:extLst>
          </p:cNvPr>
          <p:cNvSpPr txBox="1"/>
          <p:nvPr/>
        </p:nvSpPr>
        <p:spPr>
          <a:xfrm>
            <a:off x="11538740" y="5086351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B54F06-8B13-F640-BA5A-C794AAEE22D4}"/>
              </a:ext>
            </a:extLst>
          </p:cNvPr>
          <p:cNvCxnSpPr/>
          <p:nvPr/>
        </p:nvCxnSpPr>
        <p:spPr>
          <a:xfrm flipH="1">
            <a:off x="4576876" y="5571743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4C53-342E-A94F-BC26-B9A98ABEFF30}"/>
              </a:ext>
            </a:extLst>
          </p:cNvPr>
          <p:cNvSpPr/>
          <p:nvPr/>
        </p:nvSpPr>
        <p:spPr>
          <a:xfrm>
            <a:off x="3274837" y="4624686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0xc</a:t>
            </a:r>
          </a:p>
          <a:p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063C9-B225-5A44-9861-D5E3942ADF8F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/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2029A-BCF5-6D41-A29E-F4AADBA0B224}"/>
              </a:ext>
            </a:extLst>
          </p:cNvPr>
          <p:cNvCxnSpPr>
            <a:cxnSpLocks/>
          </p:cNvCxnSpPr>
          <p:nvPr/>
        </p:nvCxnSpPr>
        <p:spPr>
          <a:xfrm flipH="1">
            <a:off x="10802140" y="5271017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5C69F2-876F-174E-8B97-BE04CBF3CDA6}"/>
              </a:ext>
            </a:extLst>
          </p:cNvPr>
          <p:cNvSpPr txBox="1"/>
          <p:nvPr/>
        </p:nvSpPr>
        <p:spPr>
          <a:xfrm>
            <a:off x="11538740" y="5086351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B54F06-8B13-F640-BA5A-C794AAEE22D4}"/>
              </a:ext>
            </a:extLst>
          </p:cNvPr>
          <p:cNvCxnSpPr/>
          <p:nvPr/>
        </p:nvCxnSpPr>
        <p:spPr>
          <a:xfrm flipH="1">
            <a:off x="4589755" y="5752048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4C53-342E-A94F-BC26-B9A98ABEFF30}"/>
              </a:ext>
            </a:extLst>
          </p:cNvPr>
          <p:cNvSpPr/>
          <p:nvPr/>
        </p:nvSpPr>
        <p:spPr>
          <a:xfrm>
            <a:off x="3274837" y="4624686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0xc</a:t>
            </a:r>
          </a:p>
          <a:p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d4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063C9-B225-5A44-9861-D5E3942ADF8F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99D-EC8F-4323-9907-2649C1D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Q1.1 </a:t>
            </a:r>
            <a:r>
              <a:rPr lang="en-US"/>
              <a:t>%</a:t>
            </a:r>
            <a:r>
              <a:rPr lang="en-US" err="1"/>
              <a:t>rsp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00B-5EF9-4427-A496-D0CB8F90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Under normal program execution, suppose the value of %</a:t>
            </a:r>
            <a:r>
              <a:rPr lang="en-US" altLang="en-US" err="1">
                <a:latin typeface="Arial" panose="020B0604020202020204" pitchFamily="34" charset="0"/>
                <a:ea typeface="inherit"/>
              </a:rPr>
              <a:t>rsp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is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r>
              <a:rPr lang="en-US" altLang="en-US">
                <a:ea typeface="inherit"/>
              </a:rPr>
              <a:t> </a:t>
            </a:r>
            <a:r>
              <a:rPr lang="en-US" altLang="en-US" b="1">
                <a:latin typeface="Arial" panose="020B0604020202020204" pitchFamily="34" charset="0"/>
                <a:ea typeface="inherit"/>
              </a:rPr>
              <a:t>just prior to</a:t>
            </a:r>
            <a:r>
              <a:rPr lang="en-US" altLang="en-US">
                <a:latin typeface="Arial" panose="020B0604020202020204" pitchFamily="34" charset="0"/>
                <a:ea typeface="inherit"/>
              </a:rPr>
              <a:t> executing the first instruction of </a:t>
            </a:r>
            <a:r>
              <a:rPr lang="en-US" altLang="en-US" sz="1800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test</a:t>
            </a:r>
            <a:r>
              <a:rPr lang="en-US" altLang="en-US">
                <a:ea typeface="inherit"/>
              </a:rPr>
              <a:t>. What is the value of %</a:t>
            </a:r>
            <a:r>
              <a:rPr lang="en-US" altLang="en-US" err="1">
                <a:ea typeface="inherit"/>
              </a:rPr>
              <a:t>rsp</a:t>
            </a:r>
            <a:r>
              <a:rPr lang="en-US" altLang="en-US">
                <a:ea typeface="inherit"/>
              </a:rPr>
              <a:t> just prior to executing the first instruction of </a:t>
            </a:r>
            <a:r>
              <a:rPr lang="en-US" altLang="en-US" sz="1800" err="1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set_five</a:t>
            </a:r>
            <a:r>
              <a:rPr lang="en-US" altLang="en-US">
                <a:ea typeface="inherit"/>
              </a:rPr>
              <a:t>?</a:t>
            </a:r>
            <a:endParaRPr lang="en-US" altLang="en-US" sz="80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0x7fff856001e8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0x7fff856001d0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0x7fff856001c4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0x7fff856001cc</a:t>
            </a:r>
            <a:endParaRPr lang="en-US" altLang="en-US" sz="800">
              <a:latin typeface="Arial" panose="020B0604020202020204" pitchFamily="34" charset="0"/>
              <a:ea typeface="proxima-nova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>
                <a:latin typeface="Arial" panose="020B0604020202020204" pitchFamily="34" charset="0"/>
                <a:ea typeface="inherit"/>
              </a:rPr>
              <a:t>None of the above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DCA28-43D0-4FF5-9AA5-9845FDAE1D41}"/>
              </a:ext>
            </a:extLst>
          </p:cNvPr>
          <p:cNvSpPr/>
          <p:nvPr/>
        </p:nvSpPr>
        <p:spPr>
          <a:xfrm>
            <a:off x="445978" y="4001294"/>
            <a:ext cx="3886200" cy="385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5547-EA02-4993-BC05-ECD305E0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7"/>
          <a:stretch/>
        </p:blipFill>
        <p:spPr>
          <a:xfrm>
            <a:off x="324491" y="3112294"/>
            <a:ext cx="6513820" cy="355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875D2C-4B20-D14C-B759-8D00D6A4454D}"/>
              </a:ext>
            </a:extLst>
          </p:cNvPr>
          <p:cNvGraphicFramePr>
            <a:graphicFrameLocks noGrp="1"/>
          </p:cNvGraphicFramePr>
          <p:nvPr/>
        </p:nvGraphicFramePr>
        <p:xfrm>
          <a:off x="9041120" y="3429000"/>
          <a:ext cx="1779280" cy="2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80">
                  <a:extLst>
                    <a:ext uri="{9D8B030D-6E8A-4147-A177-3AD203B41FA5}">
                      <a16:colId xmlns:a16="http://schemas.microsoft.com/office/drawing/2014/main" val="2070036685"/>
                    </a:ext>
                  </a:extLst>
                </a:gridCol>
              </a:tblGrid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2946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30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4286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89531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88755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02080"/>
                  </a:ext>
                </a:extLst>
              </a:tr>
              <a:tr h="371929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060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2029A-BCF5-6D41-A29E-F4AADBA0B224}"/>
              </a:ext>
            </a:extLst>
          </p:cNvPr>
          <p:cNvCxnSpPr>
            <a:cxnSpLocks/>
          </p:cNvCxnSpPr>
          <p:nvPr/>
        </p:nvCxnSpPr>
        <p:spPr>
          <a:xfrm flipH="1">
            <a:off x="10802140" y="5271017"/>
            <a:ext cx="692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5C69F2-876F-174E-8B97-BE04CBF3CDA6}"/>
              </a:ext>
            </a:extLst>
          </p:cNvPr>
          <p:cNvSpPr txBox="1"/>
          <p:nvPr/>
        </p:nvSpPr>
        <p:spPr>
          <a:xfrm>
            <a:off x="11538740" y="5086351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68880-1B83-C64E-B48E-7676C108AFF9}"/>
              </a:ext>
            </a:extLst>
          </p:cNvPr>
          <p:cNvSpPr txBox="1"/>
          <p:nvPr/>
        </p:nvSpPr>
        <p:spPr>
          <a:xfrm>
            <a:off x="6997700" y="363179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0x7fff856001d8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B54F06-8B13-F640-BA5A-C794AAEE22D4}"/>
              </a:ext>
            </a:extLst>
          </p:cNvPr>
          <p:cNvCxnSpPr/>
          <p:nvPr/>
        </p:nvCxnSpPr>
        <p:spPr>
          <a:xfrm flipH="1">
            <a:off x="4782938" y="5942350"/>
            <a:ext cx="736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5833A-65F6-2042-8033-3A000348C501}"/>
              </a:ext>
            </a:extLst>
          </p:cNvPr>
          <p:cNvSpPr txBox="1"/>
          <p:nvPr/>
        </p:nvSpPr>
        <p:spPr>
          <a:xfrm>
            <a:off x="6997700" y="3969266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4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B39E-8325-1243-8036-02EDF41A8A5B}"/>
              </a:ext>
            </a:extLst>
          </p:cNvPr>
          <p:cNvSpPr txBox="1"/>
          <p:nvPr/>
        </p:nvSpPr>
        <p:spPr>
          <a:xfrm>
            <a:off x="6997700" y="4338598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0x7fff856001d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F1069-19F9-9345-BB12-09A8F20BEF39}"/>
              </a:ext>
            </a:extLst>
          </p:cNvPr>
          <p:cNvSpPr txBox="1"/>
          <p:nvPr/>
        </p:nvSpPr>
        <p:spPr>
          <a:xfrm>
            <a:off x="6997700" y="4718447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2B98D-5EB6-0D4D-BD91-80E42246125A}"/>
              </a:ext>
            </a:extLst>
          </p:cNvPr>
          <p:cNvSpPr txBox="1"/>
          <p:nvPr/>
        </p:nvSpPr>
        <p:spPr>
          <a:xfrm>
            <a:off x="6997700" y="508635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B94EA-2D71-2F47-BBDD-BB64157EAB22}"/>
              </a:ext>
            </a:extLst>
          </p:cNvPr>
          <p:cNvSpPr txBox="1"/>
          <p:nvPr/>
        </p:nvSpPr>
        <p:spPr>
          <a:xfrm>
            <a:off x="6997700" y="5454255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c4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C726F-DB12-FE4E-B55F-47B640FF5C34}"/>
              </a:ext>
            </a:extLst>
          </p:cNvPr>
          <p:cNvSpPr txBox="1"/>
          <p:nvPr/>
        </p:nvSpPr>
        <p:spPr>
          <a:xfrm>
            <a:off x="6997700" y="583936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c0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4C53-342E-A94F-BC26-B9A98ABEFF30}"/>
              </a:ext>
            </a:extLst>
          </p:cNvPr>
          <p:cNvSpPr/>
          <p:nvPr/>
        </p:nvSpPr>
        <p:spPr>
          <a:xfrm>
            <a:off x="3274837" y="4624686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c8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0xc</a:t>
            </a:r>
          </a:p>
          <a:p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0x7fff856001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d4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063C9-B225-5A44-9861-D5E3942ADF8F}"/>
              </a:ext>
            </a:extLst>
          </p:cNvPr>
          <p:cNvSpPr txBox="1"/>
          <p:nvPr/>
        </p:nvSpPr>
        <p:spPr>
          <a:xfrm>
            <a:off x="9453093" y="3816461"/>
            <a:ext cx="1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0x0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456784-4011-994F-86A6-96A35BC1EF43}"/>
              </a:ext>
            </a:extLst>
          </p:cNvPr>
          <p:cNvSpPr/>
          <p:nvPr/>
        </p:nvSpPr>
        <p:spPr>
          <a:xfrm>
            <a:off x="4610637" y="3969266"/>
            <a:ext cx="2550400" cy="157875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1.</a:t>
            </a:r>
            <a:r>
              <a:rPr lang="zh-CN" altLang="en-US"/>
              <a:t> </a:t>
            </a:r>
            <a:r>
              <a:rPr lang="en-US" altLang="zh-CN"/>
              <a:t>Decrease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en-US" altLang="zh-CN" err="1"/>
              <a:t>rsp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2.91667E-6 0.111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2.5E-6 0.111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3396</Words>
  <Application>Microsoft Macintosh PowerPoint</Application>
  <PresentationFormat>Widescreen</PresentationFormat>
  <Paragraphs>819</Paragraphs>
  <Slides>57</Slides>
  <Notes>40</Notes>
  <HiddenSlides>21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inherit</vt:lpstr>
      <vt:lpstr>proxima-nova</vt:lpstr>
      <vt:lpstr>宋体</vt:lpstr>
      <vt:lpstr>Arial</vt:lpstr>
      <vt:lpstr>Calibri</vt:lpstr>
      <vt:lpstr>Calibri Light</vt:lpstr>
      <vt:lpstr>Consolas</vt:lpstr>
      <vt:lpstr>Courier New</vt:lpstr>
      <vt:lpstr>Mangal</vt:lpstr>
      <vt:lpstr>Office Theme</vt:lpstr>
      <vt:lpstr>CSO-Recitation 08  CSCI-UA 0201-007</vt:lpstr>
      <vt:lpstr>Today’s Topics</vt:lpstr>
      <vt:lpstr>Q1 Set_five</vt:lpstr>
      <vt:lpstr>Q1.1 %rsp</vt:lpstr>
      <vt:lpstr>Q1.1 %rsp</vt:lpstr>
      <vt:lpstr>Q1.1 %rsp</vt:lpstr>
      <vt:lpstr>Q1.1 %rsp</vt:lpstr>
      <vt:lpstr>Q1.1 %rsp</vt:lpstr>
      <vt:lpstr>Q1.1 %rsp</vt:lpstr>
      <vt:lpstr>Q1.1 %rsp</vt:lpstr>
      <vt:lpstr>Q1.1 %rsp</vt:lpstr>
      <vt:lpstr>Q1.2</vt:lpstr>
      <vt:lpstr>Q1.2</vt:lpstr>
      <vt:lpstr>Q1.3</vt:lpstr>
      <vt:lpstr>Q1.3</vt:lpstr>
      <vt:lpstr>Q1.3</vt:lpstr>
      <vt:lpstr>Q1.4 p's location (WIP)</vt:lpstr>
      <vt:lpstr>Q1.5 p's location</vt:lpstr>
      <vt:lpstr>Q1.5 p's location</vt:lpstr>
      <vt:lpstr>Q1.5 p's location</vt:lpstr>
      <vt:lpstr>Q1.5 p's location</vt:lpstr>
      <vt:lpstr>Q1.5 p's location</vt:lpstr>
      <vt:lpstr>Q1.6 set_five</vt:lpstr>
      <vt:lpstr>Q1.6 set_five</vt:lpstr>
      <vt:lpstr>Question</vt:lpstr>
      <vt:lpstr>Q1.6 set_five</vt:lpstr>
      <vt:lpstr>Q2 cmp and set</vt:lpstr>
      <vt:lpstr>Q2.1 RFLAGS</vt:lpstr>
      <vt:lpstr>Q2.1 RFLAGS</vt:lpstr>
      <vt:lpstr>CF and OF</vt:lpstr>
      <vt:lpstr>Q2.1 RFLAGS</vt:lpstr>
      <vt:lpstr>How to decide whether there is overflow?</vt:lpstr>
      <vt:lpstr>Q2.1 RFLAGS</vt:lpstr>
      <vt:lpstr>Q2.2 Set instruction</vt:lpstr>
      <vt:lpstr>Exercise</vt:lpstr>
      <vt:lpstr>Exercise</vt:lpstr>
      <vt:lpstr>Q3 Test and set</vt:lpstr>
      <vt:lpstr>Q3.1 RFLAGS</vt:lpstr>
      <vt:lpstr>Q3.2 Set instruction</vt:lpstr>
      <vt:lpstr>Important Instructions</vt:lpstr>
      <vt:lpstr>Moving data - Instruction operands</vt:lpstr>
      <vt:lpstr>Instruction Suffixes</vt:lpstr>
      <vt:lpstr>Memory Addressing Modes</vt:lpstr>
      <vt:lpstr>Memory Addressing Modes</vt:lpstr>
      <vt:lpstr>Lea src, dest</vt:lpstr>
      <vt:lpstr>RFLAGS</vt:lpstr>
      <vt:lpstr>Instructions set/read RFLAGS</vt:lpstr>
      <vt:lpstr>cmp</vt:lpstr>
      <vt:lpstr>jmp</vt:lpstr>
      <vt:lpstr>Conditional Jumps</vt:lpstr>
      <vt:lpstr>Exercises</vt:lpstr>
      <vt:lpstr>Lab3 -- Uncover the mystery</vt:lpstr>
      <vt:lpstr>Exercise</vt:lpstr>
      <vt:lpstr>Solution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 Zhang</dc:creator>
  <cp:lastModifiedBy>Lin jinkun</cp:lastModifiedBy>
  <cp:revision>3</cp:revision>
  <cp:lastPrinted>2021-10-27T22:24:44Z</cp:lastPrinted>
  <dcterms:created xsi:type="dcterms:W3CDTF">2020-10-19T03:18:47Z</dcterms:created>
  <dcterms:modified xsi:type="dcterms:W3CDTF">2021-10-28T01:21:20Z</dcterms:modified>
</cp:coreProperties>
</file>